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Black"/>
      <p:bold r:id="rId13"/>
      <p:boldItalic r:id="rId14"/>
    </p:embeddedFont>
    <p:embeddedFont>
      <p:font typeface="Roboto Thin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Didact Gothic"/>
      <p:regular r:id="rId23"/>
    </p:embeddedFont>
    <p:embeddedFont>
      <p:font typeface="Roboto Mono Thin"/>
      <p:regular r:id="rId24"/>
      <p:bold r:id="rId25"/>
      <p:italic r:id="rId26"/>
      <p:boldItalic r:id="rId27"/>
    </p:embeddedFont>
    <p:embeddedFont>
      <p:font typeface="Roboto Light"/>
      <p:regular r:id="rId28"/>
      <p:bold r:id="rId29"/>
      <p:italic r:id="rId30"/>
      <p:boldItalic r:id="rId31"/>
    </p:embeddedFont>
    <p:embeddedFont>
      <p:font typeface="Bree Serif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onoThin-regular.fntdata"/><Relationship Id="rId23" Type="http://schemas.openxmlformats.org/officeDocument/2006/relationships/font" Target="fonts/Didact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Thin-italic.fntdata"/><Relationship Id="rId25" Type="http://schemas.openxmlformats.org/officeDocument/2006/relationships/font" Target="fonts/RobotoMonoThin-bold.fntdata"/><Relationship Id="rId28" Type="http://schemas.openxmlformats.org/officeDocument/2006/relationships/font" Target="fonts/RobotoLight-regular.fntdata"/><Relationship Id="rId27" Type="http://schemas.openxmlformats.org/officeDocument/2006/relationships/font" Target="fonts/RobotoMonoThin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boldItalic.fntdata"/><Relationship Id="rId30" Type="http://schemas.openxmlformats.org/officeDocument/2006/relationships/font" Target="fonts/Roboto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BreeSerif-regular.fntdata"/><Relationship Id="rId13" Type="http://schemas.openxmlformats.org/officeDocument/2006/relationships/font" Target="fonts/RobotoBlack-bold.fntdata"/><Relationship Id="rId12" Type="http://schemas.openxmlformats.org/officeDocument/2006/relationships/slide" Target="slides/slide8.xml"/><Relationship Id="rId15" Type="http://schemas.openxmlformats.org/officeDocument/2006/relationships/font" Target="fonts/RobotoThin-regular.fntdata"/><Relationship Id="rId14" Type="http://schemas.openxmlformats.org/officeDocument/2006/relationships/font" Target="fonts/RobotoBlack-boldItalic.fntdata"/><Relationship Id="rId17" Type="http://schemas.openxmlformats.org/officeDocument/2006/relationships/font" Target="fonts/RobotoThin-italic.fntdata"/><Relationship Id="rId16" Type="http://schemas.openxmlformats.org/officeDocument/2006/relationships/font" Target="fonts/RobotoThin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Th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ba3f769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ba3f769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d3cdbc5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d3cdbc5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d3fb259f8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5d3fb259f8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5d3fb259f8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5d3fb259f8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d3cdbc56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d3cdbc56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d3fb259f8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5d3fb259f8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d3cdbc56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5d3cdbc56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3uRPKjVKGm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5237375" y="1732425"/>
            <a:ext cx="3129600" cy="14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300">
                <a:solidFill>
                  <a:schemeClr val="accent1"/>
                </a:solidFill>
              </a:rPr>
              <a:t>Blinq</a:t>
            </a:r>
            <a:endParaRPr sz="9300"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4759025" y="3495350"/>
            <a:ext cx="36081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A smart cane prototype for the visually impaired </a:t>
            </a:r>
            <a:endParaRPr sz="1900"/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5260250" y="4588375"/>
            <a:ext cx="330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Video Link: </a:t>
            </a:r>
            <a:r>
              <a:rPr lang="es" sz="12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https://youtu.be/3uRPKjVKGm4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idx="1" type="subTitle"/>
          </p:nvPr>
        </p:nvSpPr>
        <p:spPr>
          <a:xfrm>
            <a:off x="340850" y="852375"/>
            <a:ext cx="48930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C9D1D9"/>
                </a:solidFill>
                <a:latin typeface="Roboto"/>
                <a:ea typeface="Roboto"/>
                <a:cs typeface="Roboto"/>
                <a:sym typeface="Roboto"/>
              </a:rPr>
              <a:t>In 2015, there were an estimated 253 million people with visual impairment worldwide. In context of Singapore- the problem worsens as the risk of blindness increases fifteen-fold for aged 50 to 80 and above. The visually impaired face problems in all aspects of life including travel and transport  </a:t>
            </a:r>
            <a:endParaRPr/>
          </a:p>
        </p:txBody>
      </p:sp>
      <p:sp>
        <p:nvSpPr>
          <p:cNvPr id="212" name="Google Shape;212;p19"/>
          <p:cNvSpPr txBox="1"/>
          <p:nvPr>
            <p:ph type="ctrTitle"/>
          </p:nvPr>
        </p:nvSpPr>
        <p:spPr>
          <a:xfrm>
            <a:off x="369800" y="322725"/>
            <a:ext cx="40548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Problem Statement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369800" y="2358300"/>
            <a:ext cx="483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Our Solution</a:t>
            </a:r>
            <a:endParaRPr/>
          </a:p>
        </p:txBody>
      </p:sp>
      <p:sp>
        <p:nvSpPr>
          <p:cNvPr id="214" name="Google Shape;214;p19"/>
          <p:cNvSpPr txBox="1"/>
          <p:nvPr/>
        </p:nvSpPr>
        <p:spPr>
          <a:xfrm>
            <a:off x="326450" y="3182625"/>
            <a:ext cx="4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Blinq incorporates a SMART cane along with a technological assistant application which utilise robotics, machine learning and IoT to provide a one stop solution to the daily struggles of a person suffering from visual impairment. 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5" name="Google Shape;2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000" y="152400"/>
            <a:ext cx="217599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rgbClr val="48FFD5"/>
                </a:solidFill>
              </a:rPr>
              <a:t>FUNCTION  #1</a:t>
            </a:r>
            <a:endParaRPr sz="3900">
              <a:solidFill>
                <a:srgbClr val="48FFD5"/>
              </a:solidFill>
            </a:endParaRPr>
          </a:p>
        </p:txBody>
      </p:sp>
      <p:grpSp>
        <p:nvGrpSpPr>
          <p:cNvPr id="221" name="Google Shape;221;p20"/>
          <p:cNvGrpSpPr/>
          <p:nvPr/>
        </p:nvGrpSpPr>
        <p:grpSpPr>
          <a:xfrm>
            <a:off x="240840" y="1501324"/>
            <a:ext cx="1002833" cy="837003"/>
            <a:chOff x="12618250" y="628300"/>
            <a:chExt cx="5236725" cy="4370775"/>
          </a:xfrm>
        </p:grpSpPr>
        <p:sp>
          <p:nvSpPr>
            <p:cNvPr id="222" name="Google Shape;222;p20"/>
            <p:cNvSpPr/>
            <p:nvPr/>
          </p:nvSpPr>
          <p:spPr>
            <a:xfrm>
              <a:off x="1261825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14145450" y="1440150"/>
              <a:ext cx="2050900" cy="2127575"/>
            </a:xfrm>
            <a:custGeom>
              <a:rect b="b" l="l" r="r" t="t"/>
              <a:pathLst>
                <a:path extrusionOk="0" h="85103" w="82036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4" name="Google Shape;224;p20"/>
          <p:cNvCxnSpPr/>
          <p:nvPr/>
        </p:nvCxnSpPr>
        <p:spPr>
          <a:xfrm>
            <a:off x="128150" y="1187625"/>
            <a:ext cx="43320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0"/>
          <p:cNvSpPr txBox="1"/>
          <p:nvPr>
            <p:ph idx="5" type="ctrTitle"/>
          </p:nvPr>
        </p:nvSpPr>
        <p:spPr>
          <a:xfrm>
            <a:off x="999975" y="1625825"/>
            <a:ext cx="4536600" cy="7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SMART Cane Obstacle Detection </a:t>
            </a:r>
            <a:endParaRPr b="1" i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 txBox="1"/>
          <p:nvPr/>
        </p:nvSpPr>
        <p:spPr>
          <a:xfrm>
            <a:off x="791100" y="2815125"/>
            <a:ext cx="3585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500">
                <a:solidFill>
                  <a:schemeClr val="lt1"/>
                </a:solidFill>
              </a:rPr>
              <a:t>Our SMART Cane is equipped with a bluetooth enabled proximity sensor that detects any incoming obstacle within a 2 meter radius, and alerts the user in real time via the app.</a:t>
            </a:r>
            <a:endParaRPr i="1"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7" name="Google Shape;2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250" y="503750"/>
            <a:ext cx="2373324" cy="42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rgbClr val="48FFD5"/>
                </a:solidFill>
              </a:rPr>
              <a:t>FUNCTION  #2</a:t>
            </a:r>
            <a:endParaRPr sz="3900">
              <a:solidFill>
                <a:srgbClr val="48FFD5"/>
              </a:solidFill>
            </a:endParaRPr>
          </a:p>
        </p:txBody>
      </p:sp>
      <p:cxnSp>
        <p:nvCxnSpPr>
          <p:cNvPr id="233" name="Google Shape;233;p21"/>
          <p:cNvCxnSpPr/>
          <p:nvPr/>
        </p:nvCxnSpPr>
        <p:spPr>
          <a:xfrm>
            <a:off x="205050" y="1127800"/>
            <a:ext cx="4311300" cy="1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1"/>
          <p:cNvSpPr txBox="1"/>
          <p:nvPr>
            <p:ph idx="3" type="subTitle"/>
          </p:nvPr>
        </p:nvSpPr>
        <p:spPr>
          <a:xfrm>
            <a:off x="653475" y="2581700"/>
            <a:ext cx="39858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function enables the user to point the camera around him/her and the program will inform the user of all objects in </a:t>
            </a:r>
            <a:r>
              <a:rPr i="1"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vicinity</a:t>
            </a:r>
            <a:r>
              <a:rPr i="1"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such as Cars, Trees, Pedestrians , Electronics etc via speech - allowing the user to be completely aware of their surroundings.</a:t>
            </a:r>
            <a:endParaRPr sz="1300"/>
          </a:p>
        </p:txBody>
      </p:sp>
      <p:sp>
        <p:nvSpPr>
          <p:cNvPr id="235" name="Google Shape;235;p21"/>
          <p:cNvSpPr txBox="1"/>
          <p:nvPr>
            <p:ph idx="5" type="ctrTitle"/>
          </p:nvPr>
        </p:nvSpPr>
        <p:spPr>
          <a:xfrm>
            <a:off x="999975" y="1625825"/>
            <a:ext cx="3520800" cy="7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ML Live Environment Tracker</a:t>
            </a:r>
            <a:endParaRPr b="1" i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21"/>
          <p:cNvGrpSpPr/>
          <p:nvPr/>
        </p:nvGrpSpPr>
        <p:grpSpPr>
          <a:xfrm>
            <a:off x="227142" y="1448081"/>
            <a:ext cx="994978" cy="830447"/>
            <a:chOff x="6666900" y="628300"/>
            <a:chExt cx="5236725" cy="4370775"/>
          </a:xfrm>
        </p:grpSpPr>
        <p:sp>
          <p:nvSpPr>
            <p:cNvPr id="237" name="Google Shape;237;p21"/>
            <p:cNvSpPr/>
            <p:nvPr/>
          </p:nvSpPr>
          <p:spPr>
            <a:xfrm>
              <a:off x="666690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8826600" y="2050775"/>
              <a:ext cx="917300" cy="917300"/>
            </a:xfrm>
            <a:custGeom>
              <a:rect b="b" l="l" r="r" t="t"/>
              <a:pathLst>
                <a:path extrusionOk="0" h="36692" w="36692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8248175" y="1305300"/>
              <a:ext cx="2071425" cy="2406175"/>
            </a:xfrm>
            <a:custGeom>
              <a:rect b="b" l="l" r="r" t="t"/>
              <a:pathLst>
                <a:path extrusionOk="0" h="96247" w="82857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0" name="Google Shape;2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125" y="246575"/>
            <a:ext cx="1919449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0753" y="1335650"/>
            <a:ext cx="1670825" cy="37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rgbClr val="48FFD5"/>
                </a:solidFill>
              </a:rPr>
              <a:t>FUNCTION  #3</a:t>
            </a:r>
            <a:endParaRPr sz="3900">
              <a:solidFill>
                <a:srgbClr val="48FFD5"/>
              </a:solidFill>
            </a:endParaRPr>
          </a:p>
        </p:txBody>
      </p:sp>
      <p:cxnSp>
        <p:nvCxnSpPr>
          <p:cNvPr id="247" name="Google Shape;247;p22"/>
          <p:cNvCxnSpPr/>
          <p:nvPr/>
        </p:nvCxnSpPr>
        <p:spPr>
          <a:xfrm>
            <a:off x="102525" y="1153450"/>
            <a:ext cx="4357800" cy="4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2"/>
          <p:cNvSpPr txBox="1"/>
          <p:nvPr>
            <p:ph idx="5" type="ctrTitle"/>
          </p:nvPr>
        </p:nvSpPr>
        <p:spPr>
          <a:xfrm>
            <a:off x="1020525" y="1687163"/>
            <a:ext cx="4126500" cy="7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Tesseract Text Reader</a:t>
            </a:r>
            <a:endParaRPr b="1" i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311695" y="1566856"/>
            <a:ext cx="994973" cy="830447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650425" y="1773388"/>
            <a:ext cx="317516" cy="317516"/>
          </a:xfrm>
          <a:custGeom>
            <a:rect b="b" l="l" r="r" t="t"/>
            <a:pathLst>
              <a:path extrusionOk="0" h="187325" w="187325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 txBox="1"/>
          <p:nvPr/>
        </p:nvSpPr>
        <p:spPr>
          <a:xfrm>
            <a:off x="595900" y="2835675"/>
            <a:ext cx="3739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The app provides a </a:t>
            </a:r>
            <a:r>
              <a:rPr i="1" lang="es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facility</a:t>
            </a:r>
            <a:r>
              <a:rPr i="1" lang="es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for reading text from images such as food menus, notices, and sign boards, and informing the user through speech. </a:t>
            </a:r>
            <a:endParaRPr i="1"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52" name="Google Shape;2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150" y="226038"/>
            <a:ext cx="2313050" cy="46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ADDITIONAL FEATURES</a:t>
            </a:r>
            <a:endParaRPr>
              <a:solidFill>
                <a:srgbClr val="48FFD5"/>
              </a:solidFill>
            </a:endParaRPr>
          </a:p>
        </p:txBody>
      </p:sp>
      <p:cxnSp>
        <p:nvCxnSpPr>
          <p:cNvPr id="258" name="Google Shape;258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3"/>
          <p:cNvSpPr txBox="1"/>
          <p:nvPr/>
        </p:nvSpPr>
        <p:spPr>
          <a:xfrm>
            <a:off x="595900" y="2188425"/>
            <a:ext cx="7808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1" lang="es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Temperature and Humidity Sensor</a:t>
            </a: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- Detects and states the temperature and humidity of surroundings, and informs user about potential possibility of rain.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1" lang="es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Speech Recognition</a:t>
            </a: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- User can navigate different functionalities of the application with predefined spoken commands. 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1" lang="es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Text to Voice</a:t>
            </a: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- The app is able to translate written text into speech to inform the user of the </a:t>
            </a: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relevant</a:t>
            </a: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information.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IMPLEMENTATION </a:t>
            </a:r>
            <a:endParaRPr>
              <a:solidFill>
                <a:srgbClr val="48FFD5"/>
              </a:solidFill>
            </a:endParaRPr>
          </a:p>
        </p:txBody>
      </p:sp>
      <p:cxnSp>
        <p:nvCxnSpPr>
          <p:cNvPr id="265" name="Google Shape;265;p2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24"/>
          <p:cNvSpPr txBox="1"/>
          <p:nvPr/>
        </p:nvSpPr>
        <p:spPr>
          <a:xfrm>
            <a:off x="561725" y="1334025"/>
            <a:ext cx="78084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Char char="●"/>
            </a:pPr>
            <a:r>
              <a:rPr lang="es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Modified Yolov2 ML </a:t>
            </a:r>
            <a:r>
              <a:rPr b="1" lang="es" sz="1300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object detection model </a:t>
            </a:r>
            <a:r>
              <a:rPr lang="es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using </a:t>
            </a:r>
            <a:r>
              <a:rPr b="1" lang="es" sz="1300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Tensorflow and Keras</a:t>
            </a:r>
            <a:r>
              <a:rPr lang="es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 Exported model and labels to TFLite format for integration with </a:t>
            </a:r>
            <a:r>
              <a:rPr b="1" lang="es" sz="1300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Flutter</a:t>
            </a:r>
            <a:r>
              <a:rPr lang="es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 Connects with the mobile phone camera for live detection.</a:t>
            </a:r>
            <a:endParaRPr sz="1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Char char="●"/>
            </a:pPr>
            <a:r>
              <a:rPr lang="es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Implemented </a:t>
            </a:r>
            <a:r>
              <a:rPr b="1" lang="es" sz="1300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Text Recognizer model</a:t>
            </a:r>
            <a:r>
              <a:rPr lang="es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for reading </a:t>
            </a:r>
            <a:r>
              <a:rPr b="1" lang="es" sz="1300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text from images</a:t>
            </a:r>
            <a:r>
              <a:rPr lang="es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and deployed it on Flutter. Connects with the mobile phone camera to snap picture for recognition.</a:t>
            </a:r>
            <a:endParaRPr sz="1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Char char="●"/>
            </a:pPr>
            <a:r>
              <a:rPr lang="es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Connected </a:t>
            </a:r>
            <a:r>
              <a:rPr b="1" lang="es" sz="1300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HC-SR04 Ultrasonic sensor</a:t>
            </a:r>
            <a:r>
              <a:rPr lang="es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 and</a:t>
            </a:r>
            <a:r>
              <a:rPr b="1" lang="es" sz="1300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 DHT 11 temperature and humidity sensors</a:t>
            </a:r>
            <a:r>
              <a:rPr lang="es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to </a:t>
            </a:r>
            <a:r>
              <a:rPr b="1" lang="es" sz="1300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Arduino</a:t>
            </a:r>
            <a:r>
              <a:rPr lang="es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microcontroller. </a:t>
            </a:r>
            <a:endParaRPr sz="1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Char char="●"/>
            </a:pPr>
            <a:r>
              <a:rPr lang="es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Programmed the </a:t>
            </a:r>
            <a:r>
              <a:rPr b="1" lang="es" sz="1300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Arduino microcontroller</a:t>
            </a:r>
            <a:r>
              <a:rPr lang="es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to connect to the mobile application using the </a:t>
            </a:r>
            <a:r>
              <a:rPr b="1" lang="es" sz="1300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HC-05 Bluetooth module. </a:t>
            </a:r>
            <a:endParaRPr b="1" sz="1300">
              <a:solidFill>
                <a:srgbClr val="FF6B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Char char="●"/>
            </a:pPr>
            <a:r>
              <a:rPr lang="es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Executed </a:t>
            </a:r>
            <a:r>
              <a:rPr b="1" lang="es" sz="1300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speech recognition model</a:t>
            </a:r>
            <a:r>
              <a:rPr lang="es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so that the application can recognize set of spoken instruction commands by the user.</a:t>
            </a:r>
            <a:endParaRPr sz="1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Char char="●"/>
            </a:pPr>
            <a:r>
              <a:rPr lang="es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Recorded data in text format on the application is </a:t>
            </a:r>
            <a:r>
              <a:rPr b="1" lang="es" sz="1300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converted to speech</a:t>
            </a:r>
            <a:r>
              <a:rPr lang="es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and spoken out by the application.</a:t>
            </a:r>
            <a:endParaRPr sz="1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FUTURE SCOPE</a:t>
            </a:r>
            <a:r>
              <a:rPr lang="es">
                <a:solidFill>
                  <a:srgbClr val="48FFD5"/>
                </a:solidFill>
              </a:rPr>
              <a:t> </a:t>
            </a:r>
            <a:endParaRPr>
              <a:solidFill>
                <a:srgbClr val="48FFD5"/>
              </a:solidFill>
            </a:endParaRPr>
          </a:p>
        </p:txBody>
      </p:sp>
      <p:cxnSp>
        <p:nvCxnSpPr>
          <p:cNvPr id="272" name="Google Shape;272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5"/>
          <p:cNvSpPr txBox="1"/>
          <p:nvPr/>
        </p:nvSpPr>
        <p:spPr>
          <a:xfrm>
            <a:off x="595900" y="2188425"/>
            <a:ext cx="78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750025" y="1777425"/>
            <a:ext cx="32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5" name="Google Shape;275;p25"/>
          <p:cNvSpPr txBox="1"/>
          <p:nvPr/>
        </p:nvSpPr>
        <p:spPr>
          <a:xfrm>
            <a:off x="647275" y="1674700"/>
            <a:ext cx="75822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s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‘Fall Alert’ feature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that uses accelerometer to detect when the user falls down, and automatically calls user’s emergency contact.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s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Community feature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that matches volunteers to users that might require help in certain situations such as travelling to the doctor and urgent assistance.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Inbuilt </a:t>
            </a:r>
            <a:r>
              <a:rPr b="1" lang="es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voice activated GPS system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provided as an additional feature of the application.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s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Customizable component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that can be used to fit the microcontroller onto any cane efficiently.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option to have a </a:t>
            </a:r>
            <a:r>
              <a:rPr b="1" lang="es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smart shoe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as an alternative for users that do not wish to use a cane.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Improving the </a:t>
            </a:r>
            <a:r>
              <a:rPr b="1" lang="es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structure and design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 the microcontroller for greater marketability.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