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41"/>
  </p:notesMasterIdLst>
  <p:sldIdLst>
    <p:sldId id="256" r:id="rId2"/>
    <p:sldId id="258" r:id="rId3"/>
    <p:sldId id="257" r:id="rId4"/>
    <p:sldId id="274" r:id="rId5"/>
    <p:sldId id="260" r:id="rId6"/>
    <p:sldId id="262" r:id="rId7"/>
    <p:sldId id="263" r:id="rId8"/>
    <p:sldId id="264" r:id="rId9"/>
    <p:sldId id="268" r:id="rId10"/>
    <p:sldId id="288" r:id="rId11"/>
    <p:sldId id="275" r:id="rId12"/>
    <p:sldId id="277" r:id="rId13"/>
    <p:sldId id="289" r:id="rId14"/>
    <p:sldId id="278" r:id="rId15"/>
    <p:sldId id="306" r:id="rId16"/>
    <p:sldId id="282" r:id="rId17"/>
    <p:sldId id="279" r:id="rId18"/>
    <p:sldId id="307" r:id="rId19"/>
    <p:sldId id="294" r:id="rId20"/>
    <p:sldId id="280" r:id="rId21"/>
    <p:sldId id="290" r:id="rId22"/>
    <p:sldId id="304" r:id="rId23"/>
    <p:sldId id="299" r:id="rId24"/>
    <p:sldId id="303" r:id="rId25"/>
    <p:sldId id="300" r:id="rId26"/>
    <p:sldId id="301" r:id="rId27"/>
    <p:sldId id="302" r:id="rId28"/>
    <p:sldId id="309" r:id="rId29"/>
    <p:sldId id="310" r:id="rId30"/>
    <p:sldId id="314" r:id="rId31"/>
    <p:sldId id="315" r:id="rId32"/>
    <p:sldId id="291" r:id="rId33"/>
    <p:sldId id="295" r:id="rId34"/>
    <p:sldId id="305" r:id="rId35"/>
    <p:sldId id="296" r:id="rId36"/>
    <p:sldId id="273" r:id="rId37"/>
    <p:sldId id="292" r:id="rId38"/>
    <p:sldId id="293" r:id="rId39"/>
    <p:sldId id="298" r:id="rId4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224C60BB-5038-4887-9A14-9AB019A8E70F}" type="datetimeFigureOut">
              <a:rPr lang="en-US" smtClean="0"/>
              <a:pPr/>
              <a:t>4/17/2017</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155E7353-A6D6-4BEF-82CC-99ADB82C42F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55E7353-A6D6-4BEF-82CC-99ADB82C42F2}" type="slidenum">
              <a:rPr lang="en-IN" smtClean="0"/>
              <a:pPr/>
              <a:t>16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757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56461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7092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458508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5533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53907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2465321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59256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54118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221294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180836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58777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982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96757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1830501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28490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lgn="r">
              <a:lnSpc>
                <a:spcPct val="100000"/>
              </a:lnSpc>
            </a:pPr>
            <a:fld id="{201C818F-1AB7-4E2D-9A63-7B6FD850B37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9269173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07640" y="404640"/>
            <a:ext cx="9036000" cy="516960"/>
          </a:xfrm>
          <a:prstGeom prst="rect">
            <a:avLst/>
          </a:prstGeom>
          <a:noFill/>
          <a:ln>
            <a:noFill/>
          </a:ln>
        </p:spPr>
        <p:txBody>
          <a:bodyPr lIns="90000" tIns="45000" rIns="90000" bIns="45000"/>
          <a:lstStyle/>
          <a:p>
            <a:pPr>
              <a:lnSpc>
                <a:spcPct val="100000"/>
              </a:lnSpc>
            </a:pPr>
            <a:r>
              <a:rPr lang="en-IN">
                <a:solidFill>
                  <a:srgbClr val="000000"/>
                </a:solidFill>
                <a:latin typeface="Calibri"/>
              </a:rPr>
              <a:t> </a:t>
            </a:r>
            <a:r>
              <a:rPr lang="en-IN" sz="2800" b="1">
                <a:solidFill>
                  <a:srgbClr val="000000"/>
                </a:solidFill>
                <a:latin typeface="Times New Roman"/>
              </a:rPr>
              <a:t>PRECISION AYURVEDIC MEDICINE PREDICTION</a:t>
            </a:r>
            <a:endParaRPr/>
          </a:p>
        </p:txBody>
      </p:sp>
      <p:sp>
        <p:nvSpPr>
          <p:cNvPr id="79" name="CustomShape 2"/>
          <p:cNvSpPr/>
          <p:nvPr/>
        </p:nvSpPr>
        <p:spPr>
          <a:xfrm>
            <a:off x="1925280" y="1821240"/>
            <a:ext cx="5400360" cy="1005120"/>
          </a:xfrm>
          <a:prstGeom prst="rect">
            <a:avLst/>
          </a:prstGeom>
          <a:noFill/>
          <a:ln>
            <a:noFill/>
          </a:ln>
        </p:spPr>
        <p:txBody>
          <a:bodyPr lIns="90000" tIns="45000" rIns="90000" bIns="45000"/>
          <a:lstStyle/>
          <a:p>
            <a:pPr>
              <a:lnSpc>
                <a:spcPct val="100000"/>
              </a:lnSpc>
            </a:pPr>
            <a:r>
              <a:rPr lang="en-IN" sz="2000" dirty="0">
                <a:solidFill>
                  <a:srgbClr val="000000"/>
                </a:solidFill>
                <a:latin typeface="Times New Roman"/>
              </a:rPr>
              <a:t>JAIKARTHIK.M		2013103616</a:t>
            </a:r>
            <a:endParaRPr dirty="0"/>
          </a:p>
          <a:p>
            <a:pPr>
              <a:lnSpc>
                <a:spcPct val="100000"/>
              </a:lnSpc>
            </a:pPr>
            <a:r>
              <a:rPr lang="en-IN" sz="2000" dirty="0">
                <a:solidFill>
                  <a:srgbClr val="000000"/>
                </a:solidFill>
                <a:latin typeface="Times New Roman"/>
              </a:rPr>
              <a:t>SHRUTHI.S		2013103069</a:t>
            </a:r>
            <a:endParaRPr dirty="0"/>
          </a:p>
          <a:p>
            <a:pPr>
              <a:lnSpc>
                <a:spcPct val="100000"/>
              </a:lnSpc>
            </a:pPr>
            <a:r>
              <a:rPr lang="en-IN" sz="2000" dirty="0">
                <a:solidFill>
                  <a:srgbClr val="000000"/>
                </a:solidFill>
                <a:latin typeface="Times New Roman"/>
              </a:rPr>
              <a:t>SHIFANA BEEVI.S	2013103604</a:t>
            </a:r>
            <a:endParaRPr dirty="0"/>
          </a:p>
        </p:txBody>
      </p:sp>
      <p:sp>
        <p:nvSpPr>
          <p:cNvPr id="80" name="CustomShape 3"/>
          <p:cNvSpPr/>
          <p:nvPr/>
        </p:nvSpPr>
        <p:spPr>
          <a:xfrm>
            <a:off x="-180528" y="3726000"/>
            <a:ext cx="8424888" cy="2041200"/>
          </a:xfrm>
          <a:prstGeom prst="rect">
            <a:avLst/>
          </a:prstGeom>
          <a:noFill/>
          <a:ln>
            <a:noFill/>
          </a:ln>
        </p:spPr>
        <p:txBody>
          <a:bodyPr lIns="90000" tIns="45000" rIns="90000" bIns="45000"/>
          <a:lstStyle/>
          <a:p>
            <a:pPr algn="ctr">
              <a:lnSpc>
                <a:spcPct val="100000"/>
              </a:lnSpc>
            </a:pPr>
            <a:r>
              <a:rPr lang="en-IN" sz="2000" dirty="0">
                <a:solidFill>
                  <a:srgbClr val="000000"/>
                </a:solidFill>
                <a:latin typeface="Calibri"/>
              </a:rPr>
              <a:t>	</a:t>
            </a:r>
            <a:r>
              <a:rPr lang="en-IN" sz="2000" dirty="0">
                <a:solidFill>
                  <a:srgbClr val="000000"/>
                </a:solidFill>
                <a:latin typeface="Times New Roman"/>
              </a:rPr>
              <a:t>UNDER THE GUIDANCE OF</a:t>
            </a:r>
            <a:endParaRPr dirty="0"/>
          </a:p>
          <a:p>
            <a:pPr algn="ctr">
              <a:lnSpc>
                <a:spcPct val="100000"/>
              </a:lnSpc>
            </a:pPr>
            <a:r>
              <a:rPr lang="en-IN" dirty="0">
                <a:solidFill>
                  <a:srgbClr val="000000"/>
                </a:solidFill>
                <a:latin typeface="Calibri"/>
              </a:rPr>
              <a:t>	</a:t>
            </a:r>
            <a:r>
              <a:rPr lang="en-IN" dirty="0">
                <a:solidFill>
                  <a:srgbClr val="000000"/>
                </a:solidFill>
                <a:latin typeface="Times New Roman" pitchFamily="18" charset="0"/>
                <a:cs typeface="Times New Roman" pitchFamily="18" charset="0"/>
              </a:rPr>
              <a:t>DR. </a:t>
            </a:r>
            <a:r>
              <a:rPr lang="en-IN" i="1" dirty="0">
                <a:solidFill>
                  <a:srgbClr val="000000"/>
                </a:solidFill>
                <a:latin typeface="Times New Roman" pitchFamily="18" charset="0"/>
                <a:cs typeface="Times New Roman" pitchFamily="18" charset="0"/>
              </a:rPr>
              <a:t>AROCKIA XAVIER ANNIE. R,</a:t>
            </a:r>
            <a:endParaRPr dirty="0">
              <a:latin typeface="Times New Roman" pitchFamily="18" charset="0"/>
              <a:cs typeface="Times New Roman" pitchFamily="18" charset="0"/>
            </a:endParaRPr>
          </a:p>
          <a:p>
            <a:pPr algn="ctr">
              <a:lnSpc>
                <a:spcPct val="100000"/>
              </a:lnSpc>
            </a:pPr>
            <a:r>
              <a:rPr lang="en-IN" dirty="0">
                <a:solidFill>
                  <a:srgbClr val="000000"/>
                </a:solidFill>
                <a:latin typeface="Times New Roman" pitchFamily="18" charset="0"/>
                <a:cs typeface="Times New Roman" pitchFamily="18" charset="0"/>
              </a:rPr>
              <a:t>	ASSOCIATE PROFESSOR,</a:t>
            </a:r>
            <a:endParaRPr dirty="0">
              <a:latin typeface="Times New Roman" pitchFamily="18" charset="0"/>
              <a:cs typeface="Times New Roman" pitchFamily="18" charset="0"/>
            </a:endParaRPr>
          </a:p>
          <a:p>
            <a:pPr algn="ctr">
              <a:lnSpc>
                <a:spcPct val="100000"/>
              </a:lnSpc>
            </a:pPr>
            <a:r>
              <a:rPr lang="en-IN" dirty="0">
                <a:solidFill>
                  <a:srgbClr val="000000"/>
                </a:solidFill>
                <a:latin typeface="Times New Roman" pitchFamily="18" charset="0"/>
                <a:cs typeface="Times New Roman" pitchFamily="18" charset="0"/>
              </a:rPr>
              <a:t>	DEPARTMENT OF COMPUTER SCIENCE AND ENGINEERING,</a:t>
            </a:r>
            <a:endParaRPr dirty="0">
              <a:latin typeface="Times New Roman" pitchFamily="18" charset="0"/>
              <a:cs typeface="Times New Roman" pitchFamily="18" charset="0"/>
            </a:endParaRPr>
          </a:p>
          <a:p>
            <a:pPr algn="ctr">
              <a:lnSpc>
                <a:spcPct val="100000"/>
              </a:lnSpc>
            </a:pPr>
            <a:r>
              <a:rPr lang="en-IN" dirty="0">
                <a:solidFill>
                  <a:srgbClr val="000000"/>
                </a:solidFill>
                <a:latin typeface="Times New Roman" pitchFamily="18" charset="0"/>
                <a:cs typeface="Times New Roman" pitchFamily="18" charset="0"/>
              </a:rPr>
              <a:t>	CEG, ANNA UNIVERSITY,</a:t>
            </a:r>
            <a:endParaRPr dirty="0">
              <a:latin typeface="Times New Roman" pitchFamily="18" charset="0"/>
              <a:cs typeface="Times New Roman" pitchFamily="18" charset="0"/>
            </a:endParaRPr>
          </a:p>
          <a:p>
            <a:pPr algn="ctr">
              <a:lnSpc>
                <a:spcPct val="100000"/>
              </a:lnSpc>
            </a:pPr>
            <a:r>
              <a:rPr lang="en-IN" dirty="0">
                <a:solidFill>
                  <a:srgbClr val="000000"/>
                </a:solidFill>
                <a:latin typeface="Times New Roman" pitchFamily="18" charset="0"/>
                <a:cs typeface="Times New Roman" pitchFamily="18" charset="0"/>
              </a:rPr>
              <a:t>	CHENNAI-25</a:t>
            </a:r>
            <a:endParaRPr dirty="0">
              <a:latin typeface="Times New Roman" pitchFamily="18" charset="0"/>
              <a:cs typeface="Times New Roman" pitchFamily="18" charset="0"/>
            </a:endParaRPr>
          </a:p>
          <a:p>
            <a:pPr>
              <a:lnSpc>
                <a:spcPct val="100000"/>
              </a:lnSpc>
            </a:pPr>
            <a:r>
              <a:rPr lang="en-IN" dirty="0">
                <a:solidFill>
                  <a:srgbClr val="000000"/>
                </a:solidFill>
                <a:latin typeface="Calibri"/>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286808" cy="5940088"/>
          </a:xfrm>
          <a:prstGeom prst="rect">
            <a:avLst/>
          </a:prstGeom>
          <a:noFill/>
        </p:spPr>
        <p:txBody>
          <a:bodyPr wrap="square" rtlCol="0">
            <a:spAutoFit/>
          </a:bodyPr>
          <a:lstStyle/>
          <a:p>
            <a:r>
              <a:rPr lang="en-IN" sz="2000" b="1" dirty="0">
                <a:latin typeface="Times New Roman" pitchFamily="18" charset="0"/>
                <a:cs typeface="Times New Roman" pitchFamily="18" charset="0"/>
              </a:rPr>
              <a:t>MODULE 1 - IDENTIFICATION OF BODY TYPE:</a:t>
            </a: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INPUT:</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Answers to physical, mental, fitness and emotional questions.</a:t>
            </a:r>
          </a:p>
          <a:p>
            <a:r>
              <a:rPr lang="en-IN" sz="2000" dirty="0">
                <a:latin typeface="Times New Roman" pitchFamily="18" charset="0"/>
                <a:cs typeface="Times New Roman" pitchFamily="18" charset="0"/>
              </a:rPr>
              <a:t>	(Example: Type of Skin, Body </a:t>
            </a:r>
            <a:r>
              <a:rPr lang="en-IN" sz="2000" dirty="0" err="1">
                <a:latin typeface="Times New Roman" pitchFamily="18" charset="0"/>
                <a:cs typeface="Times New Roman" pitchFamily="18" charset="0"/>
              </a:rPr>
              <a:t>weight,etc</a:t>
            </a:r>
            <a:r>
              <a:rPr lang="en-IN" sz="2000" dirty="0">
                <a:latin typeface="Times New Roman" pitchFamily="18" charset="0"/>
                <a:cs typeface="Times New Roman" pitchFamily="18" charset="0"/>
              </a:rPr>
              <a:t>)</a:t>
            </a: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OUTPUT:</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Body type. (Vata, Pitta, Kapha).</a:t>
            </a: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LANGUAGE:</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R language with shiny library.</a:t>
            </a: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DETAILS:</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1. Questions are posed and each answers corresponding to one particular body type’s score will be incremented.</a:t>
            </a:r>
          </a:p>
          <a:p>
            <a:r>
              <a:rPr lang="en-IN" sz="2000" dirty="0">
                <a:latin typeface="Times New Roman" pitchFamily="18" charset="0"/>
                <a:cs typeface="Times New Roman" pitchFamily="18" charset="0"/>
              </a:rPr>
              <a:t>	2. The one with the highest score is the body type.</a:t>
            </a:r>
          </a:p>
          <a:p>
            <a:r>
              <a:rPr lang="en-IN" sz="2000" b="1" dirty="0">
                <a:latin typeface="Times New Roman" pitchFamily="18" charset="0"/>
                <a:cs typeface="Times New Roman" pitchFamily="18" charset="0"/>
              </a:rPr>
              <a:t>	</a:t>
            </a: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5334000" cy="685800"/>
          </a:xfrm>
        </p:spPr>
        <p:txBody>
          <a:bodyPr>
            <a:normAutofit fontScale="90000"/>
          </a:bodyPr>
          <a:lstStyle/>
          <a:p>
            <a:r>
              <a:rPr lang="en-US" sz="2800" dirty="0">
                <a:latin typeface="Calibri" pitchFamily="34" charset="0"/>
                <a:cs typeface="Calibri" pitchFamily="34" charset="0"/>
              </a:rPr>
              <a:t>MODULES SPLITUP</a:t>
            </a: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endParaRPr lang="en-US" sz="2800" dirty="0"/>
          </a:p>
        </p:txBody>
      </p:sp>
      <p:sp>
        <p:nvSpPr>
          <p:cNvPr id="3" name="Subtitle 2"/>
          <p:cNvSpPr>
            <a:spLocks noGrp="1"/>
          </p:cNvSpPr>
          <p:nvPr>
            <p:ph type="subTitle" idx="1"/>
          </p:nvPr>
        </p:nvSpPr>
        <p:spPr>
          <a:xfrm>
            <a:off x="0" y="214290"/>
            <a:ext cx="7812360" cy="6167038"/>
          </a:xfrm>
          <a:prstGeom prst="rect">
            <a:avLst/>
          </a:prstGeom>
        </p:spPr>
        <p:txBody>
          <a:bodyPr>
            <a:normAutofit fontScale="47500" lnSpcReduction="20000"/>
          </a:bodyPr>
          <a:lstStyle/>
          <a:p>
            <a:pPr algn="l"/>
            <a:r>
              <a:rPr lang="en-US" sz="2000" b="1" dirty="0">
                <a:solidFill>
                  <a:schemeClr val="tx1"/>
                </a:solidFill>
                <a:latin typeface="Times New Roman" pitchFamily="18" charset="0"/>
                <a:cs typeface="Times New Roman" pitchFamily="18" charset="0"/>
              </a:rPr>
              <a:t>	</a:t>
            </a:r>
            <a:r>
              <a:rPr lang="en-US" sz="4200" b="1" dirty="0">
                <a:solidFill>
                  <a:schemeClr val="tx1"/>
                </a:solidFill>
                <a:latin typeface="Times New Roman" pitchFamily="18" charset="0"/>
                <a:cs typeface="Times New Roman" pitchFamily="18" charset="0"/>
              </a:rPr>
              <a:t>MODULE 2 – </a:t>
            </a:r>
          </a:p>
          <a:p>
            <a:pPr algn="l"/>
            <a:r>
              <a:rPr lang="en-US" sz="4200" b="1" dirty="0">
                <a:solidFill>
                  <a:schemeClr val="tx1"/>
                </a:solidFill>
                <a:latin typeface="Times New Roman" pitchFamily="18" charset="0"/>
                <a:cs typeface="Times New Roman" pitchFamily="18" charset="0"/>
              </a:rPr>
              <a:t>CLUSTERING OF DATA SETS USING K-MEANS ALGORITHM</a:t>
            </a:r>
            <a:r>
              <a:rPr lang="en-US" sz="2900" b="1" dirty="0">
                <a:solidFill>
                  <a:schemeClr val="tx1"/>
                </a:solidFill>
                <a:latin typeface="Times New Roman" pitchFamily="18" charset="0"/>
                <a:cs typeface="Times New Roman" pitchFamily="18" charset="0"/>
              </a:rPr>
              <a:t>:</a:t>
            </a:r>
          </a:p>
          <a:p>
            <a:pPr algn="l">
              <a:lnSpc>
                <a:spcPct val="120000"/>
              </a:lnSpc>
              <a:spcBef>
                <a:spcPts val="0"/>
              </a:spcBef>
            </a:pPr>
            <a:r>
              <a:rPr lang="en-US" sz="2900" b="1" dirty="0">
                <a:solidFill>
                  <a:schemeClr val="tx1"/>
                </a:solidFill>
                <a:latin typeface="Times New Roman" pitchFamily="18" charset="0"/>
                <a:cs typeface="Times New Roman" pitchFamily="18" charset="0"/>
              </a:rPr>
              <a:t>		</a:t>
            </a:r>
          </a:p>
          <a:p>
            <a:pPr algn="l">
              <a:lnSpc>
                <a:spcPct val="120000"/>
              </a:lnSpc>
              <a:spcBef>
                <a:spcPts val="0"/>
              </a:spcBef>
            </a:pPr>
            <a:r>
              <a:rPr lang="en-US" sz="2900" b="1" dirty="0">
                <a:solidFill>
                  <a:schemeClr val="tx1"/>
                </a:solidFill>
                <a:latin typeface="Times New Roman" pitchFamily="18" charset="0"/>
                <a:cs typeface="Times New Roman" pitchFamily="18" charset="0"/>
              </a:rPr>
              <a:t>	</a:t>
            </a:r>
            <a:r>
              <a:rPr lang="en-IN" sz="4200" b="1" dirty="0">
                <a:solidFill>
                  <a:schemeClr val="tx1"/>
                </a:solidFill>
                <a:latin typeface="Times New Roman" pitchFamily="18" charset="0"/>
                <a:cs typeface="Times New Roman" pitchFamily="18" charset="0"/>
              </a:rPr>
              <a:t>INPUT:</a:t>
            </a:r>
          </a:p>
          <a:p>
            <a:pPr algn="l"/>
            <a:r>
              <a:rPr lang="en-IN" sz="4200" dirty="0">
                <a:solidFill>
                  <a:schemeClr val="tx1"/>
                </a:solidFill>
                <a:latin typeface="Times New Roman" pitchFamily="18" charset="0"/>
                <a:cs typeface="Times New Roman" pitchFamily="18" charset="0"/>
              </a:rPr>
              <a:t>			Pre-processed datasets.</a:t>
            </a:r>
          </a:p>
          <a:p>
            <a:pPr algn="l"/>
            <a:r>
              <a:rPr lang="en-IN" sz="4200" b="1" dirty="0">
                <a:solidFill>
                  <a:schemeClr val="tx1"/>
                </a:solidFill>
                <a:latin typeface="Times New Roman" pitchFamily="18" charset="0"/>
                <a:cs typeface="Times New Roman" pitchFamily="18" charset="0"/>
              </a:rPr>
              <a:t>	OUTPUT:</a:t>
            </a:r>
          </a:p>
          <a:p>
            <a:pPr algn="l"/>
            <a:r>
              <a:rPr lang="en-IN" sz="4200" dirty="0">
                <a:solidFill>
                  <a:schemeClr val="tx1"/>
                </a:solidFill>
                <a:latin typeface="Times New Roman" pitchFamily="18" charset="0"/>
                <a:cs typeface="Times New Roman" pitchFamily="18" charset="0"/>
              </a:rPr>
              <a:t>			K-number of clusters.</a:t>
            </a:r>
          </a:p>
          <a:p>
            <a:pPr algn="l">
              <a:lnSpc>
                <a:spcPct val="120000"/>
              </a:lnSpc>
            </a:pPr>
            <a:r>
              <a:rPr lang="en-IN" sz="4200" b="1" dirty="0">
                <a:solidFill>
                  <a:schemeClr val="tx1"/>
                </a:solidFill>
                <a:latin typeface="Times New Roman" pitchFamily="18" charset="0"/>
                <a:cs typeface="Times New Roman" pitchFamily="18" charset="0"/>
              </a:rPr>
              <a:t>	</a:t>
            </a:r>
            <a:r>
              <a:rPr lang="en-US" sz="4200" b="1" dirty="0">
                <a:solidFill>
                  <a:schemeClr val="tx1"/>
                </a:solidFill>
                <a:latin typeface="Times New Roman" pitchFamily="18" charset="0"/>
                <a:cs typeface="Times New Roman" pitchFamily="18" charset="0"/>
              </a:rPr>
              <a:t>ALGORITHM</a:t>
            </a:r>
            <a:r>
              <a:rPr lang="en-US" sz="4200" dirty="0">
                <a:solidFill>
                  <a:schemeClr val="tx1"/>
                </a:solidFill>
                <a:latin typeface="Times New Roman" pitchFamily="18" charset="0"/>
                <a:cs typeface="Times New Roman" pitchFamily="18" charset="0"/>
              </a:rPr>
              <a:t>:</a:t>
            </a:r>
          </a:p>
          <a:p>
            <a:pPr algn="l">
              <a:lnSpc>
                <a:spcPct val="120000"/>
              </a:lnSpc>
              <a:spcBef>
                <a:spcPts val="0"/>
              </a:spcBef>
            </a:pPr>
            <a:r>
              <a:rPr lang="en-US" sz="4200" dirty="0">
                <a:solidFill>
                  <a:schemeClr val="tx1"/>
                </a:solidFill>
                <a:latin typeface="Times New Roman" pitchFamily="18" charset="0"/>
                <a:cs typeface="Times New Roman" pitchFamily="18" charset="0"/>
              </a:rPr>
              <a:t>			1.Initialize the center of the clusters.</a:t>
            </a:r>
          </a:p>
          <a:p>
            <a:pPr algn="l">
              <a:spcBef>
                <a:spcPts val="0"/>
              </a:spcBef>
            </a:pPr>
            <a:r>
              <a:rPr lang="en-US" sz="4200" dirty="0">
                <a:solidFill>
                  <a:schemeClr val="tx1"/>
                </a:solidFill>
                <a:latin typeface="Times New Roman" pitchFamily="18" charset="0"/>
                <a:cs typeface="Times New Roman" pitchFamily="18" charset="0"/>
              </a:rPr>
              <a:t>			2.Attribute the closest cluster to each data point.</a:t>
            </a:r>
          </a:p>
          <a:p>
            <a:pPr algn="l">
              <a:spcBef>
                <a:spcPts val="0"/>
              </a:spcBef>
            </a:pPr>
            <a:r>
              <a:rPr lang="en-US" sz="4200" dirty="0">
                <a:solidFill>
                  <a:schemeClr val="tx1"/>
                </a:solidFill>
                <a:latin typeface="Times New Roman" pitchFamily="18" charset="0"/>
                <a:cs typeface="Times New Roman" pitchFamily="18" charset="0"/>
              </a:rPr>
              <a:t>			3.</a:t>
            </a:r>
            <a:r>
              <a:rPr lang="en-IN" sz="4200" dirty="0"/>
              <a:t> </a:t>
            </a:r>
            <a:r>
              <a:rPr lang="en-IN" sz="4200" dirty="0">
                <a:solidFill>
                  <a:schemeClr val="tx1"/>
                </a:solidFill>
                <a:latin typeface="Times New Roman" pitchFamily="18" charset="0"/>
                <a:cs typeface="Times New Roman" pitchFamily="18" charset="0"/>
              </a:rPr>
              <a:t>Set the position of each cluster to the mean of all data  				points belonging to that cluster.</a:t>
            </a:r>
          </a:p>
          <a:p>
            <a:pPr algn="l">
              <a:spcBef>
                <a:spcPts val="0"/>
              </a:spcBef>
            </a:pPr>
            <a:r>
              <a:rPr lang="en-IN" sz="4200" dirty="0">
                <a:solidFill>
                  <a:schemeClr val="tx1"/>
                </a:solidFill>
                <a:latin typeface="Times New Roman" pitchFamily="18" charset="0"/>
                <a:cs typeface="Times New Roman" pitchFamily="18" charset="0"/>
              </a:rPr>
              <a:t>			4. Repeat steps 2-3 until convergence.</a:t>
            </a:r>
          </a:p>
          <a:p>
            <a:pPr algn="l">
              <a:spcBef>
                <a:spcPts val="0"/>
              </a:spcBef>
            </a:pPr>
            <a:r>
              <a:rPr lang="en-IN" sz="4200" b="1" dirty="0">
                <a:solidFill>
                  <a:schemeClr val="tx1"/>
                </a:solidFill>
                <a:latin typeface="Times New Roman" pitchFamily="18" charset="0"/>
                <a:cs typeface="Times New Roman" pitchFamily="18" charset="0"/>
              </a:rPr>
              <a:t>	</a:t>
            </a:r>
          </a:p>
          <a:p>
            <a:pPr algn="l">
              <a:spcBef>
                <a:spcPts val="0"/>
              </a:spcBef>
            </a:pPr>
            <a:r>
              <a:rPr lang="en-IN" sz="4200" b="1" dirty="0">
                <a:solidFill>
                  <a:schemeClr val="tx1"/>
                </a:solidFill>
                <a:latin typeface="Times New Roman" pitchFamily="18" charset="0"/>
                <a:cs typeface="Times New Roman" pitchFamily="18" charset="0"/>
              </a:rPr>
              <a:t>	</a:t>
            </a:r>
            <a:r>
              <a:rPr lang="en-US" sz="4200" b="1" dirty="0">
                <a:solidFill>
                  <a:schemeClr val="tx1"/>
                </a:solidFill>
                <a:latin typeface="Times New Roman" pitchFamily="18" charset="0"/>
                <a:cs typeface="Times New Roman" pitchFamily="18" charset="0"/>
              </a:rPr>
              <a:t>SNIPPET: 	</a:t>
            </a:r>
          </a:p>
          <a:p>
            <a:pPr algn="l">
              <a:spcBef>
                <a:spcPts val="0"/>
              </a:spcBef>
            </a:pPr>
            <a:r>
              <a:rPr lang="en-US" sz="4200" b="1" dirty="0">
                <a:solidFill>
                  <a:schemeClr val="tx1"/>
                </a:solidFill>
                <a:latin typeface="Times New Roman" pitchFamily="18" charset="0"/>
                <a:cs typeface="Times New Roman" pitchFamily="18" charset="0"/>
              </a:rPr>
              <a:t>				</a:t>
            </a:r>
            <a:r>
              <a:rPr lang="en-IN" sz="4200" dirty="0">
                <a:solidFill>
                  <a:schemeClr val="tx1"/>
                </a:solidFill>
                <a:latin typeface="Times New Roman" panose="02020603050405020304" pitchFamily="18" charset="0"/>
                <a:cs typeface="Times New Roman" panose="02020603050405020304" pitchFamily="18" charset="0"/>
              </a:rPr>
              <a:t>k=</a:t>
            </a:r>
            <a:r>
              <a:rPr lang="en-IN" sz="4200" dirty="0" err="1">
                <a:solidFill>
                  <a:schemeClr val="tx1"/>
                </a:solidFill>
                <a:latin typeface="Times New Roman" panose="02020603050405020304" pitchFamily="18" charset="0"/>
                <a:cs typeface="Times New Roman" panose="02020603050405020304" pitchFamily="18" charset="0"/>
              </a:rPr>
              <a:t>kmeans</a:t>
            </a:r>
            <a:r>
              <a:rPr lang="en-IN" sz="4200" dirty="0">
                <a:solidFill>
                  <a:schemeClr val="tx1"/>
                </a:solidFill>
                <a:latin typeface="Times New Roman" panose="02020603050405020304" pitchFamily="18" charset="0"/>
                <a:cs typeface="Times New Roman" panose="02020603050405020304" pitchFamily="18" charset="0"/>
              </a:rPr>
              <a:t>(d1[,c(3,4)],78)			</a:t>
            </a:r>
            <a:r>
              <a:rPr lang="en-IN" sz="4200" i="1" dirty="0">
                <a:solidFill>
                  <a:schemeClr val="tx1"/>
                </a:solidFill>
                <a:latin typeface="Times New Roman" panose="02020603050405020304" pitchFamily="18" charset="0"/>
                <a:cs typeface="Times New Roman" panose="02020603050405020304" pitchFamily="18" charset="0"/>
              </a:rPr>
              <a:t>#</a:t>
            </a:r>
            <a:r>
              <a:rPr lang="en-IN" sz="4200" i="1" dirty="0" err="1">
                <a:solidFill>
                  <a:schemeClr val="tx1"/>
                </a:solidFill>
                <a:latin typeface="Times New Roman" panose="02020603050405020304" pitchFamily="18" charset="0"/>
                <a:cs typeface="Times New Roman" panose="02020603050405020304" pitchFamily="18" charset="0"/>
              </a:rPr>
              <a:t>kmeans</a:t>
            </a:r>
            <a:r>
              <a:rPr lang="en-IN" sz="4200" i="1" dirty="0">
                <a:solidFill>
                  <a:schemeClr val="tx1"/>
                </a:solidFill>
                <a:latin typeface="Times New Roman" panose="02020603050405020304" pitchFamily="18" charset="0"/>
                <a:cs typeface="Times New Roman" panose="02020603050405020304" pitchFamily="18" charset="0"/>
              </a:rPr>
              <a:t> function</a:t>
            </a:r>
            <a:r>
              <a:rPr lang="en-US" sz="5000" i="1" dirty="0">
                <a:solidFill>
                  <a:schemeClr val="tx1"/>
                </a:solidFill>
                <a:latin typeface="Times New Roman" panose="02020603050405020304" pitchFamily="18" charset="0"/>
                <a:cs typeface="Times New Roman" panose="02020603050405020304" pitchFamily="18" charset="0"/>
              </a:rPr>
              <a:t>			            </a:t>
            </a:r>
            <a:r>
              <a:rPr lang="en-IN" sz="4200" dirty="0" err="1">
                <a:solidFill>
                  <a:schemeClr val="tx1"/>
                </a:solidFill>
                <a:latin typeface="Times New Roman" panose="02020603050405020304" pitchFamily="18" charset="0"/>
                <a:cs typeface="Times New Roman" panose="02020603050405020304" pitchFamily="18" charset="0"/>
              </a:rPr>
              <a:t>k$cluster</a:t>
            </a:r>
            <a:r>
              <a:rPr lang="en-IN" sz="4200" dirty="0">
                <a:solidFill>
                  <a:schemeClr val="tx1"/>
                </a:solidFill>
                <a:latin typeface="Times New Roman" panose="02020603050405020304" pitchFamily="18" charset="0"/>
                <a:cs typeface="Times New Roman" panose="02020603050405020304" pitchFamily="18" charset="0"/>
              </a:rPr>
              <a:t>=</a:t>
            </a:r>
            <a:r>
              <a:rPr lang="en-IN" sz="4200" dirty="0" err="1">
                <a:solidFill>
                  <a:schemeClr val="tx1"/>
                </a:solidFill>
                <a:latin typeface="Times New Roman" panose="02020603050405020304" pitchFamily="18" charset="0"/>
                <a:cs typeface="Times New Roman" panose="02020603050405020304" pitchFamily="18" charset="0"/>
              </a:rPr>
              <a:t>as.factor</a:t>
            </a:r>
            <a:r>
              <a:rPr lang="en-IN" sz="4200" dirty="0">
                <a:solidFill>
                  <a:schemeClr val="tx1"/>
                </a:solidFill>
                <a:latin typeface="Times New Roman" panose="02020603050405020304" pitchFamily="18" charset="0"/>
                <a:cs typeface="Times New Roman" panose="02020603050405020304" pitchFamily="18" charset="0"/>
              </a:rPr>
              <a:t>(</a:t>
            </a:r>
            <a:r>
              <a:rPr lang="en-IN" sz="4200" dirty="0" err="1">
                <a:solidFill>
                  <a:schemeClr val="tx1"/>
                </a:solidFill>
                <a:latin typeface="Times New Roman" panose="02020603050405020304" pitchFamily="18" charset="0"/>
                <a:cs typeface="Times New Roman" panose="02020603050405020304" pitchFamily="18" charset="0"/>
              </a:rPr>
              <a:t>k$cluster</a:t>
            </a:r>
            <a:r>
              <a:rPr lang="en-IN" sz="4200" dirty="0">
                <a:solidFill>
                  <a:schemeClr val="tx1"/>
                </a:solidFill>
                <a:latin typeface="Times New Roman" panose="02020603050405020304" pitchFamily="18" charset="0"/>
                <a:cs typeface="Times New Roman" panose="02020603050405020304" pitchFamily="18" charset="0"/>
              </a:rPr>
              <a:t>)</a:t>
            </a:r>
            <a:r>
              <a:rPr lang="en-US" sz="4200" dirty="0">
                <a:solidFill>
                  <a:schemeClr val="tx1"/>
                </a:solidFill>
                <a:latin typeface="Times New Roman" panose="02020603050405020304" pitchFamily="18" charset="0"/>
                <a:cs typeface="Times New Roman" panose="02020603050405020304" pitchFamily="18" charset="0"/>
              </a:rPr>
              <a:t>        </a:t>
            </a:r>
          </a:p>
          <a:p>
            <a:pPr algn="l">
              <a:spcBef>
                <a:spcPts val="0"/>
              </a:spcBef>
            </a:pPr>
            <a:r>
              <a:rPr lang="en-IN" sz="4200" dirty="0">
                <a:solidFill>
                  <a:schemeClr val="tx1"/>
                </a:solidFill>
                <a:latin typeface="Times New Roman" panose="02020603050405020304" pitchFamily="18" charset="0"/>
                <a:cs typeface="Times New Roman" panose="02020603050405020304" pitchFamily="18" charset="0"/>
              </a:rPr>
              <a:t>		</a:t>
            </a:r>
            <a:r>
              <a:rPr lang="en-IN" sz="4200" dirty="0" err="1">
                <a:solidFill>
                  <a:schemeClr val="tx1"/>
                </a:solidFill>
                <a:latin typeface="Times New Roman" panose="02020603050405020304" pitchFamily="18" charset="0"/>
                <a:cs typeface="Times New Roman" panose="02020603050405020304" pitchFamily="18" charset="0"/>
              </a:rPr>
              <a:t>ggplot</a:t>
            </a:r>
            <a:r>
              <a:rPr lang="en-IN" sz="4200" dirty="0">
                <a:solidFill>
                  <a:schemeClr val="tx1"/>
                </a:solidFill>
                <a:latin typeface="Times New Roman" panose="02020603050405020304" pitchFamily="18" charset="0"/>
                <a:cs typeface="Times New Roman" panose="02020603050405020304" pitchFamily="18" charset="0"/>
              </a:rPr>
              <a:t>(d1,aes(</a:t>
            </a:r>
            <a:r>
              <a:rPr lang="en-IN" sz="4200" dirty="0" err="1">
                <a:solidFill>
                  <a:schemeClr val="tx1"/>
                </a:solidFill>
                <a:latin typeface="Times New Roman" panose="02020603050405020304" pitchFamily="18" charset="0"/>
                <a:cs typeface="Times New Roman" panose="02020603050405020304" pitchFamily="18" charset="0"/>
              </a:rPr>
              <a:t>Symptoms,disease,color</a:t>
            </a:r>
            <a:r>
              <a:rPr lang="en-IN" sz="4200" dirty="0">
                <a:solidFill>
                  <a:schemeClr val="tx1"/>
                </a:solidFill>
                <a:latin typeface="Times New Roman" panose="02020603050405020304" pitchFamily="18" charset="0"/>
                <a:cs typeface="Times New Roman" panose="02020603050405020304" pitchFamily="18" charset="0"/>
              </a:rPr>
              <a:t>=</a:t>
            </a:r>
            <a:r>
              <a:rPr lang="en-IN" sz="4200" dirty="0" err="1">
                <a:solidFill>
                  <a:schemeClr val="tx1"/>
                </a:solidFill>
                <a:latin typeface="Times New Roman" panose="02020603050405020304" pitchFamily="18" charset="0"/>
                <a:cs typeface="Times New Roman" panose="02020603050405020304" pitchFamily="18" charset="0"/>
              </a:rPr>
              <a:t>k$cluster</a:t>
            </a:r>
            <a:r>
              <a:rPr lang="en-IN" sz="4200" dirty="0">
                <a:solidFill>
                  <a:schemeClr val="tx1"/>
                </a:solidFill>
                <a:latin typeface="Times New Roman" panose="02020603050405020304" pitchFamily="18" charset="0"/>
                <a:cs typeface="Times New Roman" panose="02020603050405020304" pitchFamily="18" charset="0"/>
              </a:rPr>
              <a:t>))+</a:t>
            </a:r>
            <a:r>
              <a:rPr lang="en-IN" sz="4200" dirty="0" err="1">
                <a:solidFill>
                  <a:schemeClr val="tx1"/>
                </a:solidFill>
                <a:latin typeface="Times New Roman" panose="02020603050405020304" pitchFamily="18" charset="0"/>
                <a:cs typeface="Times New Roman" panose="02020603050405020304" pitchFamily="18" charset="0"/>
              </a:rPr>
              <a:t>geom_point</a:t>
            </a:r>
            <a:r>
              <a:rPr lang="en-IN" sz="4200" dirty="0">
                <a:solidFill>
                  <a:schemeClr val="tx1"/>
                </a:solidFill>
                <a:latin typeface="Times New Roman" panose="02020603050405020304" pitchFamily="18" charset="0"/>
                <a:cs typeface="Times New Roman" panose="02020603050405020304" pitchFamily="18" charset="0"/>
              </a:rPr>
              <a:t>(</a:t>
            </a:r>
            <a:r>
              <a:rPr lang="en-IN" sz="5000" dirty="0">
                <a:solidFill>
                  <a:schemeClr val="tx1"/>
                </a:solidFill>
                <a:latin typeface="Times New Roman" panose="02020603050405020304" pitchFamily="18" charset="0"/>
                <a:cs typeface="Times New Roman" panose="02020603050405020304" pitchFamily="18" charset="0"/>
              </a:rPr>
              <a:t>)</a:t>
            </a:r>
            <a:r>
              <a:rPr lang="en-IN" dirty="0"/>
              <a:t>	</a:t>
            </a:r>
            <a:endParaRPr lang="en-US" sz="4200" b="1" dirty="0">
              <a:solidFill>
                <a:schemeClr val="tx1"/>
              </a:solidFill>
              <a:latin typeface="Times New Roman" pitchFamily="18" charset="0"/>
              <a:cs typeface="Times New Roman" pitchFamily="18" charset="0"/>
            </a:endParaRPr>
          </a:p>
          <a:p>
            <a:pPr algn="l">
              <a:lnSpc>
                <a:spcPct val="120000"/>
              </a:lnSpc>
              <a:spcBef>
                <a:spcPts val="0"/>
              </a:spcBef>
            </a:pPr>
            <a:r>
              <a:rPr lang="en-US" sz="4200" b="1" dirty="0">
                <a:solidFill>
                  <a:schemeClr val="tx1"/>
                </a:solidFill>
                <a:latin typeface="Times New Roman" pitchFamily="18" charset="0"/>
                <a:cs typeface="Times New Roman" pitchFamily="18" charset="0"/>
              </a:rPr>
              <a:t>			</a:t>
            </a:r>
            <a:r>
              <a:rPr lang="en-IN" sz="3200" dirty="0">
                <a:solidFill>
                  <a:schemeClr val="tx1"/>
                </a:solidFill>
                <a:latin typeface="Times New Roman" pitchFamily="18" charset="0"/>
                <a:cs typeface="Times New Roman" pitchFamily="18" charset="0"/>
              </a:rPr>
              <a:t>		</a:t>
            </a:r>
          </a:p>
          <a:p>
            <a:pPr algn="l"/>
            <a:endParaRPr lang="en-US" sz="2000" dirty="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pPr lvl="1" algn="l">
              <a:buFont typeface="Arial" pitchFamily="34" charset="0"/>
              <a:buChar char="•"/>
            </a:pPr>
            <a:endParaRPr lang="en-US" sz="2000" dirty="0">
              <a:solidFill>
                <a:schemeClr val="tx1"/>
              </a:solidFill>
              <a:latin typeface="Times New Roman" pitchFamily="18" charset="0"/>
              <a:cs typeface="Times New Roman" pitchFamily="18" charset="0"/>
            </a:endParaRPr>
          </a:p>
          <a:p>
            <a:pPr algn="l">
              <a:buFont typeface="Arial" pitchFamily="34" charset="0"/>
              <a:buChar char="•"/>
            </a:pPr>
            <a:endParaRPr lang="en-US" sz="2000" dirty="0">
              <a:solidFill>
                <a:schemeClr val="tx1"/>
              </a:solidFill>
              <a:latin typeface="Times New Roman" pitchFamily="18" charset="0"/>
              <a:cs typeface="Times New Roman" pitchFamily="18" charset="0"/>
            </a:endParaRPr>
          </a:p>
          <a:p>
            <a:pPr algn="l">
              <a:buFont typeface="Arial" pitchFamily="34" charset="0"/>
              <a:buChar char="•"/>
            </a:pPr>
            <a:endParaRPr lang="en-US" sz="2000" dirty="0">
              <a:solidFill>
                <a:schemeClr val="tx1"/>
              </a:solidFill>
              <a:latin typeface="Times New Roman" pitchFamily="18" charset="0"/>
              <a:cs typeface="Times New Roman" pitchFamily="18" charset="0"/>
            </a:endParaRPr>
          </a:p>
          <a:p>
            <a:pPr algn="l">
              <a:buFont typeface="Arial" pitchFamily="34" charset="0"/>
              <a:buChar char="•"/>
            </a:pP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chemeClr val="tx1"/>
                </a:solidFill>
                <a:latin typeface="Times New Roman" pitchFamily="18" charset="0"/>
                <a:cs typeface="Times New Roman" pitchFamily="18" charset="0"/>
              </a:rPr>
              <a:t>MODULE 3- DISEASE PREDICTION:</a:t>
            </a:r>
          </a:p>
        </p:txBody>
      </p:sp>
      <p:sp>
        <p:nvSpPr>
          <p:cNvPr id="3" name="Content Placeholder 2"/>
          <p:cNvSpPr>
            <a:spLocks noGrp="1"/>
          </p:cNvSpPr>
          <p:nvPr>
            <p:ph idx="1"/>
          </p:nvPr>
        </p:nvSpPr>
        <p:spPr>
          <a:xfrm>
            <a:off x="642910" y="1357298"/>
            <a:ext cx="8229600" cy="3886200"/>
          </a:xfrm>
          <a:prstGeom prst="rect">
            <a:avLst/>
          </a:prstGeom>
        </p:spPr>
        <p:txBody>
          <a:bodyPr>
            <a:noAutofit/>
          </a:bodyPr>
          <a:lstStyle/>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This module includes predicting the type of disease from the symptoms.</a:t>
            </a:r>
          </a:p>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Normalising the datasets.</a:t>
            </a:r>
          </a:p>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Accuracy rates must be analysed.</a:t>
            </a:r>
          </a:p>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Ensemble prediction is to be used.</a:t>
            </a:r>
          </a:p>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Prediction methods  include:  </a:t>
            </a:r>
          </a:p>
          <a:p>
            <a:pPr lvl="1">
              <a:buClrTx/>
              <a:buFont typeface="Wingdings" pitchFamily="2" charset="2"/>
              <a:buChar char="Ø"/>
            </a:pPr>
            <a:r>
              <a:rPr lang="en-US" sz="2000" dirty="0">
                <a:solidFill>
                  <a:schemeClr val="tx1"/>
                </a:solidFill>
                <a:latin typeface="Times New Roman" pitchFamily="18" charset="0"/>
                <a:cs typeface="Times New Roman" pitchFamily="18" charset="0"/>
              </a:rPr>
              <a:t>			Decision Tree Approach</a:t>
            </a:r>
          </a:p>
          <a:p>
            <a:pPr lvl="1">
              <a:buClrTx/>
              <a:buFont typeface="Wingdings" pitchFamily="2" charset="2"/>
              <a:buChar char="Ø"/>
            </a:pPr>
            <a:r>
              <a:rPr lang="en-US" sz="2000" dirty="0">
                <a:solidFill>
                  <a:schemeClr val="tx1"/>
                </a:solidFill>
                <a:latin typeface="Times New Roman" pitchFamily="18" charset="0"/>
                <a:cs typeface="Times New Roman" pitchFamily="18" charset="0"/>
              </a:rPr>
              <a:t>                 Ensemble Prediction</a:t>
            </a:r>
            <a:endParaRPr lang="en-US" sz="1800" dirty="0">
              <a:solidFill>
                <a:schemeClr val="tx1"/>
              </a:solidFill>
              <a:latin typeface="Times New Roman" pitchFamily="18" charset="0"/>
              <a:cs typeface="Times New Roman" pitchFamily="18" charset="0"/>
            </a:endParaRPr>
          </a:p>
          <a:p>
            <a:pPr lvl="1"/>
            <a:endParaRPr lang="en-US" sz="2000" dirty="0">
              <a:latin typeface="Calibri" pitchFamily="34"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428736"/>
            <a:ext cx="6929486" cy="2554545"/>
          </a:xfrm>
          <a:prstGeom prst="rect">
            <a:avLst/>
          </a:prstGeom>
          <a:noFill/>
        </p:spPr>
        <p:txBody>
          <a:bodyPr wrap="square" rtlCol="0">
            <a:spAutoFit/>
          </a:bodyPr>
          <a:lstStyle/>
          <a:p>
            <a:r>
              <a:rPr lang="en-US" sz="2000" b="1" dirty="0">
                <a:latin typeface="Times New Roman" pitchFamily="18" charset="0"/>
                <a:cs typeface="Times New Roman" pitchFamily="18" charset="0"/>
              </a:rPr>
              <a:t>DETAILS:</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Decision tree is a graph to represent choices and their results in form of a tree.</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The nodes in the graph represent an event or choice and the edges of the  graph represent the decision rules or conditions. </a:t>
            </a:r>
          </a:p>
          <a:p>
            <a:endParaRPr lang="en-US" sz="2000" dirty="0">
              <a:latin typeface="Times New Roman" pitchFamily="18" charset="0"/>
              <a:cs typeface="Times New Roman" pitchFamily="18" charset="0"/>
            </a:endParaRPr>
          </a:p>
        </p:txBody>
      </p:sp>
      <p:sp>
        <p:nvSpPr>
          <p:cNvPr id="3" name="TextBox 2"/>
          <p:cNvSpPr txBox="1"/>
          <p:nvPr/>
        </p:nvSpPr>
        <p:spPr>
          <a:xfrm>
            <a:off x="428596" y="785794"/>
            <a:ext cx="4415440" cy="461665"/>
          </a:xfrm>
          <a:prstGeom prst="rect">
            <a:avLst/>
          </a:prstGeom>
          <a:noFill/>
        </p:spPr>
        <p:txBody>
          <a:bodyPr wrap="none" rtlCol="0">
            <a:spAutoFit/>
          </a:bodyPr>
          <a:lstStyle/>
          <a:p>
            <a:r>
              <a:rPr lang="en-US" sz="2000" b="1" dirty="0">
                <a:latin typeface="Times New Roman" pitchFamily="18" charset="0"/>
                <a:cs typeface="Times New Roman" pitchFamily="18" charset="0"/>
              </a:rPr>
              <a:t>1. DECISION TREE ALGORITHM :</a:t>
            </a:r>
            <a:r>
              <a:rPr lang="en-US" sz="2400" dirty="0"/>
              <a:t> </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Image result for decision tree basic diagram"/>
          <p:cNvPicPr>
            <a:picLocks noChangeAspect="1" noChangeArrowheads="1"/>
          </p:cNvPicPr>
          <p:nvPr/>
        </p:nvPicPr>
        <p:blipFill>
          <a:blip r:embed="rId2"/>
          <a:srcRect/>
          <a:stretch>
            <a:fillRect/>
          </a:stretch>
        </p:blipFill>
        <p:spPr bwMode="auto">
          <a:xfrm>
            <a:off x="4572000" y="0"/>
            <a:ext cx="4114800" cy="2619375"/>
          </a:xfrm>
          <a:prstGeom prst="rect">
            <a:avLst/>
          </a:prstGeom>
          <a:noFill/>
        </p:spPr>
      </p:pic>
      <p:sp>
        <p:nvSpPr>
          <p:cNvPr id="5" name="TextBox 4"/>
          <p:cNvSpPr txBox="1"/>
          <p:nvPr/>
        </p:nvSpPr>
        <p:spPr>
          <a:xfrm>
            <a:off x="500034" y="610136"/>
            <a:ext cx="7500990" cy="6247864"/>
          </a:xfrm>
          <a:prstGeom prst="rect">
            <a:avLst/>
          </a:prstGeom>
          <a:noFill/>
        </p:spPr>
        <p:txBody>
          <a:bodyPr wrap="square" rtlCol="0">
            <a:spAutoFit/>
          </a:bodyPr>
          <a:lstStyle/>
          <a:p>
            <a:r>
              <a:rPr lang="en-IN" sz="2000" b="1" dirty="0">
                <a:latin typeface="Times New Roman" pitchFamily="18" charset="0"/>
                <a:cs typeface="Times New Roman" pitchFamily="18" charset="0"/>
              </a:rPr>
              <a:t>INPUT</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T  (Decision Tree)</a:t>
            </a:r>
          </a:p>
          <a:p>
            <a:r>
              <a:rPr lang="en-IN" sz="2000" dirty="0">
                <a:latin typeface="Times New Roman" pitchFamily="18" charset="0"/>
                <a:cs typeface="Times New Roman" pitchFamily="18" charset="0"/>
              </a:rPr>
              <a:t>	D  (Input database)</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OUTPUT</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M  (Model prediction)</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ALGORITHM</a:t>
            </a:r>
            <a:r>
              <a:rPr lang="en-IN" sz="2000" dirty="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for each </a:t>
            </a:r>
            <a:r>
              <a:rPr lang="en-IN" sz="2000" i="1" dirty="0">
                <a:latin typeface="Times New Roman" pitchFamily="18" charset="0"/>
                <a:cs typeface="Times New Roman" pitchFamily="18" charset="0"/>
              </a:rPr>
              <a:t>t</a:t>
            </a:r>
            <a:r>
              <a:rPr lang="en-IN" sz="2000" dirty="0">
                <a:latin typeface="Times New Roman" pitchFamily="18" charset="0"/>
                <a:cs typeface="Times New Roman" pitchFamily="18" charset="0"/>
              </a:rPr>
              <a:t> belongs to </a:t>
            </a:r>
            <a:r>
              <a:rPr lang="en-IN" sz="2000" i="1" dirty="0">
                <a:latin typeface="Times New Roman" pitchFamily="18" charset="0"/>
                <a:cs typeface="Times New Roman" pitchFamily="18" charset="0"/>
              </a:rPr>
              <a:t>D</a:t>
            </a:r>
            <a:r>
              <a:rPr lang="en-IN" sz="2000" dirty="0">
                <a:latin typeface="Times New Roman" pitchFamily="18" charset="0"/>
                <a:cs typeface="Times New Roman" pitchFamily="18" charset="0"/>
              </a:rPr>
              <a:t> do</a:t>
            </a:r>
          </a:p>
          <a:p>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 n</a:t>
            </a:r>
            <a:r>
              <a:rPr lang="en-IN" sz="2000" dirty="0">
                <a:latin typeface="Times New Roman" pitchFamily="18" charset="0"/>
                <a:cs typeface="Times New Roman" pitchFamily="18" charset="0"/>
              </a:rPr>
              <a:t>=root node of</a:t>
            </a:r>
            <a:r>
              <a:rPr lang="en-IN" sz="2000" i="1" dirty="0">
                <a:latin typeface="Times New Roman" pitchFamily="18" charset="0"/>
                <a:cs typeface="Times New Roman" pitchFamily="18" charset="0"/>
              </a:rPr>
              <a:t> T</a:t>
            </a:r>
          </a:p>
          <a:p>
            <a:r>
              <a:rPr lang="en-IN" sz="2000" dirty="0">
                <a:latin typeface="Times New Roman" pitchFamily="18" charset="0"/>
                <a:cs typeface="Times New Roman" pitchFamily="18" charset="0"/>
              </a:rPr>
              <a:t>	while </a:t>
            </a:r>
            <a:r>
              <a:rPr lang="en-IN" sz="2000" i="1" dirty="0">
                <a:latin typeface="Times New Roman" pitchFamily="18" charset="0"/>
                <a:cs typeface="Times New Roman" pitchFamily="18" charset="0"/>
              </a:rPr>
              <a:t>n</a:t>
            </a:r>
            <a:r>
              <a:rPr lang="en-IN" sz="2000" dirty="0">
                <a:latin typeface="Times New Roman" pitchFamily="18" charset="0"/>
                <a:cs typeface="Times New Roman" pitchFamily="18" charset="0"/>
              </a:rPr>
              <a:t> not leaf node do</a:t>
            </a:r>
          </a:p>
          <a:p>
            <a:r>
              <a:rPr lang="en-IN" sz="2000" dirty="0">
                <a:latin typeface="Times New Roman" pitchFamily="18" charset="0"/>
                <a:cs typeface="Times New Roman" pitchFamily="18" charset="0"/>
              </a:rPr>
              <a:t>		obtain answer to question on </a:t>
            </a:r>
            <a:r>
              <a:rPr lang="en-IN" sz="2000" i="1" dirty="0">
                <a:latin typeface="Times New Roman" pitchFamily="18" charset="0"/>
                <a:cs typeface="Times New Roman" pitchFamily="18" charset="0"/>
              </a:rPr>
              <a:t>n</a:t>
            </a:r>
            <a:r>
              <a:rPr lang="en-IN" sz="2000" dirty="0">
                <a:latin typeface="Times New Roman" pitchFamily="18" charset="0"/>
                <a:cs typeface="Times New Roman" pitchFamily="18" charset="0"/>
              </a:rPr>
              <a:t> applied </a:t>
            </a:r>
            <a:r>
              <a:rPr lang="en-IN" sz="2000" i="1" dirty="0">
                <a:latin typeface="Times New Roman" pitchFamily="18" charset="0"/>
                <a:cs typeface="Times New Roman" pitchFamily="18" charset="0"/>
              </a:rPr>
              <a:t>t</a:t>
            </a:r>
          </a:p>
          <a:p>
            <a:r>
              <a:rPr lang="en-IN" sz="2000" dirty="0">
                <a:latin typeface="Times New Roman" pitchFamily="18" charset="0"/>
                <a:cs typeface="Times New Roman" pitchFamily="18" charset="0"/>
              </a:rPr>
              <a:t>		Identify arc from </a:t>
            </a:r>
            <a:r>
              <a:rPr lang="en-IN" sz="2000" i="1" dirty="0">
                <a:latin typeface="Times New Roman" pitchFamily="18" charset="0"/>
                <a:cs typeface="Times New Roman" pitchFamily="18" charset="0"/>
              </a:rPr>
              <a:t>t</a:t>
            </a:r>
            <a:r>
              <a:rPr lang="en-IN" sz="2000" dirty="0">
                <a:latin typeface="Times New Roman" pitchFamily="18" charset="0"/>
                <a:cs typeface="Times New Roman" pitchFamily="18" charset="0"/>
              </a:rPr>
              <a:t> which has correct answer</a:t>
            </a:r>
          </a:p>
          <a:p>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n</a:t>
            </a:r>
            <a:r>
              <a:rPr lang="en-IN" sz="2000" dirty="0">
                <a:latin typeface="Times New Roman" pitchFamily="18" charset="0"/>
                <a:cs typeface="Times New Roman" pitchFamily="18" charset="0"/>
              </a:rPr>
              <a:t>=node at the end of this arc</a:t>
            </a:r>
          </a:p>
          <a:p>
            <a:r>
              <a:rPr lang="en-IN" sz="2000" dirty="0">
                <a:latin typeface="Times New Roman" pitchFamily="18" charset="0"/>
                <a:cs typeface="Times New Roman" pitchFamily="18" charset="0"/>
              </a:rPr>
              <a:t>	Make prediction for </a:t>
            </a:r>
            <a:r>
              <a:rPr lang="en-IN" sz="2000" i="1" dirty="0">
                <a:latin typeface="Times New Roman" pitchFamily="18" charset="0"/>
                <a:cs typeface="Times New Roman" pitchFamily="18" charset="0"/>
              </a:rPr>
              <a:t>t</a:t>
            </a:r>
            <a:r>
              <a:rPr lang="en-IN" sz="2000" dirty="0">
                <a:latin typeface="Times New Roman" pitchFamily="18" charset="0"/>
                <a:cs typeface="Times New Roman" pitchFamily="18" charset="0"/>
              </a:rPr>
              <a:t> based on labelling of </a:t>
            </a:r>
            <a:r>
              <a:rPr lang="en-IN" sz="2000" i="1" dirty="0">
                <a:latin typeface="Times New Roman" pitchFamily="18" charset="0"/>
                <a:cs typeface="Times New Roman" pitchFamily="18" charset="0"/>
              </a:rPr>
              <a:t>n</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836712"/>
            <a:ext cx="6768752" cy="4662815"/>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cs typeface="Latha" panose="020B0604020202020204" pitchFamily="34" charset="0"/>
              </a:rPr>
              <a:t>CODE SNIPPET:</a:t>
            </a:r>
          </a:p>
          <a:p>
            <a:pPr algn="just">
              <a:lnSpc>
                <a:spcPct val="150000"/>
              </a:lnSpc>
            </a:pPr>
            <a:r>
              <a:rPr lang="en-IN" dirty="0">
                <a:latin typeface="Times New Roman" panose="02020603050405020304" pitchFamily="18" charset="0"/>
                <a:ea typeface="Times New Roman" panose="02020603050405020304" pitchFamily="18" charset="0"/>
                <a:cs typeface="Latha" panose="020B0604020202020204" pitchFamily="34" charset="0"/>
              </a:rPr>
              <a:t> </a:t>
            </a:r>
            <a:r>
              <a:rPr lang="en-IN" dirty="0" err="1">
                <a:latin typeface="Times New Roman" panose="02020603050405020304" pitchFamily="18" charset="0"/>
                <a:ea typeface="Times New Roman" panose="02020603050405020304" pitchFamily="18" charset="0"/>
                <a:cs typeface="Latha" panose="020B0604020202020204" pitchFamily="34" charset="0"/>
              </a:rPr>
              <a:t>training_data</a:t>
            </a:r>
            <a:r>
              <a:rPr lang="en-IN" dirty="0">
                <a:latin typeface="Times New Roman" panose="02020603050405020304" pitchFamily="18" charset="0"/>
                <a:ea typeface="Times New Roman" panose="02020603050405020304" pitchFamily="18" charset="0"/>
                <a:cs typeface="Latha" panose="020B0604020202020204" pitchFamily="34" charset="0"/>
              </a:rPr>
              <a:t>=ds</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err="1">
                <a:latin typeface="Times New Roman" panose="02020603050405020304" pitchFamily="18" charset="0"/>
                <a:ea typeface="Times New Roman" panose="02020603050405020304" pitchFamily="18" charset="0"/>
                <a:cs typeface="Latha" panose="020B0604020202020204" pitchFamily="34" charset="0"/>
              </a:rPr>
              <a:t>tree_model</a:t>
            </a:r>
            <a:r>
              <a:rPr lang="en-IN" dirty="0">
                <a:latin typeface="Times New Roman" panose="02020603050405020304" pitchFamily="18" charset="0"/>
                <a:ea typeface="Times New Roman" panose="02020603050405020304" pitchFamily="18" charset="0"/>
                <a:cs typeface="Latha" panose="020B0604020202020204" pitchFamily="34" charset="0"/>
              </a:rPr>
              <a:t>=</a:t>
            </a:r>
            <a:r>
              <a:rPr lang="en-IN" dirty="0" err="1">
                <a:latin typeface="Times New Roman" panose="02020603050405020304" pitchFamily="18" charset="0"/>
                <a:ea typeface="Times New Roman" panose="02020603050405020304" pitchFamily="18" charset="0"/>
                <a:cs typeface="Latha" panose="020B0604020202020204" pitchFamily="34" charset="0"/>
              </a:rPr>
              <a:t>rpart</a:t>
            </a:r>
            <a:r>
              <a:rPr lang="en-IN" dirty="0">
                <a:latin typeface="Times New Roman" panose="02020603050405020304" pitchFamily="18" charset="0"/>
                <a:ea typeface="Times New Roman" panose="02020603050405020304" pitchFamily="18" charset="0"/>
                <a:cs typeface="Latha" panose="020B0604020202020204" pitchFamily="34" charset="0"/>
              </a:rPr>
              <a:t>(Diseases~.,</a:t>
            </a:r>
            <a:r>
              <a:rPr lang="en-IN" dirty="0" err="1">
                <a:latin typeface="Times New Roman" panose="02020603050405020304" pitchFamily="18" charset="0"/>
                <a:ea typeface="Times New Roman" panose="02020603050405020304" pitchFamily="18" charset="0"/>
                <a:cs typeface="Latha" panose="020B0604020202020204" pitchFamily="34" charset="0"/>
              </a:rPr>
              <a:t>training_data,method</a:t>
            </a:r>
            <a:r>
              <a:rPr lang="en-IN" dirty="0">
                <a:latin typeface="Times New Roman" panose="02020603050405020304" pitchFamily="18" charset="0"/>
                <a:ea typeface="Times New Roman" panose="02020603050405020304" pitchFamily="18" charset="0"/>
                <a:cs typeface="Latha" panose="020B0604020202020204" pitchFamily="34" charset="0"/>
              </a:rPr>
              <a:t>="class", </a:t>
            </a:r>
            <a:r>
              <a:rPr lang="en-IN" dirty="0" err="1">
                <a:latin typeface="Times New Roman" panose="02020603050405020304" pitchFamily="18" charset="0"/>
                <a:ea typeface="Times New Roman" panose="02020603050405020304" pitchFamily="18" charset="0"/>
                <a:cs typeface="Latha" panose="020B0604020202020204" pitchFamily="34" charset="0"/>
              </a:rPr>
              <a:t>minsplit</a:t>
            </a:r>
            <a:r>
              <a:rPr lang="en-IN" dirty="0">
                <a:latin typeface="Times New Roman" panose="02020603050405020304" pitchFamily="18" charset="0"/>
                <a:ea typeface="Times New Roman" panose="02020603050405020304" pitchFamily="18" charset="0"/>
                <a:cs typeface="Latha" panose="020B0604020202020204" pitchFamily="34" charset="0"/>
              </a:rPr>
              <a:t>=2, </a:t>
            </a:r>
            <a:r>
              <a:rPr lang="en-IN" dirty="0" err="1">
                <a:latin typeface="Times New Roman" panose="02020603050405020304" pitchFamily="18" charset="0"/>
                <a:ea typeface="Times New Roman" panose="02020603050405020304" pitchFamily="18" charset="0"/>
                <a:cs typeface="Latha" panose="020B0604020202020204" pitchFamily="34" charset="0"/>
              </a:rPr>
              <a:t>minbucket</a:t>
            </a:r>
            <a:r>
              <a:rPr lang="en-IN" dirty="0">
                <a:latin typeface="Times New Roman" panose="02020603050405020304" pitchFamily="18" charset="0"/>
                <a:ea typeface="Times New Roman" panose="02020603050405020304" pitchFamily="18" charset="0"/>
                <a:cs typeface="Latha" panose="020B0604020202020204" pitchFamily="34" charset="0"/>
              </a:rPr>
              <a:t>=1)</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a:latin typeface="Times New Roman" panose="02020603050405020304" pitchFamily="18" charset="0"/>
                <a:ea typeface="Times New Roman" panose="02020603050405020304" pitchFamily="18" charset="0"/>
                <a:cs typeface="Latha" panose="020B0604020202020204" pitchFamily="34" charset="0"/>
              </a:rPr>
              <a:t>plot(</a:t>
            </a:r>
            <a:r>
              <a:rPr lang="en-IN" dirty="0" err="1">
                <a:latin typeface="Times New Roman" panose="02020603050405020304" pitchFamily="18" charset="0"/>
                <a:ea typeface="Times New Roman" panose="02020603050405020304" pitchFamily="18" charset="0"/>
                <a:cs typeface="Latha" panose="020B0604020202020204" pitchFamily="34" charset="0"/>
              </a:rPr>
              <a:t>tree_model</a:t>
            </a:r>
            <a:r>
              <a:rPr lang="en-IN" dirty="0">
                <a:latin typeface="Times New Roman" panose="02020603050405020304" pitchFamily="18" charset="0"/>
                <a:ea typeface="Times New Roman" panose="02020603050405020304" pitchFamily="18" charset="0"/>
                <a:cs typeface="Latha" panose="020B0604020202020204" pitchFamily="34" charset="0"/>
              </a:rPr>
              <a:t>)		                                </a:t>
            </a:r>
            <a:r>
              <a:rPr lang="en-IN" i="1" dirty="0">
                <a:latin typeface="Times New Roman" panose="02020603050405020304" pitchFamily="18" charset="0"/>
                <a:ea typeface="Times New Roman" panose="02020603050405020304" pitchFamily="18" charset="0"/>
                <a:cs typeface="Latha" panose="020B0604020202020204" pitchFamily="34" charset="0"/>
              </a:rPr>
              <a:t>#plotting the tree</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a:latin typeface="Times New Roman" panose="02020603050405020304" pitchFamily="18" charset="0"/>
                <a:ea typeface="Times New Roman" panose="02020603050405020304" pitchFamily="18" charset="0"/>
                <a:cs typeface="Latha" panose="020B0604020202020204" pitchFamily="34" charset="0"/>
              </a:rPr>
              <a:t>text(</a:t>
            </a:r>
            <a:r>
              <a:rPr lang="en-IN" dirty="0" err="1">
                <a:latin typeface="Times New Roman" panose="02020603050405020304" pitchFamily="18" charset="0"/>
                <a:ea typeface="Times New Roman" panose="02020603050405020304" pitchFamily="18" charset="0"/>
                <a:cs typeface="Latha" panose="020B0604020202020204" pitchFamily="34" charset="0"/>
              </a:rPr>
              <a:t>tree_model</a:t>
            </a:r>
            <a:r>
              <a:rPr lang="en-IN" dirty="0">
                <a:latin typeface="Times New Roman" panose="02020603050405020304" pitchFamily="18" charset="0"/>
                <a:ea typeface="Times New Roman" panose="02020603050405020304" pitchFamily="18" charset="0"/>
                <a:cs typeface="Latha" panose="020B0604020202020204" pitchFamily="34" charset="0"/>
              </a:rPr>
              <a:t>, pretty = 0)                                   </a:t>
            </a:r>
            <a:r>
              <a:rPr lang="en-IN" i="1" dirty="0">
                <a:latin typeface="Times New Roman" panose="02020603050405020304" pitchFamily="18" charset="0"/>
                <a:ea typeface="Times New Roman" panose="02020603050405020304" pitchFamily="18" charset="0"/>
                <a:cs typeface="Latha" panose="020B0604020202020204" pitchFamily="34" charset="0"/>
              </a:rPr>
              <a:t>#plot with text</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a:latin typeface="Times New Roman" panose="02020603050405020304" pitchFamily="18" charset="0"/>
                <a:ea typeface="Times New Roman" panose="02020603050405020304" pitchFamily="18" charset="0"/>
                <a:cs typeface="Latha" panose="020B0604020202020204" pitchFamily="34" charset="0"/>
              </a:rPr>
              <a:t>data1=ds[2,1:347]</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err="1">
                <a:latin typeface="Times New Roman" panose="02020603050405020304" pitchFamily="18" charset="0"/>
                <a:ea typeface="Times New Roman" panose="02020603050405020304" pitchFamily="18" charset="0"/>
                <a:cs typeface="Latha" panose="020B0604020202020204" pitchFamily="34" charset="0"/>
              </a:rPr>
              <a:t>testing_data</a:t>
            </a:r>
            <a:r>
              <a:rPr lang="en-IN" dirty="0">
                <a:latin typeface="Times New Roman" panose="02020603050405020304" pitchFamily="18" charset="0"/>
                <a:ea typeface="Times New Roman" panose="02020603050405020304" pitchFamily="18" charset="0"/>
                <a:cs typeface="Latha" panose="020B0604020202020204" pitchFamily="34" charset="0"/>
              </a:rPr>
              <a:t>=data1</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err="1">
                <a:latin typeface="Times New Roman" panose="02020603050405020304" pitchFamily="18" charset="0"/>
                <a:ea typeface="Times New Roman" panose="02020603050405020304" pitchFamily="18" charset="0"/>
                <a:cs typeface="Latha" panose="020B0604020202020204" pitchFamily="34" charset="0"/>
              </a:rPr>
              <a:t>tree_pred</a:t>
            </a:r>
            <a:r>
              <a:rPr lang="en-IN" dirty="0">
                <a:latin typeface="Times New Roman" panose="02020603050405020304" pitchFamily="18" charset="0"/>
                <a:ea typeface="Times New Roman" panose="02020603050405020304" pitchFamily="18" charset="0"/>
                <a:cs typeface="Latha" panose="020B0604020202020204" pitchFamily="34" charset="0"/>
              </a:rPr>
              <a:t>=predict(</a:t>
            </a:r>
            <a:r>
              <a:rPr lang="en-IN" dirty="0" err="1">
                <a:latin typeface="Times New Roman" panose="02020603050405020304" pitchFamily="18" charset="0"/>
                <a:ea typeface="Times New Roman" panose="02020603050405020304" pitchFamily="18" charset="0"/>
                <a:cs typeface="Latha" panose="020B0604020202020204" pitchFamily="34" charset="0"/>
              </a:rPr>
              <a:t>tree_model,testing_data,type</a:t>
            </a:r>
            <a:r>
              <a:rPr lang="en-IN" dirty="0">
                <a:latin typeface="Times New Roman" panose="02020603050405020304" pitchFamily="18" charset="0"/>
                <a:ea typeface="Times New Roman" panose="02020603050405020304" pitchFamily="18" charset="0"/>
                <a:cs typeface="Latha" panose="020B0604020202020204" pitchFamily="34" charset="0"/>
              </a:rPr>
              <a:t>="class")</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err="1">
                <a:latin typeface="Times New Roman" panose="02020603050405020304" pitchFamily="18" charset="0"/>
                <a:ea typeface="Times New Roman" panose="02020603050405020304" pitchFamily="18" charset="0"/>
                <a:cs typeface="Latha" panose="020B0604020202020204" pitchFamily="34" charset="0"/>
              </a:rPr>
              <a:t>tree_pred</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err="1">
                <a:latin typeface="Times New Roman" panose="02020603050405020304" pitchFamily="18" charset="0"/>
                <a:ea typeface="Times New Roman" panose="02020603050405020304" pitchFamily="18" charset="0"/>
                <a:cs typeface="Latha" panose="020B0604020202020204" pitchFamily="34" charset="0"/>
              </a:rPr>
              <a:t>prp</a:t>
            </a:r>
            <a:r>
              <a:rPr lang="en-IN" dirty="0">
                <a:latin typeface="Times New Roman" panose="02020603050405020304" pitchFamily="18" charset="0"/>
                <a:ea typeface="Times New Roman" panose="02020603050405020304" pitchFamily="18" charset="0"/>
                <a:cs typeface="Latha" panose="020B0604020202020204" pitchFamily="34" charset="0"/>
              </a:rPr>
              <a:t>(</a:t>
            </a:r>
            <a:r>
              <a:rPr lang="en-IN" dirty="0" err="1">
                <a:latin typeface="Times New Roman" panose="02020603050405020304" pitchFamily="18" charset="0"/>
                <a:ea typeface="Times New Roman" panose="02020603050405020304" pitchFamily="18" charset="0"/>
                <a:cs typeface="Latha" panose="020B0604020202020204" pitchFamily="34" charset="0"/>
              </a:rPr>
              <a:t>tree_model,tweak</a:t>
            </a:r>
            <a:r>
              <a:rPr lang="en-IN" dirty="0">
                <a:latin typeface="Times New Roman" panose="02020603050405020304" pitchFamily="18" charset="0"/>
                <a:ea typeface="Times New Roman" panose="02020603050405020304" pitchFamily="18" charset="0"/>
                <a:cs typeface="Latha" panose="020B0604020202020204" pitchFamily="34" charset="0"/>
              </a:rPr>
              <a:t>=2.7)</a:t>
            </a:r>
            <a:endParaRPr lang="en-US" sz="16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08568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chemeClr val="tx1"/>
                </a:solidFill>
                <a:latin typeface="Times New Roman" pitchFamily="18" charset="0"/>
                <a:cs typeface="Times New Roman" pitchFamily="18" charset="0"/>
              </a:rPr>
              <a:t>2. ENSEMBLE PREDICTION:</a:t>
            </a:r>
          </a:p>
        </p:txBody>
      </p:sp>
      <p:sp>
        <p:nvSpPr>
          <p:cNvPr id="3" name="Text Placeholder 2"/>
          <p:cNvSpPr>
            <a:spLocks noGrp="1"/>
          </p:cNvSpPr>
          <p:nvPr>
            <p:ph idx="1"/>
          </p:nvPr>
        </p:nvSpPr>
        <p:spPr>
          <a:xfrm>
            <a:off x="500034" y="1142984"/>
            <a:ext cx="8358246" cy="3880773"/>
          </a:xfrm>
        </p:spPr>
        <p:txBody>
          <a:bodyPr>
            <a:noAutofit/>
          </a:bodyPr>
          <a:lstStyle/>
          <a:p>
            <a:pPr>
              <a:buClrTx/>
              <a:buSzPct val="100000"/>
              <a:buFont typeface="Arial" pitchFamily="34" charset="0"/>
              <a:buChar char="•"/>
            </a:pPr>
            <a:r>
              <a:rPr lang="en-IN" sz="2000" dirty="0">
                <a:solidFill>
                  <a:schemeClr val="tx1"/>
                </a:solidFill>
                <a:latin typeface="Times New Roman" pitchFamily="18" charset="0"/>
                <a:cs typeface="Times New Roman" pitchFamily="18" charset="0"/>
              </a:rPr>
              <a:t>An ensemble is a group of predictors each of which gives an estimate of a target variable.</a:t>
            </a:r>
          </a:p>
          <a:p>
            <a:pPr>
              <a:buClrTx/>
              <a:buSzPct val="100000"/>
              <a:buFont typeface="Arial" pitchFamily="34" charset="0"/>
              <a:buChar char="•"/>
            </a:pPr>
            <a:r>
              <a:rPr lang="en-IN" sz="2000" dirty="0">
                <a:solidFill>
                  <a:schemeClr val="tx1"/>
                </a:solidFill>
                <a:latin typeface="Times New Roman" pitchFamily="18" charset="0"/>
                <a:cs typeface="Times New Roman" pitchFamily="18" charset="0"/>
              </a:rPr>
              <a:t>Ensemble learning is a way to combine these predictions with the goal that the generalization error of the combination is lesser than each of the individual predictors.</a:t>
            </a:r>
          </a:p>
          <a:p>
            <a:pPr>
              <a:buClrTx/>
              <a:buSzPct val="100000"/>
              <a:buFont typeface="Arial" pitchFamily="34" charset="0"/>
              <a:buChar char="•"/>
            </a:pPr>
            <a:r>
              <a:rPr lang="en-IN" sz="2000" dirty="0">
                <a:solidFill>
                  <a:schemeClr val="tx1"/>
                </a:solidFill>
                <a:latin typeface="Times New Roman" pitchFamily="18" charset="0"/>
                <a:cs typeface="Times New Roman" pitchFamily="18" charset="0"/>
              </a:rPr>
              <a:t>The success of ensembling lies in the ability to exploit (or inject and exploit) diversity in the individual predictors.</a:t>
            </a:r>
          </a:p>
          <a:p>
            <a:pPr>
              <a:buClrTx/>
              <a:buSzPct val="100000"/>
              <a:buFont typeface="Arial" pitchFamily="34" charset="0"/>
              <a:buChar char="•"/>
            </a:pPr>
            <a:r>
              <a:rPr lang="en-IN" sz="2000" dirty="0">
                <a:solidFill>
                  <a:schemeClr val="tx1"/>
                </a:solidFill>
                <a:latin typeface="Times New Roman" pitchFamily="18" charset="0"/>
                <a:cs typeface="Times New Roman" pitchFamily="18" charset="0"/>
              </a:rPr>
              <a:t>Ensemble methods involve group of predictive models to achieve a better accuracy and model stability. Ensemble methods are known to impart supreme boost to tree based models. </a:t>
            </a:r>
          </a:p>
          <a:p>
            <a:pPr>
              <a:buClrTx/>
              <a:buSzPct val="100000"/>
              <a:buFont typeface="Arial" pitchFamily="34" charset="0"/>
              <a:buChar char="•"/>
            </a:pPr>
            <a:r>
              <a:rPr lang="en-IN" sz="2000" dirty="0">
                <a:solidFill>
                  <a:schemeClr val="tx1"/>
                </a:solidFill>
                <a:latin typeface="Times New Roman" pitchFamily="18" charset="0"/>
                <a:cs typeface="Times New Roman" pitchFamily="18" charset="0"/>
              </a:rPr>
              <a:t> There are 3 ensembling methods.</a:t>
            </a:r>
          </a:p>
          <a:p>
            <a:pPr lvl="1">
              <a:buClrTx/>
              <a:buSzPct val="100000"/>
              <a:buFont typeface="Wingdings" pitchFamily="2" charset="2"/>
              <a:buChar char="Ø"/>
            </a:pPr>
            <a:r>
              <a:rPr lang="en-IN" sz="2000" dirty="0">
                <a:solidFill>
                  <a:schemeClr val="tx1"/>
                </a:solidFill>
                <a:latin typeface="Times New Roman" pitchFamily="18" charset="0"/>
                <a:cs typeface="Times New Roman" pitchFamily="18" charset="0"/>
              </a:rPr>
              <a:t>Bagging</a:t>
            </a:r>
          </a:p>
          <a:p>
            <a:pPr lvl="1">
              <a:buClrTx/>
              <a:buFont typeface="Wingdings" pitchFamily="2" charset="2"/>
              <a:buChar char="Ø"/>
            </a:pPr>
            <a:r>
              <a:rPr lang="en-IN" sz="2000" dirty="0">
                <a:solidFill>
                  <a:schemeClr val="tx1"/>
                </a:solidFill>
                <a:latin typeface="Times New Roman" pitchFamily="18" charset="0"/>
                <a:cs typeface="Times New Roman" pitchFamily="18" charset="0"/>
              </a:rPr>
              <a:t>Boosting</a:t>
            </a:r>
          </a:p>
          <a:p>
            <a:pPr lvl="1">
              <a:buClrTx/>
              <a:buFont typeface="Wingdings" pitchFamily="2" charset="2"/>
              <a:buChar char="Ø"/>
            </a:pPr>
            <a:r>
              <a:rPr lang="en-IN" sz="2000" dirty="0">
                <a:solidFill>
                  <a:schemeClr val="tx1"/>
                </a:solidFill>
                <a:latin typeface="Times New Roman" pitchFamily="18" charset="0"/>
                <a:cs typeface="Times New Roman" pitchFamily="18" charset="0"/>
              </a:rPr>
              <a:t>Stacking	</a:t>
            </a: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6913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576" y="642918"/>
            <a:ext cx="8993424" cy="6186309"/>
          </a:xfrm>
          <a:prstGeom prst="rect">
            <a:avLst/>
          </a:prstGeom>
          <a:noFill/>
        </p:spPr>
        <p:txBody>
          <a:bodyPr wrap="square" rtlCol="0">
            <a:spAutoFit/>
          </a:bodyPr>
          <a:lstStyle/>
          <a:p>
            <a:r>
              <a:rPr lang="en-US" b="1" dirty="0">
                <a:latin typeface="Times New Roman" pitchFamily="18" charset="0"/>
                <a:cs typeface="Times New Roman" pitchFamily="18" charset="0"/>
              </a:rPr>
              <a:t>INPUT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Original training data</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OUTPUT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Predicted Data</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ALGORITHM:</a:t>
            </a:r>
          </a:p>
          <a:p>
            <a:r>
              <a:rPr lang="en-US" dirty="0">
                <a:latin typeface="Times New Roman" pitchFamily="18" charset="0"/>
                <a:cs typeface="Times New Roman" pitchFamily="18" charset="0"/>
              </a:rPr>
              <a:t>	x&lt;-</a:t>
            </a:r>
            <a:r>
              <a:rPr lang="en-US" dirty="0" err="1">
                <a:latin typeface="Times New Roman" pitchFamily="18" charset="0"/>
                <a:cs typeface="Times New Roman" pitchFamily="18" charset="0"/>
              </a:rPr>
              <a:t>cbind</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x_train,y_train</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output&lt;-</a:t>
            </a:r>
            <a:r>
              <a:rPr lang="en-US" dirty="0" err="1">
                <a:latin typeface="Times New Roman" pitchFamily="18" charset="0"/>
                <a:cs typeface="Times New Roman" pitchFamily="18" charset="0"/>
              </a:rPr>
              <a:t>randomForest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summary(output)</a:t>
            </a:r>
          </a:p>
          <a:p>
            <a:r>
              <a:rPr lang="en-US" dirty="0">
                <a:latin typeface="Times New Roman" pitchFamily="18" charset="0"/>
                <a:cs typeface="Times New Roman" pitchFamily="18" charset="0"/>
              </a:rPr>
              <a:t>	predicted=predict(</a:t>
            </a:r>
            <a:r>
              <a:rPr lang="en-US" dirty="0" err="1">
                <a:latin typeface="Times New Roman" pitchFamily="18" charset="0"/>
                <a:cs typeface="Times New Roman" pitchFamily="18" charset="0"/>
              </a:rPr>
              <a:t>output,x_test</a:t>
            </a:r>
            <a:r>
              <a:rPr lang="en-US" dirty="0">
                <a:latin typeface="Times New Roman" pitchFamily="18" charset="0"/>
                <a:cs typeface="Times New Roman" pitchFamily="18" charset="0"/>
              </a:rPr>
              <a:t>)</a:t>
            </a:r>
          </a:p>
          <a:p>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DETAILS:</a:t>
            </a:r>
          </a:p>
          <a:p>
            <a:pPr lvl="1">
              <a:buFont typeface="Arial" pitchFamily="34" charset="0"/>
              <a:buChar char="•"/>
            </a:pPr>
            <a:r>
              <a:rPr lang="en-IN" dirty="0">
                <a:latin typeface="Times New Roman" pitchFamily="18" charset="0"/>
                <a:cs typeface="Times New Roman" pitchFamily="18" charset="0"/>
              </a:rPr>
              <a:t>  Assume number of cases in the training set is N. Then, sample of these N cases is taken at random but </a:t>
            </a:r>
            <a:r>
              <a:rPr lang="en-IN" i="1" dirty="0">
                <a:latin typeface="Times New Roman" pitchFamily="18" charset="0"/>
                <a:cs typeface="Times New Roman" pitchFamily="18" charset="0"/>
              </a:rPr>
              <a:t>with replacement</a:t>
            </a:r>
            <a:r>
              <a:rPr lang="en-IN" dirty="0">
                <a:latin typeface="Times New Roman" pitchFamily="18" charset="0"/>
                <a:cs typeface="Times New Roman" pitchFamily="18" charset="0"/>
              </a:rPr>
              <a:t>. This sample will be the training set for growing the tree.</a:t>
            </a:r>
          </a:p>
          <a:p>
            <a:pPr lvl="1">
              <a:buFont typeface="Arial" pitchFamily="34" charset="0"/>
              <a:buChar char="•"/>
            </a:pPr>
            <a:r>
              <a:rPr lang="en-IN" dirty="0">
                <a:latin typeface="Times New Roman" pitchFamily="18" charset="0"/>
                <a:cs typeface="Times New Roman" pitchFamily="18" charset="0"/>
              </a:rPr>
              <a:t> If there are M input variables, a number m&lt;M is specified such that at each node, m      variables are selected at random out of the M. The best split on these m is used to split the node. The value of m is held constant while we grow the forest.</a:t>
            </a:r>
          </a:p>
          <a:p>
            <a:pPr lvl="1">
              <a:buFont typeface="Arial" pitchFamily="34" charset="0"/>
              <a:buChar char="•"/>
            </a:pPr>
            <a:r>
              <a:rPr lang="en-IN" dirty="0">
                <a:latin typeface="Times New Roman" pitchFamily="18" charset="0"/>
                <a:cs typeface="Times New Roman" pitchFamily="18" charset="0"/>
              </a:rPr>
              <a:t> Each tree is grown to the largest extent possible and  there is no pruning.</a:t>
            </a:r>
          </a:p>
          <a:p>
            <a:pPr lvl="1">
              <a:buFont typeface="Arial" pitchFamily="34" charset="0"/>
              <a:buChar char="•"/>
            </a:pPr>
            <a:r>
              <a:rPr lang="en-IN" dirty="0">
                <a:latin typeface="Times New Roman" pitchFamily="18" charset="0"/>
                <a:cs typeface="Times New Roman" pitchFamily="18" charset="0"/>
              </a:rPr>
              <a:t> Predict new data by aggregating the predictions of the </a:t>
            </a:r>
            <a:r>
              <a:rPr lang="en-IN" dirty="0" err="1">
                <a:latin typeface="Times New Roman" pitchFamily="18" charset="0"/>
                <a:cs typeface="Times New Roman" pitchFamily="18" charset="0"/>
              </a:rPr>
              <a:t>ntree</a:t>
            </a:r>
            <a:r>
              <a:rPr lang="en-IN" dirty="0">
                <a:latin typeface="Times New Roman" pitchFamily="18" charset="0"/>
                <a:cs typeface="Times New Roman" pitchFamily="18" charset="0"/>
              </a:rPr>
              <a:t> trees (i.e., majority votes for</a:t>
            </a:r>
          </a:p>
          <a:p>
            <a:r>
              <a:rPr lang="en-IN" dirty="0">
                <a:latin typeface="Times New Roman" pitchFamily="18" charset="0"/>
                <a:cs typeface="Times New Roman" pitchFamily="18" charset="0"/>
              </a:rPr>
              <a:t>         classification, average for regression).</a:t>
            </a:r>
          </a:p>
          <a:p>
            <a:pPr>
              <a:buFont typeface="Arial" pitchFamily="34" charset="0"/>
              <a:buChar char="•"/>
            </a:pPr>
            <a:endParaRPr lang="en-IN" dirty="0">
              <a:latin typeface="Calibri" pitchFamily="34" charset="0"/>
              <a:cs typeface="Calibri" pitchFamily="34" charset="0"/>
            </a:endParaRPr>
          </a:p>
        </p:txBody>
      </p:sp>
      <p:sp>
        <p:nvSpPr>
          <p:cNvPr id="4" name="TextBox 3"/>
          <p:cNvSpPr txBox="1"/>
          <p:nvPr/>
        </p:nvSpPr>
        <p:spPr>
          <a:xfrm>
            <a:off x="214282" y="285728"/>
            <a:ext cx="4798493" cy="400110"/>
          </a:xfrm>
          <a:prstGeom prst="rect">
            <a:avLst/>
          </a:prstGeom>
          <a:noFill/>
        </p:spPr>
        <p:txBody>
          <a:bodyPr wrap="none" rtlCol="0">
            <a:spAutoFit/>
          </a:bodyPr>
          <a:lstStyle/>
          <a:p>
            <a:r>
              <a:rPr lang="en-US" sz="2000" b="1" dirty="0">
                <a:latin typeface="Times New Roman" pitchFamily="18" charset="0"/>
                <a:cs typeface="Times New Roman" pitchFamily="18" charset="0"/>
              </a:rPr>
              <a:t>RANDOM FOREST CLASSIFICATION:</a:t>
            </a:r>
            <a:endParaRPr lang="en-IN" sz="2000" b="1" dirty="0">
              <a:latin typeface="Times New Roman" pitchFamily="18" charset="0"/>
              <a:cs typeface="Times New Roman" pitchFamily="18" charset="0"/>
            </a:endParaRPr>
          </a:p>
        </p:txBody>
      </p:sp>
      <p:pic>
        <p:nvPicPr>
          <p:cNvPr id="5" name="Picture 4" descr="http://file.scirp.org/Html/6-9101686/f799e10c-50bd-48ec-9344-49d767083be5.jpg"/>
          <p:cNvPicPr>
            <a:picLocks noChangeAspect="1" noChangeArrowheads="1"/>
          </p:cNvPicPr>
          <p:nvPr/>
        </p:nvPicPr>
        <p:blipFill>
          <a:blip r:embed="rId2"/>
          <a:srcRect/>
          <a:stretch>
            <a:fillRect/>
          </a:stretch>
        </p:blipFill>
        <p:spPr bwMode="auto">
          <a:xfrm>
            <a:off x="4357686" y="857232"/>
            <a:ext cx="4409942" cy="241934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980728"/>
            <a:ext cx="7992888" cy="5863144"/>
          </a:xfrm>
          <a:prstGeom prst="rect">
            <a:avLst/>
          </a:prstGeom>
        </p:spPr>
        <p:txBody>
          <a:bodyPr wrap="square">
            <a:spAutoFit/>
          </a:bodyPr>
          <a:lstStyle/>
          <a:p>
            <a:pPr algn="just">
              <a:lnSpc>
                <a:spcPct val="115000"/>
              </a:lnSpc>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CODE SNIPPET</a:t>
            </a:r>
          </a:p>
          <a:p>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data&lt;-read.csv("DS1.csv")				</a:t>
            </a:r>
            <a:r>
              <a:rPr lang="en-IN" sz="1600" i="1" dirty="0">
                <a:latin typeface="Times New Roman" panose="02020603050405020304" pitchFamily="18" charset="0"/>
                <a:cs typeface="Times New Roman" panose="02020603050405020304" pitchFamily="18" charset="0"/>
              </a:rPr>
              <a:t>#loading the data</a:t>
            </a:r>
            <a:endParaRPr lang="en-US"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training_data</a:t>
            </a:r>
            <a:r>
              <a:rPr lang="en-IN" sz="1600" dirty="0">
                <a:latin typeface="Times New Roman" panose="02020603050405020304" pitchFamily="18" charset="0"/>
                <a:cs typeface="Times New Roman" panose="02020603050405020304" pitchFamily="18" charset="0"/>
              </a:rPr>
              <a:t>=data</a:t>
            </a:r>
            <a:endParaRPr lang="en-US"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rfmodel</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randomForest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Disease~.,data</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training_data,ntree</a:t>
            </a:r>
            <a:r>
              <a:rPr lang="en-IN" sz="1600" dirty="0">
                <a:latin typeface="Times New Roman" panose="02020603050405020304" pitchFamily="18" charset="0"/>
                <a:cs typeface="Times New Roman" panose="02020603050405020304" pitchFamily="18" charset="0"/>
              </a:rPr>
              <a:t>=500,mtry=15,importance=TRUE)</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#random forest function call</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testing_data1=data[79,1:347]</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nos</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readline</a:t>
            </a:r>
            <a:r>
              <a:rPr lang="en-IN" sz="1600" dirty="0">
                <a:latin typeface="Times New Roman" panose="02020603050405020304" pitchFamily="18" charset="0"/>
                <a:cs typeface="Times New Roman" panose="02020603050405020304" pitchFamily="18" charset="0"/>
              </a:rPr>
              <a:t>(prompt="Enter number of symptoms:(</a:t>
            </a:r>
            <a:r>
              <a:rPr lang="en-IN" sz="1600" dirty="0" err="1">
                <a:latin typeface="Times New Roman" panose="02020603050405020304" pitchFamily="18" charset="0"/>
                <a:cs typeface="Times New Roman" panose="02020603050405020304" pitchFamily="18" charset="0"/>
              </a:rPr>
              <a:t>Upto</a:t>
            </a:r>
            <a:r>
              <a:rPr lang="en-IN" sz="1600" dirty="0">
                <a:latin typeface="Times New Roman" panose="02020603050405020304" pitchFamily="18" charset="0"/>
                <a:cs typeface="Times New Roman" panose="02020603050405020304" pitchFamily="18" charset="0"/>
              </a:rPr>
              <a:t> 4)")         </a:t>
            </a:r>
            <a:r>
              <a:rPr lang="en-IN" sz="1600" i="1" dirty="0">
                <a:latin typeface="Times New Roman" panose="02020603050405020304" pitchFamily="18" charset="0"/>
                <a:cs typeface="Times New Roman" panose="02020603050405020304" pitchFamily="18" charset="0"/>
              </a:rPr>
              <a:t>#number of inputs</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symp1=</a:t>
            </a:r>
            <a:r>
              <a:rPr lang="en-IN" sz="1600" dirty="0" err="1">
                <a:latin typeface="Times New Roman" panose="02020603050405020304" pitchFamily="18" charset="0"/>
                <a:cs typeface="Times New Roman" panose="02020603050405020304" pitchFamily="18" charset="0"/>
              </a:rPr>
              <a:t>readline</a:t>
            </a:r>
            <a:r>
              <a:rPr lang="en-IN" sz="1600" dirty="0">
                <a:latin typeface="Times New Roman" panose="02020603050405020304" pitchFamily="18" charset="0"/>
                <a:cs typeface="Times New Roman" panose="02020603050405020304" pitchFamily="18" charset="0"/>
              </a:rPr>
              <a:t>(prompt="Enter symptom:")   		</a:t>
            </a:r>
            <a:r>
              <a:rPr lang="en-IN" sz="1600" i="1" dirty="0">
                <a:latin typeface="Times New Roman" panose="02020603050405020304" pitchFamily="18" charset="0"/>
                <a:cs typeface="Times New Roman" panose="02020603050405020304" pitchFamily="18" charset="0"/>
              </a:rPr>
              <a:t>#Entering the inputs</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q=</a:t>
            </a:r>
            <a:r>
              <a:rPr lang="en-IN" sz="1600" dirty="0" err="1">
                <a:latin typeface="Times New Roman" panose="02020603050405020304" pitchFamily="18" charset="0"/>
                <a:cs typeface="Times New Roman" panose="02020603050405020304" pitchFamily="18" charset="0"/>
              </a:rPr>
              <a:t>sprintf</a:t>
            </a:r>
            <a:r>
              <a:rPr lang="en-IN" sz="1600" dirty="0">
                <a:latin typeface="Times New Roman" panose="02020603050405020304" pitchFamily="18" charset="0"/>
                <a:cs typeface="Times New Roman" panose="02020603050405020304" pitchFamily="18" charset="0"/>
              </a:rPr>
              <a:t>("SET [%s]='Yes'",symp1)</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df</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sqldf</a:t>
            </a:r>
            <a:r>
              <a:rPr lang="en-IN" sz="1600" dirty="0">
                <a:latin typeface="Times New Roman" panose="02020603050405020304" pitchFamily="18" charset="0"/>
                <a:cs typeface="Times New Roman" panose="02020603050405020304" pitchFamily="18" charset="0"/>
              </a:rPr>
              <a:t>(c(paste("UPDATE testing_data1",q),"SELECT * FROM testing_data1"))</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df1=</a:t>
            </a:r>
            <a:r>
              <a:rPr lang="en-IN" sz="1600" dirty="0" err="1">
                <a:latin typeface="Times New Roman" panose="02020603050405020304" pitchFamily="18" charset="0"/>
                <a:cs typeface="Times New Roman" panose="02020603050405020304" pitchFamily="18" charset="0"/>
              </a:rPr>
              <a:t>as.data.frame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df</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#updating the symptoms</a:t>
            </a:r>
            <a:endParaRPr lang="en-US"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testing_data</a:t>
            </a:r>
            <a:r>
              <a:rPr lang="en-IN" sz="1600" dirty="0">
                <a:latin typeface="Times New Roman" panose="02020603050405020304" pitchFamily="18" charset="0"/>
                <a:cs typeface="Times New Roman" panose="02020603050405020304" pitchFamily="18" charset="0"/>
              </a:rPr>
              <a:t>=df1</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testing_data$predict.rf2=predict(</a:t>
            </a:r>
            <a:r>
              <a:rPr lang="en-IN" sz="1600" dirty="0" err="1">
                <a:latin typeface="Times New Roman" panose="02020603050405020304" pitchFamily="18" charset="0"/>
                <a:cs typeface="Times New Roman" panose="02020603050405020304" pitchFamily="18" charset="0"/>
              </a:rPr>
              <a:t>rfmodel,testing_data,type</a:t>
            </a:r>
            <a:r>
              <a:rPr lang="en-IN" sz="1600" dirty="0">
                <a:latin typeface="Times New Roman" panose="02020603050405020304" pitchFamily="18" charset="0"/>
                <a:cs typeface="Times New Roman" panose="02020603050405020304" pitchFamily="18" charset="0"/>
              </a:rPr>
              <a:t>="response")</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#predicting the result</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result=testing_data$predict.rf2</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result=</a:t>
            </a:r>
            <a:r>
              <a:rPr lang="en-IN" sz="1600" dirty="0" err="1">
                <a:latin typeface="Times New Roman" panose="02020603050405020304" pitchFamily="18" charset="0"/>
                <a:cs typeface="Times New Roman" panose="02020603050405020304" pitchFamily="18" charset="0"/>
              </a:rPr>
              <a:t>data.frame</a:t>
            </a:r>
            <a:r>
              <a:rPr lang="en-IN" sz="1600" dirty="0">
                <a:latin typeface="Times New Roman" panose="02020603050405020304" pitchFamily="18" charset="0"/>
                <a:cs typeface="Times New Roman" panose="02020603050405020304" pitchFamily="18" charset="0"/>
              </a:rPr>
              <a:t>(result)</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result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07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4929222" cy="400110"/>
          </a:xfrm>
          <a:prstGeom prst="rect">
            <a:avLst/>
          </a:prstGeom>
          <a:noFill/>
        </p:spPr>
        <p:txBody>
          <a:bodyPr wrap="square" rtlCol="0">
            <a:spAutoFit/>
          </a:bodyPr>
          <a:lstStyle/>
          <a:p>
            <a:r>
              <a:rPr lang="en-US" sz="2000" b="1" dirty="0">
                <a:latin typeface="Times New Roman" pitchFamily="18" charset="0"/>
                <a:cs typeface="Times New Roman" pitchFamily="18" charset="0"/>
              </a:rPr>
              <a:t>MODULE 4- MEDICINE SUGGESTION:</a:t>
            </a:r>
            <a:endParaRPr lang="en-IN" sz="2000" dirty="0"/>
          </a:p>
        </p:txBody>
      </p:sp>
      <p:sp>
        <p:nvSpPr>
          <p:cNvPr id="4" name="TextBox 3"/>
          <p:cNvSpPr txBox="1"/>
          <p:nvPr/>
        </p:nvSpPr>
        <p:spPr>
          <a:xfrm>
            <a:off x="642910" y="1357298"/>
            <a:ext cx="7072362" cy="4093428"/>
          </a:xfrm>
          <a:prstGeom prst="rect">
            <a:avLst/>
          </a:prstGeom>
          <a:noFill/>
        </p:spPr>
        <p:txBody>
          <a:bodyPr wrap="square" rtlCol="0">
            <a:spAutoFit/>
          </a:bodyPr>
          <a:lstStyle/>
          <a:p>
            <a:r>
              <a:rPr lang="en-IN" sz="2000" b="1" dirty="0">
                <a:latin typeface="Times New Roman" pitchFamily="18" charset="0"/>
                <a:cs typeface="Times New Roman" pitchFamily="18" charset="0"/>
              </a:rPr>
              <a:t>INPUT:</a:t>
            </a:r>
          </a:p>
          <a:p>
            <a:r>
              <a:rPr lang="en-IN" sz="2000" dirty="0">
                <a:latin typeface="Times New Roman" pitchFamily="18" charset="0"/>
                <a:cs typeface="Times New Roman" pitchFamily="18" charset="0"/>
              </a:rPr>
              <a:t>	Predicted variable.</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OUTPUT:</a:t>
            </a:r>
          </a:p>
          <a:p>
            <a:r>
              <a:rPr lang="en-IN" sz="2000" dirty="0">
                <a:latin typeface="Times New Roman" pitchFamily="18" charset="0"/>
                <a:cs typeface="Times New Roman" pitchFamily="18" charset="0"/>
              </a:rPr>
              <a:t>	Medicine and herb data.</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ALGORITHM:</a:t>
            </a:r>
          </a:p>
          <a:p>
            <a:r>
              <a:rPr lang="en-IN" sz="2000" dirty="0">
                <a:latin typeface="Times New Roman" pitchFamily="18" charset="0"/>
                <a:cs typeface="Times New Roman" pitchFamily="18" charset="0"/>
              </a:rPr>
              <a:t>	open medication data sets.</a:t>
            </a:r>
          </a:p>
          <a:p>
            <a:r>
              <a:rPr lang="en-IN" sz="2000" dirty="0">
                <a:latin typeface="Times New Roman" pitchFamily="18" charset="0"/>
                <a:cs typeface="Times New Roman" pitchFamily="18" charset="0"/>
              </a:rPr>
              <a:t>	check if </a:t>
            </a:r>
            <a:r>
              <a:rPr lang="en-IN" sz="2000" dirty="0" err="1">
                <a:latin typeface="Times New Roman" pitchFamily="18" charset="0"/>
                <a:cs typeface="Times New Roman" pitchFamily="18" charset="0"/>
              </a:rPr>
              <a:t>rowname</a:t>
            </a:r>
            <a:r>
              <a:rPr lang="en-IN" sz="2000" dirty="0">
                <a:latin typeface="Times New Roman" pitchFamily="18" charset="0"/>
                <a:cs typeface="Times New Roman" pitchFamily="18" charset="0"/>
              </a:rPr>
              <a:t>=predicted variable</a:t>
            </a:r>
          </a:p>
          <a:p>
            <a:r>
              <a:rPr lang="en-IN" sz="2000" dirty="0">
                <a:latin typeface="Times New Roman" pitchFamily="18" charset="0"/>
                <a:cs typeface="Times New Roman" pitchFamily="18" charset="0"/>
              </a:rPr>
              <a:t>	if(yes)</a:t>
            </a:r>
          </a:p>
          <a:p>
            <a:r>
              <a:rPr lang="en-IN" sz="2000" dirty="0">
                <a:latin typeface="Times New Roman" pitchFamily="18" charset="0"/>
                <a:cs typeface="Times New Roman" pitchFamily="18" charset="0"/>
              </a:rPr>
              <a:t>		retrieve corresponding column data</a:t>
            </a:r>
          </a:p>
          <a:p>
            <a:r>
              <a:rPr lang="en-IN" sz="2000" dirty="0">
                <a:latin typeface="Times New Roman" pitchFamily="18" charset="0"/>
                <a:cs typeface="Times New Roman" pitchFamily="18" charset="0"/>
              </a:rPr>
              <a:t>	else</a:t>
            </a:r>
          </a:p>
          <a:p>
            <a:r>
              <a:rPr lang="en-IN" sz="2000" dirty="0">
                <a:latin typeface="Times New Roman" pitchFamily="18" charset="0"/>
                <a:cs typeface="Times New Roman" pitchFamily="18" charset="0"/>
              </a:rPr>
              <a:t>		No medication found.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146160" y="231120"/>
            <a:ext cx="2808000" cy="456120"/>
          </a:xfrm>
          <a:prstGeom prst="rect">
            <a:avLst/>
          </a:prstGeom>
          <a:noFill/>
          <a:ln>
            <a:noFill/>
          </a:ln>
        </p:spPr>
        <p:txBody>
          <a:bodyPr lIns="90000" tIns="45000" rIns="90000" bIns="45000"/>
          <a:lstStyle/>
          <a:p>
            <a:pPr>
              <a:lnSpc>
                <a:spcPct val="100000"/>
              </a:lnSpc>
            </a:pPr>
            <a:r>
              <a:rPr lang="en-IN" sz="2400" b="1" dirty="0">
                <a:solidFill>
                  <a:srgbClr val="000000"/>
                </a:solidFill>
                <a:latin typeface="Times New Roman" pitchFamily="18" charset="0"/>
                <a:cs typeface="Times New Roman" pitchFamily="18" charset="0"/>
              </a:rPr>
              <a:t>INTRODUCTION:</a:t>
            </a:r>
            <a:endParaRPr b="1">
              <a:latin typeface="Times New Roman" pitchFamily="18" charset="0"/>
              <a:cs typeface="Times New Roman" pitchFamily="18" charset="0"/>
            </a:endParaRPr>
          </a:p>
        </p:txBody>
      </p:sp>
      <p:sp>
        <p:nvSpPr>
          <p:cNvPr id="84" name="CustomShape 2"/>
          <p:cNvSpPr/>
          <p:nvPr/>
        </p:nvSpPr>
        <p:spPr>
          <a:xfrm>
            <a:off x="642910" y="1142984"/>
            <a:ext cx="7920360" cy="3929090"/>
          </a:xfrm>
          <a:prstGeom prst="rect">
            <a:avLst/>
          </a:prstGeom>
          <a:noFill/>
          <a:ln>
            <a:noFill/>
          </a:ln>
        </p:spPr>
        <p:txBody>
          <a:bodyPr lIns="90000" tIns="45000" rIns="90000" bIns="45000"/>
          <a:lstStyle/>
          <a:p>
            <a:pPr>
              <a:lnSpc>
                <a:spcPct val="100000"/>
              </a:lnSpc>
              <a:buFont typeface="Arial" pitchFamily="34" charset="0"/>
              <a:buChar char="•"/>
            </a:pPr>
            <a:r>
              <a:rPr lang="en-IN" sz="2000" dirty="0">
                <a:solidFill>
                  <a:srgbClr val="000000"/>
                </a:solidFill>
                <a:latin typeface="Times New Roman" pitchFamily="18" charset="0"/>
                <a:cs typeface="Times New Roman" pitchFamily="18" charset="0"/>
              </a:rPr>
              <a:t> Chronic disease has been the number one cause of death as well as a disability in India with the host of  immune and lifestyle disorders, cardio-vascular problems and so on.</a:t>
            </a:r>
            <a:endParaRPr sz="2000" dirty="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a:t>
            </a:r>
          </a:p>
          <a:p>
            <a:pPr>
              <a:lnSpc>
                <a:spcPct val="100000"/>
              </a:lnSpc>
              <a:buFont typeface="Arial" pitchFamily="34" charset="0"/>
              <a:buChar char="•"/>
            </a:pPr>
            <a:r>
              <a:rPr lang="en-IN" sz="2000" dirty="0">
                <a:solidFill>
                  <a:srgbClr val="000000"/>
                </a:solidFill>
                <a:latin typeface="Times New Roman" pitchFamily="18" charset="0"/>
                <a:cs typeface="Times New Roman" pitchFamily="18" charset="0"/>
              </a:rPr>
              <a:t> As a complement to modern medicine's approach on treating such illnesses at the symptomatic level, Precision Ayurvedic Medicine Prediction with its focus on treatment by identifying the body type(Vata, Pitta, Kapha) and the disease, is an effective and low-cost preventive and curative solution.</a:t>
            </a:r>
            <a:endParaRPr sz="2000" dirty="0">
              <a:latin typeface="Times New Roman" pitchFamily="18" charset="0"/>
              <a:cs typeface="Times New Roman" pitchFamily="18" charset="0"/>
            </a:endParaRPr>
          </a:p>
          <a:p>
            <a:pPr>
              <a:lnSpc>
                <a:spcPct val="100000"/>
              </a:lnSpc>
            </a:pPr>
            <a:endParaRPr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chemeClr val="tx1"/>
                </a:solidFill>
                <a:latin typeface="Times New Roman" pitchFamily="18" charset="0"/>
                <a:cs typeface="Times New Roman" pitchFamily="18" charset="0"/>
              </a:rPr>
              <a:t>MODULE 5 - WEB APPLICATION:</a:t>
            </a:r>
          </a:p>
        </p:txBody>
      </p:sp>
      <p:sp>
        <p:nvSpPr>
          <p:cNvPr id="3" name="Content Placeholder 2"/>
          <p:cNvSpPr>
            <a:spLocks noGrp="1"/>
          </p:cNvSpPr>
          <p:nvPr>
            <p:ph idx="1"/>
          </p:nvPr>
        </p:nvSpPr>
        <p:spPr>
          <a:xfrm>
            <a:off x="457200" y="1600200"/>
            <a:ext cx="8229600" cy="4525963"/>
          </a:xfrm>
          <a:prstGeom prst="rect">
            <a:avLst/>
          </a:prstGeom>
        </p:spPr>
        <p:txBody>
          <a:bodyPr>
            <a:normAutofit/>
          </a:bodyPr>
          <a:lstStyle/>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The web application module includes identifying the body type of the user using eight fold or ten fold examination.</a:t>
            </a:r>
          </a:p>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This will be in the form of quiz by enquiring the user’s physical, mental , emotional and fitness features.</a:t>
            </a:r>
          </a:p>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The body type can be either Vata, Pitta or Kapha or it can also be any of the combinations of these three body type.</a:t>
            </a:r>
          </a:p>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Based on the body type of the user ,the user will be redirected to a corresponding webpage to input symptoms. </a:t>
            </a:r>
          </a:p>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Disease is predicted with the corresponding Ayurvedic treatments and medications.</a:t>
            </a:r>
          </a:p>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Web application is developed using shiny 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28"/>
            <a:ext cx="5786478" cy="400110"/>
          </a:xfrm>
          <a:prstGeom prst="rect">
            <a:avLst/>
          </a:prstGeom>
          <a:noFill/>
        </p:spPr>
        <p:txBody>
          <a:bodyPr wrap="square" rtlCol="0">
            <a:spAutoFit/>
          </a:bodyPr>
          <a:lstStyle/>
          <a:p>
            <a:r>
              <a:rPr lang="en-IN" sz="2000" b="1" dirty="0">
                <a:latin typeface="Times New Roman" pitchFamily="18" charset="0"/>
                <a:cs typeface="Times New Roman" pitchFamily="18" charset="0"/>
              </a:rPr>
              <a:t>RESULTS</a:t>
            </a:r>
          </a:p>
        </p:txBody>
      </p:sp>
      <p:sp>
        <p:nvSpPr>
          <p:cNvPr id="5" name="TextBox 4"/>
          <p:cNvSpPr txBox="1"/>
          <p:nvPr/>
        </p:nvSpPr>
        <p:spPr>
          <a:xfrm>
            <a:off x="357158" y="1000108"/>
            <a:ext cx="8501122" cy="1015663"/>
          </a:xfrm>
          <a:prstGeom prst="rect">
            <a:avLst/>
          </a:prstGeom>
          <a:noFill/>
        </p:spPr>
        <p:txBody>
          <a:bodyPr wrap="square" rtlCol="0">
            <a:spAutoFit/>
          </a:bodyPr>
          <a:lstStyle/>
          <a:p>
            <a:r>
              <a:rPr lang="en-IN" sz="2000" dirty="0">
                <a:latin typeface="Times New Roman" pitchFamily="18" charset="0"/>
                <a:cs typeface="Times New Roman" pitchFamily="18" charset="0"/>
              </a:rPr>
              <a:t>A user interface which poses  physical, mental and fitness questions with options is developed. The user needs to answer all the questions to identify the body type. This was developed in Rstudio using Shiny library</a:t>
            </a:r>
            <a:r>
              <a:rPr lang="en-IN" dirty="0"/>
              <a:t>.</a:t>
            </a:r>
          </a:p>
        </p:txBody>
      </p:sp>
      <p:pic>
        <p:nvPicPr>
          <p:cNvPr id="6" name="Picture 5" descr="Screenshot (22).png"/>
          <p:cNvPicPr>
            <a:picLocks noChangeAspect="1"/>
          </p:cNvPicPr>
          <p:nvPr/>
        </p:nvPicPr>
        <p:blipFill>
          <a:blip r:embed="rId2"/>
          <a:stretch>
            <a:fillRect/>
          </a:stretch>
        </p:blipFill>
        <p:spPr>
          <a:xfrm>
            <a:off x="285720" y="2214554"/>
            <a:ext cx="8458668" cy="434095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8460432" cy="5997379"/>
          </a:xfrm>
          <a:prstGeom prst="rect">
            <a:avLst/>
          </a:prstGeom>
        </p:spPr>
      </p:pic>
      <p:sp>
        <p:nvSpPr>
          <p:cNvPr id="6" name="TextBox 5"/>
          <p:cNvSpPr txBox="1"/>
          <p:nvPr/>
        </p:nvSpPr>
        <p:spPr>
          <a:xfrm>
            <a:off x="395536" y="260648"/>
            <a:ext cx="2898999" cy="1015663"/>
          </a:xfrm>
          <a:prstGeom prst="rect">
            <a:avLst/>
          </a:prstGeom>
          <a:noFill/>
        </p:spPr>
        <p:txBody>
          <a:bodyPr wrap="none" rtlCol="0">
            <a:spAutoFit/>
          </a:bodyPr>
          <a:lstStyle/>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After Cleaning the data</a:t>
            </a:r>
          </a:p>
        </p:txBody>
      </p:sp>
    </p:spTree>
    <p:extLst>
      <p:ext uri="{BB962C8B-B14F-4D97-AF65-F5344CB8AC3E}">
        <p14:creationId xmlns:p14="http://schemas.microsoft.com/office/powerpoint/2010/main" val="4186727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428604"/>
            <a:ext cx="9001156" cy="2185214"/>
          </a:xfrm>
          <a:prstGeom prst="rect">
            <a:avLst/>
          </a:prstGeom>
          <a:noFill/>
        </p:spPr>
        <p:txBody>
          <a:bodyPr wrap="square" rtlCol="0">
            <a:spAutoFit/>
          </a:bodyPr>
          <a:lstStyle/>
          <a:p>
            <a:r>
              <a:rPr lang="en-IN" sz="2000" b="1" dirty="0">
                <a:latin typeface="Times New Roman" pitchFamily="18" charset="0"/>
                <a:cs typeface="Times New Roman" pitchFamily="18" charset="0"/>
              </a:rPr>
              <a:t>K-Means Clustering</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datasets have been clustered using K-means algorithm and the clusters are obtained. The clustered image shows the symptoms of a particular disease and many such clusters are formed.</a:t>
            </a:r>
          </a:p>
          <a:p>
            <a:r>
              <a:rPr lang="en-IN" dirty="0"/>
              <a:t> </a:t>
            </a:r>
          </a:p>
          <a:p>
            <a:endParaRPr lang="en-IN" dirty="0"/>
          </a:p>
        </p:txBody>
      </p:sp>
      <p:pic>
        <p:nvPicPr>
          <p:cNvPr id="8" name="Picture 7" descr="cluster.png"/>
          <p:cNvPicPr>
            <a:picLocks noChangeAspect="1"/>
          </p:cNvPicPr>
          <p:nvPr/>
        </p:nvPicPr>
        <p:blipFill>
          <a:blip r:embed="rId2"/>
          <a:stretch>
            <a:fillRect/>
          </a:stretch>
        </p:blipFill>
        <p:spPr>
          <a:xfrm>
            <a:off x="899592" y="2583835"/>
            <a:ext cx="6743857" cy="34583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4624"/>
            <a:ext cx="8984027" cy="6655477"/>
          </a:xfrm>
          <a:prstGeom prst="rect">
            <a:avLst/>
          </a:prstGeom>
        </p:spPr>
      </p:pic>
    </p:spTree>
    <p:extLst>
      <p:ext uri="{BB962C8B-B14F-4D97-AF65-F5344CB8AC3E}">
        <p14:creationId xmlns:p14="http://schemas.microsoft.com/office/powerpoint/2010/main" val="80332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286808" cy="1938992"/>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Decision Tree</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Decision tree is a dual class classifier, it can predict only two target variables and our project consists of multiple target variables that is to be predicted.</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Didn’t yield desired results</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5" name="Picture 4" descr="DecisionTree.png"/>
          <p:cNvPicPr>
            <a:picLocks noChangeAspect="1"/>
          </p:cNvPicPr>
          <p:nvPr/>
        </p:nvPicPr>
        <p:blipFill>
          <a:blip r:embed="rId2"/>
          <a:stretch>
            <a:fillRect/>
          </a:stretch>
        </p:blipFill>
        <p:spPr>
          <a:xfrm>
            <a:off x="712818" y="2276872"/>
            <a:ext cx="7432611" cy="40387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428604"/>
            <a:ext cx="8858280" cy="1631216"/>
          </a:xfrm>
          <a:prstGeom prst="rect">
            <a:avLst/>
          </a:prstGeom>
          <a:noFill/>
        </p:spPr>
        <p:txBody>
          <a:bodyPr wrap="square" rtlCol="0">
            <a:spAutoFit/>
          </a:bodyPr>
          <a:lstStyle/>
          <a:p>
            <a:r>
              <a:rPr lang="en-IN" sz="2000" b="1" dirty="0">
                <a:latin typeface="Times New Roman" pitchFamily="18" charset="0"/>
                <a:cs typeface="Times New Roman" pitchFamily="18" charset="0"/>
              </a:rPr>
              <a:t>Random Forest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Symptoms will be entered by the user as per the prompt. The entire dataset is trained using random forest function. The symptoms entered by the user will be made as the test data and the disease will be predicted.</a:t>
            </a:r>
          </a:p>
        </p:txBody>
      </p:sp>
      <p:pic>
        <p:nvPicPr>
          <p:cNvPr id="7" name="Picture 6" descr="Screenshot (35).png"/>
          <p:cNvPicPr>
            <a:picLocks noChangeAspect="1"/>
          </p:cNvPicPr>
          <p:nvPr/>
        </p:nvPicPr>
        <p:blipFill>
          <a:blip r:embed="rId2"/>
          <a:stretch>
            <a:fillRect/>
          </a:stretch>
        </p:blipFill>
        <p:spPr>
          <a:xfrm>
            <a:off x="710906" y="4077072"/>
            <a:ext cx="7752029" cy="2016224"/>
          </a:xfrm>
          <a:prstGeom prst="rect">
            <a:avLst/>
          </a:prstGeom>
        </p:spPr>
      </p:pic>
      <p:pic>
        <p:nvPicPr>
          <p:cNvPr id="8" name="Picture 7" descr="Screenshot (34).png"/>
          <p:cNvPicPr>
            <a:picLocks noChangeAspect="1"/>
          </p:cNvPicPr>
          <p:nvPr/>
        </p:nvPicPr>
        <p:blipFill>
          <a:blip r:embed="rId3"/>
          <a:stretch>
            <a:fillRect/>
          </a:stretch>
        </p:blipFill>
        <p:spPr>
          <a:xfrm>
            <a:off x="710906" y="2492896"/>
            <a:ext cx="7752029" cy="163847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7715304" cy="1631216"/>
          </a:xfrm>
          <a:prstGeom prst="rect">
            <a:avLst/>
          </a:prstGeom>
          <a:noFill/>
        </p:spPr>
        <p:txBody>
          <a:bodyPr wrap="square" rtlCol="0">
            <a:spAutoFit/>
          </a:bodyPr>
          <a:lstStyle/>
          <a:p>
            <a:r>
              <a:rPr lang="en-IN" sz="2000" b="1" dirty="0">
                <a:latin typeface="Times New Roman" pitchFamily="18" charset="0"/>
                <a:cs typeface="Times New Roman" pitchFamily="18" charset="0"/>
              </a:rPr>
              <a:t>Medicine Suggestion</a:t>
            </a:r>
          </a:p>
          <a:p>
            <a:r>
              <a:rPr lang="en-IN" sz="2000" dirty="0">
                <a:latin typeface="Times New Roman" pitchFamily="18" charset="0"/>
                <a:cs typeface="Times New Roman" pitchFamily="18" charset="0"/>
              </a:rPr>
              <a:t>	From the disease and medication dataset, the medicine for the corresponding disease is identified and displayed. </a:t>
            </a:r>
          </a:p>
          <a:p>
            <a:r>
              <a:rPr lang="en-IN"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6" name="Picture 5" descr="Screenshot (41).png"/>
          <p:cNvPicPr/>
          <p:nvPr/>
        </p:nvPicPr>
        <p:blipFill>
          <a:blip r:embed="rId2"/>
          <a:stretch>
            <a:fillRect/>
          </a:stretch>
        </p:blipFill>
        <p:spPr>
          <a:xfrm>
            <a:off x="1115616" y="1844824"/>
            <a:ext cx="7028284" cy="1939414"/>
          </a:xfrm>
          <a:prstGeom prst="rect">
            <a:avLst/>
          </a:prstGeom>
        </p:spPr>
      </p:pic>
      <p:pic>
        <p:nvPicPr>
          <p:cNvPr id="8" name="Picture 7" descr="Screenshot (42).png"/>
          <p:cNvPicPr/>
          <p:nvPr/>
        </p:nvPicPr>
        <p:blipFill>
          <a:blip r:embed="rId3"/>
          <a:stretch>
            <a:fillRect/>
          </a:stretch>
        </p:blipFill>
        <p:spPr>
          <a:xfrm>
            <a:off x="1115616" y="3785010"/>
            <a:ext cx="7028284" cy="25243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20578"/>
            <a:ext cx="547260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TEST CASES</a:t>
            </a:r>
            <a:endParaRPr lang="en-US" sz="2000" b="1" kern="12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836712"/>
            <a:ext cx="6984776" cy="5472608"/>
          </a:xfrm>
          <a:prstGeom prst="rect">
            <a:avLst/>
          </a:prstGeom>
        </p:spPr>
      </p:pic>
    </p:spTree>
    <p:extLst>
      <p:ext uri="{BB962C8B-B14F-4D97-AF65-F5344CB8AC3E}">
        <p14:creationId xmlns:p14="http://schemas.microsoft.com/office/powerpoint/2010/main" val="2491342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692696"/>
            <a:ext cx="7272808" cy="5400600"/>
          </a:xfrm>
          <a:prstGeom prst="rect">
            <a:avLst/>
          </a:prstGeom>
        </p:spPr>
      </p:pic>
    </p:spTree>
    <p:extLst>
      <p:ext uri="{BB962C8B-B14F-4D97-AF65-F5344CB8AC3E}">
        <p14:creationId xmlns:p14="http://schemas.microsoft.com/office/powerpoint/2010/main" val="213640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323640" y="548640"/>
            <a:ext cx="3024000" cy="456120"/>
          </a:xfrm>
          <a:prstGeom prst="rect">
            <a:avLst/>
          </a:prstGeom>
          <a:noFill/>
          <a:ln>
            <a:noFill/>
          </a:ln>
        </p:spPr>
        <p:txBody>
          <a:bodyPr lIns="90000" tIns="45000" rIns="90000" bIns="45000"/>
          <a:lstStyle/>
          <a:p>
            <a:pPr>
              <a:lnSpc>
                <a:spcPct val="100000"/>
              </a:lnSpc>
            </a:pPr>
            <a:r>
              <a:rPr lang="en-IN" sz="2400" b="1" dirty="0">
                <a:solidFill>
                  <a:srgbClr val="000000"/>
                </a:solidFill>
                <a:latin typeface="Times New Roman" pitchFamily="18" charset="0"/>
                <a:cs typeface="Times New Roman" pitchFamily="18" charset="0"/>
              </a:rPr>
              <a:t>OBJECTIVE:</a:t>
            </a:r>
            <a:endParaRPr b="1">
              <a:latin typeface="Times New Roman" pitchFamily="18" charset="0"/>
              <a:cs typeface="Times New Roman" pitchFamily="18" charset="0"/>
            </a:endParaRPr>
          </a:p>
        </p:txBody>
      </p:sp>
      <p:sp>
        <p:nvSpPr>
          <p:cNvPr id="82" name="CustomShape 2"/>
          <p:cNvSpPr/>
          <p:nvPr/>
        </p:nvSpPr>
        <p:spPr>
          <a:xfrm>
            <a:off x="683640" y="1124640"/>
            <a:ext cx="7992360" cy="5301720"/>
          </a:xfrm>
          <a:prstGeom prst="rect">
            <a:avLst/>
          </a:prstGeom>
          <a:noFill/>
          <a:ln>
            <a:noFill/>
          </a:ln>
        </p:spPr>
        <p:txBody>
          <a:bodyPr lIns="90000" tIns="45000" rIns="90000" bIns="45000"/>
          <a:lstStyle/>
          <a:p>
            <a:pPr>
              <a:lnSpc>
                <a:spcPct val="100000"/>
              </a:lnSpc>
              <a:buFont typeface="Wingdings" charset="2"/>
              <a:buChar char=""/>
            </a:pPr>
            <a:r>
              <a:rPr lang="en-IN" dirty="0">
                <a:solidFill>
                  <a:srgbClr val="000000"/>
                </a:solidFill>
                <a:latin typeface="Calibri"/>
              </a:rPr>
              <a:t> </a:t>
            </a:r>
            <a:r>
              <a:rPr lang="en-IN" sz="2000" dirty="0">
                <a:solidFill>
                  <a:srgbClr val="000000"/>
                </a:solidFill>
                <a:latin typeface="Times New Roman" pitchFamily="18" charset="0"/>
                <a:cs typeface="Times New Roman" pitchFamily="18" charset="0"/>
              </a:rPr>
              <a:t>Precision Ayurvedic Medicine Prediction is a model which proposes a usable way of predicting  the ayurvedic medicine to be used among patients for their diseases.</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buFont typeface="Wingdings" charset="2"/>
              <a:buChar char=""/>
            </a:pPr>
            <a:r>
              <a:rPr lang="en-IN" sz="2000" dirty="0">
                <a:solidFill>
                  <a:srgbClr val="000000"/>
                </a:solidFill>
                <a:latin typeface="Times New Roman" pitchFamily="18" charset="0"/>
                <a:cs typeface="Times New Roman" pitchFamily="18" charset="0"/>
              </a:rPr>
              <a:t> Identification of  body type: Vata, Pitta, Kapha.</a:t>
            </a: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Clustering of data sets.</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Disease prediction.</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Medicine suggestion.</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Herb suggestion.</a:t>
            </a:r>
            <a:endParaRPr sz="2000">
              <a:latin typeface="Times New Roman" pitchFamily="18" charset="0"/>
              <a:cs typeface="Times New Roman" pitchFamily="18" charset="0"/>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363" y="4437112"/>
            <a:ext cx="8280920"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Along x-axis: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 Four Exact symptoms and correctly predicted disease.</a:t>
            </a:r>
          </a:p>
          <a:p>
            <a:r>
              <a:rPr lang="en-US" sz="2000" dirty="0">
                <a:latin typeface="Times New Roman" panose="02020603050405020304" pitchFamily="18" charset="0"/>
                <a:cs typeface="Times New Roman" panose="02020603050405020304" pitchFamily="18" charset="0"/>
              </a:rPr>
              <a:t>B : Three </a:t>
            </a:r>
            <a:r>
              <a:rPr lang="en-US" sz="2000" dirty="0" err="1">
                <a:latin typeface="Times New Roman" panose="02020603050405020304" pitchFamily="18" charset="0"/>
                <a:cs typeface="Times New Roman" panose="02020603050405020304" pitchFamily="18" charset="0"/>
              </a:rPr>
              <a:t>correct,one</a:t>
            </a:r>
            <a:r>
              <a:rPr lang="en-US" sz="2000" dirty="0">
                <a:latin typeface="Times New Roman" panose="02020603050405020304" pitchFamily="18" charset="0"/>
                <a:cs typeface="Times New Roman" panose="02020603050405020304" pitchFamily="18" charset="0"/>
              </a:rPr>
              <a:t> incorrect symptom and correctly predicted disease.</a:t>
            </a:r>
          </a:p>
          <a:p>
            <a:r>
              <a:rPr lang="en-US" sz="2000" dirty="0">
                <a:latin typeface="Times New Roman" panose="02020603050405020304" pitchFamily="18" charset="0"/>
                <a:cs typeface="Times New Roman" panose="02020603050405020304" pitchFamily="18" charset="0"/>
              </a:rPr>
              <a:t>C : Two </a:t>
            </a:r>
            <a:r>
              <a:rPr lang="en-US" sz="2000" dirty="0" err="1">
                <a:latin typeface="Times New Roman" panose="02020603050405020304" pitchFamily="18" charset="0"/>
                <a:cs typeface="Times New Roman" panose="02020603050405020304" pitchFamily="18" charset="0"/>
              </a:rPr>
              <a:t>correct,two</a:t>
            </a:r>
            <a:r>
              <a:rPr lang="en-US" sz="2000" dirty="0">
                <a:latin typeface="Times New Roman" panose="02020603050405020304" pitchFamily="18" charset="0"/>
                <a:cs typeface="Times New Roman" panose="02020603050405020304" pitchFamily="18" charset="0"/>
              </a:rPr>
              <a:t> incorrect symptom and correctly predicted disease.</a:t>
            </a:r>
          </a:p>
          <a:p>
            <a:r>
              <a:rPr lang="en-US" sz="2000" dirty="0">
                <a:latin typeface="Times New Roman" panose="02020603050405020304" pitchFamily="18" charset="0"/>
                <a:cs typeface="Times New Roman" panose="02020603050405020304" pitchFamily="18" charset="0"/>
              </a:rPr>
              <a:t>D : Four incorrect symptom and incorrectly predicted disease</a:t>
            </a:r>
          </a:p>
          <a:p>
            <a:r>
              <a:rPr lang="en-US" sz="2000" dirty="0">
                <a:latin typeface="Times New Roman" panose="02020603050405020304" pitchFamily="18" charset="0"/>
                <a:cs typeface="Times New Roman" panose="02020603050405020304" pitchFamily="18" charset="0"/>
              </a:rPr>
              <a:t>E : One </a:t>
            </a:r>
            <a:r>
              <a:rPr lang="en-US" sz="2000" dirty="0" err="1">
                <a:latin typeface="Times New Roman" panose="02020603050405020304" pitchFamily="18" charset="0"/>
                <a:cs typeface="Times New Roman" panose="02020603050405020304" pitchFamily="18" charset="0"/>
              </a:rPr>
              <a:t>correct,three</a:t>
            </a:r>
            <a:r>
              <a:rPr lang="en-US" sz="2000" dirty="0">
                <a:latin typeface="Times New Roman" panose="02020603050405020304" pitchFamily="18" charset="0"/>
                <a:cs typeface="Times New Roman" panose="02020603050405020304" pitchFamily="18" charset="0"/>
              </a:rPr>
              <a:t> incorrect symptom and incorrectly predicted disease.</a:t>
            </a:r>
          </a:p>
          <a:p>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51520" y="620688"/>
            <a:ext cx="31420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EVALUATION: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534" y="935775"/>
            <a:ext cx="5726777" cy="3529241"/>
          </a:xfrm>
          <a:prstGeom prst="rect">
            <a:avLst/>
          </a:prstGeom>
        </p:spPr>
      </p:pic>
    </p:spTree>
    <p:extLst>
      <p:ext uri="{BB962C8B-B14F-4D97-AF65-F5344CB8AC3E}">
        <p14:creationId xmlns:p14="http://schemas.microsoft.com/office/powerpoint/2010/main" val="1950463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76672"/>
            <a:ext cx="4269646" cy="274048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476672"/>
            <a:ext cx="4176464" cy="266429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0072" y="3429000"/>
            <a:ext cx="4248472" cy="2502552"/>
          </a:xfrm>
          <a:prstGeom prst="rect">
            <a:avLst/>
          </a:prstGeom>
        </p:spPr>
      </p:pic>
    </p:spTree>
    <p:extLst>
      <p:ext uri="{BB962C8B-B14F-4D97-AF65-F5344CB8AC3E}">
        <p14:creationId xmlns:p14="http://schemas.microsoft.com/office/powerpoint/2010/main" val="3714755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7000924" cy="400110"/>
          </a:xfrm>
          <a:prstGeom prst="rect">
            <a:avLst/>
          </a:prstGeom>
          <a:noFill/>
        </p:spPr>
        <p:txBody>
          <a:bodyPr wrap="square" rtlCol="0">
            <a:spAutoFit/>
          </a:bodyPr>
          <a:lstStyle/>
          <a:p>
            <a:r>
              <a:rPr lang="en-IN" sz="2000" b="1" dirty="0">
                <a:latin typeface="Times New Roman" pitchFamily="18" charset="0"/>
                <a:cs typeface="Times New Roman" pitchFamily="18" charset="0"/>
              </a:rPr>
              <a:t>METRICS FOR EVALUATION:</a:t>
            </a:r>
          </a:p>
        </p:txBody>
      </p:sp>
      <p:sp>
        <p:nvSpPr>
          <p:cNvPr id="5" name="TextBox 4"/>
          <p:cNvSpPr txBox="1"/>
          <p:nvPr/>
        </p:nvSpPr>
        <p:spPr>
          <a:xfrm>
            <a:off x="428596" y="1268760"/>
            <a:ext cx="6858048" cy="3754874"/>
          </a:xfrm>
          <a:prstGeom prst="rect">
            <a:avLst/>
          </a:prstGeom>
          <a:noFill/>
        </p:spPr>
        <p:txBody>
          <a:bodyPr wrap="square" rtlCol="0">
            <a:spAutoFit/>
          </a:bodyPr>
          <a:lstStyle/>
          <a:p>
            <a:r>
              <a:rPr lang="en-US" b="1" dirty="0">
                <a:latin typeface="Times New Roman" pitchFamily="18" charset="0"/>
                <a:cs typeface="Times New Roman" pitchFamily="18" charset="0"/>
              </a:rPr>
              <a:t>ACCURACY </a:t>
            </a:r>
            <a:r>
              <a:rPr lang="en-US" sz="2000" b="1" dirty="0">
                <a:latin typeface="Times New Roman" pitchFamily="18" charset="0"/>
                <a:cs typeface="Times New Roman" pitchFamily="18" charset="0"/>
              </a:rPr>
              <a:t>:</a:t>
            </a:r>
          </a:p>
          <a:p>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Accuracy refers to the closeness of a measured value to a standard or known value. It is the degree to which the result of a measurement, calculation or specification confirms to the correct value or a standard.</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IN" b="1" dirty="0"/>
          </a:p>
        </p:txBody>
      </p:sp>
      <mc:AlternateContent xmlns:mc="http://schemas.openxmlformats.org/markup-compatibility/2006" xmlns:a14="http://schemas.microsoft.com/office/drawing/2010/main">
        <mc:Choice Requires="a14">
          <p:sp>
            <p:nvSpPr>
              <p:cNvPr id="9" name="TextBox 8"/>
              <p:cNvSpPr txBox="1"/>
              <p:nvPr/>
            </p:nvSpPr>
            <p:spPr>
              <a:xfrm>
                <a:off x="1568476" y="3284984"/>
                <a:ext cx="4721164" cy="4251741"/>
              </a:xfrm>
              <a:prstGeom prst="rect">
                <a:avLst/>
              </a:prstGeom>
              <a:noFill/>
            </p:spPr>
            <p:txBody>
              <a:bodyPr wrap="none" rtlCol="0">
                <a:spAutoFit/>
              </a:bodyPr>
              <a:lstStyle/>
              <a:p>
                <a:r>
                  <a:rPr lang="en-IN" sz="2400" b="1" dirty="0">
                    <a:latin typeface="Times New Roman" pitchFamily="18" charset="0"/>
                    <a:cs typeface="Times New Roman" pitchFamily="18" charset="0"/>
                  </a:rPr>
                  <a:t>Accuracy=∑ R(terms)/ ∑ N(terms)</a:t>
                </a:r>
              </a:p>
              <a:p>
                <a:endParaRPr lang="en-IN" sz="2400" b="1"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Accuracy</m:t>
                      </m:r>
                      <m:r>
                        <a:rPr lang="en-IN">
                          <a:latin typeface="Cambria Math" panose="02040503050406030204" pitchFamily="18" charset="0"/>
                        </a:rPr>
                        <m:t>=</m:t>
                      </m:r>
                      <m:f>
                        <m:fPr>
                          <m:ctrlPr>
                            <a:rPr lang="en-US" i="1">
                              <a:latin typeface="Cambria Math" panose="02040503050406030204" pitchFamily="18" charset="0"/>
                            </a:rPr>
                          </m:ctrlPr>
                        </m:fPr>
                        <m:num>
                          <m:r>
                            <a:rPr lang="en-IN">
                              <a:latin typeface="Cambria Math" panose="02040503050406030204" pitchFamily="18" charset="0"/>
                            </a:rPr>
                            <m:t>(9.5+7+2.5+10+9)</m:t>
                          </m:r>
                        </m:num>
                        <m:den>
                          <m:r>
                            <a:rPr lang="en-IN">
                              <a:latin typeface="Cambria Math" panose="02040503050406030204" pitchFamily="18" charset="0"/>
                            </a:rPr>
                            <m:t>45</m:t>
                          </m:r>
                        </m:den>
                      </m:f>
                    </m:oMath>
                  </m:oMathPara>
                </a14:m>
                <a:endParaRPr lang="en-US" dirty="0"/>
              </a:p>
              <a:p>
                <a:endParaRPr lang="en-US" dirty="0"/>
              </a:p>
              <a:p>
                <a:r>
                  <a:rPr lang="en-US" dirty="0"/>
                  <a:t>	</a:t>
                </a:r>
                <a14:m>
                  <m:oMath xmlns:m="http://schemas.openxmlformats.org/officeDocument/2006/math">
                    <m:r>
                      <m:rPr>
                        <m:sty m:val="p"/>
                      </m:rPr>
                      <a:rPr lang="en-IN">
                        <a:latin typeface="Cambria Math" panose="02040503050406030204" pitchFamily="18" charset="0"/>
                      </a:rPr>
                      <m:t>Accuracy</m:t>
                    </m:r>
                    <m:r>
                      <a:rPr lang="en-IN">
                        <a:latin typeface="Cambria Math" panose="02040503050406030204" pitchFamily="18" charset="0"/>
                      </a:rPr>
                      <m:t>=</m:t>
                    </m:r>
                    <m:f>
                      <m:fPr>
                        <m:ctrlPr>
                          <a:rPr lang="en-US" i="1">
                            <a:latin typeface="Cambria Math" panose="02040503050406030204" pitchFamily="18" charset="0"/>
                          </a:rPr>
                        </m:ctrlPr>
                      </m:fPr>
                      <m:num>
                        <m:r>
                          <a:rPr lang="en-IN">
                            <a:latin typeface="Cambria Math" panose="02040503050406030204" pitchFamily="18" charset="0"/>
                          </a:rPr>
                          <m:t>38 </m:t>
                        </m:r>
                      </m:num>
                      <m:den>
                        <m:r>
                          <a:rPr lang="en-IN">
                            <a:latin typeface="Cambria Math" panose="02040503050406030204" pitchFamily="18" charset="0"/>
                          </a:rPr>
                          <m:t>45</m:t>
                        </m:r>
                      </m:den>
                    </m:f>
                    <m:r>
                      <a:rPr lang="en-IN">
                        <a:latin typeface="Cambria Math" panose="02040503050406030204" pitchFamily="18" charset="0"/>
                      </a:rPr>
                      <m:t>=0.8444</m:t>
                    </m:r>
                  </m:oMath>
                </a14:m>
                <a:endParaRPr lang="en-US" dirty="0"/>
              </a:p>
              <a:p>
                <a:endParaRPr lang="en-US" dirty="0"/>
              </a:p>
              <a:p>
                <a:r>
                  <a:rPr lang="en-US" dirty="0"/>
                  <a:t>	</a:t>
                </a:r>
                <a:r>
                  <a:rPr lang="en-IN" b="1" dirty="0"/>
                  <a:t>ACCURACY=84.4%</a:t>
                </a:r>
                <a:endParaRPr lang="en-US" dirty="0"/>
              </a:p>
              <a:p>
                <a:endParaRPr lang="en-IN" sz="2400" b="1" dirty="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a:p>
                <a:r>
                  <a:rPr lang="en-IN" sz="2400" b="1" dirty="0">
                    <a:latin typeface="Times New Roman" pitchFamily="18" charset="0"/>
                    <a:cs typeface="Times New Roman" pitchFamily="18" charset="0"/>
                  </a:rPr>
                  <a:t>		</a:t>
                </a:r>
              </a:p>
              <a:p>
                <a:r>
                  <a:rPr lang="en-IN" dirty="0"/>
                  <a:t>			</a:t>
                </a:r>
                <a:endParaRPr lang="en-IN" sz="2400" b="1" dirty="0">
                  <a:latin typeface="Times New Roman" pitchFamily="18" charset="0"/>
                  <a:cs typeface="Times New Roman" pitchFamily="18" charset="0"/>
                </a:endParaRPr>
              </a:p>
              <a:p>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1568476" y="3284984"/>
                <a:ext cx="4721164" cy="4251741"/>
              </a:xfrm>
              <a:prstGeom prst="rect">
                <a:avLst/>
              </a:prstGeom>
              <a:blipFill>
                <a:blip r:embed="rId2"/>
                <a:stretch>
                  <a:fillRect l="-1935" t="-1148" r="-774"/>
                </a:stretch>
              </a:blipFill>
            </p:spPr>
            <p:txBody>
              <a:bodyPr/>
              <a:lstStyle/>
              <a:p>
                <a:r>
                  <a:rPr 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357166"/>
            <a:ext cx="3286148" cy="369332"/>
          </a:xfrm>
          <a:prstGeom prst="rect">
            <a:avLst/>
          </a:prstGeom>
          <a:noFill/>
        </p:spPr>
        <p:txBody>
          <a:bodyPr wrap="square" rtlCol="0">
            <a:spAutoFit/>
          </a:bodyPr>
          <a:lstStyle/>
          <a:p>
            <a:r>
              <a:rPr lang="en-IN" b="1" dirty="0">
                <a:latin typeface="Times New Roman" pitchFamily="18" charset="0"/>
                <a:cs typeface="Times New Roman" pitchFamily="18" charset="0"/>
              </a:rPr>
              <a:t>PRECISION</a:t>
            </a:r>
            <a:r>
              <a:rPr lang="en-IN" dirty="0"/>
              <a:t>:</a:t>
            </a:r>
          </a:p>
        </p:txBody>
      </p:sp>
      <p:sp>
        <p:nvSpPr>
          <p:cNvPr id="3" name="TextBox 2"/>
          <p:cNvSpPr txBox="1"/>
          <p:nvPr/>
        </p:nvSpPr>
        <p:spPr>
          <a:xfrm>
            <a:off x="285720" y="1071546"/>
            <a:ext cx="6715172" cy="5201424"/>
          </a:xfrm>
          <a:prstGeom prst="rect">
            <a:avLst/>
          </a:prstGeom>
          <a:noFill/>
        </p:spPr>
        <p:txBody>
          <a:bodyPr wrap="square" rtlCol="0">
            <a:spAutoFit/>
          </a:bodyPr>
          <a:lstStyle/>
          <a:p>
            <a:r>
              <a:rPr lang="en-IN" sz="2000" dirty="0">
                <a:latin typeface="Times New Roman" pitchFamily="18" charset="0"/>
                <a:cs typeface="Times New Roman" pitchFamily="18" charset="0"/>
              </a:rPr>
              <a:t>	Precision refers to the closeness of two or more measurements to each other. Precision is usually expressed in terms of the deviation of a set of results from the arithmetic mean of the set.</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b="1" dirty="0">
                <a:latin typeface="Times New Roman" pitchFamily="18" charset="0"/>
                <a:cs typeface="Times New Roman" pitchFamily="18" charset="0"/>
              </a:rPr>
              <a:t>PRECISION(Positive) = </a:t>
            </a:r>
            <a:r>
              <a:rPr lang="en-IN" b="1" dirty="0" err="1">
                <a:latin typeface="Times New Roman" pitchFamily="18" charset="0"/>
                <a:cs typeface="Times New Roman" pitchFamily="18" charset="0"/>
              </a:rPr>
              <a:t>tp</a:t>
            </a:r>
            <a:r>
              <a:rPr lang="en-IN" b="1" dirty="0">
                <a:latin typeface="Times New Roman" pitchFamily="18" charset="0"/>
                <a:cs typeface="Times New Roman" pitchFamily="18" charset="0"/>
              </a:rPr>
              <a:t> / (</a:t>
            </a:r>
            <a:r>
              <a:rPr lang="en-IN" b="1" dirty="0" err="1">
                <a:latin typeface="Times New Roman" pitchFamily="18" charset="0"/>
                <a:cs typeface="Times New Roman" pitchFamily="18" charset="0"/>
              </a:rPr>
              <a:t>tp+fp</a:t>
            </a:r>
            <a:r>
              <a:rPr lang="en-IN" b="1" dirty="0">
                <a:latin typeface="Times New Roman" pitchFamily="18" charset="0"/>
                <a:cs typeface="Times New Roman" pitchFamily="18" charset="0"/>
              </a:rPr>
              <a:t>)</a:t>
            </a:r>
          </a:p>
          <a:p>
            <a:r>
              <a:rPr lang="en-IN" b="1" dirty="0">
                <a:latin typeface="Times New Roman" pitchFamily="18" charset="0"/>
                <a:cs typeface="Times New Roman" pitchFamily="18" charset="0"/>
              </a:rPr>
              <a:t>	</a:t>
            </a:r>
          </a:p>
          <a:p>
            <a:r>
              <a:rPr lang="en-IN" b="1" dirty="0">
                <a:latin typeface="Times New Roman" pitchFamily="18" charset="0"/>
                <a:cs typeface="Times New Roman" pitchFamily="18" charset="0"/>
              </a:rPr>
              <a:t>	PRECISION(Negative) = </a:t>
            </a:r>
            <a:r>
              <a:rPr lang="en-IN" b="1" dirty="0" err="1">
                <a:latin typeface="Times New Roman" pitchFamily="18" charset="0"/>
                <a:cs typeface="Times New Roman" pitchFamily="18" charset="0"/>
              </a:rPr>
              <a:t>fn</a:t>
            </a:r>
            <a:r>
              <a:rPr lang="en-IN" b="1" dirty="0">
                <a:latin typeface="Times New Roman" pitchFamily="18" charset="0"/>
                <a:cs typeface="Times New Roman" pitchFamily="18" charset="0"/>
              </a:rPr>
              <a:t> / (</a:t>
            </a:r>
            <a:r>
              <a:rPr lang="en-IN" b="1" dirty="0" err="1">
                <a:latin typeface="Times New Roman" pitchFamily="18" charset="0"/>
                <a:cs typeface="Times New Roman" pitchFamily="18" charset="0"/>
              </a:rPr>
              <a:t>tn+fn</a:t>
            </a:r>
            <a:r>
              <a:rPr lang="en-IN" b="1" dirty="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where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tp</a:t>
            </a:r>
            <a:r>
              <a:rPr lang="en-IN" sz="2000" dirty="0">
                <a:latin typeface="Times New Roman" pitchFamily="18" charset="0"/>
                <a:cs typeface="Times New Roman" pitchFamily="18" charset="0"/>
              </a:rPr>
              <a:t> = true positive</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fp</a:t>
            </a:r>
            <a:r>
              <a:rPr lang="en-IN" sz="2000" dirty="0">
                <a:latin typeface="Times New Roman" pitchFamily="18" charset="0"/>
                <a:cs typeface="Times New Roman" pitchFamily="18" charset="0"/>
              </a:rPr>
              <a:t> = false positive</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tn</a:t>
            </a:r>
            <a:r>
              <a:rPr lang="en-IN" sz="2000" dirty="0">
                <a:latin typeface="Times New Roman" pitchFamily="18" charset="0"/>
                <a:cs typeface="Times New Roman" pitchFamily="18" charset="0"/>
              </a:rPr>
              <a:t> = true negative</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fn</a:t>
            </a:r>
            <a:r>
              <a:rPr lang="en-IN" sz="2000" dirty="0">
                <a:latin typeface="Times New Roman" pitchFamily="18" charset="0"/>
                <a:cs typeface="Times New Roman" pitchFamily="18" charset="0"/>
              </a:rPr>
              <a:t> = false negative</a:t>
            </a:r>
          </a:p>
          <a:p>
            <a:endParaRPr lang="en-IN" dirty="0"/>
          </a:p>
          <a:p>
            <a:r>
              <a:rPr lang="en-IN"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1619672" y="1700808"/>
                <a:ext cx="5112568" cy="41914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Precision</m:t>
                      </m:r>
                      <m:d>
                        <m:dPr>
                          <m:ctrlPr>
                            <a:rPr lang="en-US" i="1">
                              <a:latin typeface="Cambria Math" panose="02040503050406030204" pitchFamily="18" charset="0"/>
                            </a:rPr>
                          </m:ctrlPr>
                        </m:dPr>
                        <m:e>
                          <m:r>
                            <m:rPr>
                              <m:sty m:val="p"/>
                            </m:rPr>
                            <a:rPr lang="en-IN">
                              <a:latin typeface="Cambria Math" panose="02040503050406030204" pitchFamily="18" charset="0"/>
                            </a:rPr>
                            <m:t>positive</m:t>
                          </m:r>
                        </m:e>
                      </m:d>
                      <m:r>
                        <a:rPr lang="en-IN">
                          <a:latin typeface="Cambria Math" panose="02040503050406030204" pitchFamily="18" charset="0"/>
                        </a:rPr>
                        <m:t>=</m:t>
                      </m:r>
                      <m:f>
                        <m:fPr>
                          <m:ctrlPr>
                            <a:rPr lang="en-US" i="1">
                              <a:latin typeface="Cambria Math" panose="02040503050406030204" pitchFamily="18" charset="0"/>
                            </a:rPr>
                          </m:ctrlPr>
                        </m:fPr>
                        <m:num>
                          <m:r>
                            <a:rPr lang="en-IN">
                              <a:latin typeface="Cambria Math" panose="02040503050406030204" pitchFamily="18" charset="0"/>
                            </a:rPr>
                            <m:t>8.25</m:t>
                          </m:r>
                        </m:num>
                        <m:den>
                          <m:r>
                            <a:rPr lang="en-IN">
                              <a:latin typeface="Cambria Math" panose="02040503050406030204" pitchFamily="18" charset="0"/>
                            </a:rPr>
                            <m:t>9.25</m:t>
                          </m:r>
                        </m:den>
                      </m:f>
                      <m:r>
                        <a:rPr lang="en-IN">
                          <a:latin typeface="Cambria Math" panose="02040503050406030204" pitchFamily="18" charset="0"/>
                        </a:rPr>
                        <m:t>=0.892</m:t>
                      </m:r>
                    </m:oMath>
                  </m:oMathPara>
                </a14:m>
                <a:endParaRPr lang="en-US" dirty="0"/>
              </a:p>
              <a:p>
                <a:endParaRPr lang="en-US" dirty="0"/>
              </a:p>
              <a:p>
                <a:r>
                  <a:rPr lang="en-US" dirty="0"/>
                  <a:t>	</a:t>
                </a:r>
                <a:r>
                  <a:rPr lang="en-IN" b="1" dirty="0"/>
                  <a:t>PRECISION(Positive) = 89.2%</a:t>
                </a:r>
              </a:p>
              <a:p>
                <a:endParaRPr lang="en-IN" b="1" dirty="0"/>
              </a:p>
              <a:p>
                <a:endParaRPr lang="en-IN" b="1" dirty="0"/>
              </a:p>
              <a:p>
                <a:endParaRPr lang="en-IN" b="1" dirty="0"/>
              </a:p>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Precision</m:t>
                      </m:r>
                      <m:d>
                        <m:dPr>
                          <m:ctrlPr>
                            <a:rPr lang="en-US" i="1">
                              <a:latin typeface="Cambria Math" panose="02040503050406030204" pitchFamily="18" charset="0"/>
                            </a:rPr>
                          </m:ctrlPr>
                        </m:dPr>
                        <m:e>
                          <m:r>
                            <m:rPr>
                              <m:sty m:val="p"/>
                            </m:rPr>
                            <a:rPr lang="en-IN">
                              <a:latin typeface="Cambria Math" panose="02040503050406030204" pitchFamily="18" charset="0"/>
                            </a:rPr>
                            <m:t>negative</m:t>
                          </m:r>
                        </m:e>
                      </m:d>
                      <m:r>
                        <a:rPr lang="en-IN">
                          <a:latin typeface="Cambria Math" panose="02040503050406030204" pitchFamily="18" charset="0"/>
                        </a:rPr>
                        <m:t>=</m:t>
                      </m:r>
                      <m:f>
                        <m:fPr>
                          <m:ctrlPr>
                            <a:rPr lang="en-US" i="1">
                              <a:latin typeface="Cambria Math" panose="02040503050406030204" pitchFamily="18" charset="0"/>
                            </a:rPr>
                          </m:ctrlPr>
                        </m:fPr>
                        <m:num>
                          <m:r>
                            <a:rPr lang="en-IN">
                              <a:latin typeface="Cambria Math" panose="02040503050406030204" pitchFamily="18" charset="0"/>
                            </a:rPr>
                            <m:t>1.75</m:t>
                          </m:r>
                        </m:num>
                        <m:den>
                          <m:r>
                            <a:rPr lang="en-IN">
                              <a:latin typeface="Cambria Math" panose="02040503050406030204" pitchFamily="18" charset="0"/>
                            </a:rPr>
                            <m:t>11.25</m:t>
                          </m:r>
                        </m:den>
                      </m:f>
                      <m:r>
                        <a:rPr lang="en-IN">
                          <a:latin typeface="Cambria Math" panose="02040503050406030204" pitchFamily="18" charset="0"/>
                        </a:rPr>
                        <m:t>=0.1555</m:t>
                      </m:r>
                    </m:oMath>
                  </m:oMathPara>
                </a14:m>
                <a:endParaRPr lang="en-US" dirty="0"/>
              </a:p>
              <a:p>
                <a:endParaRPr lang="en-US" dirty="0"/>
              </a:p>
              <a:p>
                <a:r>
                  <a:rPr lang="en-US" dirty="0"/>
                  <a:t>	</a:t>
                </a:r>
                <a:r>
                  <a:rPr lang="en-IN" b="1" dirty="0"/>
                  <a:t>PRECISION(Negative) = 15.6%</a:t>
                </a:r>
                <a:endParaRPr lang="en-US" dirty="0"/>
              </a:p>
              <a:p>
                <a:endParaRPr lang="en-US" dirty="0"/>
              </a:p>
              <a:p>
                <a:endParaRPr lang="en-US" dirty="0"/>
              </a:p>
              <a:p>
                <a:r>
                  <a:rPr lang="en-US" dirty="0"/>
                  <a:t>	</a:t>
                </a:r>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1619672" y="1700808"/>
                <a:ext cx="5112568" cy="4191404"/>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20993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428604"/>
            <a:ext cx="1334020" cy="954107"/>
          </a:xfrm>
          <a:prstGeom prst="rect">
            <a:avLst/>
          </a:prstGeom>
        </p:spPr>
        <p:txBody>
          <a:bodyPr wrap="none">
            <a:spAutoFit/>
          </a:bodyPr>
          <a:lstStyle/>
          <a:p>
            <a:r>
              <a:rPr lang="en-IN" sz="2000" b="1" dirty="0">
                <a:latin typeface="Times New Roman" pitchFamily="18" charset="0"/>
                <a:cs typeface="Times New Roman" pitchFamily="18" charset="0"/>
              </a:rPr>
              <a:t>RECALL</a:t>
            </a:r>
            <a:r>
              <a:rPr lang="en-IN" b="1" dirty="0">
                <a:latin typeface="Times New Roman" pitchFamily="18" charset="0"/>
                <a:cs typeface="Times New Roman" pitchFamily="18" charset="0"/>
              </a:rPr>
              <a:t>:</a:t>
            </a:r>
          </a:p>
          <a:p>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	</a:t>
            </a:r>
          </a:p>
        </p:txBody>
      </p:sp>
      <mc:AlternateContent xmlns:mc="http://schemas.openxmlformats.org/markup-compatibility/2006">
        <mc:Choice xmlns:a14="http://schemas.microsoft.com/office/drawing/2010/main" Requires="a14">
          <p:sp>
            <p:nvSpPr>
              <p:cNvPr id="5" name="TextBox 4"/>
              <p:cNvSpPr txBox="1"/>
              <p:nvPr/>
            </p:nvSpPr>
            <p:spPr>
              <a:xfrm>
                <a:off x="500034" y="928670"/>
                <a:ext cx="7286676" cy="3882088"/>
              </a:xfrm>
              <a:prstGeom prst="rect">
                <a:avLst/>
              </a:prstGeom>
              <a:noFill/>
            </p:spPr>
            <p:txBody>
              <a:bodyPr wrap="square" rtlCol="0">
                <a:spAutoFit/>
              </a:bodyPr>
              <a:lstStyle/>
              <a:p>
                <a:r>
                  <a:rPr lang="en-IN" sz="2000" dirty="0">
                    <a:latin typeface="Times New Roman" pitchFamily="18" charset="0"/>
                    <a:cs typeface="Times New Roman" pitchFamily="18" charset="0"/>
                  </a:rPr>
                  <a:t>	Recall measures how many positive labels are successfully predicted amongst all positive labels.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b="1" dirty="0">
                    <a:latin typeface="Times New Roman" pitchFamily="18" charset="0"/>
                    <a:cs typeface="Times New Roman" pitchFamily="18" charset="0"/>
                  </a:rPr>
                  <a:t>RECALL = </a:t>
                </a:r>
                <a:r>
                  <a:rPr lang="en-IN" b="1" dirty="0" err="1">
                    <a:latin typeface="Times New Roman" pitchFamily="18" charset="0"/>
                    <a:cs typeface="Times New Roman" pitchFamily="18" charset="0"/>
                  </a:rPr>
                  <a:t>tp</a:t>
                </a:r>
                <a:r>
                  <a:rPr lang="en-IN" b="1" dirty="0">
                    <a:latin typeface="Times New Roman" pitchFamily="18" charset="0"/>
                    <a:cs typeface="Times New Roman" pitchFamily="18" charset="0"/>
                  </a:rPr>
                  <a:t> / (</a:t>
                </a:r>
                <a:r>
                  <a:rPr lang="en-IN" b="1" dirty="0" err="1">
                    <a:latin typeface="Times New Roman" pitchFamily="18" charset="0"/>
                    <a:cs typeface="Times New Roman" pitchFamily="18" charset="0"/>
                  </a:rPr>
                  <a:t>tp+fn</a:t>
                </a:r>
                <a:r>
                  <a:rPr lang="en-IN" b="1" dirty="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where</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tp</a:t>
                </a:r>
                <a:r>
                  <a:rPr lang="en-IN" sz="2000" dirty="0">
                    <a:latin typeface="Times New Roman" pitchFamily="18" charset="0"/>
                    <a:cs typeface="Times New Roman" pitchFamily="18" charset="0"/>
                  </a:rPr>
                  <a:t> = true positive, </a:t>
                </a:r>
                <a:r>
                  <a:rPr lang="en-IN" sz="2000" dirty="0" err="1">
                    <a:latin typeface="Times New Roman" pitchFamily="18" charset="0"/>
                    <a:cs typeface="Times New Roman" pitchFamily="18" charset="0"/>
                  </a:rPr>
                  <a:t>fn</a:t>
                </a:r>
                <a:r>
                  <a:rPr lang="en-IN" sz="2000" dirty="0">
                    <a:latin typeface="Times New Roman" pitchFamily="18" charset="0"/>
                    <a:cs typeface="Times New Roman" pitchFamily="18" charset="0"/>
                  </a:rPr>
                  <a:t> = false negative</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14:m>
                  <m:oMath xmlns:m="http://schemas.openxmlformats.org/officeDocument/2006/math">
                    <m:r>
                      <m:rPr>
                        <m:sty m:val="p"/>
                      </m:rPr>
                      <a:rPr lang="en-IN">
                        <a:latin typeface="Cambria Math" panose="02040503050406030204" pitchFamily="18" charset="0"/>
                      </a:rPr>
                      <m:t>Recall</m:t>
                    </m:r>
                    <m:r>
                      <a:rPr lang="en-IN">
                        <a:latin typeface="Cambria Math" panose="02040503050406030204" pitchFamily="18" charset="0"/>
                      </a:rPr>
                      <m:t>=</m:t>
                    </m:r>
                    <m:f>
                      <m:fPr>
                        <m:ctrlPr>
                          <a:rPr lang="en-US" i="1">
                            <a:latin typeface="Cambria Math" panose="02040503050406030204" pitchFamily="18" charset="0"/>
                          </a:rPr>
                        </m:ctrlPr>
                      </m:fPr>
                      <m:num>
                        <m:r>
                          <a:rPr lang="en-IN">
                            <a:latin typeface="Cambria Math" panose="02040503050406030204" pitchFamily="18" charset="0"/>
                          </a:rPr>
                          <m:t>8.25</m:t>
                        </m:r>
                      </m:num>
                      <m:den>
                        <m:r>
                          <a:rPr lang="en-IN">
                            <a:latin typeface="Cambria Math" panose="02040503050406030204" pitchFamily="18" charset="0"/>
                          </a:rPr>
                          <m:t>10</m:t>
                        </m:r>
                      </m:den>
                    </m:f>
                    <m:r>
                      <a:rPr lang="en-IN">
                        <a:latin typeface="Cambria Math" panose="02040503050406030204" pitchFamily="18" charset="0"/>
                      </a:rPr>
                      <m:t>=0.825</m:t>
                    </m:r>
                  </m:oMath>
                </a14:m>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b="1" dirty="0"/>
                  <a:t>RECALL = 82.5%</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500034" y="928670"/>
                <a:ext cx="7286676" cy="3882088"/>
              </a:xfrm>
              <a:prstGeom prst="rect">
                <a:avLst/>
              </a:prstGeom>
              <a:blipFill>
                <a:blip r:embed="rId2"/>
                <a:stretch>
                  <a:fillRect l="-837" t="-785"/>
                </a:stretch>
              </a:blipFill>
            </p:spPr>
            <p:txBody>
              <a:bodyPr/>
              <a:lstStyle/>
              <a:p>
                <a:r>
                  <a:rPr lang="en-IN">
                    <a:noFill/>
                  </a:rPr>
                  <a:t> </a:t>
                </a:r>
              </a:p>
            </p:txBody>
          </p:sp>
        </mc:Fallback>
      </mc:AlternateContent>
      <p:sp>
        <p:nvSpPr>
          <p:cNvPr id="6" name="TextBox 5"/>
          <p:cNvSpPr txBox="1"/>
          <p:nvPr/>
        </p:nvSpPr>
        <p:spPr>
          <a:xfrm>
            <a:off x="428596" y="4467667"/>
            <a:ext cx="2286016" cy="400110"/>
          </a:xfrm>
          <a:prstGeom prst="rect">
            <a:avLst/>
          </a:prstGeom>
          <a:noFill/>
        </p:spPr>
        <p:txBody>
          <a:bodyPr wrap="square" rtlCol="0">
            <a:spAutoFit/>
          </a:bodyPr>
          <a:lstStyle/>
          <a:p>
            <a:r>
              <a:rPr lang="en-IN" sz="2000" b="1" dirty="0">
                <a:latin typeface="Times New Roman" pitchFamily="18" charset="0"/>
                <a:cs typeface="Times New Roman" pitchFamily="18" charset="0"/>
              </a:rPr>
              <a:t>F-MEASURE</a:t>
            </a:r>
            <a:r>
              <a:rPr lang="en-IN" b="1" dirty="0">
                <a:latin typeface="Times New Roman" pitchFamily="18" charset="0"/>
                <a:cs typeface="Times New Roman" pitchFamily="18" charset="0"/>
              </a:rPr>
              <a:t>:</a:t>
            </a:r>
          </a:p>
        </p:txBody>
      </p:sp>
      <p:sp>
        <p:nvSpPr>
          <p:cNvPr id="7" name="TextBox 6"/>
          <p:cNvSpPr txBox="1"/>
          <p:nvPr/>
        </p:nvSpPr>
        <p:spPr>
          <a:xfrm>
            <a:off x="611560" y="4867777"/>
            <a:ext cx="7643866" cy="1938992"/>
          </a:xfrm>
          <a:prstGeom prst="rect">
            <a:avLst/>
          </a:prstGeom>
          <a:noFill/>
        </p:spPr>
        <p:txBody>
          <a:bodyPr wrap="square" rtlCol="0">
            <a:spAutoFit/>
          </a:bodyPr>
          <a:lstStyle/>
          <a:p>
            <a:r>
              <a:rPr lang="en-IN" sz="2000" dirty="0">
                <a:latin typeface="Times New Roman" pitchFamily="18" charset="0"/>
                <a:cs typeface="Times New Roman" pitchFamily="18" charset="0"/>
              </a:rPr>
              <a:t>	A measure that combines precision and recall is the harmonic mean of precision and recall.</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F = 2*(Precision * Recall) / (Precision + Recall</a:t>
            </a:r>
            <a:r>
              <a:rPr lang="en-IN" sz="2000" dirty="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dirty="0"/>
              <a:t> F =2*(89.2*82.5) / (89.2 + 82.5) = 85.7</a:t>
            </a:r>
            <a:endParaRPr lang="en-IN" sz="20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500034" y="357166"/>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REFERENCES</a:t>
            </a:r>
            <a:r>
              <a:rPr lang="en-IN" sz="2400" b="1" dirty="0">
                <a:solidFill>
                  <a:srgbClr val="000000"/>
                </a:solidFill>
                <a:latin typeface="Aharoni"/>
              </a:rPr>
              <a:t>:</a:t>
            </a:r>
            <a:endParaRPr/>
          </a:p>
        </p:txBody>
      </p:sp>
      <p:sp>
        <p:nvSpPr>
          <p:cNvPr id="216" name="CustomShape 2"/>
          <p:cNvSpPr/>
          <p:nvPr/>
        </p:nvSpPr>
        <p:spPr>
          <a:xfrm>
            <a:off x="492398" y="980728"/>
            <a:ext cx="8429684" cy="3929090"/>
          </a:xfrm>
          <a:prstGeom prst="rect">
            <a:avLst/>
          </a:prstGeom>
          <a:noFill/>
          <a:ln>
            <a:noFill/>
          </a:ln>
        </p:spPr>
        <p:txBody>
          <a:bodyPr lIns="90000" tIns="45000" rIns="90000" bIns="45000"/>
          <a:lstStyle/>
          <a:p>
            <a:pPr algn="just"/>
            <a:r>
              <a:rPr lang="en-IN" sz="2000" dirty="0">
                <a:latin typeface="Times New Roman" pitchFamily="18" charset="0"/>
                <a:cs typeface="Times New Roman" pitchFamily="18" charset="0"/>
              </a:rPr>
              <a:t>[1] Kajal C Agrawal and </a:t>
            </a:r>
            <a:r>
              <a:rPr lang="en-IN" sz="2000" dirty="0" err="1">
                <a:latin typeface="Times New Roman" pitchFamily="18" charset="0"/>
                <a:cs typeface="Times New Roman" pitchFamily="18" charset="0"/>
              </a:rPr>
              <a:t>Meghana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Nagori</a:t>
            </a:r>
            <a:r>
              <a:rPr lang="en-IN" sz="2000" dirty="0">
                <a:latin typeface="Times New Roman" pitchFamily="18" charset="0"/>
                <a:cs typeface="Times New Roman" pitchFamily="18" charset="0"/>
              </a:rPr>
              <a:t>, “Clusters of ayurvedic medicines using improved k-means algorithm”, In International Conf. on Advances in Computer Science and Electronics Engineering, 2013.</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[2] VA Shiva Ayyadurai, “The control systems engineering foundation of traditional </a:t>
            </a:r>
            <a:r>
              <a:rPr lang="en-IN" sz="2000" dirty="0" err="1">
                <a:latin typeface="Times New Roman" pitchFamily="18" charset="0"/>
                <a:cs typeface="Times New Roman" pitchFamily="18" charset="0"/>
              </a:rPr>
              <a:t>indian</a:t>
            </a:r>
            <a:r>
              <a:rPr lang="en-IN" sz="2000" dirty="0">
                <a:latin typeface="Times New Roman" pitchFamily="18" charset="0"/>
                <a:cs typeface="Times New Roman" pitchFamily="18" charset="0"/>
              </a:rPr>
              <a:t> medicine: the </a:t>
            </a:r>
            <a:r>
              <a:rPr lang="en-IN" sz="2000" dirty="0" err="1">
                <a:latin typeface="Times New Roman" pitchFamily="18" charset="0"/>
                <a:cs typeface="Times New Roman" pitchFamily="18" charset="0"/>
              </a:rPr>
              <a:t>rosetta</a:t>
            </a:r>
            <a:r>
              <a:rPr lang="en-IN" sz="2000" dirty="0">
                <a:latin typeface="Times New Roman" pitchFamily="18" charset="0"/>
                <a:cs typeface="Times New Roman" pitchFamily="18" charset="0"/>
              </a:rPr>
              <a:t> stone for siddha and </a:t>
            </a:r>
            <a:r>
              <a:rPr lang="en-IN" sz="2000" dirty="0" err="1">
                <a:latin typeface="Times New Roman" pitchFamily="18" charset="0"/>
                <a:cs typeface="Times New Roman" pitchFamily="18" charset="0"/>
              </a:rPr>
              <a:t>ayurveda</a:t>
            </a:r>
            <a:r>
              <a:rPr lang="en-IN" sz="2000" dirty="0">
                <a:latin typeface="Times New Roman" pitchFamily="18" charset="0"/>
                <a:cs typeface="Times New Roman" pitchFamily="18" charset="0"/>
              </a:rPr>
              <a:t>”, International Journal of System of Systems Engineering, vol. 5, num. 2, pp. 125–149, 2014.</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[3] Subhadip Banerjee, </a:t>
            </a:r>
            <a:r>
              <a:rPr lang="en-IN" sz="2000" dirty="0" err="1">
                <a:latin typeface="Times New Roman" pitchFamily="18" charset="0"/>
                <a:cs typeface="Times New Roman" pitchFamily="18" charset="0"/>
              </a:rPr>
              <a:t>Parikshit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Debnath</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Pratip</a:t>
            </a:r>
            <a:r>
              <a:rPr lang="en-IN" sz="2000" dirty="0">
                <a:latin typeface="Times New Roman" pitchFamily="18" charset="0"/>
                <a:cs typeface="Times New Roman" pitchFamily="18" charset="0"/>
              </a:rPr>
              <a:t> Kumar </a:t>
            </a:r>
            <a:r>
              <a:rPr lang="en-IN" sz="2000" dirty="0" err="1">
                <a:latin typeface="Times New Roman" pitchFamily="18" charset="0"/>
                <a:cs typeface="Times New Roman" pitchFamily="18" charset="0"/>
              </a:rPr>
              <a:t>Debnath</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Ayur</a:t>
            </a:r>
            <a:r>
              <a:rPr lang="en-IN" sz="2000" dirty="0">
                <a:latin typeface="Times New Roman" pitchFamily="18" charset="0"/>
                <a:cs typeface="Times New Roman" pitchFamily="18" charset="0"/>
              </a:rPr>
              <a:t> nutrigenomics: Ayurveda-inspired personalized nutrition from inception to evidence”, Journal of traditional and complementary medicine, vol. 5, num. 4, pp. 228–233, 2015.</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[4] MA </a:t>
            </a:r>
            <a:r>
              <a:rPr lang="en-IN" sz="2000" dirty="0" err="1">
                <a:latin typeface="Times New Roman" pitchFamily="18" charset="0"/>
                <a:cs typeface="Times New Roman" pitchFamily="18" charset="0"/>
              </a:rPr>
              <a:t>Nishara</a:t>
            </a:r>
            <a:r>
              <a:rPr lang="en-IN" sz="2000" dirty="0">
                <a:latin typeface="Times New Roman" pitchFamily="18" charset="0"/>
                <a:cs typeface="Times New Roman" pitchFamily="18" charset="0"/>
              </a:rPr>
              <a:t> Banu and B Gomathy, “Disease predicting system using data mining techniques”, International Journal of Technical Research and Applications, vol. 1, num. 5, pp. 41–45, 2013.</a:t>
            </a: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340768"/>
            <a:ext cx="8001056" cy="5324535"/>
          </a:xfrm>
          <a:prstGeom prst="rect">
            <a:avLst/>
          </a:prstGeom>
          <a:noFill/>
        </p:spPr>
        <p:txBody>
          <a:bodyPr wrap="square" rtlCol="0">
            <a:spAutoFit/>
          </a:bodyPr>
          <a:lstStyle/>
          <a:p>
            <a:r>
              <a:rPr lang="en-IN" sz="2000" dirty="0">
                <a:latin typeface="Times New Roman" pitchFamily="18" charset="0"/>
                <a:cs typeface="Times New Roman" pitchFamily="18" charset="0"/>
              </a:rPr>
              <a:t>[5] </a:t>
            </a:r>
            <a:r>
              <a:rPr lang="en-IN" sz="2000" dirty="0" err="1">
                <a:latin typeface="Times New Roman" pitchFamily="18" charset="0"/>
                <a:cs typeface="Times New Roman" pitchFamily="18" charset="0"/>
              </a:rPr>
              <a:t>Bijoya</a:t>
            </a:r>
            <a:r>
              <a:rPr lang="en-IN" sz="2000" dirty="0">
                <a:latin typeface="Times New Roman" pitchFamily="18" charset="0"/>
                <a:cs typeface="Times New Roman" pitchFamily="18" charset="0"/>
              </a:rPr>
              <a:t> Chatterjee, </a:t>
            </a:r>
            <a:r>
              <a:rPr lang="en-IN" sz="2000" dirty="0" err="1">
                <a:latin typeface="Times New Roman" pitchFamily="18" charset="0"/>
                <a:cs typeface="Times New Roman" pitchFamily="18" charset="0"/>
              </a:rPr>
              <a:t>Jigisha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Pancholi</a:t>
            </a:r>
            <a:r>
              <a:rPr lang="en-IN" sz="2000" dirty="0">
                <a:latin typeface="Times New Roman" pitchFamily="18" charset="0"/>
                <a:cs typeface="Times New Roman" pitchFamily="18" charset="0"/>
              </a:rPr>
              <a:t>, et al., “</a:t>
            </a:r>
            <a:r>
              <a:rPr lang="en-IN" sz="2000" dirty="0" err="1">
                <a:latin typeface="Times New Roman" pitchFamily="18" charset="0"/>
                <a:cs typeface="Times New Roman" pitchFamily="18" charset="0"/>
              </a:rPr>
              <a:t>Prakriti</a:t>
            </a:r>
            <a:r>
              <a:rPr lang="en-IN" sz="2000" dirty="0">
                <a:latin typeface="Times New Roman" pitchFamily="18" charset="0"/>
                <a:cs typeface="Times New Roman" pitchFamily="18" charset="0"/>
              </a:rPr>
              <a:t>-based medicine: A step towards personalized medicine”, AYU (An international quarterly journal of research in Ayurveda), vol. 32, num. 2, p. 141, 2011.</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[6] Nir Friedman, Dan Geiger, and Moises </a:t>
            </a:r>
            <a:r>
              <a:rPr lang="en-IN" sz="2000" dirty="0" err="1">
                <a:latin typeface="Times New Roman" pitchFamily="18" charset="0"/>
                <a:cs typeface="Times New Roman" pitchFamily="18" charset="0"/>
              </a:rPr>
              <a:t>Goldszmidt</a:t>
            </a:r>
            <a:r>
              <a:rPr lang="en-IN" sz="2000" dirty="0">
                <a:latin typeface="Times New Roman" pitchFamily="18" charset="0"/>
                <a:cs typeface="Times New Roman" pitchFamily="18" charset="0"/>
              </a:rPr>
              <a:t>, “Bayesian network classiﬁers”, Machine learning, vol.29, num.2-3, pp.131– 163, 1997.</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[7] Vaidya </a:t>
            </a:r>
            <a:r>
              <a:rPr lang="en-IN" sz="2000" dirty="0" err="1">
                <a:latin typeface="Times New Roman" pitchFamily="18" charset="0"/>
                <a:cs typeface="Times New Roman" pitchFamily="18" charset="0"/>
              </a:rPr>
              <a:t>Gadgil</a:t>
            </a:r>
            <a:r>
              <a:rPr lang="en-IN" sz="2000" dirty="0">
                <a:latin typeface="Times New Roman" pitchFamily="18" charset="0"/>
                <a:cs typeface="Times New Roman" pitchFamily="18" charset="0"/>
              </a:rPr>
              <a:t>, “Understanding </a:t>
            </a:r>
            <a:r>
              <a:rPr lang="en-IN" sz="2000" dirty="0" err="1">
                <a:latin typeface="Times New Roman" pitchFamily="18" charset="0"/>
                <a:cs typeface="Times New Roman" pitchFamily="18" charset="0"/>
              </a:rPr>
              <a:t>ayurveda</a:t>
            </a:r>
            <a:r>
              <a:rPr lang="en-IN" sz="2000" dirty="0">
                <a:latin typeface="Times New Roman" pitchFamily="18" charset="0"/>
                <a:cs typeface="Times New Roman" pitchFamily="18" charset="0"/>
              </a:rPr>
              <a:t>”, Journal of Ayurveda and integrative medicine, vol. 1, num. 1, p. 77, 2010.</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[8] </a:t>
            </a:r>
            <a:r>
              <a:rPr lang="en-IN" sz="2000" dirty="0" err="1">
                <a:latin typeface="Times New Roman" pitchFamily="18" charset="0"/>
                <a:cs typeface="Times New Roman" pitchFamily="18" charset="0"/>
              </a:rPr>
              <a:t>RonKohavi</a:t>
            </a:r>
            <a:r>
              <a:rPr lang="en-IN" sz="2000" dirty="0">
                <a:latin typeface="Times New Roman" pitchFamily="18" charset="0"/>
                <a:cs typeface="Times New Roman" pitchFamily="18" charset="0"/>
              </a:rPr>
              <a:t>,“Scaling up the accuracy of naive-</a:t>
            </a:r>
            <a:r>
              <a:rPr lang="en-IN" sz="2000" dirty="0" err="1">
                <a:latin typeface="Times New Roman" pitchFamily="18" charset="0"/>
                <a:cs typeface="Times New Roman" pitchFamily="18" charset="0"/>
              </a:rPr>
              <a:t>bayes</a:t>
            </a:r>
            <a:r>
              <a:rPr lang="en-IN" sz="2000" dirty="0">
                <a:latin typeface="Times New Roman" pitchFamily="18" charset="0"/>
                <a:cs typeface="Times New Roman" pitchFamily="18" charset="0"/>
              </a:rPr>
              <a:t> classiﬁers: A decision-tree hybrid.”, In KDD, volume96, pp.202–207. </a:t>
            </a:r>
            <a:r>
              <a:rPr lang="en-IN" sz="2000" dirty="0" err="1">
                <a:latin typeface="Times New Roman" pitchFamily="18" charset="0"/>
                <a:cs typeface="Times New Roman" pitchFamily="18" charset="0"/>
              </a:rPr>
              <a:t>Citeseer</a:t>
            </a:r>
            <a:r>
              <a:rPr lang="en-IN" sz="2000" dirty="0">
                <a:latin typeface="Times New Roman" pitchFamily="18" charset="0"/>
                <a:cs typeface="Times New Roman" pitchFamily="18" charset="0"/>
              </a:rPr>
              <a:t>, 1996.</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[9] Andy </a:t>
            </a:r>
            <a:r>
              <a:rPr lang="en-IN" sz="2000" dirty="0" err="1">
                <a:latin typeface="Times New Roman" pitchFamily="18" charset="0"/>
                <a:cs typeface="Times New Roman" pitchFamily="18" charset="0"/>
              </a:rPr>
              <a:t>Liaw</a:t>
            </a:r>
            <a:r>
              <a:rPr lang="en-IN" sz="2000" dirty="0">
                <a:latin typeface="Times New Roman" pitchFamily="18" charset="0"/>
                <a:cs typeface="Times New Roman" pitchFamily="18" charset="0"/>
              </a:rPr>
              <a:t> and Matthew </a:t>
            </a:r>
            <a:r>
              <a:rPr lang="en-IN" sz="2000" dirty="0" err="1">
                <a:latin typeface="Times New Roman" pitchFamily="18" charset="0"/>
                <a:cs typeface="Times New Roman" pitchFamily="18" charset="0"/>
              </a:rPr>
              <a:t>Wiener,“Classiﬁcation</a:t>
            </a:r>
            <a:r>
              <a:rPr lang="en-IN" sz="2000" dirty="0">
                <a:latin typeface="Times New Roman" pitchFamily="18" charset="0"/>
                <a:cs typeface="Times New Roman" pitchFamily="18" charset="0"/>
              </a:rPr>
              <a:t> and regression by random forest”, R news, vol. 2, num. 3, pp. 18–22, 2002.</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CustomShape 1"/>
          <p:cNvSpPr/>
          <p:nvPr/>
        </p:nvSpPr>
        <p:spPr>
          <a:xfrm>
            <a:off x="500034" y="357166"/>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REFERENCES</a:t>
            </a:r>
            <a:r>
              <a:rPr lang="en-IN" sz="2400" b="1" dirty="0">
                <a:solidFill>
                  <a:srgbClr val="000000"/>
                </a:solidFill>
                <a:latin typeface="Aharoni"/>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052736"/>
            <a:ext cx="8536462" cy="4401205"/>
          </a:xfrm>
          <a:prstGeom prst="rect">
            <a:avLst/>
          </a:prstGeom>
        </p:spPr>
        <p:txBody>
          <a:bodyPr wrap="square">
            <a:spAutoFit/>
          </a:bodyPr>
          <a:lstStyle/>
          <a:p>
            <a:pPr algn="just"/>
            <a:r>
              <a:rPr lang="en-IN" sz="2000" dirty="0">
                <a:latin typeface="Times New Roman" pitchFamily="18" charset="0"/>
                <a:cs typeface="Times New Roman" pitchFamily="18" charset="0"/>
              </a:rPr>
              <a:t>[10] Stephanie A </a:t>
            </a:r>
            <a:r>
              <a:rPr lang="en-IN" sz="2000" dirty="0" err="1">
                <a:latin typeface="Times New Roman" pitchFamily="18" charset="0"/>
                <a:cs typeface="Times New Roman" pitchFamily="18" charset="0"/>
              </a:rPr>
              <a:t>Mullane</a:t>
            </a:r>
            <a:r>
              <a:rPr lang="en-IN" sz="2000" dirty="0">
                <a:latin typeface="Times New Roman" pitchFamily="18" charset="0"/>
                <a:cs typeface="Times New Roman" pitchFamily="18" charset="0"/>
              </a:rPr>
              <a:t> and Eliezer M Van Allen, “Precision medicine for advanced prostate cancer”, Current opinion in urology, vol. 26, num. 3, p. 231, 2016.</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[11] </a:t>
            </a:r>
            <a:r>
              <a:rPr lang="en-IN" sz="2000" dirty="0" err="1">
                <a:latin typeface="Times New Roman" pitchFamily="18" charset="0"/>
                <a:cs typeface="Times New Roman" pitchFamily="18" charset="0"/>
              </a:rPr>
              <a:t>Jianting</a:t>
            </a:r>
            <a:r>
              <a:rPr lang="en-IN" sz="2000" dirty="0">
                <a:latin typeface="Times New Roman" pitchFamily="18" charset="0"/>
                <a:cs typeface="Times New Roman" pitchFamily="18" charset="0"/>
              </a:rPr>
              <a:t> Sheng, </a:t>
            </a:r>
            <a:r>
              <a:rPr lang="en-IN" sz="2000" dirty="0" err="1">
                <a:latin typeface="Times New Roman" pitchFamily="18" charset="0"/>
                <a:cs typeface="Times New Roman" pitchFamily="18" charset="0"/>
              </a:rPr>
              <a:t>Fuhai</a:t>
            </a:r>
            <a:r>
              <a:rPr lang="en-IN" sz="2000" dirty="0">
                <a:latin typeface="Times New Roman" pitchFamily="18" charset="0"/>
                <a:cs typeface="Times New Roman" pitchFamily="18" charset="0"/>
              </a:rPr>
              <a:t> Li, and Stephen TC Wong, “Optimal drug prediction from personal genomics proﬁles”, IEEE journal of biomedical and health informatics, vol. 19, num. 4, pp. 1264– 1270, 2015.</a:t>
            </a:r>
          </a:p>
          <a:p>
            <a:pPr algn="just"/>
            <a:r>
              <a:rPr lang="en-IN" sz="2000" dirty="0">
                <a:latin typeface="Times New Roman" pitchFamily="18" charset="0"/>
                <a:cs typeface="Times New Roman" pitchFamily="18" charset="0"/>
              </a:rPr>
              <a:t> </a:t>
            </a:r>
          </a:p>
          <a:p>
            <a:pPr algn="just"/>
            <a:r>
              <a:rPr lang="en-IN" sz="2000" dirty="0">
                <a:latin typeface="Times New Roman" pitchFamily="18" charset="0"/>
                <a:cs typeface="Times New Roman" pitchFamily="18" charset="0"/>
              </a:rPr>
              <a:t>[12] Abhishek </a:t>
            </a:r>
            <a:r>
              <a:rPr lang="en-IN" sz="2000" dirty="0" err="1">
                <a:latin typeface="Times New Roman" pitchFamily="18" charset="0"/>
                <a:cs typeface="Times New Roman" pitchFamily="18" charset="0"/>
              </a:rPr>
              <a:t>Taneja</a:t>
            </a:r>
            <a:r>
              <a:rPr lang="en-IN" sz="2000" dirty="0">
                <a:latin typeface="Times New Roman" pitchFamily="18" charset="0"/>
                <a:cs typeface="Times New Roman" pitchFamily="18" charset="0"/>
              </a:rPr>
              <a:t>,“Heart disease prediction system using data mining techniques”, Oriental Journal of Computer science and technology, vol. 6, num. 4, pp. 457–466, 2013.</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[13] Shubhendu Trivedi, Zachary A </a:t>
            </a:r>
            <a:r>
              <a:rPr lang="en-IN" sz="2000" dirty="0" err="1">
                <a:latin typeface="Times New Roman" pitchFamily="18" charset="0"/>
                <a:cs typeface="Times New Roman" pitchFamily="18" charset="0"/>
              </a:rPr>
              <a:t>Pardos</a:t>
            </a:r>
            <a:r>
              <a:rPr lang="en-IN" sz="2000" dirty="0">
                <a:latin typeface="Times New Roman" pitchFamily="18" charset="0"/>
                <a:cs typeface="Times New Roman" pitchFamily="18" charset="0"/>
              </a:rPr>
              <a:t>, and Neil T Heffernan, “The utility of clustering in prediction tasks”, </a:t>
            </a:r>
            <a:r>
              <a:rPr lang="en-IN" sz="2000" dirty="0" err="1">
                <a:latin typeface="Times New Roman" pitchFamily="18" charset="0"/>
                <a:cs typeface="Times New Roman" pitchFamily="18" charset="0"/>
              </a:rPr>
              <a:t>arXiv</a:t>
            </a:r>
            <a:r>
              <a:rPr lang="en-IN" sz="2000" dirty="0">
                <a:latin typeface="Times New Roman" pitchFamily="18" charset="0"/>
                <a:cs typeface="Times New Roman" pitchFamily="18" charset="0"/>
              </a:rPr>
              <a:t> preprint </a:t>
            </a:r>
            <a:r>
              <a:rPr lang="en-IN" sz="2000" dirty="0" err="1">
                <a:latin typeface="Times New Roman" pitchFamily="18" charset="0"/>
                <a:cs typeface="Times New Roman" pitchFamily="18" charset="0"/>
              </a:rPr>
              <a:t>arXiv</a:t>
            </a:r>
            <a:r>
              <a:rPr lang="en-IN" sz="2000" dirty="0">
                <a:latin typeface="Times New Roman" pitchFamily="18" charset="0"/>
                <a:cs typeface="Times New Roman" pitchFamily="18" charset="0"/>
              </a:rPr>
              <a:t> : 1509. 06163,  2015.</a:t>
            </a:r>
          </a:p>
        </p:txBody>
      </p:sp>
      <p:sp>
        <p:nvSpPr>
          <p:cNvPr id="4" name="CustomShape 1"/>
          <p:cNvSpPr/>
          <p:nvPr/>
        </p:nvSpPr>
        <p:spPr>
          <a:xfrm>
            <a:off x="500034" y="357166"/>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REFERENCES</a:t>
            </a:r>
            <a:r>
              <a:rPr lang="en-IN" sz="2400" b="1" dirty="0">
                <a:solidFill>
                  <a:srgbClr val="000000"/>
                </a:solidFill>
                <a:latin typeface="Aharoni"/>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571472" y="620688"/>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CONCLUSION</a:t>
            </a:r>
          </a:p>
          <a:p>
            <a:pPr>
              <a:lnSpc>
                <a:spcPct val="100000"/>
              </a:lnSpc>
            </a:pPr>
            <a:endParaRPr lang="en-IN" sz="2000" b="1" dirty="0">
              <a:solidFill>
                <a:srgbClr val="000000"/>
              </a:solidFill>
              <a:latin typeface="Times New Roman" pitchFamily="18" charset="0"/>
              <a:cs typeface="Times New Roman" pitchFamily="18" charset="0"/>
            </a:endParaRPr>
          </a:p>
          <a:p>
            <a:pPr>
              <a:lnSpc>
                <a:spcPct val="100000"/>
              </a:lnSpc>
            </a:pPr>
            <a:endParaRPr lang="en-IN" sz="2000" b="1" dirty="0">
              <a:solidFill>
                <a:srgbClr val="000000"/>
              </a:solidFill>
              <a:latin typeface="Times New Roman" pitchFamily="18" charset="0"/>
              <a:cs typeface="Times New Roman" pitchFamily="18" charset="0"/>
            </a:endParaRPr>
          </a:p>
          <a:p>
            <a:pPr>
              <a:lnSpc>
                <a:spcPct val="100000"/>
              </a:lnSpc>
            </a:pPr>
            <a:endParaRPr dirty="0"/>
          </a:p>
        </p:txBody>
      </p:sp>
      <p:sp>
        <p:nvSpPr>
          <p:cNvPr id="3" name="TextBox 2"/>
          <p:cNvSpPr txBox="1"/>
          <p:nvPr/>
        </p:nvSpPr>
        <p:spPr>
          <a:xfrm>
            <a:off x="571472" y="1428736"/>
            <a:ext cx="8176992" cy="378565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itchFamily="18" charset="0"/>
                <a:cs typeface="Times New Roman" pitchFamily="18" charset="0"/>
              </a:rPr>
              <a:t>In this project, we have initially collected the disease-symptom data set and also the disease-medication data set. After that, the body type of the person has been identiﬁed. </a:t>
            </a:r>
          </a:p>
          <a:p>
            <a:pPr marL="342900" indent="-342900">
              <a:buFont typeface="Arial" panose="020B0604020202020204" pitchFamily="34" charset="0"/>
              <a:buChar char="•"/>
            </a:pPr>
            <a:endParaRPr lang="en-IN" sz="2000" dirty="0">
              <a:latin typeface="Times New Roman" pitchFamily="18" charset="0"/>
              <a:cs typeface="Times New Roman" pitchFamily="18" charset="0"/>
            </a:endParaRPr>
          </a:p>
          <a:p>
            <a:pPr marL="342900" indent="-342900">
              <a:buFont typeface="Arial" panose="020B0604020202020204" pitchFamily="34" charset="0"/>
              <a:buChar char="•"/>
            </a:pPr>
            <a:r>
              <a:rPr lang="en-IN" sz="2000" dirty="0">
                <a:latin typeface="Times New Roman" pitchFamily="18" charset="0"/>
                <a:cs typeface="Times New Roman" pitchFamily="18" charset="0"/>
              </a:rPr>
              <a:t>The disease-symptom data set has been clustered by using k-means clustering algorithm. </a:t>
            </a:r>
          </a:p>
          <a:p>
            <a:pPr marL="342900" indent="-342900">
              <a:buFont typeface="Arial" panose="020B0604020202020204" pitchFamily="34" charset="0"/>
              <a:buChar char="•"/>
            </a:pPr>
            <a:endParaRPr lang="en-IN" sz="2000" dirty="0">
              <a:latin typeface="Times New Roman" pitchFamily="18" charset="0"/>
              <a:cs typeface="Times New Roman" pitchFamily="18" charset="0"/>
            </a:endParaRPr>
          </a:p>
          <a:p>
            <a:pPr marL="342900" indent="-342900">
              <a:buFont typeface="Arial" panose="020B0604020202020204" pitchFamily="34" charset="0"/>
              <a:buChar char="•"/>
            </a:pPr>
            <a:r>
              <a:rPr lang="en-IN" sz="2000" dirty="0">
                <a:latin typeface="Times New Roman" pitchFamily="18" charset="0"/>
                <a:cs typeface="Times New Roman" pitchFamily="18" charset="0"/>
              </a:rPr>
              <a:t>The disease is predicted by using random forest classiﬁcation algorithm which gives more accuracy than decision tree classiﬁcation algorithm. </a:t>
            </a:r>
          </a:p>
          <a:p>
            <a:pPr marL="342900" indent="-342900">
              <a:buFont typeface="Arial" panose="020B0604020202020204" pitchFamily="34" charset="0"/>
              <a:buChar char="•"/>
            </a:pPr>
            <a:endParaRPr lang="en-IN" sz="2000" dirty="0">
              <a:latin typeface="Times New Roman" pitchFamily="18" charset="0"/>
              <a:cs typeface="Times New Roman" pitchFamily="18" charset="0"/>
            </a:endParaRPr>
          </a:p>
          <a:p>
            <a:pPr marL="342900" indent="-342900">
              <a:buFont typeface="Arial" panose="020B0604020202020204" pitchFamily="34" charset="0"/>
              <a:buChar char="•"/>
            </a:pPr>
            <a:r>
              <a:rPr lang="en-IN" sz="2000" dirty="0">
                <a:latin typeface="Times New Roman" pitchFamily="18" charset="0"/>
                <a:cs typeface="Times New Roman" pitchFamily="18" charset="0"/>
              </a:rPr>
              <a:t>Finally, the corresponding medication and herbs have been suggested. These features are implemented with an user interface using </a:t>
            </a:r>
            <a:r>
              <a:rPr lang="en-IN" sz="2000" dirty="0" err="1">
                <a:latin typeface="Times New Roman" pitchFamily="18" charset="0"/>
                <a:cs typeface="Times New Roman" pitchFamily="18" charset="0"/>
              </a:rPr>
              <a:t>shinyR</a:t>
            </a:r>
            <a:r>
              <a:rPr lang="en-IN" sz="2000" dirty="0">
                <a:latin typeface="Times New Roman" pitchFamily="18" charset="0"/>
                <a:cs typeface="Times New Roman"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28604"/>
            <a:ext cx="9220537" cy="5663089"/>
          </a:xfrm>
          <a:prstGeom prst="rect">
            <a:avLst/>
          </a:prstGeom>
          <a:noFill/>
        </p:spPr>
        <p:txBody>
          <a:bodyPr wrap="square" rtlCol="0">
            <a:spAutoFit/>
          </a:bodyPr>
          <a:lstStyle/>
          <a:p>
            <a:r>
              <a:rPr lang="en-IN" sz="2400" b="1" dirty="0">
                <a:solidFill>
                  <a:srgbClr val="000000"/>
                </a:solidFill>
                <a:latin typeface="Times New Roman" pitchFamily="18" charset="0"/>
                <a:cs typeface="Times New Roman" pitchFamily="18" charset="0"/>
              </a:rPr>
              <a:t> LITERATURE SURVEY</a:t>
            </a:r>
            <a:endParaRPr lang="en-IN" sz="2400" b="1" dirty="0">
              <a:latin typeface="Times New Roman" pitchFamily="18" charset="0"/>
              <a:cs typeface="Times New Roman" pitchFamily="18" charset="0"/>
            </a:endParaRPr>
          </a:p>
          <a:p>
            <a:r>
              <a:rPr lang="en-US" sz="2000" dirty="0">
                <a:latin typeface="Calibri" pitchFamily="34" charset="0"/>
                <a:cs typeface="Calibri" pitchFamily="34" charset="0"/>
              </a:rPr>
              <a:t>	</a:t>
            </a:r>
          </a:p>
          <a:p>
            <a:r>
              <a:rPr lang="en-US" sz="2000" dirty="0">
                <a:latin typeface="Calibri" pitchFamily="34" charset="0"/>
                <a:cs typeface="Calibri" pitchFamily="34" charset="0"/>
              </a:rPr>
              <a:t>	</a:t>
            </a:r>
            <a:r>
              <a:rPr lang="en-US" sz="2000" b="1" dirty="0">
                <a:solidFill>
                  <a:schemeClr val="accent5"/>
                </a:solidFill>
                <a:latin typeface="Calibri" pitchFamily="34" charset="0"/>
                <a:cs typeface="Calibri" pitchFamily="34" charset="0"/>
              </a:rPr>
              <a:t>1.</a:t>
            </a:r>
            <a:r>
              <a:rPr lang="en-IN" sz="2000" b="1" dirty="0">
                <a:solidFill>
                  <a:schemeClr val="accent5"/>
                </a:solidFill>
                <a:latin typeface="Calibri" pitchFamily="34" charset="0"/>
                <a:cs typeface="Calibri" pitchFamily="34" charset="0"/>
              </a:rPr>
              <a:t> </a:t>
            </a:r>
            <a:r>
              <a:rPr lang="en-IN" sz="2000" b="1" dirty="0">
                <a:solidFill>
                  <a:schemeClr val="accent5"/>
                </a:solidFill>
                <a:latin typeface="Times New Roman" pitchFamily="18" charset="0"/>
                <a:cs typeface="Times New Roman" pitchFamily="18" charset="0"/>
              </a:rPr>
              <a:t>Optimal Drug Prediction From Personal Genomics Profiles</a:t>
            </a:r>
          </a:p>
          <a:p>
            <a:r>
              <a:rPr lang="en-IN" sz="2000" b="1" dirty="0">
                <a:solidFill>
                  <a:schemeClr val="accent5"/>
                </a:solidFill>
                <a:latin typeface="Times New Roman" pitchFamily="18" charset="0"/>
                <a:cs typeface="Times New Roman" pitchFamily="18" charset="0"/>
              </a:rPr>
              <a:t>                                 Jianting Sheng, Fuhai Li, and Stephen T. C. Wong</a:t>
            </a:r>
          </a:p>
          <a:p>
            <a:r>
              <a:rPr lang="en-US" sz="2000" dirty="0">
                <a:latin typeface="Times New Roman" pitchFamily="18" charset="0"/>
                <a:cs typeface="Times New Roman" pitchFamily="18" charset="0"/>
              </a:rPr>
              <a:t>     </a:t>
            </a:r>
            <a:r>
              <a:rPr lang="en-IN" dirty="0">
                <a:latin typeface="Times New Roman" pitchFamily="18" charset="0"/>
                <a:cs typeface="Times New Roman" pitchFamily="18" charset="0"/>
              </a:rPr>
              <a:t>IEEE JOURNAL OF BIOMEDICAL AND HEALTH INFORMATICS, VOL. 19,  NO:4,   JULY 2015</a:t>
            </a:r>
          </a:p>
          <a:p>
            <a:endParaRPr lang="en-IN"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PURPOSE</a:t>
            </a: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Although sub-typing analysis has identified patient subgroups sharing common biomarkers, there is no effective method to predict the drug response of individual patients precisely and reliably.</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FINDING: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The experimental analysis lead to a drug prediction routine that can be used to improve greatly the reliability of finding optimal drugs for individual patients and</a:t>
            </a:r>
          </a:p>
          <a:p>
            <a:r>
              <a:rPr lang="en-IN" sz="2000" dirty="0">
                <a:latin typeface="Times New Roman" pitchFamily="18" charset="0"/>
                <a:cs typeface="Times New Roman" pitchFamily="18" charset="0"/>
              </a:rPr>
              <a:t>will, thus, form a key component in the precision medicine infrastructure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04920" y="457200"/>
            <a:ext cx="3504960" cy="821160"/>
          </a:xfrm>
          <a:prstGeom prst="rect">
            <a:avLst/>
          </a:prstGeom>
          <a:noFill/>
          <a:ln>
            <a:noFill/>
          </a:ln>
        </p:spPr>
        <p:txBody>
          <a:bodyPr lIns="90000" tIns="45000" rIns="90000" bIns="45000"/>
          <a:lstStyle/>
          <a:p>
            <a:pPr>
              <a:lnSpc>
                <a:spcPct val="100000"/>
              </a:lnSpc>
            </a:pPr>
            <a:endParaRPr/>
          </a:p>
        </p:txBody>
      </p:sp>
      <p:sp>
        <p:nvSpPr>
          <p:cNvPr id="87" name="CustomShape 2"/>
          <p:cNvSpPr/>
          <p:nvPr/>
        </p:nvSpPr>
        <p:spPr>
          <a:xfrm>
            <a:off x="642910" y="785794"/>
            <a:ext cx="7529538" cy="5381644"/>
          </a:xfrm>
          <a:prstGeom prst="rect">
            <a:avLst/>
          </a:prstGeom>
          <a:noFill/>
          <a:ln>
            <a:noFill/>
          </a:ln>
        </p:spPr>
        <p:txBody>
          <a:bodyPr lIns="90000" tIns="45000" rIns="90000" bIns="45000"/>
          <a:lstStyle/>
          <a:p>
            <a:r>
              <a:rPr lang="en-IN" sz="2000" b="1" dirty="0">
                <a:solidFill>
                  <a:schemeClr val="accent5"/>
                </a:solidFill>
                <a:latin typeface="Times New Roman" pitchFamily="18" charset="0"/>
                <a:cs typeface="Times New Roman" pitchFamily="18" charset="0"/>
              </a:rPr>
              <a:t>2. Shiva Ayyadurai, V.A. (2014),'The control systems engineering foundation of traditional Indian medicine: the Rosetta Stone for Siddha and Ayurveda', Int. J. System of Systems Engineering ,</a:t>
            </a:r>
          </a:p>
          <a:p>
            <a:r>
              <a:rPr lang="en-IN" sz="2000" b="1" dirty="0">
                <a:solidFill>
                  <a:schemeClr val="accent5"/>
                </a:solidFill>
                <a:latin typeface="Times New Roman" pitchFamily="18" charset="0"/>
                <a:cs typeface="Times New Roman" pitchFamily="18" charset="0"/>
              </a:rPr>
              <a:t>Vol. 5, No. 2, pp. 125-149. </a:t>
            </a:r>
          </a:p>
          <a:p>
            <a:pPr>
              <a:lnSpc>
                <a:spcPct val="100000"/>
              </a:lnSpc>
            </a:pP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pPr>
            <a:r>
              <a:rPr lang="en-IN" sz="2000" b="1" dirty="0">
                <a:latin typeface="Times New Roman" pitchFamily="18" charset="0"/>
                <a:cs typeface="Times New Roman" pitchFamily="18" charset="0"/>
              </a:rPr>
              <a:t>FINDING:</a:t>
            </a:r>
          </a:p>
          <a:p>
            <a:pPr>
              <a:lnSpc>
                <a:spcPct val="100000"/>
              </a:lnSpc>
            </a:pPr>
            <a:r>
              <a:rPr lang="en-IN" sz="2000" dirty="0">
                <a:latin typeface="Times New Roman" pitchFamily="18" charset="0"/>
                <a:cs typeface="Times New Roman" pitchFamily="18" charset="0"/>
              </a:rPr>
              <a:t>	1. Health and well-being had to be personalised.</a:t>
            </a:r>
          </a:p>
          <a:p>
            <a:pPr>
              <a:lnSpc>
                <a:spcPct val="100000"/>
              </a:lnSpc>
            </a:pPr>
            <a:r>
              <a:rPr lang="en-IN" sz="2000" dirty="0">
                <a:latin typeface="Times New Roman" pitchFamily="18" charset="0"/>
                <a:cs typeface="Times New Roman" pitchFamily="18" charset="0"/>
              </a:rPr>
              <a:t>	</a:t>
            </a:r>
            <a:r>
              <a:rPr lang="en-IN" sz="2000" dirty="0">
                <a:solidFill>
                  <a:srgbClr val="000000"/>
                </a:solidFill>
                <a:latin typeface="Times New Roman" pitchFamily="18" charset="0"/>
                <a:cs typeface="Times New Roman" pitchFamily="18" charset="0"/>
              </a:rPr>
              <a:t>2. The individual Prakriti provides a mechanism to </a:t>
            </a:r>
            <a:r>
              <a:rPr lang="en-IN" sz="2000" i="1" dirty="0">
                <a:solidFill>
                  <a:srgbClr val="000000"/>
                </a:solidFill>
                <a:latin typeface="Times New Roman" pitchFamily="18" charset="0"/>
                <a:cs typeface="Times New Roman" pitchFamily="18" charset="0"/>
              </a:rPr>
              <a:t>personalise care to find the right therapies that enable the individual to find an optimal</a:t>
            </a:r>
            <a:r>
              <a:rPr lang="en-IN" sz="2000" dirty="0">
                <a:solidFill>
                  <a:srgbClr val="000000"/>
                </a:solidFill>
                <a:latin typeface="Times New Roman" pitchFamily="18" charset="0"/>
                <a:cs typeface="Times New Roman" pitchFamily="18" charset="0"/>
              </a:rPr>
              <a:t> of health that may be very different for another individual.</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 name="Table 1"/>
          <p:cNvGraphicFramePr/>
          <p:nvPr/>
        </p:nvGraphicFramePr>
        <p:xfrm>
          <a:off x="240840" y="676440"/>
          <a:ext cx="8704080" cy="5664600"/>
        </p:xfrm>
        <a:graphic>
          <a:graphicData uri="http://schemas.openxmlformats.org/drawingml/2006/table">
            <a:tbl>
              <a:tblPr/>
              <a:tblGrid>
                <a:gridCol w="865800">
                  <a:extLst>
                    <a:ext uri="{9D8B030D-6E8A-4147-A177-3AD203B41FA5}">
                      <a16:colId xmlns:a16="http://schemas.microsoft.com/office/drawing/2014/main" val="20000"/>
                    </a:ext>
                  </a:extLst>
                </a:gridCol>
                <a:gridCol w="2316240">
                  <a:extLst>
                    <a:ext uri="{9D8B030D-6E8A-4147-A177-3AD203B41FA5}">
                      <a16:colId xmlns:a16="http://schemas.microsoft.com/office/drawing/2014/main" val="20001"/>
                    </a:ext>
                  </a:extLst>
                </a:gridCol>
                <a:gridCol w="2893320">
                  <a:extLst>
                    <a:ext uri="{9D8B030D-6E8A-4147-A177-3AD203B41FA5}">
                      <a16:colId xmlns:a16="http://schemas.microsoft.com/office/drawing/2014/main" val="20002"/>
                    </a:ext>
                  </a:extLst>
                </a:gridCol>
                <a:gridCol w="2628720">
                  <a:extLst>
                    <a:ext uri="{9D8B030D-6E8A-4147-A177-3AD203B41FA5}">
                      <a16:colId xmlns:a16="http://schemas.microsoft.com/office/drawing/2014/main" val="20003"/>
                    </a:ext>
                  </a:extLst>
                </a:gridCol>
              </a:tblGrid>
              <a:tr h="818280">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S.NO</a:t>
                      </a:r>
                      <a:endParaRPr sz="1800">
                        <a:latin typeface="Times New Roman" pitchFamily="18" charset="0"/>
                        <a:cs typeface="Times New Roman" pitchFamily="18" charset="0"/>
                      </a:endParaRPr>
                    </a:p>
                  </a:txBody>
                  <a:tcPr/>
                </a:tc>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PAPERS/ARTICLES</a:t>
                      </a:r>
                      <a:endParaRPr sz="1800">
                        <a:latin typeface="Times New Roman" pitchFamily="18" charset="0"/>
                        <a:cs typeface="Times New Roman" pitchFamily="18" charset="0"/>
                      </a:endParaRPr>
                    </a:p>
                  </a:txBody>
                  <a:tcPr/>
                </a:tc>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PROS</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CONS</a:t>
                      </a:r>
                      <a:endParaRPr sz="180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96840">
                <a:tc>
                  <a:txBody>
                    <a:bodyPr/>
                    <a:lstStyle/>
                    <a:p>
                      <a:r>
                        <a:rPr lang="en-IN" sz="1800" dirty="0">
                          <a:latin typeface="Times New Roman" pitchFamily="18" charset="0"/>
                          <a:cs typeface="Times New Roman" pitchFamily="18" charset="0"/>
                        </a:rPr>
                        <a:t>   </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1</a:t>
                      </a:r>
                      <a:endParaRPr sz="1800">
                        <a:latin typeface="Times New Roman" pitchFamily="18" charset="0"/>
                        <a:cs typeface="Times New Roman" pitchFamily="18" charset="0"/>
                      </a:endParaRPr>
                    </a:p>
                  </a:txBody>
                  <a:tcPr/>
                </a:tc>
                <a:tc>
                  <a:txBody>
                    <a:bodyPr/>
                    <a:lstStyle/>
                    <a:p>
                      <a:pPr>
                        <a:lnSpc>
                          <a:spcPct val="100000"/>
                        </a:lnSpc>
                      </a:pPr>
                      <a:r>
                        <a:rPr lang="en-IN" sz="1800" dirty="0">
                          <a:solidFill>
                            <a:srgbClr val="000000"/>
                          </a:solidFill>
                          <a:latin typeface="Times New Roman" pitchFamily="18" charset="0"/>
                          <a:cs typeface="Times New Roman" pitchFamily="18" charset="0"/>
                        </a:rPr>
                        <a:t>Chatterjee B, Pancholi J.,Prakriti - based medicine: A step towards personalized medicine. Ayu.2011;32:141–6[</a:t>
                      </a:r>
                      <a:r>
                        <a:rPr lang="en-IN" sz="1800" dirty="0" err="1">
                          <a:solidFill>
                            <a:srgbClr val="000000"/>
                          </a:solidFill>
                          <a:latin typeface="Times New Roman" pitchFamily="18" charset="0"/>
                          <a:cs typeface="Times New Roman" pitchFamily="18" charset="0"/>
                        </a:rPr>
                        <a:t>PubMed</a:t>
                      </a:r>
                      <a:r>
                        <a:rPr lang="en-IN" sz="1800" dirty="0">
                          <a:solidFill>
                            <a:srgbClr val="000000"/>
                          </a:solidFill>
                          <a:latin typeface="Times New Roman" pitchFamily="18" charset="0"/>
                          <a:cs typeface="Times New Roman" pitchFamily="18" charset="0"/>
                        </a:rPr>
                        <a:t>]</a:t>
                      </a:r>
                      <a:endParaRPr sz="1800">
                        <a:latin typeface="Times New Roman" pitchFamily="18" charset="0"/>
                        <a:cs typeface="Times New Roman" pitchFamily="18" charset="0"/>
                      </a:endParaRPr>
                    </a:p>
                    <a:p>
                      <a:pPr>
                        <a:lnSpc>
                          <a:spcPct val="100000"/>
                        </a:lnSpc>
                      </a:pP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Puts forth  Ayurveda's holistic approach and its emphasis on prevention and the potential to improve health status.</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No systematic integration of Prakriti based medicines yet.</a:t>
                      </a:r>
                      <a:endParaRPr sz="180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272680">
                <a:tc>
                  <a:txBody>
                    <a:bodyPr/>
                    <a:lstStyle/>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2</a:t>
                      </a:r>
                      <a:endParaRPr sz="1800">
                        <a:latin typeface="Times New Roman" pitchFamily="18" charset="0"/>
                        <a:cs typeface="Times New Roman" pitchFamily="18" charset="0"/>
                      </a:endParaRPr>
                    </a:p>
                  </a:txBody>
                  <a:tcPr/>
                </a:tc>
                <a:tc>
                  <a:txBody>
                    <a:bodyPr/>
                    <a:lstStyle/>
                    <a:p>
                      <a:r>
                        <a:rPr lang="en-IN" sz="1800">
                          <a:latin typeface="Times New Roman" pitchFamily="18" charset="0"/>
                          <a:cs typeface="Times New Roman" pitchFamily="18" charset="0"/>
                        </a:rPr>
                        <a:t>Heather Collins,Sherri Calvo,Kathleen Greenberg, Forman Neall,Stephanie Morrison,Information Needs in the Precision Medicine Era: How Genetics Home Reference Can Help,2016 April</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States the importance of research into consumer’s specific information needs which is related to precision medicine that could help guide the evolution of existing educational resources and the development of new resources.</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Deals with allopathy and genetic testing and not ayurveda</a:t>
                      </a:r>
                      <a:endParaRPr sz="180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 name="Table 1"/>
          <p:cNvGraphicFramePr/>
          <p:nvPr/>
        </p:nvGraphicFramePr>
        <p:xfrm>
          <a:off x="241200" y="676800"/>
          <a:ext cx="8704080" cy="5664600"/>
        </p:xfrm>
        <a:graphic>
          <a:graphicData uri="http://schemas.openxmlformats.org/drawingml/2006/table">
            <a:tbl>
              <a:tblPr/>
              <a:tblGrid>
                <a:gridCol w="865800">
                  <a:extLst>
                    <a:ext uri="{9D8B030D-6E8A-4147-A177-3AD203B41FA5}">
                      <a16:colId xmlns:a16="http://schemas.microsoft.com/office/drawing/2014/main" val="20000"/>
                    </a:ext>
                  </a:extLst>
                </a:gridCol>
                <a:gridCol w="2316240">
                  <a:extLst>
                    <a:ext uri="{9D8B030D-6E8A-4147-A177-3AD203B41FA5}">
                      <a16:colId xmlns:a16="http://schemas.microsoft.com/office/drawing/2014/main" val="20001"/>
                    </a:ext>
                  </a:extLst>
                </a:gridCol>
                <a:gridCol w="2893320">
                  <a:extLst>
                    <a:ext uri="{9D8B030D-6E8A-4147-A177-3AD203B41FA5}">
                      <a16:colId xmlns:a16="http://schemas.microsoft.com/office/drawing/2014/main" val="20002"/>
                    </a:ext>
                  </a:extLst>
                </a:gridCol>
                <a:gridCol w="2628720">
                  <a:extLst>
                    <a:ext uri="{9D8B030D-6E8A-4147-A177-3AD203B41FA5}">
                      <a16:colId xmlns:a16="http://schemas.microsoft.com/office/drawing/2014/main" val="20003"/>
                    </a:ext>
                  </a:extLst>
                </a:gridCol>
              </a:tblGrid>
              <a:tr h="818280">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S.NO</a:t>
                      </a:r>
                      <a:endParaRPr sz="1800">
                        <a:latin typeface="Times New Roman" pitchFamily="18" charset="0"/>
                        <a:cs typeface="Times New Roman" pitchFamily="18" charset="0"/>
                      </a:endParaRPr>
                    </a:p>
                  </a:txBody>
                  <a:tcPr/>
                </a:tc>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PAPERS/ARTICLES</a:t>
                      </a:r>
                      <a:endParaRPr sz="1800">
                        <a:latin typeface="Times New Roman" pitchFamily="18" charset="0"/>
                        <a:cs typeface="Times New Roman" pitchFamily="18" charset="0"/>
                      </a:endParaRPr>
                    </a:p>
                  </a:txBody>
                  <a:tcPr/>
                </a:tc>
                <a:tc>
                  <a:txBody>
                    <a:bodyPr/>
                    <a:lstStyle/>
                    <a:p>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               PROS</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CONS</a:t>
                      </a:r>
                      <a:endParaRPr sz="180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96840">
                <a:tc>
                  <a:txBody>
                    <a:bodyPr/>
                    <a:lstStyle/>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3</a:t>
                      </a:r>
                      <a:endParaRPr sz="1800">
                        <a:latin typeface="Times New Roman" pitchFamily="18" charset="0"/>
                        <a:cs typeface="Times New Roman" pitchFamily="18" charset="0"/>
                      </a:endParaRPr>
                    </a:p>
                  </a:txBody>
                  <a:tcPr/>
                </a:tc>
                <a:tc>
                  <a:txBody>
                    <a:bodyPr/>
                    <a:lstStyle/>
                    <a:p>
                      <a:r>
                        <a:rPr lang="en-IN" sz="1800" dirty="0">
                          <a:solidFill>
                            <a:srgbClr val="000000"/>
                          </a:solidFill>
                          <a:latin typeface="Times New Roman" pitchFamily="18" charset="0"/>
                          <a:cs typeface="Times New Roman" pitchFamily="18" charset="0"/>
                        </a:rPr>
                        <a:t>Precision medicine for advanced prostate cancer,</a:t>
                      </a:r>
                      <a:r>
                        <a:rPr lang="en-IN" sz="1800" baseline="0" dirty="0">
                          <a:solidFill>
                            <a:srgbClr val="000000"/>
                          </a:solidFill>
                          <a:latin typeface="Times New Roman" pitchFamily="18" charset="0"/>
                          <a:cs typeface="Times New Roman" pitchFamily="18" charset="0"/>
                        </a:rPr>
                        <a:t> </a:t>
                      </a:r>
                      <a:r>
                        <a:rPr lang="en-IN" sz="1800" dirty="0">
                          <a:solidFill>
                            <a:srgbClr val="000000"/>
                          </a:solidFill>
                          <a:latin typeface="Times New Roman" pitchFamily="18" charset="0"/>
                          <a:cs typeface="Times New Roman" pitchFamily="18" charset="0"/>
                        </a:rPr>
                        <a:t>Stephanie A. Mullane, Eliezer M. Van Allen, PMC 2016 Jul 21.</a:t>
                      </a:r>
                      <a:endParaRPr sz="1800">
                        <a:latin typeface="Times New Roman" pitchFamily="18" charset="0"/>
                        <a:cs typeface="Times New Roman" pitchFamily="18" charset="0"/>
                      </a:endParaRPr>
                    </a:p>
                    <a:p>
                      <a:pPr>
                        <a:lnSpc>
                          <a:spcPct val="100000"/>
                        </a:lnSpc>
                      </a:pP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The concept of precision medicine driven by body characteristics for Cancer</a:t>
                      </a:r>
                      <a:r>
                        <a:rPr lang="en-IN" sz="1800" baseline="0" dirty="0">
                          <a:latin typeface="Times New Roman" pitchFamily="18" charset="0"/>
                          <a:cs typeface="Times New Roman" pitchFamily="18" charset="0"/>
                        </a:rPr>
                        <a:t> related problems.</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The stratification is applicable </a:t>
                      </a:r>
                      <a:r>
                        <a:rPr lang="en-IN" sz="1800">
                          <a:latin typeface="Times New Roman" pitchFamily="18" charset="0"/>
                          <a:cs typeface="Times New Roman" pitchFamily="18" charset="0"/>
                        </a:rPr>
                        <a:t>only for</a:t>
                      </a:r>
                      <a:r>
                        <a:rPr lang="en-IN" sz="1800" baseline="0">
                          <a:latin typeface="Times New Roman" pitchFamily="18" charset="0"/>
                          <a:cs typeface="Times New Roman" pitchFamily="18" charset="0"/>
                        </a:rPr>
                        <a:t> </a:t>
                      </a:r>
                      <a:r>
                        <a:rPr lang="en-IN" sz="1800">
                          <a:latin typeface="Times New Roman" pitchFamily="18" charset="0"/>
                          <a:cs typeface="Times New Roman" pitchFamily="18" charset="0"/>
                        </a:rPr>
                        <a:t>Cancer</a:t>
                      </a:r>
                      <a:r>
                        <a:rPr lang="en-IN" sz="1800" baseline="0">
                          <a:latin typeface="Times New Roman" pitchFamily="18" charset="0"/>
                          <a:cs typeface="Times New Roman" pitchFamily="18" charset="0"/>
                        </a:rPr>
                        <a:t> related problems.</a:t>
                      </a:r>
                      <a:endParaRPr sz="180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Precision medicine is based on allopathy.</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272680">
                <a:tc>
                  <a:txBody>
                    <a:bodyPr/>
                    <a:lstStyle/>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4</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Clusters of Ayurvedic</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Medicines Using Improved K-means Algorithm,</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Kajal C. Agarwal and Meghana </a:t>
                      </a:r>
                      <a:r>
                        <a:rPr lang="en-IN" sz="1800" dirty="0" err="1">
                          <a:latin typeface="Times New Roman" pitchFamily="18" charset="0"/>
                          <a:cs typeface="Times New Roman" pitchFamily="18" charset="0"/>
                        </a:rPr>
                        <a:t>Nagori</a:t>
                      </a:r>
                      <a:r>
                        <a:rPr lang="en-IN" sz="1800" dirty="0">
                          <a:latin typeface="Times New Roman" pitchFamily="18" charset="0"/>
                          <a:cs typeface="Times New Roman" pitchFamily="18" charset="0"/>
                        </a:rPr>
                        <a:t>, ISBN: 978-981-07-5461-7,2013</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This paper discusses the</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Importance of Ayurveda, standard k-means and improved k-means clustering algorithm and its implementation to form clusters of ayurvedic medicine for</a:t>
                      </a:r>
                      <a:r>
                        <a:rPr lang="en-IN" sz="1800" baseline="0" dirty="0">
                          <a:latin typeface="Times New Roman" pitchFamily="18" charset="0"/>
                          <a:cs typeface="Times New Roman" pitchFamily="18" charset="0"/>
                        </a:rPr>
                        <a:t> d</a:t>
                      </a:r>
                      <a:r>
                        <a:rPr lang="en-IN" sz="1800" dirty="0">
                          <a:latin typeface="Times New Roman" pitchFamily="18" charset="0"/>
                          <a:cs typeface="Times New Roman" pitchFamily="18" charset="0"/>
                        </a:rPr>
                        <a:t>iseases.</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Automation for chronic diseases are missing.</a:t>
                      </a:r>
                      <a:endParaRPr sz="180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23640" y="476640"/>
            <a:ext cx="3528000" cy="821160"/>
          </a:xfrm>
          <a:prstGeom prst="rect">
            <a:avLst/>
          </a:prstGeom>
          <a:noFill/>
          <a:ln>
            <a:noFill/>
          </a:ln>
        </p:spPr>
        <p:txBody>
          <a:bodyPr lIns="90000" tIns="45000" rIns="90000" bIns="45000"/>
          <a:lstStyle/>
          <a:p>
            <a:pPr>
              <a:lnSpc>
                <a:spcPct val="100000"/>
              </a:lnSpc>
            </a:pPr>
            <a:r>
              <a:rPr lang="en-IN" sz="2400" b="1" dirty="0">
                <a:solidFill>
                  <a:srgbClr val="000000"/>
                </a:solidFill>
                <a:latin typeface="Times New Roman" pitchFamily="18" charset="0"/>
                <a:cs typeface="Times New Roman" pitchFamily="18" charset="0"/>
              </a:rPr>
              <a:t>PROPOSED SYSTEM</a:t>
            </a:r>
            <a:r>
              <a:rPr lang="en-IN" sz="2400" b="1" dirty="0">
                <a:solidFill>
                  <a:srgbClr val="000000"/>
                </a:solidFill>
                <a:latin typeface="Aharoni"/>
              </a:rPr>
              <a:t>:</a:t>
            </a:r>
            <a:endParaRPr/>
          </a:p>
        </p:txBody>
      </p:sp>
      <p:sp>
        <p:nvSpPr>
          <p:cNvPr id="95" name="CustomShape 2"/>
          <p:cNvSpPr/>
          <p:nvPr/>
        </p:nvSpPr>
        <p:spPr>
          <a:xfrm>
            <a:off x="428596" y="1214422"/>
            <a:ext cx="5832360" cy="39528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FEATURES</a:t>
            </a:r>
            <a:r>
              <a:rPr lang="en-IN" dirty="0">
                <a:solidFill>
                  <a:srgbClr val="000000"/>
                </a:solidFill>
                <a:latin typeface="Times New Roman" pitchFamily="18" charset="0"/>
                <a:cs typeface="Times New Roman" pitchFamily="18" charset="0"/>
              </a:rPr>
              <a:t>:</a:t>
            </a:r>
            <a:endParaRPr>
              <a:latin typeface="Times New Roman" pitchFamily="18" charset="0"/>
              <a:cs typeface="Times New Roman" pitchFamily="18" charset="0"/>
            </a:endParaRPr>
          </a:p>
        </p:txBody>
      </p:sp>
      <p:sp>
        <p:nvSpPr>
          <p:cNvPr id="96" name="CustomShape 3"/>
          <p:cNvSpPr/>
          <p:nvPr/>
        </p:nvSpPr>
        <p:spPr>
          <a:xfrm>
            <a:off x="1071538" y="1928802"/>
            <a:ext cx="6357982" cy="2558520"/>
          </a:xfrm>
          <a:prstGeom prst="rect">
            <a:avLst/>
          </a:prstGeom>
          <a:noFill/>
          <a:ln>
            <a:noFill/>
          </a:ln>
        </p:spPr>
        <p:txBody>
          <a:bodyPr lIns="90000" tIns="45000" rIns="90000" bIns="45000"/>
          <a:lstStyle/>
          <a:p>
            <a:pPr>
              <a:lnSpc>
                <a:spcPct val="100000"/>
              </a:lnSpc>
              <a:buFont typeface="Wingdings" charset="2"/>
              <a:buChar char=""/>
            </a:pPr>
            <a:r>
              <a:rPr lang="en-IN" dirty="0">
                <a:solidFill>
                  <a:srgbClr val="000000"/>
                </a:solidFill>
                <a:latin typeface="Calibri"/>
              </a:rPr>
              <a:t> </a:t>
            </a:r>
            <a:r>
              <a:rPr lang="en-IN" sz="2000" dirty="0">
                <a:solidFill>
                  <a:srgbClr val="000000"/>
                </a:solidFill>
                <a:latin typeface="Times New Roman" pitchFamily="18" charset="0"/>
                <a:cs typeface="Times New Roman" pitchFamily="18" charset="0"/>
              </a:rPr>
              <a:t>Quiz to identify body type (Vata, Pitta, Kapha).</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Clustering the data sets.</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Provided the symptoms, identifying the disease.</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Medicine suggestion.</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Projecting the ingredients needed to produce those medicines.</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Integrating it into a web application using shiny R</a:t>
            </a:r>
            <a:r>
              <a:rPr lang="en-IN" dirty="0">
                <a:solidFill>
                  <a:srgbClr val="000000"/>
                </a:solidFill>
                <a:latin typeface="Calibri"/>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0" y="332640"/>
            <a:ext cx="2987640" cy="669600"/>
          </a:xfrm>
          <a:prstGeom prst="rect">
            <a:avLst/>
          </a:prstGeom>
          <a:noFill/>
          <a:ln>
            <a:noFill/>
          </a:ln>
        </p:spPr>
        <p:txBody>
          <a:bodyPr lIns="90000" tIns="45000" rIns="90000" bIns="45000"/>
          <a:lstStyle/>
          <a:p>
            <a:pPr>
              <a:lnSpc>
                <a:spcPct val="100000"/>
              </a:lnSpc>
            </a:pPr>
            <a:endParaRPr/>
          </a:p>
        </p:txBody>
      </p:sp>
      <p:sp>
        <p:nvSpPr>
          <p:cNvPr id="7" name="TextBox 6"/>
          <p:cNvSpPr txBox="1"/>
          <p:nvPr/>
        </p:nvSpPr>
        <p:spPr>
          <a:xfrm>
            <a:off x="214282" y="214290"/>
            <a:ext cx="4000528" cy="369332"/>
          </a:xfrm>
          <a:prstGeom prst="rect">
            <a:avLst/>
          </a:prstGeom>
          <a:noFill/>
        </p:spPr>
        <p:txBody>
          <a:bodyPr wrap="square" rtlCol="0">
            <a:spAutoFit/>
          </a:bodyPr>
          <a:lstStyle/>
          <a:p>
            <a:r>
              <a:rPr lang="en-IN" b="1" dirty="0">
                <a:latin typeface="Times New Roman" pitchFamily="18" charset="0"/>
                <a:cs typeface="Times New Roman" pitchFamily="18" charset="0"/>
              </a:rPr>
              <a:t>ARCHITECTURE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875943"/>
            <a:ext cx="7272808" cy="581607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1315</TotalTime>
  <Words>1712</Words>
  <Application>Microsoft Office PowerPoint</Application>
  <PresentationFormat>On-screen Show (4:3)</PresentationFormat>
  <Paragraphs>391</Paragraphs>
  <Slides>39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Aharoni</vt:lpstr>
      <vt:lpstr>Arial</vt:lpstr>
      <vt:lpstr>Calibri</vt:lpstr>
      <vt:lpstr>Cambria Math</vt:lpstr>
      <vt:lpstr>Latha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 SPLITUP        </vt:lpstr>
      <vt:lpstr>MODULE 3- DISEASE PREDICTION:</vt:lpstr>
      <vt:lpstr>PowerPoint Presentation</vt:lpstr>
      <vt:lpstr>PowerPoint Presentation</vt:lpstr>
      <vt:lpstr>PowerPoint Presentation</vt:lpstr>
      <vt:lpstr>2. ENSEMBLE PREDICTION:</vt:lpstr>
      <vt:lpstr>PowerPoint Presentation</vt:lpstr>
      <vt:lpstr>PowerPoint Presentation</vt:lpstr>
      <vt:lpstr>PowerPoint Presentation</vt:lpstr>
      <vt:lpstr>MODULE 5 - WEB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Shruthi Sridharan</dc:creator>
  <cp:lastModifiedBy>Syed Ali . M, Shaik</cp:lastModifiedBy>
  <cp:revision>168</cp:revision>
  <dcterms:modified xsi:type="dcterms:W3CDTF">2017-04-17T17:15:17Z</dcterms:modified>
</cp:coreProperties>
</file>