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8" r:id="rId3"/>
    <p:sldId id="257" r:id="rId4"/>
    <p:sldId id="259" r:id="rId5"/>
    <p:sldId id="274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8" r:id="rId14"/>
    <p:sldId id="288" r:id="rId15"/>
    <p:sldId id="275" r:id="rId16"/>
    <p:sldId id="281" r:id="rId17"/>
    <p:sldId id="277" r:id="rId18"/>
    <p:sldId id="283" r:id="rId19"/>
    <p:sldId id="285" r:id="rId20"/>
    <p:sldId id="286" r:id="rId21"/>
    <p:sldId id="289" r:id="rId22"/>
    <p:sldId id="278" r:id="rId23"/>
    <p:sldId id="282" r:id="rId24"/>
    <p:sldId id="279" r:id="rId25"/>
    <p:sldId id="287" r:id="rId26"/>
    <p:sldId id="280" r:id="rId27"/>
    <p:sldId id="270" r:id="rId28"/>
    <p:sldId id="273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757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461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5709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8508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2553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90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532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56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118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29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836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77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9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757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050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381074A-E085-4020-8CD7-14EB56733F1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490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28/09/16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01C818F-1AB7-4E2D-9A63-7B6FD850B374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691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7640" y="404640"/>
            <a:ext cx="903600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 b="1">
                <a:solidFill>
                  <a:srgbClr val="000000"/>
                </a:solidFill>
                <a:latin typeface="Times New Roman"/>
              </a:rPr>
              <a:t>PRECISION AYURVEDIC MEDICINE PREDICTION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925280" y="1821240"/>
            <a:ext cx="5400360" cy="100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/>
              </a:rPr>
              <a:t>JAIKARTHIK.M		2013103616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/>
              </a:rPr>
              <a:t>SHRUTHI.S		2013103069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/>
              </a:rPr>
              <a:t>SHIFANA BEEVI.S	2013103604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899640" y="3645000"/>
            <a:ext cx="6264360" cy="20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 dirty="0">
                <a:solidFill>
                  <a:srgbClr val="000000"/>
                </a:solidFill>
                <a:latin typeface="Times New Roman"/>
              </a:rPr>
              <a:t>UNDER THE GUIDANCE OF</a:t>
            </a:r>
            <a:endParaRPr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AROCKIA XAVIER ANNIE,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ASSISTANT PROFESSOR,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COMPUTER SCIENCE DEPARTMENT,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CEG,ANNA UNIVERSITY,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CHENNAI-25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23640" y="476640"/>
            <a:ext cx="3528000" cy="82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r>
              <a:rPr lang="en-IN" sz="2400" b="1" dirty="0" smtClean="0">
                <a:solidFill>
                  <a:srgbClr val="000000"/>
                </a:solidFill>
                <a:latin typeface="Aharoni"/>
              </a:rPr>
              <a:t>: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28596" y="1214422"/>
            <a:ext cx="58323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071538" y="1928802"/>
            <a:ext cx="6357982" cy="25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Quiz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identify body type (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Vata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Pitta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Kapha).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Clustering the data sets.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 the symptoms, identifying the disease.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Medicine suggestion.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Projecting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ingredients needed to produce those medicines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Integrating it into a web application using shiny R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4282" y="785794"/>
            <a:ext cx="3672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 OF THE PROJECT: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55640" y="1556640"/>
            <a:ext cx="7632360" cy="310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There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numerous websites, references and links available worldwide for allopathy medicines.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But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when Ayurveda is concerned, there is no proper consistent website from India which will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 us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the details that this project is supposed to do.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Also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cost of ayurvedic medicines are less when compared to allopathy.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85720" y="785794"/>
            <a:ext cx="36572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 OF THE PROJECT: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57224" y="1628640"/>
            <a:ext cx="7314776" cy="310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Precision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Ayurvedic Medicine Prediction can be used by any individual all over the world and  get to know his/her problems and appropriate solutions.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can also be provided to many health care units for quicker response to patients.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When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converted to an android app, it becomes easily portable.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332640"/>
            <a:ext cx="2987640" cy="66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2" descr="C:\Users\welcome\Pictures\Screenshots\Screenshot (1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253399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19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BLOCK DIAGRAM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286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MODULE 1 - IDENTIFICATION OF BODY TYPE: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Answers to physical, mental, fitness and emotional questions.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Body type. (Vata, Pitta, Kapha).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LANGUAGE: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 language with shiny library.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DETAILS: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 Questions are posed and each answers corresponding to one particular body type’s score will be incremented.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 The one with the highest score is the body type.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5334000" cy="6858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MODULES SPLITUP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290"/>
            <a:ext cx="9144000" cy="664371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2 – CLUSTERING OF DATA SETS USING K-MEANS ALGORITHM</a:t>
            </a:r>
            <a:r>
              <a:rPr lang="en-US" sz="2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algn="l"/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Pre-processed datasets.</a:t>
            </a:r>
          </a:p>
          <a:p>
            <a:pPr algn="l"/>
            <a:r>
              <a:rPr lang="en-IN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algn="l"/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K-number of clusters.</a:t>
            </a:r>
          </a:p>
          <a:p>
            <a:pPr algn="l">
              <a:lnSpc>
                <a:spcPct val="120000"/>
              </a:lnSpc>
            </a:pPr>
            <a:r>
              <a:rPr lang="en-IN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1.Initialize the center of the clusters.</a:t>
            </a:r>
          </a:p>
          <a:p>
            <a:pPr algn="l">
              <a:spcBef>
                <a:spcPts val="0"/>
              </a:spcBef>
            </a:pP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2.Attribute the closest cluster to each data point.</a:t>
            </a:r>
          </a:p>
          <a:p>
            <a:pPr algn="l">
              <a:spcBef>
                <a:spcPts val="0"/>
              </a:spcBef>
            </a:pP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3.</a:t>
            </a:r>
            <a:r>
              <a:rPr lang="en-IN" sz="4200" dirty="0" smtClean="0"/>
              <a:t> 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the 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position of 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cluster to the mean of all data points belonging 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to  that cluster.</a:t>
            </a:r>
          </a:p>
          <a:p>
            <a:pPr algn="l">
              <a:spcBef>
                <a:spcPts val="0"/>
              </a:spcBef>
            </a:pP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4. Repeat steps 2-3 until convergence.</a:t>
            </a:r>
          </a:p>
          <a:p>
            <a:pPr algn="l">
              <a:spcBef>
                <a:spcPts val="0"/>
              </a:spcBef>
            </a:pPr>
            <a:endParaRPr lang="en-IN" sz="4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	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K-means clustering is a method of vector quantization which is used for 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analysis 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 mining. </a:t>
            </a:r>
            <a:endParaRPr lang="en-US" sz="4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4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spcBef>
                <a:spcPts val="0"/>
              </a:spcBef>
            </a:pP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2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This algorithm aims to partition n observations in to clusters in which 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each observation 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belongs to the cluster with the nearest mean, serving as 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 prototype of the </a:t>
            </a:r>
            <a:r>
              <a:rPr lang="en-US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endParaRPr lang="en-IN" sz="4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428604"/>
            <a:ext cx="446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 Vs REGRESSION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143000"/>
            <a:ext cx="77390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Both 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prediction where</a:t>
            </a:r>
          </a:p>
          <a:p>
            <a:pPr marL="742950" lvl="1" indent="-28575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egression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predicts a value from a continuous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ii)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lassification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predicts the 'belonging' to the class.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Classification trees have dependent variables that are categorical and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unordered.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trees have dependent variables that are continuous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values or ordered whole values.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78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3- DISEASE PREDICTION: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357298"/>
            <a:ext cx="8229600" cy="38862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module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includes predicting the type of disease from the symptoms.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Normalising the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datasets.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rates must be analysed.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prediction is to be used.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 include: 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		Naive Bayes Classifier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Decision Tree Approach</a:t>
            </a: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1.NAIVE BAYES CLASSIFIER: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598" y="1071546"/>
            <a:ext cx="8034368" cy="49698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DETAILS: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Bayes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theorem provides a way of calculating the posterior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probability: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c|x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from P(c), P(x), and P(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x|c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Naive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Bayes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lassifier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assume that the effect of the value of a predictor (x) on a given class (c) is independent of the values of other predictors. </a:t>
            </a:r>
          </a:p>
          <a:p>
            <a:pPr marL="0" indent="0">
              <a:buClrTx/>
              <a:buSzPct val="100000"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c|x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)=P(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x|c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)*P(c)/P(x)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where,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c|x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osterior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probability of class (target) given predictor (attribute).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P(c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prior probability of class.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P(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x|c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 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ikelihood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which is the probability of predictor given class.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P(x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 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rior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probability of predictor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21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302359"/>
            <a:ext cx="778674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SplitLists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 of k sets created by splitting the DataSet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TrainingSet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TestSet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FOREACH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SplitSet Si in SplitLists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	{	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TestSet = Si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SET TrainingSet = Remaining sets merged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END </a:t>
            </a:r>
          </a:p>
        </p:txBody>
      </p:sp>
    </p:spTree>
    <p:extLst>
      <p:ext uri="{BB962C8B-B14F-4D97-AF65-F5344CB8AC3E}">
        <p14:creationId xmlns:p14="http://schemas.microsoft.com/office/powerpoint/2010/main" xmlns="" val="226056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6160" y="231120"/>
            <a:ext cx="2808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INTRODUCTION: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11640" y="692640"/>
            <a:ext cx="7920360" cy="61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Chronic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 has been the number one cause of death as well as a disability in India with the host of  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i)   immune disorders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ii)  cancer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iii) cardio-vascular problems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iv) lifestyle disorders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v)  dermatological problems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so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complement to modern medicine's approach on treating such illnesses at the symptomatic level, Precision Ayurvedic Medicine Prediction with its focus on “root cause” treatment by identifying the body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type(Vata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Pitta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Kapha) through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i)   diet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ii)  lifestyle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iii) emotional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iv) physical 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v)  fitness features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and the disease, is an effective and low-cost preventive and curative solution.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100" y="0"/>
            <a:ext cx="9429248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SplitLists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Accuracy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Classifier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BEGIN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	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noOfSplits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k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noOfSplits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1 to k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{       Set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correctClassificationCount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0SplitLists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SetTrainingSetAndTestSet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FOREACH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TestInstance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 in TestSet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{   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TrainClassifier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TrainingSet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ClassifyTestData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Ti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classification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Ti.Class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INCREMENT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correctClassificationCount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ENDIF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}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CALL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CalculateAccuracy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correctClassificationCount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TestSet.Count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RETURNING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Accuracy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}	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     Calculate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average accuracy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05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736"/>
            <a:ext cx="69294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DETAILS: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Decision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tree is a graph to represent choices and their results in form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tree.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nodes in the graph represent an event or choice and the edges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graph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represent the decision rules or conditions.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forest approach, a large number of decision trees are created.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Every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observation is fed in to every decision 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common outcome for each observation is fed as final output.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441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DECISION TREE ALGORITHM :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decision tree bas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0"/>
            <a:ext cx="4114800" cy="26193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0034" y="610136"/>
            <a:ext cx="750099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  (Decision Tree)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  (Input database)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  (Model prediction)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for each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belongs to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=root node of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not leaf node do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obtain answer to question on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applied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Identify arc from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which has correct answer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=node at the end of this arc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Make prediction for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based on labelling of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Prediction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An ensemble is a group of predictors each of which gives an estimate of a target variable.</a:t>
            </a:r>
          </a:p>
          <a:p>
            <a:endParaRPr lang="en-IN" dirty="0"/>
          </a:p>
          <a:p>
            <a:r>
              <a:rPr lang="en-IN" dirty="0"/>
              <a:t>Ensemble learning is a way to combine these predictions with the goal that the generalization error of the combination is lesser than each of the individual predictors.</a:t>
            </a:r>
          </a:p>
          <a:p>
            <a:endParaRPr lang="en-IN" dirty="0"/>
          </a:p>
          <a:p>
            <a:r>
              <a:rPr lang="en-IN" dirty="0"/>
              <a:t>The success of </a:t>
            </a:r>
            <a:r>
              <a:rPr lang="en-IN" dirty="0" err="1"/>
              <a:t>ensembling</a:t>
            </a:r>
            <a:r>
              <a:rPr lang="en-IN" dirty="0"/>
              <a:t> lies in the ability to exploit (or inject and exploit) diversity in the individual predictors.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Ensemble methods involve group of predictive models to achieve a better accuracy and model stability. Ensemble methods are known to impart supreme boost to tree based models.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13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file.scirp.org/Html/6-9101686/f799e10c-50bd-48ec-9344-49d767083b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2400"/>
            <a:ext cx="5470000" cy="300090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3505200"/>
            <a:ext cx="89934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latin typeface="Calibri" pitchFamily="34" charset="0"/>
                <a:cs typeface="Calibri" pitchFamily="34" charset="0"/>
              </a:rPr>
              <a:t>Assume number of cases in the training set is N. Then, sample of these N cases is taken at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  random but </a:t>
            </a:r>
            <a:r>
              <a:rPr lang="en-IN" i="1" dirty="0">
                <a:latin typeface="Calibri" pitchFamily="34" charset="0"/>
                <a:cs typeface="Calibri" pitchFamily="34" charset="0"/>
              </a:rPr>
              <a:t>with replacement</a:t>
            </a:r>
            <a:r>
              <a:rPr lang="en-IN" dirty="0">
                <a:latin typeface="Calibri" pitchFamily="34" charset="0"/>
                <a:cs typeface="Calibri" pitchFamily="34" charset="0"/>
              </a:rPr>
              <a:t>. This sample will be the training set for growing the tree.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Calibri" pitchFamily="34" charset="0"/>
                <a:cs typeface="Calibri" pitchFamily="34" charset="0"/>
              </a:rPr>
              <a:t>If there are M input variables, a number m&lt;M is specified such that at each node,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  m variables are selected at random out of the M. The best split on these m is used to split the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  node. The value of m is held constant while we grow the forest.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Calibri" pitchFamily="34" charset="0"/>
                <a:cs typeface="Calibri" pitchFamily="34" charset="0"/>
              </a:rPr>
              <a:t>Each tree is grown to the largest extent possible and  there is no pruning.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Calibri" pitchFamily="34" charset="0"/>
                <a:cs typeface="Calibri" pitchFamily="34" charset="0"/>
              </a:rPr>
              <a:t>Predict new data by aggregating the predictions of the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ntree</a:t>
            </a:r>
            <a:r>
              <a:rPr lang="en-IN" dirty="0">
                <a:latin typeface="Calibri" pitchFamily="34" charset="0"/>
                <a:cs typeface="Calibri" pitchFamily="34" charset="0"/>
              </a:rPr>
              <a:t> trees (i.e., majority votes for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  classification, average for regression).</a:t>
            </a:r>
          </a:p>
          <a:p>
            <a:pPr>
              <a:buFont typeface="Arial" pitchFamily="34" charset="0"/>
              <a:buChar char="•"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Classification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RANDOM FOREST CLASSIFICATION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INPUT</a:t>
            </a:r>
          </a:p>
          <a:p>
            <a:r>
              <a:rPr lang="en-US" dirty="0"/>
              <a:t>	Original training data</a:t>
            </a:r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r>
              <a:rPr lang="en-US" dirty="0"/>
              <a:t>	Predicted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</a:t>
            </a:r>
          </a:p>
          <a:p>
            <a:r>
              <a:rPr lang="en-US" dirty="0"/>
              <a:t>	x&lt;-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r>
              <a:rPr lang="en-US" dirty="0"/>
              <a:t>	output&lt;-</a:t>
            </a:r>
            <a:r>
              <a:rPr lang="en-US" dirty="0" err="1"/>
              <a:t>randomForest</a:t>
            </a:r>
            <a:r>
              <a:rPr lang="en-US" dirty="0"/>
              <a:t>()</a:t>
            </a:r>
          </a:p>
          <a:p>
            <a:r>
              <a:rPr lang="en-US" dirty="0"/>
              <a:t>	summary(output)</a:t>
            </a:r>
          </a:p>
          <a:p>
            <a:r>
              <a:rPr lang="en-US" dirty="0"/>
              <a:t>	predicted=predict(</a:t>
            </a:r>
            <a:r>
              <a:rPr lang="en-US" dirty="0" err="1"/>
              <a:t>output,x_test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23621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3.WEB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The web application module includes identifying the body type of the user using eight fold or ten fold examination.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This will be in the form of quiz by enquiring the user’s physical, mental , emotional and fitness features.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The body type can be either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vatta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pita or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kapha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or it can also be any of the combinations of these three body type.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Based on the body type of the user ,the user will be redirected to a corresponding webpage to input symptoms.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Disease is predicted with the corresponding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ayurvedic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treatments and medications.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95640" y="404640"/>
            <a:ext cx="4536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395640" y="620640"/>
            <a:ext cx="3600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haroni"/>
              </a:rPr>
              <a:t>GANTT CHART:</a:t>
            </a:r>
            <a:endParaRPr/>
          </a:p>
        </p:txBody>
      </p:sp>
      <p:pic>
        <p:nvPicPr>
          <p:cNvPr id="111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33000"/>
            <a:ext cx="9143640" cy="30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216000"/>
            <a:ext cx="3384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000000"/>
                </a:solidFill>
                <a:latin typeface="Aharoni"/>
              </a:rPr>
              <a:t>REFERENCES: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719640" y="698040"/>
            <a:ext cx="7992360" cy="606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500" dirty="0">
                <a:latin typeface="+mj-lt"/>
              </a:rPr>
              <a:t>1.J. Sheng, F. Li and S. T. Wong, "Optimal drug prediction from personal genomics profiles", </a:t>
            </a:r>
            <a:r>
              <a:rPr lang="en-IN" sz="1500" i="1" dirty="0">
                <a:latin typeface="+mj-lt"/>
              </a:rPr>
              <a:t>IEEE J Biomed Health Inform</a:t>
            </a:r>
            <a:r>
              <a:rPr lang="en-IN" sz="1500" dirty="0">
                <a:latin typeface="+mj-lt"/>
              </a:rPr>
              <a:t>, vol. 19, pp. 1264-70, Jul 2015.</a:t>
            </a:r>
            <a:endParaRPr lang="en-IN" sz="15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15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500" dirty="0">
                <a:solidFill>
                  <a:srgbClr val="000000"/>
                </a:solidFill>
                <a:latin typeface="Arial"/>
              </a:rPr>
              <a:t>2.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Ayyadurai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, V.A.S. (2014) ‘The control systems engineering foundation of traditional Indian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medicine:the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Rosetta Stone for Siddha and Ayurveda’, </a:t>
            </a:r>
            <a:r>
              <a:rPr lang="en-IN" sz="1500" i="1" dirty="0">
                <a:solidFill>
                  <a:srgbClr val="000000"/>
                </a:solidFill>
                <a:latin typeface="Arial"/>
              </a:rPr>
              <a:t>Int. J. System of Systems Engineering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, Vol. 5, No. 2, pp.125–149,2011.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500" dirty="0">
                <a:solidFill>
                  <a:srgbClr val="000000"/>
                </a:solidFill>
                <a:latin typeface="Arial"/>
              </a:rPr>
              <a:t>3.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Chatterjee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B,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Pancholi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J.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Prakriti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-based medicine: A step towards personalized medicine. Ayu.2011;32:141–6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500" dirty="0">
                <a:solidFill>
                  <a:srgbClr val="000000"/>
                </a:solidFill>
                <a:latin typeface="Arial"/>
              </a:rPr>
              <a:t>4.Heather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Collins,Sherri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Calvo,Kathleen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Greenberg, Forman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Neall,Stephanie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Morrison,Information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Needs in the Precision Medicine Era: How Genetics Home Reference Can Help,2016 April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500" dirty="0">
                <a:solidFill>
                  <a:srgbClr val="000000"/>
                </a:solidFill>
                <a:latin typeface="Arial"/>
              </a:rPr>
              <a:t>5.Precision medicine for advanced prostate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cancer,Stephanie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A.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Mullane,Eliezer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M. Van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Allen,PMC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2016 Jul 21.[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PubMed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n-IN" sz="1500" dirty="0">
                <a:solidFill>
                  <a:srgbClr val="000000"/>
                </a:solidFill>
                <a:latin typeface="Arial"/>
              </a:rPr>
              <a:t>6.Clusters of </a:t>
            </a:r>
            <a:r>
              <a:rPr lang="en-IN" sz="1500" dirty="0" err="1">
                <a:solidFill>
                  <a:srgbClr val="000000"/>
                </a:solidFill>
                <a:latin typeface="Arial"/>
              </a:rPr>
              <a:t>Ayurvedic</a:t>
            </a:r>
            <a:r>
              <a:rPr lang="en-IN" sz="1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1500" dirty="0">
                <a:latin typeface="Arial"/>
              </a:rPr>
              <a:t>Medicines Using Improved K-means </a:t>
            </a:r>
            <a:r>
              <a:rPr lang="en-IN" sz="1500" dirty="0" err="1">
                <a:latin typeface="Arial"/>
              </a:rPr>
              <a:t>Algorithm,Kajal</a:t>
            </a:r>
            <a:r>
              <a:rPr lang="en-IN" sz="1500" dirty="0">
                <a:latin typeface="Arial"/>
              </a:rPr>
              <a:t> C. </a:t>
            </a:r>
            <a:r>
              <a:rPr lang="en-IN" sz="1500" dirty="0" err="1">
                <a:latin typeface="Arial"/>
              </a:rPr>
              <a:t>Agrawal</a:t>
            </a:r>
            <a:r>
              <a:rPr lang="en-IN" sz="1500" dirty="0">
                <a:latin typeface="Arial"/>
              </a:rPr>
              <a:t> and Meghana Nagori,ISBN: 978-981-07-5461-7,2013.</a:t>
            </a:r>
            <a:endParaRPr/>
          </a:p>
          <a:p>
            <a:endParaRPr/>
          </a:p>
          <a:p>
            <a:r>
              <a:rPr lang="en-IN" sz="1500" dirty="0">
                <a:latin typeface="Arial"/>
              </a:rPr>
              <a:t>7.Understanding </a:t>
            </a:r>
            <a:r>
              <a:rPr lang="en-IN" sz="1500" dirty="0" err="1">
                <a:latin typeface="Arial"/>
              </a:rPr>
              <a:t>Ayurveda,Vaidya</a:t>
            </a:r>
            <a:r>
              <a:rPr lang="en-IN" sz="1500" dirty="0">
                <a:latin typeface="Arial"/>
              </a:rPr>
              <a:t> </a:t>
            </a:r>
            <a:r>
              <a:rPr lang="en-IN" sz="1500" dirty="0" err="1">
                <a:latin typeface="Arial"/>
              </a:rPr>
              <a:t>Dilip</a:t>
            </a:r>
            <a:r>
              <a:rPr lang="en-IN" sz="1500" dirty="0">
                <a:latin typeface="Arial"/>
              </a:rPr>
              <a:t> Gadgil,PMC3149399,vol.(1),pp. 77–80,Jan 2010</a:t>
            </a:r>
            <a:r>
              <a:rPr lang="en-IN" dirty="0"/>
              <a:t>.</a:t>
            </a:r>
            <a:endParaRPr/>
          </a:p>
          <a:p>
            <a:endParaRPr/>
          </a:p>
          <a:p>
            <a:r>
              <a:rPr lang="en-IN" sz="1500" dirty="0">
                <a:latin typeface="Arial"/>
              </a:rPr>
              <a:t>8.Ayurnutrigenomics: </a:t>
            </a:r>
            <a:r>
              <a:rPr lang="en-IN" sz="1500" dirty="0" err="1">
                <a:latin typeface="Arial"/>
              </a:rPr>
              <a:t>Ayurveda</a:t>
            </a:r>
            <a:r>
              <a:rPr lang="en-IN" sz="1500" dirty="0">
                <a:latin typeface="Arial"/>
              </a:rPr>
              <a:t>-inspired personalized nutrition from inception to evidence</a:t>
            </a:r>
            <a:endParaRPr/>
          </a:p>
          <a:p>
            <a:r>
              <a:rPr lang="en-IN" sz="1500" dirty="0" err="1">
                <a:latin typeface="Arial"/>
              </a:rPr>
              <a:t>Subhadip</a:t>
            </a:r>
            <a:r>
              <a:rPr lang="en-IN" sz="1500" dirty="0">
                <a:latin typeface="Arial"/>
              </a:rPr>
              <a:t> </a:t>
            </a:r>
            <a:r>
              <a:rPr lang="en-IN" sz="1500" dirty="0" err="1">
                <a:latin typeface="Arial"/>
              </a:rPr>
              <a:t>Banerjee,Parikshit</a:t>
            </a:r>
            <a:r>
              <a:rPr lang="en-IN" sz="1500" dirty="0">
                <a:latin typeface="Arial"/>
              </a:rPr>
              <a:t> </a:t>
            </a:r>
            <a:r>
              <a:rPr lang="en-IN" sz="1500" dirty="0" err="1">
                <a:latin typeface="Arial"/>
              </a:rPr>
              <a:t>Debnath</a:t>
            </a:r>
            <a:r>
              <a:rPr lang="en-IN" sz="1500" dirty="0">
                <a:latin typeface="Arial"/>
              </a:rPr>
              <a:t> and </a:t>
            </a:r>
            <a:r>
              <a:rPr lang="en-IN" sz="1500" dirty="0" err="1">
                <a:latin typeface="Arial"/>
              </a:rPr>
              <a:t>Pratip</a:t>
            </a:r>
            <a:r>
              <a:rPr lang="en-IN" sz="1500" dirty="0">
                <a:latin typeface="Arial"/>
              </a:rPr>
              <a:t> Kumar Debnath,pp.228–233,</a:t>
            </a:r>
            <a:r>
              <a:rPr lang="en-IN" sz="1500" dirty="0"/>
              <a:t> PMC 2015 Oct</a:t>
            </a:r>
            <a:r>
              <a:rPr lang="en-IN" dirty="0"/>
              <a:t>. </a:t>
            </a:r>
            <a:endParaRPr/>
          </a:p>
          <a:p>
            <a:r>
              <a:rPr lang="en-IN" sz="1500" dirty="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23640" y="548640"/>
            <a:ext cx="3024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OBJECTIVE: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3640" y="1124640"/>
            <a:ext cx="7992360" cy="530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Ayurvedic Medicine Prediction is a model which proposes a usable way of predicting  the ayurvedic medicine to be used among patients for their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Clustering of data sets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All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 symptoms will be collected and the corresponding diseases will be tabulated along with ayurvedic medicines. This involves many to many mapping i.e. responding  to acute variations.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Identification of  </a:t>
            </a:r>
            <a:r>
              <a:rPr lang="en-IN" sz="20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IN" sz="20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ata, Pitta, Kapha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 to be identified by enquiring the person's mental, emotional, physical and fitness features.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Disease prediction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The symptoms will be enquired from the user and their disease will be mapped.</a:t>
            </a:r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Medicine suggestion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Along with medicines, the root/shrub needed to prepare those medicines will also be prescribed.</a:t>
            </a:r>
            <a:endParaRPr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43640" y="1772640"/>
            <a:ext cx="7200360" cy="22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Since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ayurveda is herbal and natural care system, ayurvedic products are completely safe and subtly  eliminates the cause of disease.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Precision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Ayurvedic Medicine Prediction will be of greater use to identify which medicine is to be used to which disease and the ingredients needed in preparing those medicines.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8604"/>
            <a:ext cx="922053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I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Optimal Drug Prediction From Personal Genomics Profiles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Jianting Sheng, Fuhai Li, and Stephen T. C. Wong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JOURNAL OF BIOMEDICAL AND HEALTH INFORMATICS, VOL.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19,  NO:4,   JULY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PURPOSE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Although sub-typing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analysis has identified patient subgroups sharing common biomarkers,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is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no effective method to predict the drug response of individual patients precisely and reliably.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FINDING: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experimental analysis lead to a drug prediction routine that can be used to improve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greatly 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reliability of finding optimal drugs for individual patients and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will, thus, form a key component in the precision medicine infrastructure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4920" y="457200"/>
            <a:ext cx="3504960" cy="82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85800" y="762000"/>
            <a:ext cx="7238520" cy="47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V.A.Shiva Ayyadurai’s published paper on the Rosetta Stone for Siddha and Ayurveda discusses that,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systems biology of Siddha and Ayurveda provides two important features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today’s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modern systems biology seeks to replicate: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1.Holism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.Personalisation, within a framework of control systems engineering.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systems biology of Siddha and Ayurveda recognised fundamentally that health and well-being had to be personalised, and the concept of the individual Prakriti provides a mechanism to </a:t>
            </a:r>
            <a:r>
              <a:rPr lang="en-I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personalise care to find the right therapies that enable the individual to find an </a:t>
            </a: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health that may be very different for another individual.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Table 1"/>
          <p:cNvGraphicFramePr/>
          <p:nvPr/>
        </p:nvGraphicFramePr>
        <p:xfrm>
          <a:off x="240840" y="676440"/>
          <a:ext cx="8704080" cy="5664600"/>
        </p:xfrm>
        <a:graphic>
          <a:graphicData uri="http://schemas.openxmlformats.org/drawingml/2006/table">
            <a:tbl>
              <a:tblPr/>
              <a:tblGrid>
                <a:gridCol w="86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6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3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8280">
                <a:tc>
                  <a:txBody>
                    <a:bodyPr/>
                    <a:lstStyle/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PAPERS/ARTICLES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PROS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          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CONS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96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 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Chatterjee B, Pancholi J.,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Prakriti - based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medicine: A step towards personalized medicine. Ayu.2011;32:141–6[</a:t>
                      </a:r>
                      <a:r>
                        <a:rPr lang="en-IN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PubMed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Puts forth 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Ayurveda's holistic approach and its emphasis on prevention and the potential to improve health status.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No systematic integration of </a:t>
                      </a:r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prakriti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based medicines yet.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2680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    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Heather Collins,Sherri Calvo,Kathleen Greenberg, Forman Neall,Stephanie Morrison,Information Needs in the Precision Medicine Era: How Genetics Home Reference Can Help,2016 April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States the importance of research into consumers specific information needs related to precision medicine could help guide the evolution of existing educational resources and the development of new resources.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Deals with allopathy and genetic testing and not ayurveda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1"/>
          <p:cNvGraphicFramePr/>
          <p:nvPr/>
        </p:nvGraphicFramePr>
        <p:xfrm>
          <a:off x="241200" y="676800"/>
          <a:ext cx="8704080" cy="5664600"/>
        </p:xfrm>
        <a:graphic>
          <a:graphicData uri="http://schemas.openxmlformats.org/drawingml/2006/table">
            <a:tbl>
              <a:tblPr/>
              <a:tblGrid>
                <a:gridCol w="86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6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3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8280">
                <a:tc>
                  <a:txBody>
                    <a:bodyPr/>
                    <a:lstStyle/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PAPERS/ARTICLES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PROS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          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CONS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96840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    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Precision medicine for advanced prostate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cancer,</a:t>
                      </a:r>
                      <a:r>
                        <a:rPr lang="en-IN" sz="18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Stephanie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A. Mullane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Eliezer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M. Van Allen</a:t>
                      </a:r>
                      <a:r>
                        <a:rPr lang="en-I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PMC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2016 Jul 21.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The concept of precision medicine driven by cody characteristics for CRPC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The stratification is applicable only for CRPC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Precision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medicine is based on allopathy.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2680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    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Clusters of Ayurvedic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Medicines Using Improved K-means Algorithm,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Kajal C.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Agarwal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and Meghana </a:t>
                      </a:r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Nagori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ISBN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: 978-981-07-5461-7,2013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This paper discusses the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Importance of Ayurveda,standard k-means and improved k-means clustering algorithm and its implementation to form clusters of ayurvedic medicine for four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Disease.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Automation for chronic diseases are missing.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Implementation of medicine prediction given the symptoms are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highly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possible.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7640" y="181080"/>
            <a:ext cx="3276360" cy="69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CLOSED LOOP SYSTEM: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72" y="724320"/>
            <a:ext cx="7931456" cy="2704680"/>
          </a:xfrm>
          <a:prstGeom prst="rect">
            <a:avLst/>
          </a:prstGeom>
          <a:ln>
            <a:noFill/>
          </a:ln>
        </p:spPr>
      </p:pic>
      <p:pic>
        <p:nvPicPr>
          <p:cNvPr id="90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034" y="4143380"/>
            <a:ext cx="7981856" cy="2423272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92160" y="3491640"/>
            <a:ext cx="64112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REGULATORY </a:t>
            </a:r>
            <a:r>
              <a:rPr lang="en-I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 OF SIDDHA AND AYURVEDA: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1363</Words>
  <Application>Microsoft Office PowerPoint</Application>
  <PresentationFormat>On-screen Show (4:3)</PresentationFormat>
  <Paragraphs>337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MODULES SPLITUP        </vt:lpstr>
      <vt:lpstr>Slide 16</vt:lpstr>
      <vt:lpstr>MODULE 3- DISEASE PREDICTION:</vt:lpstr>
      <vt:lpstr>1.NAIVE BAYES CLASSIFIER:</vt:lpstr>
      <vt:lpstr>Slide 19</vt:lpstr>
      <vt:lpstr>Slide 20</vt:lpstr>
      <vt:lpstr>Slide 21</vt:lpstr>
      <vt:lpstr>Slide 22</vt:lpstr>
      <vt:lpstr>Ensemble Prediction</vt:lpstr>
      <vt:lpstr>Slide 24</vt:lpstr>
      <vt:lpstr>Slide 25</vt:lpstr>
      <vt:lpstr>3.WEB APPLICATION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Shruthi Sridharan</cp:lastModifiedBy>
  <cp:revision>73</cp:revision>
  <dcterms:modified xsi:type="dcterms:W3CDTF">2017-01-03T18:02:49Z</dcterms:modified>
</cp:coreProperties>
</file>