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33"/>
  </p:notesMasterIdLst>
  <p:sldIdLst>
    <p:sldId id="256" r:id="rId2"/>
    <p:sldId id="258" r:id="rId3"/>
    <p:sldId id="257" r:id="rId4"/>
    <p:sldId id="259" r:id="rId5"/>
    <p:sldId id="274" r:id="rId6"/>
    <p:sldId id="260" r:id="rId7"/>
    <p:sldId id="262" r:id="rId8"/>
    <p:sldId id="263" r:id="rId9"/>
    <p:sldId id="261" r:id="rId10"/>
    <p:sldId id="264" r:id="rId11"/>
    <p:sldId id="265" r:id="rId12"/>
    <p:sldId id="266" r:id="rId13"/>
    <p:sldId id="268" r:id="rId14"/>
    <p:sldId id="288" r:id="rId15"/>
    <p:sldId id="275" r:id="rId16"/>
    <p:sldId id="281" r:id="rId17"/>
    <p:sldId id="277" r:id="rId18"/>
    <p:sldId id="283" r:id="rId19"/>
    <p:sldId id="285" r:id="rId20"/>
    <p:sldId id="286" r:id="rId21"/>
    <p:sldId id="289" r:id="rId22"/>
    <p:sldId id="278" r:id="rId23"/>
    <p:sldId id="282" r:id="rId24"/>
    <p:sldId id="279" r:id="rId25"/>
    <p:sldId id="294" r:id="rId26"/>
    <p:sldId id="280" r:id="rId27"/>
    <p:sldId id="290" r:id="rId28"/>
    <p:sldId id="291" r:id="rId29"/>
    <p:sldId id="273" r:id="rId30"/>
    <p:sldId id="292" r:id="rId31"/>
    <p:sldId id="293" r:id="rId3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224C60BB-5038-4887-9A14-9AB019A8E70F}" type="datetimeFigureOut">
              <a:rPr lang="en-US" smtClean="0"/>
              <a:t>1/4/2017</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55E7353-A6D6-4BEF-82CC-99ADB82C42F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5E7353-A6D6-4BEF-82CC-99ADB82C42F2}" type="slidenum">
              <a:rPr lang="en-IN" smtClean="0"/>
              <a:t>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03757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356461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057092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3458508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725533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53907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2465321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359256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354118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221294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180836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5877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15982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396757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1830501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r>
              <a:rPr lang="en-IN" sz="1200">
                <a:solidFill>
                  <a:srgbClr val="8B8B8B"/>
                </a:solidFill>
                <a:latin typeface="Calibri"/>
              </a:rPr>
              <a:t>28/09/16</a:t>
            </a:r>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lnSpc>
                <a:spcPct val="100000"/>
              </a:lnSpc>
            </a:pPr>
            <a:fld id="{A381074A-E085-4020-8CD7-14EB56733F1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328490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r>
              <a:rPr lang="en-IN" sz="1200">
                <a:solidFill>
                  <a:srgbClr val="8B8B8B"/>
                </a:solidFill>
                <a:latin typeface="Calibri"/>
              </a:rPr>
              <a:t>28/09/16</a:t>
            </a:r>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lgn="r">
              <a:lnSpc>
                <a:spcPct val="100000"/>
              </a:lnSpc>
            </a:pPr>
            <a:fld id="{201C818F-1AB7-4E2D-9A63-7B6FD850B374}" type="slidenum">
              <a:rPr lang="en-IN" sz="1200" smtClean="0">
                <a:solidFill>
                  <a:srgbClr val="8B8B8B"/>
                </a:solidFill>
                <a:latin typeface="Calibri"/>
              </a:rPr>
              <a:pPr algn="r">
                <a:lnSpc>
                  <a:spcPct val="100000"/>
                </a:lnSpc>
              </a:pPr>
              <a:t>‹#›</a:t>
            </a:fld>
            <a:endParaRPr lang="en-IN"/>
          </a:p>
        </p:txBody>
      </p:sp>
    </p:spTree>
    <p:extLst>
      <p:ext uri="{BB962C8B-B14F-4D97-AF65-F5344CB8AC3E}">
        <p14:creationId xmlns="" xmlns:p14="http://schemas.microsoft.com/office/powerpoint/2010/main" val="9269173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107640" y="404640"/>
            <a:ext cx="9036000" cy="516960"/>
          </a:xfrm>
          <a:prstGeom prst="rect">
            <a:avLst/>
          </a:prstGeom>
          <a:noFill/>
          <a:ln>
            <a:noFill/>
          </a:ln>
        </p:spPr>
        <p:txBody>
          <a:bodyPr lIns="90000" tIns="45000" rIns="90000" bIns="45000"/>
          <a:lstStyle/>
          <a:p>
            <a:pPr>
              <a:lnSpc>
                <a:spcPct val="100000"/>
              </a:lnSpc>
            </a:pPr>
            <a:r>
              <a:rPr lang="en-IN">
                <a:solidFill>
                  <a:srgbClr val="000000"/>
                </a:solidFill>
                <a:latin typeface="Calibri"/>
              </a:rPr>
              <a:t> </a:t>
            </a:r>
            <a:r>
              <a:rPr lang="en-IN" sz="2800" b="1">
                <a:solidFill>
                  <a:srgbClr val="000000"/>
                </a:solidFill>
                <a:latin typeface="Times New Roman"/>
              </a:rPr>
              <a:t>PRECISION AYURVEDIC MEDICINE PREDICTION</a:t>
            </a:r>
            <a:endParaRPr/>
          </a:p>
        </p:txBody>
      </p:sp>
      <p:sp>
        <p:nvSpPr>
          <p:cNvPr id="79" name="CustomShape 2"/>
          <p:cNvSpPr/>
          <p:nvPr/>
        </p:nvSpPr>
        <p:spPr>
          <a:xfrm>
            <a:off x="1925280" y="1821240"/>
            <a:ext cx="5400360" cy="1005120"/>
          </a:xfrm>
          <a:prstGeom prst="rect">
            <a:avLst/>
          </a:prstGeom>
          <a:noFill/>
          <a:ln>
            <a:noFill/>
          </a:ln>
        </p:spPr>
        <p:txBody>
          <a:bodyPr lIns="90000" tIns="45000" rIns="90000" bIns="45000"/>
          <a:lstStyle/>
          <a:p>
            <a:pPr>
              <a:lnSpc>
                <a:spcPct val="100000"/>
              </a:lnSpc>
            </a:pPr>
            <a:r>
              <a:rPr lang="en-IN" sz="2000" dirty="0">
                <a:solidFill>
                  <a:srgbClr val="000000"/>
                </a:solidFill>
                <a:latin typeface="Times New Roman"/>
              </a:rPr>
              <a:t>JAIKARTHIK.M		2013103616</a:t>
            </a:r>
            <a:endParaRPr/>
          </a:p>
          <a:p>
            <a:pPr>
              <a:lnSpc>
                <a:spcPct val="100000"/>
              </a:lnSpc>
            </a:pPr>
            <a:r>
              <a:rPr lang="en-IN" sz="2000" dirty="0">
                <a:solidFill>
                  <a:srgbClr val="000000"/>
                </a:solidFill>
                <a:latin typeface="Times New Roman"/>
              </a:rPr>
              <a:t>SHRUTHI.S		2013103069</a:t>
            </a:r>
            <a:endParaRPr/>
          </a:p>
          <a:p>
            <a:pPr>
              <a:lnSpc>
                <a:spcPct val="100000"/>
              </a:lnSpc>
            </a:pPr>
            <a:r>
              <a:rPr lang="en-IN" sz="2000" dirty="0">
                <a:solidFill>
                  <a:srgbClr val="000000"/>
                </a:solidFill>
                <a:latin typeface="Times New Roman"/>
              </a:rPr>
              <a:t>SHIFANA BEEVI.S	2013103604</a:t>
            </a:r>
            <a:endParaRPr/>
          </a:p>
        </p:txBody>
      </p:sp>
      <p:sp>
        <p:nvSpPr>
          <p:cNvPr id="80" name="CustomShape 3"/>
          <p:cNvSpPr/>
          <p:nvPr/>
        </p:nvSpPr>
        <p:spPr>
          <a:xfrm>
            <a:off x="899640" y="3645000"/>
            <a:ext cx="6264360" cy="2041200"/>
          </a:xfrm>
          <a:prstGeom prst="rect">
            <a:avLst/>
          </a:prstGeom>
          <a:noFill/>
          <a:ln>
            <a:noFill/>
          </a:ln>
        </p:spPr>
        <p:txBody>
          <a:bodyPr lIns="90000" tIns="45000" rIns="90000" bIns="45000"/>
          <a:lstStyle/>
          <a:p>
            <a:pPr>
              <a:lnSpc>
                <a:spcPct val="100000"/>
              </a:lnSpc>
            </a:pPr>
            <a:r>
              <a:rPr lang="en-IN" sz="2000" dirty="0">
                <a:solidFill>
                  <a:srgbClr val="000000"/>
                </a:solidFill>
                <a:latin typeface="Calibri"/>
              </a:rPr>
              <a:t>	</a:t>
            </a:r>
            <a:r>
              <a:rPr lang="en-IN" sz="2000" dirty="0">
                <a:solidFill>
                  <a:srgbClr val="000000"/>
                </a:solidFill>
                <a:latin typeface="Times New Roman"/>
              </a:rPr>
              <a:t>UNDER THE GUIDANCE OF</a:t>
            </a:r>
            <a:endParaRPr/>
          </a:p>
          <a:p>
            <a:pPr>
              <a:lnSpc>
                <a:spcPct val="100000"/>
              </a:lnSpc>
            </a:pPr>
            <a:r>
              <a:rPr lang="en-IN" dirty="0">
                <a:solidFill>
                  <a:srgbClr val="000000"/>
                </a:solidFill>
                <a:latin typeface="Calibri"/>
              </a:rPr>
              <a:t>		</a:t>
            </a:r>
            <a:r>
              <a:rPr lang="en-IN" dirty="0">
                <a:solidFill>
                  <a:srgbClr val="000000"/>
                </a:solidFill>
                <a:latin typeface="Times New Roman" pitchFamily="18" charset="0"/>
                <a:cs typeface="Times New Roman" pitchFamily="18" charset="0"/>
              </a:rPr>
              <a:t>DR.</a:t>
            </a:r>
            <a:r>
              <a:rPr lang="en-IN" i="1" dirty="0">
                <a:solidFill>
                  <a:srgbClr val="000000"/>
                </a:solidFill>
                <a:latin typeface="Times New Roman" pitchFamily="18" charset="0"/>
                <a:cs typeface="Times New Roman" pitchFamily="18" charset="0"/>
              </a:rPr>
              <a:t>AROCKIA XAVIER ANNIE,</a:t>
            </a:r>
            <a:endParaRPr>
              <a:latin typeface="Times New Roman" pitchFamily="18" charset="0"/>
              <a:cs typeface="Times New Roman" pitchFamily="18" charset="0"/>
            </a:endParaRPr>
          </a:p>
          <a:p>
            <a:pPr>
              <a:lnSpc>
                <a:spcPct val="100000"/>
              </a:lnSpc>
            </a:pPr>
            <a:r>
              <a:rPr lang="en-IN" dirty="0">
                <a:solidFill>
                  <a:srgbClr val="000000"/>
                </a:solidFill>
                <a:latin typeface="Times New Roman" pitchFamily="18" charset="0"/>
                <a:cs typeface="Times New Roman" pitchFamily="18" charset="0"/>
              </a:rPr>
              <a:t>		ASSISTANT PROFESSOR,</a:t>
            </a:r>
            <a:endParaRPr>
              <a:latin typeface="Times New Roman" pitchFamily="18" charset="0"/>
              <a:cs typeface="Times New Roman" pitchFamily="18" charset="0"/>
            </a:endParaRPr>
          </a:p>
          <a:p>
            <a:pPr>
              <a:lnSpc>
                <a:spcPct val="100000"/>
              </a:lnSpc>
            </a:pPr>
            <a:r>
              <a:rPr lang="en-IN" dirty="0">
                <a:solidFill>
                  <a:srgbClr val="000000"/>
                </a:solidFill>
                <a:latin typeface="Times New Roman" pitchFamily="18" charset="0"/>
                <a:cs typeface="Times New Roman" pitchFamily="18" charset="0"/>
              </a:rPr>
              <a:t>		COMPUTER SCIENCE DEPARTMENT,</a:t>
            </a:r>
            <a:endParaRPr>
              <a:latin typeface="Times New Roman" pitchFamily="18" charset="0"/>
              <a:cs typeface="Times New Roman" pitchFamily="18" charset="0"/>
            </a:endParaRPr>
          </a:p>
          <a:p>
            <a:pPr>
              <a:lnSpc>
                <a:spcPct val="100000"/>
              </a:lnSpc>
            </a:pPr>
            <a:r>
              <a:rPr lang="en-IN" dirty="0">
                <a:solidFill>
                  <a:srgbClr val="000000"/>
                </a:solidFill>
                <a:latin typeface="Times New Roman" pitchFamily="18" charset="0"/>
                <a:cs typeface="Times New Roman" pitchFamily="18" charset="0"/>
              </a:rPr>
              <a:t>		CEG,ANNA UNIVERSITY,</a:t>
            </a:r>
            <a:endParaRPr>
              <a:latin typeface="Times New Roman" pitchFamily="18" charset="0"/>
              <a:cs typeface="Times New Roman" pitchFamily="18" charset="0"/>
            </a:endParaRPr>
          </a:p>
          <a:p>
            <a:pPr>
              <a:lnSpc>
                <a:spcPct val="100000"/>
              </a:lnSpc>
            </a:pPr>
            <a:r>
              <a:rPr lang="en-IN" dirty="0">
                <a:solidFill>
                  <a:srgbClr val="000000"/>
                </a:solidFill>
                <a:latin typeface="Times New Roman" pitchFamily="18" charset="0"/>
                <a:cs typeface="Times New Roman" pitchFamily="18" charset="0"/>
              </a:rPr>
              <a:t>		CHENNAI-25</a:t>
            </a:r>
            <a:endParaRPr>
              <a:latin typeface="Times New Roman" pitchFamily="18" charset="0"/>
              <a:cs typeface="Times New Roman" pitchFamily="18" charset="0"/>
            </a:endParaRPr>
          </a:p>
          <a:p>
            <a:pPr>
              <a:lnSpc>
                <a:spcPct val="100000"/>
              </a:lnSpc>
            </a:pPr>
            <a:r>
              <a:rPr lang="en-IN" dirty="0">
                <a:solidFill>
                  <a:srgbClr val="000000"/>
                </a:solidFill>
                <a:latin typeface="Calibri"/>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23640" y="476640"/>
            <a:ext cx="3528000" cy="821160"/>
          </a:xfrm>
          <a:prstGeom prst="rect">
            <a:avLst/>
          </a:prstGeom>
          <a:noFill/>
          <a:ln>
            <a:noFill/>
          </a:ln>
        </p:spPr>
        <p:txBody>
          <a:bodyPr lIns="90000" tIns="45000" rIns="90000" bIns="45000"/>
          <a:lstStyle/>
          <a:p>
            <a:pPr>
              <a:lnSpc>
                <a:spcPct val="100000"/>
              </a:lnSpc>
            </a:pPr>
            <a:r>
              <a:rPr lang="en-IN" sz="2400" b="1" dirty="0" smtClean="0">
                <a:solidFill>
                  <a:srgbClr val="000000"/>
                </a:solidFill>
                <a:latin typeface="Times New Roman" pitchFamily="18" charset="0"/>
                <a:cs typeface="Times New Roman" pitchFamily="18" charset="0"/>
              </a:rPr>
              <a:t>PROPOSED SYSTEM</a:t>
            </a:r>
            <a:r>
              <a:rPr lang="en-IN" sz="2400" b="1" dirty="0" smtClean="0">
                <a:solidFill>
                  <a:srgbClr val="000000"/>
                </a:solidFill>
                <a:latin typeface="Aharoni"/>
              </a:rPr>
              <a:t>:</a:t>
            </a:r>
            <a:endParaRPr/>
          </a:p>
        </p:txBody>
      </p:sp>
      <p:sp>
        <p:nvSpPr>
          <p:cNvPr id="95" name="CustomShape 2"/>
          <p:cNvSpPr/>
          <p:nvPr/>
        </p:nvSpPr>
        <p:spPr>
          <a:xfrm>
            <a:off x="428596" y="1214422"/>
            <a:ext cx="5832360" cy="39528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FEATURES</a:t>
            </a:r>
            <a:r>
              <a:rPr lang="en-IN" dirty="0">
                <a:solidFill>
                  <a:srgbClr val="000000"/>
                </a:solidFill>
                <a:latin typeface="Times New Roman" pitchFamily="18" charset="0"/>
                <a:cs typeface="Times New Roman" pitchFamily="18" charset="0"/>
              </a:rPr>
              <a:t>:</a:t>
            </a:r>
            <a:endParaRPr>
              <a:latin typeface="Times New Roman" pitchFamily="18" charset="0"/>
              <a:cs typeface="Times New Roman" pitchFamily="18" charset="0"/>
            </a:endParaRPr>
          </a:p>
        </p:txBody>
      </p:sp>
      <p:sp>
        <p:nvSpPr>
          <p:cNvPr id="96" name="CustomShape 3"/>
          <p:cNvSpPr/>
          <p:nvPr/>
        </p:nvSpPr>
        <p:spPr>
          <a:xfrm>
            <a:off x="1071538" y="1928802"/>
            <a:ext cx="6357982" cy="2558520"/>
          </a:xfrm>
          <a:prstGeom prst="rect">
            <a:avLst/>
          </a:prstGeom>
          <a:noFill/>
          <a:ln>
            <a:noFill/>
          </a:ln>
        </p:spPr>
        <p:txBody>
          <a:bodyPr lIns="90000" tIns="45000" rIns="90000" bIns="45000"/>
          <a:lstStyle/>
          <a:p>
            <a:pPr>
              <a:lnSpc>
                <a:spcPct val="100000"/>
              </a:lnSpc>
              <a:buFont typeface="Wingdings" charset="2"/>
              <a:buChar char=""/>
            </a:pPr>
            <a:r>
              <a:rPr lang="en-IN" dirty="0" smtClean="0">
                <a:solidFill>
                  <a:srgbClr val="000000"/>
                </a:solidFill>
                <a:latin typeface="Calibri"/>
              </a:rPr>
              <a:t> </a:t>
            </a:r>
            <a:r>
              <a:rPr lang="en-IN" sz="2000" dirty="0" smtClean="0">
                <a:solidFill>
                  <a:srgbClr val="000000"/>
                </a:solidFill>
                <a:latin typeface="Times New Roman" pitchFamily="18" charset="0"/>
                <a:cs typeface="Times New Roman" pitchFamily="18" charset="0"/>
              </a:rPr>
              <a:t>Quiz </a:t>
            </a:r>
            <a:r>
              <a:rPr lang="en-IN" sz="2000" dirty="0">
                <a:solidFill>
                  <a:srgbClr val="000000"/>
                </a:solidFill>
                <a:latin typeface="Times New Roman" pitchFamily="18" charset="0"/>
                <a:cs typeface="Times New Roman" pitchFamily="18" charset="0"/>
              </a:rPr>
              <a:t>to identify body type (</a:t>
            </a:r>
            <a:r>
              <a:rPr lang="en-IN" sz="2000" dirty="0" smtClean="0">
                <a:solidFill>
                  <a:srgbClr val="000000"/>
                </a:solidFill>
                <a:latin typeface="Times New Roman" pitchFamily="18" charset="0"/>
                <a:cs typeface="Times New Roman" pitchFamily="18" charset="0"/>
              </a:rPr>
              <a:t>Vata</a:t>
            </a:r>
            <a:r>
              <a:rPr lang="en-IN" sz="2000" dirty="0">
                <a:solidFill>
                  <a:srgbClr val="000000"/>
                </a:solidFill>
                <a:latin typeface="Times New Roman" pitchFamily="18" charset="0"/>
                <a:cs typeface="Times New Roman" pitchFamily="18" charset="0"/>
              </a:rPr>
              <a:t>, </a:t>
            </a:r>
            <a:r>
              <a:rPr lang="en-IN" sz="2000" dirty="0" smtClean="0">
                <a:solidFill>
                  <a:srgbClr val="000000"/>
                </a:solidFill>
                <a:latin typeface="Times New Roman" pitchFamily="18" charset="0"/>
                <a:cs typeface="Times New Roman" pitchFamily="18" charset="0"/>
              </a:rPr>
              <a:t>Pitta</a:t>
            </a:r>
            <a:r>
              <a:rPr lang="en-IN" sz="2000" dirty="0">
                <a:solidFill>
                  <a:srgbClr val="000000"/>
                </a:solidFill>
                <a:latin typeface="Times New Roman" pitchFamily="18" charset="0"/>
                <a:cs typeface="Times New Roman" pitchFamily="18" charset="0"/>
              </a:rPr>
              <a:t>, Kapha).</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Clustering the data sets.</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Provided the symptoms, identifying the disease.</a:t>
            </a:r>
          </a:p>
          <a:p>
            <a:pPr>
              <a:lnSpc>
                <a:spcPct val="100000"/>
              </a:lnSpc>
              <a:buFont typeface="Wingdings" charset="2"/>
              <a:buChar char=""/>
            </a:pPr>
            <a:endParaRPr lang="en-IN" sz="2000" dirty="0" smtClean="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Medicine suggestion.</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Projecting </a:t>
            </a:r>
            <a:r>
              <a:rPr lang="en-IN" sz="2000" dirty="0">
                <a:solidFill>
                  <a:srgbClr val="000000"/>
                </a:solidFill>
                <a:latin typeface="Times New Roman" pitchFamily="18" charset="0"/>
                <a:cs typeface="Times New Roman" pitchFamily="18" charset="0"/>
              </a:rPr>
              <a:t>the ingredients needed to produce those medicines</a:t>
            </a:r>
            <a:r>
              <a:rPr lang="en-IN" sz="2000" dirty="0" smtClean="0">
                <a:solidFill>
                  <a:srgbClr val="000000"/>
                </a:solidFill>
                <a:latin typeface="Times New Roman" pitchFamily="18" charset="0"/>
                <a:cs typeface="Times New Roman" pitchFamily="18" charset="0"/>
              </a:rPr>
              <a:t>.</a:t>
            </a:r>
          </a:p>
          <a:p>
            <a:pPr>
              <a:lnSpc>
                <a:spcPct val="100000"/>
              </a:lnSpc>
              <a:buFont typeface="Wingdings" charset="2"/>
              <a:buChar char=""/>
            </a:pPr>
            <a:endParaRPr lang="en-IN" sz="2000" dirty="0" smtClean="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Integrating it into a web application using shiny R</a:t>
            </a:r>
            <a:r>
              <a:rPr lang="en-IN" dirty="0" smtClean="0">
                <a:solidFill>
                  <a:srgbClr val="000000"/>
                </a:solidFill>
                <a:latin typeface="Calibri"/>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14282" y="785794"/>
            <a:ext cx="3672000" cy="39528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NEED OF THE PROJECT:</a:t>
            </a:r>
            <a:endParaRPr>
              <a:latin typeface="Times New Roman" pitchFamily="18" charset="0"/>
              <a:cs typeface="Times New Roman" pitchFamily="18" charset="0"/>
            </a:endParaRPr>
          </a:p>
        </p:txBody>
      </p:sp>
      <p:sp>
        <p:nvSpPr>
          <p:cNvPr id="98" name="CustomShape 2"/>
          <p:cNvSpPr/>
          <p:nvPr/>
        </p:nvSpPr>
        <p:spPr>
          <a:xfrm>
            <a:off x="755640" y="1556640"/>
            <a:ext cx="7632360" cy="3107160"/>
          </a:xfrm>
          <a:prstGeom prst="rect">
            <a:avLst/>
          </a:prstGeom>
          <a:noFill/>
          <a:ln>
            <a:noFill/>
          </a:ln>
        </p:spPr>
        <p:txBody>
          <a:bodyPr lIns="90000" tIns="45000" rIns="90000" bIns="45000"/>
          <a:lstStyle/>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There </a:t>
            </a:r>
            <a:r>
              <a:rPr lang="en-IN" sz="2000" dirty="0">
                <a:solidFill>
                  <a:srgbClr val="000000"/>
                </a:solidFill>
                <a:latin typeface="Times New Roman" pitchFamily="18" charset="0"/>
                <a:cs typeface="Times New Roman" pitchFamily="18" charset="0"/>
              </a:rPr>
              <a:t>are numerous websites, references and links available worldwide for allopathy medicines. </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But</a:t>
            </a:r>
            <a:r>
              <a:rPr lang="en-IN" sz="2000" dirty="0">
                <a:solidFill>
                  <a:srgbClr val="000000"/>
                </a:solidFill>
                <a:latin typeface="Times New Roman" pitchFamily="18" charset="0"/>
                <a:cs typeface="Times New Roman" pitchFamily="18" charset="0"/>
              </a:rPr>
              <a:t>, when Ayurveda is concerned, there is no proper consistent website from India which will </a:t>
            </a:r>
            <a:r>
              <a:rPr lang="en-IN" sz="2000" dirty="0" smtClean="0">
                <a:solidFill>
                  <a:srgbClr val="000000"/>
                </a:solidFill>
                <a:latin typeface="Times New Roman" pitchFamily="18" charset="0"/>
                <a:cs typeface="Times New Roman" pitchFamily="18" charset="0"/>
              </a:rPr>
              <a:t>provide us </a:t>
            </a:r>
            <a:r>
              <a:rPr lang="en-IN" sz="2000" dirty="0">
                <a:solidFill>
                  <a:srgbClr val="000000"/>
                </a:solidFill>
                <a:latin typeface="Times New Roman" pitchFamily="18" charset="0"/>
                <a:cs typeface="Times New Roman" pitchFamily="18" charset="0"/>
              </a:rPr>
              <a:t>with the details that this project is supposed to do. </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Also</a:t>
            </a:r>
            <a:r>
              <a:rPr lang="en-IN" sz="2000" dirty="0">
                <a:solidFill>
                  <a:srgbClr val="000000"/>
                </a:solidFill>
                <a:latin typeface="Times New Roman" pitchFamily="18" charset="0"/>
                <a:cs typeface="Times New Roman" pitchFamily="18" charset="0"/>
              </a:rPr>
              <a:t>, the cost of ayurvedic medicines are less when compared to allopathy.</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285720" y="785794"/>
            <a:ext cx="3657240" cy="395280"/>
          </a:xfrm>
          <a:prstGeom prst="rect">
            <a:avLst/>
          </a:prstGeom>
          <a:noFill/>
          <a:ln>
            <a:noFill/>
          </a:ln>
        </p:spPr>
        <p:txBody>
          <a:bodyPr wrap="none"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SCOPE OF THE PROJECT:</a:t>
            </a:r>
            <a:endParaRPr>
              <a:latin typeface="Times New Roman" pitchFamily="18" charset="0"/>
              <a:cs typeface="Times New Roman" pitchFamily="18" charset="0"/>
            </a:endParaRPr>
          </a:p>
        </p:txBody>
      </p:sp>
      <p:sp>
        <p:nvSpPr>
          <p:cNvPr id="100" name="CustomShape 2"/>
          <p:cNvSpPr/>
          <p:nvPr/>
        </p:nvSpPr>
        <p:spPr>
          <a:xfrm>
            <a:off x="857224" y="1628640"/>
            <a:ext cx="7314776" cy="3107160"/>
          </a:xfrm>
          <a:prstGeom prst="rect">
            <a:avLst/>
          </a:prstGeom>
          <a:noFill/>
          <a:ln>
            <a:noFill/>
          </a:ln>
        </p:spPr>
        <p:txBody>
          <a:bodyPr lIns="90000" tIns="45000" rIns="90000" bIns="45000"/>
          <a:lstStyle/>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Precision </a:t>
            </a:r>
            <a:r>
              <a:rPr lang="en-IN" sz="2000" dirty="0">
                <a:solidFill>
                  <a:srgbClr val="000000"/>
                </a:solidFill>
                <a:latin typeface="Times New Roman" pitchFamily="18" charset="0"/>
                <a:cs typeface="Times New Roman" pitchFamily="18" charset="0"/>
              </a:rPr>
              <a:t>Ayurvedic Medicine Prediction can be used by any individual all over the world and  get to know his/her problems and appropriate solutions. </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This </a:t>
            </a:r>
            <a:r>
              <a:rPr lang="en-IN" sz="2000" dirty="0">
                <a:solidFill>
                  <a:srgbClr val="000000"/>
                </a:solidFill>
                <a:latin typeface="Times New Roman" pitchFamily="18" charset="0"/>
                <a:cs typeface="Times New Roman" pitchFamily="18" charset="0"/>
              </a:rPr>
              <a:t>project can also be provided to many health care units for quicker response to patients.</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When </a:t>
            </a:r>
            <a:r>
              <a:rPr lang="en-IN" sz="2000" dirty="0">
                <a:solidFill>
                  <a:srgbClr val="000000"/>
                </a:solidFill>
                <a:latin typeface="Times New Roman" pitchFamily="18" charset="0"/>
                <a:cs typeface="Times New Roman" pitchFamily="18" charset="0"/>
              </a:rPr>
              <a:t>converted to an android app, it becomes easily portable.</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0" y="332640"/>
            <a:ext cx="2987640" cy="669600"/>
          </a:xfrm>
          <a:prstGeom prst="rect">
            <a:avLst/>
          </a:prstGeom>
          <a:noFill/>
          <a:ln>
            <a:noFill/>
          </a:ln>
        </p:spPr>
        <p:txBody>
          <a:bodyPr lIns="90000" tIns="45000" rIns="90000" bIns="45000"/>
          <a:lstStyle/>
          <a:p>
            <a:pPr>
              <a:lnSpc>
                <a:spcPct val="100000"/>
              </a:lnSpc>
            </a:pPr>
            <a:endParaRPr/>
          </a:p>
        </p:txBody>
      </p:sp>
      <p:sp>
        <p:nvSpPr>
          <p:cNvPr id="7" name="TextBox 6"/>
          <p:cNvSpPr txBox="1"/>
          <p:nvPr/>
        </p:nvSpPr>
        <p:spPr>
          <a:xfrm>
            <a:off x="214282" y="214290"/>
            <a:ext cx="4000528" cy="369332"/>
          </a:xfrm>
          <a:prstGeom prst="rect">
            <a:avLst/>
          </a:prstGeom>
          <a:noFill/>
        </p:spPr>
        <p:txBody>
          <a:bodyPr wrap="square" rtlCol="0">
            <a:spAutoFit/>
          </a:bodyPr>
          <a:lstStyle/>
          <a:p>
            <a:r>
              <a:rPr lang="en-IN" b="1" dirty="0" smtClean="0">
                <a:latin typeface="Times New Roman" pitchFamily="18" charset="0"/>
                <a:cs typeface="Times New Roman" pitchFamily="18" charset="0"/>
              </a:rPr>
              <a:t>ARCHITECTURE DIAGRAM:</a:t>
            </a:r>
            <a:endParaRPr lang="en-IN" b="1" dirty="0">
              <a:latin typeface="Times New Roman" pitchFamily="18" charset="0"/>
              <a:cs typeface="Times New Roman" pitchFamily="18" charset="0"/>
            </a:endParaRPr>
          </a:p>
        </p:txBody>
      </p:sp>
      <p:pic>
        <p:nvPicPr>
          <p:cNvPr id="8" name="Picture 7" descr="Screenshot (24).png"/>
          <p:cNvPicPr>
            <a:picLocks noChangeAspect="1"/>
          </p:cNvPicPr>
          <p:nvPr/>
        </p:nvPicPr>
        <p:blipFill>
          <a:blip r:embed="rId2"/>
          <a:stretch>
            <a:fillRect/>
          </a:stretch>
        </p:blipFill>
        <p:spPr>
          <a:xfrm>
            <a:off x="71438" y="857232"/>
            <a:ext cx="9001156" cy="585791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286808" cy="5632311"/>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MODULE 1 - IDENTIFICATION OF BODY TYPE:</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INPUT:</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Answers to physical, mental, fitness and emotional questions.</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OUTPUT:</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Body type. (Vata, Pitta, Kapha).</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LANGUAGE:</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R language with shiny library.</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DETAILS:</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1. Questions are posed and each answers corresponding to one particular body type’s score will be incremented.</a:t>
            </a:r>
          </a:p>
          <a:p>
            <a:r>
              <a:rPr lang="en-IN" sz="2000" dirty="0" smtClean="0">
                <a:latin typeface="Times New Roman" pitchFamily="18" charset="0"/>
                <a:cs typeface="Times New Roman" pitchFamily="18" charset="0"/>
              </a:rPr>
              <a:t>	2. The one with the highest score is the body type.</a:t>
            </a:r>
          </a:p>
          <a:p>
            <a:r>
              <a:rPr lang="en-IN" sz="2000" b="1" dirty="0" smtClean="0">
                <a:latin typeface="Times New Roman" pitchFamily="18" charset="0"/>
                <a:cs typeface="Times New Roman" pitchFamily="18" charset="0"/>
              </a:rPr>
              <a:t>	</a:t>
            </a:r>
          </a:p>
          <a:p>
            <a:endParaRPr lang="en-IN" sz="2000" b="1" dirty="0" smtClean="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5334000" cy="685800"/>
          </a:xfrm>
        </p:spPr>
        <p:txBody>
          <a:bodyPr>
            <a:normAutofit fontScale="90000"/>
          </a:bodyPr>
          <a:lstStyle/>
          <a:p>
            <a:r>
              <a:rPr lang="en-US" sz="2800" dirty="0">
                <a:latin typeface="Calibri" pitchFamily="34" charset="0"/>
                <a:cs typeface="Calibri" pitchFamily="34" charset="0"/>
              </a:rPr>
              <a:t>MODULES SPLITUP</a:t>
            </a: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
        <p:nvSpPr>
          <p:cNvPr id="3" name="Subtitle 2"/>
          <p:cNvSpPr>
            <a:spLocks noGrp="1"/>
          </p:cNvSpPr>
          <p:nvPr>
            <p:ph type="subTitle" idx="1"/>
          </p:nvPr>
        </p:nvSpPr>
        <p:spPr>
          <a:xfrm>
            <a:off x="0" y="214290"/>
            <a:ext cx="9144000" cy="6643710"/>
          </a:xfrm>
          <a:prstGeom prst="rect">
            <a:avLst/>
          </a:prstGeom>
        </p:spPr>
        <p:txBody>
          <a:bodyPr>
            <a:normAutofit fontScale="47500" lnSpcReduction="20000"/>
          </a:bodyPr>
          <a:lstStyle/>
          <a:p>
            <a:pPr algn="l"/>
            <a:r>
              <a:rPr lang="en-US" sz="2000" b="1" dirty="0" smtClean="0">
                <a:solidFill>
                  <a:schemeClr val="tx1"/>
                </a:solidFill>
                <a:latin typeface="Times New Roman" pitchFamily="18" charset="0"/>
                <a:cs typeface="Times New Roman" pitchFamily="18" charset="0"/>
              </a:rPr>
              <a:t>	</a:t>
            </a:r>
            <a:r>
              <a:rPr lang="en-US" sz="4200" b="1" dirty="0" smtClean="0">
                <a:solidFill>
                  <a:schemeClr val="tx1"/>
                </a:solidFill>
                <a:latin typeface="Times New Roman" pitchFamily="18" charset="0"/>
                <a:cs typeface="Times New Roman" pitchFamily="18" charset="0"/>
              </a:rPr>
              <a:t>MODULE 2 – CLUSTERING OF DATA SETS USING K-MEANS ALGORITHM</a:t>
            </a:r>
            <a:r>
              <a:rPr lang="en-US" sz="2900" b="1" dirty="0" smtClean="0">
                <a:solidFill>
                  <a:schemeClr val="tx1"/>
                </a:solidFill>
                <a:latin typeface="Times New Roman" pitchFamily="18" charset="0"/>
                <a:cs typeface="Times New Roman" pitchFamily="18" charset="0"/>
              </a:rPr>
              <a:t>:</a:t>
            </a:r>
          </a:p>
          <a:p>
            <a:pPr algn="l">
              <a:lnSpc>
                <a:spcPct val="120000"/>
              </a:lnSpc>
              <a:spcBef>
                <a:spcPts val="0"/>
              </a:spcBef>
            </a:pPr>
            <a:r>
              <a:rPr lang="en-US" sz="2900" b="1" dirty="0" smtClean="0">
                <a:solidFill>
                  <a:schemeClr val="tx1"/>
                </a:solidFill>
                <a:latin typeface="Times New Roman" pitchFamily="18" charset="0"/>
                <a:cs typeface="Times New Roman" pitchFamily="18" charset="0"/>
              </a:rPr>
              <a:t>		</a:t>
            </a:r>
          </a:p>
          <a:p>
            <a:pPr algn="l">
              <a:lnSpc>
                <a:spcPct val="120000"/>
              </a:lnSpc>
              <a:spcBef>
                <a:spcPts val="0"/>
              </a:spcBef>
            </a:pPr>
            <a:r>
              <a:rPr lang="en-US" sz="2900" b="1" dirty="0" smtClean="0">
                <a:solidFill>
                  <a:schemeClr val="tx1"/>
                </a:solidFill>
                <a:latin typeface="Times New Roman" pitchFamily="18" charset="0"/>
                <a:cs typeface="Times New Roman" pitchFamily="18" charset="0"/>
              </a:rPr>
              <a:t>	</a:t>
            </a:r>
            <a:r>
              <a:rPr lang="en-IN" sz="4200" b="1" dirty="0" smtClean="0">
                <a:solidFill>
                  <a:schemeClr val="tx1"/>
                </a:solidFill>
                <a:latin typeface="Times New Roman" pitchFamily="18" charset="0"/>
                <a:cs typeface="Times New Roman" pitchFamily="18" charset="0"/>
              </a:rPr>
              <a:t>INPUT:</a:t>
            </a:r>
          </a:p>
          <a:p>
            <a:pPr algn="l"/>
            <a:r>
              <a:rPr lang="en-IN" sz="4200" dirty="0" smtClean="0">
                <a:solidFill>
                  <a:schemeClr val="tx1"/>
                </a:solidFill>
                <a:latin typeface="Times New Roman" pitchFamily="18" charset="0"/>
                <a:cs typeface="Times New Roman" pitchFamily="18" charset="0"/>
              </a:rPr>
              <a:t>			Pre-processed datasets.</a:t>
            </a:r>
          </a:p>
          <a:p>
            <a:pPr algn="l"/>
            <a:r>
              <a:rPr lang="en-IN" sz="4200" b="1" dirty="0" smtClean="0">
                <a:solidFill>
                  <a:schemeClr val="tx1"/>
                </a:solidFill>
                <a:latin typeface="Times New Roman" pitchFamily="18" charset="0"/>
                <a:cs typeface="Times New Roman" pitchFamily="18" charset="0"/>
              </a:rPr>
              <a:t>	OUTPUT:</a:t>
            </a:r>
          </a:p>
          <a:p>
            <a:pPr algn="l"/>
            <a:r>
              <a:rPr lang="en-IN" sz="4200" dirty="0" smtClean="0">
                <a:solidFill>
                  <a:schemeClr val="tx1"/>
                </a:solidFill>
                <a:latin typeface="Times New Roman" pitchFamily="18" charset="0"/>
                <a:cs typeface="Times New Roman" pitchFamily="18" charset="0"/>
              </a:rPr>
              <a:t>			K-number of clusters.</a:t>
            </a:r>
          </a:p>
          <a:p>
            <a:pPr algn="l">
              <a:lnSpc>
                <a:spcPct val="120000"/>
              </a:lnSpc>
            </a:pPr>
            <a:r>
              <a:rPr lang="en-IN" sz="4200" b="1" dirty="0" smtClean="0">
                <a:solidFill>
                  <a:schemeClr val="tx1"/>
                </a:solidFill>
                <a:latin typeface="Times New Roman" pitchFamily="18" charset="0"/>
                <a:cs typeface="Times New Roman" pitchFamily="18" charset="0"/>
              </a:rPr>
              <a:t>	</a:t>
            </a:r>
            <a:r>
              <a:rPr lang="en-US" sz="4200" b="1" dirty="0" smtClean="0">
                <a:solidFill>
                  <a:schemeClr val="tx1"/>
                </a:solidFill>
                <a:latin typeface="Times New Roman" pitchFamily="18" charset="0"/>
                <a:cs typeface="Times New Roman" pitchFamily="18" charset="0"/>
              </a:rPr>
              <a:t>ALGORITHM</a:t>
            </a:r>
            <a:r>
              <a:rPr lang="en-US" sz="4200" dirty="0" smtClean="0">
                <a:solidFill>
                  <a:schemeClr val="tx1"/>
                </a:solidFill>
                <a:latin typeface="Times New Roman" pitchFamily="18" charset="0"/>
                <a:cs typeface="Times New Roman" pitchFamily="18" charset="0"/>
              </a:rPr>
              <a:t>:</a:t>
            </a:r>
          </a:p>
          <a:p>
            <a:pPr algn="l">
              <a:lnSpc>
                <a:spcPct val="120000"/>
              </a:lnSpc>
              <a:spcBef>
                <a:spcPts val="0"/>
              </a:spcBef>
            </a:pPr>
            <a:r>
              <a:rPr lang="en-US" sz="4200" dirty="0" smtClean="0">
                <a:solidFill>
                  <a:schemeClr val="tx1"/>
                </a:solidFill>
                <a:latin typeface="Times New Roman" pitchFamily="18" charset="0"/>
                <a:cs typeface="Times New Roman" pitchFamily="18" charset="0"/>
              </a:rPr>
              <a:t>			1.Initialize the center of the clusters.</a:t>
            </a:r>
          </a:p>
          <a:p>
            <a:pPr algn="l">
              <a:spcBef>
                <a:spcPts val="0"/>
              </a:spcBef>
            </a:pPr>
            <a:r>
              <a:rPr lang="en-US" sz="4200" dirty="0" smtClean="0">
                <a:solidFill>
                  <a:schemeClr val="tx1"/>
                </a:solidFill>
                <a:latin typeface="Times New Roman" pitchFamily="18" charset="0"/>
                <a:cs typeface="Times New Roman" pitchFamily="18" charset="0"/>
              </a:rPr>
              <a:t>			2.Attribute the closest cluster to each data point.</a:t>
            </a:r>
          </a:p>
          <a:p>
            <a:pPr algn="l">
              <a:spcBef>
                <a:spcPts val="0"/>
              </a:spcBef>
            </a:pPr>
            <a:r>
              <a:rPr lang="en-US" sz="4200" dirty="0" smtClean="0">
                <a:solidFill>
                  <a:schemeClr val="tx1"/>
                </a:solidFill>
                <a:latin typeface="Times New Roman" pitchFamily="18" charset="0"/>
                <a:cs typeface="Times New Roman" pitchFamily="18" charset="0"/>
              </a:rPr>
              <a:t>			3.</a:t>
            </a:r>
            <a:r>
              <a:rPr lang="en-IN" sz="4200" dirty="0" smtClean="0"/>
              <a:t> </a:t>
            </a:r>
            <a:r>
              <a:rPr lang="en-IN" sz="4200" dirty="0" smtClean="0">
                <a:solidFill>
                  <a:schemeClr val="tx1"/>
                </a:solidFill>
                <a:latin typeface="Times New Roman" pitchFamily="18" charset="0"/>
                <a:cs typeface="Times New Roman" pitchFamily="18" charset="0"/>
              </a:rPr>
              <a:t>Set the position of each cluster to the mean of all data points belonging 			to  that cluster.</a:t>
            </a:r>
          </a:p>
          <a:p>
            <a:pPr algn="l">
              <a:spcBef>
                <a:spcPts val="0"/>
              </a:spcBef>
            </a:pPr>
            <a:r>
              <a:rPr lang="en-IN" sz="4200" dirty="0" smtClean="0">
                <a:solidFill>
                  <a:schemeClr val="tx1"/>
                </a:solidFill>
                <a:latin typeface="Times New Roman" pitchFamily="18" charset="0"/>
                <a:cs typeface="Times New Roman" pitchFamily="18" charset="0"/>
              </a:rPr>
              <a:t>			4. Repeat steps 2-3 until convergence.</a:t>
            </a:r>
          </a:p>
          <a:p>
            <a:pPr algn="l">
              <a:spcBef>
                <a:spcPts val="0"/>
              </a:spcBef>
            </a:pPr>
            <a:endParaRPr lang="en-IN" sz="4200" dirty="0" smtClean="0">
              <a:solidFill>
                <a:schemeClr val="tx1"/>
              </a:solidFill>
              <a:latin typeface="Times New Roman" pitchFamily="18" charset="0"/>
              <a:cs typeface="Times New Roman" pitchFamily="18" charset="0"/>
            </a:endParaRPr>
          </a:p>
          <a:p>
            <a:pPr algn="l">
              <a:lnSpc>
                <a:spcPct val="120000"/>
              </a:lnSpc>
              <a:spcBef>
                <a:spcPts val="0"/>
              </a:spcBef>
            </a:pPr>
            <a:r>
              <a:rPr lang="en-IN" sz="3600" dirty="0" smtClean="0">
                <a:solidFill>
                  <a:schemeClr val="tx1"/>
                </a:solidFill>
                <a:latin typeface="Times New Roman" pitchFamily="18" charset="0"/>
                <a:cs typeface="Times New Roman" pitchFamily="18" charset="0"/>
              </a:rPr>
              <a:t>	</a:t>
            </a:r>
            <a:r>
              <a:rPr lang="en-US" sz="4200" b="1" dirty="0" smtClean="0">
                <a:solidFill>
                  <a:schemeClr val="tx1"/>
                </a:solidFill>
                <a:latin typeface="Times New Roman" pitchFamily="18" charset="0"/>
                <a:cs typeface="Times New Roman" pitchFamily="18" charset="0"/>
              </a:rPr>
              <a:t> DETAILS: 	</a:t>
            </a:r>
          </a:p>
          <a:p>
            <a:pPr algn="l">
              <a:lnSpc>
                <a:spcPct val="120000"/>
              </a:lnSpc>
              <a:spcBef>
                <a:spcPts val="0"/>
              </a:spcBef>
            </a:pPr>
            <a:r>
              <a:rPr lang="en-US" sz="4200" b="1" dirty="0" smtClean="0">
                <a:solidFill>
                  <a:schemeClr val="tx1"/>
                </a:solidFill>
                <a:latin typeface="Times New Roman" pitchFamily="18" charset="0"/>
                <a:cs typeface="Times New Roman" pitchFamily="18" charset="0"/>
              </a:rPr>
              <a:t>			</a:t>
            </a:r>
            <a:r>
              <a:rPr lang="en-US" sz="4200" dirty="0" smtClean="0">
                <a:solidFill>
                  <a:schemeClr val="tx1"/>
                </a:solidFill>
                <a:latin typeface="Times New Roman" pitchFamily="18" charset="0"/>
                <a:cs typeface="Times New Roman" pitchFamily="18" charset="0"/>
              </a:rPr>
              <a:t>1. K-means clustering is a method of vector quantization which is used for 			analysis 	in data  mining. </a:t>
            </a:r>
          </a:p>
          <a:p>
            <a:pPr algn="l">
              <a:lnSpc>
                <a:spcPct val="120000"/>
              </a:lnSpc>
              <a:spcBef>
                <a:spcPts val="0"/>
              </a:spcBef>
            </a:pPr>
            <a:endParaRPr lang="en-US" sz="4200" dirty="0" smtClean="0">
              <a:solidFill>
                <a:schemeClr val="tx1"/>
              </a:solidFill>
              <a:latin typeface="Times New Roman" pitchFamily="18" charset="0"/>
              <a:cs typeface="Times New Roman" pitchFamily="18" charset="0"/>
            </a:endParaRPr>
          </a:p>
          <a:p>
            <a:pPr lvl="1" algn="l">
              <a:spcBef>
                <a:spcPts val="0"/>
              </a:spcBef>
            </a:pPr>
            <a:r>
              <a:rPr lang="en-US" sz="4200" dirty="0" smtClean="0">
                <a:solidFill>
                  <a:schemeClr val="tx1"/>
                </a:solidFill>
                <a:latin typeface="Times New Roman" pitchFamily="18" charset="0"/>
                <a:cs typeface="Times New Roman" pitchFamily="18" charset="0"/>
              </a:rPr>
              <a:t>		2. This algorithm aims to partition n observations in to clusters in which 		each observation belongs to the cluster with the nearest mean, serving as 		a prototype of the cluster</a:t>
            </a:r>
            <a:endParaRPr lang="en-IN" sz="4200" dirty="0" smtClean="0">
              <a:solidFill>
                <a:schemeClr val="tx1"/>
              </a:solidFill>
              <a:latin typeface="Times New Roman" pitchFamily="18" charset="0"/>
              <a:cs typeface="Times New Roman" pitchFamily="18" charset="0"/>
            </a:endParaRPr>
          </a:p>
          <a:p>
            <a:pPr algn="l">
              <a:spcBef>
                <a:spcPts val="0"/>
              </a:spcBef>
            </a:pPr>
            <a:r>
              <a:rPr lang="en-IN" sz="3200" dirty="0" smtClean="0">
                <a:solidFill>
                  <a:schemeClr val="tx1"/>
                </a:solidFill>
                <a:latin typeface="Times New Roman" pitchFamily="18" charset="0"/>
                <a:cs typeface="Times New Roman" pitchFamily="18" charset="0"/>
              </a:rPr>
              <a:t>		</a:t>
            </a:r>
          </a:p>
          <a:p>
            <a:pPr algn="l"/>
            <a:endParaRPr lang="en-US" sz="2000" dirty="0" smtClean="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pPr lvl="1" algn="l">
              <a:buFont typeface="Arial" pitchFamily="34" charset="0"/>
              <a:buChar char="•"/>
            </a:pPr>
            <a:endParaRPr lang="en-US" sz="2000" dirty="0" smtClean="0">
              <a:solidFill>
                <a:schemeClr val="tx1"/>
              </a:solidFill>
              <a:latin typeface="Times New Roman" pitchFamily="18" charset="0"/>
              <a:cs typeface="Times New Roman" pitchFamily="18" charset="0"/>
            </a:endParaRPr>
          </a:p>
          <a:p>
            <a:pPr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buFont typeface="Arial" pitchFamily="34" charset="0"/>
              <a:buChar char="•"/>
            </a:pP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4348" y="428604"/>
            <a:ext cx="4469878"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CLASSIFICATION Vs REGRESSION</a:t>
            </a:r>
            <a:endParaRPr lang="en-US" sz="2000" b="1" dirty="0">
              <a:latin typeface="Times New Roman" pitchFamily="18" charset="0"/>
              <a:cs typeface="Times New Roman" pitchFamily="18" charset="0"/>
            </a:endParaRPr>
          </a:p>
        </p:txBody>
      </p:sp>
      <p:sp>
        <p:nvSpPr>
          <p:cNvPr id="7" name="TextBox 6"/>
          <p:cNvSpPr txBox="1"/>
          <p:nvPr/>
        </p:nvSpPr>
        <p:spPr>
          <a:xfrm>
            <a:off x="762000" y="1143000"/>
            <a:ext cx="7739090"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Times New Roman" pitchFamily="18" charset="0"/>
                <a:cs typeface="Times New Roman" pitchFamily="18" charset="0"/>
              </a:rPr>
              <a:t>Both are related </a:t>
            </a:r>
            <a:r>
              <a:rPr lang="en-IN" sz="2000" dirty="0">
                <a:latin typeface="Times New Roman" pitchFamily="18" charset="0"/>
                <a:cs typeface="Times New Roman" pitchFamily="18" charset="0"/>
              </a:rPr>
              <a:t>to </a:t>
            </a:r>
            <a:r>
              <a:rPr lang="en-IN" sz="2000" dirty="0" smtClean="0">
                <a:latin typeface="Times New Roman" pitchFamily="18" charset="0"/>
                <a:cs typeface="Times New Roman" pitchFamily="18" charset="0"/>
              </a:rPr>
              <a:t>prediction where</a:t>
            </a:r>
          </a:p>
          <a:p>
            <a:pPr marL="742950" lvl="1" indent="-285750"/>
            <a:r>
              <a:rPr lang="en-IN" sz="2000" dirty="0" smtClean="0">
                <a:latin typeface="Times New Roman" pitchFamily="18" charset="0"/>
                <a:cs typeface="Times New Roman" pitchFamily="18" charset="0"/>
              </a:rPr>
              <a:t>i) Regression </a:t>
            </a:r>
            <a:r>
              <a:rPr lang="en-IN" sz="2000" dirty="0">
                <a:latin typeface="Times New Roman" pitchFamily="18" charset="0"/>
                <a:cs typeface="Times New Roman" pitchFamily="18" charset="0"/>
              </a:rPr>
              <a:t>predicts a value from a continuous </a:t>
            </a:r>
            <a:r>
              <a:rPr lang="en-IN" sz="2000" dirty="0" smtClean="0">
                <a:latin typeface="Times New Roman" pitchFamily="18" charset="0"/>
                <a:cs typeface="Times New Roman" pitchFamily="18" charset="0"/>
              </a:rPr>
              <a:t>set </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ii)Classification </a:t>
            </a:r>
            <a:r>
              <a:rPr lang="en-IN" sz="2000" dirty="0">
                <a:latin typeface="Times New Roman" pitchFamily="18" charset="0"/>
                <a:cs typeface="Times New Roman" pitchFamily="18" charset="0"/>
              </a:rPr>
              <a:t>predicts the 'belonging' to the class.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285750" indent="-285750">
              <a:buFont typeface="Arial" panose="020B0604020202020204" pitchFamily="34" charset="0"/>
              <a:buChar char="•"/>
            </a:pPr>
            <a:r>
              <a:rPr lang="en-IN" sz="2000" dirty="0">
                <a:latin typeface="Times New Roman" pitchFamily="18" charset="0"/>
                <a:cs typeface="Times New Roman" pitchFamily="18" charset="0"/>
              </a:rPr>
              <a:t>Classification trees have dependent variables that are categorical and </a:t>
            </a:r>
          </a:p>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unordered.</a:t>
            </a:r>
          </a:p>
          <a:p>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Regression </a:t>
            </a:r>
            <a:r>
              <a:rPr lang="en-IN" sz="2000" dirty="0">
                <a:latin typeface="Times New Roman" pitchFamily="18" charset="0"/>
                <a:cs typeface="Times New Roman" pitchFamily="18" charset="0"/>
              </a:rPr>
              <a:t>trees have dependent variables that are continuous </a:t>
            </a:r>
          </a:p>
          <a:p>
            <a:r>
              <a:rPr lang="en-IN" sz="2000" dirty="0">
                <a:latin typeface="Times New Roman" pitchFamily="18" charset="0"/>
                <a:cs typeface="Times New Roman" pitchFamily="18" charset="0"/>
              </a:rPr>
              <a:t>     values or ordered whole values.</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3978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chemeClr val="tx1"/>
                </a:solidFill>
                <a:latin typeface="Times New Roman" pitchFamily="18" charset="0"/>
                <a:cs typeface="Times New Roman" pitchFamily="18" charset="0"/>
              </a:rPr>
              <a:t>MODULE 3- DISEASE PREDICTION:</a:t>
            </a:r>
            <a:endParaRPr lang="en-US" sz="2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42910" y="1357298"/>
            <a:ext cx="8229600" cy="3886200"/>
          </a:xfrm>
          <a:prstGeom prst="rect">
            <a:avLst/>
          </a:prstGeom>
        </p:spPr>
        <p:txBody>
          <a:bodyPr>
            <a:noAutofit/>
          </a:bodyPr>
          <a:lstStyle/>
          <a:p>
            <a:pPr>
              <a:buClr>
                <a:schemeClr val="tx1"/>
              </a:buClr>
              <a:buSzPct val="100000"/>
              <a:buFont typeface="Arial" pitchFamily="34" charset="0"/>
              <a:buChar char="•"/>
            </a:pPr>
            <a:r>
              <a:rPr lang="en-US" sz="2000" dirty="0" smtClean="0">
                <a:solidFill>
                  <a:schemeClr val="tx1"/>
                </a:solidFill>
                <a:latin typeface="Times New Roman" pitchFamily="18" charset="0"/>
                <a:cs typeface="Times New Roman" pitchFamily="18" charset="0"/>
              </a:rPr>
              <a:t>This module </a:t>
            </a:r>
            <a:r>
              <a:rPr lang="en-US" sz="2000" dirty="0">
                <a:solidFill>
                  <a:schemeClr val="tx1"/>
                </a:solidFill>
                <a:latin typeface="Times New Roman" pitchFamily="18" charset="0"/>
                <a:cs typeface="Times New Roman" pitchFamily="18" charset="0"/>
              </a:rPr>
              <a:t>includes predicting the type of disease from the symptoms.</a:t>
            </a:r>
          </a:p>
          <a:p>
            <a:pPr>
              <a:buClr>
                <a:schemeClr val="tx1"/>
              </a:buClr>
              <a:buSzPct val="100000"/>
              <a:buFont typeface="Arial" pitchFamily="34" charset="0"/>
              <a:buChar char="•"/>
            </a:pPr>
            <a:r>
              <a:rPr lang="en-US" sz="2000" dirty="0" smtClean="0">
                <a:solidFill>
                  <a:schemeClr val="tx1"/>
                </a:solidFill>
                <a:latin typeface="Times New Roman" pitchFamily="18" charset="0"/>
                <a:cs typeface="Times New Roman" pitchFamily="18" charset="0"/>
              </a:rPr>
              <a:t>Normalising the </a:t>
            </a:r>
            <a:r>
              <a:rPr lang="en-US" sz="2000" dirty="0">
                <a:solidFill>
                  <a:schemeClr val="tx1"/>
                </a:solidFill>
                <a:latin typeface="Times New Roman" pitchFamily="18" charset="0"/>
                <a:cs typeface="Times New Roman" pitchFamily="18" charset="0"/>
              </a:rPr>
              <a:t>datasets.</a:t>
            </a:r>
          </a:p>
          <a:p>
            <a:pPr>
              <a:buClr>
                <a:schemeClr val="tx1"/>
              </a:buClr>
              <a:buSzPct val="100000"/>
              <a:buFont typeface="Arial" pitchFamily="34" charset="0"/>
              <a:buChar char="•"/>
            </a:pPr>
            <a:r>
              <a:rPr lang="en-US" sz="2000" dirty="0" smtClean="0">
                <a:solidFill>
                  <a:schemeClr val="tx1"/>
                </a:solidFill>
                <a:latin typeface="Times New Roman" pitchFamily="18" charset="0"/>
                <a:cs typeface="Times New Roman" pitchFamily="18" charset="0"/>
              </a:rPr>
              <a:t>Accuracy </a:t>
            </a:r>
            <a:r>
              <a:rPr lang="en-US" sz="2000" dirty="0">
                <a:solidFill>
                  <a:schemeClr val="tx1"/>
                </a:solidFill>
                <a:latin typeface="Times New Roman" pitchFamily="18" charset="0"/>
                <a:cs typeface="Times New Roman" pitchFamily="18" charset="0"/>
              </a:rPr>
              <a:t>rates must be analysed.</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Ensemble prediction is to be used.</a:t>
            </a:r>
          </a:p>
          <a:p>
            <a:pPr>
              <a:buClr>
                <a:schemeClr val="tx1"/>
              </a:buClr>
              <a:buSzPct val="100000"/>
              <a:buFont typeface="Arial" pitchFamily="34" charset="0"/>
              <a:buChar char="•"/>
            </a:pPr>
            <a:r>
              <a:rPr lang="en-US" sz="2000" dirty="0">
                <a:solidFill>
                  <a:schemeClr val="tx1"/>
                </a:solidFill>
                <a:latin typeface="Times New Roman" pitchFamily="18" charset="0"/>
                <a:cs typeface="Times New Roman" pitchFamily="18" charset="0"/>
              </a:rPr>
              <a:t>Prediction </a:t>
            </a:r>
            <a:r>
              <a:rPr lang="en-US" sz="2000" dirty="0" smtClean="0">
                <a:solidFill>
                  <a:schemeClr val="tx1"/>
                </a:solidFill>
                <a:latin typeface="Times New Roman" pitchFamily="18" charset="0"/>
                <a:cs typeface="Times New Roman" pitchFamily="18" charset="0"/>
              </a:rPr>
              <a:t>methods  include:  </a:t>
            </a:r>
            <a:endParaRPr lang="en-US" sz="2000" dirty="0">
              <a:solidFill>
                <a:schemeClr val="tx1"/>
              </a:solidFill>
              <a:latin typeface="Times New Roman" pitchFamily="18" charset="0"/>
              <a:cs typeface="Times New Roman" pitchFamily="18" charset="0"/>
            </a:endParaRPr>
          </a:p>
          <a:p>
            <a:pPr lvl="1">
              <a:buClrTx/>
              <a:buFont typeface="Wingdings" pitchFamily="2" charset="2"/>
              <a:buChar char="Ø"/>
            </a:pPr>
            <a:r>
              <a:rPr lang="en-US" sz="2000" dirty="0">
                <a:solidFill>
                  <a:schemeClr val="tx1"/>
                </a:solidFill>
                <a:latin typeface="Times New Roman" pitchFamily="18" charset="0"/>
                <a:cs typeface="Times New Roman" pitchFamily="18" charset="0"/>
              </a:rPr>
              <a:t>  			Naive Bayes Classifier </a:t>
            </a:r>
          </a:p>
          <a:p>
            <a:pPr lvl="1">
              <a:buClrTx/>
              <a:buFont typeface="Wingdings" pitchFamily="2" charset="2"/>
              <a:buChar char="Ø"/>
            </a:pPr>
            <a:r>
              <a:rPr lang="en-US" sz="2000" dirty="0">
                <a:solidFill>
                  <a:schemeClr val="tx1"/>
                </a:solidFill>
                <a:latin typeface="Times New Roman" pitchFamily="18" charset="0"/>
                <a:cs typeface="Times New Roman" pitchFamily="18" charset="0"/>
              </a:rPr>
              <a:t>			Decision Tree </a:t>
            </a:r>
            <a:r>
              <a:rPr lang="en-US" sz="2000" dirty="0" smtClean="0">
                <a:solidFill>
                  <a:schemeClr val="tx1"/>
                </a:solidFill>
                <a:latin typeface="Times New Roman" pitchFamily="18" charset="0"/>
                <a:cs typeface="Times New Roman" pitchFamily="18" charset="0"/>
              </a:rPr>
              <a:t>Approach</a:t>
            </a:r>
          </a:p>
          <a:p>
            <a:pPr lvl="1">
              <a:buClrTx/>
              <a:buFont typeface="Wingdings" pitchFamily="2" charset="2"/>
              <a:buChar char="Ø"/>
            </a:pPr>
            <a:r>
              <a:rPr lang="en-US" sz="2000" dirty="0" smtClean="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Ensemble Prediction</a:t>
            </a:r>
            <a:endParaRPr lang="en-US" sz="1800" dirty="0">
              <a:solidFill>
                <a:schemeClr val="tx1"/>
              </a:solidFill>
              <a:latin typeface="Times New Roman" pitchFamily="18" charset="0"/>
              <a:cs typeface="Times New Roman" pitchFamily="18" charset="0"/>
            </a:endParaRPr>
          </a:p>
          <a:p>
            <a:pPr lvl="1"/>
            <a:endParaRPr lang="en-US" sz="2000" dirty="0">
              <a:latin typeface="Calibri" pitchFamily="34" charset="0"/>
              <a:cs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chemeClr val="tx1"/>
                </a:solidFill>
                <a:latin typeface="Times New Roman" pitchFamily="18" charset="0"/>
                <a:cs typeface="Times New Roman" pitchFamily="18" charset="0"/>
              </a:rPr>
              <a:t>1.NAIVE BAYES CLASSIFIER:</a:t>
            </a:r>
            <a:endParaRPr lang="en-US" sz="2000" b="1" dirty="0">
              <a:solidFill>
                <a:schemeClr val="tx1"/>
              </a:solidFill>
              <a:latin typeface="Times New Roman" pitchFamily="18" charset="0"/>
              <a:cs typeface="Times New Roman" pitchFamily="18" charset="0"/>
            </a:endParaRPr>
          </a:p>
        </p:txBody>
      </p:sp>
      <p:sp>
        <p:nvSpPr>
          <p:cNvPr id="3" name="Text Placeholder 2"/>
          <p:cNvSpPr>
            <a:spLocks noGrp="1"/>
          </p:cNvSpPr>
          <p:nvPr>
            <p:ph idx="1"/>
          </p:nvPr>
        </p:nvSpPr>
        <p:spPr>
          <a:xfrm>
            <a:off x="609598" y="1071546"/>
            <a:ext cx="8034368" cy="4969817"/>
          </a:xfrm>
        </p:spPr>
        <p:txBody>
          <a:bodyPr>
            <a:normAutofit/>
          </a:bodyPr>
          <a:lstStyle/>
          <a:p>
            <a:pPr>
              <a:buNone/>
            </a:pPr>
            <a:r>
              <a:rPr lang="en-IN" sz="2000" b="1" dirty="0" smtClean="0">
                <a:latin typeface="Times New Roman" pitchFamily="18" charset="0"/>
                <a:cs typeface="Times New Roman" pitchFamily="18" charset="0"/>
              </a:rPr>
              <a:t>DETAILS:</a:t>
            </a:r>
          </a:p>
          <a:p>
            <a:pPr>
              <a:buClrTx/>
              <a:buSzPct val="100000"/>
              <a:buFont typeface="Arial" pitchFamily="34" charset="0"/>
              <a:buChar char="•"/>
            </a:pPr>
            <a:r>
              <a:rPr lang="en-IN" sz="2000" dirty="0" smtClean="0">
                <a:latin typeface="Times New Roman" pitchFamily="18" charset="0"/>
                <a:cs typeface="Times New Roman" pitchFamily="18" charset="0"/>
              </a:rPr>
              <a:t>Bayes </a:t>
            </a:r>
            <a:r>
              <a:rPr lang="en-IN" sz="2000" dirty="0">
                <a:latin typeface="Times New Roman" pitchFamily="18" charset="0"/>
                <a:cs typeface="Times New Roman" pitchFamily="18" charset="0"/>
              </a:rPr>
              <a:t>theorem provides a way of calculating the posterior </a:t>
            </a:r>
            <a:r>
              <a:rPr lang="en-IN" sz="2000" dirty="0" smtClean="0">
                <a:latin typeface="Times New Roman" pitchFamily="18" charset="0"/>
                <a:cs typeface="Times New Roman" pitchFamily="18" charset="0"/>
              </a:rPr>
              <a:t>probability: </a:t>
            </a:r>
            <a:r>
              <a:rPr lang="en-IN" sz="2000" dirty="0">
                <a:latin typeface="Times New Roman" pitchFamily="18" charset="0"/>
                <a:cs typeface="Times New Roman" pitchFamily="18" charset="0"/>
              </a:rPr>
              <a:t>P(</a:t>
            </a:r>
            <a:r>
              <a:rPr lang="en-IN" sz="2000" dirty="0" err="1">
                <a:latin typeface="Times New Roman" pitchFamily="18" charset="0"/>
                <a:cs typeface="Times New Roman" pitchFamily="18" charset="0"/>
              </a:rPr>
              <a:t>c|x</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from P(c), P(x), and P(</a:t>
            </a:r>
            <a:r>
              <a:rPr lang="en-IN" sz="2000" dirty="0" err="1">
                <a:latin typeface="Times New Roman" pitchFamily="18" charset="0"/>
                <a:cs typeface="Times New Roman" pitchFamily="18" charset="0"/>
              </a:rPr>
              <a:t>x|c</a:t>
            </a:r>
            <a:r>
              <a:rPr lang="en-IN" sz="2000" dirty="0">
                <a:latin typeface="Times New Roman" pitchFamily="18" charset="0"/>
                <a:cs typeface="Times New Roman" pitchFamily="18" charset="0"/>
              </a:rPr>
              <a:t>).</a:t>
            </a:r>
          </a:p>
          <a:p>
            <a:pPr>
              <a:buClrTx/>
              <a:buSzPct val="100000"/>
              <a:buFont typeface="Arial" pitchFamily="34" charset="0"/>
              <a:buChar char="•"/>
            </a:pPr>
            <a:r>
              <a:rPr lang="en-IN" sz="2000" dirty="0">
                <a:latin typeface="Times New Roman" pitchFamily="18" charset="0"/>
                <a:cs typeface="Times New Roman" pitchFamily="18" charset="0"/>
              </a:rPr>
              <a:t> Naive </a:t>
            </a:r>
            <a:r>
              <a:rPr lang="en-IN" sz="2000" dirty="0" smtClean="0">
                <a:latin typeface="Times New Roman" pitchFamily="18" charset="0"/>
                <a:cs typeface="Times New Roman" pitchFamily="18" charset="0"/>
              </a:rPr>
              <a:t>Bayes Classifier </a:t>
            </a:r>
            <a:r>
              <a:rPr lang="en-IN" sz="2000" dirty="0">
                <a:latin typeface="Times New Roman" pitchFamily="18" charset="0"/>
                <a:cs typeface="Times New Roman" pitchFamily="18" charset="0"/>
              </a:rPr>
              <a:t>assume that the effect of the value of a predictor (x) on a given class (c) is independent of the values of other predictors. </a:t>
            </a:r>
          </a:p>
          <a:p>
            <a:pPr marL="0" indent="0">
              <a:buClrTx/>
              <a:buSzPct val="10000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a:t>
            </a:r>
            <a:r>
              <a:rPr lang="en-IN" sz="2000" b="1" dirty="0" err="1">
                <a:latin typeface="Times New Roman" pitchFamily="18" charset="0"/>
                <a:cs typeface="Times New Roman" pitchFamily="18" charset="0"/>
              </a:rPr>
              <a:t>c|x</a:t>
            </a:r>
            <a:r>
              <a:rPr lang="en-IN" sz="2000" b="1" dirty="0">
                <a:latin typeface="Times New Roman" pitchFamily="18" charset="0"/>
                <a:cs typeface="Times New Roman" pitchFamily="18" charset="0"/>
              </a:rPr>
              <a:t>)=P(</a:t>
            </a:r>
            <a:r>
              <a:rPr lang="en-IN" sz="2000" b="1" dirty="0" err="1">
                <a:latin typeface="Times New Roman" pitchFamily="18" charset="0"/>
                <a:cs typeface="Times New Roman" pitchFamily="18" charset="0"/>
              </a:rPr>
              <a:t>x|c</a:t>
            </a:r>
            <a:r>
              <a:rPr lang="en-IN" sz="2000" b="1" dirty="0">
                <a:latin typeface="Times New Roman" pitchFamily="18" charset="0"/>
                <a:cs typeface="Times New Roman" pitchFamily="18" charset="0"/>
              </a:rPr>
              <a:t>)*P(c)/P(x)</a:t>
            </a:r>
          </a:p>
          <a:p>
            <a:pPr marL="0" indent="0">
              <a:buNone/>
            </a:pPr>
            <a:r>
              <a:rPr lang="en-IN" sz="2000" dirty="0" smtClean="0">
                <a:latin typeface="Times New Roman" pitchFamily="18" charset="0"/>
                <a:cs typeface="Times New Roman" pitchFamily="18" charset="0"/>
              </a:rPr>
              <a:t>	where,</a:t>
            </a:r>
          </a:p>
          <a:p>
            <a:pPr>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P(</a:t>
            </a:r>
            <a:r>
              <a:rPr lang="en-IN" sz="2000" dirty="0" err="1" smtClean="0">
                <a:latin typeface="Times New Roman" pitchFamily="18" charset="0"/>
                <a:cs typeface="Times New Roman" pitchFamily="18" charset="0"/>
              </a:rPr>
              <a:t>c|x</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 Posterior </a:t>
            </a:r>
            <a:r>
              <a:rPr lang="en-IN" sz="2000" dirty="0">
                <a:latin typeface="Times New Roman" pitchFamily="18" charset="0"/>
                <a:cs typeface="Times New Roman" pitchFamily="18" charset="0"/>
              </a:rPr>
              <a:t>probability of class (target) given predictor (attribute). </a:t>
            </a:r>
          </a:p>
          <a:p>
            <a:pPr>
              <a:buNone/>
            </a:pPr>
            <a:r>
              <a:rPr lang="en-IN" sz="2000" dirty="0" smtClean="0">
                <a:latin typeface="Times New Roman" pitchFamily="18" charset="0"/>
                <a:cs typeface="Times New Roman" pitchFamily="18" charset="0"/>
              </a:rPr>
              <a:t>		P(c</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T</a:t>
            </a:r>
            <a:r>
              <a:rPr lang="en-IN" sz="2000" dirty="0" smtClean="0">
                <a:latin typeface="Times New Roman" pitchFamily="18" charset="0"/>
                <a:cs typeface="Times New Roman" pitchFamily="18" charset="0"/>
              </a:rPr>
              <a:t>he </a:t>
            </a:r>
            <a:r>
              <a:rPr lang="en-IN" sz="2000" dirty="0">
                <a:latin typeface="Times New Roman" pitchFamily="18" charset="0"/>
                <a:cs typeface="Times New Roman" pitchFamily="18" charset="0"/>
              </a:rPr>
              <a:t>prior probability of class.  </a:t>
            </a:r>
          </a:p>
          <a:p>
            <a:pPr>
              <a:buNone/>
            </a:pPr>
            <a:r>
              <a:rPr lang="en-IN" sz="2000" dirty="0" smtClean="0">
                <a:latin typeface="Times New Roman" pitchFamily="18" charset="0"/>
                <a:cs typeface="Times New Roman" pitchFamily="18" charset="0"/>
              </a:rPr>
              <a:t>		P(</a:t>
            </a:r>
            <a:r>
              <a:rPr lang="en-IN" sz="2000" dirty="0" err="1" smtClean="0">
                <a:latin typeface="Times New Roman" pitchFamily="18" charset="0"/>
                <a:cs typeface="Times New Roman" pitchFamily="18" charset="0"/>
              </a:rPr>
              <a:t>x|c</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 Likelihood </a:t>
            </a:r>
            <a:r>
              <a:rPr lang="en-IN" sz="2000" dirty="0">
                <a:latin typeface="Times New Roman" pitchFamily="18" charset="0"/>
                <a:cs typeface="Times New Roman" pitchFamily="18" charset="0"/>
              </a:rPr>
              <a:t>which is the probability of predictor given class. </a:t>
            </a:r>
          </a:p>
          <a:p>
            <a:pPr>
              <a:buNone/>
            </a:pPr>
            <a:r>
              <a:rPr lang="en-IN" sz="2000" dirty="0" smtClean="0">
                <a:latin typeface="Times New Roman" pitchFamily="18" charset="0"/>
                <a:cs typeface="Times New Roman" pitchFamily="18" charset="0"/>
              </a:rPr>
              <a:t>		P(x</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 Prior </a:t>
            </a:r>
            <a:r>
              <a:rPr lang="en-IN" sz="2000" dirty="0">
                <a:latin typeface="Times New Roman" pitchFamily="18" charset="0"/>
                <a:cs typeface="Times New Roman" pitchFamily="18" charset="0"/>
              </a:rPr>
              <a:t>probability of predictor</a:t>
            </a:r>
            <a:r>
              <a:rPr lang="en-IN" dirty="0" smtClean="0"/>
              <a:t>.</a:t>
            </a:r>
          </a:p>
          <a:p>
            <a:pPr>
              <a:buNone/>
            </a:pPr>
            <a:endParaRPr lang="en-IN" dirty="0" smtClean="0"/>
          </a:p>
          <a:p>
            <a:pPr>
              <a:buClrTx/>
              <a:buSzPct val="100000"/>
              <a:buFont typeface="Arial" pitchFamily="34" charset="0"/>
              <a:buChar char="•"/>
            </a:pPr>
            <a:endParaRPr lang="en-US" dirty="0"/>
          </a:p>
        </p:txBody>
      </p:sp>
    </p:spTree>
    <p:extLst>
      <p:ext uri="{BB962C8B-B14F-4D97-AF65-F5344CB8AC3E}">
        <p14:creationId xmlns="" xmlns:p14="http://schemas.microsoft.com/office/powerpoint/2010/main" val="383921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02359"/>
            <a:ext cx="7786742" cy="5940088"/>
          </a:xfrm>
          <a:prstGeom prst="rect">
            <a:avLst/>
          </a:prstGeom>
          <a:noFill/>
        </p:spPr>
        <p:txBody>
          <a:bodyPr wrap="square" rtlCol="0">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INPUT</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SplitLists </a:t>
            </a:r>
            <a:r>
              <a:rPr lang="en-US" sz="2000" dirty="0">
                <a:latin typeface="Times New Roman" pitchFamily="18" charset="0"/>
                <a:cs typeface="Times New Roman" pitchFamily="18" charset="0"/>
              </a:rPr>
              <a:t>List of k sets created by splitting the DataSet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OUTPUT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TrainingSet</a:t>
            </a:r>
            <a:r>
              <a:rPr lang="en-US" sz="2000" dirty="0">
                <a:latin typeface="Times New Roman" pitchFamily="18" charset="0"/>
                <a:cs typeface="Times New Roman" pitchFamily="18" charset="0"/>
              </a:rPr>
              <a:t>, TestSet </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ALGORITHM</a:t>
            </a:r>
            <a:r>
              <a:rPr lang="en-US" sz="2000" dirty="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BEGIN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FOREACH </a:t>
            </a:r>
            <a:r>
              <a:rPr lang="en-US" sz="2000" dirty="0">
                <a:latin typeface="Times New Roman" pitchFamily="18" charset="0"/>
                <a:cs typeface="Times New Roman" pitchFamily="18" charset="0"/>
              </a:rPr>
              <a:t>SplitSet Si in SplitLists</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SET </a:t>
            </a:r>
            <a:r>
              <a:rPr lang="en-US" sz="2000" dirty="0">
                <a:latin typeface="Times New Roman" pitchFamily="18" charset="0"/>
                <a:cs typeface="Times New Roman" pitchFamily="18" charset="0"/>
              </a:rPr>
              <a:t>TestSet = Si</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SET TrainingSet = Remaining sets merged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END </a:t>
            </a:r>
          </a:p>
        </p:txBody>
      </p:sp>
    </p:spTree>
    <p:extLst>
      <p:ext uri="{BB962C8B-B14F-4D97-AF65-F5344CB8AC3E}">
        <p14:creationId xmlns="" xmlns:p14="http://schemas.microsoft.com/office/powerpoint/2010/main" val="226056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46160" y="231120"/>
            <a:ext cx="2808000" cy="456120"/>
          </a:xfrm>
          <a:prstGeom prst="rect">
            <a:avLst/>
          </a:prstGeom>
          <a:noFill/>
          <a:ln>
            <a:noFill/>
          </a:ln>
        </p:spPr>
        <p:txBody>
          <a:bodyPr lIns="90000" tIns="45000" rIns="90000" bIns="45000"/>
          <a:lstStyle/>
          <a:p>
            <a:pPr>
              <a:lnSpc>
                <a:spcPct val="100000"/>
              </a:lnSpc>
            </a:pPr>
            <a:r>
              <a:rPr lang="en-IN" sz="2400" b="1" dirty="0">
                <a:solidFill>
                  <a:srgbClr val="000000"/>
                </a:solidFill>
                <a:latin typeface="Times New Roman" pitchFamily="18" charset="0"/>
                <a:cs typeface="Times New Roman" pitchFamily="18" charset="0"/>
              </a:rPr>
              <a:t>INTRODUCTION:</a:t>
            </a:r>
            <a:endParaRPr b="1">
              <a:latin typeface="Times New Roman" pitchFamily="18" charset="0"/>
              <a:cs typeface="Times New Roman" pitchFamily="18" charset="0"/>
            </a:endParaRPr>
          </a:p>
        </p:txBody>
      </p:sp>
      <p:sp>
        <p:nvSpPr>
          <p:cNvPr id="84" name="CustomShape 2"/>
          <p:cNvSpPr/>
          <p:nvPr/>
        </p:nvSpPr>
        <p:spPr>
          <a:xfrm>
            <a:off x="611640" y="692640"/>
            <a:ext cx="7920360" cy="6124680"/>
          </a:xfrm>
          <a:prstGeom prst="rect">
            <a:avLst/>
          </a:prstGeom>
          <a:noFill/>
          <a:ln>
            <a:noFill/>
          </a:ln>
        </p:spPr>
        <p:txBody>
          <a:bodyPr lIns="90000" tIns="45000" rIns="90000" bIns="45000"/>
          <a:lstStyle/>
          <a:p>
            <a:pPr>
              <a:lnSpc>
                <a:spcPct val="100000"/>
              </a:lnSpc>
              <a:buFont typeface="Arial" pitchFamily="34" charset="0"/>
              <a:buChar char="•"/>
            </a:pPr>
            <a:r>
              <a:rPr lang="en-IN" sz="2000" dirty="0" smtClean="0">
                <a:solidFill>
                  <a:srgbClr val="000000"/>
                </a:solidFill>
                <a:latin typeface="Times New Roman" pitchFamily="18" charset="0"/>
                <a:cs typeface="Times New Roman" pitchFamily="18" charset="0"/>
              </a:rPr>
              <a:t> Chronic </a:t>
            </a:r>
            <a:r>
              <a:rPr lang="en-IN" sz="2000" dirty="0">
                <a:solidFill>
                  <a:srgbClr val="000000"/>
                </a:solidFill>
                <a:latin typeface="Times New Roman" pitchFamily="18" charset="0"/>
                <a:cs typeface="Times New Roman" pitchFamily="18" charset="0"/>
              </a:rPr>
              <a:t>disease has been the number one cause of death as well as a disability in India with the host of   </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i)   immune disorders</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ii)  cancer </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iii) cardio-vascular problems</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iv) lifestyle disorders </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v)  dermatological problems </a:t>
            </a:r>
            <a:r>
              <a:rPr lang="en-IN" sz="2000" dirty="0" smtClean="0">
                <a:solidFill>
                  <a:srgbClr val="000000"/>
                </a:solidFill>
                <a:latin typeface="Times New Roman" pitchFamily="18" charset="0"/>
                <a:cs typeface="Times New Roman" pitchFamily="18" charset="0"/>
              </a:rPr>
              <a:t>and so on.</a:t>
            </a:r>
            <a:endParaRPr sz="2000">
              <a:latin typeface="Times New Roman" pitchFamily="18" charset="0"/>
              <a:cs typeface="Times New Roman" pitchFamily="18" charset="0"/>
            </a:endParaRPr>
          </a:p>
          <a:p>
            <a:pPr>
              <a:lnSpc>
                <a:spcPct val="100000"/>
              </a:lnSpc>
            </a:pPr>
            <a:endParaRPr lang="en-IN" sz="2000" dirty="0" smtClean="0">
              <a:solidFill>
                <a:srgbClr val="000000"/>
              </a:solidFill>
              <a:latin typeface="Times New Roman" pitchFamily="18" charset="0"/>
              <a:cs typeface="Times New Roman" pitchFamily="18" charset="0"/>
            </a:endParaRPr>
          </a:p>
          <a:p>
            <a:pPr>
              <a:lnSpc>
                <a:spcPct val="100000"/>
              </a:lnSpc>
              <a:buFont typeface="Arial" pitchFamily="34" charset="0"/>
              <a:buChar char="•"/>
            </a:pPr>
            <a:r>
              <a:rPr lang="en-IN" sz="2000" dirty="0" smtClean="0">
                <a:solidFill>
                  <a:srgbClr val="000000"/>
                </a:solidFill>
                <a:latin typeface="Times New Roman" pitchFamily="18" charset="0"/>
                <a:cs typeface="Times New Roman" pitchFamily="18" charset="0"/>
              </a:rPr>
              <a:t> As </a:t>
            </a:r>
            <a:r>
              <a:rPr lang="en-IN" sz="2000" dirty="0">
                <a:solidFill>
                  <a:srgbClr val="000000"/>
                </a:solidFill>
                <a:latin typeface="Times New Roman" pitchFamily="18" charset="0"/>
                <a:cs typeface="Times New Roman" pitchFamily="18" charset="0"/>
              </a:rPr>
              <a:t>a complement to modern medicine's approach on treating such illnesses at the symptomatic level, Precision Ayurvedic Medicine Prediction with its focus on “root cause” treatment by identifying the body </a:t>
            </a:r>
            <a:r>
              <a:rPr lang="en-IN" sz="2000" dirty="0" smtClean="0">
                <a:solidFill>
                  <a:srgbClr val="000000"/>
                </a:solidFill>
                <a:latin typeface="Times New Roman" pitchFamily="18" charset="0"/>
                <a:cs typeface="Times New Roman" pitchFamily="18" charset="0"/>
              </a:rPr>
              <a:t>type(Vata</a:t>
            </a:r>
            <a:r>
              <a:rPr lang="en-IN" sz="2000" dirty="0">
                <a:solidFill>
                  <a:srgbClr val="000000"/>
                </a:solidFill>
                <a:latin typeface="Times New Roman" pitchFamily="18" charset="0"/>
                <a:cs typeface="Times New Roman" pitchFamily="18" charset="0"/>
              </a:rPr>
              <a:t>, </a:t>
            </a:r>
            <a:r>
              <a:rPr lang="en-IN" sz="2000" dirty="0" smtClean="0">
                <a:solidFill>
                  <a:srgbClr val="000000"/>
                </a:solidFill>
                <a:latin typeface="Times New Roman" pitchFamily="18" charset="0"/>
                <a:cs typeface="Times New Roman" pitchFamily="18" charset="0"/>
              </a:rPr>
              <a:t>Pitta</a:t>
            </a:r>
            <a:r>
              <a:rPr lang="en-IN" sz="2000" dirty="0">
                <a:solidFill>
                  <a:srgbClr val="000000"/>
                </a:solidFill>
                <a:latin typeface="Times New Roman" pitchFamily="18" charset="0"/>
                <a:cs typeface="Times New Roman" pitchFamily="18" charset="0"/>
              </a:rPr>
              <a:t>, Kapha) through </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i)   diet</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ii)  lifestyle </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iii) emotional</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iv) physical  </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v)  fitness features </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     and the disease, is an effective and low-cost preventive and curative solution.</a:t>
            </a:r>
            <a:endParaRPr sz="2000">
              <a:latin typeface="Times New Roman" pitchFamily="18" charset="0"/>
              <a:cs typeface="Times New Roman" pitchFamily="18" charset="0"/>
            </a:endParaRPr>
          </a:p>
          <a:p>
            <a:pPr>
              <a:lnSpc>
                <a:spcPct val="100000"/>
              </a:lnSpc>
            </a:pPr>
            <a:endParaRPr>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00" y="0"/>
            <a:ext cx="9429248" cy="6863417"/>
          </a:xfrm>
          <a:prstGeom prst="rect">
            <a:avLst/>
          </a:prstGeom>
          <a:noFill/>
        </p:spPr>
        <p:txBody>
          <a:bodyPr wrap="none" rtlCol="0">
            <a:spAutoFit/>
          </a:bodyPr>
          <a:lstStyle/>
          <a:p>
            <a:r>
              <a:rPr lang="en-US" sz="2000" b="1" dirty="0">
                <a:latin typeface="Times New Roman" pitchFamily="18" charset="0"/>
                <a:cs typeface="Times New Roman" pitchFamily="18" charset="0"/>
              </a:rPr>
              <a:t>INPUT</a:t>
            </a:r>
            <a:r>
              <a:rPr lang="en-US" sz="2000" dirty="0" smtClean="0">
                <a:latin typeface="Times New Roman" pitchFamily="18" charset="0"/>
                <a:cs typeface="Times New Roman" pitchFamily="18" charset="0"/>
              </a:rPr>
              <a:t>: SplitLists </a:t>
            </a:r>
          </a:p>
          <a:p>
            <a:r>
              <a:rPr lang="en-US" sz="2000" b="1" dirty="0" smtClean="0">
                <a:latin typeface="Times New Roman" pitchFamily="18" charset="0"/>
                <a:cs typeface="Times New Roman" pitchFamily="18" charset="0"/>
              </a:rPr>
              <a:t>OUTPUT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Accuracy </a:t>
            </a:r>
            <a:r>
              <a:rPr lang="en-US" sz="2000" dirty="0">
                <a:latin typeface="Times New Roman" pitchFamily="18" charset="0"/>
                <a:cs typeface="Times New Roman" pitchFamily="18" charset="0"/>
              </a:rPr>
              <a:t>of Classifier </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ALGORITHM</a:t>
            </a:r>
            <a:r>
              <a:rPr lang="en-US" sz="2000" dirty="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BEGIN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SET </a:t>
            </a:r>
            <a:r>
              <a:rPr lang="en-US" sz="2000" dirty="0" err="1">
                <a:latin typeface="Times New Roman" pitchFamily="18" charset="0"/>
                <a:cs typeface="Times New Roman" pitchFamily="18" charset="0"/>
              </a:rPr>
              <a:t>noOfSplits</a:t>
            </a:r>
            <a:r>
              <a:rPr lang="en-US" sz="2000" dirty="0">
                <a:latin typeface="Times New Roman" pitchFamily="18" charset="0"/>
                <a:cs typeface="Times New Roman" pitchFamily="18" charset="0"/>
              </a:rPr>
              <a:t> = k </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FOR </a:t>
            </a:r>
            <a:r>
              <a:rPr lang="en-US" sz="2000" dirty="0" err="1">
                <a:latin typeface="Times New Roman" pitchFamily="18" charset="0"/>
                <a:cs typeface="Times New Roman" pitchFamily="18" charset="0"/>
              </a:rPr>
              <a:t>noOfSplits</a:t>
            </a:r>
            <a:r>
              <a:rPr lang="en-US" sz="2000" dirty="0">
                <a:latin typeface="Times New Roman" pitchFamily="18" charset="0"/>
                <a:cs typeface="Times New Roman" pitchFamily="18" charset="0"/>
              </a:rPr>
              <a:t> = 1 to k </a:t>
            </a:r>
          </a:p>
          <a:p>
            <a:r>
              <a:rPr lang="en-US" sz="2000" dirty="0" smtClean="0">
                <a:latin typeface="Times New Roman" pitchFamily="18" charset="0"/>
                <a:cs typeface="Times New Roman" pitchFamily="18" charset="0"/>
              </a:rPr>
              <a:t>	     {       Set </a:t>
            </a:r>
            <a:r>
              <a:rPr lang="en-US" sz="2000" dirty="0" err="1">
                <a:latin typeface="Times New Roman" pitchFamily="18" charset="0"/>
                <a:cs typeface="Times New Roman" pitchFamily="18" charset="0"/>
              </a:rPr>
              <a:t>correctClassificationCount</a:t>
            </a:r>
            <a:r>
              <a:rPr lang="en-US" sz="2000" dirty="0">
                <a:latin typeface="Times New Roman" pitchFamily="18" charset="0"/>
                <a:cs typeface="Times New Roman" pitchFamily="18" charset="0"/>
              </a:rPr>
              <a:t> to 0SplitLists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Call </a:t>
            </a:r>
            <a:r>
              <a:rPr lang="en-US" sz="2000" dirty="0" err="1">
                <a:latin typeface="Times New Roman" pitchFamily="18" charset="0"/>
                <a:cs typeface="Times New Roman" pitchFamily="18" charset="0"/>
              </a:rPr>
              <a:t>SetTrainingSetAndTestSet</a:t>
            </a:r>
            <a:r>
              <a:rPr lang="en-US" sz="2000" dirty="0">
                <a:latin typeface="Times New Roman" pitchFamily="18" charset="0"/>
                <a:cs typeface="Times New Roman" pitchFamily="18" charset="0"/>
              </a:rPr>
              <a:t> with </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FOREACH </a:t>
            </a:r>
            <a:r>
              <a:rPr lang="en-US" sz="2000" dirty="0" err="1">
                <a:latin typeface="Times New Roman" pitchFamily="18" charset="0"/>
                <a:cs typeface="Times New Roman" pitchFamily="18" charset="0"/>
              </a:rPr>
              <a:t>TestInstance</a:t>
            </a:r>
            <a:r>
              <a:rPr lang="en-US" sz="2000" dirty="0">
                <a:latin typeface="Times New Roman" pitchFamily="18" charset="0"/>
                <a:cs typeface="Times New Roman" pitchFamily="18" charset="0"/>
              </a:rPr>
              <a:t> Ti in TestSet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p>
          <a:p>
            <a:r>
              <a:rPr lang="en-US" sz="2000" dirty="0" smtClean="0">
                <a:latin typeface="Times New Roman" pitchFamily="18" charset="0"/>
                <a:cs typeface="Times New Roman" pitchFamily="18" charset="0"/>
              </a:rPr>
              <a:t>		CALL </a:t>
            </a:r>
            <a:r>
              <a:rPr lang="en-US" sz="2000" dirty="0" err="1">
                <a:latin typeface="Times New Roman" pitchFamily="18" charset="0"/>
                <a:cs typeface="Times New Roman" pitchFamily="18" charset="0"/>
              </a:rPr>
              <a:t>TrainClassifier</a:t>
            </a:r>
            <a:r>
              <a:rPr lang="en-US" sz="2000" dirty="0">
                <a:latin typeface="Times New Roman" pitchFamily="18" charset="0"/>
                <a:cs typeface="Times New Roman" pitchFamily="18" charset="0"/>
              </a:rPr>
              <a:t> with TrainingSet </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CALL </a:t>
            </a:r>
            <a:r>
              <a:rPr lang="en-US" sz="2000" dirty="0" err="1">
                <a:latin typeface="Times New Roman" pitchFamily="18" charset="0"/>
                <a:cs typeface="Times New Roman" pitchFamily="18" charset="0"/>
              </a:rPr>
              <a:t>ClassifyTestData</a:t>
            </a:r>
            <a:r>
              <a:rPr lang="en-US" sz="2000" dirty="0">
                <a:latin typeface="Times New Roman" pitchFamily="18" charset="0"/>
                <a:cs typeface="Times New Roman" pitchFamily="18" charset="0"/>
              </a:rPr>
              <a:t> with Ti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IF </a:t>
            </a:r>
            <a:r>
              <a:rPr lang="en-US" sz="2000" dirty="0">
                <a:latin typeface="Times New Roman" pitchFamily="18" charset="0"/>
                <a:cs typeface="Times New Roman" pitchFamily="18" charset="0"/>
              </a:rPr>
              <a:t>classification = </a:t>
            </a:r>
            <a:r>
              <a:rPr lang="en-US" sz="2000" dirty="0" err="1">
                <a:latin typeface="Times New Roman" pitchFamily="18" charset="0"/>
                <a:cs typeface="Times New Roman" pitchFamily="18" charset="0"/>
              </a:rPr>
              <a:t>Ti.Class</a:t>
            </a:r>
            <a:r>
              <a:rPr lang="en-US" sz="2000" dirty="0">
                <a:latin typeface="Times New Roman" pitchFamily="18" charset="0"/>
                <a:cs typeface="Times New Roman" pitchFamily="18" charset="0"/>
              </a:rPr>
              <a:t> THEN </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INCREMENT </a:t>
            </a:r>
            <a:r>
              <a:rPr lang="en-US" sz="2000" dirty="0" err="1">
                <a:latin typeface="Times New Roman" pitchFamily="18" charset="0"/>
                <a:cs typeface="Times New Roman" pitchFamily="18" charset="0"/>
              </a:rPr>
              <a:t>correctClassificationCount</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ENDIF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p>
          <a:p>
            <a:r>
              <a:rPr lang="en-US" sz="2000" dirty="0" smtClean="0">
                <a:latin typeface="Times New Roman" pitchFamily="18" charset="0"/>
                <a:cs typeface="Times New Roman" pitchFamily="18" charset="0"/>
              </a:rPr>
              <a:t>	   CALL </a:t>
            </a:r>
            <a:r>
              <a:rPr lang="en-US" sz="2000" dirty="0" err="1">
                <a:latin typeface="Times New Roman" pitchFamily="18" charset="0"/>
                <a:cs typeface="Times New Roman" pitchFamily="18" charset="0"/>
              </a:rPr>
              <a:t>CalculateAccuracy</a:t>
            </a:r>
            <a:r>
              <a:rPr lang="en-US" sz="2000" dirty="0">
                <a:latin typeface="Times New Roman" pitchFamily="18" charset="0"/>
                <a:cs typeface="Times New Roman" pitchFamily="18" charset="0"/>
              </a:rPr>
              <a:t> with </a:t>
            </a:r>
            <a:r>
              <a:rPr lang="en-US" sz="2000" dirty="0" err="1">
                <a:latin typeface="Times New Roman" pitchFamily="18" charset="0"/>
                <a:cs typeface="Times New Roman" pitchFamily="18" charset="0"/>
              </a:rPr>
              <a:t>correctClassificationCount</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TestSet.Count</a:t>
            </a:r>
            <a:r>
              <a:rPr lang="en-US" sz="2000" dirty="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RETURNING </a:t>
            </a:r>
            <a:r>
              <a:rPr lang="en-US" sz="2000" dirty="0">
                <a:latin typeface="Times New Roman" pitchFamily="18" charset="0"/>
                <a:cs typeface="Times New Roman" pitchFamily="18" charset="0"/>
              </a:rPr>
              <a:t>Accuracy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Calculate </a:t>
            </a:r>
            <a:r>
              <a:rPr lang="en-US" sz="2000" dirty="0">
                <a:latin typeface="Times New Roman" pitchFamily="18" charset="0"/>
                <a:cs typeface="Times New Roman" pitchFamily="18" charset="0"/>
              </a:rPr>
              <a:t>average accuracy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END</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8305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428736"/>
            <a:ext cx="6929486" cy="2554545"/>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DETAILS:</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Decision tree is a graph to represent choices and their results in form of a tree.</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The nodes in the graph represent an event or choice and the edges of the  graph represent the decision rules or conditions. </a:t>
            </a:r>
          </a:p>
          <a:p>
            <a:endParaRPr lang="en-US" sz="2000" dirty="0" smtClean="0">
              <a:latin typeface="Times New Roman" pitchFamily="18" charset="0"/>
              <a:cs typeface="Times New Roman" pitchFamily="18" charset="0"/>
            </a:endParaRPr>
          </a:p>
        </p:txBody>
      </p:sp>
      <p:sp>
        <p:nvSpPr>
          <p:cNvPr id="3" name="TextBox 2"/>
          <p:cNvSpPr txBox="1"/>
          <p:nvPr/>
        </p:nvSpPr>
        <p:spPr>
          <a:xfrm>
            <a:off x="428596" y="785794"/>
            <a:ext cx="4415440" cy="461665"/>
          </a:xfrm>
          <a:prstGeom prst="rect">
            <a:avLst/>
          </a:prstGeom>
          <a:noFill/>
        </p:spPr>
        <p:txBody>
          <a:bodyPr wrap="none" rtlCol="0">
            <a:spAutoFit/>
          </a:bodyPr>
          <a:lstStyle/>
          <a:p>
            <a:r>
              <a:rPr lang="en-US" sz="2000" b="1" dirty="0" smtClean="0">
                <a:latin typeface="Times New Roman" pitchFamily="18" charset="0"/>
                <a:cs typeface="Times New Roman" pitchFamily="18" charset="0"/>
              </a:rPr>
              <a:t>2. DECISION TREE ALGORITHM :</a:t>
            </a:r>
            <a:r>
              <a:rPr lang="en-US" sz="2400" dirty="0" smtClean="0"/>
              <a:t> </a:t>
            </a: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Image result for decision tree basic diagram"/>
          <p:cNvPicPr>
            <a:picLocks noChangeAspect="1" noChangeArrowheads="1"/>
          </p:cNvPicPr>
          <p:nvPr/>
        </p:nvPicPr>
        <p:blipFill>
          <a:blip r:embed="rId2"/>
          <a:srcRect/>
          <a:stretch>
            <a:fillRect/>
          </a:stretch>
        </p:blipFill>
        <p:spPr bwMode="auto">
          <a:xfrm>
            <a:off x="4572000" y="0"/>
            <a:ext cx="4114800" cy="2619375"/>
          </a:xfrm>
          <a:prstGeom prst="rect">
            <a:avLst/>
          </a:prstGeom>
          <a:noFill/>
        </p:spPr>
      </p:pic>
      <p:sp>
        <p:nvSpPr>
          <p:cNvPr id="5" name="TextBox 4"/>
          <p:cNvSpPr txBox="1"/>
          <p:nvPr/>
        </p:nvSpPr>
        <p:spPr>
          <a:xfrm>
            <a:off x="500034" y="610136"/>
            <a:ext cx="7500990" cy="6247864"/>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INPUT</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T  (Decision Tree)</a:t>
            </a:r>
          </a:p>
          <a:p>
            <a:r>
              <a:rPr lang="en-IN" sz="2000" dirty="0" smtClean="0">
                <a:latin typeface="Times New Roman" pitchFamily="18" charset="0"/>
                <a:cs typeface="Times New Roman" pitchFamily="18" charset="0"/>
              </a:rPr>
              <a:t>	D  (Input database)</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OUTPUT</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M  (Model prediction)</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ALGORITHM</a:t>
            </a:r>
            <a:r>
              <a:rPr lang="en-IN"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for each </a:t>
            </a:r>
            <a:r>
              <a:rPr lang="en-IN" sz="2000" i="1" dirty="0" smtClean="0">
                <a:latin typeface="Times New Roman" pitchFamily="18" charset="0"/>
                <a:cs typeface="Times New Roman" pitchFamily="18" charset="0"/>
              </a:rPr>
              <a:t>t</a:t>
            </a:r>
            <a:r>
              <a:rPr lang="en-IN" sz="2000" dirty="0" smtClean="0">
                <a:latin typeface="Times New Roman" pitchFamily="18" charset="0"/>
                <a:cs typeface="Times New Roman" pitchFamily="18" charset="0"/>
              </a:rPr>
              <a:t> belongs to </a:t>
            </a:r>
            <a:r>
              <a:rPr lang="en-IN" sz="2000" i="1" dirty="0" smtClean="0">
                <a:latin typeface="Times New Roman" pitchFamily="18" charset="0"/>
                <a:cs typeface="Times New Roman" pitchFamily="18" charset="0"/>
              </a:rPr>
              <a:t>D</a:t>
            </a:r>
            <a:r>
              <a:rPr lang="en-IN" sz="2000" dirty="0" smtClean="0">
                <a:latin typeface="Times New Roman" pitchFamily="18" charset="0"/>
                <a:cs typeface="Times New Roman" pitchFamily="18" charset="0"/>
              </a:rPr>
              <a:t> do</a:t>
            </a:r>
          </a:p>
          <a:p>
            <a:r>
              <a:rPr lang="en-IN" sz="2000" dirty="0" smtClean="0">
                <a:latin typeface="Times New Roman" pitchFamily="18" charset="0"/>
                <a:cs typeface="Times New Roman" pitchFamily="18" charset="0"/>
              </a:rPr>
              <a:t>	</a:t>
            </a:r>
            <a:r>
              <a:rPr lang="en-IN" sz="2000" i="1" dirty="0" smtClean="0">
                <a:latin typeface="Times New Roman" pitchFamily="18" charset="0"/>
                <a:cs typeface="Times New Roman" pitchFamily="18" charset="0"/>
              </a:rPr>
              <a:t> n</a:t>
            </a:r>
            <a:r>
              <a:rPr lang="en-IN" sz="2000" dirty="0" smtClean="0">
                <a:latin typeface="Times New Roman" pitchFamily="18" charset="0"/>
                <a:cs typeface="Times New Roman" pitchFamily="18" charset="0"/>
              </a:rPr>
              <a:t>=root node of</a:t>
            </a:r>
            <a:r>
              <a:rPr lang="en-IN" sz="2000" i="1" dirty="0" smtClean="0">
                <a:latin typeface="Times New Roman" pitchFamily="18" charset="0"/>
                <a:cs typeface="Times New Roman" pitchFamily="18" charset="0"/>
              </a:rPr>
              <a:t> T</a:t>
            </a:r>
          </a:p>
          <a:p>
            <a:r>
              <a:rPr lang="en-IN" sz="2000" dirty="0" smtClean="0">
                <a:latin typeface="Times New Roman" pitchFamily="18" charset="0"/>
                <a:cs typeface="Times New Roman" pitchFamily="18" charset="0"/>
              </a:rPr>
              <a:t>	while </a:t>
            </a:r>
            <a:r>
              <a:rPr lang="en-IN" sz="2000" i="1" dirty="0" smtClean="0">
                <a:latin typeface="Times New Roman" pitchFamily="18" charset="0"/>
                <a:cs typeface="Times New Roman" pitchFamily="18" charset="0"/>
              </a:rPr>
              <a:t>n</a:t>
            </a:r>
            <a:r>
              <a:rPr lang="en-IN" sz="2000" dirty="0" smtClean="0">
                <a:latin typeface="Times New Roman" pitchFamily="18" charset="0"/>
                <a:cs typeface="Times New Roman" pitchFamily="18" charset="0"/>
              </a:rPr>
              <a:t> not leaf node do</a:t>
            </a:r>
          </a:p>
          <a:p>
            <a:r>
              <a:rPr lang="en-IN" sz="2000" dirty="0" smtClean="0">
                <a:latin typeface="Times New Roman" pitchFamily="18" charset="0"/>
                <a:cs typeface="Times New Roman" pitchFamily="18" charset="0"/>
              </a:rPr>
              <a:t>		obtain answer to question on </a:t>
            </a:r>
            <a:r>
              <a:rPr lang="en-IN" sz="2000" i="1" dirty="0" smtClean="0">
                <a:latin typeface="Times New Roman" pitchFamily="18" charset="0"/>
                <a:cs typeface="Times New Roman" pitchFamily="18" charset="0"/>
              </a:rPr>
              <a:t>n</a:t>
            </a:r>
            <a:r>
              <a:rPr lang="en-IN" sz="2000" dirty="0" smtClean="0">
                <a:latin typeface="Times New Roman" pitchFamily="18" charset="0"/>
                <a:cs typeface="Times New Roman" pitchFamily="18" charset="0"/>
              </a:rPr>
              <a:t> applied </a:t>
            </a:r>
            <a:r>
              <a:rPr lang="en-IN" sz="2000" i="1" dirty="0" smtClean="0">
                <a:latin typeface="Times New Roman" pitchFamily="18" charset="0"/>
                <a:cs typeface="Times New Roman" pitchFamily="18" charset="0"/>
              </a:rPr>
              <a:t>t</a:t>
            </a:r>
          </a:p>
          <a:p>
            <a:r>
              <a:rPr lang="en-IN" sz="2000" dirty="0" smtClean="0">
                <a:latin typeface="Times New Roman" pitchFamily="18" charset="0"/>
                <a:cs typeface="Times New Roman" pitchFamily="18" charset="0"/>
              </a:rPr>
              <a:t>		Identify arc from </a:t>
            </a:r>
            <a:r>
              <a:rPr lang="en-IN" sz="2000" i="1" dirty="0" smtClean="0">
                <a:latin typeface="Times New Roman" pitchFamily="18" charset="0"/>
                <a:cs typeface="Times New Roman" pitchFamily="18" charset="0"/>
              </a:rPr>
              <a:t>t</a:t>
            </a:r>
            <a:r>
              <a:rPr lang="en-IN" sz="2000" dirty="0" smtClean="0">
                <a:latin typeface="Times New Roman" pitchFamily="18" charset="0"/>
                <a:cs typeface="Times New Roman" pitchFamily="18" charset="0"/>
              </a:rPr>
              <a:t> which has correct answer</a:t>
            </a:r>
          </a:p>
          <a:p>
            <a:r>
              <a:rPr lang="en-IN" sz="2000" dirty="0" smtClean="0">
                <a:latin typeface="Times New Roman" pitchFamily="18" charset="0"/>
                <a:cs typeface="Times New Roman" pitchFamily="18" charset="0"/>
              </a:rPr>
              <a:t>	</a:t>
            </a:r>
            <a:r>
              <a:rPr lang="en-IN" sz="2000" i="1" dirty="0" smtClean="0">
                <a:latin typeface="Times New Roman" pitchFamily="18" charset="0"/>
                <a:cs typeface="Times New Roman" pitchFamily="18" charset="0"/>
              </a:rPr>
              <a:t>n</a:t>
            </a:r>
            <a:r>
              <a:rPr lang="en-IN" sz="2000" dirty="0" smtClean="0">
                <a:latin typeface="Times New Roman" pitchFamily="18" charset="0"/>
                <a:cs typeface="Times New Roman" pitchFamily="18" charset="0"/>
              </a:rPr>
              <a:t>=node at the end of this arc</a:t>
            </a:r>
          </a:p>
          <a:p>
            <a:r>
              <a:rPr lang="en-IN" sz="2000" dirty="0" smtClean="0">
                <a:latin typeface="Times New Roman" pitchFamily="18" charset="0"/>
                <a:cs typeface="Times New Roman" pitchFamily="18" charset="0"/>
              </a:rPr>
              <a:t>	Make prediction for </a:t>
            </a:r>
            <a:r>
              <a:rPr lang="en-IN" sz="2000" i="1" dirty="0" smtClean="0">
                <a:latin typeface="Times New Roman" pitchFamily="18" charset="0"/>
                <a:cs typeface="Times New Roman" pitchFamily="18" charset="0"/>
              </a:rPr>
              <a:t>t</a:t>
            </a:r>
            <a:r>
              <a:rPr lang="en-IN" sz="2000" dirty="0" smtClean="0">
                <a:latin typeface="Times New Roman" pitchFamily="18" charset="0"/>
                <a:cs typeface="Times New Roman" pitchFamily="18" charset="0"/>
              </a:rPr>
              <a:t> based on labelling of </a:t>
            </a:r>
            <a:r>
              <a:rPr lang="en-IN" sz="2000" i="1" dirty="0" smtClean="0">
                <a:latin typeface="Times New Roman" pitchFamily="18" charset="0"/>
                <a:cs typeface="Times New Roman" pitchFamily="18" charset="0"/>
              </a:rPr>
              <a:t>n</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chemeClr val="tx1"/>
                </a:solidFill>
                <a:latin typeface="Times New Roman" pitchFamily="18" charset="0"/>
                <a:cs typeface="Times New Roman" pitchFamily="18" charset="0"/>
              </a:rPr>
              <a:t>3. ENSEMBLE PREDICTION:</a:t>
            </a:r>
            <a:endParaRPr lang="en-US" sz="2000" b="1" dirty="0">
              <a:solidFill>
                <a:schemeClr val="tx1"/>
              </a:solidFill>
              <a:latin typeface="Times New Roman" pitchFamily="18" charset="0"/>
              <a:cs typeface="Times New Roman" pitchFamily="18" charset="0"/>
            </a:endParaRPr>
          </a:p>
        </p:txBody>
      </p:sp>
      <p:sp>
        <p:nvSpPr>
          <p:cNvPr id="3" name="Text Placeholder 2"/>
          <p:cNvSpPr>
            <a:spLocks noGrp="1"/>
          </p:cNvSpPr>
          <p:nvPr>
            <p:ph idx="1"/>
          </p:nvPr>
        </p:nvSpPr>
        <p:spPr>
          <a:xfrm>
            <a:off x="500034" y="1142984"/>
            <a:ext cx="8358246" cy="3880773"/>
          </a:xfrm>
        </p:spPr>
        <p:txBody>
          <a:bodyPr>
            <a:noAutofit/>
          </a:bodyPr>
          <a:lstStyle/>
          <a:p>
            <a:pPr>
              <a:buClrTx/>
              <a:buSzPct val="100000"/>
              <a:buFont typeface="Arial" pitchFamily="34" charset="0"/>
              <a:buChar char="•"/>
            </a:pPr>
            <a:r>
              <a:rPr lang="en-IN" sz="2000" dirty="0">
                <a:latin typeface="Times New Roman" pitchFamily="18" charset="0"/>
                <a:cs typeface="Times New Roman" pitchFamily="18" charset="0"/>
              </a:rPr>
              <a:t>An ensemble is a group of predictors each of which gives an estimate of a target variable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buClrTx/>
              <a:buSzPct val="100000"/>
              <a:buFont typeface="Arial" pitchFamily="34" charset="0"/>
              <a:buChar char="•"/>
            </a:pPr>
            <a:r>
              <a:rPr lang="en-IN" sz="2000" dirty="0">
                <a:latin typeface="Times New Roman" pitchFamily="18" charset="0"/>
                <a:cs typeface="Times New Roman" pitchFamily="18" charset="0"/>
              </a:rPr>
              <a:t>Ensemble learning is a way to combine these predictions with the goal that the generalization error of the combination is lesser than each of the individual predictors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buClrTx/>
              <a:buSzPct val="100000"/>
              <a:buFont typeface="Arial" pitchFamily="34" charset="0"/>
              <a:buChar char="•"/>
            </a:pPr>
            <a:r>
              <a:rPr lang="en-IN" sz="2000" dirty="0">
                <a:latin typeface="Times New Roman" pitchFamily="18" charset="0"/>
                <a:cs typeface="Times New Roman" pitchFamily="18" charset="0"/>
              </a:rPr>
              <a:t>The success of ensembling lies in the ability to exploit (or inject and exploit) diversity in the individual predictors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buClrTx/>
              <a:buSzPct val="100000"/>
              <a:buFont typeface="Arial" pitchFamily="34" charset="0"/>
              <a:buChar char="•"/>
            </a:pPr>
            <a:r>
              <a:rPr lang="en-IN" sz="2000" dirty="0">
                <a:latin typeface="Times New Roman" pitchFamily="18" charset="0"/>
                <a:cs typeface="Times New Roman" pitchFamily="18" charset="0"/>
              </a:rPr>
              <a:t>Ensemble methods involve group of predictive models to achieve a better accuracy and model stability. Ensemble methods are known to impart supreme boost to tree based models. </a:t>
            </a:r>
            <a:endParaRPr lang="en-IN" sz="2000" dirty="0" smtClean="0">
              <a:latin typeface="Times New Roman" pitchFamily="18" charset="0"/>
              <a:cs typeface="Times New Roman" pitchFamily="18" charset="0"/>
            </a:endParaRPr>
          </a:p>
          <a:p>
            <a:pPr>
              <a:buClrTx/>
              <a:buSzPct val="100000"/>
              <a:buFont typeface="Arial" pitchFamily="34" charset="0"/>
              <a:buChar char="•"/>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There are 3 ensembling methods.</a:t>
            </a:r>
          </a:p>
          <a:p>
            <a:pPr lvl="1">
              <a:buClrTx/>
              <a:buSzPct val="100000"/>
              <a:buFont typeface="Wingdings" pitchFamily="2" charset="2"/>
              <a:buChar char="Ø"/>
            </a:pPr>
            <a:r>
              <a:rPr lang="en-IN" sz="2000" dirty="0" smtClean="0">
                <a:latin typeface="Times New Roman" pitchFamily="18" charset="0"/>
                <a:cs typeface="Times New Roman" pitchFamily="18" charset="0"/>
              </a:rPr>
              <a:t>Bagging</a:t>
            </a:r>
          </a:p>
          <a:p>
            <a:pPr lvl="1">
              <a:buClrTx/>
              <a:buFont typeface="Wingdings" pitchFamily="2" charset="2"/>
              <a:buChar char="Ø"/>
            </a:pPr>
            <a:r>
              <a:rPr lang="en-IN" sz="2000" dirty="0" smtClean="0">
                <a:latin typeface="Times New Roman" pitchFamily="18" charset="0"/>
                <a:cs typeface="Times New Roman" pitchFamily="18" charset="0"/>
              </a:rPr>
              <a:t>Boosting</a:t>
            </a:r>
          </a:p>
          <a:p>
            <a:pPr lvl="1">
              <a:buClrTx/>
              <a:buFont typeface="Wingdings" pitchFamily="2" charset="2"/>
              <a:buChar char="Ø"/>
            </a:pPr>
            <a:r>
              <a:rPr lang="en-IN" sz="2000" dirty="0" smtClean="0">
                <a:latin typeface="Times New Roman" pitchFamily="18" charset="0"/>
                <a:cs typeface="Times New Roman" pitchFamily="18" charset="0"/>
              </a:rPr>
              <a:t>Stacking</a:t>
            </a:r>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6913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576" y="642918"/>
            <a:ext cx="8993424" cy="6186309"/>
          </a:xfrm>
          <a:prstGeom prst="rect">
            <a:avLst/>
          </a:prstGeom>
          <a:noFill/>
        </p:spPr>
        <p:txBody>
          <a:bodyPr wrap="square" rtlCol="0">
            <a:spAutoFit/>
          </a:bodyPr>
          <a:lstStyle/>
          <a:p>
            <a:r>
              <a:rPr lang="en-US" b="1" dirty="0" smtClean="0">
                <a:latin typeface="Times New Roman" pitchFamily="18" charset="0"/>
                <a:cs typeface="Times New Roman" pitchFamily="18" charset="0"/>
              </a:rPr>
              <a:t>INPUT</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Original training data</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OUTPUT</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Predicted Data</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ALGORITHM:</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x&lt;-</a:t>
            </a:r>
            <a:r>
              <a:rPr lang="en-US" dirty="0" err="1" smtClean="0">
                <a:latin typeface="Times New Roman" pitchFamily="18" charset="0"/>
                <a:cs typeface="Times New Roman" pitchFamily="18" charset="0"/>
              </a:rPr>
              <a:t>cbind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x_train,y_train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output&lt;-</a:t>
            </a:r>
            <a:r>
              <a:rPr lang="en-US" dirty="0" err="1" smtClean="0">
                <a:latin typeface="Times New Roman" pitchFamily="18" charset="0"/>
                <a:cs typeface="Times New Roman" pitchFamily="18" charset="0"/>
              </a:rPr>
              <a:t>randomForest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summary(output)</a:t>
            </a:r>
          </a:p>
          <a:p>
            <a:r>
              <a:rPr lang="en-US" dirty="0" smtClean="0">
                <a:latin typeface="Times New Roman" pitchFamily="18" charset="0"/>
                <a:cs typeface="Times New Roman" pitchFamily="18" charset="0"/>
              </a:rPr>
              <a:t>	predicted=predict(</a:t>
            </a:r>
            <a:r>
              <a:rPr lang="en-US" dirty="0" err="1" smtClean="0">
                <a:latin typeface="Times New Roman" pitchFamily="18" charset="0"/>
                <a:cs typeface="Times New Roman" pitchFamily="18" charset="0"/>
              </a:rPr>
              <a:t>output,x_test</a:t>
            </a:r>
            <a:r>
              <a:rPr lang="en-US" dirty="0" smtClean="0">
                <a:latin typeface="Times New Roman" pitchFamily="18" charset="0"/>
                <a:cs typeface="Times New Roman" pitchFamily="18" charset="0"/>
              </a:rPr>
              <a:t>)</a:t>
            </a:r>
          </a:p>
          <a:p>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DETAILS:</a:t>
            </a:r>
            <a:endParaRPr lang="en-IN" b="1" dirty="0" smtClean="0">
              <a:latin typeface="Times New Roman" pitchFamily="18" charset="0"/>
              <a:cs typeface="Times New Roman" pitchFamily="18" charset="0"/>
            </a:endParaRPr>
          </a:p>
          <a:p>
            <a:pPr lvl="1">
              <a:buFont typeface="Arial" pitchFamily="34" charset="0"/>
              <a:buChar char="•"/>
            </a:pPr>
            <a:r>
              <a:rPr lang="en-IN" dirty="0" smtClean="0">
                <a:latin typeface="Times New Roman" pitchFamily="18" charset="0"/>
                <a:cs typeface="Times New Roman" pitchFamily="18" charset="0"/>
              </a:rPr>
              <a:t>  Assume </a:t>
            </a:r>
            <a:r>
              <a:rPr lang="en-IN" dirty="0">
                <a:latin typeface="Times New Roman" pitchFamily="18" charset="0"/>
                <a:cs typeface="Times New Roman" pitchFamily="18" charset="0"/>
              </a:rPr>
              <a:t>number of cases in the training set is N. Then, sample of these N cases is taken </a:t>
            </a:r>
            <a:r>
              <a:rPr lang="en-IN" dirty="0" smtClean="0">
                <a:latin typeface="Times New Roman" pitchFamily="18" charset="0"/>
                <a:cs typeface="Times New Roman" pitchFamily="18" charset="0"/>
              </a:rPr>
              <a:t>at random </a:t>
            </a:r>
            <a:r>
              <a:rPr lang="en-IN" dirty="0">
                <a:latin typeface="Times New Roman" pitchFamily="18" charset="0"/>
                <a:cs typeface="Times New Roman" pitchFamily="18" charset="0"/>
              </a:rPr>
              <a:t>but </a:t>
            </a:r>
            <a:r>
              <a:rPr lang="en-IN" i="1" dirty="0">
                <a:latin typeface="Times New Roman" pitchFamily="18" charset="0"/>
                <a:cs typeface="Times New Roman" pitchFamily="18" charset="0"/>
              </a:rPr>
              <a:t>with replacement</a:t>
            </a:r>
            <a:r>
              <a:rPr lang="en-IN" dirty="0">
                <a:latin typeface="Times New Roman" pitchFamily="18" charset="0"/>
                <a:cs typeface="Times New Roman" pitchFamily="18" charset="0"/>
              </a:rPr>
              <a:t>. This sample will be the training set for growing the </a:t>
            </a:r>
            <a:r>
              <a:rPr lang="en-IN" dirty="0" smtClean="0">
                <a:latin typeface="Times New Roman" pitchFamily="18" charset="0"/>
                <a:cs typeface="Times New Roman" pitchFamily="18" charset="0"/>
              </a:rPr>
              <a:t>tree.</a:t>
            </a:r>
          </a:p>
          <a:p>
            <a:pPr lvl="1">
              <a:buFont typeface="Arial" pitchFamily="34" charset="0"/>
              <a:buChar char="•"/>
            </a:pPr>
            <a:r>
              <a:rPr lang="en-IN" dirty="0" smtClean="0">
                <a:latin typeface="Times New Roman" pitchFamily="18" charset="0"/>
                <a:cs typeface="Times New Roman" pitchFamily="18" charset="0"/>
              </a:rPr>
              <a:t> If </a:t>
            </a:r>
            <a:r>
              <a:rPr lang="en-IN" dirty="0">
                <a:latin typeface="Times New Roman" pitchFamily="18" charset="0"/>
                <a:cs typeface="Times New Roman" pitchFamily="18" charset="0"/>
              </a:rPr>
              <a:t>there are M input variables, a number m&lt;M is specified such that at each node</a:t>
            </a:r>
            <a:r>
              <a:rPr lang="en-IN" dirty="0" smtClean="0">
                <a:latin typeface="Times New Roman" pitchFamily="18" charset="0"/>
                <a:cs typeface="Times New Roman" pitchFamily="18" charset="0"/>
              </a:rPr>
              <a:t>, m      variables are selected at random out of the M. The best split on these m is used to split the node. The value of m is held constant while we grow the forest.</a:t>
            </a:r>
            <a:endParaRPr lang="en-IN" dirty="0">
              <a:latin typeface="Times New Roman" pitchFamily="18" charset="0"/>
              <a:cs typeface="Times New Roman" pitchFamily="18" charset="0"/>
            </a:endParaRPr>
          </a:p>
          <a:p>
            <a:pPr lvl="1">
              <a:buFont typeface="Arial" pitchFamily="34" charset="0"/>
              <a:buChar char="•"/>
            </a:pPr>
            <a:r>
              <a:rPr lang="en-IN" dirty="0" smtClean="0">
                <a:latin typeface="Times New Roman" pitchFamily="18" charset="0"/>
                <a:cs typeface="Times New Roman" pitchFamily="18" charset="0"/>
              </a:rPr>
              <a:t> Each </a:t>
            </a:r>
            <a:r>
              <a:rPr lang="en-IN" dirty="0">
                <a:latin typeface="Times New Roman" pitchFamily="18" charset="0"/>
                <a:cs typeface="Times New Roman" pitchFamily="18" charset="0"/>
              </a:rPr>
              <a:t>tree is grown to the largest extent possible and  there is no pruning</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lvl="1">
              <a:buFont typeface="Arial" pitchFamily="34" charset="0"/>
              <a:buChar char="•"/>
            </a:pPr>
            <a:r>
              <a:rPr lang="en-IN" dirty="0" smtClean="0">
                <a:latin typeface="Times New Roman" pitchFamily="18" charset="0"/>
                <a:cs typeface="Times New Roman" pitchFamily="18" charset="0"/>
              </a:rPr>
              <a:t> Predict </a:t>
            </a:r>
            <a:r>
              <a:rPr lang="en-IN" dirty="0">
                <a:latin typeface="Times New Roman" pitchFamily="18" charset="0"/>
                <a:cs typeface="Times New Roman" pitchFamily="18" charset="0"/>
              </a:rPr>
              <a:t>new data by aggregating the predictions of the </a:t>
            </a:r>
            <a:r>
              <a:rPr lang="en-IN" dirty="0" err="1">
                <a:latin typeface="Times New Roman" pitchFamily="18" charset="0"/>
                <a:cs typeface="Times New Roman" pitchFamily="18" charset="0"/>
              </a:rPr>
              <a:t>ntree</a:t>
            </a:r>
            <a:r>
              <a:rPr lang="en-IN" dirty="0">
                <a:latin typeface="Times New Roman" pitchFamily="18" charset="0"/>
                <a:cs typeface="Times New Roman" pitchFamily="18" charset="0"/>
              </a:rPr>
              <a:t> trees (i.e., majority votes for</a:t>
            </a:r>
          </a:p>
          <a:p>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classification, average for regression).</a:t>
            </a:r>
          </a:p>
          <a:p>
            <a:pPr>
              <a:buFont typeface="Arial" pitchFamily="34" charset="0"/>
              <a:buChar char="•"/>
            </a:pPr>
            <a:endParaRPr lang="en-IN" dirty="0">
              <a:latin typeface="Calibri" pitchFamily="34" charset="0"/>
              <a:cs typeface="Calibri" pitchFamily="34" charset="0"/>
            </a:endParaRPr>
          </a:p>
        </p:txBody>
      </p:sp>
      <p:sp>
        <p:nvSpPr>
          <p:cNvPr id="4" name="TextBox 3"/>
          <p:cNvSpPr txBox="1"/>
          <p:nvPr/>
        </p:nvSpPr>
        <p:spPr>
          <a:xfrm>
            <a:off x="214282" y="285728"/>
            <a:ext cx="4798493"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RANDOM FOREST CLASSIFICATION:</a:t>
            </a:r>
            <a:endParaRPr lang="en-IN" sz="2000" b="1" dirty="0">
              <a:latin typeface="Times New Roman" pitchFamily="18" charset="0"/>
              <a:cs typeface="Times New Roman" pitchFamily="18" charset="0"/>
            </a:endParaRPr>
          </a:p>
        </p:txBody>
      </p:sp>
      <p:pic>
        <p:nvPicPr>
          <p:cNvPr id="5" name="Picture 4" descr="http://file.scirp.org/Html/6-9101686/f799e10c-50bd-48ec-9344-49d767083be5.jpg"/>
          <p:cNvPicPr>
            <a:picLocks noChangeAspect="1" noChangeArrowheads="1"/>
          </p:cNvPicPr>
          <p:nvPr/>
        </p:nvPicPr>
        <p:blipFill>
          <a:blip r:embed="rId2"/>
          <a:srcRect/>
          <a:stretch>
            <a:fillRect/>
          </a:stretch>
        </p:blipFill>
        <p:spPr bwMode="auto">
          <a:xfrm>
            <a:off x="4357686" y="857232"/>
            <a:ext cx="4409942" cy="241934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4929222"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MODULE </a:t>
            </a:r>
            <a:r>
              <a:rPr lang="en-US" sz="2000" b="1" dirty="0" smtClean="0">
                <a:latin typeface="Times New Roman" pitchFamily="18" charset="0"/>
                <a:cs typeface="Times New Roman" pitchFamily="18" charset="0"/>
              </a:rPr>
              <a:t>4- MEDICINE SUGGESTION:</a:t>
            </a:r>
            <a:endParaRPr lang="en-IN" sz="2000" dirty="0"/>
          </a:p>
        </p:txBody>
      </p:sp>
      <p:sp>
        <p:nvSpPr>
          <p:cNvPr id="4" name="TextBox 3"/>
          <p:cNvSpPr txBox="1"/>
          <p:nvPr/>
        </p:nvSpPr>
        <p:spPr>
          <a:xfrm>
            <a:off x="642910" y="1357298"/>
            <a:ext cx="7072362" cy="4093428"/>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INPUT:</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Predicted variable.</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OUTPUT:</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Medicine and herb data.</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ALGORITHM:</a:t>
            </a:r>
          </a:p>
          <a:p>
            <a:r>
              <a:rPr lang="en-IN" sz="2000" dirty="0" smtClean="0">
                <a:latin typeface="Times New Roman" pitchFamily="18" charset="0"/>
                <a:cs typeface="Times New Roman" pitchFamily="18" charset="0"/>
              </a:rPr>
              <a:t>	open medication data sets.</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check if </a:t>
            </a:r>
            <a:r>
              <a:rPr lang="en-IN" sz="2000" dirty="0" err="1" smtClean="0">
                <a:latin typeface="Times New Roman" pitchFamily="18" charset="0"/>
                <a:cs typeface="Times New Roman" pitchFamily="18" charset="0"/>
              </a:rPr>
              <a:t>rowname</a:t>
            </a:r>
            <a:r>
              <a:rPr lang="en-IN" sz="2000" dirty="0" smtClean="0">
                <a:latin typeface="Times New Roman" pitchFamily="18" charset="0"/>
                <a:cs typeface="Times New Roman" pitchFamily="18" charset="0"/>
              </a:rPr>
              <a:t>=predicted variable</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if(yes)</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retrieve corresponding column data</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else</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No medication found.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chemeClr val="tx1"/>
                </a:solidFill>
                <a:latin typeface="Times New Roman" pitchFamily="18" charset="0"/>
                <a:cs typeface="Times New Roman" pitchFamily="18" charset="0"/>
              </a:rPr>
              <a:t>MODULE 5 - </a:t>
            </a:r>
            <a:r>
              <a:rPr lang="en-US" sz="2000" b="1" dirty="0" smtClean="0">
                <a:solidFill>
                  <a:schemeClr val="tx1"/>
                </a:solidFill>
                <a:latin typeface="Times New Roman" pitchFamily="18" charset="0"/>
                <a:cs typeface="Times New Roman" pitchFamily="18" charset="0"/>
              </a:rPr>
              <a:t>WEB APPLICATION:</a:t>
            </a:r>
            <a:endParaRPr lang="en-US" sz="2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a:prstGeom prst="rect">
            <a:avLst/>
          </a:prstGeom>
        </p:spPr>
        <p:txBody>
          <a:bodyPr>
            <a:normAutofit/>
          </a:bodyPr>
          <a:lstStyle/>
          <a:p>
            <a:pPr>
              <a:buClrTx/>
              <a:buSzPct val="100000"/>
              <a:buFont typeface="Arial" pitchFamily="34" charset="0"/>
              <a:buChar char="•"/>
            </a:pPr>
            <a:r>
              <a:rPr lang="en-US" sz="2000" dirty="0">
                <a:latin typeface="Times New Roman" pitchFamily="18" charset="0"/>
                <a:cs typeface="Times New Roman" pitchFamily="18" charset="0"/>
              </a:rPr>
              <a:t>The web application module includes identifying the body type of the user using eight fold or ten fold examination.</a:t>
            </a:r>
          </a:p>
          <a:p>
            <a:pPr>
              <a:buClrTx/>
              <a:buSzPct val="100000"/>
              <a:buFont typeface="Arial" pitchFamily="34" charset="0"/>
              <a:buChar char="•"/>
            </a:pPr>
            <a:r>
              <a:rPr lang="en-US" sz="2000" dirty="0">
                <a:latin typeface="Times New Roman" pitchFamily="18" charset="0"/>
                <a:cs typeface="Times New Roman" pitchFamily="18" charset="0"/>
              </a:rPr>
              <a:t>This will be in the form of quiz by enquiring the user’s physical, mental , emotional and fitness features.</a:t>
            </a:r>
          </a:p>
          <a:p>
            <a:pPr>
              <a:buClrTx/>
              <a:buSzPct val="100000"/>
              <a:buFont typeface="Arial" pitchFamily="34" charset="0"/>
              <a:buChar char="•"/>
            </a:pPr>
            <a:r>
              <a:rPr lang="en-US" sz="2000" dirty="0">
                <a:latin typeface="Times New Roman" pitchFamily="18" charset="0"/>
                <a:cs typeface="Times New Roman" pitchFamily="18" charset="0"/>
              </a:rPr>
              <a:t>The body type can be either </a:t>
            </a:r>
            <a:r>
              <a:rPr lang="en-US" sz="2000" dirty="0" smtClean="0">
                <a:latin typeface="Times New Roman" pitchFamily="18" charset="0"/>
                <a:cs typeface="Times New Roman" pitchFamily="18" charset="0"/>
              </a:rPr>
              <a:t>V</a:t>
            </a:r>
            <a:r>
              <a:rPr lang="en-US" sz="2000" dirty="0" smtClean="0">
                <a:latin typeface="Times New Roman" pitchFamily="18" charset="0"/>
                <a:cs typeface="Times New Roman" pitchFamily="18" charset="0"/>
              </a:rPr>
              <a:t>ata</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itta </a:t>
            </a:r>
            <a:r>
              <a:rPr lang="en-US" sz="2000" dirty="0">
                <a:latin typeface="Times New Roman" pitchFamily="18" charset="0"/>
                <a:cs typeface="Times New Roman" pitchFamily="18" charset="0"/>
              </a:rPr>
              <a:t>or </a:t>
            </a:r>
            <a:r>
              <a:rPr lang="en-US" sz="2000" dirty="0" smtClean="0">
                <a:latin typeface="Times New Roman" pitchFamily="18" charset="0"/>
                <a:cs typeface="Times New Roman" pitchFamily="18" charset="0"/>
              </a:rPr>
              <a:t>Kapha </a:t>
            </a:r>
            <a:r>
              <a:rPr lang="en-US" sz="2000" dirty="0">
                <a:latin typeface="Times New Roman" pitchFamily="18" charset="0"/>
                <a:cs typeface="Times New Roman" pitchFamily="18" charset="0"/>
              </a:rPr>
              <a:t>or it can also be any of the combinations of these three body type.</a:t>
            </a:r>
          </a:p>
          <a:p>
            <a:pPr>
              <a:buClrTx/>
              <a:buSzPct val="100000"/>
              <a:buFont typeface="Arial" pitchFamily="34" charset="0"/>
              <a:buChar char="•"/>
            </a:pPr>
            <a:r>
              <a:rPr lang="en-US" sz="2000" dirty="0">
                <a:latin typeface="Times New Roman" pitchFamily="18" charset="0"/>
                <a:cs typeface="Times New Roman" pitchFamily="18" charset="0"/>
              </a:rPr>
              <a:t>Based on the body type of the user ,the user will be redirected to a corresponding webpage to input symptoms. </a:t>
            </a:r>
          </a:p>
          <a:p>
            <a:pPr>
              <a:buClrTx/>
              <a:buSzPct val="100000"/>
              <a:buFont typeface="Arial" pitchFamily="34" charset="0"/>
              <a:buChar char="•"/>
            </a:pPr>
            <a:r>
              <a:rPr lang="en-US" sz="2000" dirty="0">
                <a:latin typeface="Times New Roman" pitchFamily="18" charset="0"/>
                <a:cs typeface="Times New Roman" pitchFamily="18" charset="0"/>
              </a:rPr>
              <a:t>Disease is predicted with the corresponding </a:t>
            </a:r>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yurvedic </a:t>
            </a:r>
            <a:r>
              <a:rPr lang="en-US" sz="2000" dirty="0">
                <a:latin typeface="Times New Roman" pitchFamily="18" charset="0"/>
                <a:cs typeface="Times New Roman" pitchFamily="18" charset="0"/>
              </a:rPr>
              <a:t>treatments and medications</a:t>
            </a:r>
            <a:r>
              <a:rPr lang="en-US" sz="2000" dirty="0" smtClean="0">
                <a:latin typeface="Times New Roman" pitchFamily="18" charset="0"/>
                <a:cs typeface="Times New Roman" pitchFamily="18" charset="0"/>
              </a:rPr>
              <a:t>.</a:t>
            </a:r>
          </a:p>
          <a:p>
            <a:pPr>
              <a:buClrTx/>
              <a:buSzPct val="100000"/>
              <a:buFont typeface="Arial" pitchFamily="34" charset="0"/>
              <a:buChar char="•"/>
            </a:pPr>
            <a:r>
              <a:rPr lang="en-US" sz="2000" dirty="0" smtClean="0">
                <a:latin typeface="Times New Roman" pitchFamily="18" charset="0"/>
                <a:cs typeface="Times New Roman" pitchFamily="18" charset="0"/>
              </a:rPr>
              <a:t>Web application is developed using shiny R.</a:t>
            </a:r>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28"/>
            <a:ext cx="5786478"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IMPLEMENTATION DETAILS:</a:t>
            </a:r>
            <a:endParaRPr lang="en-IN" sz="2000" b="1" dirty="0">
              <a:latin typeface="Times New Roman" pitchFamily="18" charset="0"/>
              <a:cs typeface="Times New Roman" pitchFamily="18" charset="0"/>
            </a:endParaRPr>
          </a:p>
        </p:txBody>
      </p:sp>
      <p:sp>
        <p:nvSpPr>
          <p:cNvPr id="5" name="TextBox 4"/>
          <p:cNvSpPr txBox="1"/>
          <p:nvPr/>
        </p:nvSpPr>
        <p:spPr>
          <a:xfrm>
            <a:off x="357158" y="1000108"/>
            <a:ext cx="8501122" cy="1015663"/>
          </a:xfrm>
          <a:prstGeom prst="rect">
            <a:avLst/>
          </a:prstGeom>
          <a:noFill/>
        </p:spPr>
        <p:txBody>
          <a:bodyPr wrap="square" rtlCol="0">
            <a:spAutoFit/>
          </a:bodyPr>
          <a:lstStyle/>
          <a:p>
            <a:r>
              <a:rPr lang="en-IN" sz="2000" dirty="0" smtClean="0">
                <a:latin typeface="Times New Roman" pitchFamily="18" charset="0"/>
                <a:cs typeface="Times New Roman" pitchFamily="18" charset="0"/>
              </a:rPr>
              <a:t>A user interface which poses  physical, mental and fitness questions with options is developed. The user needs to answer all the questions to identify the body type. This was developed in Rstudio using Shiny library</a:t>
            </a:r>
            <a:r>
              <a:rPr lang="en-IN" dirty="0" smtClean="0"/>
              <a:t>.</a:t>
            </a:r>
            <a:endParaRPr lang="en-IN" dirty="0"/>
          </a:p>
        </p:txBody>
      </p:sp>
      <p:pic>
        <p:nvPicPr>
          <p:cNvPr id="6" name="Picture 5" descr="Screenshot (22).png"/>
          <p:cNvPicPr>
            <a:picLocks noChangeAspect="1"/>
          </p:cNvPicPr>
          <p:nvPr/>
        </p:nvPicPr>
        <p:blipFill>
          <a:blip r:embed="rId2"/>
          <a:stretch>
            <a:fillRect/>
          </a:stretch>
        </p:blipFill>
        <p:spPr>
          <a:xfrm>
            <a:off x="285720" y="2214554"/>
            <a:ext cx="8458668" cy="434095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7000924"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METRICS FOR EVALUATION:</a:t>
            </a:r>
            <a:endParaRPr lang="en-IN" sz="2000" b="1" dirty="0">
              <a:latin typeface="Times New Roman" pitchFamily="18" charset="0"/>
              <a:cs typeface="Times New Roman" pitchFamily="18" charset="0"/>
            </a:endParaRPr>
          </a:p>
        </p:txBody>
      </p:sp>
      <p:sp>
        <p:nvSpPr>
          <p:cNvPr id="5" name="TextBox 4"/>
          <p:cNvSpPr txBox="1"/>
          <p:nvPr/>
        </p:nvSpPr>
        <p:spPr>
          <a:xfrm>
            <a:off x="500034" y="1357298"/>
            <a:ext cx="6858048" cy="3139321"/>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ACCURACY :</a:t>
            </a:r>
          </a:p>
          <a:p>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Accuracy </a:t>
            </a:r>
            <a:r>
              <a:rPr lang="en-US" sz="2000" dirty="0" smtClean="0">
                <a:latin typeface="Times New Roman" pitchFamily="18" charset="0"/>
                <a:cs typeface="Times New Roman" pitchFamily="18" charset="0"/>
              </a:rPr>
              <a:t>refers to the closeness of a measured value to a standard or known value</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IN" b="1" dirty="0"/>
          </a:p>
        </p:txBody>
      </p:sp>
      <p:sp>
        <p:nvSpPr>
          <p:cNvPr id="9" name="TextBox 8"/>
          <p:cNvSpPr txBox="1"/>
          <p:nvPr/>
        </p:nvSpPr>
        <p:spPr>
          <a:xfrm>
            <a:off x="1714480" y="3071810"/>
            <a:ext cx="4721164" cy="738664"/>
          </a:xfrm>
          <a:prstGeom prst="rect">
            <a:avLst/>
          </a:prstGeom>
          <a:noFill/>
        </p:spPr>
        <p:txBody>
          <a:bodyPr wrap="none" rtlCol="0">
            <a:spAutoFit/>
          </a:bodyPr>
          <a:lstStyle/>
          <a:p>
            <a:r>
              <a:rPr lang="en-IN" sz="2400" b="1" dirty="0" smtClean="0">
                <a:latin typeface="Times New Roman" pitchFamily="18" charset="0"/>
                <a:cs typeface="Times New Roman" pitchFamily="18" charset="0"/>
              </a:rPr>
              <a:t>Accuracy=∑ R(terms)/</a:t>
            </a:r>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a:t>
            </a:r>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N(terms)</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
        <p:nvSpPr>
          <p:cNvPr id="216" name="CustomShape 2"/>
          <p:cNvSpPr/>
          <p:nvPr/>
        </p:nvSpPr>
        <p:spPr>
          <a:xfrm>
            <a:off x="500034" y="1357298"/>
            <a:ext cx="8429684" cy="3929090"/>
          </a:xfrm>
          <a:prstGeom prst="rect">
            <a:avLst/>
          </a:prstGeom>
          <a:noFill/>
          <a:ln>
            <a:noFill/>
          </a:ln>
        </p:spPr>
        <p:txBody>
          <a:bodyPr lIns="90000" tIns="45000" rIns="90000" bIns="45000"/>
          <a:lstStyle/>
          <a:p>
            <a:pPr algn="just"/>
            <a:r>
              <a:rPr lang="en-IN" sz="2000" dirty="0" smtClean="0">
                <a:latin typeface="Times New Roman" pitchFamily="18" charset="0"/>
                <a:cs typeface="Times New Roman" pitchFamily="18" charset="0"/>
              </a:rPr>
              <a:t>1. J. Sheng, F. Li and S. T. C. Wong, "Optimal Drug Prediction From Personal Genomics Profiles," in </a:t>
            </a:r>
            <a:r>
              <a:rPr lang="en-IN" sz="2000" i="1" dirty="0" smtClean="0">
                <a:latin typeface="Times New Roman" pitchFamily="18" charset="0"/>
                <a:cs typeface="Times New Roman" pitchFamily="18" charset="0"/>
              </a:rPr>
              <a:t>IEEE Journal of Biomedical and Health Informatics</a:t>
            </a:r>
            <a:r>
              <a:rPr lang="en-IN" sz="2000" dirty="0" smtClean="0">
                <a:latin typeface="Times New Roman" pitchFamily="18" charset="0"/>
                <a:cs typeface="Times New Roman" pitchFamily="18" charset="0"/>
              </a:rPr>
              <a:t>, vol. 19, no. 4, pp. 1264-1270, July 2015.</a:t>
            </a:r>
            <a:endParaRPr lang="en-IN" sz="2000" dirty="0" smtClean="0">
              <a:solidFill>
                <a:srgbClr val="000000"/>
              </a:solidFill>
              <a:latin typeface="Times New Roman" pitchFamily="18" charset="0"/>
              <a:cs typeface="Times New Roman" pitchFamily="18" charset="0"/>
            </a:endParaRPr>
          </a:p>
          <a:p>
            <a:pPr algn="just"/>
            <a:endParaRPr lang="en-IN" sz="2000" dirty="0" smtClean="0">
              <a:solidFill>
                <a:srgbClr val="000000"/>
              </a:solidFill>
              <a:latin typeface="Times New Roman" pitchFamily="18" charset="0"/>
              <a:cs typeface="Times New Roman" pitchFamily="18" charset="0"/>
            </a:endParaRPr>
          </a:p>
          <a:p>
            <a:pPr algn="just"/>
            <a:r>
              <a:rPr lang="en-IN" sz="2000" dirty="0" smtClean="0">
                <a:solidFill>
                  <a:srgbClr val="000000"/>
                </a:solidFill>
                <a:latin typeface="Times New Roman" pitchFamily="18" charset="0"/>
                <a:cs typeface="Times New Roman" pitchFamily="18" charset="0"/>
              </a:rPr>
              <a:t>2. </a:t>
            </a:r>
            <a:r>
              <a:rPr lang="en-IN" sz="2000" dirty="0" smtClean="0">
                <a:latin typeface="Times New Roman" pitchFamily="18" charset="0"/>
                <a:cs typeface="Times New Roman" pitchFamily="18" charset="0"/>
              </a:rPr>
              <a:t>Shiva </a:t>
            </a:r>
            <a:r>
              <a:rPr lang="en-IN" sz="2000" dirty="0" err="1" smtClean="0">
                <a:latin typeface="Times New Roman" pitchFamily="18" charset="0"/>
                <a:cs typeface="Times New Roman" pitchFamily="18" charset="0"/>
              </a:rPr>
              <a:t>Ayyadurari</a:t>
            </a:r>
            <a:r>
              <a:rPr lang="en-IN" sz="2000" dirty="0" smtClean="0">
                <a:latin typeface="Times New Roman" pitchFamily="18" charset="0"/>
                <a:cs typeface="Times New Roman" pitchFamily="18" charset="0"/>
              </a:rPr>
              <a:t>, V.A. (2014),'The control systems engineering foundation of traditional            Indian medicine: the Rosetta Stone for Siddha and Ayurveda', Int. J. System of Systems    Engineering , Vol. 5, No. 2, pp. 125-149. </a:t>
            </a:r>
          </a:p>
          <a:p>
            <a:pPr algn="just"/>
            <a:endParaRPr lang="en-IN" sz="2000" dirty="0" smtClean="0">
              <a:latin typeface="Times New Roman" pitchFamily="18" charset="0"/>
              <a:cs typeface="Times New Roman" pitchFamily="18" charset="0"/>
            </a:endParaRPr>
          </a:p>
          <a:p>
            <a:pPr algn="just">
              <a:lnSpc>
                <a:spcPct val="100000"/>
              </a:lnSpc>
            </a:pPr>
            <a:r>
              <a:rPr lang="en-IN" sz="2000" dirty="0" smtClean="0">
                <a:solidFill>
                  <a:srgbClr val="000000"/>
                </a:solidFill>
                <a:latin typeface="Times New Roman" pitchFamily="18" charset="0"/>
                <a:cs typeface="Times New Roman" pitchFamily="18" charset="0"/>
              </a:rPr>
              <a:t>3. </a:t>
            </a:r>
            <a:r>
              <a:rPr lang="en-IN" sz="2000" dirty="0" smtClean="0">
                <a:latin typeface="Times New Roman" pitchFamily="18" charset="0"/>
                <a:cs typeface="Times New Roman" pitchFamily="18" charset="0"/>
              </a:rPr>
              <a:t>Chatterjee B, Pancholi J. </a:t>
            </a:r>
            <a:r>
              <a:rPr lang="en-IN" sz="2000" i="1" dirty="0" smtClean="0">
                <a:latin typeface="Times New Roman" pitchFamily="18" charset="0"/>
                <a:cs typeface="Times New Roman" pitchFamily="18" charset="0"/>
              </a:rPr>
              <a:t>Prakriti</a:t>
            </a:r>
            <a:r>
              <a:rPr lang="en-IN" sz="2000" dirty="0" smtClean="0">
                <a:latin typeface="Times New Roman" pitchFamily="18" charset="0"/>
                <a:cs typeface="Times New Roman" pitchFamily="18" charset="0"/>
              </a:rPr>
              <a:t>-based medicine: A step towards personalized medicine. </a:t>
            </a:r>
            <a:r>
              <a:rPr lang="en-IN" sz="2000" i="1" dirty="0" err="1" smtClean="0">
                <a:latin typeface="Times New Roman" pitchFamily="18" charset="0"/>
                <a:cs typeface="Times New Roman" pitchFamily="18" charset="0"/>
              </a:rPr>
              <a:t>Ayu</a:t>
            </a:r>
            <a:r>
              <a:rPr lang="en-IN" sz="2000" dirty="0" smtClean="0">
                <a:latin typeface="Times New Roman" pitchFamily="18" charset="0"/>
                <a:cs typeface="Times New Roman" pitchFamily="18" charset="0"/>
              </a:rPr>
              <a:t>. 2011;32(2):141-146.</a:t>
            </a:r>
          </a:p>
          <a:p>
            <a:pPr algn="just">
              <a:lnSpc>
                <a:spcPct val="100000"/>
              </a:lnSpc>
            </a:pPr>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23640" y="548640"/>
            <a:ext cx="3024000" cy="456120"/>
          </a:xfrm>
          <a:prstGeom prst="rect">
            <a:avLst/>
          </a:prstGeom>
          <a:noFill/>
          <a:ln>
            <a:noFill/>
          </a:ln>
        </p:spPr>
        <p:txBody>
          <a:bodyPr lIns="90000" tIns="45000" rIns="90000" bIns="45000"/>
          <a:lstStyle/>
          <a:p>
            <a:pPr>
              <a:lnSpc>
                <a:spcPct val="100000"/>
              </a:lnSpc>
            </a:pPr>
            <a:r>
              <a:rPr lang="en-IN" sz="2400" b="1" dirty="0" smtClean="0">
                <a:solidFill>
                  <a:srgbClr val="000000"/>
                </a:solidFill>
                <a:latin typeface="Times New Roman" pitchFamily="18" charset="0"/>
                <a:cs typeface="Times New Roman" pitchFamily="18" charset="0"/>
              </a:rPr>
              <a:t>OBJECTIVE:</a:t>
            </a:r>
            <a:endParaRPr b="1">
              <a:latin typeface="Times New Roman" pitchFamily="18" charset="0"/>
              <a:cs typeface="Times New Roman" pitchFamily="18" charset="0"/>
            </a:endParaRPr>
          </a:p>
        </p:txBody>
      </p:sp>
      <p:sp>
        <p:nvSpPr>
          <p:cNvPr id="82" name="CustomShape 2"/>
          <p:cNvSpPr/>
          <p:nvPr/>
        </p:nvSpPr>
        <p:spPr>
          <a:xfrm>
            <a:off x="683640" y="1124640"/>
            <a:ext cx="7992360" cy="5301720"/>
          </a:xfrm>
          <a:prstGeom prst="rect">
            <a:avLst/>
          </a:prstGeom>
          <a:noFill/>
          <a:ln>
            <a:noFill/>
          </a:ln>
        </p:spPr>
        <p:txBody>
          <a:bodyPr lIns="90000" tIns="45000" rIns="90000" bIns="45000"/>
          <a:lstStyle/>
          <a:p>
            <a:pPr>
              <a:lnSpc>
                <a:spcPct val="100000"/>
              </a:lnSpc>
              <a:buFont typeface="Wingdings" charset="2"/>
              <a:buChar char=""/>
            </a:pPr>
            <a:r>
              <a:rPr lang="en-IN" dirty="0" smtClean="0">
                <a:solidFill>
                  <a:srgbClr val="000000"/>
                </a:solidFill>
                <a:latin typeface="Calibri"/>
              </a:rPr>
              <a:t> </a:t>
            </a:r>
            <a:r>
              <a:rPr lang="en-IN" sz="2000" dirty="0" smtClean="0">
                <a:solidFill>
                  <a:srgbClr val="000000"/>
                </a:solidFill>
                <a:latin typeface="Times New Roman" pitchFamily="18" charset="0"/>
                <a:cs typeface="Times New Roman" pitchFamily="18" charset="0"/>
              </a:rPr>
              <a:t>Precision </a:t>
            </a:r>
            <a:r>
              <a:rPr lang="en-IN" sz="2000" dirty="0">
                <a:solidFill>
                  <a:srgbClr val="000000"/>
                </a:solidFill>
                <a:latin typeface="Times New Roman" pitchFamily="18" charset="0"/>
                <a:cs typeface="Times New Roman" pitchFamily="18" charset="0"/>
              </a:rPr>
              <a:t>Ayurvedic Medicine Prediction is a model which proposes a usable way of predicting  the ayurvedic medicine to be used among patients for their </a:t>
            </a:r>
            <a:r>
              <a:rPr lang="en-IN" sz="2000" dirty="0" smtClean="0">
                <a:solidFill>
                  <a:srgbClr val="000000"/>
                </a:solidFill>
                <a:latin typeface="Times New Roman" pitchFamily="18" charset="0"/>
                <a:cs typeface="Times New Roman" pitchFamily="18" charset="0"/>
              </a:rPr>
              <a:t>diseases</a:t>
            </a:r>
            <a:r>
              <a:rPr lang="en-IN" sz="2000" dirty="0" smtClean="0">
                <a:solidFill>
                  <a:srgbClr val="000000"/>
                </a:solidFill>
                <a:latin typeface="Times New Roman" pitchFamily="18" charset="0"/>
                <a:cs typeface="Times New Roman" pitchFamily="18" charset="0"/>
              </a:rPr>
              <a:t>.</a:t>
            </a:r>
          </a:p>
          <a:p>
            <a:pPr>
              <a:lnSpc>
                <a:spcPct val="100000"/>
              </a:lnSpc>
              <a:buFont typeface="Wingdings" charset="2"/>
              <a:buChar char=""/>
            </a:pPr>
            <a:endParaRPr lang="en-IN" sz="2000" dirty="0" smtClean="0">
              <a:solidFill>
                <a:srgbClr val="000000"/>
              </a:solidFill>
              <a:latin typeface="Times New Roman" pitchFamily="18" charset="0"/>
              <a:cs typeface="Times New Roman" pitchFamily="18" charset="0"/>
            </a:endParaRPr>
          </a:p>
          <a:p>
            <a:pPr>
              <a:buFont typeface="Wingdings" charset="2"/>
              <a:buChar char=""/>
            </a:pPr>
            <a:r>
              <a:rPr lang="en-IN" sz="2000" dirty="0" smtClean="0">
                <a:solidFill>
                  <a:srgbClr val="000000"/>
                </a:solidFill>
                <a:latin typeface="Times New Roman" pitchFamily="18" charset="0"/>
                <a:cs typeface="Times New Roman" pitchFamily="18" charset="0"/>
              </a:rPr>
              <a:t> </a:t>
            </a:r>
            <a:r>
              <a:rPr lang="en-IN" sz="2000" u="sng" dirty="0" smtClean="0">
                <a:solidFill>
                  <a:srgbClr val="000000"/>
                </a:solidFill>
                <a:latin typeface="Times New Roman" pitchFamily="18" charset="0"/>
                <a:cs typeface="Times New Roman" pitchFamily="18" charset="0"/>
              </a:rPr>
              <a:t>Identification of  body type</a:t>
            </a:r>
            <a:r>
              <a:rPr lang="en-IN" sz="2000" dirty="0" smtClean="0">
                <a:solidFill>
                  <a:srgbClr val="000000"/>
                </a:solidFill>
                <a:latin typeface="Times New Roman" pitchFamily="18" charset="0"/>
                <a:cs typeface="Times New Roman" pitchFamily="18" charset="0"/>
              </a:rPr>
              <a:t>: Vata, Pitta, Kapha has to be identified by enquiring the person's mental, emotional, physical and fitness features. </a:t>
            </a: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a:t>
            </a:r>
            <a:r>
              <a:rPr lang="en-IN" sz="2000" u="sng" dirty="0" smtClean="0">
                <a:solidFill>
                  <a:srgbClr val="000000"/>
                </a:solidFill>
                <a:latin typeface="Times New Roman" pitchFamily="18" charset="0"/>
                <a:cs typeface="Times New Roman" pitchFamily="18" charset="0"/>
              </a:rPr>
              <a:t>Clustering of data sets</a:t>
            </a:r>
            <a:r>
              <a:rPr lang="en-IN" sz="2000" dirty="0" smtClean="0">
                <a:solidFill>
                  <a:srgbClr val="000000"/>
                </a:solidFill>
                <a:latin typeface="Times New Roman" pitchFamily="18" charset="0"/>
                <a:cs typeface="Times New Roman" pitchFamily="18" charset="0"/>
              </a:rPr>
              <a:t>: All </a:t>
            </a:r>
            <a:r>
              <a:rPr lang="en-IN" sz="2000" dirty="0">
                <a:solidFill>
                  <a:srgbClr val="000000"/>
                </a:solidFill>
                <a:latin typeface="Times New Roman" pitchFamily="18" charset="0"/>
                <a:cs typeface="Times New Roman" pitchFamily="18" charset="0"/>
              </a:rPr>
              <a:t>possible symptoms will be collected and the corresponding diseases will be tabulated along with ayurvedic medicines. This involves many to many mapping i.e. responding  to acute </a:t>
            </a:r>
            <a:r>
              <a:rPr lang="en-IN" sz="2000" dirty="0" smtClean="0">
                <a:solidFill>
                  <a:srgbClr val="000000"/>
                </a:solidFill>
                <a:latin typeface="Times New Roman" pitchFamily="18" charset="0"/>
                <a:cs typeface="Times New Roman" pitchFamily="18" charset="0"/>
              </a:rPr>
              <a:t>variations</a:t>
            </a:r>
            <a:r>
              <a:rPr lang="en-IN" sz="2000" dirty="0" smtClean="0">
                <a:solidFill>
                  <a:srgbClr val="000000"/>
                </a:solidFill>
                <a:latin typeface="Times New Roman" pitchFamily="18" charset="0"/>
                <a:cs typeface="Times New Roman" pitchFamily="18" charset="0"/>
              </a:rPr>
              <a:t>.</a:t>
            </a:r>
          </a:p>
          <a:p>
            <a:pPr>
              <a:lnSpc>
                <a:spcPct val="100000"/>
              </a:lnSpc>
              <a:buFont typeface="Wingdings" charset="2"/>
              <a:buChar char=""/>
            </a:pPr>
            <a:endParaRPr lang="en-IN" sz="2000" dirty="0" smtClean="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a:t>
            </a:r>
            <a:r>
              <a:rPr lang="en-IN" sz="2000" u="sng" dirty="0" smtClean="0">
                <a:solidFill>
                  <a:srgbClr val="000000"/>
                </a:solidFill>
                <a:latin typeface="Times New Roman" pitchFamily="18" charset="0"/>
                <a:cs typeface="Times New Roman" pitchFamily="18" charset="0"/>
              </a:rPr>
              <a:t>Disease prediction</a:t>
            </a:r>
            <a:r>
              <a:rPr lang="en-IN" sz="2000" dirty="0" smtClean="0">
                <a:solidFill>
                  <a:srgbClr val="000000"/>
                </a:solidFill>
                <a:latin typeface="Times New Roman" pitchFamily="18" charset="0"/>
                <a:cs typeface="Times New Roman" pitchFamily="18" charset="0"/>
              </a:rPr>
              <a:t>: The symptoms will be enquired from the user and their disease will be mapped.</a:t>
            </a:r>
            <a:endParaRPr lang="en-IN" sz="2000" dirty="0">
              <a:solidFill>
                <a:srgbClr val="000000"/>
              </a:solidFill>
              <a:latin typeface="Times New Roman" pitchFamily="18" charset="0"/>
              <a:cs typeface="Times New Roman" pitchFamily="18" charset="0"/>
            </a:endParaRPr>
          </a:p>
          <a:p>
            <a:pPr>
              <a:lnSpc>
                <a:spcPct val="100000"/>
              </a:lnSpc>
              <a:buFont typeface="Wingdings" charset="2"/>
              <a:buChar char=""/>
            </a:pPr>
            <a:endParaRPr lang="en-IN" sz="2000" dirty="0" smtClean="0">
              <a:solidFill>
                <a:srgbClr val="000000"/>
              </a:solidFill>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a:t>
            </a:r>
            <a:r>
              <a:rPr lang="en-IN" sz="2000" u="sng" dirty="0" smtClean="0">
                <a:solidFill>
                  <a:srgbClr val="000000"/>
                </a:solidFill>
                <a:latin typeface="Times New Roman" pitchFamily="18" charset="0"/>
                <a:cs typeface="Times New Roman" pitchFamily="18" charset="0"/>
              </a:rPr>
              <a:t>Medicine suggestion</a:t>
            </a:r>
            <a:r>
              <a:rPr lang="en-IN" sz="2000" dirty="0" smtClean="0">
                <a:solidFill>
                  <a:srgbClr val="000000"/>
                </a:solidFill>
                <a:latin typeface="Times New Roman" pitchFamily="18" charset="0"/>
                <a:cs typeface="Times New Roman" pitchFamily="18" charset="0"/>
              </a:rPr>
              <a:t>: Along with medicines, the root/shrub needed to prepare those medicines will also be prescribed.</a:t>
            </a:r>
            <a:endParaRPr sz="2000" smtClean="0">
              <a:latin typeface="Times New Roman" pitchFamily="18" charset="0"/>
              <a:cs typeface="Times New Roman" pitchFamily="18" charset="0"/>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8001056" cy="3785652"/>
          </a:xfrm>
          <a:prstGeom prst="rect">
            <a:avLst/>
          </a:prstGeom>
          <a:noFill/>
        </p:spPr>
        <p:txBody>
          <a:bodyPr wrap="square" rtlCol="0">
            <a:spAutoFit/>
          </a:bodyPr>
          <a:lstStyle/>
          <a:p>
            <a:pPr algn="just">
              <a:lnSpc>
                <a:spcPct val="100000"/>
              </a:lnSpc>
            </a:pPr>
            <a:r>
              <a:rPr lang="en-IN" sz="2000" dirty="0" smtClean="0">
                <a:solidFill>
                  <a:srgbClr val="000000"/>
                </a:solidFill>
                <a:latin typeface="Times New Roman" pitchFamily="18" charset="0"/>
                <a:cs typeface="Times New Roman" pitchFamily="18" charset="0"/>
              </a:rPr>
              <a:t>4.</a:t>
            </a:r>
            <a:r>
              <a:rPr lang="en-IN" sz="2000" dirty="0" smtClean="0">
                <a:latin typeface="Times New Roman" pitchFamily="18" charset="0"/>
                <a:cs typeface="Times New Roman" pitchFamily="18" charset="0"/>
              </a:rPr>
              <a:t> Collins H, </a:t>
            </a:r>
            <a:r>
              <a:rPr lang="en-IN" sz="2000" dirty="0" err="1" smtClean="0">
                <a:latin typeface="Times New Roman" pitchFamily="18" charset="0"/>
                <a:cs typeface="Times New Roman" pitchFamily="18" charset="0"/>
              </a:rPr>
              <a:t>Calvo</a:t>
            </a:r>
            <a:r>
              <a:rPr lang="en-IN" sz="2000" dirty="0" smtClean="0">
                <a:latin typeface="Times New Roman" pitchFamily="18" charset="0"/>
                <a:cs typeface="Times New Roman" pitchFamily="18" charset="0"/>
              </a:rPr>
              <a:t> S, Greenberg K, Forman </a:t>
            </a:r>
            <a:r>
              <a:rPr lang="en-IN" sz="2000" dirty="0" err="1" smtClean="0">
                <a:latin typeface="Times New Roman" pitchFamily="18" charset="0"/>
                <a:cs typeface="Times New Roman" pitchFamily="18" charset="0"/>
              </a:rPr>
              <a:t>Neall</a:t>
            </a:r>
            <a:r>
              <a:rPr lang="en-IN" sz="2000" dirty="0" smtClean="0">
                <a:latin typeface="Times New Roman" pitchFamily="18" charset="0"/>
                <a:cs typeface="Times New Roman" pitchFamily="18" charset="0"/>
              </a:rPr>
              <a:t> L, Morrison S. Information Needs in the Precision Medicine Era: How Genetics Home Reference Can Help. </a:t>
            </a:r>
            <a:r>
              <a:rPr lang="en-IN" sz="2000" dirty="0" err="1" smtClean="0">
                <a:latin typeface="Times New Roman" pitchFamily="18" charset="0"/>
                <a:cs typeface="Times New Roman" pitchFamily="18" charset="0"/>
              </a:rPr>
              <a:t>Eysenbach</a:t>
            </a:r>
            <a:r>
              <a:rPr lang="en-IN" sz="2000" dirty="0" smtClean="0">
                <a:latin typeface="Times New Roman" pitchFamily="18" charset="0"/>
                <a:cs typeface="Times New Roman" pitchFamily="18" charset="0"/>
              </a:rPr>
              <a:t> G, ed. </a:t>
            </a:r>
            <a:r>
              <a:rPr lang="en-IN" sz="2000" i="1" dirty="0" smtClean="0">
                <a:latin typeface="Times New Roman" pitchFamily="18" charset="0"/>
                <a:cs typeface="Times New Roman" pitchFamily="18" charset="0"/>
              </a:rPr>
              <a:t>Interactive Journal of Medical Research</a:t>
            </a:r>
            <a:r>
              <a:rPr lang="en-IN" sz="2000" dirty="0" smtClean="0">
                <a:latin typeface="Times New Roman" pitchFamily="18" charset="0"/>
                <a:cs typeface="Times New Roman" pitchFamily="18" charset="0"/>
              </a:rPr>
              <a:t>. 2016;5(2):e13.</a:t>
            </a:r>
          </a:p>
          <a:p>
            <a:pPr algn="just">
              <a:lnSpc>
                <a:spcPct val="100000"/>
              </a:lnSpc>
            </a:pPr>
            <a:endParaRPr lang="en-IN" sz="2000" dirty="0" smtClean="0">
              <a:latin typeface="Times New Roman" pitchFamily="18" charset="0"/>
              <a:cs typeface="Times New Roman" pitchFamily="18" charset="0"/>
            </a:endParaRPr>
          </a:p>
          <a:p>
            <a:pPr algn="just">
              <a:lnSpc>
                <a:spcPct val="100000"/>
              </a:lnSpc>
            </a:pPr>
            <a:r>
              <a:rPr lang="en-IN" sz="2000" dirty="0" smtClean="0">
                <a:solidFill>
                  <a:srgbClr val="000000"/>
                </a:solidFill>
                <a:latin typeface="Times New Roman" pitchFamily="18" charset="0"/>
                <a:cs typeface="Times New Roman" pitchFamily="18" charset="0"/>
              </a:rPr>
              <a:t>5.</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Mullane</a:t>
            </a:r>
            <a:r>
              <a:rPr lang="en-IN" sz="2000" dirty="0" smtClean="0">
                <a:latin typeface="Times New Roman" pitchFamily="18" charset="0"/>
                <a:cs typeface="Times New Roman" pitchFamily="18" charset="0"/>
              </a:rPr>
              <a:t> SA, Van Allen EM. Precision medicine for advanced prostate cancer. </a:t>
            </a:r>
            <a:r>
              <a:rPr lang="en-IN" sz="2000" i="1" dirty="0" smtClean="0">
                <a:latin typeface="Times New Roman" pitchFamily="18" charset="0"/>
                <a:cs typeface="Times New Roman" pitchFamily="18" charset="0"/>
              </a:rPr>
              <a:t>Current opinion in urology</a:t>
            </a:r>
            <a:r>
              <a:rPr lang="en-IN" sz="2000" dirty="0" smtClean="0">
                <a:latin typeface="Times New Roman" pitchFamily="18" charset="0"/>
                <a:cs typeface="Times New Roman" pitchFamily="18" charset="0"/>
              </a:rPr>
              <a:t>. 2016;26(3):231-239.</a:t>
            </a:r>
          </a:p>
          <a:p>
            <a:pPr algn="just">
              <a:lnSpc>
                <a:spcPct val="100000"/>
              </a:lnSpc>
            </a:pPr>
            <a:endParaRPr lang="en-IN" sz="2000" dirty="0" smtClean="0">
              <a:latin typeface="Times New Roman" pitchFamily="18" charset="0"/>
              <a:cs typeface="Times New Roman" pitchFamily="18" charset="0"/>
            </a:endParaRPr>
          </a:p>
          <a:p>
            <a:pPr algn="just"/>
            <a:r>
              <a:rPr lang="en-IN" sz="2000" dirty="0" smtClean="0">
                <a:solidFill>
                  <a:srgbClr val="000000"/>
                </a:solidFill>
                <a:latin typeface="Times New Roman" pitchFamily="18" charset="0"/>
                <a:cs typeface="Times New Roman" pitchFamily="18" charset="0"/>
              </a:rPr>
              <a:t>6.</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Kajal</a:t>
            </a:r>
            <a:r>
              <a:rPr lang="en-IN" sz="2000" dirty="0" smtClean="0">
                <a:latin typeface="Times New Roman" pitchFamily="18" charset="0"/>
                <a:cs typeface="Times New Roman" pitchFamily="18" charset="0"/>
              </a:rPr>
              <a:t> C. </a:t>
            </a:r>
            <a:r>
              <a:rPr lang="en-IN" sz="2000" dirty="0" err="1" smtClean="0">
                <a:latin typeface="Times New Roman" pitchFamily="18" charset="0"/>
                <a:cs typeface="Times New Roman" pitchFamily="18" charset="0"/>
              </a:rPr>
              <a:t>Agarwal</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Meghana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Nagori</a:t>
            </a:r>
            <a:r>
              <a:rPr lang="en-IN" sz="2000" dirty="0" smtClean="0">
                <a:latin typeface="Times New Roman" pitchFamily="18" charset="0"/>
                <a:cs typeface="Times New Roman" pitchFamily="18" charset="0"/>
              </a:rPr>
              <a:t>, Clusters of Ayurvedic Medicines Using Improved K-means Algorithm, Proc. of the Intl. Conf. on Advances in CSEE 2013</a:t>
            </a:r>
          </a:p>
          <a:p>
            <a:endParaRPr lang="en-IN" sz="2000" dirty="0">
              <a:latin typeface="Times New Roman" pitchFamily="18" charset="0"/>
              <a:cs typeface="Times New Roman" pitchFamily="18" charset="0"/>
            </a:endParaRPr>
          </a:p>
        </p:txBody>
      </p:sp>
      <p:sp>
        <p:nvSpPr>
          <p:cNvPr id="4"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500174"/>
            <a:ext cx="7572428" cy="2246769"/>
          </a:xfrm>
          <a:prstGeom prst="rect">
            <a:avLst/>
          </a:prstGeom>
        </p:spPr>
        <p:txBody>
          <a:bodyPr wrap="square">
            <a:spAutoFit/>
          </a:bodyPr>
          <a:lstStyle/>
          <a:p>
            <a:pPr algn="just"/>
            <a:r>
              <a:rPr lang="en-IN" sz="2000" dirty="0" smtClean="0">
                <a:latin typeface="Times New Roman" pitchFamily="18" charset="0"/>
                <a:cs typeface="Times New Roman" pitchFamily="18" charset="0"/>
              </a:rPr>
              <a:t>7. </a:t>
            </a:r>
            <a:r>
              <a:rPr lang="en-IN" sz="2000" dirty="0" err="1" smtClean="0">
                <a:latin typeface="Times New Roman" pitchFamily="18" charset="0"/>
                <a:cs typeface="Times New Roman" pitchFamily="18" charset="0"/>
              </a:rPr>
              <a:t>Gadgil</a:t>
            </a:r>
            <a:r>
              <a:rPr lang="en-IN" sz="2000" dirty="0" smtClean="0">
                <a:latin typeface="Times New Roman" pitchFamily="18" charset="0"/>
                <a:cs typeface="Times New Roman" pitchFamily="18" charset="0"/>
              </a:rPr>
              <a:t> VD. Understanding Ayurveda. </a:t>
            </a:r>
            <a:r>
              <a:rPr lang="en-IN" sz="2000" i="1" dirty="0" smtClean="0">
                <a:latin typeface="Times New Roman" pitchFamily="18" charset="0"/>
                <a:cs typeface="Times New Roman" pitchFamily="18" charset="0"/>
              </a:rPr>
              <a:t>Journal of Ayurveda and Integrative Medicine</a:t>
            </a:r>
            <a:r>
              <a:rPr lang="en-IN" sz="2000" dirty="0" smtClean="0">
                <a:latin typeface="Times New Roman" pitchFamily="18" charset="0"/>
                <a:cs typeface="Times New Roman" pitchFamily="18" charset="0"/>
              </a:rPr>
              <a:t>. 2010;1(1):77-80.</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8. </a:t>
            </a:r>
            <a:r>
              <a:rPr lang="en-IN" sz="2000" dirty="0" err="1" smtClean="0">
                <a:latin typeface="Times New Roman" pitchFamily="18" charset="0"/>
                <a:cs typeface="Times New Roman" pitchFamily="18" charset="0"/>
              </a:rPr>
              <a:t>Banerjee</a:t>
            </a:r>
            <a:r>
              <a:rPr lang="en-IN" sz="2000" dirty="0" smtClean="0">
                <a:latin typeface="Times New Roman" pitchFamily="18" charset="0"/>
                <a:cs typeface="Times New Roman" pitchFamily="18" charset="0"/>
              </a:rPr>
              <a:t> S, </a:t>
            </a:r>
            <a:r>
              <a:rPr lang="en-IN" sz="2000" dirty="0" err="1" smtClean="0">
                <a:latin typeface="Times New Roman" pitchFamily="18" charset="0"/>
                <a:cs typeface="Times New Roman" pitchFamily="18" charset="0"/>
              </a:rPr>
              <a:t>Debnath</a:t>
            </a:r>
            <a:r>
              <a:rPr lang="en-IN" sz="2000" dirty="0" smtClean="0">
                <a:latin typeface="Times New Roman" pitchFamily="18" charset="0"/>
                <a:cs typeface="Times New Roman" pitchFamily="18" charset="0"/>
              </a:rPr>
              <a:t> P, </a:t>
            </a:r>
            <a:r>
              <a:rPr lang="en-IN" sz="2000" dirty="0" err="1" smtClean="0">
                <a:latin typeface="Times New Roman" pitchFamily="18" charset="0"/>
                <a:cs typeface="Times New Roman" pitchFamily="18" charset="0"/>
              </a:rPr>
              <a:t>Debnath</a:t>
            </a:r>
            <a:r>
              <a:rPr lang="en-IN" sz="2000" dirty="0" smtClean="0">
                <a:latin typeface="Times New Roman" pitchFamily="18" charset="0"/>
                <a:cs typeface="Times New Roman" pitchFamily="18" charset="0"/>
              </a:rPr>
              <a:t> PK. </a:t>
            </a:r>
            <a:r>
              <a:rPr lang="en-IN" sz="2000" dirty="0" err="1" smtClean="0">
                <a:latin typeface="Times New Roman" pitchFamily="18" charset="0"/>
                <a:cs typeface="Times New Roman" pitchFamily="18" charset="0"/>
              </a:rPr>
              <a:t>Ayurnutrigenomics</a:t>
            </a:r>
            <a:r>
              <a:rPr lang="en-IN" sz="2000" dirty="0" smtClean="0">
                <a:latin typeface="Times New Roman" pitchFamily="18" charset="0"/>
                <a:cs typeface="Times New Roman" pitchFamily="18" charset="0"/>
              </a:rPr>
              <a:t>: Ayurveda-inspired personalized nutrition from inception to evidence. </a:t>
            </a:r>
            <a:r>
              <a:rPr lang="en-IN" sz="2000" i="1" dirty="0" smtClean="0">
                <a:latin typeface="Times New Roman" pitchFamily="18" charset="0"/>
                <a:cs typeface="Times New Roman" pitchFamily="18" charset="0"/>
              </a:rPr>
              <a:t>Journal of Traditional and Complementary Medicine</a:t>
            </a:r>
            <a:r>
              <a:rPr lang="en-IN" sz="2000" dirty="0" smtClean="0">
                <a:latin typeface="Times New Roman" pitchFamily="18" charset="0"/>
                <a:cs typeface="Times New Roman" pitchFamily="18" charset="0"/>
              </a:rPr>
              <a:t>. 2015;5(4):228-233.</a:t>
            </a:r>
          </a:p>
          <a:p>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4" name="CustomShape 1"/>
          <p:cNvSpPr/>
          <p:nvPr/>
        </p:nvSpPr>
        <p:spPr>
          <a:xfrm>
            <a:off x="500034" y="357166"/>
            <a:ext cx="3384000" cy="45612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REFERENCES</a:t>
            </a:r>
            <a:r>
              <a:rPr lang="en-IN" sz="2400" b="1" dirty="0">
                <a:solidFill>
                  <a:srgbClr val="000000"/>
                </a:solidFill>
                <a:latin typeface="Aharon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043640" y="1772640"/>
            <a:ext cx="7200360" cy="2284200"/>
          </a:xfrm>
          <a:prstGeom prst="rect">
            <a:avLst/>
          </a:prstGeom>
          <a:noFill/>
          <a:ln>
            <a:noFill/>
          </a:ln>
        </p:spPr>
        <p:txBody>
          <a:bodyPr lIns="90000" tIns="45000" rIns="90000" bIns="45000"/>
          <a:lstStyle/>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Since </a:t>
            </a:r>
            <a:r>
              <a:rPr lang="en-IN" sz="2000" dirty="0">
                <a:solidFill>
                  <a:srgbClr val="000000"/>
                </a:solidFill>
                <a:latin typeface="Times New Roman" pitchFamily="18" charset="0"/>
                <a:cs typeface="Times New Roman" pitchFamily="18" charset="0"/>
              </a:rPr>
              <a:t>ayurveda is herbal and natural care system, ayurvedic products are completely safe and subtly  eliminates the cause of disease.</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buFont typeface="Wingdings" charset="2"/>
              <a:buChar char=""/>
            </a:pPr>
            <a:r>
              <a:rPr lang="en-IN" sz="2000" dirty="0" smtClean="0">
                <a:solidFill>
                  <a:srgbClr val="000000"/>
                </a:solidFill>
                <a:latin typeface="Times New Roman" pitchFamily="18" charset="0"/>
                <a:cs typeface="Times New Roman" pitchFamily="18" charset="0"/>
              </a:rPr>
              <a:t> Precision </a:t>
            </a:r>
            <a:r>
              <a:rPr lang="en-IN" sz="2000" dirty="0">
                <a:solidFill>
                  <a:srgbClr val="000000"/>
                </a:solidFill>
                <a:latin typeface="Times New Roman" pitchFamily="18" charset="0"/>
                <a:cs typeface="Times New Roman" pitchFamily="18" charset="0"/>
              </a:rPr>
              <a:t>Ayurvedic Medicine Prediction will be of greater use to identify which medicine is to be used to which disease and the ingredients needed in preparing those medicines.</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28604"/>
            <a:ext cx="9220537" cy="5663089"/>
          </a:xfrm>
          <a:prstGeom prst="rect">
            <a:avLst/>
          </a:prstGeom>
          <a:noFill/>
        </p:spPr>
        <p:txBody>
          <a:bodyPr wrap="square" rtlCol="0">
            <a:spAutoFit/>
          </a:bodyPr>
          <a:lstStyle/>
          <a:p>
            <a:r>
              <a:rPr lang="en-IN" sz="2400" b="1" dirty="0" smtClean="0">
                <a:solidFill>
                  <a:srgbClr val="000000"/>
                </a:solidFill>
                <a:latin typeface="Times New Roman" pitchFamily="18" charset="0"/>
                <a:cs typeface="Times New Roman" pitchFamily="18" charset="0"/>
              </a:rPr>
              <a:t> LITERATURE </a:t>
            </a:r>
            <a:r>
              <a:rPr lang="en-IN" sz="2400" b="1" dirty="0">
                <a:solidFill>
                  <a:srgbClr val="000000"/>
                </a:solidFill>
                <a:latin typeface="Times New Roman" pitchFamily="18" charset="0"/>
                <a:cs typeface="Times New Roman" pitchFamily="18" charset="0"/>
              </a:rPr>
              <a:t>SURVEY</a:t>
            </a:r>
            <a:endParaRPr lang="en-IN" sz="2400" b="1" dirty="0">
              <a:latin typeface="Times New Roman" pitchFamily="18" charset="0"/>
              <a:cs typeface="Times New Roman" pitchFamily="18" charset="0"/>
            </a:endParaRPr>
          </a:p>
          <a:p>
            <a:r>
              <a:rPr lang="en-US" sz="2000" dirty="0" smtClean="0">
                <a:latin typeface="Calibri" pitchFamily="34" charset="0"/>
                <a:cs typeface="Calibri" pitchFamily="34" charset="0"/>
              </a:rPr>
              <a:t>	</a:t>
            </a:r>
          </a:p>
          <a:p>
            <a:r>
              <a:rPr lang="en-US" sz="2000" dirty="0" smtClean="0">
                <a:latin typeface="Calibri" pitchFamily="34" charset="0"/>
                <a:cs typeface="Calibri" pitchFamily="34" charset="0"/>
              </a:rPr>
              <a:t>	</a:t>
            </a:r>
            <a:r>
              <a:rPr lang="en-IN" sz="2000" dirty="0" smtClean="0">
                <a:latin typeface="Calibri" pitchFamily="34" charset="0"/>
                <a:cs typeface="Calibri" pitchFamily="34" charset="0"/>
              </a:rPr>
              <a:t> </a:t>
            </a:r>
            <a:r>
              <a:rPr lang="en-IN" sz="2000" dirty="0">
                <a:latin typeface="Times New Roman" pitchFamily="18" charset="0"/>
                <a:cs typeface="Times New Roman" pitchFamily="18" charset="0"/>
              </a:rPr>
              <a:t>Optimal Drug Prediction From Personal Genomics Profiles</a:t>
            </a:r>
          </a:p>
          <a:p>
            <a:r>
              <a:rPr lang="en-IN" sz="2000" dirty="0">
                <a:latin typeface="Times New Roman" pitchFamily="18" charset="0"/>
                <a:cs typeface="Times New Roman" pitchFamily="18" charset="0"/>
              </a:rPr>
              <a:t>                                 Jianting Sheng, Fuhai Li, and Stephen T. C. Wong</a:t>
            </a:r>
          </a:p>
          <a:p>
            <a:r>
              <a:rPr lang="en-US" sz="200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IEEE </a:t>
            </a:r>
            <a:r>
              <a:rPr lang="en-IN" dirty="0">
                <a:latin typeface="Times New Roman" pitchFamily="18" charset="0"/>
                <a:cs typeface="Times New Roman" pitchFamily="18" charset="0"/>
              </a:rPr>
              <a:t>JOURNAL OF BIOMEDICAL AND HEALTH INFORMATICS, VOL. </a:t>
            </a:r>
            <a:r>
              <a:rPr lang="en-IN" dirty="0" smtClean="0">
                <a:latin typeface="Times New Roman" pitchFamily="18" charset="0"/>
                <a:cs typeface="Times New Roman" pitchFamily="18" charset="0"/>
              </a:rPr>
              <a:t>19,  NO:4,   JULY </a:t>
            </a:r>
            <a:r>
              <a:rPr lang="en-IN" dirty="0">
                <a:latin typeface="Times New Roman" pitchFamily="18" charset="0"/>
                <a:cs typeface="Times New Roman" pitchFamily="18" charset="0"/>
              </a:rPr>
              <a:t>2015</a:t>
            </a:r>
          </a:p>
          <a:p>
            <a:endParaRPr lang="en-IN"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PURPOSE</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Although sub-typing </a:t>
            </a:r>
            <a:r>
              <a:rPr lang="en-IN" sz="2000" dirty="0">
                <a:latin typeface="Times New Roman" pitchFamily="18" charset="0"/>
                <a:cs typeface="Times New Roman" pitchFamily="18" charset="0"/>
              </a:rPr>
              <a:t>analysis has identified patient subgroups sharing common biomarkers, </a:t>
            </a:r>
            <a:r>
              <a:rPr lang="en-IN" sz="2000" dirty="0" smtClean="0">
                <a:latin typeface="Times New Roman" pitchFamily="18" charset="0"/>
                <a:cs typeface="Times New Roman" pitchFamily="18" charset="0"/>
              </a:rPr>
              <a:t>there is </a:t>
            </a:r>
            <a:r>
              <a:rPr lang="en-IN" sz="2000" dirty="0">
                <a:latin typeface="Times New Roman" pitchFamily="18" charset="0"/>
                <a:cs typeface="Times New Roman" pitchFamily="18" charset="0"/>
              </a:rPr>
              <a:t>no effective method to predict the drug response of individual patients precisely and reliably.</a:t>
            </a:r>
          </a:p>
          <a:p>
            <a:endParaRPr lang="en-US" sz="20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FINDING: </a:t>
            </a:r>
            <a:endParaRPr lang="en-US" sz="2000" b="1" dirty="0">
              <a:latin typeface="Times New Roman" pitchFamily="18" charset="0"/>
              <a:cs typeface="Times New Roman" pitchFamily="18" charset="0"/>
            </a:endParaRPr>
          </a:p>
          <a:p>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The </a:t>
            </a:r>
            <a:r>
              <a:rPr lang="en-IN" sz="2000" dirty="0">
                <a:latin typeface="Times New Roman" pitchFamily="18" charset="0"/>
                <a:cs typeface="Times New Roman" pitchFamily="18" charset="0"/>
              </a:rPr>
              <a:t>experimental analysis lead to a drug prediction routine that can be used to improve </a:t>
            </a:r>
            <a:r>
              <a:rPr lang="en-IN" sz="2000" dirty="0" smtClean="0">
                <a:latin typeface="Times New Roman" pitchFamily="18" charset="0"/>
                <a:cs typeface="Times New Roman" pitchFamily="18" charset="0"/>
              </a:rPr>
              <a:t>greatly the </a:t>
            </a:r>
            <a:r>
              <a:rPr lang="en-IN" sz="2000" dirty="0">
                <a:latin typeface="Times New Roman" pitchFamily="18" charset="0"/>
                <a:cs typeface="Times New Roman" pitchFamily="18" charset="0"/>
              </a:rPr>
              <a:t>reliability of finding optimal drugs for individual patients and</a:t>
            </a:r>
          </a:p>
          <a:p>
            <a:r>
              <a:rPr lang="en-IN" sz="2000" dirty="0">
                <a:latin typeface="Times New Roman" pitchFamily="18" charset="0"/>
                <a:cs typeface="Times New Roman" pitchFamily="18" charset="0"/>
              </a:rPr>
              <a:t>will, thus, form a key component in the precision medicine infrastructure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04920" y="457200"/>
            <a:ext cx="3504960" cy="821160"/>
          </a:xfrm>
          <a:prstGeom prst="rect">
            <a:avLst/>
          </a:prstGeom>
          <a:noFill/>
          <a:ln>
            <a:noFill/>
          </a:ln>
        </p:spPr>
        <p:txBody>
          <a:bodyPr lIns="90000" tIns="45000" rIns="90000" bIns="45000"/>
          <a:lstStyle/>
          <a:p>
            <a:pPr>
              <a:lnSpc>
                <a:spcPct val="100000"/>
              </a:lnSpc>
            </a:pPr>
            <a:endParaRPr/>
          </a:p>
        </p:txBody>
      </p:sp>
      <p:sp>
        <p:nvSpPr>
          <p:cNvPr id="87" name="CustomShape 2"/>
          <p:cNvSpPr/>
          <p:nvPr/>
        </p:nvSpPr>
        <p:spPr>
          <a:xfrm>
            <a:off x="685800" y="762000"/>
            <a:ext cx="7238520" cy="4753080"/>
          </a:xfrm>
          <a:prstGeom prst="rect">
            <a:avLst/>
          </a:prstGeom>
          <a:noFill/>
          <a:ln>
            <a:noFill/>
          </a:ln>
        </p:spPr>
        <p:txBody>
          <a:bodyPr lIns="90000" tIns="45000" rIns="90000" bIns="45000"/>
          <a:lstStyle/>
          <a:p>
            <a:pPr>
              <a:lnSpc>
                <a:spcPct val="100000"/>
              </a:lnSpc>
            </a:pPr>
            <a:r>
              <a:rPr lang="en-IN" sz="2000" dirty="0">
                <a:solidFill>
                  <a:srgbClr val="000000"/>
                </a:solidFill>
                <a:latin typeface="Times New Roman" pitchFamily="18" charset="0"/>
                <a:cs typeface="Times New Roman" pitchFamily="18" charset="0"/>
              </a:rPr>
              <a:t>V.A.Shiva Ayyadurai’s published paper on the Rosetta Stone for Siddha and Ayurveda discusses that,</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The systems biology of Siddha and Ayurveda provides two important features </a:t>
            </a:r>
            <a:r>
              <a:rPr lang="en-IN" sz="2000" dirty="0" smtClean="0">
                <a:solidFill>
                  <a:srgbClr val="000000"/>
                </a:solidFill>
                <a:latin typeface="Times New Roman" pitchFamily="18" charset="0"/>
                <a:cs typeface="Times New Roman" pitchFamily="18" charset="0"/>
              </a:rPr>
              <a:t>that</a:t>
            </a:r>
            <a:r>
              <a:rPr lang="en-IN" sz="2000" dirty="0">
                <a:solidFill>
                  <a:srgbClr val="000000"/>
                </a:solidFill>
                <a:latin typeface="Times New Roman" pitchFamily="18" charset="0"/>
                <a:cs typeface="Times New Roman" pitchFamily="18" charset="0"/>
              </a:rPr>
              <a:t> </a:t>
            </a:r>
            <a:r>
              <a:rPr lang="en-IN" sz="2000" dirty="0" smtClean="0">
                <a:solidFill>
                  <a:srgbClr val="000000"/>
                </a:solidFill>
                <a:latin typeface="Times New Roman" pitchFamily="18" charset="0"/>
                <a:cs typeface="Times New Roman" pitchFamily="18" charset="0"/>
              </a:rPr>
              <a:t>today’s </a:t>
            </a:r>
            <a:r>
              <a:rPr lang="en-IN" sz="2000" dirty="0">
                <a:solidFill>
                  <a:srgbClr val="000000"/>
                </a:solidFill>
                <a:latin typeface="Times New Roman" pitchFamily="18" charset="0"/>
                <a:cs typeface="Times New Roman" pitchFamily="18" charset="0"/>
              </a:rPr>
              <a:t>modern systems biology seeks to replicate:</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1.Holism</a:t>
            </a: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2 .Personalisation, within a framework of control systems engineering.</a:t>
            </a:r>
            <a:endParaRPr sz="2000">
              <a:latin typeface="Times New Roman" pitchFamily="18" charset="0"/>
              <a:cs typeface="Times New Roman" pitchFamily="18" charset="0"/>
            </a:endParaRPr>
          </a:p>
          <a:p>
            <a:pPr>
              <a:lnSpc>
                <a:spcPct val="100000"/>
              </a:lnSpc>
            </a:pPr>
            <a:endParaRPr sz="2000">
              <a:latin typeface="Times New Roman" pitchFamily="18" charset="0"/>
              <a:cs typeface="Times New Roman" pitchFamily="18" charset="0"/>
            </a:endParaRPr>
          </a:p>
          <a:p>
            <a:pPr>
              <a:lnSpc>
                <a:spcPct val="100000"/>
              </a:lnSpc>
            </a:pPr>
            <a:r>
              <a:rPr lang="en-IN" sz="2000" dirty="0">
                <a:solidFill>
                  <a:srgbClr val="000000"/>
                </a:solidFill>
                <a:latin typeface="Times New Roman" pitchFamily="18" charset="0"/>
                <a:cs typeface="Times New Roman" pitchFamily="18" charset="0"/>
              </a:rPr>
              <a:t>The systems biology of Siddha and Ayurveda recognised fundamentally that health and well-being had to be personalised, and the concept of the individual Prakriti provides a mechanism to </a:t>
            </a:r>
            <a:r>
              <a:rPr lang="en-IN" sz="2000" i="1" dirty="0">
                <a:solidFill>
                  <a:srgbClr val="000000"/>
                </a:solidFill>
                <a:latin typeface="Times New Roman" pitchFamily="18" charset="0"/>
                <a:cs typeface="Times New Roman" pitchFamily="18" charset="0"/>
              </a:rPr>
              <a:t>personalise care to find the right therapies that enable the individual to find an </a:t>
            </a:r>
            <a:r>
              <a:rPr lang="en-IN" sz="2000" i="1" dirty="0" smtClean="0">
                <a:solidFill>
                  <a:srgbClr val="000000"/>
                </a:solidFill>
                <a:latin typeface="Times New Roman" pitchFamily="18" charset="0"/>
                <a:cs typeface="Times New Roman" pitchFamily="18" charset="0"/>
              </a:rPr>
              <a:t>optimal</a:t>
            </a:r>
            <a:r>
              <a:rPr lang="en-IN" sz="2000" dirty="0" smtClean="0">
                <a:solidFill>
                  <a:srgbClr val="000000"/>
                </a:solidFill>
                <a:latin typeface="Times New Roman" pitchFamily="18" charset="0"/>
                <a:cs typeface="Times New Roman" pitchFamily="18" charset="0"/>
              </a:rPr>
              <a:t> </a:t>
            </a:r>
            <a:r>
              <a:rPr lang="en-IN" sz="2000" dirty="0">
                <a:solidFill>
                  <a:srgbClr val="000000"/>
                </a:solidFill>
                <a:latin typeface="Times New Roman" pitchFamily="18" charset="0"/>
                <a:cs typeface="Times New Roman" pitchFamily="18" charset="0"/>
              </a:rPr>
              <a:t>of health that may be very different for another individual.</a:t>
            </a:r>
            <a:endParaRPr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 name="Table 1"/>
          <p:cNvGraphicFramePr/>
          <p:nvPr/>
        </p:nvGraphicFramePr>
        <p:xfrm>
          <a:off x="240840" y="676440"/>
          <a:ext cx="8704080" cy="5664600"/>
        </p:xfrm>
        <a:graphic>
          <a:graphicData uri="http://schemas.openxmlformats.org/drawingml/2006/table">
            <a:tbl>
              <a:tblPr/>
              <a:tblGrid>
                <a:gridCol w="865800">
                  <a:extLst>
                    <a:ext uri="{9D8B030D-6E8A-4147-A177-3AD203B41FA5}">
                      <a16:colId xmlns="" xmlns:a16="http://schemas.microsoft.com/office/drawing/2014/main" val="20000"/>
                    </a:ext>
                  </a:extLst>
                </a:gridCol>
                <a:gridCol w="2316240">
                  <a:extLst>
                    <a:ext uri="{9D8B030D-6E8A-4147-A177-3AD203B41FA5}">
                      <a16:colId xmlns="" xmlns:a16="http://schemas.microsoft.com/office/drawing/2014/main" val="20001"/>
                    </a:ext>
                  </a:extLst>
                </a:gridCol>
                <a:gridCol w="2893320">
                  <a:extLst>
                    <a:ext uri="{9D8B030D-6E8A-4147-A177-3AD203B41FA5}">
                      <a16:colId xmlns="" xmlns:a16="http://schemas.microsoft.com/office/drawing/2014/main" val="20002"/>
                    </a:ext>
                  </a:extLst>
                </a:gridCol>
                <a:gridCol w="2628720">
                  <a:extLst>
                    <a:ext uri="{9D8B030D-6E8A-4147-A177-3AD203B41FA5}">
                      <a16:colId xmlns="" xmlns:a16="http://schemas.microsoft.com/office/drawing/2014/main" val="20003"/>
                    </a:ext>
                  </a:extLst>
                </a:gridCol>
              </a:tblGrid>
              <a:tr h="818280">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S.NO</a:t>
                      </a:r>
                      <a:endParaRPr sz="1800">
                        <a:latin typeface="Times New Roman" pitchFamily="18" charset="0"/>
                        <a:cs typeface="Times New Roman" pitchFamily="18" charset="0"/>
                      </a:endParaRPr>
                    </a:p>
                  </a:txBody>
                  <a:tcPr/>
                </a:tc>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PAPERS/ARTICLES</a:t>
                      </a:r>
                      <a:endParaRPr sz="1800">
                        <a:latin typeface="Times New Roman" pitchFamily="18" charset="0"/>
                        <a:cs typeface="Times New Roman" pitchFamily="18" charset="0"/>
                      </a:endParaRPr>
                    </a:p>
                  </a:txBody>
                  <a:tcPr/>
                </a:tc>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PROS</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CONS</a:t>
                      </a:r>
                      <a:endParaRPr sz="180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1896840">
                <a:tc>
                  <a:txBody>
                    <a:bodyPr/>
                    <a:lstStyle/>
                    <a:p>
                      <a:r>
                        <a:rPr lang="en-IN" sz="1800" dirty="0">
                          <a:latin typeface="Times New Roman" pitchFamily="18" charset="0"/>
                          <a:cs typeface="Times New Roman" pitchFamily="18" charset="0"/>
                        </a:rPr>
                        <a:t>   </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1</a:t>
                      </a:r>
                      <a:endParaRPr sz="1800">
                        <a:latin typeface="Times New Roman" pitchFamily="18" charset="0"/>
                        <a:cs typeface="Times New Roman" pitchFamily="18" charset="0"/>
                      </a:endParaRPr>
                    </a:p>
                  </a:txBody>
                  <a:tcPr/>
                </a:tc>
                <a:tc>
                  <a:txBody>
                    <a:bodyPr/>
                    <a:lstStyle/>
                    <a:p>
                      <a:pPr>
                        <a:lnSpc>
                          <a:spcPct val="100000"/>
                        </a:lnSpc>
                      </a:pPr>
                      <a:r>
                        <a:rPr lang="en-IN" sz="1800" dirty="0">
                          <a:solidFill>
                            <a:srgbClr val="000000"/>
                          </a:solidFill>
                          <a:latin typeface="Times New Roman" pitchFamily="18" charset="0"/>
                          <a:cs typeface="Times New Roman" pitchFamily="18" charset="0"/>
                        </a:rPr>
                        <a:t>Chatterjee B, Pancholi J.,</a:t>
                      </a:r>
                      <a:r>
                        <a:rPr lang="en-IN" sz="1800" dirty="0" smtClean="0">
                          <a:solidFill>
                            <a:srgbClr val="000000"/>
                          </a:solidFill>
                          <a:latin typeface="Times New Roman" pitchFamily="18" charset="0"/>
                          <a:cs typeface="Times New Roman" pitchFamily="18" charset="0"/>
                        </a:rPr>
                        <a:t>Prakriti - based </a:t>
                      </a:r>
                      <a:r>
                        <a:rPr lang="en-IN" sz="1800" dirty="0">
                          <a:solidFill>
                            <a:srgbClr val="000000"/>
                          </a:solidFill>
                          <a:latin typeface="Times New Roman" pitchFamily="18" charset="0"/>
                          <a:cs typeface="Times New Roman" pitchFamily="18" charset="0"/>
                        </a:rPr>
                        <a:t>medicine: A step towards personalized medicine. Ayu.2011;32:141–6[</a:t>
                      </a:r>
                      <a:r>
                        <a:rPr lang="en-IN" sz="1800" dirty="0" err="1">
                          <a:solidFill>
                            <a:srgbClr val="000000"/>
                          </a:solidFill>
                          <a:latin typeface="Times New Roman" pitchFamily="18" charset="0"/>
                          <a:cs typeface="Times New Roman" pitchFamily="18" charset="0"/>
                        </a:rPr>
                        <a:t>PubMed</a:t>
                      </a:r>
                      <a:r>
                        <a:rPr lang="en-IN" sz="1800" dirty="0">
                          <a:solidFill>
                            <a:srgbClr val="000000"/>
                          </a:solidFill>
                          <a:latin typeface="Times New Roman" pitchFamily="18" charset="0"/>
                          <a:cs typeface="Times New Roman" pitchFamily="18" charset="0"/>
                        </a:rPr>
                        <a:t>]</a:t>
                      </a:r>
                      <a:endParaRPr sz="1800">
                        <a:latin typeface="Times New Roman" pitchFamily="18" charset="0"/>
                        <a:cs typeface="Times New Roman" pitchFamily="18" charset="0"/>
                      </a:endParaRPr>
                    </a:p>
                    <a:p>
                      <a:pPr>
                        <a:lnSpc>
                          <a:spcPct val="100000"/>
                        </a:lnSpc>
                      </a:pPr>
                      <a:endParaRPr sz="180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Puts forth  </a:t>
                      </a:r>
                      <a:r>
                        <a:rPr lang="en-IN" sz="1800" dirty="0">
                          <a:latin typeface="Times New Roman" pitchFamily="18" charset="0"/>
                          <a:cs typeface="Times New Roman" pitchFamily="18" charset="0"/>
                        </a:rPr>
                        <a:t>Ayurveda's holistic approach and its emphasis on prevention and the potential to improve health status.</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No systematic integration of </a:t>
                      </a:r>
                      <a:r>
                        <a:rPr lang="en-IN" sz="1800" dirty="0" err="1">
                          <a:latin typeface="Times New Roman" pitchFamily="18" charset="0"/>
                          <a:cs typeface="Times New Roman" pitchFamily="18" charset="0"/>
                        </a:rPr>
                        <a:t>prakriti</a:t>
                      </a:r>
                      <a:r>
                        <a:rPr lang="en-IN" sz="1800" dirty="0">
                          <a:latin typeface="Times New Roman" pitchFamily="18" charset="0"/>
                          <a:cs typeface="Times New Roman" pitchFamily="18" charset="0"/>
                        </a:rPr>
                        <a:t> based medicines yet.</a:t>
                      </a:r>
                      <a:endParaRPr sz="180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2272680">
                <a:tc>
                  <a:txBody>
                    <a:bodyPr/>
                    <a:lstStyle/>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2</a:t>
                      </a:r>
                      <a:endParaRPr sz="1800">
                        <a:latin typeface="Times New Roman" pitchFamily="18" charset="0"/>
                        <a:cs typeface="Times New Roman" pitchFamily="18" charset="0"/>
                      </a:endParaRPr>
                    </a:p>
                  </a:txBody>
                  <a:tcPr/>
                </a:tc>
                <a:tc>
                  <a:txBody>
                    <a:bodyPr/>
                    <a:lstStyle/>
                    <a:p>
                      <a:r>
                        <a:rPr lang="en-IN" sz="1800">
                          <a:latin typeface="Times New Roman" pitchFamily="18" charset="0"/>
                          <a:cs typeface="Times New Roman" pitchFamily="18" charset="0"/>
                        </a:rPr>
                        <a:t>Heather Collins,Sherri Calvo,Kathleen Greenberg, Forman Neall,Stephanie Morrison,Information Needs in the Precision Medicine Era: How Genetics Home Reference Can Help,2016 April</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States the importance of research into consumers specific information needs related to precision medicine could help guide the evolution of existing educational resources and the development of new resources.</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Deals with allopathy and genetic testing and not ayurveda</a:t>
                      </a:r>
                      <a:endParaRPr sz="180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Table 1"/>
          <p:cNvGraphicFramePr/>
          <p:nvPr/>
        </p:nvGraphicFramePr>
        <p:xfrm>
          <a:off x="241200" y="676800"/>
          <a:ext cx="8704080" cy="5664600"/>
        </p:xfrm>
        <a:graphic>
          <a:graphicData uri="http://schemas.openxmlformats.org/drawingml/2006/table">
            <a:tbl>
              <a:tblPr/>
              <a:tblGrid>
                <a:gridCol w="865800">
                  <a:extLst>
                    <a:ext uri="{9D8B030D-6E8A-4147-A177-3AD203B41FA5}">
                      <a16:colId xmlns="" xmlns:a16="http://schemas.microsoft.com/office/drawing/2014/main" val="20000"/>
                    </a:ext>
                  </a:extLst>
                </a:gridCol>
                <a:gridCol w="2316240">
                  <a:extLst>
                    <a:ext uri="{9D8B030D-6E8A-4147-A177-3AD203B41FA5}">
                      <a16:colId xmlns="" xmlns:a16="http://schemas.microsoft.com/office/drawing/2014/main" val="20001"/>
                    </a:ext>
                  </a:extLst>
                </a:gridCol>
                <a:gridCol w="2893320">
                  <a:extLst>
                    <a:ext uri="{9D8B030D-6E8A-4147-A177-3AD203B41FA5}">
                      <a16:colId xmlns="" xmlns:a16="http://schemas.microsoft.com/office/drawing/2014/main" val="20002"/>
                    </a:ext>
                  </a:extLst>
                </a:gridCol>
                <a:gridCol w="2628720">
                  <a:extLst>
                    <a:ext uri="{9D8B030D-6E8A-4147-A177-3AD203B41FA5}">
                      <a16:colId xmlns="" xmlns:a16="http://schemas.microsoft.com/office/drawing/2014/main" val="20003"/>
                    </a:ext>
                  </a:extLst>
                </a:gridCol>
              </a:tblGrid>
              <a:tr h="818280">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S.NO</a:t>
                      </a:r>
                      <a:endParaRPr sz="1800">
                        <a:latin typeface="Times New Roman" pitchFamily="18" charset="0"/>
                        <a:cs typeface="Times New Roman" pitchFamily="18" charset="0"/>
                      </a:endParaRPr>
                    </a:p>
                  </a:txBody>
                  <a:tcPr/>
                </a:tc>
                <a:tc>
                  <a:txBody>
                    <a:bodyPr/>
                    <a:lstStyle/>
                    <a:p>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PAPERS/ARTICLES</a:t>
                      </a:r>
                      <a:endParaRPr sz="1800">
                        <a:latin typeface="Times New Roman" pitchFamily="18" charset="0"/>
                        <a:cs typeface="Times New Roman" pitchFamily="18" charset="0"/>
                      </a:endParaRPr>
                    </a:p>
                  </a:txBody>
                  <a:tcPr/>
                </a:tc>
                <a:tc>
                  <a:txBody>
                    <a:bodyPr/>
                    <a:lstStyle/>
                    <a:p>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               PROS</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CONS</a:t>
                      </a:r>
                      <a:endParaRPr sz="180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1896840">
                <a:tc>
                  <a:txBody>
                    <a:bodyPr/>
                    <a:lstStyle/>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3</a:t>
                      </a:r>
                      <a:endParaRPr sz="1800">
                        <a:latin typeface="Times New Roman" pitchFamily="18" charset="0"/>
                        <a:cs typeface="Times New Roman" pitchFamily="18" charset="0"/>
                      </a:endParaRPr>
                    </a:p>
                  </a:txBody>
                  <a:tcPr/>
                </a:tc>
                <a:tc>
                  <a:txBody>
                    <a:bodyPr/>
                    <a:lstStyle/>
                    <a:p>
                      <a:r>
                        <a:rPr lang="en-IN" sz="1800" dirty="0">
                          <a:solidFill>
                            <a:srgbClr val="000000"/>
                          </a:solidFill>
                          <a:latin typeface="Times New Roman" pitchFamily="18" charset="0"/>
                          <a:cs typeface="Times New Roman" pitchFamily="18" charset="0"/>
                        </a:rPr>
                        <a:t>Precision medicine for advanced prostate </a:t>
                      </a:r>
                      <a:r>
                        <a:rPr lang="en-IN" sz="1800" dirty="0" smtClean="0">
                          <a:solidFill>
                            <a:srgbClr val="000000"/>
                          </a:solidFill>
                          <a:latin typeface="Times New Roman" pitchFamily="18" charset="0"/>
                          <a:cs typeface="Times New Roman" pitchFamily="18" charset="0"/>
                        </a:rPr>
                        <a:t>cancer,</a:t>
                      </a:r>
                      <a:r>
                        <a:rPr lang="en-IN" sz="1800" baseline="0" dirty="0" smtClean="0">
                          <a:solidFill>
                            <a:srgbClr val="000000"/>
                          </a:solidFill>
                          <a:latin typeface="Times New Roman" pitchFamily="18" charset="0"/>
                          <a:cs typeface="Times New Roman" pitchFamily="18" charset="0"/>
                        </a:rPr>
                        <a:t> </a:t>
                      </a:r>
                      <a:r>
                        <a:rPr lang="en-IN" sz="1800" dirty="0" smtClean="0">
                          <a:solidFill>
                            <a:srgbClr val="000000"/>
                          </a:solidFill>
                          <a:latin typeface="Times New Roman" pitchFamily="18" charset="0"/>
                          <a:cs typeface="Times New Roman" pitchFamily="18" charset="0"/>
                        </a:rPr>
                        <a:t>Stephanie </a:t>
                      </a:r>
                      <a:r>
                        <a:rPr lang="en-IN" sz="1800" dirty="0">
                          <a:solidFill>
                            <a:srgbClr val="000000"/>
                          </a:solidFill>
                          <a:latin typeface="Times New Roman" pitchFamily="18" charset="0"/>
                          <a:cs typeface="Times New Roman" pitchFamily="18" charset="0"/>
                        </a:rPr>
                        <a:t>A. Mullane</a:t>
                      </a:r>
                      <a:r>
                        <a:rPr lang="en-IN" sz="1800" dirty="0" smtClean="0">
                          <a:solidFill>
                            <a:srgbClr val="000000"/>
                          </a:solidFill>
                          <a:latin typeface="Times New Roman" pitchFamily="18" charset="0"/>
                          <a:cs typeface="Times New Roman" pitchFamily="18" charset="0"/>
                        </a:rPr>
                        <a:t>, Eliezer </a:t>
                      </a:r>
                      <a:r>
                        <a:rPr lang="en-IN" sz="1800" dirty="0">
                          <a:solidFill>
                            <a:srgbClr val="000000"/>
                          </a:solidFill>
                          <a:latin typeface="Times New Roman" pitchFamily="18" charset="0"/>
                          <a:cs typeface="Times New Roman" pitchFamily="18" charset="0"/>
                        </a:rPr>
                        <a:t>M. Van Allen</a:t>
                      </a:r>
                      <a:r>
                        <a:rPr lang="en-IN" sz="1800" dirty="0" smtClean="0">
                          <a:solidFill>
                            <a:srgbClr val="000000"/>
                          </a:solidFill>
                          <a:latin typeface="Times New Roman" pitchFamily="18" charset="0"/>
                          <a:cs typeface="Times New Roman" pitchFamily="18" charset="0"/>
                        </a:rPr>
                        <a:t>, PMC </a:t>
                      </a:r>
                      <a:r>
                        <a:rPr lang="en-IN" sz="1800" dirty="0">
                          <a:solidFill>
                            <a:srgbClr val="000000"/>
                          </a:solidFill>
                          <a:latin typeface="Times New Roman" pitchFamily="18" charset="0"/>
                          <a:cs typeface="Times New Roman" pitchFamily="18" charset="0"/>
                        </a:rPr>
                        <a:t>2016 Jul 21.</a:t>
                      </a:r>
                      <a:endParaRPr sz="1800">
                        <a:latin typeface="Times New Roman" pitchFamily="18" charset="0"/>
                        <a:cs typeface="Times New Roman" pitchFamily="18" charset="0"/>
                      </a:endParaRPr>
                    </a:p>
                    <a:p>
                      <a:pPr>
                        <a:lnSpc>
                          <a:spcPct val="100000"/>
                        </a:lnSpc>
                      </a:pP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The concept of precision medicine driven by cody characteristics for CRPC</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The stratification is applicable only for CRPC</a:t>
                      </a:r>
                      <a:endParaRPr sz="180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r>
                        <a:rPr lang="en-IN" sz="1800" dirty="0" smtClean="0">
                          <a:latin typeface="Times New Roman" pitchFamily="18" charset="0"/>
                          <a:cs typeface="Times New Roman" pitchFamily="18" charset="0"/>
                        </a:rPr>
                        <a:t>Precision </a:t>
                      </a:r>
                      <a:r>
                        <a:rPr lang="en-IN" sz="1800" dirty="0">
                          <a:latin typeface="Times New Roman" pitchFamily="18" charset="0"/>
                          <a:cs typeface="Times New Roman" pitchFamily="18" charset="0"/>
                        </a:rPr>
                        <a:t>medicine is based on allopathy.</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2272680">
                <a:tc>
                  <a:txBody>
                    <a:bodyPr/>
                    <a:lstStyle/>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    4</a:t>
                      </a:r>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Clusters of Ayurvedic</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Medicines Using Improved K-means Algorithm,</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Kajal C. </a:t>
                      </a:r>
                      <a:r>
                        <a:rPr lang="en-IN" sz="1800" dirty="0" smtClean="0">
                          <a:latin typeface="Times New Roman" pitchFamily="18" charset="0"/>
                          <a:cs typeface="Times New Roman" pitchFamily="18" charset="0"/>
                        </a:rPr>
                        <a:t>Agarwal </a:t>
                      </a:r>
                      <a:r>
                        <a:rPr lang="en-IN" sz="1800" dirty="0">
                          <a:latin typeface="Times New Roman" pitchFamily="18" charset="0"/>
                          <a:cs typeface="Times New Roman" pitchFamily="18" charset="0"/>
                        </a:rPr>
                        <a:t>and Meghana </a:t>
                      </a:r>
                      <a:r>
                        <a:rPr lang="en-IN" sz="1800" dirty="0" err="1">
                          <a:latin typeface="Times New Roman" pitchFamily="18" charset="0"/>
                          <a:cs typeface="Times New Roman" pitchFamily="18" charset="0"/>
                        </a:rPr>
                        <a:t>Nagori</a:t>
                      </a:r>
                      <a:r>
                        <a:rPr lang="en-IN" sz="1800" dirty="0" smtClean="0">
                          <a:latin typeface="Times New Roman" pitchFamily="18" charset="0"/>
                          <a:cs typeface="Times New Roman" pitchFamily="18" charset="0"/>
                        </a:rPr>
                        <a:t>, ISBN</a:t>
                      </a:r>
                      <a:r>
                        <a:rPr lang="en-IN" sz="1800" dirty="0">
                          <a:latin typeface="Times New Roman" pitchFamily="18" charset="0"/>
                          <a:cs typeface="Times New Roman" pitchFamily="18" charset="0"/>
                        </a:rPr>
                        <a:t>: 978-981-07-5461-7,2013</a:t>
                      </a:r>
                      <a:endParaRPr sz="1800">
                        <a:latin typeface="Times New Roman" pitchFamily="18" charset="0"/>
                        <a:cs typeface="Times New Roman" pitchFamily="18" charset="0"/>
                      </a:endParaRPr>
                    </a:p>
                  </a:txBody>
                  <a:tcPr/>
                </a:tc>
                <a:tc>
                  <a:txBody>
                    <a:bodyPr/>
                    <a:lstStyle/>
                    <a:p>
                      <a:r>
                        <a:rPr lang="en-IN" sz="1800">
                          <a:latin typeface="Times New Roman" pitchFamily="18" charset="0"/>
                          <a:cs typeface="Times New Roman" pitchFamily="18" charset="0"/>
                        </a:rPr>
                        <a:t>This paper discusses the</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Importance of Ayurveda,standard k-means and improved k-means clustering algorithm and its implementation to form clusters of ayurvedic medicine for four</a:t>
                      </a:r>
                      <a:endParaRPr sz="1800">
                        <a:latin typeface="Times New Roman" pitchFamily="18" charset="0"/>
                        <a:cs typeface="Times New Roman" pitchFamily="18" charset="0"/>
                      </a:endParaRPr>
                    </a:p>
                    <a:p>
                      <a:r>
                        <a:rPr lang="en-IN" sz="1800">
                          <a:latin typeface="Times New Roman" pitchFamily="18" charset="0"/>
                          <a:cs typeface="Times New Roman" pitchFamily="18" charset="0"/>
                        </a:rPr>
                        <a:t>Disease.</a:t>
                      </a:r>
                      <a:endParaRPr sz="1800">
                        <a:latin typeface="Times New Roman" pitchFamily="18" charset="0"/>
                        <a:cs typeface="Times New Roman" pitchFamily="18" charset="0"/>
                      </a:endParaRPr>
                    </a:p>
                    <a:p>
                      <a:endParaRPr sz="180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Automation for chronic diseases are missing.</a:t>
                      </a:r>
                      <a:endParaRPr sz="1800">
                        <a:latin typeface="Times New Roman" pitchFamily="18" charset="0"/>
                        <a:cs typeface="Times New Roman" pitchFamily="18" charset="0"/>
                      </a:endParaRPr>
                    </a:p>
                    <a:p>
                      <a:r>
                        <a:rPr lang="en-IN" sz="1800" dirty="0">
                          <a:latin typeface="Times New Roman" pitchFamily="18" charset="0"/>
                          <a:cs typeface="Times New Roman" pitchFamily="18" charset="0"/>
                        </a:rPr>
                        <a:t>Implementation of medicine prediction given the symptoms are </a:t>
                      </a:r>
                      <a:r>
                        <a:rPr lang="en-IN" sz="1800" dirty="0" smtClean="0">
                          <a:latin typeface="Times New Roman" pitchFamily="18" charset="0"/>
                          <a:cs typeface="Times New Roman" pitchFamily="18" charset="0"/>
                        </a:rPr>
                        <a:t>highly </a:t>
                      </a:r>
                      <a:r>
                        <a:rPr lang="en-IN" sz="1800" dirty="0">
                          <a:latin typeface="Times New Roman" pitchFamily="18" charset="0"/>
                          <a:cs typeface="Times New Roman" pitchFamily="18" charset="0"/>
                        </a:rPr>
                        <a:t>possible.</a:t>
                      </a:r>
                      <a:endParaRPr sz="180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07640" y="181080"/>
            <a:ext cx="3276360" cy="699480"/>
          </a:xfrm>
          <a:prstGeom prst="rect">
            <a:avLst/>
          </a:prstGeom>
          <a:noFill/>
          <a:ln>
            <a:noFill/>
          </a:ln>
        </p:spPr>
        <p:txBody>
          <a:bodyPr lIns="90000" tIns="45000" rIns="90000" bIns="45000"/>
          <a:lstStyle/>
          <a:p>
            <a:pPr>
              <a:lnSpc>
                <a:spcPct val="100000"/>
              </a:lnSpc>
            </a:pPr>
            <a:r>
              <a:rPr lang="en-IN" sz="2000" b="1" dirty="0">
                <a:solidFill>
                  <a:srgbClr val="000000"/>
                </a:solidFill>
                <a:latin typeface="Times New Roman" pitchFamily="18" charset="0"/>
                <a:cs typeface="Times New Roman" pitchFamily="18" charset="0"/>
              </a:rPr>
              <a:t>CLOSED LOOP SYSTEM:</a:t>
            </a:r>
            <a:endParaRPr>
              <a:latin typeface="Times New Roman" pitchFamily="18" charset="0"/>
              <a:cs typeface="Times New Roman" pitchFamily="18" charset="0"/>
            </a:endParaRPr>
          </a:p>
        </p:txBody>
      </p:sp>
      <p:pic>
        <p:nvPicPr>
          <p:cNvPr id="89" name="Picture 4"/>
          <p:cNvPicPr/>
          <p:nvPr/>
        </p:nvPicPr>
        <p:blipFill>
          <a:blip r:embed="rId2"/>
          <a:stretch>
            <a:fillRect/>
          </a:stretch>
        </p:blipFill>
        <p:spPr>
          <a:xfrm>
            <a:off x="571472" y="724320"/>
            <a:ext cx="7931456" cy="2704680"/>
          </a:xfrm>
          <a:prstGeom prst="rect">
            <a:avLst/>
          </a:prstGeom>
          <a:ln>
            <a:noFill/>
          </a:ln>
        </p:spPr>
      </p:pic>
      <p:pic>
        <p:nvPicPr>
          <p:cNvPr id="90" name="Picture 5"/>
          <p:cNvPicPr/>
          <p:nvPr/>
        </p:nvPicPr>
        <p:blipFill>
          <a:blip r:embed="rId3"/>
          <a:stretch>
            <a:fillRect/>
          </a:stretch>
        </p:blipFill>
        <p:spPr>
          <a:xfrm>
            <a:off x="500034" y="4143380"/>
            <a:ext cx="7981856" cy="2423272"/>
          </a:xfrm>
          <a:prstGeom prst="rect">
            <a:avLst/>
          </a:prstGeom>
          <a:ln>
            <a:noFill/>
          </a:ln>
        </p:spPr>
      </p:pic>
      <p:sp>
        <p:nvSpPr>
          <p:cNvPr id="91" name="CustomShape 2"/>
          <p:cNvSpPr/>
          <p:nvPr/>
        </p:nvSpPr>
        <p:spPr>
          <a:xfrm>
            <a:off x="-92160" y="3491640"/>
            <a:ext cx="6411240" cy="395280"/>
          </a:xfrm>
          <a:prstGeom prst="rect">
            <a:avLst/>
          </a:prstGeom>
          <a:noFill/>
          <a:ln>
            <a:noFill/>
          </a:ln>
        </p:spPr>
        <p:txBody>
          <a:bodyPr wrap="none" lIns="90000" tIns="45000" rIns="90000" bIns="45000"/>
          <a:lstStyle/>
          <a:p>
            <a:pPr>
              <a:lnSpc>
                <a:spcPct val="100000"/>
              </a:lnSpc>
            </a:pPr>
            <a:r>
              <a:rPr lang="en-IN" sz="2000" b="1" dirty="0" smtClean="0">
                <a:solidFill>
                  <a:srgbClr val="000000"/>
                </a:solidFill>
                <a:latin typeface="Times New Roman" pitchFamily="18" charset="0"/>
                <a:cs typeface="Times New Roman" pitchFamily="18" charset="0"/>
              </a:rPr>
              <a:t>  REGULATORY </a:t>
            </a:r>
            <a:r>
              <a:rPr lang="en-IN" sz="2000" b="1" dirty="0">
                <a:solidFill>
                  <a:srgbClr val="000000"/>
                </a:solidFill>
                <a:latin typeface="Times New Roman" pitchFamily="18" charset="0"/>
                <a:cs typeface="Times New Roman" pitchFamily="18" charset="0"/>
              </a:rPr>
              <a:t>CYCLE OF SIDDHA AND AYURVEDA:</a:t>
            </a:r>
            <a:endParaRPr b="1">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861</TotalTime>
  <Words>1365</Words>
  <Application>Microsoft Office PowerPoint</Application>
  <PresentationFormat>On-screen Show (4:3)</PresentationFormat>
  <Paragraphs>354</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MODULES SPLITUP        </vt:lpstr>
      <vt:lpstr>Slide 16</vt:lpstr>
      <vt:lpstr>MODULE 3- DISEASE PREDICTION:</vt:lpstr>
      <vt:lpstr>1.NAIVE BAYES CLASSIFIER:</vt:lpstr>
      <vt:lpstr>Slide 19</vt:lpstr>
      <vt:lpstr>Slide 20</vt:lpstr>
      <vt:lpstr>Slide 21</vt:lpstr>
      <vt:lpstr>Slide 22</vt:lpstr>
      <vt:lpstr>3. ENSEMBLE PREDICTION:</vt:lpstr>
      <vt:lpstr>Slide 24</vt:lpstr>
      <vt:lpstr>Slide 25</vt:lpstr>
      <vt:lpstr>MODULE 5 - WEB APPLICATION:</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Shruthi Sridharan</cp:lastModifiedBy>
  <cp:revision>97</cp:revision>
  <dcterms:modified xsi:type="dcterms:W3CDTF">2017-01-04T05:53:40Z</dcterms:modified>
</cp:coreProperties>
</file>