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5" r:id="rId5"/>
    <p:sldId id="276" r:id="rId6"/>
    <p:sldId id="277" r:id="rId7"/>
    <p:sldId id="278" r:id="rId8"/>
    <p:sldId id="259" r:id="rId9"/>
    <p:sldId id="260" r:id="rId10"/>
    <p:sldId id="290" r:id="rId11"/>
    <p:sldId id="291" r:id="rId12"/>
    <p:sldId id="262" r:id="rId13"/>
    <p:sldId id="281" r:id="rId14"/>
    <p:sldId id="283" r:id="rId15"/>
    <p:sldId id="284" r:id="rId16"/>
    <p:sldId id="286" r:id="rId17"/>
    <p:sldId id="292" r:id="rId18"/>
    <p:sldId id="295" r:id="rId19"/>
    <p:sldId id="294" r:id="rId20"/>
    <p:sldId id="293" r:id="rId21"/>
    <p:sldId id="285" r:id="rId22"/>
    <p:sldId id="287" r:id="rId23"/>
    <p:sldId id="288" r:id="rId24"/>
    <p:sldId id="289" r:id="rId25"/>
    <p:sldId id="279" r:id="rId26"/>
    <p:sldId id="271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770206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HYPOTHESES GENERATION -BRIDGING AYURVEDA AND ALLOPATHY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383152" y="3888737"/>
            <a:ext cx="8915399" cy="2080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AISHWARYA T	2013103030</a:t>
            </a:r>
          </a:p>
          <a:p>
            <a:pPr algn="r"/>
            <a:r>
              <a:rPr lang="en-US" dirty="0" smtClean="0"/>
              <a:t>SHIVA BALA RAKAVI A	2013103562</a:t>
            </a:r>
          </a:p>
          <a:p>
            <a:pPr algn="r"/>
            <a:r>
              <a:rPr lang="en-US" dirty="0" smtClean="0"/>
              <a:t>Guided by</a:t>
            </a:r>
          </a:p>
          <a:p>
            <a:pPr algn="r"/>
            <a:r>
              <a:rPr lang="en-US" dirty="0" smtClean="0"/>
              <a:t>Dr. AROCKIA XAVIER ANNIE R</a:t>
            </a:r>
          </a:p>
        </p:txBody>
      </p:sp>
    </p:spTree>
    <p:extLst>
      <p:ext uri="{BB962C8B-B14F-4D97-AF65-F5344CB8AC3E}">
        <p14:creationId xmlns:p14="http://schemas.microsoft.com/office/powerpoint/2010/main" val="17288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4382" y="1903927"/>
            <a:ext cx="4700230" cy="4715814"/>
          </a:xfrm>
        </p:spPr>
        <p:txBody>
          <a:bodyPr/>
          <a:lstStyle/>
          <a:p>
            <a:r>
              <a:rPr lang="en-US" dirty="0" smtClean="0"/>
              <a:t>It is a multi-class classification problem</a:t>
            </a:r>
          </a:p>
          <a:p>
            <a:r>
              <a:rPr lang="en-US" dirty="0" smtClean="0"/>
              <a:t>Hence, a deep belief network (DBN) along with a Logistic regression layer is used</a:t>
            </a:r>
          </a:p>
          <a:p>
            <a:r>
              <a:rPr lang="en-US" dirty="0" smtClean="0"/>
              <a:t>DBN consists of three hidden layers. </a:t>
            </a:r>
          </a:p>
          <a:p>
            <a:r>
              <a:rPr lang="en-US" dirty="0" smtClean="0"/>
              <a:t>This module involves is comprised of four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19" t="18222" r="51320" b="10159"/>
          <a:stretch/>
        </p:blipFill>
        <p:spPr>
          <a:xfrm>
            <a:off x="1777285" y="1249251"/>
            <a:ext cx="4108360" cy="53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767" y="109501"/>
            <a:ext cx="8911687" cy="1280890"/>
          </a:xfrm>
        </p:spPr>
        <p:txBody>
          <a:bodyPr/>
          <a:lstStyle/>
          <a:p>
            <a:r>
              <a:rPr lang="en-US" dirty="0" smtClean="0"/>
              <a:t>DEEP BELIEF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984" t="23566" r="20099" b="18403"/>
          <a:stretch/>
        </p:blipFill>
        <p:spPr>
          <a:xfrm>
            <a:off x="7392473" y="749948"/>
            <a:ext cx="3940936" cy="5689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873" t="16933" r="34306" b="11984"/>
          <a:stretch/>
        </p:blipFill>
        <p:spPr>
          <a:xfrm>
            <a:off x="703550" y="803832"/>
            <a:ext cx="6341193" cy="55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DISEASES AND DRUGS FROM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9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INPUT: </a:t>
            </a:r>
          </a:p>
          <a:p>
            <a:pPr marL="457200" lvl="1" indent="0">
              <a:buNone/>
            </a:pPr>
            <a:r>
              <a:rPr lang="en-US" dirty="0" smtClean="0"/>
              <a:t>“list of drugs ” , ” list of diseases ” , ” list of medicinal plants”</a:t>
            </a:r>
          </a:p>
          <a:p>
            <a:r>
              <a:rPr lang="en-US" dirty="0" smtClean="0"/>
              <a:t>OUPUT:</a:t>
            </a:r>
          </a:p>
          <a:p>
            <a:pPr marL="457200" lvl="1" indent="0">
              <a:buNone/>
            </a:pPr>
            <a:r>
              <a:rPr lang="en-US" dirty="0" smtClean="0"/>
              <a:t>Dataset of disease names, drug names and herbs</a:t>
            </a:r>
          </a:p>
          <a:p>
            <a:r>
              <a:rPr lang="en-US" dirty="0" smtClean="0"/>
              <a:t>ALGORITHM: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fetch_disease_drug(String keywords[])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list=null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 to 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keyword=keywords[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list=</a:t>
            </a:r>
            <a:r>
              <a:rPr lang="en-US" dirty="0" err="1"/>
              <a:t>w</a:t>
            </a:r>
            <a:r>
              <a:rPr lang="en-US" dirty="0" err="1" smtClean="0"/>
              <a:t>ikipedia.search</a:t>
            </a:r>
            <a:r>
              <a:rPr lang="en-US" dirty="0" smtClean="0"/>
              <a:t>(keyword)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store list in database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THE ABSTRACT FROM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12382"/>
            <a:ext cx="8915400" cy="50785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/>
              <a:t>Dataset of disease names, drug names and </a:t>
            </a:r>
            <a:r>
              <a:rPr lang="en-US" dirty="0" smtClean="0"/>
              <a:t>herbs</a:t>
            </a:r>
          </a:p>
          <a:p>
            <a:r>
              <a:rPr lang="en-US" dirty="0" smtClean="0"/>
              <a:t>OUTPUT:</a:t>
            </a:r>
          </a:p>
          <a:p>
            <a:pPr marL="457200" lvl="1" indent="0">
              <a:buNone/>
            </a:pPr>
            <a:r>
              <a:rPr lang="en-US" dirty="0" smtClean="0"/>
              <a:t>Abstract of all papers</a:t>
            </a:r>
          </a:p>
          <a:p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extract_abstract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open_or_create</a:t>
            </a:r>
            <a:r>
              <a:rPr lang="en-US" dirty="0" smtClean="0"/>
              <a:t>(data.txt)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get list of </a:t>
            </a:r>
            <a:r>
              <a:rPr lang="en-US" dirty="0" err="1" smtClean="0"/>
              <a:t>pid</a:t>
            </a:r>
            <a:r>
              <a:rPr lang="en-US" dirty="0" smtClean="0"/>
              <a:t> of the corresponding papers //</a:t>
            </a:r>
            <a:r>
              <a:rPr lang="en-US" dirty="0" err="1" smtClean="0"/>
              <a:t>pid</a:t>
            </a:r>
            <a:r>
              <a:rPr lang="en-US" dirty="0" smtClean="0"/>
              <a:t>—</a:t>
            </a:r>
            <a:r>
              <a:rPr lang="en-US" dirty="0" err="1" smtClean="0"/>
              <a:t>pubmed</a:t>
            </a:r>
            <a:r>
              <a:rPr lang="en-US" dirty="0" smtClean="0"/>
              <a:t>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each </a:t>
            </a:r>
            <a:r>
              <a:rPr lang="en-US" dirty="0" err="1" smtClean="0"/>
              <a:t>pid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url_to_download</a:t>
            </a:r>
            <a:r>
              <a:rPr lang="en-US" dirty="0" smtClean="0"/>
              <a:t>=‘http://www.ncbi.nlm.nih.gov/</a:t>
            </a:r>
            <a:r>
              <a:rPr lang="en-US" dirty="0" err="1" smtClean="0"/>
              <a:t>pubmed</a:t>
            </a:r>
            <a:r>
              <a:rPr lang="en-US" dirty="0" smtClean="0"/>
              <a:t>’+</a:t>
            </a:r>
            <a:r>
              <a:rPr lang="en-US" dirty="0" err="1" smtClean="0"/>
              <a:t>pid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abstract=</a:t>
            </a:r>
            <a:r>
              <a:rPr lang="en-US" dirty="0" err="1" smtClean="0"/>
              <a:t>url_to_download.getAbstract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write abstract to the text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12382"/>
            <a:ext cx="8915400" cy="51687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/>
              <a:t>Abstract of all </a:t>
            </a:r>
            <a:r>
              <a:rPr lang="en-US" dirty="0" smtClean="0"/>
              <a:t>papers as text file</a:t>
            </a:r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Tokens</a:t>
            </a:r>
          </a:p>
          <a:p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tokenization(abs.txt)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while(!EOF(abs.txt))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phrases_by_space</a:t>
            </a:r>
            <a:r>
              <a:rPr lang="en-US" dirty="0" smtClean="0"/>
              <a:t>=</a:t>
            </a:r>
            <a:r>
              <a:rPr lang="en-US" dirty="0" err="1" smtClean="0"/>
              <a:t>split_using_space</a:t>
            </a:r>
            <a:r>
              <a:rPr lang="en-US" dirty="0" smtClean="0"/>
              <a:t>(abstract)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phrases_by_char</a:t>
            </a:r>
            <a:r>
              <a:rPr lang="en-US" dirty="0" smtClean="0"/>
              <a:t>=</a:t>
            </a:r>
            <a:r>
              <a:rPr lang="en-US" dirty="0" err="1" smtClean="0"/>
              <a:t>split_using_special_characters</a:t>
            </a:r>
            <a:r>
              <a:rPr lang="en-US" dirty="0" smtClean="0"/>
              <a:t>(</a:t>
            </a:r>
            <a:r>
              <a:rPr lang="en-US" dirty="0" err="1" smtClean="0"/>
              <a:t>phrases_by_space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</a:t>
            </a:r>
            <a:r>
              <a:rPr lang="en-US" dirty="0" err="1" smtClean="0"/>
              <a:t>phrases_by_char.contains</a:t>
            </a:r>
            <a:r>
              <a:rPr lang="en-US" dirty="0" smtClean="0"/>
              <a:t>(</a:t>
            </a:r>
            <a:r>
              <a:rPr lang="en-US" dirty="0" err="1" smtClean="0"/>
              <a:t>single_char_at_end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t=</a:t>
            </a:r>
            <a:r>
              <a:rPr lang="en-US" dirty="0" err="1" smtClean="0"/>
              <a:t>strip_end_char</a:t>
            </a:r>
            <a:r>
              <a:rPr lang="en-US" dirty="0" smtClean="0"/>
              <a:t>(</a:t>
            </a:r>
            <a:r>
              <a:rPr lang="en-US" dirty="0" err="1" smtClean="0"/>
              <a:t>phrases_by_char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tokens.add</a:t>
            </a:r>
            <a:r>
              <a:rPr lang="en-US" dirty="0" smtClean="0"/>
              <a:t>(t)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phrases_by_space.add</a:t>
            </a:r>
            <a:r>
              <a:rPr lang="en-US" dirty="0" smtClean="0"/>
              <a:t>(</a:t>
            </a:r>
            <a:r>
              <a:rPr lang="en-US" dirty="0" err="1" smtClean="0"/>
              <a:t>phrases_by_char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OF STEM , CHUNK AND ENTITY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8587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 smtClean="0"/>
              <a:t>Tokens</a:t>
            </a:r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Stem, chunk and entity</a:t>
            </a:r>
          </a:p>
          <a:p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 smtClean="0"/>
              <a:t>		Use </a:t>
            </a:r>
            <a:r>
              <a:rPr lang="en-US" dirty="0"/>
              <a:t>GENIA Dependency </a:t>
            </a:r>
            <a:r>
              <a:rPr lang="en-US" dirty="0" smtClean="0"/>
              <a:t>parser for biomedical text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Get the input tokens from a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Write the output stem , chunk and entity to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19707"/>
            <a:ext cx="8915400" cy="5087155"/>
          </a:xfrm>
        </p:spPr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 smtClean="0"/>
              <a:t>words</a:t>
            </a:r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trained neural network</a:t>
            </a:r>
          </a:p>
          <a:p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involves four sub-modules: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construction of Restricted Boltzmann Machine(RBM) </a:t>
            </a:r>
            <a:r>
              <a:rPr lang="en-US" dirty="0"/>
              <a:t>for each of the </a:t>
            </a:r>
            <a:r>
              <a:rPr lang="en-US" dirty="0" smtClean="0"/>
              <a:t>3 																		layers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addition of logistic regression layer</a:t>
            </a:r>
          </a:p>
          <a:p>
            <a:pPr marL="0" indent="0">
              <a:buNone/>
            </a:pPr>
            <a:r>
              <a:rPr lang="en-US" dirty="0" smtClean="0"/>
              <a:t>	3. layer wise pre-training</a:t>
            </a:r>
          </a:p>
          <a:p>
            <a:pPr marL="0" indent="0">
              <a:buNone/>
            </a:pPr>
            <a:r>
              <a:rPr lang="en-US" dirty="0" smtClean="0"/>
              <a:t>	4. fine tuning with gradient descent 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RESTRICTED BOLTZMANN MACHINE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LOGISTIC REGRESSION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LAYERWISE PRE-TRAINING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3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large volume of biomedical information available on the internet</a:t>
            </a:r>
          </a:p>
          <a:p>
            <a:r>
              <a:rPr lang="en-US" dirty="0"/>
              <a:t>This has the potential to unlock new domains of knowledge in drug discovery</a:t>
            </a:r>
          </a:p>
          <a:p>
            <a:r>
              <a:rPr lang="en-US" dirty="0"/>
              <a:t>For example if fever is caused as an effect of cold, then the drugs that heal cold could be administered to heal fever. </a:t>
            </a:r>
          </a:p>
          <a:p>
            <a:r>
              <a:rPr lang="en-US" dirty="0"/>
              <a:t>If the drug in a philosophy has lurking side-effects, then the drug in another philosophy could be used</a:t>
            </a:r>
          </a:p>
          <a:p>
            <a:r>
              <a:rPr lang="en-US" dirty="0"/>
              <a:t>The exact chemical compound that heals a disease can be found by comparing the chemical constitution of similar drugs in two philosophies</a:t>
            </a:r>
          </a:p>
        </p:txBody>
      </p:sp>
    </p:spTree>
    <p:extLst>
      <p:ext uri="{BB962C8B-B14F-4D97-AF65-F5344CB8AC3E}">
        <p14:creationId xmlns:p14="http://schemas.microsoft.com/office/powerpoint/2010/main" val="24082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FINE TUNING WITH GRADIENT DESCENT VALUES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STATEMENT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171977"/>
            <a:ext cx="8915400" cy="56860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/>
              <a:t>q</a:t>
            </a:r>
            <a:r>
              <a:rPr lang="en-US" dirty="0" smtClean="0"/>
              <a:t>uery</a:t>
            </a:r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pre-processed query</a:t>
            </a:r>
          </a:p>
          <a:p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prepocessing</a:t>
            </a:r>
            <a:r>
              <a:rPr lang="en-US" dirty="0" smtClean="0"/>
              <a:t>(query)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remove_punctuations</a:t>
            </a:r>
            <a:r>
              <a:rPr lang="en-US" dirty="0" smtClean="0"/>
              <a:t>(query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mis_spelt</a:t>
            </a:r>
            <a:r>
              <a:rPr lang="en-US" dirty="0" smtClean="0"/>
              <a:t>=</a:t>
            </a:r>
            <a:r>
              <a:rPr lang="en-US" dirty="0" err="1" smtClean="0"/>
              <a:t>find_mis_spelt_words</a:t>
            </a:r>
            <a:r>
              <a:rPr lang="en-US" dirty="0" smtClean="0"/>
              <a:t>(query)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replace_correct_terms</a:t>
            </a:r>
            <a:r>
              <a:rPr lang="en-US" dirty="0" smtClean="0"/>
              <a:t>(</a:t>
            </a:r>
            <a:r>
              <a:rPr lang="en-US" dirty="0" err="1" smtClean="0"/>
              <a:t>mis_spelt,query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if(</a:t>
            </a:r>
            <a:r>
              <a:rPr lang="en-US" dirty="0" err="1" smtClean="0"/>
              <a:t>query.complex</a:t>
            </a:r>
            <a:r>
              <a:rPr lang="en-US" dirty="0" smtClean="0"/>
              <a:t>()==true)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query_list</a:t>
            </a:r>
            <a:r>
              <a:rPr lang="en-US" dirty="0" smtClean="0"/>
              <a:t>=</a:t>
            </a:r>
            <a:r>
              <a:rPr lang="en-US" dirty="0" err="1" smtClean="0"/>
              <a:t>query.split_to_simple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query_list</a:t>
            </a:r>
            <a:r>
              <a:rPr lang="en-US" dirty="0" smtClean="0"/>
              <a:t>=query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STANDARDISATION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29555"/>
            <a:ext cx="8915400" cy="5318975"/>
          </a:xfrm>
        </p:spPr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 smtClean="0"/>
              <a:t>Pre-processed query</a:t>
            </a:r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standardized query</a:t>
            </a:r>
          </a:p>
          <a:p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query_standardisation</a:t>
            </a:r>
            <a:r>
              <a:rPr lang="en-US" dirty="0" smtClean="0"/>
              <a:t>(</a:t>
            </a:r>
            <a:r>
              <a:rPr lang="en-US" dirty="0" err="1" smtClean="0"/>
              <a:t>pre_processed_query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construct </a:t>
            </a:r>
            <a:r>
              <a:rPr lang="en-US" dirty="0" err="1" smtClean="0"/>
              <a:t>BOW_model</a:t>
            </a:r>
            <a:r>
              <a:rPr lang="en-US" dirty="0" smtClean="0"/>
              <a:t> of common terms and medical terms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each term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 err="1" smtClean="0">
                <a:sym typeface="Symbol" panose="05050102010706020507" pitchFamily="18" charset="2"/>
              </a:rPr>
              <a:t>pre_processed_query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BOW_model.search</a:t>
            </a:r>
            <a:r>
              <a:rPr lang="en-US" dirty="0" smtClean="0"/>
              <a:t>(term)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term.replace</a:t>
            </a:r>
            <a:r>
              <a:rPr lang="en-US" dirty="0" smtClean="0"/>
              <a:t>(</a:t>
            </a:r>
            <a:r>
              <a:rPr lang="en-US" dirty="0" err="1" smtClean="0"/>
              <a:t>standard_medical_terms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146220"/>
            <a:ext cx="8915400" cy="57117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 smtClean="0"/>
              <a:t>Standardized query</a:t>
            </a:r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Hypotheses</a:t>
            </a:r>
          </a:p>
          <a:p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query_processing(standardized query)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drug_list</a:t>
            </a:r>
            <a:r>
              <a:rPr lang="en-US" dirty="0" smtClean="0"/>
              <a:t>=select drugs from hypothesis.disease_drug where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	disease=“standardized query”</a:t>
            </a:r>
          </a:p>
          <a:p>
            <a:pPr marL="0" indent="0">
              <a:buNone/>
            </a:pPr>
            <a:r>
              <a:rPr lang="en-US" dirty="0" smtClean="0"/>
              <a:t>		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drug=</a:t>
            </a:r>
            <a:r>
              <a:rPr lang="en-US" dirty="0" err="1" smtClean="0"/>
              <a:t>drug_list.head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print(drug);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drug_list</a:t>
            </a:r>
            <a:r>
              <a:rPr lang="en-US" dirty="0" smtClean="0"/>
              <a:t>=</a:t>
            </a:r>
            <a:r>
              <a:rPr lang="en-US" dirty="0" err="1" smtClean="0"/>
              <a:t>drug_list.next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}while(</a:t>
            </a:r>
            <a:r>
              <a:rPr lang="en-US" dirty="0" err="1" smtClean="0"/>
              <a:t>drug_list</a:t>
            </a:r>
            <a:r>
              <a:rPr lang="en-US" dirty="0" smtClean="0"/>
              <a:t>!=null)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2719" y="4320045"/>
                <a:ext cx="5271911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𝑐𝑐𝑢𝑟𝑎𝑐𝑦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19" y="4320045"/>
                <a:ext cx="5271911" cy="957698"/>
              </a:xfrm>
              <a:prstGeom prst="rect">
                <a:avLst/>
              </a:prstGeom>
              <a:blipFill rotWithShape="0">
                <a:blip r:embed="rId2"/>
                <a:stretch>
                  <a:fillRect l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98296" y="2156409"/>
            <a:ext cx="9630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Accuracy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Accuracy refers to the closeness of a measured value to a standard or known value.</a:t>
            </a:r>
          </a:p>
        </p:txBody>
      </p:sp>
    </p:spTree>
    <p:extLst>
      <p:ext uri="{BB962C8B-B14F-4D97-AF65-F5344CB8AC3E}">
        <p14:creationId xmlns:p14="http://schemas.microsoft.com/office/powerpoint/2010/main" val="31580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90215" y="2776372"/>
                <a:ext cx="7721600" cy="1866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𝑛𝑒𝑔𝑎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𝑡𝑖𝑣𝑒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15" y="2776372"/>
                <a:ext cx="7721600" cy="18669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40055" y="1495482"/>
            <a:ext cx="9236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Precision</a:t>
            </a:r>
          </a:p>
          <a:p>
            <a:endParaRPr lang="en-US" b="1" dirty="0" smtClean="0"/>
          </a:p>
          <a:p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Precision </a:t>
            </a:r>
            <a:r>
              <a:rPr lang="en-US" dirty="0"/>
              <a:t>refers to the closeness of two or more measurements to each other.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9492" y="4511018"/>
            <a:ext cx="31630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Where,</a:t>
            </a:r>
          </a:p>
          <a:p>
            <a:r>
              <a:rPr lang="en-US" dirty="0"/>
              <a:t>		a = True positive</a:t>
            </a:r>
          </a:p>
          <a:p>
            <a:r>
              <a:rPr lang="en-US" dirty="0"/>
              <a:t>		b = False positive</a:t>
            </a:r>
          </a:p>
          <a:p>
            <a:r>
              <a:rPr lang="en-US" dirty="0"/>
              <a:t>		c = True negative</a:t>
            </a:r>
          </a:p>
          <a:p>
            <a:r>
              <a:rPr lang="en-US" dirty="0"/>
              <a:t>		d = False negative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</a:t>
            </a:r>
            <a:r>
              <a:rPr lang="en-US" dirty="0" smtClean="0"/>
              <a:t>]</a:t>
            </a:r>
            <a:r>
              <a:rPr lang="en-US" dirty="0"/>
              <a:t> </a:t>
            </a:r>
            <a:r>
              <a:rPr lang="en-US" dirty="0" err="1"/>
              <a:t>Schmidhuber</a:t>
            </a:r>
            <a:r>
              <a:rPr lang="en-US" dirty="0"/>
              <a:t>, Jürgen. "Deep learning in neural networks: An overview." </a:t>
            </a:r>
            <a:r>
              <a:rPr lang="en-US" i="1" dirty="0"/>
              <a:t>Neural Networks</a:t>
            </a:r>
            <a:r>
              <a:rPr lang="en-US" dirty="0"/>
              <a:t> 61 (2015): 85-117.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 smtClean="0"/>
              <a:t>Verspoor</a:t>
            </a:r>
            <a:r>
              <a:rPr lang="en-US" dirty="0"/>
              <a:t>, Karin M. "Drawing on millions of biomedical journal publications to do predictive biology." </a:t>
            </a:r>
            <a:r>
              <a:rPr lang="en-US" i="1" dirty="0"/>
              <a:t>2015 International Conference on Big Data and Smart Computing (BIGCOMP)</a:t>
            </a:r>
            <a:r>
              <a:rPr lang="en-US" dirty="0"/>
              <a:t>. IEEE, </a:t>
            </a:r>
            <a:r>
              <a:rPr lang="en-US" dirty="0" smtClean="0"/>
              <a:t>2015.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/>
              <a:t>Vaka, Harsha Gopal Goud, and Snehasis Mukhopadhyay. "Hypotheses Generation Pertaining to Ayurveda Using Automated Vocabulary Generation and Transitive Text Mining." </a:t>
            </a:r>
            <a:r>
              <a:rPr lang="en-US" i="1" dirty="0"/>
              <a:t>2009 International Conference on Network-Based Information Systems</a:t>
            </a:r>
            <a:r>
              <a:rPr lang="en-US" dirty="0"/>
              <a:t>. IEEE, 2009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[4] </a:t>
            </a:r>
            <a:r>
              <a:rPr lang="en-US" dirty="0"/>
              <a:t>Jiang, Zhenchao, et al. "Training word embeddings for deep learning in biomedical text mining tasks." Bioinformatics and Biomedicine (BIBM), 2015 IEEE International Conference on. IEEE, 2015.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85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[5] </a:t>
            </a:r>
            <a:r>
              <a:rPr lang="en-US" dirty="0"/>
              <a:t>Jin, Wei, Rohini K. Srihari, and Hung Hay Ho. "A text mining model for hypothesis generation." 19th IEEE International Conference on Tools with Artificial Intelligence (ICTAI 2007). Vol. 2. IEEE, 2007.</a:t>
            </a:r>
          </a:p>
          <a:p>
            <a:pPr marL="0" indent="0">
              <a:buNone/>
            </a:pPr>
            <a:r>
              <a:rPr lang="en-US" dirty="0" smtClean="0"/>
              <a:t>[6] </a:t>
            </a:r>
            <a:r>
              <a:rPr lang="en-US" dirty="0"/>
              <a:t>W. Zhang, T. Yoshida, and X. Tang, "A comparative study of TF*IDF, LSI and multi-words for text classification," </a:t>
            </a:r>
            <a:r>
              <a:rPr lang="en-US" i="1" dirty="0"/>
              <a:t>Expert Systems with Applications</a:t>
            </a:r>
            <a:r>
              <a:rPr lang="en-US" dirty="0"/>
              <a:t>, vol. 38, no. 3, pp. 2758–2765, Mar. 2011.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7</a:t>
            </a:r>
            <a:r>
              <a:rPr lang="en-US" dirty="0" smtClean="0"/>
              <a:t>] </a:t>
            </a:r>
            <a:r>
              <a:rPr lang="en-US" dirty="0"/>
              <a:t>Lee, Sangno, et al. "An empirical comparison of four text mining methods." System Sciences (HICSS), 2010 43rd Hawaii International Conference on. IEEE, 2010.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8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[8] </a:t>
            </a:r>
            <a:r>
              <a:rPr lang="en-US" dirty="0"/>
              <a:t>Ayyadurai, VA Shiva. "The control systems engineering foundation of traditional Indian medicine: the Rosetta Stone for Siddha and Ayurveda." International Journal of System of Systems Engineering 5.2 (2014): 125-149.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9</a:t>
            </a:r>
            <a:r>
              <a:rPr lang="en-US" dirty="0" smtClean="0"/>
              <a:t>] </a:t>
            </a:r>
            <a:r>
              <a:rPr lang="en-US" dirty="0"/>
              <a:t>Lanier, William L., and S. Vincent Rajkumar. "Empiricism and rationalism in medicine: can 2 competing philosophies coexist to improve the quality of medical </a:t>
            </a:r>
            <a:r>
              <a:rPr lang="en-US" dirty="0" smtClean="0"/>
              <a:t>care." </a:t>
            </a:r>
            <a:r>
              <a:rPr lang="en-US" dirty="0"/>
              <a:t>Mayo Clinic Proceedings. Vol. 88. No. 10. Elsevier, 2013.</a:t>
            </a:r>
          </a:p>
          <a:p>
            <a:pPr marL="0" indent="0">
              <a:buNone/>
            </a:pPr>
            <a:r>
              <a:rPr lang="en-US" dirty="0" smtClean="0"/>
              <a:t>[10] </a:t>
            </a:r>
            <a:r>
              <a:rPr lang="en-US" dirty="0"/>
              <a:t>Zhao, Xin-</a:t>
            </a:r>
            <a:r>
              <a:rPr lang="en-US" dirty="0" err="1"/>
              <a:t>feng</a:t>
            </a:r>
            <a:r>
              <a:rPr lang="en-US" dirty="0"/>
              <a:t>, et al. "A novel drug discovery strategy inspired by traditional medicine philosophies." Science 347.6219 (2015): S38-S40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5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smtClean="0"/>
              <a:t>11]  S</a:t>
            </a:r>
            <a:r>
              <a:rPr lang="en-US" dirty="0"/>
              <a:t>. R. </a:t>
            </a:r>
            <a:r>
              <a:rPr lang="en-US" dirty="0" err="1"/>
              <a:t>Shrivastava</a:t>
            </a:r>
            <a:r>
              <a:rPr lang="en-US" dirty="0"/>
              <a:t>, P. S. </a:t>
            </a:r>
            <a:r>
              <a:rPr lang="en-US" dirty="0" err="1"/>
              <a:t>Shrivastava</a:t>
            </a:r>
            <a:r>
              <a:rPr lang="en-US" dirty="0"/>
              <a:t>, and J. </a:t>
            </a:r>
            <a:r>
              <a:rPr lang="en-US" dirty="0" err="1"/>
              <a:t>Ramasamy</a:t>
            </a:r>
            <a:r>
              <a:rPr lang="en-US" dirty="0"/>
              <a:t>, "Mainstreaming of Ayurveda, yoga, Naturopathy, </a:t>
            </a:r>
            <a:r>
              <a:rPr lang="en-US" dirty="0" err="1"/>
              <a:t>Unani</a:t>
            </a:r>
            <a:r>
              <a:rPr lang="en-US" dirty="0"/>
              <a:t>, Siddha, and Homeopathy with the health care delivery system in India," </a:t>
            </a:r>
            <a:r>
              <a:rPr lang="en-US" i="1" dirty="0"/>
              <a:t>Journal of Traditional and Complementary Medicine</a:t>
            </a:r>
            <a:r>
              <a:rPr lang="en-US" dirty="0"/>
              <a:t>, vol. 5, no. 2, pp. 116–118, Apr. 2015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[12] Y</a:t>
            </a:r>
            <a:r>
              <a:rPr lang="en-US" dirty="0"/>
              <a:t>.-C. Cheng, "Opportunities for traditional Chinese medicine to address unmet challenges in modern healthcare," </a:t>
            </a:r>
            <a:r>
              <a:rPr lang="en-US" i="1" dirty="0"/>
              <a:t>Journal of Traditional and Complementary Medicine</a:t>
            </a:r>
            <a:r>
              <a:rPr lang="en-US" dirty="0"/>
              <a:t>, vol. 5, no. 1, pp. 2–4, Jan. 2015.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65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hypotheses of the diseases and the possible drugs in two systems of medicine, namely Allopathy and Ayurveda</a:t>
            </a:r>
          </a:p>
          <a:p>
            <a:r>
              <a:rPr lang="en-US" dirty="0" smtClean="0"/>
              <a:t>Analyze the capacity of using neural networks to work with biomedical word embedding </a:t>
            </a:r>
          </a:p>
          <a:p>
            <a:r>
              <a:rPr lang="en-US" dirty="0" smtClean="0"/>
              <a:t>Evaluate the accuracy and the precision of the generated hypotheses</a:t>
            </a:r>
          </a:p>
        </p:txBody>
      </p:sp>
    </p:spTree>
    <p:extLst>
      <p:ext uri="{BB962C8B-B14F-4D97-AF65-F5344CB8AC3E}">
        <p14:creationId xmlns:p14="http://schemas.microsoft.com/office/powerpoint/2010/main" val="19162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31064" y="3709116"/>
          <a:ext cx="11230377" cy="302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947"/>
                <a:gridCol w="5589430"/>
              </a:tblGrid>
              <a:tr h="743753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13683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Text</a:t>
                      </a:r>
                      <a:r>
                        <a:rPr lang="en-US" baseline="0" dirty="0" smtClean="0"/>
                        <a:t> mining methods for extracting knowledge from biomedical literature are discussed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Suggests the integration of information extraction, text mining and predictive biology for better results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Simple concept recognition techniques are used for establishing relations among objects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It is restricted to analysis of DNA mutations and protein function prediction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45712" y="1264555"/>
            <a:ext cx="9560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	Drawing </a:t>
            </a:r>
            <a:r>
              <a:rPr lang="en-US" b="1" dirty="0"/>
              <a:t>on millions of biomedical journal publications to do predictive biology</a:t>
            </a:r>
          </a:p>
          <a:p>
            <a:pPr lvl="0">
              <a:defRPr/>
            </a:pPr>
            <a:r>
              <a:rPr lang="en-US" b="1" dirty="0" smtClean="0"/>
              <a:t>	IEEE</a:t>
            </a:r>
            <a:r>
              <a:rPr lang="en-US" b="1" dirty="0"/>
              <a:t>, 2009</a:t>
            </a:r>
            <a:r>
              <a:rPr lang="en-US" b="1" dirty="0" smtClean="0"/>
              <a:t>.</a:t>
            </a:r>
          </a:p>
          <a:p>
            <a:pPr lvl="0">
              <a:defRPr/>
            </a:pPr>
            <a:endParaRPr lang="en-US" b="1" dirty="0"/>
          </a:p>
          <a:p>
            <a:pPr lvl="0">
              <a:defRPr/>
            </a:pPr>
            <a:r>
              <a:rPr lang="en-US" u="sng" dirty="0" smtClean="0"/>
              <a:t>Processes/Methods Used</a:t>
            </a:r>
            <a:r>
              <a:rPr lang="en-US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Bag of Words model (BOW)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Implicit and indirect associations to determine a predictive context</a:t>
            </a:r>
          </a:p>
        </p:txBody>
      </p:sp>
    </p:spTree>
    <p:extLst>
      <p:ext uri="{BB962C8B-B14F-4D97-AF65-F5344CB8AC3E}">
        <p14:creationId xmlns:p14="http://schemas.microsoft.com/office/powerpoint/2010/main" val="10034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31064" y="3709116"/>
          <a:ext cx="11230377" cy="2755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947"/>
                <a:gridCol w="5589430"/>
              </a:tblGrid>
              <a:tr h="743753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13683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AVD</a:t>
                      </a:r>
                      <a:r>
                        <a:rPr lang="en-US" baseline="0" dirty="0" smtClean="0"/>
                        <a:t> – Automated Vocabulary Discovery algorithm is suggested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Transitive closure computation is used for hypotheses identification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retrieval methods are not clearly defined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The hypotheses are restricted to one domain of medicine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45712" y="1264555"/>
            <a:ext cx="95604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	</a:t>
            </a:r>
            <a:r>
              <a:rPr lang="en-US" b="1" dirty="0"/>
              <a:t>Hypotheses Generation Pertaining to Ayurveda Using Automated Vocabulary </a:t>
            </a:r>
            <a:r>
              <a:rPr lang="en-US" b="1" dirty="0" smtClean="0"/>
              <a:t>	Generation </a:t>
            </a:r>
            <a:r>
              <a:rPr lang="en-US" b="1" dirty="0"/>
              <a:t>and Transitive Text Mining</a:t>
            </a:r>
          </a:p>
          <a:p>
            <a:r>
              <a:rPr lang="en-US" b="1" dirty="0" smtClean="0"/>
              <a:t>	IEEE</a:t>
            </a:r>
            <a:r>
              <a:rPr lang="en-US" b="1" dirty="0"/>
              <a:t>, 2009.</a:t>
            </a:r>
          </a:p>
          <a:p>
            <a:pPr lvl="0">
              <a:defRPr/>
            </a:pPr>
            <a:endParaRPr lang="en-US" b="1" dirty="0"/>
          </a:p>
          <a:p>
            <a:pPr lvl="0">
              <a:defRPr/>
            </a:pPr>
            <a:r>
              <a:rPr lang="en-US" u="sng" dirty="0" smtClean="0"/>
              <a:t>Processes/Methods Used</a:t>
            </a:r>
            <a:r>
              <a:rPr lang="en-US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AVD over generated databank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Direct associations and transitive closure</a:t>
            </a:r>
          </a:p>
          <a:p>
            <a:pPr lvl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31064" y="3709116"/>
          <a:ext cx="11230377" cy="2755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947"/>
                <a:gridCol w="5589430"/>
              </a:tblGrid>
              <a:tr h="743753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1368381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Skip gram uses target words to predict the context words unlike CBOW where the context words are used to determine the target words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Deep learning methods are more accurate in biomedical text mining than shallow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Restricted to drug- drug interaction extraction and named entity recognition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45712" y="1264555"/>
            <a:ext cx="95604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dirty="0"/>
              <a:t>3</a:t>
            </a:r>
            <a:r>
              <a:rPr lang="en-US" b="1" dirty="0" smtClean="0"/>
              <a:t>. 	</a:t>
            </a:r>
            <a:r>
              <a:rPr lang="en-US" b="1" dirty="0"/>
              <a:t>Training word embeddings for deep learning in biomedical text mining tasks</a:t>
            </a:r>
          </a:p>
          <a:p>
            <a:pPr lvl="0">
              <a:defRPr/>
            </a:pPr>
            <a:r>
              <a:rPr lang="en-US" b="1" dirty="0" smtClean="0"/>
              <a:t>	IEEE</a:t>
            </a:r>
            <a:r>
              <a:rPr lang="en-US" b="1" dirty="0"/>
              <a:t>, 2015</a:t>
            </a:r>
            <a:r>
              <a:rPr lang="en-US" b="1" dirty="0" smtClean="0"/>
              <a:t>.</a:t>
            </a:r>
            <a:endParaRPr lang="en-US" b="1" dirty="0"/>
          </a:p>
          <a:p>
            <a:pPr lvl="0">
              <a:defRPr/>
            </a:pPr>
            <a:endParaRPr lang="en-US" b="1" dirty="0"/>
          </a:p>
          <a:p>
            <a:pPr lvl="0">
              <a:defRPr/>
            </a:pPr>
            <a:r>
              <a:rPr lang="en-US" u="sng" dirty="0" smtClean="0"/>
              <a:t>Processes/Methods Used</a:t>
            </a:r>
            <a:r>
              <a:rPr lang="en-US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Text Analysis- use of stem, chunk and entity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Training of biomedical embeddings</a:t>
            </a:r>
          </a:p>
          <a:p>
            <a:pPr lvl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31064" y="3709116"/>
          <a:ext cx="11230377" cy="2755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947"/>
                <a:gridCol w="5589430"/>
              </a:tblGrid>
              <a:tr h="743753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13683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CAG</a:t>
                      </a:r>
                      <a:r>
                        <a:rPr lang="en-US" baseline="0" dirty="0" smtClean="0"/>
                        <a:t> combines information retrieval, text mining and link analysis methods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CAG</a:t>
                      </a:r>
                      <a:r>
                        <a:rPr lang="en-US" baseline="0" dirty="0" smtClean="0"/>
                        <a:t> applied in biomedical texts identifies unknown associations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Processing</a:t>
                      </a:r>
                      <a:r>
                        <a:rPr lang="en-US" baseline="0" dirty="0" smtClean="0"/>
                        <a:t> of anaphors is not handled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Stringent extraction of associations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45712" y="1264555"/>
            <a:ext cx="95604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dirty="0"/>
              <a:t>4</a:t>
            </a:r>
            <a:r>
              <a:rPr lang="en-US" b="1" dirty="0" smtClean="0"/>
              <a:t>. 	</a:t>
            </a:r>
            <a:r>
              <a:rPr lang="en-US" b="1" dirty="0"/>
              <a:t>A text mining model for hypothesis generation</a:t>
            </a:r>
          </a:p>
          <a:p>
            <a:r>
              <a:rPr lang="en-US" b="1" dirty="0" smtClean="0"/>
              <a:t>	IEEE</a:t>
            </a:r>
            <a:r>
              <a:rPr lang="en-US" b="1" dirty="0"/>
              <a:t>, 2007</a:t>
            </a:r>
          </a:p>
          <a:p>
            <a:pPr lvl="0">
              <a:defRPr/>
            </a:pPr>
            <a:endParaRPr lang="en-US" b="1" dirty="0"/>
          </a:p>
          <a:p>
            <a:pPr lvl="0">
              <a:defRPr/>
            </a:pPr>
            <a:r>
              <a:rPr lang="en-US" u="sng" dirty="0" smtClean="0"/>
              <a:t>Processes/Methods Used</a:t>
            </a:r>
            <a:r>
              <a:rPr lang="en-US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Concept association graph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Generating paths between concepts</a:t>
            </a:r>
          </a:p>
          <a:p>
            <a:pPr lvl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system has two phases</a:t>
            </a:r>
          </a:p>
          <a:p>
            <a:pPr lvl="1"/>
            <a:r>
              <a:rPr lang="en-US" dirty="0"/>
              <a:t>Hypotheses generation phase</a:t>
            </a:r>
          </a:p>
          <a:p>
            <a:pPr lvl="1"/>
            <a:r>
              <a:rPr lang="en-US" dirty="0"/>
              <a:t>Hypotheses querying phase</a:t>
            </a:r>
          </a:p>
          <a:p>
            <a:r>
              <a:rPr lang="en-US" dirty="0"/>
              <a:t>Hypotheses generation phase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Fetch diseases and drugs from Wikipedia</a:t>
            </a:r>
          </a:p>
          <a:p>
            <a:pPr lvl="1"/>
            <a:r>
              <a:rPr lang="en-US" dirty="0" smtClean="0"/>
              <a:t>Extract the abstract of papers</a:t>
            </a:r>
          </a:p>
          <a:p>
            <a:pPr lvl="1"/>
            <a:r>
              <a:rPr lang="en-US" dirty="0" smtClean="0"/>
              <a:t>Tokenize and extract stem , chunk and entity</a:t>
            </a:r>
          </a:p>
          <a:p>
            <a:pPr lvl="1"/>
            <a:r>
              <a:rPr lang="en-US" dirty="0" smtClean="0"/>
              <a:t>Train word embedding</a:t>
            </a:r>
            <a:endParaRPr lang="en-US" dirty="0"/>
          </a:p>
          <a:p>
            <a:r>
              <a:rPr lang="en-US" dirty="0" smtClean="0"/>
              <a:t>Hypotheses </a:t>
            </a:r>
            <a:r>
              <a:rPr lang="en-US" dirty="0"/>
              <a:t>querying phase:</a:t>
            </a:r>
          </a:p>
          <a:p>
            <a:pPr lvl="1"/>
            <a:r>
              <a:rPr lang="en-US" dirty="0"/>
              <a:t>Query is pre-processed – spelling mistakes, typos are corrected</a:t>
            </a:r>
          </a:p>
          <a:p>
            <a:pPr lvl="1"/>
            <a:r>
              <a:rPr lang="en-US" dirty="0"/>
              <a:t>Query standardization and processing – Query terms are standardized and hypotheses are retrieved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1403797"/>
            <a:ext cx="3283018" cy="1071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865" t="5535" r="29247" b="9407"/>
          <a:stretch/>
        </p:blipFill>
        <p:spPr>
          <a:xfrm>
            <a:off x="3387145" y="145773"/>
            <a:ext cx="8384146" cy="66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376</TotalTime>
  <Words>863</Words>
  <Application>Microsoft Office PowerPoint</Application>
  <PresentationFormat>Widescreen</PresentationFormat>
  <Paragraphs>247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Century Gothic</vt:lpstr>
      <vt:lpstr>Symbol</vt:lpstr>
      <vt:lpstr>Wingdings 3</vt:lpstr>
      <vt:lpstr>Wisp</vt:lpstr>
      <vt:lpstr>HYPOTHESES GENERATION -BRIDGING AYURVEDA AND ALLOPATHY</vt:lpstr>
      <vt:lpstr>INTRODUCTION</vt:lpstr>
      <vt:lpstr>OVERALL OBJECTIVE</vt:lpstr>
      <vt:lpstr>LITERATURE SURVEY</vt:lpstr>
      <vt:lpstr>LITERATURE SURVEY</vt:lpstr>
      <vt:lpstr>LITERATURE SURVEY</vt:lpstr>
      <vt:lpstr>LITERATURE SURVEY</vt:lpstr>
      <vt:lpstr>PROPOSED SYSTEM</vt:lpstr>
      <vt:lpstr>OVERALL ARCHITECTURE</vt:lpstr>
      <vt:lpstr>TRAINING WORD EMBEDDING</vt:lpstr>
      <vt:lpstr>DEEP BELIEF NETWORK</vt:lpstr>
      <vt:lpstr>FETCH DISEASES AND DRUGS FROM WIKIPEDIA</vt:lpstr>
      <vt:lpstr>EXTRACT THE ABSTRACT FROM PAPERS</vt:lpstr>
      <vt:lpstr>TOKENIZATION</vt:lpstr>
      <vt:lpstr>EXTRACTION OF STEM , CHUNK AND ENTITY </vt:lpstr>
      <vt:lpstr>TRAINING WORD EMBEDDINGS</vt:lpstr>
      <vt:lpstr>RESTRICTED BOLTZMANN MACHINE CONSTRUCTION</vt:lpstr>
      <vt:lpstr>ADDITION OF LOGISTIC REGRESSION LAYER</vt:lpstr>
      <vt:lpstr>LAYERWISE PRE-TRAINING</vt:lpstr>
      <vt:lpstr>FINE TUNING WITH GRADIENT DESCENT VALUES   </vt:lpstr>
      <vt:lpstr>QUERY STATEMENT PREPROCESSING</vt:lpstr>
      <vt:lpstr>QUERY STANDARDISATION</vt:lpstr>
      <vt:lpstr>QUERY PROCESSING</vt:lpstr>
      <vt:lpstr>EVALUATION METRICS</vt:lpstr>
      <vt:lpstr>EVALUATION METRICS</vt:lpstr>
      <vt:lpstr>REFERENCES  </vt:lpstr>
      <vt:lpstr>REFERENCES  </vt:lpstr>
      <vt:lpstr>REFERENCES  </vt:lpstr>
      <vt:lpstr>REFERENCES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&lt;&lt;&lt;TITLE&gt;&gt;&gt;</dc:title>
  <dc:creator>Elcot</dc:creator>
  <cp:lastModifiedBy>Elcot</cp:lastModifiedBy>
  <cp:revision>46</cp:revision>
  <dcterms:created xsi:type="dcterms:W3CDTF">2016-05-23T17:03:40Z</dcterms:created>
  <dcterms:modified xsi:type="dcterms:W3CDTF">2017-01-03T08:39:04Z</dcterms:modified>
</cp:coreProperties>
</file>