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ncode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EncodeSans-bold.fntdata"/><Relationship Id="rId12" Type="http://schemas.openxmlformats.org/officeDocument/2006/relationships/slide" Target="slides/slide8.xml"/><Relationship Id="rId23" Type="http://schemas.openxmlformats.org/officeDocument/2006/relationships/font" Target="fonts/Encode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b6b6763da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b6b6763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ffab311c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46ffab31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afa43e13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afa43e13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ffab311c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46ffab31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ffab311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46ffab311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ffab311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46ffab311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ffab31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46ffab31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ffab311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46ffab311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b6b676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b6b676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ffab311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46ffab31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b5a6267ee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b5a6267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ffab311c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46ffab31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b5a6267ee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b5a6267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afa43e13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afa43e13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ffab311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6ffab311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hyperlink" Target="https://xkcd.com/1838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-278050" y="481850"/>
            <a:ext cx="9545251" cy="44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0000" y="373725"/>
            <a:ext cx="8222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" sz="4000" u="sng">
                <a:solidFill>
                  <a:srgbClr val="1155CC"/>
                </a:solidFill>
                <a:latin typeface="Encode Sans"/>
                <a:ea typeface="Encode Sans"/>
                <a:cs typeface="Encode Sans"/>
                <a:sym typeface="Encode Sans"/>
              </a:rPr>
              <a:t>Super Information</a:t>
            </a:r>
            <a:endParaRPr b="1" i="0" sz="4000" u="sng" cap="none" strike="noStrike">
              <a:solidFill>
                <a:srgbClr val="1155CC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00450" y="4039775"/>
            <a:ext cx="3301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highlight>
                  <a:srgbClr val="674EA7"/>
                </a:highlight>
                <a:latin typeface="Encode Sans"/>
                <a:ea typeface="Encode Sans"/>
                <a:cs typeface="Encode Sans"/>
                <a:sym typeface="Encode Sans"/>
              </a:rPr>
              <a:t>Manav Mishra</a:t>
            </a:r>
            <a:endParaRPr i="0" sz="2400" u="none" cap="none" strike="noStrike">
              <a:highlight>
                <a:srgbClr val="674EA7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highlight>
                  <a:srgbClr val="674EA7"/>
                </a:highlight>
                <a:latin typeface="Encode Sans"/>
                <a:ea typeface="Encode Sans"/>
                <a:cs typeface="Encode Sans"/>
                <a:sym typeface="Encode Sans"/>
              </a:rPr>
              <a:t>Jai Kumar</a:t>
            </a:r>
            <a:endParaRPr i="0" sz="2400" u="none" cap="none" strike="noStrike">
              <a:highlight>
                <a:srgbClr val="674EA7"/>
              </a:highlight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25450" y="4843800"/>
            <a:ext cx="80931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[R. Bose and S. Chouhan, Alternate measure of information useful for DNA sequences. Physical Review E 83, 051918 (2011)]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76775"/>
            <a:ext cx="85206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Further analysis by Machine Learning</a:t>
            </a:r>
            <a:endParaRPr b="1" sz="2800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On getting such interesting results, it would naturally follow to implement this ML algorithm using Neural Networks.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Goal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: Classification of Coding and Non-coding region for a given base-pair sequence.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Input features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: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AutoNum type="arabicPeriod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P value 	(Fourier Transform method)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AutoNum type="arabicPeriod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H</a:t>
            </a:r>
            <a:r>
              <a:rPr baseline="-25000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s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 value 	(Super information)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AutoNum type="arabicPeriod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F</a:t>
            </a:r>
            <a:r>
              <a:rPr baseline="-25000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3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 value* 	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*[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C. Yin and S-T. Yau, A Fourier Characteristic of Coding Sequences: Origins and a Non-Fourier Approximation</a:t>
            </a:r>
            <a:r>
              <a:rPr lang="en" sz="1100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]</a:t>
            </a:r>
            <a:r>
              <a:rPr baseline="-25000" lang="en" sz="1100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sz="1100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893825"/>
            <a:ext cx="753427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112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Neural Network Architecture</a:t>
            </a:r>
            <a:endParaRPr b="1" i="0" sz="2800" u="none" cap="none" strike="noStrike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76775"/>
            <a:ext cx="85206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ML using Tensorflow module for Python</a:t>
            </a:r>
            <a:endParaRPr b="1" sz="2800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We used a backend API in tensorflow called Keras to implement our ML algorithm.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Results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: 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4963" l="0" r="0" t="7348"/>
          <a:stretch/>
        </p:blipFill>
        <p:spPr>
          <a:xfrm>
            <a:off x="1364538" y="1536400"/>
            <a:ext cx="6414924" cy="340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24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ML using WEKA toolkit</a:t>
            </a:r>
            <a:endParaRPr b="1" i="0" sz="2800" cap="none" strike="noStrike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472450"/>
            <a:ext cx="85206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We ran self made .arff file on </a:t>
            </a:r>
            <a:r>
              <a:rPr i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WEKA toolkit</a:t>
            </a:r>
            <a:r>
              <a:rPr b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having P-value, Hs ,F3 as Real values and classifiers as coding and non-coding. We have used Random Forest Tree algorithm. We got different accuracy for different B-values{20,50}(different length cut of DNA sequence to get Hs).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15407" l="28647" r="11941" t="49277"/>
          <a:stretch/>
        </p:blipFill>
        <p:spPr>
          <a:xfrm>
            <a:off x="458325" y="2181675"/>
            <a:ext cx="4113674" cy="23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4">
            <a:alphaModFix/>
          </a:blip>
          <a:srcRect b="15409" l="28943" r="12808" t="49641"/>
          <a:stretch/>
        </p:blipFill>
        <p:spPr>
          <a:xfrm>
            <a:off x="4572000" y="2181675"/>
            <a:ext cx="4260301" cy="23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124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Results</a:t>
            </a:r>
            <a:endParaRPr b="1" i="0" sz="2800" cap="none" strike="noStrike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472450"/>
            <a:ext cx="85206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After removing different attributes at B{20}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72579" l="29320" r="48961" t="23066"/>
          <a:stretch/>
        </p:blipFill>
        <p:spPr>
          <a:xfrm>
            <a:off x="480750" y="1238375"/>
            <a:ext cx="2369776" cy="8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47675" l="29048" r="26684" t="46499"/>
          <a:stretch/>
        </p:blipFill>
        <p:spPr>
          <a:xfrm>
            <a:off x="2090400" y="1238375"/>
            <a:ext cx="4625376" cy="8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4">
            <a:alphaModFix/>
          </a:blip>
          <a:srcRect b="71146" l="29217" r="47243" t="23261"/>
          <a:stretch/>
        </p:blipFill>
        <p:spPr>
          <a:xfrm>
            <a:off x="480750" y="2438775"/>
            <a:ext cx="2448026" cy="7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b="45904" l="29241" r="27560" t="48074"/>
          <a:stretch/>
        </p:blipFill>
        <p:spPr>
          <a:xfrm>
            <a:off x="2090400" y="2346800"/>
            <a:ext cx="4504899" cy="8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5">
            <a:alphaModFix/>
          </a:blip>
          <a:srcRect b="71195" l="29003" r="44750" t="23053"/>
          <a:stretch/>
        </p:blipFill>
        <p:spPr>
          <a:xfrm>
            <a:off x="402500" y="3612525"/>
            <a:ext cx="2448026" cy="7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6">
            <a:alphaModFix/>
          </a:blip>
          <a:srcRect b="45977" l="29225" r="29071" t="47774"/>
          <a:stretch/>
        </p:blipFill>
        <p:spPr>
          <a:xfrm>
            <a:off x="2005125" y="3494650"/>
            <a:ext cx="4504899" cy="7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124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Conclusion</a:t>
            </a:r>
            <a:endParaRPr b="1" i="0" sz="2800" cap="none" strike="noStrike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20800" y="778000"/>
            <a:ext cx="8702400" cy="4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</a:pPr>
            <a:r>
              <a:rPr lang="en" sz="1800">
                <a:latin typeface="Encode Sans"/>
                <a:ea typeface="Encode Sans"/>
                <a:cs typeface="Encode Sans"/>
                <a:sym typeface="Encode Sans"/>
              </a:rPr>
              <a:t>We were successful in understanding and replicating the results of Super information as an alternate measure of classifying a DNA sequence as coding/non-coding</a:t>
            </a:r>
            <a:endParaRPr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</a:pPr>
            <a:r>
              <a:rPr lang="en" sz="1800">
                <a:latin typeface="Encode Sans"/>
                <a:ea typeface="Encode Sans"/>
                <a:cs typeface="Encode Sans"/>
                <a:sym typeface="Encode Sans"/>
              </a:rPr>
              <a:t>We implemented ML classification using Tensorflow having an accuracy of ~88%</a:t>
            </a:r>
            <a:endParaRPr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</a:pPr>
            <a:r>
              <a:rPr lang="en" sz="1800">
                <a:latin typeface="Encode Sans"/>
                <a:ea typeface="Encode Sans"/>
                <a:cs typeface="Encode Sans"/>
                <a:sym typeface="Encode Sans"/>
              </a:rPr>
              <a:t>Similar implementation was done on WEKA toolkit giving us an accuracy of ~90%</a:t>
            </a:r>
            <a:endParaRPr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ncode Sans"/>
                <a:ea typeface="Encode Sans"/>
                <a:cs typeface="Encode Sans"/>
                <a:sym typeface="Encode Sans"/>
              </a:rPr>
              <a:t>The accuracy can be further increased if we get more input features (measures of Information in DNA).</a:t>
            </a:r>
            <a:endParaRPr sz="1800"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124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Future goals</a:t>
            </a:r>
            <a:endParaRPr b="1" i="0" sz="2800" cap="none" strike="noStrike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798200"/>
            <a:ext cx="8520600" cy="4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AutoNum type="arabicPeriod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To implement the Super information measurement on Eukaryotic genome sequences.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AutoNum type="arabicPeriod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To finally use data of human chromosomes to get more useful complex results.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AutoNum type="arabicPeriod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Adding enough inputs to improve the Classifier accuracy.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788" y="116975"/>
            <a:ext cx="4145275" cy="49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7042250" y="4819075"/>
            <a:ext cx="2043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Courtesy: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https://xkcd.com/1838/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438" y="552325"/>
            <a:ext cx="5385125" cy="40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80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Motivation for Super Information</a:t>
            </a:r>
            <a:endParaRPr b="1" i="0" sz="2800" u="none" cap="none" strike="noStrike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877850"/>
            <a:ext cx="8520600" cy="4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Char char="➔"/>
            </a:pPr>
            <a:r>
              <a:rPr lang="en" u="sng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Shannon Entropy</a:t>
            </a:r>
            <a:endParaRPr u="sng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Encode Sans"/>
                <a:ea typeface="Encode Sans"/>
                <a:cs typeface="Encode Sans"/>
                <a:sym typeface="Encode Sans"/>
              </a:rPr>
              <a:t>Shannon Entropy is the measure of information of a random variable. Its defined as: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Encode Sans"/>
                <a:ea typeface="Encode Sans"/>
                <a:cs typeface="Encode Sans"/>
                <a:sym typeface="Encode Sans"/>
              </a:rPr>
              <a:t>Randomness implies a higher information content.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Encode Sans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Encode Sans"/>
                <a:ea typeface="Encode Sans"/>
                <a:cs typeface="Encode Sans"/>
                <a:sym typeface="Encode Sans"/>
              </a:rPr>
              <a:t>But in computing the frequencies of bases in a sequence, we do not take the position of the bases into account.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Encode Sans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Encode Sans"/>
                <a:ea typeface="Encode Sans"/>
                <a:cs typeface="Encode Sans"/>
                <a:sym typeface="Encode Sans"/>
              </a:rPr>
              <a:t>This is a serious limitation in the definition of Shannon entropy. Need to look for new ways to define randomness.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047" y="2124925"/>
            <a:ext cx="221662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394325" y="4526525"/>
            <a:ext cx="6355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is where the role of Super-Information comes up!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76775"/>
            <a:ext cx="85206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Super-Information</a:t>
            </a:r>
            <a:endParaRPr b="1" sz="2800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Char char="➔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What is Super-Information?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Char char="●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Speaking of it in crude terms, it is simply the measure of “entropy of entropies”!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Char char="●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Intuitively, Super information represents the variation in the entropy content of different portions of a given sequence.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Char char="●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If there is a large variation in the entropy of different segments, the super information will be higher.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1371600" rtl="0" algn="l">
              <a:lnSpc>
                <a:spcPct val="142857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1371600" rtl="0" algn="l">
              <a:lnSpc>
                <a:spcPct val="142857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1371600" rtl="0" algn="l">
              <a:lnSpc>
                <a:spcPct val="142857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76775"/>
            <a:ext cx="85206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Definition of Super-Information</a:t>
            </a:r>
            <a:endParaRPr b="1" sz="2800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Let us divide the entire sequence of symbols, </a:t>
            </a:r>
            <a:r>
              <a:rPr i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X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 into </a:t>
            </a:r>
            <a:r>
              <a:rPr i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N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 blocks of length </a:t>
            </a:r>
            <a:r>
              <a:rPr i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B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 each. Let’s call the </a:t>
            </a:r>
            <a:r>
              <a:rPr i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i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th sequence X</a:t>
            </a:r>
            <a:r>
              <a:rPr baseline="-25000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i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 and the shannon entropy associated with it as H(</a:t>
            </a: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) 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AutoNum type="arabicPeriod"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Construct the histogram of H(X</a:t>
            </a:r>
            <a:r>
              <a:rPr baseline="-25000"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</a:t>
            </a: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), i.e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  H</a:t>
            </a:r>
            <a:r>
              <a:rPr baseline="-25000"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j</a:t>
            </a: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(X</a:t>
            </a:r>
            <a:r>
              <a:rPr baseline="-25000"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</a:t>
            </a: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,M) = histogram ({H(X</a:t>
            </a:r>
            <a:r>
              <a:rPr baseline="-25000"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</a:t>
            </a: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)})          </a:t>
            </a:r>
            <a:r>
              <a:rPr lang="en" sz="14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i=1,2.....N	j=1,2…..M (M is the bin size, taken as 10)</a:t>
            </a:r>
            <a:endParaRPr sz="14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Where,  {H</a:t>
            </a:r>
            <a:r>
              <a:rPr baseline="-25000" lang="en" sz="14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j</a:t>
            </a:r>
            <a:r>
              <a:rPr lang="en" sz="14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(X</a:t>
            </a:r>
            <a:r>
              <a:rPr baseline="-25000" lang="en" sz="14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</a:t>
            </a:r>
            <a:r>
              <a:rPr lang="en" sz="14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,M)} is the number of element in </a:t>
            </a:r>
            <a:r>
              <a:rPr i="1" lang="en" sz="14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j</a:t>
            </a:r>
            <a:r>
              <a:rPr lang="en" sz="14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th element.</a:t>
            </a:r>
            <a:endParaRPr sz="14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AutoNum type="arabicPeriod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 Normalise the H</a:t>
            </a:r>
            <a:r>
              <a:rPr baseline="-25000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j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 to get the probabilities.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AutoNum type="arabicPeriod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Super-Information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 is defined as :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200" y="3275725"/>
            <a:ext cx="2171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925" y="4145975"/>
            <a:ext cx="3286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76775"/>
            <a:ext cx="85206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Analysis of coding and non-coding region</a:t>
            </a:r>
            <a:endParaRPr b="1" sz="2800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Char char="●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We have used super information as a mathematical tool to study the coding and noncoding regions of DNA.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Char char="●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We have taken the different prokaryotic genomes as our data for this analysis.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ncode Sans"/>
              <a:buChar char="●"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We plotted the plot of H</a:t>
            </a:r>
            <a:r>
              <a:rPr baseline="-25000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s 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versus the B value to see if we can get some interesting results!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What we observe is that H</a:t>
            </a:r>
            <a:r>
              <a:rPr baseline="-25000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s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(B,M) has a maximum for certain values of B.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B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∈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Encode Sans"/>
                <a:ea typeface="Encode Sans"/>
                <a:cs typeface="Encode Sans"/>
                <a:sym typeface="Encode Sans"/>
              </a:rPr>
              <a:t>(80, 100) gives the max value for most cases. Hence, we fix B=90</a:t>
            </a:r>
            <a:endParaRPr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24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Results</a:t>
            </a:r>
            <a:endParaRPr b="1" i="0" sz="2800" cap="none" strike="noStrike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472450"/>
            <a:ext cx="85206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After getting all the coding and non-coding regions and 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concatenating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 each in two coding and non-coding sequences, gave us the following Super-Information with increasing B value (NC_000911,NC_002570).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5563"/>
            <a:ext cx="497062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225" y="1664037"/>
            <a:ext cx="4392924" cy="347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4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Result 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578650"/>
            <a:ext cx="85206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Super-Information of  some seperate coding and non-coding regions at different B values out of </a:t>
            </a:r>
            <a:r>
              <a:rPr lang="en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NC_000911, NC_000915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 genome.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7600"/>
            <a:ext cx="4591350" cy="34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675" y="1547600"/>
            <a:ext cx="4405542" cy="33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0550"/>
            <a:ext cx="4207200" cy="30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124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Results</a:t>
            </a:r>
            <a:endParaRPr b="1" i="0" sz="2800" cap="none" strike="noStrike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472450"/>
            <a:ext cx="85206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P-value of codons and non-codons sequences in genome.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 (NC_003098,NC_002570).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000" y="1920550"/>
            <a:ext cx="4094067" cy="30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24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Results</a:t>
            </a:r>
            <a:endParaRPr b="1" i="0" sz="2800" cap="none" strike="noStrike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472450"/>
            <a:ext cx="85206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F3 value for codon and non-codons sequence of genome. </a:t>
            </a:r>
            <a:r>
              <a:rPr lang="en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(NC_003098,NC_001142).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0550"/>
            <a:ext cx="4094067" cy="30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867" y="1920550"/>
            <a:ext cx="4094067" cy="30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