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9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36" r:id="rId25"/>
    <p:sldId id="337" r:id="rId26"/>
    <p:sldId id="327" r:id="rId27"/>
    <p:sldId id="328" r:id="rId28"/>
    <p:sldId id="280" r:id="rId29"/>
    <p:sldId id="281" r:id="rId30"/>
    <p:sldId id="282" r:id="rId31"/>
    <p:sldId id="334" r:id="rId32"/>
    <p:sldId id="335" r:id="rId33"/>
    <p:sldId id="283" r:id="rId34"/>
    <p:sldId id="284" r:id="rId35"/>
    <p:sldId id="329" r:id="rId36"/>
    <p:sldId id="330" r:id="rId37"/>
    <p:sldId id="331" r:id="rId38"/>
    <p:sldId id="332" r:id="rId39"/>
    <p:sldId id="293" r:id="rId40"/>
    <p:sldId id="309" r:id="rId41"/>
    <p:sldId id="338" r:id="rId42"/>
    <p:sldId id="339" r:id="rId43"/>
    <p:sldId id="310" r:id="rId44"/>
    <p:sldId id="311" r:id="rId45"/>
    <p:sldId id="340" r:id="rId46"/>
    <p:sldId id="341" r:id="rId47"/>
    <p:sldId id="314" r:id="rId48"/>
    <p:sldId id="315" r:id="rId49"/>
    <p:sldId id="316" r:id="rId50"/>
    <p:sldId id="317" r:id="rId51"/>
    <p:sldId id="318" r:id="rId52"/>
    <p:sldId id="319" r:id="rId5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20A6B-9615-4643-87FD-7C1DE4A2081F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3EDCD-F22C-4F44-977C-BB7BE704E82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37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32772" indent="-281835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27341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578277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29214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480150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31086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382023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32959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sz="2800" u="none">
                <a:latin typeface="Arial Narrow" pitchFamily="34" charset="0"/>
              </a:rPr>
              <a:t>OOADv4.2 Instructor Notes</a:t>
            </a:r>
            <a:endParaRPr lang="en-US" i="1" u="none">
              <a:latin typeface="Arial" pitchFamily="34" charset="0"/>
            </a:endParaRPr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32772" indent="-281835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27341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578277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29214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480150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31086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382023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32959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u="none">
                <a:latin typeface="Arial" pitchFamily="34" charset="0"/>
              </a:rPr>
              <a:t>Module 3 - Introduction to Object Orientation</a:t>
            </a:r>
            <a:endParaRPr lang="en-US" u="none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h-TH" sz="1000"/>
          </a:p>
        </p:txBody>
      </p:sp>
    </p:spTree>
    <p:extLst>
      <p:ext uri="{BB962C8B-B14F-4D97-AF65-F5344CB8AC3E}">
        <p14:creationId xmlns:p14="http://schemas.microsoft.com/office/powerpoint/2010/main" val="350583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32772" indent="-281835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27341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578277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29214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480150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31086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382023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32959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sz="2800" u="none">
                <a:latin typeface="Arial Narrow" pitchFamily="34" charset="0"/>
              </a:rPr>
              <a:t>OOADv4.2 Instructor Notes</a:t>
            </a:r>
            <a:endParaRPr lang="en-US" i="1" u="none">
              <a:latin typeface="Arial" pitchFamily="34" charset="0"/>
            </a:endParaRPr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32772" indent="-281835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27341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578277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29214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480150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31086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382023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32959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u="none">
                <a:latin typeface="Arial" pitchFamily="34" charset="0"/>
              </a:rPr>
              <a:t>Module 3 - Introduction to Object Orientation</a:t>
            </a:r>
            <a:endParaRPr lang="en-US" u="none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04697" y="1287999"/>
            <a:ext cx="1676606" cy="141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471" tIns="53236" rIns="106471" bIns="53236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none"/>
              <a:t>Discuss what makes a good abstraction with the students: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u="none"/>
              <a:t>Concise,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u="none"/>
              <a:t>Represents a single coherent concept,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u="none"/>
              <a:t>etc.</a:t>
            </a:r>
          </a:p>
        </p:txBody>
      </p:sp>
      <p:sp>
        <p:nvSpPr>
          <p:cNvPr id="7168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h-TH" sz="1000"/>
          </a:p>
        </p:txBody>
      </p:sp>
    </p:spTree>
    <p:extLst>
      <p:ext uri="{BB962C8B-B14F-4D97-AF65-F5344CB8AC3E}">
        <p14:creationId xmlns:p14="http://schemas.microsoft.com/office/powerpoint/2010/main" val="337395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32772" indent="-281835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27341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578277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29214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480150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31086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382023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32959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sz="2800" u="none">
                <a:latin typeface="Arial Narrow" pitchFamily="34" charset="0"/>
              </a:rPr>
              <a:t>OOADv4.2 Instructor Notes</a:t>
            </a:r>
            <a:endParaRPr lang="en-US" i="1" u="none">
              <a:latin typeface="Arial" pitchFamily="34" charset="0"/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32772" indent="-281835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27341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578277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29214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480150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31086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382023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32959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u="none">
                <a:latin typeface="Arial" pitchFamily="34" charset="0"/>
              </a:rPr>
              <a:t>Module 3 - Introduction to Object Orientation</a:t>
            </a:r>
            <a:endParaRPr lang="en-US" u="none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0" y="1212142"/>
            <a:ext cx="2286000" cy="203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471" tIns="53236" rIns="106471" bIns="53236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u="none"/>
              <a:t>Encapsulation is putting the “databits” and operations that manipulate them in the same place.  Encapsulation DISALLOWS direct manipulation of things that have been encapsulated without utilising the supplied interface.</a:t>
            </a:r>
            <a:r>
              <a:rPr lang="en-US" u="none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u="none">
                <a:solidFill>
                  <a:srgbClr val="000000"/>
                </a:solidFill>
              </a:rPr>
              <a:t>Another example - the accelerator on a car.  You put your foot down and car goes faster - this works on most cars, and you don’t worry about the cables, electronics, engine, etc.</a:t>
            </a:r>
            <a:endParaRPr lang="en-US" u="none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7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h-TH" sz="1000"/>
          </a:p>
        </p:txBody>
      </p:sp>
    </p:spTree>
    <p:extLst>
      <p:ext uri="{BB962C8B-B14F-4D97-AF65-F5344CB8AC3E}">
        <p14:creationId xmlns:p14="http://schemas.microsoft.com/office/powerpoint/2010/main" val="218463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32772" indent="-281835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27341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578277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29214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480150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31086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382023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32959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sz="2800" u="none">
                <a:latin typeface="Arial Narrow" pitchFamily="34" charset="0"/>
              </a:rPr>
              <a:t>OOADv4.2 Instructor Notes</a:t>
            </a:r>
            <a:endParaRPr lang="en-US" i="1" u="none">
              <a:latin typeface="Arial" pitchFamily="34" charset="0"/>
            </a:endParaRPr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32772" indent="-281835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27341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578277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29214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480150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31086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382023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32959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u="none">
                <a:latin typeface="Arial" pitchFamily="34" charset="0"/>
              </a:rPr>
              <a:t>Module 3 - Introduction to Object Orientation</a:t>
            </a:r>
            <a:endParaRPr lang="en-US" u="none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0484" y="1212142"/>
            <a:ext cx="1905516" cy="109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u="none"/>
              <a:t>Modularity supports separation of concerns.</a:t>
            </a:r>
          </a:p>
          <a:p>
            <a:pPr>
              <a:spcBef>
                <a:spcPct val="50000"/>
              </a:spcBef>
            </a:pPr>
            <a:r>
              <a:rPr lang="en-US" u="none"/>
              <a:t>Another example of modularity is a car, which is made up of a body, chassis, engine, wheels, etc.</a:t>
            </a:r>
            <a:endParaRPr lang="en-US" u="none">
              <a:latin typeface="Arial" pitchFamily="34" charset="0"/>
            </a:endParaRPr>
          </a:p>
        </p:txBody>
      </p:sp>
      <p:sp>
        <p:nvSpPr>
          <p:cNvPr id="737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h-TH" sz="1000"/>
          </a:p>
        </p:txBody>
      </p:sp>
    </p:spTree>
    <p:extLst>
      <p:ext uri="{BB962C8B-B14F-4D97-AF65-F5344CB8AC3E}">
        <p14:creationId xmlns:p14="http://schemas.microsoft.com/office/powerpoint/2010/main" val="186643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32772" indent="-281835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27341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578277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29214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480150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31086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382023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32959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sz="2800" u="none">
                <a:latin typeface="Arial Narrow" pitchFamily="34" charset="0"/>
              </a:rPr>
              <a:t>OOADv4.2 Instructor Notes</a:t>
            </a:r>
            <a:endParaRPr lang="en-US" i="1" u="none">
              <a:latin typeface="Arial" pitchFamily="34" charset="0"/>
            </a:endParaRPr>
          </a:p>
        </p:txBody>
      </p:sp>
      <p:sp>
        <p:nvSpPr>
          <p:cNvPr id="7475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32772" indent="-281835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27341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578277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29214" indent="-225468" defTabSz="914399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480150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31086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382023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32959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u="none">
                <a:latin typeface="Arial" pitchFamily="34" charset="0"/>
              </a:rPr>
              <a:t>Module 3 - Introduction to Object Orientation</a:t>
            </a:r>
            <a:endParaRPr lang="en-US" u="none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04698" y="1212142"/>
            <a:ext cx="1828181" cy="316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none"/>
              <a:t>Hierarchy is not an organizational chart.</a:t>
            </a:r>
          </a:p>
          <a:p>
            <a:pPr>
              <a:spcBef>
                <a:spcPct val="50000"/>
              </a:spcBef>
            </a:pPr>
            <a:r>
              <a:rPr lang="en-US" u="none"/>
              <a:t>Hierarchy is not a functional decomposition.</a:t>
            </a:r>
          </a:p>
          <a:p>
            <a:pPr>
              <a:spcBef>
                <a:spcPct val="50000"/>
              </a:spcBef>
            </a:pPr>
            <a:r>
              <a:rPr lang="en-US" u="none"/>
              <a:t>Hierarchy is a taxonomic organization.  The use of hierarchy makes it easy to recognize similarities and differences.</a:t>
            </a:r>
          </a:p>
          <a:p>
            <a:pPr>
              <a:spcBef>
                <a:spcPct val="50000"/>
              </a:spcBef>
            </a:pPr>
            <a:r>
              <a:rPr lang="en-US" u="none"/>
              <a:t>For example, in botany, plants are organized into families, chemistry uses a periodic table to organize the elements.</a:t>
            </a:r>
          </a:p>
          <a:p>
            <a:pPr>
              <a:spcBef>
                <a:spcPct val="50000"/>
              </a:spcBef>
            </a:pPr>
            <a:r>
              <a:rPr lang="en-US" u="none">
                <a:solidFill>
                  <a:srgbClr val="000000"/>
                </a:solidFill>
              </a:rPr>
              <a:t>Another example -- telephone number, then a 0800 (free call) number, premium rate number, etc</a:t>
            </a:r>
            <a:endParaRPr lang="en-US" u="none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47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h-TH" sz="1000"/>
          </a:p>
        </p:txBody>
      </p:sp>
    </p:spTree>
    <p:extLst>
      <p:ext uri="{BB962C8B-B14F-4D97-AF65-F5344CB8AC3E}">
        <p14:creationId xmlns:p14="http://schemas.microsoft.com/office/powerpoint/2010/main" val="91399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964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388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39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028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66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414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776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302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013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87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50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9AED-B6F2-4DCB-9C39-532160056359}" type="datetimeFigureOut">
              <a:rPr lang="th-TH" smtClean="0"/>
              <a:t>15/08/57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17B9-B22A-41D7-B0AB-C433715AE0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188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Object-Oriented Programming and Design</a:t>
            </a:r>
            <a:endParaRPr lang="th-TH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ชื่อเรื่องรอง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Sariya</a:t>
            </a:r>
            <a:r>
              <a:rPr lang="en-US" dirty="0" smtClean="0"/>
              <a:t> </a:t>
            </a:r>
            <a:r>
              <a:rPr lang="en-US" dirty="0" err="1" smtClean="0"/>
              <a:t>Binsaleh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150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70C17402-DF25-4D56-95AA-EC20B03DD139}" type="slidenum">
              <a:rPr lang="en-US">
                <a:latin typeface="Arial" charset="0"/>
              </a:rPr>
              <a:pPr>
                <a:defRPr/>
              </a:pPr>
              <a:t>10</a:t>
            </a:fld>
            <a:endParaRPr lang="th-TH">
              <a:latin typeface="Arial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8600" y="1501775"/>
            <a:ext cx="8686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3600" dirty="0" smtClean="0"/>
              <a:t>เป็นการติดตั้งระบบเพื่อใช้งานจริงนักวิเคราะห์ต้องทำการ ทดสอบระบบ เพื่อความถูกต้องของระบบ และ เพิ่มความมั่นใจ ความเชื่อถือได้ของระบบใหม่ การทดสอบอาจทำจาก ข้อมูลทดสอบ หรือ ข้อมูลจริง</a:t>
            </a:r>
          </a:p>
          <a:p>
            <a:pPr eaLnBrk="1" hangingPunct="1"/>
            <a:r>
              <a:rPr lang="th-TH" sz="3600" dirty="0" smtClean="0">
                <a:latin typeface="Angsana New" pitchFamily="18" charset="-34"/>
              </a:rPr>
              <a:t>    </a:t>
            </a:r>
          </a:p>
          <a:p>
            <a:pPr eaLnBrk="1" hangingPunct="1"/>
            <a:r>
              <a:rPr lang="th-TH" sz="3600" dirty="0" smtClean="0">
                <a:latin typeface="Angsana New" pitchFamily="18" charset="-34"/>
              </a:rPr>
              <a:t> หลังจากใช้งานแล้วจะต้องบำรุงรักษาระยะ</a:t>
            </a:r>
            <a:r>
              <a:rPr lang="th-TH" sz="3600" dirty="0">
                <a:latin typeface="Angsana New" pitchFamily="18" charset="-34"/>
              </a:rPr>
              <a:t>นี้จะยาวนานที่สุด เนื่องจากระบบต้องได้รับการบำรุงรักษาตลอดระยะเวลาที่มีการใช้ระบบ และสามารถเพิ่มเติมคุณสมบัติใหม่ ๆ เข้าไปในระบบได้    ในระยะนี้จะมีค่าใช้จ่ายค่อนข้างสูง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04800" y="1219200"/>
            <a:ext cx="868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17414" name="Group 10"/>
          <p:cNvGrpSpPr>
            <a:grpSpLocks/>
          </p:cNvGrpSpPr>
          <p:nvPr/>
        </p:nvGrpSpPr>
        <p:grpSpPr bwMode="auto">
          <a:xfrm>
            <a:off x="914400" y="304800"/>
            <a:ext cx="7964488" cy="717550"/>
            <a:chOff x="838222" y="931410"/>
            <a:chExt cx="7243163" cy="717012"/>
          </a:xfrm>
        </p:grpSpPr>
        <p:sp>
          <p:nvSpPr>
            <p:cNvPr id="13" name="Pentagon 12"/>
            <p:cNvSpPr/>
            <p:nvPr/>
          </p:nvSpPr>
          <p:spPr>
            <a:xfrm rot="10800000">
              <a:off x="838222" y="931410"/>
              <a:ext cx="7243163" cy="717012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entagon 4"/>
            <p:cNvSpPr/>
            <p:nvPr/>
          </p:nvSpPr>
          <p:spPr>
            <a:xfrm rot="21600000">
              <a:off x="1017244" y="931410"/>
              <a:ext cx="7064141" cy="717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16182" tIns="121920" rIns="227584" bIns="121920" anchor="ctr"/>
            <a:lstStyle/>
            <a:p>
              <a:pPr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000" dirty="0" smtClean="0">
                  <a:solidFill>
                    <a:srgbClr val="FFFFFF"/>
                  </a:solidFill>
                  <a:latin typeface="Angsana New" pitchFamily="18" charset="-34"/>
                  <a:cs typeface="Angsana New" pitchFamily="18" charset="-34"/>
                </a:rPr>
                <a:t>Operation and Maintenance </a:t>
              </a:r>
              <a:endParaRPr lang="en-US" sz="4000" dirty="0">
                <a:solidFill>
                  <a:srgbClr val="FFFFFF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457200" y="385763"/>
            <a:ext cx="590550" cy="554037"/>
          </a:xfrm>
          <a:prstGeom prst="ellipse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935512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E844AAAB-C4F5-462D-BCD0-DCB8F1DFE904}" type="slidenum">
              <a:rPr lang="en-US">
                <a:latin typeface="Arial" charset="0"/>
              </a:rPr>
              <a:pPr>
                <a:defRPr/>
              </a:pPr>
              <a:t>11</a:t>
            </a:fld>
            <a:endParaRPr lang="th-TH">
              <a:latin typeface="Arial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8686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3600" dirty="0">
                <a:latin typeface="Angsana New" pitchFamily="18" charset="-34"/>
              </a:rPr>
              <a:t>วิธีการพัฒนาระบบ (</a:t>
            </a:r>
            <a:r>
              <a:rPr lang="en-US" sz="3600" dirty="0">
                <a:latin typeface="Angsana New" pitchFamily="18" charset="-34"/>
              </a:rPr>
              <a:t>System </a:t>
            </a:r>
            <a:r>
              <a:rPr lang="en-US" sz="3600" dirty="0" smtClean="0">
                <a:latin typeface="Angsana New" pitchFamily="18" charset="-34"/>
              </a:rPr>
              <a:t>Development methodology)</a:t>
            </a:r>
            <a:endParaRPr lang="th-TH" sz="3600" dirty="0">
              <a:latin typeface="Angsana New" pitchFamily="18" charset="-34"/>
            </a:endParaRPr>
          </a:p>
          <a:p>
            <a:pPr eaLnBrk="1" hangingPunct="1"/>
            <a:r>
              <a:rPr lang="th-TH" sz="3600" dirty="0">
                <a:latin typeface="Angsana New" pitchFamily="18" charset="-34"/>
              </a:rPr>
              <a:t>ประกอบด้วย </a:t>
            </a:r>
            <a:r>
              <a:rPr lang="en-US" sz="3600" dirty="0">
                <a:latin typeface="Angsana New" pitchFamily="18" charset="-34"/>
              </a:rPr>
              <a:t>2 </a:t>
            </a:r>
            <a:r>
              <a:rPr lang="th-TH" sz="3600" dirty="0">
                <a:latin typeface="Angsana New" pitchFamily="18" charset="-34"/>
              </a:rPr>
              <a:t>วิธี ดังนี้</a:t>
            </a:r>
          </a:p>
        </p:txBody>
      </p:sp>
      <p:pic>
        <p:nvPicPr>
          <p:cNvPr id="22534" name="Picture 5" descr="icon_mini26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1955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6" descr="icon_mini26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5295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7" descr="icon_mini26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8635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" y="1524000"/>
            <a:ext cx="84582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55600" indent="-355600">
              <a:buFontTx/>
              <a:buAutoNum type="arabicPeriod"/>
              <a:defRPr/>
            </a:pPr>
            <a:r>
              <a:rPr lang="th-TH" sz="3600" dirty="0">
                <a:latin typeface="Angsana New" pitchFamily="18" charset="-34"/>
                <a:cs typeface="Angsana New" panose="02020603050405020304" pitchFamily="18" charset="-34"/>
              </a:rPr>
              <a:t>วิธีการพัฒนาระบบแบบดั้งเดิม </a:t>
            </a:r>
            <a:r>
              <a:rPr lang="en-US" sz="3600" dirty="0">
                <a:latin typeface="Angsana New" pitchFamily="18" charset="-34"/>
                <a:cs typeface="Angsana New" panose="02020603050405020304" pitchFamily="18" charset="-34"/>
              </a:rPr>
              <a:t>(The Traditional Approach</a:t>
            </a:r>
            <a:r>
              <a:rPr lang="en-US" sz="3600" dirty="0" smtClean="0">
                <a:latin typeface="Angsana New" pitchFamily="18" charset="-34"/>
                <a:cs typeface="Angsana New" panose="02020603050405020304" pitchFamily="18" charset="-34"/>
              </a:rPr>
              <a:t>)</a:t>
            </a:r>
          </a:p>
          <a:p>
            <a:r>
              <a:rPr lang="th-TH" sz="3600" dirty="0" smtClean="0">
                <a:latin typeface="Angsana New" pitchFamily="18" charset="-34"/>
                <a:cs typeface="Angsana New" panose="02020603050405020304" pitchFamily="18" charset="-34"/>
              </a:rPr>
              <a:t>เป็นพื้นฐานการพัฒนาระบบสารสนเทศ ด้วยวิธีโครงสร้าง และการโปรแกรมข้อมูลแบบโมดูล เรียกวิธีนี้ว่า การพัฒนาระบบเชิงโครงสร้าง </a:t>
            </a:r>
            <a:r>
              <a:rPr lang="en-US" sz="3600" dirty="0" smtClean="0">
                <a:latin typeface="Angsana New" pitchFamily="18" charset="-34"/>
                <a:cs typeface="Angsana New" panose="02020603050405020304" pitchFamily="18" charset="-34"/>
              </a:rPr>
              <a:t>(Structured System Development) </a:t>
            </a:r>
            <a:r>
              <a:rPr lang="th-TH" sz="3600" dirty="0" smtClean="0">
                <a:latin typeface="Angsana New" pitchFamily="18" charset="-34"/>
                <a:cs typeface="Angsana New" panose="02020603050405020304" pitchFamily="18" charset="-34"/>
              </a:rPr>
              <a:t>ประกอบด้วย</a:t>
            </a:r>
          </a:p>
          <a:p>
            <a:r>
              <a:rPr lang="th-TH" sz="3600" dirty="0" smtClean="0">
                <a:latin typeface="Angsana New" pitchFamily="18" charset="-34"/>
                <a:cs typeface="Angsana New" panose="02020603050405020304" pitchFamily="18" charset="-34"/>
              </a:rPr>
              <a:t>	</a:t>
            </a:r>
            <a:r>
              <a:rPr lang="en-US" sz="3600" dirty="0" smtClean="0">
                <a:latin typeface="Angsana New" pitchFamily="18" charset="-34"/>
                <a:cs typeface="Angsana New" panose="02020603050405020304" pitchFamily="18" charset="-34"/>
              </a:rPr>
              <a:t>       </a:t>
            </a:r>
            <a:r>
              <a:rPr lang="th-TH" sz="3600" dirty="0" smtClean="0">
                <a:latin typeface="Angsana New" pitchFamily="18" charset="-34"/>
                <a:cs typeface="Angsana New" panose="02020603050405020304" pitchFamily="18" charset="-34"/>
              </a:rPr>
              <a:t>การวิเคราะห์เชิงโครงสร้าง </a:t>
            </a:r>
            <a:r>
              <a:rPr lang="en-US" sz="3600" dirty="0" smtClean="0">
                <a:latin typeface="Angsana New" pitchFamily="18" charset="-34"/>
                <a:cs typeface="Angsana New" panose="02020603050405020304" pitchFamily="18" charset="-34"/>
              </a:rPr>
              <a:t>(Structured Analysis)</a:t>
            </a:r>
          </a:p>
          <a:p>
            <a:r>
              <a:rPr lang="en-US" sz="3600" dirty="0" smtClean="0">
                <a:latin typeface="Angsana New" pitchFamily="18" charset="-34"/>
                <a:cs typeface="Angsana New" panose="02020603050405020304" pitchFamily="18" charset="-34"/>
              </a:rPr>
              <a:t>	       </a:t>
            </a:r>
            <a:r>
              <a:rPr lang="th-TH" sz="3600" dirty="0" smtClean="0">
                <a:latin typeface="Angsana New" pitchFamily="18" charset="-34"/>
                <a:cs typeface="Angsana New" panose="02020603050405020304" pitchFamily="18" charset="-34"/>
              </a:rPr>
              <a:t>การออกแบบเชิงโครงสร้าง </a:t>
            </a:r>
            <a:r>
              <a:rPr lang="en-US" sz="3600" dirty="0" smtClean="0">
                <a:latin typeface="Angsana New" pitchFamily="18" charset="-34"/>
                <a:cs typeface="Angsana New" panose="02020603050405020304" pitchFamily="18" charset="-34"/>
              </a:rPr>
              <a:t>(Structured Design)</a:t>
            </a:r>
          </a:p>
          <a:p>
            <a:r>
              <a:rPr lang="en-US" sz="3600" dirty="0" smtClean="0">
                <a:latin typeface="Angsana New" pitchFamily="18" charset="-34"/>
                <a:cs typeface="Angsana New" panose="02020603050405020304" pitchFamily="18" charset="-34"/>
              </a:rPr>
              <a:t>	       </a:t>
            </a:r>
            <a:r>
              <a:rPr lang="th-TH" sz="3600" dirty="0" smtClean="0">
                <a:latin typeface="Angsana New" pitchFamily="18" charset="-34"/>
                <a:cs typeface="Angsana New" panose="02020603050405020304" pitchFamily="18" charset="-34"/>
              </a:rPr>
              <a:t>การโปรแกรมเชิงโครงสร้าง </a:t>
            </a:r>
            <a:r>
              <a:rPr lang="en-US" sz="3600" dirty="0" smtClean="0">
                <a:latin typeface="Angsana New" pitchFamily="18" charset="-34"/>
                <a:cs typeface="Angsana New" panose="02020603050405020304" pitchFamily="18" charset="-34"/>
              </a:rPr>
              <a:t>(Structured Programming)</a:t>
            </a:r>
          </a:p>
          <a:p>
            <a:pPr>
              <a:defRPr/>
            </a:pPr>
            <a:endParaRPr lang="th-TH" sz="3600" dirty="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85019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4EB10A68-13A2-486C-AA1C-AC7F6F088C75}" type="slidenum">
              <a:rPr lang="en-US">
                <a:latin typeface="Arial" charset="0"/>
              </a:rPr>
              <a:pPr>
                <a:defRPr/>
              </a:pPr>
              <a:t>12</a:t>
            </a:fld>
            <a:endParaRPr lang="th-TH">
              <a:latin typeface="Arial" charset="0"/>
            </a:endParaRPr>
          </a:p>
        </p:txBody>
      </p:sp>
      <p:grpSp>
        <p:nvGrpSpPr>
          <p:cNvPr id="23555" name="Group 10"/>
          <p:cNvGrpSpPr>
            <a:grpSpLocks/>
          </p:cNvGrpSpPr>
          <p:nvPr/>
        </p:nvGrpSpPr>
        <p:grpSpPr bwMode="auto">
          <a:xfrm>
            <a:off x="304800" y="1023938"/>
            <a:ext cx="8610600" cy="5453062"/>
            <a:chOff x="192" y="482"/>
            <a:chExt cx="5424" cy="3435"/>
          </a:xfrm>
        </p:grpSpPr>
        <p:sp>
          <p:nvSpPr>
            <p:cNvPr id="23557" name="TextBox 4"/>
            <p:cNvSpPr txBox="1">
              <a:spLocks noChangeArrowheads="1"/>
            </p:cNvSpPr>
            <p:nvPr/>
          </p:nvSpPr>
          <p:spPr bwMode="auto">
            <a:xfrm>
              <a:off x="192" y="482"/>
              <a:ext cx="5424" cy="3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dirty="0">
                  <a:latin typeface="Angsana New" pitchFamily="18" charset="-34"/>
                </a:rPr>
                <a:t>	</a:t>
              </a:r>
              <a:r>
                <a:rPr lang="th-TH" dirty="0">
                  <a:latin typeface="Angsana New" pitchFamily="18" charset="-34"/>
                </a:rPr>
                <a:t>การวิเคราะห์และออกแบบระบบเชิงวัตถุ </a:t>
              </a:r>
              <a:r>
                <a:rPr lang="en-US" dirty="0">
                  <a:latin typeface="Angsana New" pitchFamily="18" charset="-34"/>
                </a:rPr>
                <a:t>(Object-Oriented Analysis And Design : OOAD) </a:t>
              </a:r>
              <a:r>
                <a:rPr lang="th-TH" dirty="0">
                  <a:latin typeface="Angsana New" pitchFamily="18" charset="-34"/>
                </a:rPr>
                <a:t>จัดเป็นวิธีใหม่ของการพัฒนาระบบ ประกอบไปด้วย </a:t>
              </a:r>
              <a:r>
                <a:rPr lang="en-US" dirty="0">
                  <a:latin typeface="Angsana New" pitchFamily="18" charset="-34"/>
                </a:rPr>
                <a:t>         3 </a:t>
              </a:r>
              <a:r>
                <a:rPr lang="th-TH" dirty="0">
                  <a:latin typeface="Angsana New" pitchFamily="18" charset="-34"/>
                </a:rPr>
                <a:t>แนวทาง คือ</a:t>
              </a:r>
            </a:p>
            <a:p>
              <a:pPr eaLnBrk="1" hangingPunct="1"/>
              <a:r>
                <a:rPr lang="th-TH" dirty="0">
                  <a:latin typeface="Angsana New" pitchFamily="18" charset="-34"/>
                </a:rPr>
                <a:t>	การวิเคราะห์ระบบด้วยวิธีเชิงวัตถุ (</a:t>
              </a:r>
              <a:r>
                <a:rPr lang="en-US" dirty="0">
                  <a:latin typeface="Angsana New" pitchFamily="18" charset="-34"/>
                </a:rPr>
                <a:t>Object-Oriented Analysis : OOA)  	</a:t>
              </a:r>
              <a:r>
                <a:rPr lang="th-TH" dirty="0">
                  <a:latin typeface="Angsana New" pitchFamily="18" charset="-34"/>
                </a:rPr>
                <a:t>เป็นการกำหนดวัตถุต่าง ๆ ที่ต้องมีในระบบ และแสดงถึงวัตถุแต่ละตัวจะโต้ตอบกันอย่างไรเพื่อให้งานใดงานหนึ่งสมบูรณ์</a:t>
              </a:r>
            </a:p>
            <a:p>
              <a:pPr eaLnBrk="1" hangingPunct="1"/>
              <a:r>
                <a:rPr lang="th-TH" dirty="0">
                  <a:latin typeface="Angsana New" pitchFamily="18" charset="-34"/>
                </a:rPr>
                <a:t>	การออกแบบระบบด้วยวิธีเชิงวัตถุ (</a:t>
              </a:r>
              <a:r>
                <a:rPr lang="en-US" dirty="0">
                  <a:latin typeface="Angsana New" pitchFamily="18" charset="-34"/>
                </a:rPr>
                <a:t>Object-Oriented</a:t>
              </a:r>
              <a:r>
                <a:rPr lang="th-TH" dirty="0">
                  <a:latin typeface="Angsana New" pitchFamily="18" charset="-34"/>
                </a:rPr>
                <a:t> </a:t>
              </a:r>
              <a:r>
                <a:rPr lang="en-US" dirty="0">
                  <a:latin typeface="Angsana New" pitchFamily="18" charset="-34"/>
                </a:rPr>
                <a:t>Design : OOD)</a:t>
              </a:r>
            </a:p>
            <a:p>
              <a:pPr eaLnBrk="1" hangingPunct="1"/>
              <a:r>
                <a:rPr lang="en-US" dirty="0">
                  <a:latin typeface="Angsana New" pitchFamily="18" charset="-34"/>
                </a:rPr>
                <a:t>	</a:t>
              </a:r>
              <a:r>
                <a:rPr lang="th-TH" dirty="0">
                  <a:latin typeface="Angsana New" pitchFamily="18" charset="-34"/>
                </a:rPr>
                <a:t>เป็นการดำเนินการกำหนดชนิดของวัตถุเพิ่มเติมที่มีส่วนสำคัญในการสื่อสารกับมนุษย์และอุปกรณ์ในระบบและแก้ไขปรับปรุงให้ดีขึ้น</a:t>
              </a:r>
            </a:p>
            <a:p>
              <a:pPr eaLnBrk="1" hangingPunct="1"/>
              <a:r>
                <a:rPr lang="th-TH" dirty="0">
                  <a:latin typeface="Angsana New" pitchFamily="18" charset="-34"/>
                </a:rPr>
                <a:t>	การโปรแกรมเชิงวัตถุ (</a:t>
              </a:r>
              <a:r>
                <a:rPr lang="en-US" dirty="0">
                  <a:latin typeface="Angsana New" pitchFamily="18" charset="-34"/>
                </a:rPr>
                <a:t>Object-Oriented</a:t>
              </a:r>
              <a:r>
                <a:rPr lang="th-TH" dirty="0">
                  <a:latin typeface="Angsana New" pitchFamily="18" charset="-34"/>
                </a:rPr>
                <a:t> </a:t>
              </a:r>
              <a:r>
                <a:rPr lang="en-US" dirty="0">
                  <a:latin typeface="Angsana New" pitchFamily="18" charset="-34"/>
                </a:rPr>
                <a:t>Programming : OOP)</a:t>
              </a:r>
            </a:p>
            <a:p>
              <a:pPr eaLnBrk="1" hangingPunct="1"/>
              <a:r>
                <a:rPr lang="en-US" dirty="0">
                  <a:latin typeface="Angsana New" pitchFamily="18" charset="-34"/>
                </a:rPr>
                <a:t>	</a:t>
              </a:r>
              <a:r>
                <a:rPr lang="th-TH" dirty="0">
                  <a:latin typeface="Angsana New" pitchFamily="18" charset="-34"/>
                </a:rPr>
                <a:t>เป็นการเขียนชุดคำสั่งให้วัตถุทำงานร่วมกัน</a:t>
              </a:r>
              <a:endParaRPr lang="en-US" dirty="0">
                <a:latin typeface="Angsana New" pitchFamily="18" charset="-34"/>
              </a:endParaRPr>
            </a:p>
          </p:txBody>
        </p:sp>
        <p:pic>
          <p:nvPicPr>
            <p:cNvPr id="23558" name="Picture 5" descr="bear02.gif"/>
            <p:cNvPicPr>
              <a:picLocks noChangeAspect="1"/>
            </p:cNvPicPr>
            <p:nvPr/>
          </p:nvPicPr>
          <p:blipFill>
            <a:blip r:embed="rId2">
              <a:lum bright="-4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400"/>
              <a:ext cx="3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9" name="Picture 6" descr="bear02.gif"/>
            <p:cNvPicPr>
              <a:picLocks noChangeAspect="1"/>
            </p:cNvPicPr>
            <p:nvPr/>
          </p:nvPicPr>
          <p:blipFill>
            <a:blip r:embed="rId2">
              <a:lum bright="-4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312"/>
              <a:ext cx="3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0" name="Picture 7" descr="bear02.gif"/>
            <p:cNvPicPr>
              <a:picLocks noChangeAspect="1"/>
            </p:cNvPicPr>
            <p:nvPr/>
          </p:nvPicPr>
          <p:blipFill>
            <a:blip r:embed="rId2">
              <a:lum bright="-4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440"/>
              <a:ext cx="3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381000" y="192088"/>
            <a:ext cx="8534400" cy="641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55600" indent="-355600">
              <a:buFontTx/>
              <a:buAutoNum type="arabicPeriod" startAt="2"/>
              <a:defRPr/>
            </a:pPr>
            <a:r>
              <a:rPr lang="th-TH" sz="3600" dirty="0">
                <a:latin typeface="Angsana New" pitchFamily="18" charset="-34"/>
                <a:cs typeface="+mj-cs"/>
              </a:rPr>
              <a:t>วิธีการพัฒนาระบบเชิงวัตถุ </a:t>
            </a:r>
            <a:r>
              <a:rPr lang="en-US" sz="3600" dirty="0">
                <a:latin typeface="Angsana New" pitchFamily="18" charset="-34"/>
                <a:cs typeface="+mj-cs"/>
              </a:rPr>
              <a:t>(The Object-Oriented Approach)</a:t>
            </a:r>
          </a:p>
        </p:txBody>
      </p:sp>
    </p:spTree>
    <p:extLst>
      <p:ext uri="{BB962C8B-B14F-4D97-AF65-F5344CB8AC3E}">
        <p14:creationId xmlns:p14="http://schemas.microsoft.com/office/powerpoint/2010/main" val="20398664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8D0B2-AFC0-44DD-9A8D-7F09E5F5373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โครงสร้างการวิเคราะห์แบบดั้งเดิม </a:t>
            </a:r>
            <a:r>
              <a:rPr lang="en-US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(Structured Analysis and Design)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288925" y="2036899"/>
            <a:ext cx="8531547" cy="370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h-TH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วิเคราะห์โดยใช้ </a:t>
            </a:r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flowchart and Data Flow Diagram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Entity-Relationship Diagrams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Data Dictionary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57391"/>
      </p:ext>
    </p:extLst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4613" y="1244600"/>
            <a:ext cx="8496300" cy="529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grpSp>
        <p:nvGrpSpPr>
          <p:cNvPr id="10243" name="Group 25"/>
          <p:cNvGrpSpPr>
            <a:grpSpLocks/>
          </p:cNvGrpSpPr>
          <p:nvPr/>
        </p:nvGrpSpPr>
        <p:grpSpPr bwMode="auto">
          <a:xfrm>
            <a:off x="182563" y="163513"/>
            <a:ext cx="1589087" cy="436562"/>
            <a:chOff x="115" y="103"/>
            <a:chExt cx="1001" cy="275"/>
          </a:xfrm>
        </p:grpSpPr>
        <p:sp>
          <p:nvSpPr>
            <p:cNvPr id="10347" name="Freeform 3"/>
            <p:cNvSpPr>
              <a:spLocks/>
            </p:cNvSpPr>
            <p:nvPr/>
          </p:nvSpPr>
          <p:spPr bwMode="auto">
            <a:xfrm>
              <a:off x="123" y="105"/>
              <a:ext cx="90" cy="99"/>
            </a:xfrm>
            <a:custGeom>
              <a:avLst/>
              <a:gdLst>
                <a:gd name="T0" fmla="*/ 40 w 90"/>
                <a:gd name="T1" fmla="*/ 25 h 99"/>
                <a:gd name="T2" fmla="*/ 32 w 90"/>
                <a:gd name="T3" fmla="*/ 52 h 99"/>
                <a:gd name="T4" fmla="*/ 47 w 90"/>
                <a:gd name="T5" fmla="*/ 52 h 99"/>
                <a:gd name="T6" fmla="*/ 40 w 90"/>
                <a:gd name="T7" fmla="*/ 25 h 99"/>
                <a:gd name="T8" fmla="*/ 32 w 90"/>
                <a:gd name="T9" fmla="*/ 98 h 99"/>
                <a:gd name="T10" fmla="*/ 0 w 90"/>
                <a:gd name="T11" fmla="*/ 98 h 99"/>
                <a:gd name="T12" fmla="*/ 0 w 90"/>
                <a:gd name="T13" fmla="*/ 74 h 99"/>
                <a:gd name="T14" fmla="*/ 6 w 90"/>
                <a:gd name="T15" fmla="*/ 74 h 99"/>
                <a:gd name="T16" fmla="*/ 22 w 90"/>
                <a:gd name="T17" fmla="*/ 24 h 99"/>
                <a:gd name="T18" fmla="*/ 15 w 90"/>
                <a:gd name="T19" fmla="*/ 24 h 99"/>
                <a:gd name="T20" fmla="*/ 15 w 90"/>
                <a:gd name="T21" fmla="*/ 0 h 99"/>
                <a:gd name="T22" fmla="*/ 74 w 90"/>
                <a:gd name="T23" fmla="*/ 0 h 99"/>
                <a:gd name="T24" fmla="*/ 74 w 90"/>
                <a:gd name="T25" fmla="*/ 24 h 99"/>
                <a:gd name="T26" fmla="*/ 67 w 90"/>
                <a:gd name="T27" fmla="*/ 24 h 99"/>
                <a:gd name="T28" fmla="*/ 83 w 90"/>
                <a:gd name="T29" fmla="*/ 74 h 99"/>
                <a:gd name="T30" fmla="*/ 89 w 90"/>
                <a:gd name="T31" fmla="*/ 74 h 99"/>
                <a:gd name="T32" fmla="*/ 89 w 90"/>
                <a:gd name="T33" fmla="*/ 98 h 99"/>
                <a:gd name="T34" fmla="*/ 46 w 90"/>
                <a:gd name="T35" fmla="*/ 98 h 99"/>
                <a:gd name="T36" fmla="*/ 46 w 90"/>
                <a:gd name="T37" fmla="*/ 76 h 99"/>
                <a:gd name="T38" fmla="*/ 53 w 90"/>
                <a:gd name="T39" fmla="*/ 76 h 99"/>
                <a:gd name="T40" fmla="*/ 50 w 90"/>
                <a:gd name="T41" fmla="*/ 64 h 99"/>
                <a:gd name="T42" fmla="*/ 29 w 90"/>
                <a:gd name="T43" fmla="*/ 64 h 99"/>
                <a:gd name="T44" fmla="*/ 26 w 90"/>
                <a:gd name="T45" fmla="*/ 76 h 99"/>
                <a:gd name="T46" fmla="*/ 32 w 90"/>
                <a:gd name="T47" fmla="*/ 76 h 99"/>
                <a:gd name="T48" fmla="*/ 32 w 90"/>
                <a:gd name="T49" fmla="*/ 98 h 99"/>
                <a:gd name="T50" fmla="*/ 40 w 90"/>
                <a:gd name="T51" fmla="*/ 25 h 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0" h="99">
                  <a:moveTo>
                    <a:pt x="40" y="25"/>
                  </a:moveTo>
                  <a:lnTo>
                    <a:pt x="32" y="52"/>
                  </a:lnTo>
                  <a:lnTo>
                    <a:pt x="47" y="52"/>
                  </a:lnTo>
                  <a:lnTo>
                    <a:pt x="40" y="25"/>
                  </a:lnTo>
                  <a:lnTo>
                    <a:pt x="32" y="98"/>
                  </a:lnTo>
                  <a:lnTo>
                    <a:pt x="0" y="98"/>
                  </a:lnTo>
                  <a:lnTo>
                    <a:pt x="0" y="74"/>
                  </a:lnTo>
                  <a:lnTo>
                    <a:pt x="6" y="74"/>
                  </a:lnTo>
                  <a:lnTo>
                    <a:pt x="22" y="24"/>
                  </a:lnTo>
                  <a:lnTo>
                    <a:pt x="15" y="24"/>
                  </a:lnTo>
                  <a:lnTo>
                    <a:pt x="15" y="0"/>
                  </a:lnTo>
                  <a:lnTo>
                    <a:pt x="74" y="0"/>
                  </a:lnTo>
                  <a:lnTo>
                    <a:pt x="74" y="24"/>
                  </a:lnTo>
                  <a:lnTo>
                    <a:pt x="67" y="24"/>
                  </a:lnTo>
                  <a:lnTo>
                    <a:pt x="83" y="74"/>
                  </a:lnTo>
                  <a:lnTo>
                    <a:pt x="89" y="74"/>
                  </a:lnTo>
                  <a:lnTo>
                    <a:pt x="89" y="98"/>
                  </a:lnTo>
                  <a:lnTo>
                    <a:pt x="46" y="98"/>
                  </a:lnTo>
                  <a:lnTo>
                    <a:pt x="46" y="76"/>
                  </a:lnTo>
                  <a:lnTo>
                    <a:pt x="53" y="76"/>
                  </a:lnTo>
                  <a:lnTo>
                    <a:pt x="50" y="64"/>
                  </a:lnTo>
                  <a:lnTo>
                    <a:pt x="29" y="64"/>
                  </a:lnTo>
                  <a:lnTo>
                    <a:pt x="26" y="76"/>
                  </a:lnTo>
                  <a:lnTo>
                    <a:pt x="32" y="76"/>
                  </a:lnTo>
                  <a:lnTo>
                    <a:pt x="32" y="98"/>
                  </a:lnTo>
                  <a:lnTo>
                    <a:pt x="40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48" name="Freeform 4"/>
            <p:cNvSpPr>
              <a:spLocks/>
            </p:cNvSpPr>
            <p:nvPr/>
          </p:nvSpPr>
          <p:spPr bwMode="auto">
            <a:xfrm>
              <a:off x="248" y="104"/>
              <a:ext cx="66" cy="101"/>
            </a:xfrm>
            <a:custGeom>
              <a:avLst/>
              <a:gdLst>
                <a:gd name="T0" fmla="*/ 0 w 66"/>
                <a:gd name="T1" fmla="*/ 99 h 101"/>
                <a:gd name="T2" fmla="*/ 19 w 66"/>
                <a:gd name="T3" fmla="*/ 67 h 101"/>
                <a:gd name="T4" fmla="*/ 23 w 66"/>
                <a:gd name="T5" fmla="*/ 77 h 101"/>
                <a:gd name="T6" fmla="*/ 31 w 66"/>
                <a:gd name="T7" fmla="*/ 80 h 101"/>
                <a:gd name="T8" fmla="*/ 36 w 66"/>
                <a:gd name="T9" fmla="*/ 79 h 101"/>
                <a:gd name="T10" fmla="*/ 38 w 66"/>
                <a:gd name="T11" fmla="*/ 74 h 101"/>
                <a:gd name="T12" fmla="*/ 35 w 66"/>
                <a:gd name="T13" fmla="*/ 68 h 101"/>
                <a:gd name="T14" fmla="*/ 16 w 66"/>
                <a:gd name="T15" fmla="*/ 57 h 101"/>
                <a:gd name="T16" fmla="*/ 6 w 66"/>
                <a:gd name="T17" fmla="*/ 48 h 101"/>
                <a:gd name="T18" fmla="*/ 0 w 66"/>
                <a:gd name="T19" fmla="*/ 36 h 101"/>
                <a:gd name="T20" fmla="*/ 0 w 66"/>
                <a:gd name="T21" fmla="*/ 22 h 101"/>
                <a:gd name="T22" fmla="*/ 4 w 66"/>
                <a:gd name="T23" fmla="*/ 12 h 101"/>
                <a:gd name="T24" fmla="*/ 11 w 66"/>
                <a:gd name="T25" fmla="*/ 4 h 101"/>
                <a:gd name="T26" fmla="*/ 20 w 66"/>
                <a:gd name="T27" fmla="*/ 0 h 101"/>
                <a:gd name="T28" fmla="*/ 30 w 66"/>
                <a:gd name="T29" fmla="*/ 0 h 101"/>
                <a:gd name="T30" fmla="*/ 39 w 66"/>
                <a:gd name="T31" fmla="*/ 4 h 101"/>
                <a:gd name="T32" fmla="*/ 43 w 66"/>
                <a:gd name="T33" fmla="*/ 1 h 101"/>
                <a:gd name="T34" fmla="*/ 62 w 66"/>
                <a:gd name="T35" fmla="*/ 29 h 101"/>
                <a:gd name="T36" fmla="*/ 42 w 66"/>
                <a:gd name="T37" fmla="*/ 24 h 101"/>
                <a:gd name="T38" fmla="*/ 36 w 66"/>
                <a:gd name="T39" fmla="*/ 18 h 101"/>
                <a:gd name="T40" fmla="*/ 29 w 66"/>
                <a:gd name="T41" fmla="*/ 18 h 101"/>
                <a:gd name="T42" fmla="*/ 26 w 66"/>
                <a:gd name="T43" fmla="*/ 21 h 101"/>
                <a:gd name="T44" fmla="*/ 26 w 66"/>
                <a:gd name="T45" fmla="*/ 26 h 101"/>
                <a:gd name="T46" fmla="*/ 38 w 66"/>
                <a:gd name="T47" fmla="*/ 35 h 101"/>
                <a:gd name="T48" fmla="*/ 58 w 66"/>
                <a:gd name="T49" fmla="*/ 50 h 101"/>
                <a:gd name="T50" fmla="*/ 64 w 66"/>
                <a:gd name="T51" fmla="*/ 63 h 101"/>
                <a:gd name="T52" fmla="*/ 64 w 66"/>
                <a:gd name="T53" fmla="*/ 76 h 101"/>
                <a:gd name="T54" fmla="*/ 61 w 66"/>
                <a:gd name="T55" fmla="*/ 87 h 101"/>
                <a:gd name="T56" fmla="*/ 53 w 66"/>
                <a:gd name="T57" fmla="*/ 95 h 101"/>
                <a:gd name="T58" fmla="*/ 44 w 66"/>
                <a:gd name="T59" fmla="*/ 99 h 101"/>
                <a:gd name="T60" fmla="*/ 33 w 66"/>
                <a:gd name="T61" fmla="*/ 99 h 101"/>
                <a:gd name="T62" fmla="*/ 23 w 66"/>
                <a:gd name="T63" fmla="*/ 96 h 101"/>
                <a:gd name="T64" fmla="*/ 19 w 66"/>
                <a:gd name="T65" fmla="*/ 99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6" h="101">
                  <a:moveTo>
                    <a:pt x="19" y="99"/>
                  </a:moveTo>
                  <a:lnTo>
                    <a:pt x="0" y="99"/>
                  </a:lnTo>
                  <a:lnTo>
                    <a:pt x="0" y="67"/>
                  </a:lnTo>
                  <a:lnTo>
                    <a:pt x="19" y="67"/>
                  </a:lnTo>
                  <a:lnTo>
                    <a:pt x="21" y="73"/>
                  </a:lnTo>
                  <a:lnTo>
                    <a:pt x="23" y="77"/>
                  </a:lnTo>
                  <a:lnTo>
                    <a:pt x="27" y="79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79"/>
                  </a:lnTo>
                  <a:lnTo>
                    <a:pt x="37" y="77"/>
                  </a:lnTo>
                  <a:lnTo>
                    <a:pt x="38" y="74"/>
                  </a:lnTo>
                  <a:lnTo>
                    <a:pt x="37" y="71"/>
                  </a:lnTo>
                  <a:lnTo>
                    <a:pt x="35" y="68"/>
                  </a:lnTo>
                  <a:lnTo>
                    <a:pt x="25" y="62"/>
                  </a:lnTo>
                  <a:lnTo>
                    <a:pt x="16" y="57"/>
                  </a:lnTo>
                  <a:lnTo>
                    <a:pt x="10" y="52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5" y="2"/>
                  </a:lnTo>
                  <a:lnTo>
                    <a:pt x="39" y="4"/>
                  </a:lnTo>
                  <a:lnTo>
                    <a:pt x="43" y="7"/>
                  </a:lnTo>
                  <a:lnTo>
                    <a:pt x="43" y="1"/>
                  </a:lnTo>
                  <a:lnTo>
                    <a:pt x="62" y="1"/>
                  </a:lnTo>
                  <a:lnTo>
                    <a:pt x="62" y="29"/>
                  </a:lnTo>
                  <a:lnTo>
                    <a:pt x="43" y="29"/>
                  </a:lnTo>
                  <a:lnTo>
                    <a:pt x="42" y="24"/>
                  </a:lnTo>
                  <a:lnTo>
                    <a:pt x="39" y="20"/>
                  </a:lnTo>
                  <a:lnTo>
                    <a:pt x="36" y="18"/>
                  </a:lnTo>
                  <a:lnTo>
                    <a:pt x="32" y="17"/>
                  </a:lnTo>
                  <a:lnTo>
                    <a:pt x="29" y="18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6"/>
                  </a:lnTo>
                  <a:lnTo>
                    <a:pt x="27" y="28"/>
                  </a:lnTo>
                  <a:lnTo>
                    <a:pt x="38" y="35"/>
                  </a:lnTo>
                  <a:lnTo>
                    <a:pt x="54" y="45"/>
                  </a:lnTo>
                  <a:lnTo>
                    <a:pt x="58" y="50"/>
                  </a:lnTo>
                  <a:lnTo>
                    <a:pt x="62" y="56"/>
                  </a:lnTo>
                  <a:lnTo>
                    <a:pt x="64" y="63"/>
                  </a:lnTo>
                  <a:lnTo>
                    <a:pt x="65" y="71"/>
                  </a:lnTo>
                  <a:lnTo>
                    <a:pt x="64" y="76"/>
                  </a:lnTo>
                  <a:lnTo>
                    <a:pt x="63" y="82"/>
                  </a:lnTo>
                  <a:lnTo>
                    <a:pt x="61" y="87"/>
                  </a:lnTo>
                  <a:lnTo>
                    <a:pt x="57" y="91"/>
                  </a:lnTo>
                  <a:lnTo>
                    <a:pt x="53" y="95"/>
                  </a:lnTo>
                  <a:lnTo>
                    <a:pt x="49" y="98"/>
                  </a:lnTo>
                  <a:lnTo>
                    <a:pt x="44" y="99"/>
                  </a:lnTo>
                  <a:lnTo>
                    <a:pt x="38" y="100"/>
                  </a:lnTo>
                  <a:lnTo>
                    <a:pt x="33" y="99"/>
                  </a:lnTo>
                  <a:lnTo>
                    <a:pt x="28" y="98"/>
                  </a:lnTo>
                  <a:lnTo>
                    <a:pt x="23" y="96"/>
                  </a:lnTo>
                  <a:lnTo>
                    <a:pt x="19" y="92"/>
                  </a:lnTo>
                  <a:lnTo>
                    <a:pt x="19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49" name="Freeform 5"/>
            <p:cNvSpPr>
              <a:spLocks/>
            </p:cNvSpPr>
            <p:nvPr/>
          </p:nvSpPr>
          <p:spPr bwMode="auto">
            <a:xfrm>
              <a:off x="322" y="103"/>
              <a:ext cx="41" cy="101"/>
            </a:xfrm>
            <a:custGeom>
              <a:avLst/>
              <a:gdLst>
                <a:gd name="T0" fmla="*/ 40 w 41"/>
                <a:gd name="T1" fmla="*/ 100 h 101"/>
                <a:gd name="T2" fmla="*/ 0 w 41"/>
                <a:gd name="T3" fmla="*/ 100 h 101"/>
                <a:gd name="T4" fmla="*/ 0 w 41"/>
                <a:gd name="T5" fmla="*/ 78 h 101"/>
                <a:gd name="T6" fmla="*/ 6 w 41"/>
                <a:gd name="T7" fmla="*/ 78 h 101"/>
                <a:gd name="T8" fmla="*/ 6 w 41"/>
                <a:gd name="T9" fmla="*/ 53 h 101"/>
                <a:gd name="T10" fmla="*/ 0 w 41"/>
                <a:gd name="T11" fmla="*/ 53 h 101"/>
                <a:gd name="T12" fmla="*/ 0 w 41"/>
                <a:gd name="T13" fmla="*/ 32 h 101"/>
                <a:gd name="T14" fmla="*/ 35 w 41"/>
                <a:gd name="T15" fmla="*/ 32 h 101"/>
                <a:gd name="T16" fmla="*/ 35 w 41"/>
                <a:gd name="T17" fmla="*/ 78 h 101"/>
                <a:gd name="T18" fmla="*/ 40 w 41"/>
                <a:gd name="T19" fmla="*/ 78 h 101"/>
                <a:gd name="T20" fmla="*/ 40 w 41"/>
                <a:gd name="T21" fmla="*/ 100 h 101"/>
                <a:gd name="T22" fmla="*/ 3 w 41"/>
                <a:gd name="T23" fmla="*/ 12 h 101"/>
                <a:gd name="T24" fmla="*/ 5 w 41"/>
                <a:gd name="T25" fmla="*/ 7 h 101"/>
                <a:gd name="T26" fmla="*/ 6 w 41"/>
                <a:gd name="T27" fmla="*/ 5 h 101"/>
                <a:gd name="T28" fmla="*/ 8 w 41"/>
                <a:gd name="T29" fmla="*/ 4 h 101"/>
                <a:gd name="T30" fmla="*/ 13 w 41"/>
                <a:gd name="T31" fmla="*/ 1 h 101"/>
                <a:gd name="T32" fmla="*/ 20 w 41"/>
                <a:gd name="T33" fmla="*/ 0 h 101"/>
                <a:gd name="T34" fmla="*/ 26 w 41"/>
                <a:gd name="T35" fmla="*/ 1 h 101"/>
                <a:gd name="T36" fmla="*/ 31 w 41"/>
                <a:gd name="T37" fmla="*/ 4 h 101"/>
                <a:gd name="T38" fmla="*/ 34 w 41"/>
                <a:gd name="T39" fmla="*/ 8 h 101"/>
                <a:gd name="T40" fmla="*/ 35 w 41"/>
                <a:gd name="T41" fmla="*/ 12 h 101"/>
                <a:gd name="T42" fmla="*/ 34 w 41"/>
                <a:gd name="T43" fmla="*/ 17 h 101"/>
                <a:gd name="T44" fmla="*/ 33 w 41"/>
                <a:gd name="T45" fmla="*/ 19 h 101"/>
                <a:gd name="T46" fmla="*/ 31 w 41"/>
                <a:gd name="T47" fmla="*/ 21 h 101"/>
                <a:gd name="T48" fmla="*/ 26 w 41"/>
                <a:gd name="T49" fmla="*/ 24 h 101"/>
                <a:gd name="T50" fmla="*/ 20 w 41"/>
                <a:gd name="T51" fmla="*/ 24 h 101"/>
                <a:gd name="T52" fmla="*/ 13 w 41"/>
                <a:gd name="T53" fmla="*/ 24 h 101"/>
                <a:gd name="T54" fmla="*/ 8 w 41"/>
                <a:gd name="T55" fmla="*/ 21 h 101"/>
                <a:gd name="T56" fmla="*/ 6 w 41"/>
                <a:gd name="T57" fmla="*/ 20 h 101"/>
                <a:gd name="T58" fmla="*/ 5 w 41"/>
                <a:gd name="T59" fmla="*/ 18 h 101"/>
                <a:gd name="T60" fmla="*/ 3 w 41"/>
                <a:gd name="T61" fmla="*/ 12 h 101"/>
                <a:gd name="T62" fmla="*/ 3 w 41"/>
                <a:gd name="T63" fmla="*/ 12 h 101"/>
                <a:gd name="T64" fmla="*/ 40 w 41"/>
                <a:gd name="T65" fmla="*/ 100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" h="101">
                  <a:moveTo>
                    <a:pt x="40" y="100"/>
                  </a:moveTo>
                  <a:lnTo>
                    <a:pt x="0" y="100"/>
                  </a:lnTo>
                  <a:lnTo>
                    <a:pt x="0" y="78"/>
                  </a:lnTo>
                  <a:lnTo>
                    <a:pt x="6" y="7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32"/>
                  </a:lnTo>
                  <a:lnTo>
                    <a:pt x="35" y="32"/>
                  </a:lnTo>
                  <a:lnTo>
                    <a:pt x="35" y="78"/>
                  </a:lnTo>
                  <a:lnTo>
                    <a:pt x="40" y="78"/>
                  </a:lnTo>
                  <a:lnTo>
                    <a:pt x="40" y="100"/>
                  </a:lnTo>
                  <a:lnTo>
                    <a:pt x="3" y="12"/>
                  </a:lnTo>
                  <a:lnTo>
                    <a:pt x="5" y="7"/>
                  </a:lnTo>
                  <a:lnTo>
                    <a:pt x="6" y="5"/>
                  </a:lnTo>
                  <a:lnTo>
                    <a:pt x="8" y="4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26" y="1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5" y="12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1" y="21"/>
                  </a:lnTo>
                  <a:lnTo>
                    <a:pt x="26" y="24"/>
                  </a:lnTo>
                  <a:lnTo>
                    <a:pt x="20" y="24"/>
                  </a:lnTo>
                  <a:lnTo>
                    <a:pt x="13" y="24"/>
                  </a:lnTo>
                  <a:lnTo>
                    <a:pt x="8" y="21"/>
                  </a:lnTo>
                  <a:lnTo>
                    <a:pt x="6" y="20"/>
                  </a:lnTo>
                  <a:lnTo>
                    <a:pt x="5" y="18"/>
                  </a:lnTo>
                  <a:lnTo>
                    <a:pt x="3" y="12"/>
                  </a:lnTo>
                  <a:lnTo>
                    <a:pt x="40" y="1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50" name="Freeform 6"/>
            <p:cNvSpPr>
              <a:spLocks/>
            </p:cNvSpPr>
            <p:nvPr/>
          </p:nvSpPr>
          <p:spPr bwMode="auto">
            <a:xfrm>
              <a:off x="372" y="133"/>
              <a:ext cx="136" cy="71"/>
            </a:xfrm>
            <a:custGeom>
              <a:avLst/>
              <a:gdLst>
                <a:gd name="T0" fmla="*/ 44 w 136"/>
                <a:gd name="T1" fmla="*/ 70 h 71"/>
                <a:gd name="T2" fmla="*/ 0 w 136"/>
                <a:gd name="T3" fmla="*/ 70 h 71"/>
                <a:gd name="T4" fmla="*/ 0 w 136"/>
                <a:gd name="T5" fmla="*/ 48 h 71"/>
                <a:gd name="T6" fmla="*/ 7 w 136"/>
                <a:gd name="T7" fmla="*/ 48 h 71"/>
                <a:gd name="T8" fmla="*/ 7 w 136"/>
                <a:gd name="T9" fmla="*/ 23 h 71"/>
                <a:gd name="T10" fmla="*/ 0 w 136"/>
                <a:gd name="T11" fmla="*/ 23 h 71"/>
                <a:gd name="T12" fmla="*/ 0 w 136"/>
                <a:gd name="T13" fmla="*/ 2 h 71"/>
                <a:gd name="T14" fmla="*/ 36 w 136"/>
                <a:gd name="T15" fmla="*/ 2 h 71"/>
                <a:gd name="T16" fmla="*/ 36 w 136"/>
                <a:gd name="T17" fmla="*/ 11 h 71"/>
                <a:gd name="T18" fmla="*/ 41 w 136"/>
                <a:gd name="T19" fmla="*/ 7 h 71"/>
                <a:gd name="T20" fmla="*/ 47 w 136"/>
                <a:gd name="T21" fmla="*/ 4 h 71"/>
                <a:gd name="T22" fmla="*/ 54 w 136"/>
                <a:gd name="T23" fmla="*/ 1 h 71"/>
                <a:gd name="T24" fmla="*/ 60 w 136"/>
                <a:gd name="T25" fmla="*/ 0 h 71"/>
                <a:gd name="T26" fmla="*/ 67 w 136"/>
                <a:gd name="T27" fmla="*/ 1 h 71"/>
                <a:gd name="T28" fmla="*/ 72 w 136"/>
                <a:gd name="T29" fmla="*/ 4 h 71"/>
                <a:gd name="T30" fmla="*/ 77 w 136"/>
                <a:gd name="T31" fmla="*/ 8 h 71"/>
                <a:gd name="T32" fmla="*/ 80 w 136"/>
                <a:gd name="T33" fmla="*/ 14 h 71"/>
                <a:gd name="T34" fmla="*/ 86 w 136"/>
                <a:gd name="T35" fmla="*/ 8 h 71"/>
                <a:gd name="T36" fmla="*/ 93 w 136"/>
                <a:gd name="T37" fmla="*/ 4 h 71"/>
                <a:gd name="T38" fmla="*/ 100 w 136"/>
                <a:gd name="T39" fmla="*/ 1 h 71"/>
                <a:gd name="T40" fmla="*/ 106 w 136"/>
                <a:gd name="T41" fmla="*/ 0 h 71"/>
                <a:gd name="T42" fmla="*/ 113 w 136"/>
                <a:gd name="T43" fmla="*/ 1 h 71"/>
                <a:gd name="T44" fmla="*/ 119 w 136"/>
                <a:gd name="T45" fmla="*/ 4 h 71"/>
                <a:gd name="T46" fmla="*/ 123 w 136"/>
                <a:gd name="T47" fmla="*/ 9 h 71"/>
                <a:gd name="T48" fmla="*/ 126 w 136"/>
                <a:gd name="T49" fmla="*/ 14 h 71"/>
                <a:gd name="T50" fmla="*/ 127 w 136"/>
                <a:gd name="T51" fmla="*/ 22 h 71"/>
                <a:gd name="T52" fmla="*/ 128 w 136"/>
                <a:gd name="T53" fmla="*/ 33 h 71"/>
                <a:gd name="T54" fmla="*/ 128 w 136"/>
                <a:gd name="T55" fmla="*/ 48 h 71"/>
                <a:gd name="T56" fmla="*/ 135 w 136"/>
                <a:gd name="T57" fmla="*/ 48 h 71"/>
                <a:gd name="T58" fmla="*/ 135 w 136"/>
                <a:gd name="T59" fmla="*/ 70 h 71"/>
                <a:gd name="T60" fmla="*/ 98 w 136"/>
                <a:gd name="T61" fmla="*/ 70 h 71"/>
                <a:gd name="T62" fmla="*/ 98 w 136"/>
                <a:gd name="T63" fmla="*/ 41 h 71"/>
                <a:gd name="T64" fmla="*/ 98 w 136"/>
                <a:gd name="T65" fmla="*/ 31 h 71"/>
                <a:gd name="T66" fmla="*/ 97 w 136"/>
                <a:gd name="T67" fmla="*/ 26 h 71"/>
                <a:gd name="T68" fmla="*/ 95 w 136"/>
                <a:gd name="T69" fmla="*/ 24 h 71"/>
                <a:gd name="T70" fmla="*/ 91 w 136"/>
                <a:gd name="T71" fmla="*/ 23 h 71"/>
                <a:gd name="T72" fmla="*/ 87 w 136"/>
                <a:gd name="T73" fmla="*/ 25 h 71"/>
                <a:gd name="T74" fmla="*/ 82 w 136"/>
                <a:gd name="T75" fmla="*/ 28 h 71"/>
                <a:gd name="T76" fmla="*/ 82 w 136"/>
                <a:gd name="T77" fmla="*/ 48 h 71"/>
                <a:gd name="T78" fmla="*/ 90 w 136"/>
                <a:gd name="T79" fmla="*/ 48 h 71"/>
                <a:gd name="T80" fmla="*/ 90 w 136"/>
                <a:gd name="T81" fmla="*/ 70 h 71"/>
                <a:gd name="T82" fmla="*/ 52 w 136"/>
                <a:gd name="T83" fmla="*/ 70 h 71"/>
                <a:gd name="T84" fmla="*/ 52 w 136"/>
                <a:gd name="T85" fmla="*/ 41 h 71"/>
                <a:gd name="T86" fmla="*/ 52 w 136"/>
                <a:gd name="T87" fmla="*/ 31 h 71"/>
                <a:gd name="T88" fmla="*/ 51 w 136"/>
                <a:gd name="T89" fmla="*/ 26 h 71"/>
                <a:gd name="T90" fmla="*/ 49 w 136"/>
                <a:gd name="T91" fmla="*/ 24 h 71"/>
                <a:gd name="T92" fmla="*/ 46 w 136"/>
                <a:gd name="T93" fmla="*/ 23 h 71"/>
                <a:gd name="T94" fmla="*/ 41 w 136"/>
                <a:gd name="T95" fmla="*/ 25 h 71"/>
                <a:gd name="T96" fmla="*/ 36 w 136"/>
                <a:gd name="T97" fmla="*/ 28 h 71"/>
                <a:gd name="T98" fmla="*/ 36 w 136"/>
                <a:gd name="T99" fmla="*/ 48 h 71"/>
                <a:gd name="T100" fmla="*/ 44 w 136"/>
                <a:gd name="T101" fmla="*/ 48 h 71"/>
                <a:gd name="T102" fmla="*/ 44 w 136"/>
                <a:gd name="T103" fmla="*/ 70 h 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6" h="71">
                  <a:moveTo>
                    <a:pt x="44" y="70"/>
                  </a:moveTo>
                  <a:lnTo>
                    <a:pt x="0" y="70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0" y="2"/>
                  </a:lnTo>
                  <a:lnTo>
                    <a:pt x="36" y="2"/>
                  </a:lnTo>
                  <a:lnTo>
                    <a:pt x="36" y="11"/>
                  </a:lnTo>
                  <a:lnTo>
                    <a:pt x="41" y="7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7" y="1"/>
                  </a:lnTo>
                  <a:lnTo>
                    <a:pt x="72" y="4"/>
                  </a:lnTo>
                  <a:lnTo>
                    <a:pt x="77" y="8"/>
                  </a:lnTo>
                  <a:lnTo>
                    <a:pt x="80" y="14"/>
                  </a:lnTo>
                  <a:lnTo>
                    <a:pt x="86" y="8"/>
                  </a:lnTo>
                  <a:lnTo>
                    <a:pt x="93" y="4"/>
                  </a:lnTo>
                  <a:lnTo>
                    <a:pt x="100" y="1"/>
                  </a:lnTo>
                  <a:lnTo>
                    <a:pt x="106" y="0"/>
                  </a:lnTo>
                  <a:lnTo>
                    <a:pt x="113" y="1"/>
                  </a:lnTo>
                  <a:lnTo>
                    <a:pt x="119" y="4"/>
                  </a:lnTo>
                  <a:lnTo>
                    <a:pt x="123" y="9"/>
                  </a:lnTo>
                  <a:lnTo>
                    <a:pt x="126" y="14"/>
                  </a:lnTo>
                  <a:lnTo>
                    <a:pt x="127" y="22"/>
                  </a:lnTo>
                  <a:lnTo>
                    <a:pt x="128" y="33"/>
                  </a:lnTo>
                  <a:lnTo>
                    <a:pt x="128" y="48"/>
                  </a:lnTo>
                  <a:lnTo>
                    <a:pt x="135" y="48"/>
                  </a:lnTo>
                  <a:lnTo>
                    <a:pt x="135" y="70"/>
                  </a:lnTo>
                  <a:lnTo>
                    <a:pt x="98" y="70"/>
                  </a:lnTo>
                  <a:lnTo>
                    <a:pt x="98" y="41"/>
                  </a:lnTo>
                  <a:lnTo>
                    <a:pt x="98" y="31"/>
                  </a:lnTo>
                  <a:lnTo>
                    <a:pt x="97" y="26"/>
                  </a:lnTo>
                  <a:lnTo>
                    <a:pt x="95" y="24"/>
                  </a:lnTo>
                  <a:lnTo>
                    <a:pt x="91" y="23"/>
                  </a:lnTo>
                  <a:lnTo>
                    <a:pt x="87" y="25"/>
                  </a:lnTo>
                  <a:lnTo>
                    <a:pt x="82" y="28"/>
                  </a:lnTo>
                  <a:lnTo>
                    <a:pt x="82" y="48"/>
                  </a:lnTo>
                  <a:lnTo>
                    <a:pt x="90" y="48"/>
                  </a:lnTo>
                  <a:lnTo>
                    <a:pt x="90" y="70"/>
                  </a:lnTo>
                  <a:lnTo>
                    <a:pt x="52" y="70"/>
                  </a:lnTo>
                  <a:lnTo>
                    <a:pt x="52" y="41"/>
                  </a:lnTo>
                  <a:lnTo>
                    <a:pt x="52" y="31"/>
                  </a:lnTo>
                  <a:lnTo>
                    <a:pt x="51" y="26"/>
                  </a:lnTo>
                  <a:lnTo>
                    <a:pt x="49" y="24"/>
                  </a:lnTo>
                  <a:lnTo>
                    <a:pt x="46" y="23"/>
                  </a:lnTo>
                  <a:lnTo>
                    <a:pt x="41" y="25"/>
                  </a:lnTo>
                  <a:lnTo>
                    <a:pt x="36" y="28"/>
                  </a:lnTo>
                  <a:lnTo>
                    <a:pt x="36" y="48"/>
                  </a:lnTo>
                  <a:lnTo>
                    <a:pt x="44" y="48"/>
                  </a:lnTo>
                  <a:lnTo>
                    <a:pt x="44" y="7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51" name="Freeform 7"/>
            <p:cNvSpPr>
              <a:spLocks/>
            </p:cNvSpPr>
            <p:nvPr/>
          </p:nvSpPr>
          <p:spPr bwMode="auto">
            <a:xfrm>
              <a:off x="514" y="133"/>
              <a:ext cx="88" cy="102"/>
            </a:xfrm>
            <a:custGeom>
              <a:avLst/>
              <a:gdLst>
                <a:gd name="T0" fmla="*/ 37 w 88"/>
                <a:gd name="T1" fmla="*/ 36 h 102"/>
                <a:gd name="T2" fmla="*/ 37 w 88"/>
                <a:gd name="T3" fmla="*/ 42 h 102"/>
                <a:gd name="T4" fmla="*/ 39 w 88"/>
                <a:gd name="T5" fmla="*/ 47 h 102"/>
                <a:gd name="T6" fmla="*/ 43 w 88"/>
                <a:gd name="T7" fmla="*/ 50 h 102"/>
                <a:gd name="T8" fmla="*/ 46 w 88"/>
                <a:gd name="T9" fmla="*/ 51 h 102"/>
                <a:gd name="T10" fmla="*/ 51 w 88"/>
                <a:gd name="T11" fmla="*/ 50 h 102"/>
                <a:gd name="T12" fmla="*/ 54 w 88"/>
                <a:gd name="T13" fmla="*/ 47 h 102"/>
                <a:gd name="T14" fmla="*/ 56 w 88"/>
                <a:gd name="T15" fmla="*/ 42 h 102"/>
                <a:gd name="T16" fmla="*/ 56 w 88"/>
                <a:gd name="T17" fmla="*/ 36 h 102"/>
                <a:gd name="T18" fmla="*/ 56 w 88"/>
                <a:gd name="T19" fmla="*/ 29 h 102"/>
                <a:gd name="T20" fmla="*/ 54 w 88"/>
                <a:gd name="T21" fmla="*/ 24 h 102"/>
                <a:gd name="T22" fmla="*/ 51 w 88"/>
                <a:gd name="T23" fmla="*/ 21 h 102"/>
                <a:gd name="T24" fmla="*/ 47 w 88"/>
                <a:gd name="T25" fmla="*/ 21 h 102"/>
                <a:gd name="T26" fmla="*/ 43 w 88"/>
                <a:gd name="T27" fmla="*/ 21 h 102"/>
                <a:gd name="T28" fmla="*/ 40 w 88"/>
                <a:gd name="T29" fmla="*/ 24 h 102"/>
                <a:gd name="T30" fmla="*/ 37 w 88"/>
                <a:gd name="T31" fmla="*/ 29 h 102"/>
                <a:gd name="T32" fmla="*/ 37 w 88"/>
                <a:gd name="T33" fmla="*/ 36 h 102"/>
                <a:gd name="T34" fmla="*/ 37 w 88"/>
                <a:gd name="T35" fmla="*/ 36 h 102"/>
                <a:gd name="T36" fmla="*/ 0 w 88"/>
                <a:gd name="T37" fmla="*/ 23 h 102"/>
                <a:gd name="T38" fmla="*/ 0 w 88"/>
                <a:gd name="T39" fmla="*/ 2 h 102"/>
                <a:gd name="T40" fmla="*/ 37 w 88"/>
                <a:gd name="T41" fmla="*/ 2 h 102"/>
                <a:gd name="T42" fmla="*/ 37 w 88"/>
                <a:gd name="T43" fmla="*/ 6 h 102"/>
                <a:gd name="T44" fmla="*/ 42 w 88"/>
                <a:gd name="T45" fmla="*/ 4 h 102"/>
                <a:gd name="T46" fmla="*/ 46 w 88"/>
                <a:gd name="T47" fmla="*/ 2 h 102"/>
                <a:gd name="T48" fmla="*/ 56 w 88"/>
                <a:gd name="T49" fmla="*/ 0 h 102"/>
                <a:gd name="T50" fmla="*/ 62 w 88"/>
                <a:gd name="T51" fmla="*/ 1 h 102"/>
                <a:gd name="T52" fmla="*/ 68 w 88"/>
                <a:gd name="T53" fmla="*/ 3 h 102"/>
                <a:gd name="T54" fmla="*/ 73 w 88"/>
                <a:gd name="T55" fmla="*/ 6 h 102"/>
                <a:gd name="T56" fmla="*/ 78 w 88"/>
                <a:gd name="T57" fmla="*/ 10 h 102"/>
                <a:gd name="T58" fmla="*/ 82 w 88"/>
                <a:gd name="T59" fmla="*/ 15 h 102"/>
                <a:gd name="T60" fmla="*/ 85 w 88"/>
                <a:gd name="T61" fmla="*/ 22 h 102"/>
                <a:gd name="T62" fmla="*/ 86 w 88"/>
                <a:gd name="T63" fmla="*/ 28 h 102"/>
                <a:gd name="T64" fmla="*/ 87 w 88"/>
                <a:gd name="T65" fmla="*/ 36 h 102"/>
                <a:gd name="T66" fmla="*/ 86 w 88"/>
                <a:gd name="T67" fmla="*/ 44 h 102"/>
                <a:gd name="T68" fmla="*/ 85 w 88"/>
                <a:gd name="T69" fmla="*/ 50 h 102"/>
                <a:gd name="T70" fmla="*/ 82 w 88"/>
                <a:gd name="T71" fmla="*/ 56 h 102"/>
                <a:gd name="T72" fmla="*/ 78 w 88"/>
                <a:gd name="T73" fmla="*/ 62 h 102"/>
                <a:gd name="T74" fmla="*/ 73 w 88"/>
                <a:gd name="T75" fmla="*/ 66 h 102"/>
                <a:gd name="T76" fmla="*/ 68 w 88"/>
                <a:gd name="T77" fmla="*/ 69 h 102"/>
                <a:gd name="T78" fmla="*/ 62 w 88"/>
                <a:gd name="T79" fmla="*/ 70 h 102"/>
                <a:gd name="T80" fmla="*/ 55 w 88"/>
                <a:gd name="T81" fmla="*/ 71 h 102"/>
                <a:gd name="T82" fmla="*/ 50 w 88"/>
                <a:gd name="T83" fmla="*/ 71 h 102"/>
                <a:gd name="T84" fmla="*/ 45 w 88"/>
                <a:gd name="T85" fmla="*/ 70 h 102"/>
                <a:gd name="T86" fmla="*/ 41 w 88"/>
                <a:gd name="T87" fmla="*/ 68 h 102"/>
                <a:gd name="T88" fmla="*/ 37 w 88"/>
                <a:gd name="T89" fmla="*/ 65 h 102"/>
                <a:gd name="T90" fmla="*/ 37 w 88"/>
                <a:gd name="T91" fmla="*/ 79 h 102"/>
                <a:gd name="T92" fmla="*/ 44 w 88"/>
                <a:gd name="T93" fmla="*/ 79 h 102"/>
                <a:gd name="T94" fmla="*/ 44 w 88"/>
                <a:gd name="T95" fmla="*/ 101 h 102"/>
                <a:gd name="T96" fmla="*/ 0 w 88"/>
                <a:gd name="T97" fmla="*/ 101 h 102"/>
                <a:gd name="T98" fmla="*/ 0 w 88"/>
                <a:gd name="T99" fmla="*/ 79 h 102"/>
                <a:gd name="T100" fmla="*/ 7 w 88"/>
                <a:gd name="T101" fmla="*/ 79 h 102"/>
                <a:gd name="T102" fmla="*/ 7 w 88"/>
                <a:gd name="T103" fmla="*/ 23 h 102"/>
                <a:gd name="T104" fmla="*/ 0 w 88"/>
                <a:gd name="T105" fmla="*/ 23 h 102"/>
                <a:gd name="T106" fmla="*/ 37 w 88"/>
                <a:gd name="T107" fmla="*/ 36 h 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8" h="102">
                  <a:moveTo>
                    <a:pt x="37" y="36"/>
                  </a:moveTo>
                  <a:lnTo>
                    <a:pt x="37" y="42"/>
                  </a:lnTo>
                  <a:lnTo>
                    <a:pt x="39" y="47"/>
                  </a:lnTo>
                  <a:lnTo>
                    <a:pt x="43" y="50"/>
                  </a:lnTo>
                  <a:lnTo>
                    <a:pt x="46" y="51"/>
                  </a:lnTo>
                  <a:lnTo>
                    <a:pt x="51" y="50"/>
                  </a:lnTo>
                  <a:lnTo>
                    <a:pt x="54" y="47"/>
                  </a:lnTo>
                  <a:lnTo>
                    <a:pt x="56" y="42"/>
                  </a:lnTo>
                  <a:lnTo>
                    <a:pt x="56" y="36"/>
                  </a:lnTo>
                  <a:lnTo>
                    <a:pt x="56" y="29"/>
                  </a:lnTo>
                  <a:lnTo>
                    <a:pt x="54" y="24"/>
                  </a:lnTo>
                  <a:lnTo>
                    <a:pt x="51" y="21"/>
                  </a:lnTo>
                  <a:lnTo>
                    <a:pt x="47" y="21"/>
                  </a:lnTo>
                  <a:lnTo>
                    <a:pt x="43" y="21"/>
                  </a:lnTo>
                  <a:lnTo>
                    <a:pt x="40" y="24"/>
                  </a:lnTo>
                  <a:lnTo>
                    <a:pt x="37" y="29"/>
                  </a:lnTo>
                  <a:lnTo>
                    <a:pt x="37" y="36"/>
                  </a:lnTo>
                  <a:lnTo>
                    <a:pt x="0" y="23"/>
                  </a:lnTo>
                  <a:lnTo>
                    <a:pt x="0" y="2"/>
                  </a:lnTo>
                  <a:lnTo>
                    <a:pt x="37" y="2"/>
                  </a:lnTo>
                  <a:lnTo>
                    <a:pt x="37" y="6"/>
                  </a:lnTo>
                  <a:lnTo>
                    <a:pt x="42" y="4"/>
                  </a:lnTo>
                  <a:lnTo>
                    <a:pt x="46" y="2"/>
                  </a:lnTo>
                  <a:lnTo>
                    <a:pt x="56" y="0"/>
                  </a:lnTo>
                  <a:lnTo>
                    <a:pt x="62" y="1"/>
                  </a:lnTo>
                  <a:lnTo>
                    <a:pt x="68" y="3"/>
                  </a:lnTo>
                  <a:lnTo>
                    <a:pt x="73" y="6"/>
                  </a:lnTo>
                  <a:lnTo>
                    <a:pt x="78" y="10"/>
                  </a:lnTo>
                  <a:lnTo>
                    <a:pt x="82" y="15"/>
                  </a:lnTo>
                  <a:lnTo>
                    <a:pt x="85" y="22"/>
                  </a:lnTo>
                  <a:lnTo>
                    <a:pt x="86" y="28"/>
                  </a:lnTo>
                  <a:lnTo>
                    <a:pt x="87" y="36"/>
                  </a:lnTo>
                  <a:lnTo>
                    <a:pt x="86" y="44"/>
                  </a:lnTo>
                  <a:lnTo>
                    <a:pt x="85" y="50"/>
                  </a:lnTo>
                  <a:lnTo>
                    <a:pt x="82" y="56"/>
                  </a:lnTo>
                  <a:lnTo>
                    <a:pt x="78" y="62"/>
                  </a:lnTo>
                  <a:lnTo>
                    <a:pt x="73" y="66"/>
                  </a:lnTo>
                  <a:lnTo>
                    <a:pt x="68" y="69"/>
                  </a:lnTo>
                  <a:lnTo>
                    <a:pt x="62" y="70"/>
                  </a:lnTo>
                  <a:lnTo>
                    <a:pt x="55" y="71"/>
                  </a:lnTo>
                  <a:lnTo>
                    <a:pt x="50" y="71"/>
                  </a:lnTo>
                  <a:lnTo>
                    <a:pt x="45" y="70"/>
                  </a:lnTo>
                  <a:lnTo>
                    <a:pt x="41" y="68"/>
                  </a:lnTo>
                  <a:lnTo>
                    <a:pt x="37" y="65"/>
                  </a:lnTo>
                  <a:lnTo>
                    <a:pt x="37" y="79"/>
                  </a:lnTo>
                  <a:lnTo>
                    <a:pt x="44" y="79"/>
                  </a:lnTo>
                  <a:lnTo>
                    <a:pt x="44" y="101"/>
                  </a:lnTo>
                  <a:lnTo>
                    <a:pt x="0" y="101"/>
                  </a:lnTo>
                  <a:lnTo>
                    <a:pt x="0" y="79"/>
                  </a:lnTo>
                  <a:lnTo>
                    <a:pt x="7" y="79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37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52" name="Freeform 8"/>
            <p:cNvSpPr>
              <a:spLocks/>
            </p:cNvSpPr>
            <p:nvPr/>
          </p:nvSpPr>
          <p:spPr bwMode="auto">
            <a:xfrm>
              <a:off x="610" y="105"/>
              <a:ext cx="42" cy="99"/>
            </a:xfrm>
            <a:custGeom>
              <a:avLst/>
              <a:gdLst>
                <a:gd name="T0" fmla="*/ 41 w 42"/>
                <a:gd name="T1" fmla="*/ 98 h 99"/>
                <a:gd name="T2" fmla="*/ 0 w 42"/>
                <a:gd name="T3" fmla="*/ 98 h 99"/>
                <a:gd name="T4" fmla="*/ 0 w 42"/>
                <a:gd name="T5" fmla="*/ 76 h 99"/>
                <a:gd name="T6" fmla="*/ 6 w 42"/>
                <a:gd name="T7" fmla="*/ 76 h 99"/>
                <a:gd name="T8" fmla="*/ 6 w 42"/>
                <a:gd name="T9" fmla="*/ 22 h 99"/>
                <a:gd name="T10" fmla="*/ 0 w 42"/>
                <a:gd name="T11" fmla="*/ 22 h 99"/>
                <a:gd name="T12" fmla="*/ 0 w 42"/>
                <a:gd name="T13" fmla="*/ 0 h 99"/>
                <a:gd name="T14" fmla="*/ 36 w 42"/>
                <a:gd name="T15" fmla="*/ 0 h 99"/>
                <a:gd name="T16" fmla="*/ 36 w 42"/>
                <a:gd name="T17" fmla="*/ 76 h 99"/>
                <a:gd name="T18" fmla="*/ 41 w 42"/>
                <a:gd name="T19" fmla="*/ 76 h 99"/>
                <a:gd name="T20" fmla="*/ 41 w 42"/>
                <a:gd name="T21" fmla="*/ 98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99">
                  <a:moveTo>
                    <a:pt x="41" y="98"/>
                  </a:moveTo>
                  <a:lnTo>
                    <a:pt x="0" y="98"/>
                  </a:lnTo>
                  <a:lnTo>
                    <a:pt x="0" y="76"/>
                  </a:lnTo>
                  <a:lnTo>
                    <a:pt x="6" y="76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76"/>
                  </a:lnTo>
                  <a:lnTo>
                    <a:pt x="41" y="76"/>
                  </a:lnTo>
                  <a:lnTo>
                    <a:pt x="41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53" name="Freeform 9"/>
            <p:cNvSpPr>
              <a:spLocks/>
            </p:cNvSpPr>
            <p:nvPr/>
          </p:nvSpPr>
          <p:spPr bwMode="auto">
            <a:xfrm>
              <a:off x="660" y="133"/>
              <a:ext cx="74" cy="73"/>
            </a:xfrm>
            <a:custGeom>
              <a:avLst/>
              <a:gdLst>
                <a:gd name="T0" fmla="*/ 29 w 74"/>
                <a:gd name="T1" fmla="*/ 30 h 73"/>
                <a:gd name="T2" fmla="*/ 46 w 74"/>
                <a:gd name="T3" fmla="*/ 30 h 73"/>
                <a:gd name="T4" fmla="*/ 46 w 74"/>
                <a:gd name="T5" fmla="*/ 28 h 73"/>
                <a:gd name="T6" fmla="*/ 45 w 74"/>
                <a:gd name="T7" fmla="*/ 23 h 73"/>
                <a:gd name="T8" fmla="*/ 43 w 74"/>
                <a:gd name="T9" fmla="*/ 19 h 73"/>
                <a:gd name="T10" fmla="*/ 41 w 74"/>
                <a:gd name="T11" fmla="*/ 16 h 73"/>
                <a:gd name="T12" fmla="*/ 37 w 74"/>
                <a:gd name="T13" fmla="*/ 15 h 73"/>
                <a:gd name="T14" fmla="*/ 34 w 74"/>
                <a:gd name="T15" fmla="*/ 16 h 73"/>
                <a:gd name="T16" fmla="*/ 31 w 74"/>
                <a:gd name="T17" fmla="*/ 19 h 73"/>
                <a:gd name="T18" fmla="*/ 29 w 74"/>
                <a:gd name="T19" fmla="*/ 24 h 73"/>
                <a:gd name="T20" fmla="*/ 29 w 74"/>
                <a:gd name="T21" fmla="*/ 29 h 73"/>
                <a:gd name="T22" fmla="*/ 29 w 74"/>
                <a:gd name="T23" fmla="*/ 30 h 73"/>
                <a:gd name="T24" fmla="*/ 29 w 74"/>
                <a:gd name="T25" fmla="*/ 30 h 73"/>
                <a:gd name="T26" fmla="*/ 48 w 74"/>
                <a:gd name="T27" fmla="*/ 48 h 73"/>
                <a:gd name="T28" fmla="*/ 72 w 74"/>
                <a:gd name="T29" fmla="*/ 52 h 73"/>
                <a:gd name="T30" fmla="*/ 70 w 74"/>
                <a:gd name="T31" fmla="*/ 56 h 73"/>
                <a:gd name="T32" fmla="*/ 67 w 74"/>
                <a:gd name="T33" fmla="*/ 60 h 73"/>
                <a:gd name="T34" fmla="*/ 64 w 74"/>
                <a:gd name="T35" fmla="*/ 63 h 73"/>
                <a:gd name="T36" fmla="*/ 60 w 74"/>
                <a:gd name="T37" fmla="*/ 66 h 73"/>
                <a:gd name="T38" fmla="*/ 56 w 74"/>
                <a:gd name="T39" fmla="*/ 69 h 73"/>
                <a:gd name="T40" fmla="*/ 51 w 74"/>
                <a:gd name="T41" fmla="*/ 70 h 73"/>
                <a:gd name="T42" fmla="*/ 46 w 74"/>
                <a:gd name="T43" fmla="*/ 71 h 73"/>
                <a:gd name="T44" fmla="*/ 40 w 74"/>
                <a:gd name="T45" fmla="*/ 72 h 73"/>
                <a:gd name="T46" fmla="*/ 31 w 74"/>
                <a:gd name="T47" fmla="*/ 71 h 73"/>
                <a:gd name="T48" fmla="*/ 23 w 74"/>
                <a:gd name="T49" fmla="*/ 69 h 73"/>
                <a:gd name="T50" fmla="*/ 16 w 74"/>
                <a:gd name="T51" fmla="*/ 66 h 73"/>
                <a:gd name="T52" fmla="*/ 10 w 74"/>
                <a:gd name="T53" fmla="*/ 62 h 73"/>
                <a:gd name="T54" fmla="*/ 6 w 74"/>
                <a:gd name="T55" fmla="*/ 56 h 73"/>
                <a:gd name="T56" fmla="*/ 3 w 74"/>
                <a:gd name="T57" fmla="*/ 50 h 73"/>
                <a:gd name="T58" fmla="*/ 1 w 74"/>
                <a:gd name="T59" fmla="*/ 44 h 73"/>
                <a:gd name="T60" fmla="*/ 0 w 74"/>
                <a:gd name="T61" fmla="*/ 36 h 73"/>
                <a:gd name="T62" fmla="*/ 1 w 74"/>
                <a:gd name="T63" fmla="*/ 29 h 73"/>
                <a:gd name="T64" fmla="*/ 2 w 74"/>
                <a:gd name="T65" fmla="*/ 22 h 73"/>
                <a:gd name="T66" fmla="*/ 6 w 74"/>
                <a:gd name="T67" fmla="*/ 16 h 73"/>
                <a:gd name="T68" fmla="*/ 10 w 74"/>
                <a:gd name="T69" fmla="*/ 10 h 73"/>
                <a:gd name="T70" fmla="*/ 15 w 74"/>
                <a:gd name="T71" fmla="*/ 6 h 73"/>
                <a:gd name="T72" fmla="*/ 22 w 74"/>
                <a:gd name="T73" fmla="*/ 2 h 73"/>
                <a:gd name="T74" fmla="*/ 29 w 74"/>
                <a:gd name="T75" fmla="*/ 0 h 73"/>
                <a:gd name="T76" fmla="*/ 37 w 74"/>
                <a:gd name="T77" fmla="*/ 0 h 73"/>
                <a:gd name="T78" fmla="*/ 44 w 74"/>
                <a:gd name="T79" fmla="*/ 0 h 73"/>
                <a:gd name="T80" fmla="*/ 51 w 74"/>
                <a:gd name="T81" fmla="*/ 2 h 73"/>
                <a:gd name="T82" fmla="*/ 57 w 74"/>
                <a:gd name="T83" fmla="*/ 5 h 73"/>
                <a:gd name="T84" fmla="*/ 63 w 74"/>
                <a:gd name="T85" fmla="*/ 10 h 73"/>
                <a:gd name="T86" fmla="*/ 67 w 74"/>
                <a:gd name="T87" fmla="*/ 15 h 73"/>
                <a:gd name="T88" fmla="*/ 70 w 74"/>
                <a:gd name="T89" fmla="*/ 22 h 73"/>
                <a:gd name="T90" fmla="*/ 72 w 74"/>
                <a:gd name="T91" fmla="*/ 30 h 73"/>
                <a:gd name="T92" fmla="*/ 73 w 74"/>
                <a:gd name="T93" fmla="*/ 39 h 73"/>
                <a:gd name="T94" fmla="*/ 29 w 74"/>
                <a:gd name="T95" fmla="*/ 39 h 73"/>
                <a:gd name="T96" fmla="*/ 29 w 74"/>
                <a:gd name="T97" fmla="*/ 46 h 73"/>
                <a:gd name="T98" fmla="*/ 31 w 74"/>
                <a:gd name="T99" fmla="*/ 52 h 73"/>
                <a:gd name="T100" fmla="*/ 34 w 74"/>
                <a:gd name="T101" fmla="*/ 55 h 73"/>
                <a:gd name="T102" fmla="*/ 39 w 74"/>
                <a:gd name="T103" fmla="*/ 56 h 73"/>
                <a:gd name="T104" fmla="*/ 42 w 74"/>
                <a:gd name="T105" fmla="*/ 55 h 73"/>
                <a:gd name="T106" fmla="*/ 44 w 74"/>
                <a:gd name="T107" fmla="*/ 54 h 73"/>
                <a:gd name="T108" fmla="*/ 46 w 74"/>
                <a:gd name="T109" fmla="*/ 52 h 73"/>
                <a:gd name="T110" fmla="*/ 48 w 74"/>
                <a:gd name="T111" fmla="*/ 48 h 73"/>
                <a:gd name="T112" fmla="*/ 48 w 74"/>
                <a:gd name="T113" fmla="*/ 48 h 73"/>
                <a:gd name="T114" fmla="*/ 29 w 74"/>
                <a:gd name="T115" fmla="*/ 30 h 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4" h="73">
                  <a:moveTo>
                    <a:pt x="29" y="30"/>
                  </a:moveTo>
                  <a:lnTo>
                    <a:pt x="46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3" y="19"/>
                  </a:lnTo>
                  <a:lnTo>
                    <a:pt x="41" y="16"/>
                  </a:lnTo>
                  <a:lnTo>
                    <a:pt x="37" y="15"/>
                  </a:lnTo>
                  <a:lnTo>
                    <a:pt x="34" y="16"/>
                  </a:lnTo>
                  <a:lnTo>
                    <a:pt x="31" y="19"/>
                  </a:lnTo>
                  <a:lnTo>
                    <a:pt x="29" y="24"/>
                  </a:lnTo>
                  <a:lnTo>
                    <a:pt x="29" y="29"/>
                  </a:lnTo>
                  <a:lnTo>
                    <a:pt x="29" y="30"/>
                  </a:lnTo>
                  <a:lnTo>
                    <a:pt x="48" y="48"/>
                  </a:lnTo>
                  <a:lnTo>
                    <a:pt x="72" y="52"/>
                  </a:lnTo>
                  <a:lnTo>
                    <a:pt x="70" y="56"/>
                  </a:lnTo>
                  <a:lnTo>
                    <a:pt x="67" y="60"/>
                  </a:lnTo>
                  <a:lnTo>
                    <a:pt x="64" y="63"/>
                  </a:lnTo>
                  <a:lnTo>
                    <a:pt x="60" y="66"/>
                  </a:lnTo>
                  <a:lnTo>
                    <a:pt x="56" y="69"/>
                  </a:lnTo>
                  <a:lnTo>
                    <a:pt x="51" y="70"/>
                  </a:lnTo>
                  <a:lnTo>
                    <a:pt x="46" y="71"/>
                  </a:lnTo>
                  <a:lnTo>
                    <a:pt x="40" y="72"/>
                  </a:lnTo>
                  <a:lnTo>
                    <a:pt x="31" y="71"/>
                  </a:lnTo>
                  <a:lnTo>
                    <a:pt x="23" y="69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3" y="50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1" y="29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4" y="0"/>
                  </a:lnTo>
                  <a:lnTo>
                    <a:pt x="51" y="2"/>
                  </a:lnTo>
                  <a:lnTo>
                    <a:pt x="57" y="5"/>
                  </a:lnTo>
                  <a:lnTo>
                    <a:pt x="63" y="10"/>
                  </a:lnTo>
                  <a:lnTo>
                    <a:pt x="67" y="15"/>
                  </a:lnTo>
                  <a:lnTo>
                    <a:pt x="70" y="22"/>
                  </a:lnTo>
                  <a:lnTo>
                    <a:pt x="72" y="30"/>
                  </a:lnTo>
                  <a:lnTo>
                    <a:pt x="73" y="39"/>
                  </a:lnTo>
                  <a:lnTo>
                    <a:pt x="29" y="39"/>
                  </a:lnTo>
                  <a:lnTo>
                    <a:pt x="29" y="46"/>
                  </a:lnTo>
                  <a:lnTo>
                    <a:pt x="31" y="52"/>
                  </a:lnTo>
                  <a:lnTo>
                    <a:pt x="34" y="55"/>
                  </a:lnTo>
                  <a:lnTo>
                    <a:pt x="39" y="56"/>
                  </a:lnTo>
                  <a:lnTo>
                    <a:pt x="42" y="55"/>
                  </a:lnTo>
                  <a:lnTo>
                    <a:pt x="44" y="54"/>
                  </a:lnTo>
                  <a:lnTo>
                    <a:pt x="46" y="52"/>
                  </a:lnTo>
                  <a:lnTo>
                    <a:pt x="48" y="48"/>
                  </a:lnTo>
                  <a:lnTo>
                    <a:pt x="29" y="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54" name="Freeform 10"/>
            <p:cNvSpPr>
              <a:spLocks/>
            </p:cNvSpPr>
            <p:nvPr/>
          </p:nvSpPr>
          <p:spPr bwMode="auto">
            <a:xfrm>
              <a:off x="775" y="105"/>
              <a:ext cx="93" cy="99"/>
            </a:xfrm>
            <a:custGeom>
              <a:avLst/>
              <a:gdLst>
                <a:gd name="T0" fmla="*/ 38 w 93"/>
                <a:gd name="T1" fmla="*/ 24 h 99"/>
                <a:gd name="T2" fmla="*/ 38 w 93"/>
                <a:gd name="T3" fmla="*/ 74 h 99"/>
                <a:gd name="T4" fmla="*/ 41 w 93"/>
                <a:gd name="T5" fmla="*/ 74 h 99"/>
                <a:gd name="T6" fmla="*/ 46 w 93"/>
                <a:gd name="T7" fmla="*/ 74 h 99"/>
                <a:gd name="T8" fmla="*/ 50 w 93"/>
                <a:gd name="T9" fmla="*/ 73 h 99"/>
                <a:gd name="T10" fmla="*/ 53 w 93"/>
                <a:gd name="T11" fmla="*/ 70 h 99"/>
                <a:gd name="T12" fmla="*/ 55 w 93"/>
                <a:gd name="T13" fmla="*/ 67 h 99"/>
                <a:gd name="T14" fmla="*/ 57 w 93"/>
                <a:gd name="T15" fmla="*/ 59 h 99"/>
                <a:gd name="T16" fmla="*/ 58 w 93"/>
                <a:gd name="T17" fmla="*/ 49 h 99"/>
                <a:gd name="T18" fmla="*/ 58 w 93"/>
                <a:gd name="T19" fmla="*/ 43 h 99"/>
                <a:gd name="T20" fmla="*/ 57 w 93"/>
                <a:gd name="T21" fmla="*/ 37 h 99"/>
                <a:gd name="T22" fmla="*/ 55 w 93"/>
                <a:gd name="T23" fmla="*/ 31 h 99"/>
                <a:gd name="T24" fmla="*/ 52 w 93"/>
                <a:gd name="T25" fmla="*/ 27 h 99"/>
                <a:gd name="T26" fmla="*/ 47 w 93"/>
                <a:gd name="T27" fmla="*/ 24 h 99"/>
                <a:gd name="T28" fmla="*/ 39 w 93"/>
                <a:gd name="T29" fmla="*/ 24 h 99"/>
                <a:gd name="T30" fmla="*/ 38 w 93"/>
                <a:gd name="T31" fmla="*/ 24 h 99"/>
                <a:gd name="T32" fmla="*/ 38 w 93"/>
                <a:gd name="T33" fmla="*/ 98 h 99"/>
                <a:gd name="T34" fmla="*/ 0 w 93"/>
                <a:gd name="T35" fmla="*/ 98 h 99"/>
                <a:gd name="T36" fmla="*/ 0 w 93"/>
                <a:gd name="T37" fmla="*/ 74 h 99"/>
                <a:gd name="T38" fmla="*/ 6 w 93"/>
                <a:gd name="T39" fmla="*/ 74 h 99"/>
                <a:gd name="T40" fmla="*/ 6 w 93"/>
                <a:gd name="T41" fmla="*/ 24 h 99"/>
                <a:gd name="T42" fmla="*/ 0 w 93"/>
                <a:gd name="T43" fmla="*/ 24 h 99"/>
                <a:gd name="T44" fmla="*/ 0 w 93"/>
                <a:gd name="T45" fmla="*/ 0 h 99"/>
                <a:gd name="T46" fmla="*/ 39 w 93"/>
                <a:gd name="T47" fmla="*/ 0 h 99"/>
                <a:gd name="T48" fmla="*/ 51 w 93"/>
                <a:gd name="T49" fmla="*/ 1 h 99"/>
                <a:gd name="T50" fmla="*/ 60 w 93"/>
                <a:gd name="T51" fmla="*/ 2 h 99"/>
                <a:gd name="T52" fmla="*/ 69 w 93"/>
                <a:gd name="T53" fmla="*/ 5 h 99"/>
                <a:gd name="T54" fmla="*/ 76 w 93"/>
                <a:gd name="T55" fmla="*/ 10 h 99"/>
                <a:gd name="T56" fmla="*/ 83 w 93"/>
                <a:gd name="T57" fmla="*/ 17 h 99"/>
                <a:gd name="T58" fmla="*/ 88 w 93"/>
                <a:gd name="T59" fmla="*/ 27 h 99"/>
                <a:gd name="T60" fmla="*/ 91 w 93"/>
                <a:gd name="T61" fmla="*/ 38 h 99"/>
                <a:gd name="T62" fmla="*/ 92 w 93"/>
                <a:gd name="T63" fmla="*/ 44 h 99"/>
                <a:gd name="T64" fmla="*/ 92 w 93"/>
                <a:gd name="T65" fmla="*/ 50 h 99"/>
                <a:gd name="T66" fmla="*/ 92 w 93"/>
                <a:gd name="T67" fmla="*/ 56 h 99"/>
                <a:gd name="T68" fmla="*/ 91 w 93"/>
                <a:gd name="T69" fmla="*/ 62 h 99"/>
                <a:gd name="T70" fmla="*/ 90 w 93"/>
                <a:gd name="T71" fmla="*/ 67 h 99"/>
                <a:gd name="T72" fmla="*/ 88 w 93"/>
                <a:gd name="T73" fmla="*/ 73 h 99"/>
                <a:gd name="T74" fmla="*/ 83 w 93"/>
                <a:gd name="T75" fmla="*/ 82 h 99"/>
                <a:gd name="T76" fmla="*/ 77 w 93"/>
                <a:gd name="T77" fmla="*/ 89 h 99"/>
                <a:gd name="T78" fmla="*/ 70 w 93"/>
                <a:gd name="T79" fmla="*/ 93 h 99"/>
                <a:gd name="T80" fmla="*/ 62 w 93"/>
                <a:gd name="T81" fmla="*/ 96 h 99"/>
                <a:gd name="T82" fmla="*/ 52 w 93"/>
                <a:gd name="T83" fmla="*/ 97 h 99"/>
                <a:gd name="T84" fmla="*/ 38 w 93"/>
                <a:gd name="T85" fmla="*/ 98 h 99"/>
                <a:gd name="T86" fmla="*/ 38 w 93"/>
                <a:gd name="T87" fmla="*/ 98 h 99"/>
                <a:gd name="T88" fmla="*/ 38 w 93"/>
                <a:gd name="T89" fmla="*/ 24 h 9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93" h="99">
                  <a:moveTo>
                    <a:pt x="38" y="24"/>
                  </a:moveTo>
                  <a:lnTo>
                    <a:pt x="38" y="74"/>
                  </a:lnTo>
                  <a:lnTo>
                    <a:pt x="41" y="74"/>
                  </a:lnTo>
                  <a:lnTo>
                    <a:pt x="46" y="74"/>
                  </a:lnTo>
                  <a:lnTo>
                    <a:pt x="50" y="73"/>
                  </a:lnTo>
                  <a:lnTo>
                    <a:pt x="53" y="70"/>
                  </a:lnTo>
                  <a:lnTo>
                    <a:pt x="55" y="67"/>
                  </a:lnTo>
                  <a:lnTo>
                    <a:pt x="57" y="59"/>
                  </a:lnTo>
                  <a:lnTo>
                    <a:pt x="58" y="49"/>
                  </a:lnTo>
                  <a:lnTo>
                    <a:pt x="58" y="43"/>
                  </a:lnTo>
                  <a:lnTo>
                    <a:pt x="57" y="37"/>
                  </a:lnTo>
                  <a:lnTo>
                    <a:pt x="55" y="31"/>
                  </a:lnTo>
                  <a:lnTo>
                    <a:pt x="52" y="27"/>
                  </a:lnTo>
                  <a:lnTo>
                    <a:pt x="47" y="24"/>
                  </a:lnTo>
                  <a:lnTo>
                    <a:pt x="39" y="24"/>
                  </a:lnTo>
                  <a:lnTo>
                    <a:pt x="38" y="24"/>
                  </a:lnTo>
                  <a:lnTo>
                    <a:pt x="38" y="98"/>
                  </a:lnTo>
                  <a:lnTo>
                    <a:pt x="0" y="98"/>
                  </a:lnTo>
                  <a:lnTo>
                    <a:pt x="0" y="74"/>
                  </a:lnTo>
                  <a:lnTo>
                    <a:pt x="6" y="74"/>
                  </a:lnTo>
                  <a:lnTo>
                    <a:pt x="6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39" y="0"/>
                  </a:lnTo>
                  <a:lnTo>
                    <a:pt x="51" y="1"/>
                  </a:lnTo>
                  <a:lnTo>
                    <a:pt x="60" y="2"/>
                  </a:lnTo>
                  <a:lnTo>
                    <a:pt x="69" y="5"/>
                  </a:lnTo>
                  <a:lnTo>
                    <a:pt x="76" y="10"/>
                  </a:lnTo>
                  <a:lnTo>
                    <a:pt x="83" y="17"/>
                  </a:lnTo>
                  <a:lnTo>
                    <a:pt x="88" y="27"/>
                  </a:lnTo>
                  <a:lnTo>
                    <a:pt x="91" y="38"/>
                  </a:lnTo>
                  <a:lnTo>
                    <a:pt x="92" y="44"/>
                  </a:lnTo>
                  <a:lnTo>
                    <a:pt x="92" y="50"/>
                  </a:lnTo>
                  <a:lnTo>
                    <a:pt x="92" y="56"/>
                  </a:lnTo>
                  <a:lnTo>
                    <a:pt x="91" y="62"/>
                  </a:lnTo>
                  <a:lnTo>
                    <a:pt x="90" y="67"/>
                  </a:lnTo>
                  <a:lnTo>
                    <a:pt x="88" y="73"/>
                  </a:lnTo>
                  <a:lnTo>
                    <a:pt x="83" y="82"/>
                  </a:lnTo>
                  <a:lnTo>
                    <a:pt x="77" y="89"/>
                  </a:lnTo>
                  <a:lnTo>
                    <a:pt x="70" y="93"/>
                  </a:lnTo>
                  <a:lnTo>
                    <a:pt x="62" y="96"/>
                  </a:lnTo>
                  <a:lnTo>
                    <a:pt x="52" y="97"/>
                  </a:lnTo>
                  <a:lnTo>
                    <a:pt x="38" y="98"/>
                  </a:lnTo>
                  <a:lnTo>
                    <a:pt x="38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55" name="Freeform 11"/>
            <p:cNvSpPr>
              <a:spLocks/>
            </p:cNvSpPr>
            <p:nvPr/>
          </p:nvSpPr>
          <p:spPr bwMode="auto">
            <a:xfrm>
              <a:off x="878" y="133"/>
              <a:ext cx="83" cy="72"/>
            </a:xfrm>
            <a:custGeom>
              <a:avLst/>
              <a:gdLst>
                <a:gd name="T0" fmla="*/ 45 w 83"/>
                <a:gd name="T1" fmla="*/ 40 h 72"/>
                <a:gd name="T2" fmla="*/ 37 w 83"/>
                <a:gd name="T3" fmla="*/ 37 h 72"/>
                <a:gd name="T4" fmla="*/ 31 w 83"/>
                <a:gd name="T5" fmla="*/ 40 h 72"/>
                <a:gd name="T6" fmla="*/ 29 w 83"/>
                <a:gd name="T7" fmla="*/ 47 h 72"/>
                <a:gd name="T8" fmla="*/ 31 w 83"/>
                <a:gd name="T9" fmla="*/ 53 h 72"/>
                <a:gd name="T10" fmla="*/ 36 w 83"/>
                <a:gd name="T11" fmla="*/ 56 h 72"/>
                <a:gd name="T12" fmla="*/ 45 w 83"/>
                <a:gd name="T13" fmla="*/ 52 h 72"/>
                <a:gd name="T14" fmla="*/ 23 w 83"/>
                <a:gd name="T15" fmla="*/ 21 h 72"/>
                <a:gd name="T16" fmla="*/ 2 w 83"/>
                <a:gd name="T17" fmla="*/ 13 h 72"/>
                <a:gd name="T18" fmla="*/ 9 w 83"/>
                <a:gd name="T19" fmla="*/ 6 h 72"/>
                <a:gd name="T20" fmla="*/ 23 w 83"/>
                <a:gd name="T21" fmla="*/ 1 h 72"/>
                <a:gd name="T22" fmla="*/ 37 w 83"/>
                <a:gd name="T23" fmla="*/ 0 h 72"/>
                <a:gd name="T24" fmla="*/ 57 w 83"/>
                <a:gd name="T25" fmla="*/ 2 h 72"/>
                <a:gd name="T26" fmla="*/ 68 w 83"/>
                <a:gd name="T27" fmla="*/ 7 h 72"/>
                <a:gd name="T28" fmla="*/ 73 w 83"/>
                <a:gd name="T29" fmla="*/ 15 h 72"/>
                <a:gd name="T30" fmla="*/ 75 w 83"/>
                <a:gd name="T31" fmla="*/ 29 h 72"/>
                <a:gd name="T32" fmla="*/ 82 w 83"/>
                <a:gd name="T33" fmla="*/ 48 h 72"/>
                <a:gd name="T34" fmla="*/ 45 w 83"/>
                <a:gd name="T35" fmla="*/ 70 h 72"/>
                <a:gd name="T36" fmla="*/ 41 w 83"/>
                <a:gd name="T37" fmla="*/ 68 h 72"/>
                <a:gd name="T38" fmla="*/ 31 w 83"/>
                <a:gd name="T39" fmla="*/ 70 h 72"/>
                <a:gd name="T40" fmla="*/ 19 w 83"/>
                <a:gd name="T41" fmla="*/ 70 h 72"/>
                <a:gd name="T42" fmla="*/ 10 w 83"/>
                <a:gd name="T43" fmla="*/ 67 h 72"/>
                <a:gd name="T44" fmla="*/ 4 w 83"/>
                <a:gd name="T45" fmla="*/ 61 h 72"/>
                <a:gd name="T46" fmla="*/ 1 w 83"/>
                <a:gd name="T47" fmla="*/ 54 h 72"/>
                <a:gd name="T48" fmla="*/ 1 w 83"/>
                <a:gd name="T49" fmla="*/ 45 h 72"/>
                <a:gd name="T50" fmla="*/ 5 w 83"/>
                <a:gd name="T51" fmla="*/ 37 h 72"/>
                <a:gd name="T52" fmla="*/ 12 w 83"/>
                <a:gd name="T53" fmla="*/ 31 h 72"/>
                <a:gd name="T54" fmla="*/ 22 w 83"/>
                <a:gd name="T55" fmla="*/ 28 h 72"/>
                <a:gd name="T56" fmla="*/ 38 w 83"/>
                <a:gd name="T57" fmla="*/ 29 h 72"/>
                <a:gd name="T58" fmla="*/ 45 w 83"/>
                <a:gd name="T59" fmla="*/ 29 h 72"/>
                <a:gd name="T60" fmla="*/ 45 w 83"/>
                <a:gd name="T61" fmla="*/ 21 h 72"/>
                <a:gd name="T62" fmla="*/ 41 w 83"/>
                <a:gd name="T63" fmla="*/ 16 h 72"/>
                <a:gd name="T64" fmla="*/ 34 w 83"/>
                <a:gd name="T65" fmla="*/ 14 h 72"/>
                <a:gd name="T66" fmla="*/ 28 w 83"/>
                <a:gd name="T67" fmla="*/ 16 h 72"/>
                <a:gd name="T68" fmla="*/ 23 w 83"/>
                <a:gd name="T69" fmla="*/ 21 h 72"/>
                <a:gd name="T70" fmla="*/ 45 w 83"/>
                <a:gd name="T71" fmla="*/ 52 h 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3" h="72">
                  <a:moveTo>
                    <a:pt x="45" y="52"/>
                  </a:moveTo>
                  <a:lnTo>
                    <a:pt x="45" y="40"/>
                  </a:lnTo>
                  <a:lnTo>
                    <a:pt x="41" y="38"/>
                  </a:lnTo>
                  <a:lnTo>
                    <a:pt x="37" y="37"/>
                  </a:lnTo>
                  <a:lnTo>
                    <a:pt x="34" y="38"/>
                  </a:lnTo>
                  <a:lnTo>
                    <a:pt x="31" y="40"/>
                  </a:lnTo>
                  <a:lnTo>
                    <a:pt x="29" y="43"/>
                  </a:lnTo>
                  <a:lnTo>
                    <a:pt x="29" y="47"/>
                  </a:lnTo>
                  <a:lnTo>
                    <a:pt x="29" y="50"/>
                  </a:lnTo>
                  <a:lnTo>
                    <a:pt x="31" y="53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41" y="55"/>
                  </a:lnTo>
                  <a:lnTo>
                    <a:pt x="45" y="52"/>
                  </a:lnTo>
                  <a:lnTo>
                    <a:pt x="23" y="21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9"/>
                  </a:lnTo>
                  <a:lnTo>
                    <a:pt x="9" y="6"/>
                  </a:lnTo>
                  <a:lnTo>
                    <a:pt x="13" y="4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3" y="4"/>
                  </a:lnTo>
                  <a:lnTo>
                    <a:pt x="68" y="7"/>
                  </a:lnTo>
                  <a:lnTo>
                    <a:pt x="71" y="11"/>
                  </a:lnTo>
                  <a:lnTo>
                    <a:pt x="73" y="15"/>
                  </a:lnTo>
                  <a:lnTo>
                    <a:pt x="74" y="21"/>
                  </a:lnTo>
                  <a:lnTo>
                    <a:pt x="75" y="29"/>
                  </a:lnTo>
                  <a:lnTo>
                    <a:pt x="75" y="48"/>
                  </a:lnTo>
                  <a:lnTo>
                    <a:pt x="82" y="48"/>
                  </a:lnTo>
                  <a:lnTo>
                    <a:pt x="82" y="70"/>
                  </a:lnTo>
                  <a:lnTo>
                    <a:pt x="45" y="70"/>
                  </a:lnTo>
                  <a:lnTo>
                    <a:pt x="45" y="65"/>
                  </a:lnTo>
                  <a:lnTo>
                    <a:pt x="41" y="68"/>
                  </a:lnTo>
                  <a:lnTo>
                    <a:pt x="36" y="69"/>
                  </a:lnTo>
                  <a:lnTo>
                    <a:pt x="31" y="70"/>
                  </a:lnTo>
                  <a:lnTo>
                    <a:pt x="25" y="71"/>
                  </a:lnTo>
                  <a:lnTo>
                    <a:pt x="19" y="70"/>
                  </a:lnTo>
                  <a:lnTo>
                    <a:pt x="14" y="69"/>
                  </a:lnTo>
                  <a:lnTo>
                    <a:pt x="10" y="67"/>
                  </a:lnTo>
                  <a:lnTo>
                    <a:pt x="7" y="65"/>
                  </a:lnTo>
                  <a:lnTo>
                    <a:pt x="4" y="61"/>
                  </a:lnTo>
                  <a:lnTo>
                    <a:pt x="2" y="58"/>
                  </a:lnTo>
                  <a:lnTo>
                    <a:pt x="1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5" y="37"/>
                  </a:lnTo>
                  <a:lnTo>
                    <a:pt x="8" y="34"/>
                  </a:lnTo>
                  <a:lnTo>
                    <a:pt x="12" y="31"/>
                  </a:lnTo>
                  <a:lnTo>
                    <a:pt x="17" y="29"/>
                  </a:lnTo>
                  <a:lnTo>
                    <a:pt x="22" y="28"/>
                  </a:lnTo>
                  <a:lnTo>
                    <a:pt x="28" y="28"/>
                  </a:lnTo>
                  <a:lnTo>
                    <a:pt x="38" y="29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4"/>
                  </a:lnTo>
                  <a:lnTo>
                    <a:pt x="45" y="21"/>
                  </a:lnTo>
                  <a:lnTo>
                    <a:pt x="43" y="18"/>
                  </a:lnTo>
                  <a:lnTo>
                    <a:pt x="41" y="16"/>
                  </a:lnTo>
                  <a:lnTo>
                    <a:pt x="38" y="15"/>
                  </a:lnTo>
                  <a:lnTo>
                    <a:pt x="34" y="14"/>
                  </a:lnTo>
                  <a:lnTo>
                    <a:pt x="31" y="15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45" y="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56" name="Freeform 12"/>
            <p:cNvSpPr>
              <a:spLocks/>
            </p:cNvSpPr>
            <p:nvPr/>
          </p:nvSpPr>
          <p:spPr bwMode="auto">
            <a:xfrm>
              <a:off x="965" y="107"/>
              <a:ext cx="50" cy="99"/>
            </a:xfrm>
            <a:custGeom>
              <a:avLst/>
              <a:gdLst>
                <a:gd name="T0" fmla="*/ 49 w 50"/>
                <a:gd name="T1" fmla="*/ 71 h 99"/>
                <a:gd name="T2" fmla="*/ 49 w 50"/>
                <a:gd name="T3" fmla="*/ 92 h 99"/>
                <a:gd name="T4" fmla="*/ 45 w 50"/>
                <a:gd name="T5" fmla="*/ 94 h 99"/>
                <a:gd name="T6" fmla="*/ 41 w 50"/>
                <a:gd name="T7" fmla="*/ 96 h 99"/>
                <a:gd name="T8" fmla="*/ 35 w 50"/>
                <a:gd name="T9" fmla="*/ 97 h 99"/>
                <a:gd name="T10" fmla="*/ 30 w 50"/>
                <a:gd name="T11" fmla="*/ 98 h 99"/>
                <a:gd name="T12" fmla="*/ 23 w 50"/>
                <a:gd name="T13" fmla="*/ 97 h 99"/>
                <a:gd name="T14" fmla="*/ 18 w 50"/>
                <a:gd name="T15" fmla="*/ 95 h 99"/>
                <a:gd name="T16" fmla="*/ 14 w 50"/>
                <a:gd name="T17" fmla="*/ 92 h 99"/>
                <a:gd name="T18" fmla="*/ 11 w 50"/>
                <a:gd name="T19" fmla="*/ 88 h 99"/>
                <a:gd name="T20" fmla="*/ 9 w 50"/>
                <a:gd name="T21" fmla="*/ 83 h 99"/>
                <a:gd name="T22" fmla="*/ 8 w 50"/>
                <a:gd name="T23" fmla="*/ 78 h 99"/>
                <a:gd name="T24" fmla="*/ 8 w 50"/>
                <a:gd name="T25" fmla="*/ 60 h 99"/>
                <a:gd name="T26" fmla="*/ 8 w 50"/>
                <a:gd name="T27" fmla="*/ 49 h 99"/>
                <a:gd name="T28" fmla="*/ 0 w 50"/>
                <a:gd name="T29" fmla="*/ 49 h 99"/>
                <a:gd name="T30" fmla="*/ 0 w 50"/>
                <a:gd name="T31" fmla="*/ 28 h 99"/>
                <a:gd name="T32" fmla="*/ 8 w 50"/>
                <a:gd name="T33" fmla="*/ 28 h 99"/>
                <a:gd name="T34" fmla="*/ 8 w 50"/>
                <a:gd name="T35" fmla="*/ 17 h 99"/>
                <a:gd name="T36" fmla="*/ 37 w 50"/>
                <a:gd name="T37" fmla="*/ 0 h 99"/>
                <a:gd name="T38" fmla="*/ 37 w 50"/>
                <a:gd name="T39" fmla="*/ 28 h 99"/>
                <a:gd name="T40" fmla="*/ 49 w 50"/>
                <a:gd name="T41" fmla="*/ 28 h 99"/>
                <a:gd name="T42" fmla="*/ 49 w 50"/>
                <a:gd name="T43" fmla="*/ 49 h 99"/>
                <a:gd name="T44" fmla="*/ 37 w 50"/>
                <a:gd name="T45" fmla="*/ 49 h 99"/>
                <a:gd name="T46" fmla="*/ 37 w 50"/>
                <a:gd name="T47" fmla="*/ 62 h 99"/>
                <a:gd name="T48" fmla="*/ 37 w 50"/>
                <a:gd name="T49" fmla="*/ 68 h 99"/>
                <a:gd name="T50" fmla="*/ 38 w 50"/>
                <a:gd name="T51" fmla="*/ 71 h 99"/>
                <a:gd name="T52" fmla="*/ 39 w 50"/>
                <a:gd name="T53" fmla="*/ 73 h 99"/>
                <a:gd name="T54" fmla="*/ 42 w 50"/>
                <a:gd name="T55" fmla="*/ 73 h 99"/>
                <a:gd name="T56" fmla="*/ 45 w 50"/>
                <a:gd name="T57" fmla="*/ 73 h 99"/>
                <a:gd name="T58" fmla="*/ 49 w 50"/>
                <a:gd name="T59" fmla="*/ 71 h 99"/>
                <a:gd name="T60" fmla="*/ 49 w 50"/>
                <a:gd name="T61" fmla="*/ 71 h 9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0" h="99">
                  <a:moveTo>
                    <a:pt x="49" y="71"/>
                  </a:moveTo>
                  <a:lnTo>
                    <a:pt x="49" y="92"/>
                  </a:lnTo>
                  <a:lnTo>
                    <a:pt x="45" y="94"/>
                  </a:lnTo>
                  <a:lnTo>
                    <a:pt x="41" y="96"/>
                  </a:lnTo>
                  <a:lnTo>
                    <a:pt x="35" y="97"/>
                  </a:lnTo>
                  <a:lnTo>
                    <a:pt x="30" y="98"/>
                  </a:lnTo>
                  <a:lnTo>
                    <a:pt x="23" y="97"/>
                  </a:lnTo>
                  <a:lnTo>
                    <a:pt x="18" y="95"/>
                  </a:lnTo>
                  <a:lnTo>
                    <a:pt x="14" y="92"/>
                  </a:lnTo>
                  <a:lnTo>
                    <a:pt x="11" y="88"/>
                  </a:lnTo>
                  <a:lnTo>
                    <a:pt x="9" y="83"/>
                  </a:lnTo>
                  <a:lnTo>
                    <a:pt x="8" y="78"/>
                  </a:lnTo>
                  <a:lnTo>
                    <a:pt x="8" y="60"/>
                  </a:lnTo>
                  <a:lnTo>
                    <a:pt x="8" y="49"/>
                  </a:lnTo>
                  <a:lnTo>
                    <a:pt x="0" y="49"/>
                  </a:lnTo>
                  <a:lnTo>
                    <a:pt x="0" y="28"/>
                  </a:lnTo>
                  <a:lnTo>
                    <a:pt x="8" y="28"/>
                  </a:lnTo>
                  <a:lnTo>
                    <a:pt x="8" y="17"/>
                  </a:lnTo>
                  <a:lnTo>
                    <a:pt x="37" y="0"/>
                  </a:lnTo>
                  <a:lnTo>
                    <a:pt x="37" y="28"/>
                  </a:lnTo>
                  <a:lnTo>
                    <a:pt x="49" y="28"/>
                  </a:lnTo>
                  <a:lnTo>
                    <a:pt x="49" y="49"/>
                  </a:lnTo>
                  <a:lnTo>
                    <a:pt x="37" y="49"/>
                  </a:lnTo>
                  <a:lnTo>
                    <a:pt x="37" y="62"/>
                  </a:lnTo>
                  <a:lnTo>
                    <a:pt x="37" y="68"/>
                  </a:lnTo>
                  <a:lnTo>
                    <a:pt x="38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57" name="Freeform 13"/>
            <p:cNvSpPr>
              <a:spLocks/>
            </p:cNvSpPr>
            <p:nvPr/>
          </p:nvSpPr>
          <p:spPr bwMode="auto">
            <a:xfrm>
              <a:off x="1023" y="133"/>
              <a:ext cx="83" cy="72"/>
            </a:xfrm>
            <a:custGeom>
              <a:avLst/>
              <a:gdLst>
                <a:gd name="T0" fmla="*/ 45 w 83"/>
                <a:gd name="T1" fmla="*/ 40 h 72"/>
                <a:gd name="T2" fmla="*/ 37 w 83"/>
                <a:gd name="T3" fmla="*/ 37 h 72"/>
                <a:gd name="T4" fmla="*/ 31 w 83"/>
                <a:gd name="T5" fmla="*/ 40 h 72"/>
                <a:gd name="T6" fmla="*/ 29 w 83"/>
                <a:gd name="T7" fmla="*/ 47 h 72"/>
                <a:gd name="T8" fmla="*/ 31 w 83"/>
                <a:gd name="T9" fmla="*/ 53 h 72"/>
                <a:gd name="T10" fmla="*/ 36 w 83"/>
                <a:gd name="T11" fmla="*/ 56 h 72"/>
                <a:gd name="T12" fmla="*/ 45 w 83"/>
                <a:gd name="T13" fmla="*/ 52 h 72"/>
                <a:gd name="T14" fmla="*/ 23 w 83"/>
                <a:gd name="T15" fmla="*/ 21 h 72"/>
                <a:gd name="T16" fmla="*/ 2 w 83"/>
                <a:gd name="T17" fmla="*/ 13 h 72"/>
                <a:gd name="T18" fmla="*/ 8 w 83"/>
                <a:gd name="T19" fmla="*/ 6 h 72"/>
                <a:gd name="T20" fmla="*/ 23 w 83"/>
                <a:gd name="T21" fmla="*/ 1 h 72"/>
                <a:gd name="T22" fmla="*/ 37 w 83"/>
                <a:gd name="T23" fmla="*/ 0 h 72"/>
                <a:gd name="T24" fmla="*/ 56 w 83"/>
                <a:gd name="T25" fmla="*/ 2 h 72"/>
                <a:gd name="T26" fmla="*/ 68 w 83"/>
                <a:gd name="T27" fmla="*/ 7 h 72"/>
                <a:gd name="T28" fmla="*/ 73 w 83"/>
                <a:gd name="T29" fmla="*/ 15 h 72"/>
                <a:gd name="T30" fmla="*/ 75 w 83"/>
                <a:gd name="T31" fmla="*/ 29 h 72"/>
                <a:gd name="T32" fmla="*/ 82 w 83"/>
                <a:gd name="T33" fmla="*/ 48 h 72"/>
                <a:gd name="T34" fmla="*/ 45 w 83"/>
                <a:gd name="T35" fmla="*/ 70 h 72"/>
                <a:gd name="T36" fmla="*/ 41 w 83"/>
                <a:gd name="T37" fmla="*/ 68 h 72"/>
                <a:gd name="T38" fmla="*/ 31 w 83"/>
                <a:gd name="T39" fmla="*/ 70 h 72"/>
                <a:gd name="T40" fmla="*/ 19 w 83"/>
                <a:gd name="T41" fmla="*/ 70 h 72"/>
                <a:gd name="T42" fmla="*/ 10 w 83"/>
                <a:gd name="T43" fmla="*/ 67 h 72"/>
                <a:gd name="T44" fmla="*/ 4 w 83"/>
                <a:gd name="T45" fmla="*/ 61 h 72"/>
                <a:gd name="T46" fmla="*/ 1 w 83"/>
                <a:gd name="T47" fmla="*/ 54 h 72"/>
                <a:gd name="T48" fmla="*/ 1 w 83"/>
                <a:gd name="T49" fmla="*/ 45 h 72"/>
                <a:gd name="T50" fmla="*/ 5 w 83"/>
                <a:gd name="T51" fmla="*/ 37 h 72"/>
                <a:gd name="T52" fmla="*/ 12 w 83"/>
                <a:gd name="T53" fmla="*/ 31 h 72"/>
                <a:gd name="T54" fmla="*/ 22 w 83"/>
                <a:gd name="T55" fmla="*/ 28 h 72"/>
                <a:gd name="T56" fmla="*/ 38 w 83"/>
                <a:gd name="T57" fmla="*/ 29 h 72"/>
                <a:gd name="T58" fmla="*/ 45 w 83"/>
                <a:gd name="T59" fmla="*/ 29 h 72"/>
                <a:gd name="T60" fmla="*/ 45 w 83"/>
                <a:gd name="T61" fmla="*/ 21 h 72"/>
                <a:gd name="T62" fmla="*/ 41 w 83"/>
                <a:gd name="T63" fmla="*/ 16 h 72"/>
                <a:gd name="T64" fmla="*/ 34 w 83"/>
                <a:gd name="T65" fmla="*/ 14 h 72"/>
                <a:gd name="T66" fmla="*/ 28 w 83"/>
                <a:gd name="T67" fmla="*/ 16 h 72"/>
                <a:gd name="T68" fmla="*/ 23 w 83"/>
                <a:gd name="T69" fmla="*/ 21 h 72"/>
                <a:gd name="T70" fmla="*/ 45 w 83"/>
                <a:gd name="T71" fmla="*/ 52 h 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3" h="72">
                  <a:moveTo>
                    <a:pt x="45" y="52"/>
                  </a:moveTo>
                  <a:lnTo>
                    <a:pt x="45" y="40"/>
                  </a:lnTo>
                  <a:lnTo>
                    <a:pt x="41" y="38"/>
                  </a:lnTo>
                  <a:lnTo>
                    <a:pt x="37" y="37"/>
                  </a:lnTo>
                  <a:lnTo>
                    <a:pt x="33" y="38"/>
                  </a:lnTo>
                  <a:lnTo>
                    <a:pt x="31" y="40"/>
                  </a:lnTo>
                  <a:lnTo>
                    <a:pt x="29" y="43"/>
                  </a:lnTo>
                  <a:lnTo>
                    <a:pt x="29" y="47"/>
                  </a:lnTo>
                  <a:lnTo>
                    <a:pt x="29" y="50"/>
                  </a:lnTo>
                  <a:lnTo>
                    <a:pt x="31" y="53"/>
                  </a:lnTo>
                  <a:lnTo>
                    <a:pt x="33" y="55"/>
                  </a:lnTo>
                  <a:lnTo>
                    <a:pt x="36" y="56"/>
                  </a:lnTo>
                  <a:lnTo>
                    <a:pt x="41" y="55"/>
                  </a:lnTo>
                  <a:lnTo>
                    <a:pt x="45" y="52"/>
                  </a:lnTo>
                  <a:lnTo>
                    <a:pt x="23" y="21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3" y="4"/>
                  </a:lnTo>
                  <a:lnTo>
                    <a:pt x="68" y="7"/>
                  </a:lnTo>
                  <a:lnTo>
                    <a:pt x="71" y="11"/>
                  </a:lnTo>
                  <a:lnTo>
                    <a:pt x="73" y="15"/>
                  </a:lnTo>
                  <a:lnTo>
                    <a:pt x="74" y="21"/>
                  </a:lnTo>
                  <a:lnTo>
                    <a:pt x="75" y="29"/>
                  </a:lnTo>
                  <a:lnTo>
                    <a:pt x="75" y="48"/>
                  </a:lnTo>
                  <a:lnTo>
                    <a:pt x="82" y="48"/>
                  </a:lnTo>
                  <a:lnTo>
                    <a:pt x="82" y="70"/>
                  </a:lnTo>
                  <a:lnTo>
                    <a:pt x="45" y="70"/>
                  </a:lnTo>
                  <a:lnTo>
                    <a:pt x="45" y="65"/>
                  </a:lnTo>
                  <a:lnTo>
                    <a:pt x="41" y="68"/>
                  </a:lnTo>
                  <a:lnTo>
                    <a:pt x="36" y="69"/>
                  </a:lnTo>
                  <a:lnTo>
                    <a:pt x="31" y="70"/>
                  </a:lnTo>
                  <a:lnTo>
                    <a:pt x="25" y="71"/>
                  </a:lnTo>
                  <a:lnTo>
                    <a:pt x="19" y="70"/>
                  </a:lnTo>
                  <a:lnTo>
                    <a:pt x="14" y="69"/>
                  </a:lnTo>
                  <a:lnTo>
                    <a:pt x="10" y="67"/>
                  </a:lnTo>
                  <a:lnTo>
                    <a:pt x="7" y="65"/>
                  </a:lnTo>
                  <a:lnTo>
                    <a:pt x="4" y="61"/>
                  </a:lnTo>
                  <a:lnTo>
                    <a:pt x="2" y="58"/>
                  </a:lnTo>
                  <a:lnTo>
                    <a:pt x="1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2" y="41"/>
                  </a:lnTo>
                  <a:lnTo>
                    <a:pt x="5" y="37"/>
                  </a:lnTo>
                  <a:lnTo>
                    <a:pt x="8" y="34"/>
                  </a:lnTo>
                  <a:lnTo>
                    <a:pt x="12" y="31"/>
                  </a:lnTo>
                  <a:lnTo>
                    <a:pt x="17" y="29"/>
                  </a:lnTo>
                  <a:lnTo>
                    <a:pt x="22" y="28"/>
                  </a:lnTo>
                  <a:lnTo>
                    <a:pt x="28" y="28"/>
                  </a:lnTo>
                  <a:lnTo>
                    <a:pt x="38" y="29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4"/>
                  </a:lnTo>
                  <a:lnTo>
                    <a:pt x="45" y="21"/>
                  </a:lnTo>
                  <a:lnTo>
                    <a:pt x="43" y="18"/>
                  </a:lnTo>
                  <a:lnTo>
                    <a:pt x="41" y="16"/>
                  </a:lnTo>
                  <a:lnTo>
                    <a:pt x="38" y="15"/>
                  </a:lnTo>
                  <a:lnTo>
                    <a:pt x="34" y="14"/>
                  </a:lnTo>
                  <a:lnTo>
                    <a:pt x="31" y="15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45" y="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58" name="Freeform 14"/>
            <p:cNvSpPr>
              <a:spLocks/>
            </p:cNvSpPr>
            <p:nvPr/>
          </p:nvSpPr>
          <p:spPr bwMode="auto">
            <a:xfrm>
              <a:off x="115" y="249"/>
              <a:ext cx="81" cy="98"/>
            </a:xfrm>
            <a:custGeom>
              <a:avLst/>
              <a:gdLst>
                <a:gd name="T0" fmla="*/ 49 w 81"/>
                <a:gd name="T1" fmla="*/ 97 h 98"/>
                <a:gd name="T2" fmla="*/ 0 w 81"/>
                <a:gd name="T3" fmla="*/ 97 h 98"/>
                <a:gd name="T4" fmla="*/ 0 w 81"/>
                <a:gd name="T5" fmla="*/ 74 h 98"/>
                <a:gd name="T6" fmla="*/ 8 w 81"/>
                <a:gd name="T7" fmla="*/ 74 h 98"/>
                <a:gd name="T8" fmla="*/ 8 w 81"/>
                <a:gd name="T9" fmla="*/ 23 h 98"/>
                <a:gd name="T10" fmla="*/ 0 w 81"/>
                <a:gd name="T11" fmla="*/ 23 h 98"/>
                <a:gd name="T12" fmla="*/ 0 w 81"/>
                <a:gd name="T13" fmla="*/ 0 h 98"/>
                <a:gd name="T14" fmla="*/ 80 w 81"/>
                <a:gd name="T15" fmla="*/ 0 h 98"/>
                <a:gd name="T16" fmla="*/ 80 w 81"/>
                <a:gd name="T17" fmla="*/ 32 h 98"/>
                <a:gd name="T18" fmla="*/ 58 w 81"/>
                <a:gd name="T19" fmla="*/ 32 h 98"/>
                <a:gd name="T20" fmla="*/ 58 w 81"/>
                <a:gd name="T21" fmla="*/ 23 h 98"/>
                <a:gd name="T22" fmla="*/ 40 w 81"/>
                <a:gd name="T23" fmla="*/ 23 h 98"/>
                <a:gd name="T24" fmla="*/ 40 w 81"/>
                <a:gd name="T25" fmla="*/ 38 h 98"/>
                <a:gd name="T26" fmla="*/ 54 w 81"/>
                <a:gd name="T27" fmla="*/ 38 h 98"/>
                <a:gd name="T28" fmla="*/ 54 w 81"/>
                <a:gd name="T29" fmla="*/ 58 h 98"/>
                <a:gd name="T30" fmla="*/ 40 w 81"/>
                <a:gd name="T31" fmla="*/ 58 h 98"/>
                <a:gd name="T32" fmla="*/ 40 w 81"/>
                <a:gd name="T33" fmla="*/ 74 h 98"/>
                <a:gd name="T34" fmla="*/ 49 w 81"/>
                <a:gd name="T35" fmla="*/ 74 h 98"/>
                <a:gd name="T36" fmla="*/ 49 w 81"/>
                <a:gd name="T37" fmla="*/ 97 h 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1" h="98">
                  <a:moveTo>
                    <a:pt x="49" y="97"/>
                  </a:moveTo>
                  <a:lnTo>
                    <a:pt x="0" y="97"/>
                  </a:lnTo>
                  <a:lnTo>
                    <a:pt x="0" y="74"/>
                  </a:lnTo>
                  <a:lnTo>
                    <a:pt x="8" y="74"/>
                  </a:lnTo>
                  <a:lnTo>
                    <a:pt x="8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32"/>
                  </a:lnTo>
                  <a:lnTo>
                    <a:pt x="58" y="32"/>
                  </a:lnTo>
                  <a:lnTo>
                    <a:pt x="58" y="23"/>
                  </a:lnTo>
                  <a:lnTo>
                    <a:pt x="40" y="23"/>
                  </a:lnTo>
                  <a:lnTo>
                    <a:pt x="40" y="38"/>
                  </a:lnTo>
                  <a:lnTo>
                    <a:pt x="54" y="38"/>
                  </a:lnTo>
                  <a:lnTo>
                    <a:pt x="54" y="58"/>
                  </a:lnTo>
                  <a:lnTo>
                    <a:pt x="40" y="58"/>
                  </a:lnTo>
                  <a:lnTo>
                    <a:pt x="40" y="74"/>
                  </a:lnTo>
                  <a:lnTo>
                    <a:pt x="49" y="74"/>
                  </a:lnTo>
                  <a:lnTo>
                    <a:pt x="49" y="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59" name="Freeform 15"/>
            <p:cNvSpPr>
              <a:spLocks/>
            </p:cNvSpPr>
            <p:nvPr/>
          </p:nvSpPr>
          <p:spPr bwMode="auto">
            <a:xfrm>
              <a:off x="201" y="249"/>
              <a:ext cx="41" cy="98"/>
            </a:xfrm>
            <a:custGeom>
              <a:avLst/>
              <a:gdLst>
                <a:gd name="T0" fmla="*/ 40 w 41"/>
                <a:gd name="T1" fmla="*/ 97 h 98"/>
                <a:gd name="T2" fmla="*/ 0 w 41"/>
                <a:gd name="T3" fmla="*/ 97 h 98"/>
                <a:gd name="T4" fmla="*/ 0 w 41"/>
                <a:gd name="T5" fmla="*/ 76 h 98"/>
                <a:gd name="T6" fmla="*/ 6 w 41"/>
                <a:gd name="T7" fmla="*/ 76 h 98"/>
                <a:gd name="T8" fmla="*/ 6 w 41"/>
                <a:gd name="T9" fmla="*/ 21 h 98"/>
                <a:gd name="T10" fmla="*/ 0 w 41"/>
                <a:gd name="T11" fmla="*/ 21 h 98"/>
                <a:gd name="T12" fmla="*/ 0 w 41"/>
                <a:gd name="T13" fmla="*/ 0 h 98"/>
                <a:gd name="T14" fmla="*/ 35 w 41"/>
                <a:gd name="T15" fmla="*/ 0 h 98"/>
                <a:gd name="T16" fmla="*/ 35 w 41"/>
                <a:gd name="T17" fmla="*/ 76 h 98"/>
                <a:gd name="T18" fmla="*/ 40 w 41"/>
                <a:gd name="T19" fmla="*/ 76 h 98"/>
                <a:gd name="T20" fmla="*/ 40 w 41"/>
                <a:gd name="T21" fmla="*/ 97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1" h="98">
                  <a:moveTo>
                    <a:pt x="40" y="97"/>
                  </a:moveTo>
                  <a:lnTo>
                    <a:pt x="0" y="97"/>
                  </a:lnTo>
                  <a:lnTo>
                    <a:pt x="0" y="76"/>
                  </a:lnTo>
                  <a:lnTo>
                    <a:pt x="6" y="76"/>
                  </a:lnTo>
                  <a:lnTo>
                    <a:pt x="6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35" y="76"/>
                  </a:lnTo>
                  <a:lnTo>
                    <a:pt x="40" y="76"/>
                  </a:lnTo>
                  <a:lnTo>
                    <a:pt x="40" y="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60" name="Freeform 16"/>
            <p:cNvSpPr>
              <a:spLocks/>
            </p:cNvSpPr>
            <p:nvPr/>
          </p:nvSpPr>
          <p:spPr bwMode="auto">
            <a:xfrm>
              <a:off x="250" y="276"/>
              <a:ext cx="81" cy="73"/>
            </a:xfrm>
            <a:custGeom>
              <a:avLst/>
              <a:gdLst>
                <a:gd name="T0" fmla="*/ 30 w 81"/>
                <a:gd name="T1" fmla="*/ 36 h 73"/>
                <a:gd name="T2" fmla="*/ 31 w 81"/>
                <a:gd name="T3" fmla="*/ 43 h 73"/>
                <a:gd name="T4" fmla="*/ 33 w 81"/>
                <a:gd name="T5" fmla="*/ 48 h 73"/>
                <a:gd name="T6" fmla="*/ 36 w 81"/>
                <a:gd name="T7" fmla="*/ 51 h 73"/>
                <a:gd name="T8" fmla="*/ 40 w 81"/>
                <a:gd name="T9" fmla="*/ 52 h 73"/>
                <a:gd name="T10" fmla="*/ 44 w 81"/>
                <a:gd name="T11" fmla="*/ 51 h 73"/>
                <a:gd name="T12" fmla="*/ 48 w 81"/>
                <a:gd name="T13" fmla="*/ 48 h 73"/>
                <a:gd name="T14" fmla="*/ 50 w 81"/>
                <a:gd name="T15" fmla="*/ 43 h 73"/>
                <a:gd name="T16" fmla="*/ 50 w 81"/>
                <a:gd name="T17" fmla="*/ 36 h 73"/>
                <a:gd name="T18" fmla="*/ 50 w 81"/>
                <a:gd name="T19" fmla="*/ 29 h 73"/>
                <a:gd name="T20" fmla="*/ 48 w 81"/>
                <a:gd name="T21" fmla="*/ 24 h 73"/>
                <a:gd name="T22" fmla="*/ 45 w 81"/>
                <a:gd name="T23" fmla="*/ 21 h 73"/>
                <a:gd name="T24" fmla="*/ 40 w 81"/>
                <a:gd name="T25" fmla="*/ 20 h 73"/>
                <a:gd name="T26" fmla="*/ 36 w 81"/>
                <a:gd name="T27" fmla="*/ 21 h 73"/>
                <a:gd name="T28" fmla="*/ 33 w 81"/>
                <a:gd name="T29" fmla="*/ 24 h 73"/>
                <a:gd name="T30" fmla="*/ 31 w 81"/>
                <a:gd name="T31" fmla="*/ 29 h 73"/>
                <a:gd name="T32" fmla="*/ 30 w 81"/>
                <a:gd name="T33" fmla="*/ 36 h 73"/>
                <a:gd name="T34" fmla="*/ 30 w 81"/>
                <a:gd name="T35" fmla="*/ 36 h 73"/>
                <a:gd name="T36" fmla="*/ 0 w 81"/>
                <a:gd name="T37" fmla="*/ 36 h 73"/>
                <a:gd name="T38" fmla="*/ 1 w 81"/>
                <a:gd name="T39" fmla="*/ 29 h 73"/>
                <a:gd name="T40" fmla="*/ 3 w 81"/>
                <a:gd name="T41" fmla="*/ 22 h 73"/>
                <a:gd name="T42" fmla="*/ 6 w 81"/>
                <a:gd name="T43" fmla="*/ 16 h 73"/>
                <a:gd name="T44" fmla="*/ 11 w 81"/>
                <a:gd name="T45" fmla="*/ 11 h 73"/>
                <a:gd name="T46" fmla="*/ 17 w 81"/>
                <a:gd name="T47" fmla="*/ 6 h 73"/>
                <a:gd name="T48" fmla="*/ 23 w 81"/>
                <a:gd name="T49" fmla="*/ 3 h 73"/>
                <a:gd name="T50" fmla="*/ 31 w 81"/>
                <a:gd name="T51" fmla="*/ 1 h 73"/>
                <a:gd name="T52" fmla="*/ 39 w 81"/>
                <a:gd name="T53" fmla="*/ 0 h 73"/>
                <a:gd name="T54" fmla="*/ 48 w 81"/>
                <a:gd name="T55" fmla="*/ 1 h 73"/>
                <a:gd name="T56" fmla="*/ 56 w 81"/>
                <a:gd name="T57" fmla="*/ 3 h 73"/>
                <a:gd name="T58" fmla="*/ 63 w 81"/>
                <a:gd name="T59" fmla="*/ 6 h 73"/>
                <a:gd name="T60" fmla="*/ 69 w 81"/>
                <a:gd name="T61" fmla="*/ 10 h 73"/>
                <a:gd name="T62" fmla="*/ 74 w 81"/>
                <a:gd name="T63" fmla="*/ 15 h 73"/>
                <a:gd name="T64" fmla="*/ 77 w 81"/>
                <a:gd name="T65" fmla="*/ 22 h 73"/>
                <a:gd name="T66" fmla="*/ 79 w 81"/>
                <a:gd name="T67" fmla="*/ 28 h 73"/>
                <a:gd name="T68" fmla="*/ 80 w 81"/>
                <a:gd name="T69" fmla="*/ 36 h 73"/>
                <a:gd name="T70" fmla="*/ 79 w 81"/>
                <a:gd name="T71" fmla="*/ 43 h 73"/>
                <a:gd name="T72" fmla="*/ 77 w 81"/>
                <a:gd name="T73" fmla="*/ 50 h 73"/>
                <a:gd name="T74" fmla="*/ 74 w 81"/>
                <a:gd name="T75" fmla="*/ 56 h 73"/>
                <a:gd name="T76" fmla="*/ 69 w 81"/>
                <a:gd name="T77" fmla="*/ 62 h 73"/>
                <a:gd name="T78" fmla="*/ 63 w 81"/>
                <a:gd name="T79" fmla="*/ 66 h 73"/>
                <a:gd name="T80" fmla="*/ 57 w 81"/>
                <a:gd name="T81" fmla="*/ 69 h 73"/>
                <a:gd name="T82" fmla="*/ 49 w 81"/>
                <a:gd name="T83" fmla="*/ 71 h 73"/>
                <a:gd name="T84" fmla="*/ 41 w 81"/>
                <a:gd name="T85" fmla="*/ 72 h 73"/>
                <a:gd name="T86" fmla="*/ 32 w 81"/>
                <a:gd name="T87" fmla="*/ 71 h 73"/>
                <a:gd name="T88" fmla="*/ 24 w 81"/>
                <a:gd name="T89" fmla="*/ 69 h 73"/>
                <a:gd name="T90" fmla="*/ 17 w 81"/>
                <a:gd name="T91" fmla="*/ 66 h 73"/>
                <a:gd name="T92" fmla="*/ 11 w 81"/>
                <a:gd name="T93" fmla="*/ 62 h 73"/>
                <a:gd name="T94" fmla="*/ 6 w 81"/>
                <a:gd name="T95" fmla="*/ 56 h 73"/>
                <a:gd name="T96" fmla="*/ 3 w 81"/>
                <a:gd name="T97" fmla="*/ 50 h 73"/>
                <a:gd name="T98" fmla="*/ 1 w 81"/>
                <a:gd name="T99" fmla="*/ 43 h 73"/>
                <a:gd name="T100" fmla="*/ 0 w 81"/>
                <a:gd name="T101" fmla="*/ 36 h 73"/>
                <a:gd name="T102" fmla="*/ 0 w 81"/>
                <a:gd name="T103" fmla="*/ 36 h 73"/>
                <a:gd name="T104" fmla="*/ 30 w 81"/>
                <a:gd name="T105" fmla="*/ 36 h 7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1" h="73">
                  <a:moveTo>
                    <a:pt x="30" y="36"/>
                  </a:moveTo>
                  <a:lnTo>
                    <a:pt x="31" y="43"/>
                  </a:lnTo>
                  <a:lnTo>
                    <a:pt x="33" y="48"/>
                  </a:lnTo>
                  <a:lnTo>
                    <a:pt x="36" y="51"/>
                  </a:lnTo>
                  <a:lnTo>
                    <a:pt x="40" y="52"/>
                  </a:lnTo>
                  <a:lnTo>
                    <a:pt x="44" y="51"/>
                  </a:lnTo>
                  <a:lnTo>
                    <a:pt x="48" y="48"/>
                  </a:lnTo>
                  <a:lnTo>
                    <a:pt x="50" y="43"/>
                  </a:lnTo>
                  <a:lnTo>
                    <a:pt x="50" y="36"/>
                  </a:lnTo>
                  <a:lnTo>
                    <a:pt x="50" y="29"/>
                  </a:lnTo>
                  <a:lnTo>
                    <a:pt x="48" y="24"/>
                  </a:lnTo>
                  <a:lnTo>
                    <a:pt x="45" y="21"/>
                  </a:lnTo>
                  <a:lnTo>
                    <a:pt x="40" y="20"/>
                  </a:lnTo>
                  <a:lnTo>
                    <a:pt x="36" y="21"/>
                  </a:lnTo>
                  <a:lnTo>
                    <a:pt x="33" y="24"/>
                  </a:lnTo>
                  <a:lnTo>
                    <a:pt x="31" y="29"/>
                  </a:lnTo>
                  <a:lnTo>
                    <a:pt x="30" y="36"/>
                  </a:lnTo>
                  <a:lnTo>
                    <a:pt x="0" y="36"/>
                  </a:lnTo>
                  <a:lnTo>
                    <a:pt x="1" y="29"/>
                  </a:lnTo>
                  <a:lnTo>
                    <a:pt x="3" y="22"/>
                  </a:lnTo>
                  <a:lnTo>
                    <a:pt x="6" y="16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3" y="3"/>
                  </a:lnTo>
                  <a:lnTo>
                    <a:pt x="31" y="1"/>
                  </a:lnTo>
                  <a:lnTo>
                    <a:pt x="39" y="0"/>
                  </a:lnTo>
                  <a:lnTo>
                    <a:pt x="48" y="1"/>
                  </a:lnTo>
                  <a:lnTo>
                    <a:pt x="56" y="3"/>
                  </a:lnTo>
                  <a:lnTo>
                    <a:pt x="63" y="6"/>
                  </a:lnTo>
                  <a:lnTo>
                    <a:pt x="69" y="10"/>
                  </a:lnTo>
                  <a:lnTo>
                    <a:pt x="74" y="15"/>
                  </a:lnTo>
                  <a:lnTo>
                    <a:pt x="77" y="22"/>
                  </a:lnTo>
                  <a:lnTo>
                    <a:pt x="79" y="28"/>
                  </a:lnTo>
                  <a:lnTo>
                    <a:pt x="80" y="36"/>
                  </a:lnTo>
                  <a:lnTo>
                    <a:pt x="79" y="43"/>
                  </a:lnTo>
                  <a:lnTo>
                    <a:pt x="77" y="50"/>
                  </a:lnTo>
                  <a:lnTo>
                    <a:pt x="74" y="56"/>
                  </a:lnTo>
                  <a:lnTo>
                    <a:pt x="69" y="62"/>
                  </a:lnTo>
                  <a:lnTo>
                    <a:pt x="63" y="66"/>
                  </a:lnTo>
                  <a:lnTo>
                    <a:pt x="57" y="69"/>
                  </a:lnTo>
                  <a:lnTo>
                    <a:pt x="49" y="71"/>
                  </a:lnTo>
                  <a:lnTo>
                    <a:pt x="41" y="72"/>
                  </a:lnTo>
                  <a:lnTo>
                    <a:pt x="32" y="71"/>
                  </a:lnTo>
                  <a:lnTo>
                    <a:pt x="24" y="69"/>
                  </a:lnTo>
                  <a:lnTo>
                    <a:pt x="17" y="66"/>
                  </a:lnTo>
                  <a:lnTo>
                    <a:pt x="11" y="62"/>
                  </a:lnTo>
                  <a:lnTo>
                    <a:pt x="6" y="56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30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61" name="Freeform 17"/>
            <p:cNvSpPr>
              <a:spLocks/>
            </p:cNvSpPr>
            <p:nvPr/>
          </p:nvSpPr>
          <p:spPr bwMode="auto">
            <a:xfrm>
              <a:off x="334" y="278"/>
              <a:ext cx="119" cy="70"/>
            </a:xfrm>
            <a:custGeom>
              <a:avLst/>
              <a:gdLst>
                <a:gd name="T0" fmla="*/ 47 w 119"/>
                <a:gd name="T1" fmla="*/ 69 h 70"/>
                <a:gd name="T2" fmla="*/ 24 w 119"/>
                <a:gd name="T3" fmla="*/ 69 h 70"/>
                <a:gd name="T4" fmla="*/ 6 w 119"/>
                <a:gd name="T5" fmla="*/ 21 h 70"/>
                <a:gd name="T6" fmla="*/ 0 w 119"/>
                <a:gd name="T7" fmla="*/ 21 h 70"/>
                <a:gd name="T8" fmla="*/ 0 w 119"/>
                <a:gd name="T9" fmla="*/ 0 h 70"/>
                <a:gd name="T10" fmla="*/ 38 w 119"/>
                <a:gd name="T11" fmla="*/ 0 h 70"/>
                <a:gd name="T12" fmla="*/ 38 w 119"/>
                <a:gd name="T13" fmla="*/ 21 h 70"/>
                <a:gd name="T14" fmla="*/ 33 w 119"/>
                <a:gd name="T15" fmla="*/ 21 h 70"/>
                <a:gd name="T16" fmla="*/ 39 w 119"/>
                <a:gd name="T17" fmla="*/ 44 h 70"/>
                <a:gd name="T18" fmla="*/ 53 w 119"/>
                <a:gd name="T19" fmla="*/ 0 h 70"/>
                <a:gd name="T20" fmla="*/ 75 w 119"/>
                <a:gd name="T21" fmla="*/ 0 h 70"/>
                <a:gd name="T22" fmla="*/ 88 w 119"/>
                <a:gd name="T23" fmla="*/ 44 h 70"/>
                <a:gd name="T24" fmla="*/ 95 w 119"/>
                <a:gd name="T25" fmla="*/ 21 h 70"/>
                <a:gd name="T26" fmla="*/ 90 w 119"/>
                <a:gd name="T27" fmla="*/ 21 h 70"/>
                <a:gd name="T28" fmla="*/ 90 w 119"/>
                <a:gd name="T29" fmla="*/ 0 h 70"/>
                <a:gd name="T30" fmla="*/ 118 w 119"/>
                <a:gd name="T31" fmla="*/ 0 h 70"/>
                <a:gd name="T32" fmla="*/ 118 w 119"/>
                <a:gd name="T33" fmla="*/ 21 h 70"/>
                <a:gd name="T34" fmla="*/ 112 w 119"/>
                <a:gd name="T35" fmla="*/ 21 h 70"/>
                <a:gd name="T36" fmla="*/ 95 w 119"/>
                <a:gd name="T37" fmla="*/ 69 h 70"/>
                <a:gd name="T38" fmla="*/ 72 w 119"/>
                <a:gd name="T39" fmla="*/ 69 h 70"/>
                <a:gd name="T40" fmla="*/ 59 w 119"/>
                <a:gd name="T41" fmla="*/ 34 h 70"/>
                <a:gd name="T42" fmla="*/ 47 w 119"/>
                <a:gd name="T43" fmla="*/ 69 h 7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9" h="70">
                  <a:moveTo>
                    <a:pt x="47" y="69"/>
                  </a:moveTo>
                  <a:lnTo>
                    <a:pt x="24" y="69"/>
                  </a:lnTo>
                  <a:lnTo>
                    <a:pt x="6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1"/>
                  </a:lnTo>
                  <a:lnTo>
                    <a:pt x="33" y="21"/>
                  </a:lnTo>
                  <a:lnTo>
                    <a:pt x="39" y="44"/>
                  </a:lnTo>
                  <a:lnTo>
                    <a:pt x="53" y="0"/>
                  </a:lnTo>
                  <a:lnTo>
                    <a:pt x="75" y="0"/>
                  </a:lnTo>
                  <a:lnTo>
                    <a:pt x="88" y="44"/>
                  </a:lnTo>
                  <a:lnTo>
                    <a:pt x="95" y="21"/>
                  </a:lnTo>
                  <a:lnTo>
                    <a:pt x="90" y="21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118" y="21"/>
                  </a:lnTo>
                  <a:lnTo>
                    <a:pt x="112" y="21"/>
                  </a:lnTo>
                  <a:lnTo>
                    <a:pt x="95" y="69"/>
                  </a:lnTo>
                  <a:lnTo>
                    <a:pt x="72" y="69"/>
                  </a:lnTo>
                  <a:lnTo>
                    <a:pt x="59" y="34"/>
                  </a:lnTo>
                  <a:lnTo>
                    <a:pt x="47" y="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62" name="Freeform 18"/>
            <p:cNvSpPr>
              <a:spLocks/>
            </p:cNvSpPr>
            <p:nvPr/>
          </p:nvSpPr>
          <p:spPr bwMode="auto">
            <a:xfrm>
              <a:off x="490" y="249"/>
              <a:ext cx="94" cy="98"/>
            </a:xfrm>
            <a:custGeom>
              <a:avLst/>
              <a:gdLst>
                <a:gd name="T0" fmla="*/ 38 w 94"/>
                <a:gd name="T1" fmla="*/ 23 h 98"/>
                <a:gd name="T2" fmla="*/ 38 w 94"/>
                <a:gd name="T3" fmla="*/ 74 h 98"/>
                <a:gd name="T4" fmla="*/ 41 w 94"/>
                <a:gd name="T5" fmla="*/ 74 h 98"/>
                <a:gd name="T6" fmla="*/ 46 w 94"/>
                <a:gd name="T7" fmla="*/ 73 h 98"/>
                <a:gd name="T8" fmla="*/ 50 w 94"/>
                <a:gd name="T9" fmla="*/ 72 h 98"/>
                <a:gd name="T10" fmla="*/ 53 w 94"/>
                <a:gd name="T11" fmla="*/ 70 h 98"/>
                <a:gd name="T12" fmla="*/ 55 w 94"/>
                <a:gd name="T13" fmla="*/ 67 h 98"/>
                <a:gd name="T14" fmla="*/ 58 w 94"/>
                <a:gd name="T15" fmla="*/ 59 h 98"/>
                <a:gd name="T16" fmla="*/ 59 w 94"/>
                <a:gd name="T17" fmla="*/ 49 h 98"/>
                <a:gd name="T18" fmla="*/ 58 w 94"/>
                <a:gd name="T19" fmla="*/ 42 h 98"/>
                <a:gd name="T20" fmla="*/ 57 w 94"/>
                <a:gd name="T21" fmla="*/ 36 h 98"/>
                <a:gd name="T22" fmla="*/ 55 w 94"/>
                <a:gd name="T23" fmla="*/ 31 h 98"/>
                <a:gd name="T24" fmla="*/ 52 w 94"/>
                <a:gd name="T25" fmla="*/ 26 h 98"/>
                <a:gd name="T26" fmla="*/ 47 w 94"/>
                <a:gd name="T27" fmla="*/ 24 h 98"/>
                <a:gd name="T28" fmla="*/ 39 w 94"/>
                <a:gd name="T29" fmla="*/ 23 h 98"/>
                <a:gd name="T30" fmla="*/ 38 w 94"/>
                <a:gd name="T31" fmla="*/ 23 h 98"/>
                <a:gd name="T32" fmla="*/ 38 w 94"/>
                <a:gd name="T33" fmla="*/ 97 h 98"/>
                <a:gd name="T34" fmla="*/ 0 w 94"/>
                <a:gd name="T35" fmla="*/ 97 h 98"/>
                <a:gd name="T36" fmla="*/ 0 w 94"/>
                <a:gd name="T37" fmla="*/ 74 h 98"/>
                <a:gd name="T38" fmla="*/ 6 w 94"/>
                <a:gd name="T39" fmla="*/ 74 h 98"/>
                <a:gd name="T40" fmla="*/ 6 w 94"/>
                <a:gd name="T41" fmla="*/ 23 h 98"/>
                <a:gd name="T42" fmla="*/ 0 w 94"/>
                <a:gd name="T43" fmla="*/ 23 h 98"/>
                <a:gd name="T44" fmla="*/ 0 w 94"/>
                <a:gd name="T45" fmla="*/ 0 h 98"/>
                <a:gd name="T46" fmla="*/ 39 w 94"/>
                <a:gd name="T47" fmla="*/ 0 h 98"/>
                <a:gd name="T48" fmla="*/ 51 w 94"/>
                <a:gd name="T49" fmla="*/ 0 h 98"/>
                <a:gd name="T50" fmla="*/ 61 w 94"/>
                <a:gd name="T51" fmla="*/ 2 h 98"/>
                <a:gd name="T52" fmla="*/ 69 w 94"/>
                <a:gd name="T53" fmla="*/ 5 h 98"/>
                <a:gd name="T54" fmla="*/ 77 w 94"/>
                <a:gd name="T55" fmla="*/ 10 h 98"/>
                <a:gd name="T56" fmla="*/ 83 w 94"/>
                <a:gd name="T57" fmla="*/ 17 h 98"/>
                <a:gd name="T58" fmla="*/ 89 w 94"/>
                <a:gd name="T59" fmla="*/ 26 h 98"/>
                <a:gd name="T60" fmla="*/ 92 w 94"/>
                <a:gd name="T61" fmla="*/ 37 h 98"/>
                <a:gd name="T62" fmla="*/ 93 w 94"/>
                <a:gd name="T63" fmla="*/ 43 h 98"/>
                <a:gd name="T64" fmla="*/ 93 w 94"/>
                <a:gd name="T65" fmla="*/ 49 h 98"/>
                <a:gd name="T66" fmla="*/ 93 w 94"/>
                <a:gd name="T67" fmla="*/ 55 h 98"/>
                <a:gd name="T68" fmla="*/ 92 w 94"/>
                <a:gd name="T69" fmla="*/ 61 h 98"/>
                <a:gd name="T70" fmla="*/ 90 w 94"/>
                <a:gd name="T71" fmla="*/ 67 h 98"/>
                <a:gd name="T72" fmla="*/ 88 w 94"/>
                <a:gd name="T73" fmla="*/ 72 h 98"/>
                <a:gd name="T74" fmla="*/ 83 w 94"/>
                <a:gd name="T75" fmla="*/ 82 h 98"/>
                <a:gd name="T76" fmla="*/ 77 w 94"/>
                <a:gd name="T77" fmla="*/ 88 h 98"/>
                <a:gd name="T78" fmla="*/ 70 w 94"/>
                <a:gd name="T79" fmla="*/ 93 h 98"/>
                <a:gd name="T80" fmla="*/ 62 w 94"/>
                <a:gd name="T81" fmla="*/ 95 h 98"/>
                <a:gd name="T82" fmla="*/ 52 w 94"/>
                <a:gd name="T83" fmla="*/ 97 h 98"/>
                <a:gd name="T84" fmla="*/ 38 w 94"/>
                <a:gd name="T85" fmla="*/ 97 h 98"/>
                <a:gd name="T86" fmla="*/ 38 w 94"/>
                <a:gd name="T87" fmla="*/ 97 h 98"/>
                <a:gd name="T88" fmla="*/ 38 w 94"/>
                <a:gd name="T89" fmla="*/ 23 h 9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94" h="98">
                  <a:moveTo>
                    <a:pt x="38" y="23"/>
                  </a:moveTo>
                  <a:lnTo>
                    <a:pt x="38" y="74"/>
                  </a:lnTo>
                  <a:lnTo>
                    <a:pt x="41" y="74"/>
                  </a:lnTo>
                  <a:lnTo>
                    <a:pt x="46" y="73"/>
                  </a:lnTo>
                  <a:lnTo>
                    <a:pt x="50" y="72"/>
                  </a:lnTo>
                  <a:lnTo>
                    <a:pt x="53" y="70"/>
                  </a:lnTo>
                  <a:lnTo>
                    <a:pt x="55" y="67"/>
                  </a:lnTo>
                  <a:lnTo>
                    <a:pt x="58" y="59"/>
                  </a:lnTo>
                  <a:lnTo>
                    <a:pt x="59" y="49"/>
                  </a:lnTo>
                  <a:lnTo>
                    <a:pt x="58" y="42"/>
                  </a:lnTo>
                  <a:lnTo>
                    <a:pt x="57" y="36"/>
                  </a:lnTo>
                  <a:lnTo>
                    <a:pt x="55" y="31"/>
                  </a:lnTo>
                  <a:lnTo>
                    <a:pt x="52" y="26"/>
                  </a:lnTo>
                  <a:lnTo>
                    <a:pt x="47" y="24"/>
                  </a:lnTo>
                  <a:lnTo>
                    <a:pt x="39" y="23"/>
                  </a:lnTo>
                  <a:lnTo>
                    <a:pt x="38" y="23"/>
                  </a:lnTo>
                  <a:lnTo>
                    <a:pt x="38" y="97"/>
                  </a:lnTo>
                  <a:lnTo>
                    <a:pt x="0" y="97"/>
                  </a:lnTo>
                  <a:lnTo>
                    <a:pt x="0" y="74"/>
                  </a:lnTo>
                  <a:lnTo>
                    <a:pt x="6" y="74"/>
                  </a:lnTo>
                  <a:lnTo>
                    <a:pt x="6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51" y="0"/>
                  </a:lnTo>
                  <a:lnTo>
                    <a:pt x="61" y="2"/>
                  </a:lnTo>
                  <a:lnTo>
                    <a:pt x="69" y="5"/>
                  </a:lnTo>
                  <a:lnTo>
                    <a:pt x="77" y="10"/>
                  </a:lnTo>
                  <a:lnTo>
                    <a:pt x="83" y="17"/>
                  </a:lnTo>
                  <a:lnTo>
                    <a:pt x="89" y="26"/>
                  </a:lnTo>
                  <a:lnTo>
                    <a:pt x="92" y="37"/>
                  </a:lnTo>
                  <a:lnTo>
                    <a:pt x="93" y="43"/>
                  </a:lnTo>
                  <a:lnTo>
                    <a:pt x="93" y="49"/>
                  </a:lnTo>
                  <a:lnTo>
                    <a:pt x="93" y="55"/>
                  </a:lnTo>
                  <a:lnTo>
                    <a:pt x="92" y="61"/>
                  </a:lnTo>
                  <a:lnTo>
                    <a:pt x="90" y="67"/>
                  </a:lnTo>
                  <a:lnTo>
                    <a:pt x="88" y="72"/>
                  </a:lnTo>
                  <a:lnTo>
                    <a:pt x="83" y="82"/>
                  </a:lnTo>
                  <a:lnTo>
                    <a:pt x="77" y="88"/>
                  </a:lnTo>
                  <a:lnTo>
                    <a:pt x="70" y="93"/>
                  </a:lnTo>
                  <a:lnTo>
                    <a:pt x="62" y="95"/>
                  </a:lnTo>
                  <a:lnTo>
                    <a:pt x="52" y="97"/>
                  </a:lnTo>
                  <a:lnTo>
                    <a:pt x="38" y="97"/>
                  </a:lnTo>
                  <a:lnTo>
                    <a:pt x="3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63" name="Freeform 19"/>
            <p:cNvSpPr>
              <a:spLocks/>
            </p:cNvSpPr>
            <p:nvPr/>
          </p:nvSpPr>
          <p:spPr bwMode="auto">
            <a:xfrm>
              <a:off x="593" y="247"/>
              <a:ext cx="41" cy="100"/>
            </a:xfrm>
            <a:custGeom>
              <a:avLst/>
              <a:gdLst>
                <a:gd name="T0" fmla="*/ 40 w 41"/>
                <a:gd name="T1" fmla="*/ 99 h 100"/>
                <a:gd name="T2" fmla="*/ 0 w 41"/>
                <a:gd name="T3" fmla="*/ 99 h 100"/>
                <a:gd name="T4" fmla="*/ 0 w 41"/>
                <a:gd name="T5" fmla="*/ 78 h 100"/>
                <a:gd name="T6" fmla="*/ 6 w 41"/>
                <a:gd name="T7" fmla="*/ 78 h 100"/>
                <a:gd name="T8" fmla="*/ 6 w 41"/>
                <a:gd name="T9" fmla="*/ 52 h 100"/>
                <a:gd name="T10" fmla="*/ 0 w 41"/>
                <a:gd name="T11" fmla="*/ 52 h 100"/>
                <a:gd name="T12" fmla="*/ 0 w 41"/>
                <a:gd name="T13" fmla="*/ 31 h 100"/>
                <a:gd name="T14" fmla="*/ 35 w 41"/>
                <a:gd name="T15" fmla="*/ 31 h 100"/>
                <a:gd name="T16" fmla="*/ 35 w 41"/>
                <a:gd name="T17" fmla="*/ 78 h 100"/>
                <a:gd name="T18" fmla="*/ 40 w 41"/>
                <a:gd name="T19" fmla="*/ 78 h 100"/>
                <a:gd name="T20" fmla="*/ 40 w 41"/>
                <a:gd name="T21" fmla="*/ 99 h 100"/>
                <a:gd name="T22" fmla="*/ 3 w 41"/>
                <a:gd name="T23" fmla="*/ 12 h 100"/>
                <a:gd name="T24" fmla="*/ 5 w 41"/>
                <a:gd name="T25" fmla="*/ 7 h 100"/>
                <a:gd name="T26" fmla="*/ 6 w 41"/>
                <a:gd name="T27" fmla="*/ 5 h 100"/>
                <a:gd name="T28" fmla="*/ 8 w 41"/>
                <a:gd name="T29" fmla="*/ 3 h 100"/>
                <a:gd name="T30" fmla="*/ 13 w 41"/>
                <a:gd name="T31" fmla="*/ 0 h 100"/>
                <a:gd name="T32" fmla="*/ 20 w 41"/>
                <a:gd name="T33" fmla="*/ 0 h 100"/>
                <a:gd name="T34" fmla="*/ 26 w 41"/>
                <a:gd name="T35" fmla="*/ 1 h 100"/>
                <a:gd name="T36" fmla="*/ 31 w 41"/>
                <a:gd name="T37" fmla="*/ 3 h 100"/>
                <a:gd name="T38" fmla="*/ 34 w 41"/>
                <a:gd name="T39" fmla="*/ 7 h 100"/>
                <a:gd name="T40" fmla="*/ 35 w 41"/>
                <a:gd name="T41" fmla="*/ 12 h 100"/>
                <a:gd name="T42" fmla="*/ 34 w 41"/>
                <a:gd name="T43" fmla="*/ 17 h 100"/>
                <a:gd name="T44" fmla="*/ 33 w 41"/>
                <a:gd name="T45" fmla="*/ 19 h 100"/>
                <a:gd name="T46" fmla="*/ 31 w 41"/>
                <a:gd name="T47" fmla="*/ 21 h 100"/>
                <a:gd name="T48" fmla="*/ 26 w 41"/>
                <a:gd name="T49" fmla="*/ 23 h 100"/>
                <a:gd name="T50" fmla="*/ 20 w 41"/>
                <a:gd name="T51" fmla="*/ 24 h 100"/>
                <a:gd name="T52" fmla="*/ 13 w 41"/>
                <a:gd name="T53" fmla="*/ 23 h 100"/>
                <a:gd name="T54" fmla="*/ 8 w 41"/>
                <a:gd name="T55" fmla="*/ 21 h 100"/>
                <a:gd name="T56" fmla="*/ 6 w 41"/>
                <a:gd name="T57" fmla="*/ 19 h 100"/>
                <a:gd name="T58" fmla="*/ 5 w 41"/>
                <a:gd name="T59" fmla="*/ 17 h 100"/>
                <a:gd name="T60" fmla="*/ 3 w 41"/>
                <a:gd name="T61" fmla="*/ 12 h 100"/>
                <a:gd name="T62" fmla="*/ 3 w 41"/>
                <a:gd name="T63" fmla="*/ 12 h 100"/>
                <a:gd name="T64" fmla="*/ 40 w 41"/>
                <a:gd name="T65" fmla="*/ 99 h 1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" h="100">
                  <a:moveTo>
                    <a:pt x="40" y="99"/>
                  </a:moveTo>
                  <a:lnTo>
                    <a:pt x="0" y="99"/>
                  </a:lnTo>
                  <a:lnTo>
                    <a:pt x="0" y="78"/>
                  </a:lnTo>
                  <a:lnTo>
                    <a:pt x="6" y="78"/>
                  </a:lnTo>
                  <a:lnTo>
                    <a:pt x="6" y="52"/>
                  </a:lnTo>
                  <a:lnTo>
                    <a:pt x="0" y="52"/>
                  </a:lnTo>
                  <a:lnTo>
                    <a:pt x="0" y="31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40" y="78"/>
                  </a:lnTo>
                  <a:lnTo>
                    <a:pt x="40" y="99"/>
                  </a:lnTo>
                  <a:lnTo>
                    <a:pt x="3" y="12"/>
                  </a:lnTo>
                  <a:lnTo>
                    <a:pt x="5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6" y="1"/>
                  </a:lnTo>
                  <a:lnTo>
                    <a:pt x="31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1" y="21"/>
                  </a:lnTo>
                  <a:lnTo>
                    <a:pt x="26" y="23"/>
                  </a:lnTo>
                  <a:lnTo>
                    <a:pt x="20" y="24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5" y="17"/>
                  </a:lnTo>
                  <a:lnTo>
                    <a:pt x="3" y="12"/>
                  </a:lnTo>
                  <a:lnTo>
                    <a:pt x="40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64" name="Freeform 20"/>
            <p:cNvSpPr>
              <a:spLocks/>
            </p:cNvSpPr>
            <p:nvPr/>
          </p:nvSpPr>
          <p:spPr bwMode="auto">
            <a:xfrm>
              <a:off x="642" y="276"/>
              <a:ext cx="83" cy="72"/>
            </a:xfrm>
            <a:custGeom>
              <a:avLst/>
              <a:gdLst>
                <a:gd name="T0" fmla="*/ 45 w 83"/>
                <a:gd name="T1" fmla="*/ 40 h 72"/>
                <a:gd name="T2" fmla="*/ 37 w 83"/>
                <a:gd name="T3" fmla="*/ 38 h 72"/>
                <a:gd name="T4" fmla="*/ 31 w 83"/>
                <a:gd name="T5" fmla="*/ 40 h 72"/>
                <a:gd name="T6" fmla="*/ 29 w 83"/>
                <a:gd name="T7" fmla="*/ 47 h 72"/>
                <a:gd name="T8" fmla="*/ 31 w 83"/>
                <a:gd name="T9" fmla="*/ 54 h 72"/>
                <a:gd name="T10" fmla="*/ 36 w 83"/>
                <a:gd name="T11" fmla="*/ 56 h 72"/>
                <a:gd name="T12" fmla="*/ 45 w 83"/>
                <a:gd name="T13" fmla="*/ 53 h 72"/>
                <a:gd name="T14" fmla="*/ 23 w 83"/>
                <a:gd name="T15" fmla="*/ 21 h 72"/>
                <a:gd name="T16" fmla="*/ 2 w 83"/>
                <a:gd name="T17" fmla="*/ 14 h 72"/>
                <a:gd name="T18" fmla="*/ 9 w 83"/>
                <a:gd name="T19" fmla="*/ 7 h 72"/>
                <a:gd name="T20" fmla="*/ 23 w 83"/>
                <a:gd name="T21" fmla="*/ 1 h 72"/>
                <a:gd name="T22" fmla="*/ 37 w 83"/>
                <a:gd name="T23" fmla="*/ 0 h 72"/>
                <a:gd name="T24" fmla="*/ 57 w 83"/>
                <a:gd name="T25" fmla="*/ 2 h 72"/>
                <a:gd name="T26" fmla="*/ 68 w 83"/>
                <a:gd name="T27" fmla="*/ 7 h 72"/>
                <a:gd name="T28" fmla="*/ 73 w 83"/>
                <a:gd name="T29" fmla="*/ 15 h 72"/>
                <a:gd name="T30" fmla="*/ 75 w 83"/>
                <a:gd name="T31" fmla="*/ 29 h 72"/>
                <a:gd name="T32" fmla="*/ 82 w 83"/>
                <a:gd name="T33" fmla="*/ 49 h 72"/>
                <a:gd name="T34" fmla="*/ 45 w 83"/>
                <a:gd name="T35" fmla="*/ 70 h 72"/>
                <a:gd name="T36" fmla="*/ 41 w 83"/>
                <a:gd name="T37" fmla="*/ 68 h 72"/>
                <a:gd name="T38" fmla="*/ 31 w 83"/>
                <a:gd name="T39" fmla="*/ 71 h 72"/>
                <a:gd name="T40" fmla="*/ 19 w 83"/>
                <a:gd name="T41" fmla="*/ 71 h 72"/>
                <a:gd name="T42" fmla="*/ 10 w 83"/>
                <a:gd name="T43" fmla="*/ 68 h 72"/>
                <a:gd name="T44" fmla="*/ 4 w 83"/>
                <a:gd name="T45" fmla="*/ 62 h 72"/>
                <a:gd name="T46" fmla="*/ 1 w 83"/>
                <a:gd name="T47" fmla="*/ 54 h 72"/>
                <a:gd name="T48" fmla="*/ 1 w 83"/>
                <a:gd name="T49" fmla="*/ 46 h 72"/>
                <a:gd name="T50" fmla="*/ 5 w 83"/>
                <a:gd name="T51" fmla="*/ 38 h 72"/>
                <a:gd name="T52" fmla="*/ 12 w 83"/>
                <a:gd name="T53" fmla="*/ 32 h 72"/>
                <a:gd name="T54" fmla="*/ 22 w 83"/>
                <a:gd name="T55" fmla="*/ 29 h 72"/>
                <a:gd name="T56" fmla="*/ 38 w 83"/>
                <a:gd name="T57" fmla="*/ 29 h 72"/>
                <a:gd name="T58" fmla="*/ 45 w 83"/>
                <a:gd name="T59" fmla="*/ 30 h 72"/>
                <a:gd name="T60" fmla="*/ 45 w 83"/>
                <a:gd name="T61" fmla="*/ 21 h 72"/>
                <a:gd name="T62" fmla="*/ 41 w 83"/>
                <a:gd name="T63" fmla="*/ 16 h 72"/>
                <a:gd name="T64" fmla="*/ 34 w 83"/>
                <a:gd name="T65" fmla="*/ 15 h 72"/>
                <a:gd name="T66" fmla="*/ 28 w 83"/>
                <a:gd name="T67" fmla="*/ 16 h 72"/>
                <a:gd name="T68" fmla="*/ 23 w 83"/>
                <a:gd name="T69" fmla="*/ 21 h 72"/>
                <a:gd name="T70" fmla="*/ 45 w 83"/>
                <a:gd name="T71" fmla="*/ 53 h 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3" h="72">
                  <a:moveTo>
                    <a:pt x="45" y="53"/>
                  </a:moveTo>
                  <a:lnTo>
                    <a:pt x="45" y="40"/>
                  </a:lnTo>
                  <a:lnTo>
                    <a:pt x="41" y="38"/>
                  </a:lnTo>
                  <a:lnTo>
                    <a:pt x="37" y="38"/>
                  </a:lnTo>
                  <a:lnTo>
                    <a:pt x="34" y="38"/>
                  </a:lnTo>
                  <a:lnTo>
                    <a:pt x="31" y="40"/>
                  </a:lnTo>
                  <a:lnTo>
                    <a:pt x="29" y="43"/>
                  </a:lnTo>
                  <a:lnTo>
                    <a:pt x="29" y="47"/>
                  </a:lnTo>
                  <a:lnTo>
                    <a:pt x="29" y="51"/>
                  </a:lnTo>
                  <a:lnTo>
                    <a:pt x="31" y="54"/>
                  </a:lnTo>
                  <a:lnTo>
                    <a:pt x="34" y="56"/>
                  </a:lnTo>
                  <a:lnTo>
                    <a:pt x="36" y="56"/>
                  </a:lnTo>
                  <a:lnTo>
                    <a:pt x="41" y="55"/>
                  </a:lnTo>
                  <a:lnTo>
                    <a:pt x="45" y="53"/>
                  </a:lnTo>
                  <a:lnTo>
                    <a:pt x="23" y="21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9" y="7"/>
                  </a:lnTo>
                  <a:lnTo>
                    <a:pt x="13" y="4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8" y="1"/>
                  </a:lnTo>
                  <a:lnTo>
                    <a:pt x="57" y="2"/>
                  </a:lnTo>
                  <a:lnTo>
                    <a:pt x="63" y="4"/>
                  </a:lnTo>
                  <a:lnTo>
                    <a:pt x="68" y="7"/>
                  </a:lnTo>
                  <a:lnTo>
                    <a:pt x="71" y="11"/>
                  </a:lnTo>
                  <a:lnTo>
                    <a:pt x="73" y="15"/>
                  </a:lnTo>
                  <a:lnTo>
                    <a:pt x="74" y="21"/>
                  </a:lnTo>
                  <a:lnTo>
                    <a:pt x="75" y="29"/>
                  </a:lnTo>
                  <a:lnTo>
                    <a:pt x="75" y="49"/>
                  </a:lnTo>
                  <a:lnTo>
                    <a:pt x="82" y="49"/>
                  </a:lnTo>
                  <a:lnTo>
                    <a:pt x="82" y="70"/>
                  </a:lnTo>
                  <a:lnTo>
                    <a:pt x="45" y="70"/>
                  </a:lnTo>
                  <a:lnTo>
                    <a:pt x="45" y="66"/>
                  </a:lnTo>
                  <a:lnTo>
                    <a:pt x="41" y="68"/>
                  </a:lnTo>
                  <a:lnTo>
                    <a:pt x="36" y="70"/>
                  </a:lnTo>
                  <a:lnTo>
                    <a:pt x="31" y="71"/>
                  </a:lnTo>
                  <a:lnTo>
                    <a:pt x="25" y="71"/>
                  </a:lnTo>
                  <a:lnTo>
                    <a:pt x="19" y="71"/>
                  </a:lnTo>
                  <a:lnTo>
                    <a:pt x="14" y="70"/>
                  </a:lnTo>
                  <a:lnTo>
                    <a:pt x="10" y="68"/>
                  </a:lnTo>
                  <a:lnTo>
                    <a:pt x="7" y="65"/>
                  </a:lnTo>
                  <a:lnTo>
                    <a:pt x="4" y="62"/>
                  </a:lnTo>
                  <a:lnTo>
                    <a:pt x="2" y="58"/>
                  </a:lnTo>
                  <a:lnTo>
                    <a:pt x="1" y="54"/>
                  </a:lnTo>
                  <a:lnTo>
                    <a:pt x="1" y="50"/>
                  </a:lnTo>
                  <a:lnTo>
                    <a:pt x="1" y="46"/>
                  </a:lnTo>
                  <a:lnTo>
                    <a:pt x="3" y="41"/>
                  </a:lnTo>
                  <a:lnTo>
                    <a:pt x="5" y="38"/>
                  </a:lnTo>
                  <a:lnTo>
                    <a:pt x="8" y="34"/>
                  </a:lnTo>
                  <a:lnTo>
                    <a:pt x="12" y="32"/>
                  </a:lnTo>
                  <a:lnTo>
                    <a:pt x="17" y="30"/>
                  </a:lnTo>
                  <a:lnTo>
                    <a:pt x="22" y="29"/>
                  </a:lnTo>
                  <a:lnTo>
                    <a:pt x="28" y="28"/>
                  </a:lnTo>
                  <a:lnTo>
                    <a:pt x="38" y="29"/>
                  </a:lnTo>
                  <a:lnTo>
                    <a:pt x="45" y="32"/>
                  </a:lnTo>
                  <a:lnTo>
                    <a:pt x="45" y="30"/>
                  </a:lnTo>
                  <a:lnTo>
                    <a:pt x="45" y="25"/>
                  </a:lnTo>
                  <a:lnTo>
                    <a:pt x="45" y="21"/>
                  </a:lnTo>
                  <a:lnTo>
                    <a:pt x="43" y="18"/>
                  </a:lnTo>
                  <a:lnTo>
                    <a:pt x="41" y="16"/>
                  </a:lnTo>
                  <a:lnTo>
                    <a:pt x="38" y="15"/>
                  </a:lnTo>
                  <a:lnTo>
                    <a:pt x="34" y="15"/>
                  </a:lnTo>
                  <a:lnTo>
                    <a:pt x="31" y="15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45" y="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65" name="Freeform 21"/>
            <p:cNvSpPr>
              <a:spLocks/>
            </p:cNvSpPr>
            <p:nvPr/>
          </p:nvSpPr>
          <p:spPr bwMode="auto">
            <a:xfrm>
              <a:off x="730" y="277"/>
              <a:ext cx="88" cy="101"/>
            </a:xfrm>
            <a:custGeom>
              <a:avLst/>
              <a:gdLst>
                <a:gd name="T0" fmla="*/ 31 w 88"/>
                <a:gd name="T1" fmla="*/ 41 h 101"/>
                <a:gd name="T2" fmla="*/ 36 w 88"/>
                <a:gd name="T3" fmla="*/ 49 h 101"/>
                <a:gd name="T4" fmla="*/ 44 w 88"/>
                <a:gd name="T5" fmla="*/ 49 h 101"/>
                <a:gd name="T6" fmla="*/ 50 w 88"/>
                <a:gd name="T7" fmla="*/ 41 h 101"/>
                <a:gd name="T8" fmla="*/ 50 w 88"/>
                <a:gd name="T9" fmla="*/ 29 h 101"/>
                <a:gd name="T10" fmla="*/ 44 w 88"/>
                <a:gd name="T11" fmla="*/ 21 h 101"/>
                <a:gd name="T12" fmla="*/ 36 w 88"/>
                <a:gd name="T13" fmla="*/ 21 h 101"/>
                <a:gd name="T14" fmla="*/ 31 w 88"/>
                <a:gd name="T15" fmla="*/ 30 h 101"/>
                <a:gd name="T16" fmla="*/ 30 w 88"/>
                <a:gd name="T17" fmla="*/ 36 h 101"/>
                <a:gd name="T18" fmla="*/ 13 w 88"/>
                <a:gd name="T19" fmla="*/ 77 h 101"/>
                <a:gd name="T20" fmla="*/ 32 w 88"/>
                <a:gd name="T21" fmla="*/ 80 h 101"/>
                <a:gd name="T22" fmla="*/ 43 w 88"/>
                <a:gd name="T23" fmla="*/ 78 h 101"/>
                <a:gd name="T24" fmla="*/ 49 w 88"/>
                <a:gd name="T25" fmla="*/ 72 h 101"/>
                <a:gd name="T26" fmla="*/ 50 w 88"/>
                <a:gd name="T27" fmla="*/ 62 h 101"/>
                <a:gd name="T28" fmla="*/ 41 w 88"/>
                <a:gd name="T29" fmla="*/ 66 h 101"/>
                <a:gd name="T30" fmla="*/ 30 w 88"/>
                <a:gd name="T31" fmla="*/ 68 h 101"/>
                <a:gd name="T32" fmla="*/ 19 w 88"/>
                <a:gd name="T33" fmla="*/ 65 h 101"/>
                <a:gd name="T34" fmla="*/ 9 w 88"/>
                <a:gd name="T35" fmla="*/ 59 h 101"/>
                <a:gd name="T36" fmla="*/ 2 w 88"/>
                <a:gd name="T37" fmla="*/ 49 h 101"/>
                <a:gd name="T38" fmla="*/ 0 w 88"/>
                <a:gd name="T39" fmla="*/ 35 h 101"/>
                <a:gd name="T40" fmla="*/ 2 w 88"/>
                <a:gd name="T41" fmla="*/ 21 h 101"/>
                <a:gd name="T42" fmla="*/ 9 w 88"/>
                <a:gd name="T43" fmla="*/ 9 h 101"/>
                <a:gd name="T44" fmla="*/ 19 w 88"/>
                <a:gd name="T45" fmla="*/ 2 h 101"/>
                <a:gd name="T46" fmla="*/ 31 w 88"/>
                <a:gd name="T47" fmla="*/ 0 h 101"/>
                <a:gd name="T48" fmla="*/ 41 w 88"/>
                <a:gd name="T49" fmla="*/ 1 h 101"/>
                <a:gd name="T50" fmla="*/ 50 w 88"/>
                <a:gd name="T51" fmla="*/ 5 h 101"/>
                <a:gd name="T52" fmla="*/ 87 w 88"/>
                <a:gd name="T53" fmla="*/ 1 h 101"/>
                <a:gd name="T54" fmla="*/ 79 w 88"/>
                <a:gd name="T55" fmla="*/ 22 h 101"/>
                <a:gd name="T56" fmla="*/ 79 w 88"/>
                <a:gd name="T57" fmla="*/ 71 h 101"/>
                <a:gd name="T58" fmla="*/ 75 w 88"/>
                <a:gd name="T59" fmla="*/ 85 h 101"/>
                <a:gd name="T60" fmla="*/ 65 w 88"/>
                <a:gd name="T61" fmla="*/ 95 h 101"/>
                <a:gd name="T62" fmla="*/ 50 w 88"/>
                <a:gd name="T63" fmla="*/ 99 h 101"/>
                <a:gd name="T64" fmla="*/ 29 w 88"/>
                <a:gd name="T65" fmla="*/ 99 h 101"/>
                <a:gd name="T66" fmla="*/ 11 w 88"/>
                <a:gd name="T67" fmla="*/ 96 h 101"/>
                <a:gd name="T68" fmla="*/ 5 w 88"/>
                <a:gd name="T69" fmla="*/ 94 h 1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8" h="101">
                  <a:moveTo>
                    <a:pt x="30" y="36"/>
                  </a:moveTo>
                  <a:lnTo>
                    <a:pt x="31" y="41"/>
                  </a:lnTo>
                  <a:lnTo>
                    <a:pt x="33" y="46"/>
                  </a:lnTo>
                  <a:lnTo>
                    <a:pt x="36" y="49"/>
                  </a:lnTo>
                  <a:lnTo>
                    <a:pt x="40" y="50"/>
                  </a:lnTo>
                  <a:lnTo>
                    <a:pt x="44" y="49"/>
                  </a:lnTo>
                  <a:lnTo>
                    <a:pt x="48" y="46"/>
                  </a:lnTo>
                  <a:lnTo>
                    <a:pt x="50" y="41"/>
                  </a:lnTo>
                  <a:lnTo>
                    <a:pt x="50" y="35"/>
                  </a:lnTo>
                  <a:lnTo>
                    <a:pt x="50" y="29"/>
                  </a:lnTo>
                  <a:lnTo>
                    <a:pt x="48" y="24"/>
                  </a:lnTo>
                  <a:lnTo>
                    <a:pt x="44" y="21"/>
                  </a:lnTo>
                  <a:lnTo>
                    <a:pt x="40" y="20"/>
                  </a:lnTo>
                  <a:lnTo>
                    <a:pt x="36" y="21"/>
                  </a:lnTo>
                  <a:lnTo>
                    <a:pt x="33" y="24"/>
                  </a:lnTo>
                  <a:lnTo>
                    <a:pt x="31" y="30"/>
                  </a:lnTo>
                  <a:lnTo>
                    <a:pt x="30" y="36"/>
                  </a:lnTo>
                  <a:lnTo>
                    <a:pt x="5" y="94"/>
                  </a:lnTo>
                  <a:lnTo>
                    <a:pt x="13" y="77"/>
                  </a:lnTo>
                  <a:lnTo>
                    <a:pt x="21" y="80"/>
                  </a:lnTo>
                  <a:lnTo>
                    <a:pt x="32" y="80"/>
                  </a:lnTo>
                  <a:lnTo>
                    <a:pt x="38" y="80"/>
                  </a:lnTo>
                  <a:lnTo>
                    <a:pt x="43" y="78"/>
                  </a:lnTo>
                  <a:lnTo>
                    <a:pt x="47" y="75"/>
                  </a:lnTo>
                  <a:lnTo>
                    <a:pt x="49" y="72"/>
                  </a:lnTo>
                  <a:lnTo>
                    <a:pt x="50" y="68"/>
                  </a:lnTo>
                  <a:lnTo>
                    <a:pt x="50" y="62"/>
                  </a:lnTo>
                  <a:lnTo>
                    <a:pt x="46" y="65"/>
                  </a:lnTo>
                  <a:lnTo>
                    <a:pt x="41" y="66"/>
                  </a:lnTo>
                  <a:lnTo>
                    <a:pt x="36" y="67"/>
                  </a:lnTo>
                  <a:lnTo>
                    <a:pt x="30" y="68"/>
                  </a:lnTo>
                  <a:lnTo>
                    <a:pt x="24" y="67"/>
                  </a:lnTo>
                  <a:lnTo>
                    <a:pt x="19" y="65"/>
                  </a:lnTo>
                  <a:lnTo>
                    <a:pt x="14" y="63"/>
                  </a:lnTo>
                  <a:lnTo>
                    <a:pt x="9" y="59"/>
                  </a:lnTo>
                  <a:lnTo>
                    <a:pt x="5" y="54"/>
                  </a:lnTo>
                  <a:lnTo>
                    <a:pt x="2" y="49"/>
                  </a:lnTo>
                  <a:lnTo>
                    <a:pt x="1" y="42"/>
                  </a:lnTo>
                  <a:lnTo>
                    <a:pt x="0" y="35"/>
                  </a:lnTo>
                  <a:lnTo>
                    <a:pt x="1" y="27"/>
                  </a:lnTo>
                  <a:lnTo>
                    <a:pt x="2" y="21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1" y="1"/>
                  </a:lnTo>
                  <a:lnTo>
                    <a:pt x="46" y="3"/>
                  </a:lnTo>
                  <a:lnTo>
                    <a:pt x="50" y="5"/>
                  </a:lnTo>
                  <a:lnTo>
                    <a:pt x="50" y="1"/>
                  </a:lnTo>
                  <a:lnTo>
                    <a:pt x="87" y="1"/>
                  </a:lnTo>
                  <a:lnTo>
                    <a:pt x="87" y="22"/>
                  </a:lnTo>
                  <a:lnTo>
                    <a:pt x="79" y="22"/>
                  </a:lnTo>
                  <a:lnTo>
                    <a:pt x="79" y="60"/>
                  </a:lnTo>
                  <a:lnTo>
                    <a:pt x="79" y="71"/>
                  </a:lnTo>
                  <a:lnTo>
                    <a:pt x="78" y="79"/>
                  </a:lnTo>
                  <a:lnTo>
                    <a:pt x="75" y="85"/>
                  </a:lnTo>
                  <a:lnTo>
                    <a:pt x="71" y="90"/>
                  </a:lnTo>
                  <a:lnTo>
                    <a:pt x="65" y="95"/>
                  </a:lnTo>
                  <a:lnTo>
                    <a:pt x="58" y="98"/>
                  </a:lnTo>
                  <a:lnTo>
                    <a:pt x="50" y="99"/>
                  </a:lnTo>
                  <a:lnTo>
                    <a:pt x="38" y="100"/>
                  </a:lnTo>
                  <a:lnTo>
                    <a:pt x="29" y="99"/>
                  </a:lnTo>
                  <a:lnTo>
                    <a:pt x="19" y="98"/>
                  </a:lnTo>
                  <a:lnTo>
                    <a:pt x="11" y="96"/>
                  </a:lnTo>
                  <a:lnTo>
                    <a:pt x="5" y="94"/>
                  </a:lnTo>
                  <a:lnTo>
                    <a:pt x="30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66" name="Freeform 22"/>
            <p:cNvSpPr>
              <a:spLocks/>
            </p:cNvSpPr>
            <p:nvPr/>
          </p:nvSpPr>
          <p:spPr bwMode="auto">
            <a:xfrm>
              <a:off x="824" y="277"/>
              <a:ext cx="62" cy="70"/>
            </a:xfrm>
            <a:custGeom>
              <a:avLst/>
              <a:gdLst>
                <a:gd name="T0" fmla="*/ 45 w 62"/>
                <a:gd name="T1" fmla="*/ 69 h 70"/>
                <a:gd name="T2" fmla="*/ 0 w 62"/>
                <a:gd name="T3" fmla="*/ 69 h 70"/>
                <a:gd name="T4" fmla="*/ 0 w 62"/>
                <a:gd name="T5" fmla="*/ 48 h 70"/>
                <a:gd name="T6" fmla="*/ 7 w 62"/>
                <a:gd name="T7" fmla="*/ 48 h 70"/>
                <a:gd name="T8" fmla="*/ 7 w 62"/>
                <a:gd name="T9" fmla="*/ 22 h 70"/>
                <a:gd name="T10" fmla="*/ 0 w 62"/>
                <a:gd name="T11" fmla="*/ 22 h 70"/>
                <a:gd name="T12" fmla="*/ 0 w 62"/>
                <a:gd name="T13" fmla="*/ 1 h 70"/>
                <a:gd name="T14" fmla="*/ 35 w 62"/>
                <a:gd name="T15" fmla="*/ 1 h 70"/>
                <a:gd name="T16" fmla="*/ 35 w 62"/>
                <a:gd name="T17" fmla="*/ 18 h 70"/>
                <a:gd name="T18" fmla="*/ 37 w 62"/>
                <a:gd name="T19" fmla="*/ 12 h 70"/>
                <a:gd name="T20" fmla="*/ 41 w 62"/>
                <a:gd name="T21" fmla="*/ 7 h 70"/>
                <a:gd name="T22" fmla="*/ 45 w 62"/>
                <a:gd name="T23" fmla="*/ 3 h 70"/>
                <a:gd name="T24" fmla="*/ 49 w 62"/>
                <a:gd name="T25" fmla="*/ 1 h 70"/>
                <a:gd name="T26" fmla="*/ 54 w 62"/>
                <a:gd name="T27" fmla="*/ 0 h 70"/>
                <a:gd name="T28" fmla="*/ 61 w 62"/>
                <a:gd name="T29" fmla="*/ 0 h 70"/>
                <a:gd name="T30" fmla="*/ 61 w 62"/>
                <a:gd name="T31" fmla="*/ 30 h 70"/>
                <a:gd name="T32" fmla="*/ 58 w 62"/>
                <a:gd name="T33" fmla="*/ 30 h 70"/>
                <a:gd name="T34" fmla="*/ 50 w 62"/>
                <a:gd name="T35" fmla="*/ 30 h 70"/>
                <a:gd name="T36" fmla="*/ 45 w 62"/>
                <a:gd name="T37" fmla="*/ 32 h 70"/>
                <a:gd name="T38" fmla="*/ 41 w 62"/>
                <a:gd name="T39" fmla="*/ 35 h 70"/>
                <a:gd name="T40" fmla="*/ 39 w 62"/>
                <a:gd name="T41" fmla="*/ 38 h 70"/>
                <a:gd name="T42" fmla="*/ 37 w 62"/>
                <a:gd name="T43" fmla="*/ 42 h 70"/>
                <a:gd name="T44" fmla="*/ 37 w 62"/>
                <a:gd name="T45" fmla="*/ 48 h 70"/>
                <a:gd name="T46" fmla="*/ 45 w 62"/>
                <a:gd name="T47" fmla="*/ 48 h 70"/>
                <a:gd name="T48" fmla="*/ 45 w 62"/>
                <a:gd name="T49" fmla="*/ 69 h 7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2" h="70">
                  <a:moveTo>
                    <a:pt x="45" y="69"/>
                  </a:moveTo>
                  <a:lnTo>
                    <a:pt x="0" y="69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1"/>
                  </a:lnTo>
                  <a:lnTo>
                    <a:pt x="35" y="1"/>
                  </a:lnTo>
                  <a:lnTo>
                    <a:pt x="35" y="18"/>
                  </a:lnTo>
                  <a:lnTo>
                    <a:pt x="37" y="12"/>
                  </a:lnTo>
                  <a:lnTo>
                    <a:pt x="41" y="7"/>
                  </a:lnTo>
                  <a:lnTo>
                    <a:pt x="45" y="3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0" y="30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9" y="38"/>
                  </a:lnTo>
                  <a:lnTo>
                    <a:pt x="37" y="42"/>
                  </a:lnTo>
                  <a:lnTo>
                    <a:pt x="37" y="48"/>
                  </a:lnTo>
                  <a:lnTo>
                    <a:pt x="45" y="48"/>
                  </a:lnTo>
                  <a:lnTo>
                    <a:pt x="45" y="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67" name="Freeform 23"/>
            <p:cNvSpPr>
              <a:spLocks/>
            </p:cNvSpPr>
            <p:nvPr/>
          </p:nvSpPr>
          <p:spPr bwMode="auto">
            <a:xfrm>
              <a:off x="889" y="276"/>
              <a:ext cx="83" cy="72"/>
            </a:xfrm>
            <a:custGeom>
              <a:avLst/>
              <a:gdLst>
                <a:gd name="T0" fmla="*/ 46 w 83"/>
                <a:gd name="T1" fmla="*/ 40 h 72"/>
                <a:gd name="T2" fmla="*/ 37 w 83"/>
                <a:gd name="T3" fmla="*/ 38 h 72"/>
                <a:gd name="T4" fmla="*/ 31 w 83"/>
                <a:gd name="T5" fmla="*/ 40 h 72"/>
                <a:gd name="T6" fmla="*/ 29 w 83"/>
                <a:gd name="T7" fmla="*/ 47 h 72"/>
                <a:gd name="T8" fmla="*/ 31 w 83"/>
                <a:gd name="T9" fmla="*/ 54 h 72"/>
                <a:gd name="T10" fmla="*/ 37 w 83"/>
                <a:gd name="T11" fmla="*/ 56 h 72"/>
                <a:gd name="T12" fmla="*/ 46 w 83"/>
                <a:gd name="T13" fmla="*/ 53 h 72"/>
                <a:gd name="T14" fmla="*/ 23 w 83"/>
                <a:gd name="T15" fmla="*/ 21 h 72"/>
                <a:gd name="T16" fmla="*/ 3 w 83"/>
                <a:gd name="T17" fmla="*/ 14 h 72"/>
                <a:gd name="T18" fmla="*/ 9 w 83"/>
                <a:gd name="T19" fmla="*/ 7 h 72"/>
                <a:gd name="T20" fmla="*/ 23 w 83"/>
                <a:gd name="T21" fmla="*/ 1 h 72"/>
                <a:gd name="T22" fmla="*/ 37 w 83"/>
                <a:gd name="T23" fmla="*/ 0 h 72"/>
                <a:gd name="T24" fmla="*/ 57 w 83"/>
                <a:gd name="T25" fmla="*/ 2 h 72"/>
                <a:gd name="T26" fmla="*/ 68 w 83"/>
                <a:gd name="T27" fmla="*/ 7 h 72"/>
                <a:gd name="T28" fmla="*/ 73 w 83"/>
                <a:gd name="T29" fmla="*/ 15 h 72"/>
                <a:gd name="T30" fmla="*/ 75 w 83"/>
                <a:gd name="T31" fmla="*/ 29 h 72"/>
                <a:gd name="T32" fmla="*/ 82 w 83"/>
                <a:gd name="T33" fmla="*/ 49 h 72"/>
                <a:gd name="T34" fmla="*/ 46 w 83"/>
                <a:gd name="T35" fmla="*/ 70 h 72"/>
                <a:gd name="T36" fmla="*/ 41 w 83"/>
                <a:gd name="T37" fmla="*/ 68 h 72"/>
                <a:gd name="T38" fmla="*/ 31 w 83"/>
                <a:gd name="T39" fmla="*/ 71 h 72"/>
                <a:gd name="T40" fmla="*/ 20 w 83"/>
                <a:gd name="T41" fmla="*/ 71 h 72"/>
                <a:gd name="T42" fmla="*/ 10 w 83"/>
                <a:gd name="T43" fmla="*/ 68 h 72"/>
                <a:gd name="T44" fmla="*/ 4 w 83"/>
                <a:gd name="T45" fmla="*/ 62 h 72"/>
                <a:gd name="T46" fmla="*/ 1 w 83"/>
                <a:gd name="T47" fmla="*/ 54 h 72"/>
                <a:gd name="T48" fmla="*/ 1 w 83"/>
                <a:gd name="T49" fmla="*/ 46 h 72"/>
                <a:gd name="T50" fmla="*/ 5 w 83"/>
                <a:gd name="T51" fmla="*/ 38 h 72"/>
                <a:gd name="T52" fmla="*/ 12 w 83"/>
                <a:gd name="T53" fmla="*/ 32 h 72"/>
                <a:gd name="T54" fmla="*/ 22 w 83"/>
                <a:gd name="T55" fmla="*/ 29 h 72"/>
                <a:gd name="T56" fmla="*/ 38 w 83"/>
                <a:gd name="T57" fmla="*/ 29 h 72"/>
                <a:gd name="T58" fmla="*/ 46 w 83"/>
                <a:gd name="T59" fmla="*/ 30 h 72"/>
                <a:gd name="T60" fmla="*/ 45 w 83"/>
                <a:gd name="T61" fmla="*/ 21 h 72"/>
                <a:gd name="T62" fmla="*/ 41 w 83"/>
                <a:gd name="T63" fmla="*/ 16 h 72"/>
                <a:gd name="T64" fmla="*/ 34 w 83"/>
                <a:gd name="T65" fmla="*/ 15 h 72"/>
                <a:gd name="T66" fmla="*/ 28 w 83"/>
                <a:gd name="T67" fmla="*/ 16 h 72"/>
                <a:gd name="T68" fmla="*/ 23 w 83"/>
                <a:gd name="T69" fmla="*/ 21 h 72"/>
                <a:gd name="T70" fmla="*/ 46 w 83"/>
                <a:gd name="T71" fmla="*/ 53 h 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3" h="72">
                  <a:moveTo>
                    <a:pt x="46" y="53"/>
                  </a:moveTo>
                  <a:lnTo>
                    <a:pt x="46" y="40"/>
                  </a:lnTo>
                  <a:lnTo>
                    <a:pt x="41" y="38"/>
                  </a:lnTo>
                  <a:lnTo>
                    <a:pt x="37" y="38"/>
                  </a:lnTo>
                  <a:lnTo>
                    <a:pt x="34" y="38"/>
                  </a:lnTo>
                  <a:lnTo>
                    <a:pt x="31" y="40"/>
                  </a:lnTo>
                  <a:lnTo>
                    <a:pt x="29" y="43"/>
                  </a:lnTo>
                  <a:lnTo>
                    <a:pt x="29" y="47"/>
                  </a:lnTo>
                  <a:lnTo>
                    <a:pt x="29" y="51"/>
                  </a:lnTo>
                  <a:lnTo>
                    <a:pt x="31" y="54"/>
                  </a:lnTo>
                  <a:lnTo>
                    <a:pt x="34" y="56"/>
                  </a:lnTo>
                  <a:lnTo>
                    <a:pt x="37" y="56"/>
                  </a:lnTo>
                  <a:lnTo>
                    <a:pt x="42" y="55"/>
                  </a:lnTo>
                  <a:lnTo>
                    <a:pt x="46" y="53"/>
                  </a:lnTo>
                  <a:lnTo>
                    <a:pt x="23" y="21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5" y="10"/>
                  </a:lnTo>
                  <a:lnTo>
                    <a:pt x="9" y="7"/>
                  </a:lnTo>
                  <a:lnTo>
                    <a:pt x="13" y="4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8" y="1"/>
                  </a:lnTo>
                  <a:lnTo>
                    <a:pt x="57" y="2"/>
                  </a:lnTo>
                  <a:lnTo>
                    <a:pt x="64" y="4"/>
                  </a:lnTo>
                  <a:lnTo>
                    <a:pt x="68" y="7"/>
                  </a:lnTo>
                  <a:lnTo>
                    <a:pt x="71" y="11"/>
                  </a:lnTo>
                  <a:lnTo>
                    <a:pt x="73" y="15"/>
                  </a:lnTo>
                  <a:lnTo>
                    <a:pt x="75" y="21"/>
                  </a:lnTo>
                  <a:lnTo>
                    <a:pt x="75" y="29"/>
                  </a:lnTo>
                  <a:lnTo>
                    <a:pt x="75" y="49"/>
                  </a:lnTo>
                  <a:lnTo>
                    <a:pt x="82" y="49"/>
                  </a:lnTo>
                  <a:lnTo>
                    <a:pt x="82" y="70"/>
                  </a:lnTo>
                  <a:lnTo>
                    <a:pt x="46" y="70"/>
                  </a:lnTo>
                  <a:lnTo>
                    <a:pt x="46" y="66"/>
                  </a:lnTo>
                  <a:lnTo>
                    <a:pt x="41" y="68"/>
                  </a:lnTo>
                  <a:lnTo>
                    <a:pt x="37" y="70"/>
                  </a:lnTo>
                  <a:lnTo>
                    <a:pt x="31" y="71"/>
                  </a:lnTo>
                  <a:lnTo>
                    <a:pt x="25" y="71"/>
                  </a:lnTo>
                  <a:lnTo>
                    <a:pt x="20" y="71"/>
                  </a:lnTo>
                  <a:lnTo>
                    <a:pt x="15" y="70"/>
                  </a:lnTo>
                  <a:lnTo>
                    <a:pt x="10" y="68"/>
                  </a:lnTo>
                  <a:lnTo>
                    <a:pt x="7" y="65"/>
                  </a:lnTo>
                  <a:lnTo>
                    <a:pt x="4" y="62"/>
                  </a:lnTo>
                  <a:lnTo>
                    <a:pt x="2" y="58"/>
                  </a:lnTo>
                  <a:lnTo>
                    <a:pt x="1" y="54"/>
                  </a:lnTo>
                  <a:lnTo>
                    <a:pt x="1" y="50"/>
                  </a:lnTo>
                  <a:lnTo>
                    <a:pt x="1" y="46"/>
                  </a:lnTo>
                  <a:lnTo>
                    <a:pt x="3" y="41"/>
                  </a:lnTo>
                  <a:lnTo>
                    <a:pt x="5" y="38"/>
                  </a:lnTo>
                  <a:lnTo>
                    <a:pt x="8" y="34"/>
                  </a:lnTo>
                  <a:lnTo>
                    <a:pt x="12" y="32"/>
                  </a:lnTo>
                  <a:lnTo>
                    <a:pt x="17" y="30"/>
                  </a:lnTo>
                  <a:lnTo>
                    <a:pt x="22" y="29"/>
                  </a:lnTo>
                  <a:lnTo>
                    <a:pt x="28" y="28"/>
                  </a:lnTo>
                  <a:lnTo>
                    <a:pt x="38" y="29"/>
                  </a:lnTo>
                  <a:lnTo>
                    <a:pt x="46" y="32"/>
                  </a:lnTo>
                  <a:lnTo>
                    <a:pt x="46" y="30"/>
                  </a:lnTo>
                  <a:lnTo>
                    <a:pt x="45" y="25"/>
                  </a:lnTo>
                  <a:lnTo>
                    <a:pt x="45" y="21"/>
                  </a:lnTo>
                  <a:lnTo>
                    <a:pt x="43" y="18"/>
                  </a:lnTo>
                  <a:lnTo>
                    <a:pt x="41" y="16"/>
                  </a:lnTo>
                  <a:lnTo>
                    <a:pt x="38" y="15"/>
                  </a:lnTo>
                  <a:lnTo>
                    <a:pt x="34" y="15"/>
                  </a:lnTo>
                  <a:lnTo>
                    <a:pt x="31" y="15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23" y="21"/>
                  </a:lnTo>
                  <a:lnTo>
                    <a:pt x="46" y="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368" name="Freeform 24"/>
            <p:cNvSpPr>
              <a:spLocks/>
            </p:cNvSpPr>
            <p:nvPr/>
          </p:nvSpPr>
          <p:spPr bwMode="auto">
            <a:xfrm>
              <a:off x="980" y="277"/>
              <a:ext cx="136" cy="70"/>
            </a:xfrm>
            <a:custGeom>
              <a:avLst/>
              <a:gdLst>
                <a:gd name="T0" fmla="*/ 44 w 136"/>
                <a:gd name="T1" fmla="*/ 69 h 70"/>
                <a:gd name="T2" fmla="*/ 0 w 136"/>
                <a:gd name="T3" fmla="*/ 69 h 70"/>
                <a:gd name="T4" fmla="*/ 0 w 136"/>
                <a:gd name="T5" fmla="*/ 48 h 70"/>
                <a:gd name="T6" fmla="*/ 7 w 136"/>
                <a:gd name="T7" fmla="*/ 48 h 70"/>
                <a:gd name="T8" fmla="*/ 7 w 136"/>
                <a:gd name="T9" fmla="*/ 22 h 70"/>
                <a:gd name="T10" fmla="*/ 0 w 136"/>
                <a:gd name="T11" fmla="*/ 22 h 70"/>
                <a:gd name="T12" fmla="*/ 0 w 136"/>
                <a:gd name="T13" fmla="*/ 1 h 70"/>
                <a:gd name="T14" fmla="*/ 36 w 136"/>
                <a:gd name="T15" fmla="*/ 1 h 70"/>
                <a:gd name="T16" fmla="*/ 36 w 136"/>
                <a:gd name="T17" fmla="*/ 10 h 70"/>
                <a:gd name="T18" fmla="*/ 41 w 136"/>
                <a:gd name="T19" fmla="*/ 6 h 70"/>
                <a:gd name="T20" fmla="*/ 47 w 136"/>
                <a:gd name="T21" fmla="*/ 3 h 70"/>
                <a:gd name="T22" fmla="*/ 54 w 136"/>
                <a:gd name="T23" fmla="*/ 1 h 70"/>
                <a:gd name="T24" fmla="*/ 60 w 136"/>
                <a:gd name="T25" fmla="*/ 0 h 70"/>
                <a:gd name="T26" fmla="*/ 67 w 136"/>
                <a:gd name="T27" fmla="*/ 1 h 70"/>
                <a:gd name="T28" fmla="*/ 73 w 136"/>
                <a:gd name="T29" fmla="*/ 3 h 70"/>
                <a:gd name="T30" fmla="*/ 77 w 136"/>
                <a:gd name="T31" fmla="*/ 7 h 70"/>
                <a:gd name="T32" fmla="*/ 80 w 136"/>
                <a:gd name="T33" fmla="*/ 13 h 70"/>
                <a:gd name="T34" fmla="*/ 86 w 136"/>
                <a:gd name="T35" fmla="*/ 7 h 70"/>
                <a:gd name="T36" fmla="*/ 93 w 136"/>
                <a:gd name="T37" fmla="*/ 3 h 70"/>
                <a:gd name="T38" fmla="*/ 100 w 136"/>
                <a:gd name="T39" fmla="*/ 1 h 70"/>
                <a:gd name="T40" fmla="*/ 107 w 136"/>
                <a:gd name="T41" fmla="*/ 0 h 70"/>
                <a:gd name="T42" fmla="*/ 113 w 136"/>
                <a:gd name="T43" fmla="*/ 1 h 70"/>
                <a:gd name="T44" fmla="*/ 119 w 136"/>
                <a:gd name="T45" fmla="*/ 4 h 70"/>
                <a:gd name="T46" fmla="*/ 123 w 136"/>
                <a:gd name="T47" fmla="*/ 8 h 70"/>
                <a:gd name="T48" fmla="*/ 126 w 136"/>
                <a:gd name="T49" fmla="*/ 14 h 70"/>
                <a:gd name="T50" fmla="*/ 127 w 136"/>
                <a:gd name="T51" fmla="*/ 22 h 70"/>
                <a:gd name="T52" fmla="*/ 128 w 136"/>
                <a:gd name="T53" fmla="*/ 32 h 70"/>
                <a:gd name="T54" fmla="*/ 128 w 136"/>
                <a:gd name="T55" fmla="*/ 48 h 70"/>
                <a:gd name="T56" fmla="*/ 135 w 136"/>
                <a:gd name="T57" fmla="*/ 48 h 70"/>
                <a:gd name="T58" fmla="*/ 135 w 136"/>
                <a:gd name="T59" fmla="*/ 69 h 70"/>
                <a:gd name="T60" fmla="*/ 98 w 136"/>
                <a:gd name="T61" fmla="*/ 69 h 70"/>
                <a:gd name="T62" fmla="*/ 98 w 136"/>
                <a:gd name="T63" fmla="*/ 40 h 70"/>
                <a:gd name="T64" fmla="*/ 98 w 136"/>
                <a:gd name="T65" fmla="*/ 31 h 70"/>
                <a:gd name="T66" fmla="*/ 97 w 136"/>
                <a:gd name="T67" fmla="*/ 26 h 70"/>
                <a:gd name="T68" fmla="*/ 95 w 136"/>
                <a:gd name="T69" fmla="*/ 24 h 70"/>
                <a:gd name="T70" fmla="*/ 92 w 136"/>
                <a:gd name="T71" fmla="*/ 23 h 70"/>
                <a:gd name="T72" fmla="*/ 87 w 136"/>
                <a:gd name="T73" fmla="*/ 24 h 70"/>
                <a:gd name="T74" fmla="*/ 82 w 136"/>
                <a:gd name="T75" fmla="*/ 27 h 70"/>
                <a:gd name="T76" fmla="*/ 82 w 136"/>
                <a:gd name="T77" fmla="*/ 48 h 70"/>
                <a:gd name="T78" fmla="*/ 90 w 136"/>
                <a:gd name="T79" fmla="*/ 48 h 70"/>
                <a:gd name="T80" fmla="*/ 90 w 136"/>
                <a:gd name="T81" fmla="*/ 69 h 70"/>
                <a:gd name="T82" fmla="*/ 52 w 136"/>
                <a:gd name="T83" fmla="*/ 69 h 70"/>
                <a:gd name="T84" fmla="*/ 52 w 136"/>
                <a:gd name="T85" fmla="*/ 40 h 70"/>
                <a:gd name="T86" fmla="*/ 52 w 136"/>
                <a:gd name="T87" fmla="*/ 31 h 70"/>
                <a:gd name="T88" fmla="*/ 51 w 136"/>
                <a:gd name="T89" fmla="*/ 26 h 70"/>
                <a:gd name="T90" fmla="*/ 49 w 136"/>
                <a:gd name="T91" fmla="*/ 24 h 70"/>
                <a:gd name="T92" fmla="*/ 46 w 136"/>
                <a:gd name="T93" fmla="*/ 23 h 70"/>
                <a:gd name="T94" fmla="*/ 41 w 136"/>
                <a:gd name="T95" fmla="*/ 24 h 70"/>
                <a:gd name="T96" fmla="*/ 36 w 136"/>
                <a:gd name="T97" fmla="*/ 27 h 70"/>
                <a:gd name="T98" fmla="*/ 36 w 136"/>
                <a:gd name="T99" fmla="*/ 48 h 70"/>
                <a:gd name="T100" fmla="*/ 44 w 136"/>
                <a:gd name="T101" fmla="*/ 48 h 70"/>
                <a:gd name="T102" fmla="*/ 44 w 136"/>
                <a:gd name="T103" fmla="*/ 69 h 7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6" h="70">
                  <a:moveTo>
                    <a:pt x="44" y="69"/>
                  </a:moveTo>
                  <a:lnTo>
                    <a:pt x="0" y="69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1"/>
                  </a:lnTo>
                  <a:lnTo>
                    <a:pt x="36" y="1"/>
                  </a:lnTo>
                  <a:lnTo>
                    <a:pt x="36" y="10"/>
                  </a:lnTo>
                  <a:lnTo>
                    <a:pt x="41" y="6"/>
                  </a:lnTo>
                  <a:lnTo>
                    <a:pt x="47" y="3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7" y="1"/>
                  </a:lnTo>
                  <a:lnTo>
                    <a:pt x="73" y="3"/>
                  </a:lnTo>
                  <a:lnTo>
                    <a:pt x="77" y="7"/>
                  </a:lnTo>
                  <a:lnTo>
                    <a:pt x="80" y="13"/>
                  </a:lnTo>
                  <a:lnTo>
                    <a:pt x="86" y="7"/>
                  </a:lnTo>
                  <a:lnTo>
                    <a:pt x="93" y="3"/>
                  </a:lnTo>
                  <a:lnTo>
                    <a:pt x="100" y="1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9" y="4"/>
                  </a:lnTo>
                  <a:lnTo>
                    <a:pt x="123" y="8"/>
                  </a:lnTo>
                  <a:lnTo>
                    <a:pt x="126" y="14"/>
                  </a:lnTo>
                  <a:lnTo>
                    <a:pt x="127" y="22"/>
                  </a:lnTo>
                  <a:lnTo>
                    <a:pt x="128" y="32"/>
                  </a:lnTo>
                  <a:lnTo>
                    <a:pt x="128" y="48"/>
                  </a:lnTo>
                  <a:lnTo>
                    <a:pt x="135" y="48"/>
                  </a:lnTo>
                  <a:lnTo>
                    <a:pt x="135" y="69"/>
                  </a:lnTo>
                  <a:lnTo>
                    <a:pt x="98" y="69"/>
                  </a:lnTo>
                  <a:lnTo>
                    <a:pt x="98" y="40"/>
                  </a:lnTo>
                  <a:lnTo>
                    <a:pt x="98" y="31"/>
                  </a:lnTo>
                  <a:lnTo>
                    <a:pt x="97" y="26"/>
                  </a:lnTo>
                  <a:lnTo>
                    <a:pt x="95" y="24"/>
                  </a:lnTo>
                  <a:lnTo>
                    <a:pt x="92" y="23"/>
                  </a:lnTo>
                  <a:lnTo>
                    <a:pt x="87" y="24"/>
                  </a:lnTo>
                  <a:lnTo>
                    <a:pt x="82" y="27"/>
                  </a:lnTo>
                  <a:lnTo>
                    <a:pt x="82" y="48"/>
                  </a:lnTo>
                  <a:lnTo>
                    <a:pt x="90" y="48"/>
                  </a:lnTo>
                  <a:lnTo>
                    <a:pt x="90" y="69"/>
                  </a:lnTo>
                  <a:lnTo>
                    <a:pt x="52" y="69"/>
                  </a:lnTo>
                  <a:lnTo>
                    <a:pt x="52" y="40"/>
                  </a:lnTo>
                  <a:lnTo>
                    <a:pt x="52" y="31"/>
                  </a:lnTo>
                  <a:lnTo>
                    <a:pt x="51" y="26"/>
                  </a:lnTo>
                  <a:lnTo>
                    <a:pt x="49" y="24"/>
                  </a:lnTo>
                  <a:lnTo>
                    <a:pt x="46" y="23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36" y="48"/>
                  </a:lnTo>
                  <a:lnTo>
                    <a:pt x="44" y="48"/>
                  </a:lnTo>
                  <a:lnTo>
                    <a:pt x="44" y="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0244" name="Freeform 26"/>
          <p:cNvSpPr>
            <a:spLocks/>
          </p:cNvSpPr>
          <p:nvPr/>
        </p:nvSpPr>
        <p:spPr bwMode="auto">
          <a:xfrm>
            <a:off x="5597525" y="2681288"/>
            <a:ext cx="666750" cy="2505075"/>
          </a:xfrm>
          <a:custGeom>
            <a:avLst/>
            <a:gdLst>
              <a:gd name="T0" fmla="*/ 665163 w 420"/>
              <a:gd name="T1" fmla="*/ 2503488 h 1578"/>
              <a:gd name="T2" fmla="*/ 665163 w 420"/>
              <a:gd name="T3" fmla="*/ 0 h 1578"/>
              <a:gd name="T4" fmla="*/ 0 w 420"/>
              <a:gd name="T5" fmla="*/ 0 h 15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0" h="1578">
                <a:moveTo>
                  <a:pt x="419" y="1577"/>
                </a:moveTo>
                <a:lnTo>
                  <a:pt x="41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45" name="Freeform 27"/>
          <p:cNvSpPr>
            <a:spLocks/>
          </p:cNvSpPr>
          <p:nvPr/>
        </p:nvSpPr>
        <p:spPr bwMode="auto">
          <a:xfrm>
            <a:off x="5505450" y="2620963"/>
            <a:ext cx="115888" cy="123825"/>
          </a:xfrm>
          <a:custGeom>
            <a:avLst/>
            <a:gdLst>
              <a:gd name="T0" fmla="*/ 0 w 73"/>
              <a:gd name="T1" fmla="*/ 60325 h 78"/>
              <a:gd name="T2" fmla="*/ 114300 w 73"/>
              <a:gd name="T3" fmla="*/ 0 h 78"/>
              <a:gd name="T4" fmla="*/ 114300 w 73"/>
              <a:gd name="T5" fmla="*/ 122238 h 78"/>
              <a:gd name="T6" fmla="*/ 0 w 73"/>
              <a:gd name="T7" fmla="*/ 60325 h 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78">
                <a:moveTo>
                  <a:pt x="0" y="38"/>
                </a:moveTo>
                <a:lnTo>
                  <a:pt x="72" y="0"/>
                </a:lnTo>
                <a:lnTo>
                  <a:pt x="72" y="77"/>
                </a:lnTo>
                <a:lnTo>
                  <a:pt x="0" y="38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46" name="Freeform 28"/>
          <p:cNvSpPr>
            <a:spLocks/>
          </p:cNvSpPr>
          <p:nvPr/>
        </p:nvSpPr>
        <p:spPr bwMode="auto">
          <a:xfrm>
            <a:off x="4989513" y="5851525"/>
            <a:ext cx="1274762" cy="641350"/>
          </a:xfrm>
          <a:custGeom>
            <a:avLst/>
            <a:gdLst>
              <a:gd name="T0" fmla="*/ 0 w 803"/>
              <a:gd name="T1" fmla="*/ 639763 h 404"/>
              <a:gd name="T2" fmla="*/ 1273175 w 803"/>
              <a:gd name="T3" fmla="*/ 639763 h 404"/>
              <a:gd name="T4" fmla="*/ 1273175 w 803"/>
              <a:gd name="T5" fmla="*/ 0 h 4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03" h="404">
                <a:moveTo>
                  <a:pt x="0" y="403"/>
                </a:moveTo>
                <a:lnTo>
                  <a:pt x="802" y="403"/>
                </a:lnTo>
                <a:lnTo>
                  <a:pt x="80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47" name="Freeform 29"/>
          <p:cNvSpPr>
            <a:spLocks/>
          </p:cNvSpPr>
          <p:nvPr/>
        </p:nvSpPr>
        <p:spPr bwMode="auto">
          <a:xfrm>
            <a:off x="6205538" y="5751513"/>
            <a:ext cx="114300" cy="125412"/>
          </a:xfrm>
          <a:custGeom>
            <a:avLst/>
            <a:gdLst>
              <a:gd name="T0" fmla="*/ 57150 w 72"/>
              <a:gd name="T1" fmla="*/ 0 h 79"/>
              <a:gd name="T2" fmla="*/ 112713 w 72"/>
              <a:gd name="T3" fmla="*/ 123825 h 79"/>
              <a:gd name="T4" fmla="*/ 0 w 72"/>
              <a:gd name="T5" fmla="*/ 123825 h 79"/>
              <a:gd name="T6" fmla="*/ 57150 w 72"/>
              <a:gd name="T7" fmla="*/ 0 h 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" h="79">
                <a:moveTo>
                  <a:pt x="36" y="0"/>
                </a:moveTo>
                <a:lnTo>
                  <a:pt x="71" y="78"/>
                </a:lnTo>
                <a:lnTo>
                  <a:pt x="0" y="78"/>
                </a:lnTo>
                <a:lnTo>
                  <a:pt x="36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48" name="Line 30"/>
          <p:cNvSpPr>
            <a:spLocks noChangeShapeType="1"/>
          </p:cNvSpPr>
          <p:nvPr/>
        </p:nvSpPr>
        <p:spPr bwMode="auto">
          <a:xfrm>
            <a:off x="4989513" y="5467350"/>
            <a:ext cx="792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49" name="Freeform 31"/>
          <p:cNvSpPr>
            <a:spLocks/>
          </p:cNvSpPr>
          <p:nvPr/>
        </p:nvSpPr>
        <p:spPr bwMode="auto">
          <a:xfrm>
            <a:off x="5759450" y="5405438"/>
            <a:ext cx="115888" cy="123825"/>
          </a:xfrm>
          <a:custGeom>
            <a:avLst/>
            <a:gdLst>
              <a:gd name="T0" fmla="*/ 114300 w 73"/>
              <a:gd name="T1" fmla="*/ 61913 h 78"/>
              <a:gd name="T2" fmla="*/ 0 w 73"/>
              <a:gd name="T3" fmla="*/ 122238 h 78"/>
              <a:gd name="T4" fmla="*/ 0 w 73"/>
              <a:gd name="T5" fmla="*/ 0 h 78"/>
              <a:gd name="T6" fmla="*/ 114300 w 73"/>
              <a:gd name="T7" fmla="*/ 61913 h 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78">
                <a:moveTo>
                  <a:pt x="72" y="39"/>
                </a:moveTo>
                <a:lnTo>
                  <a:pt x="0" y="77"/>
                </a:lnTo>
                <a:lnTo>
                  <a:pt x="0" y="0"/>
                </a:lnTo>
                <a:lnTo>
                  <a:pt x="72" y="39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50" name="Freeform 32"/>
          <p:cNvSpPr>
            <a:spLocks/>
          </p:cNvSpPr>
          <p:nvPr/>
        </p:nvSpPr>
        <p:spPr bwMode="auto">
          <a:xfrm>
            <a:off x="2716213" y="4470400"/>
            <a:ext cx="1736725" cy="1082675"/>
          </a:xfrm>
          <a:custGeom>
            <a:avLst/>
            <a:gdLst>
              <a:gd name="T0" fmla="*/ 0 w 1094"/>
              <a:gd name="T1" fmla="*/ 1081088 h 682"/>
              <a:gd name="T2" fmla="*/ 0 w 1094"/>
              <a:gd name="T3" fmla="*/ 481013 h 682"/>
              <a:gd name="T4" fmla="*/ 1735138 w 1094"/>
              <a:gd name="T5" fmla="*/ 481013 h 682"/>
              <a:gd name="T6" fmla="*/ 1735138 w 1094"/>
              <a:gd name="T7" fmla="*/ 0 h 6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94" h="682">
                <a:moveTo>
                  <a:pt x="0" y="681"/>
                </a:moveTo>
                <a:lnTo>
                  <a:pt x="0" y="303"/>
                </a:lnTo>
                <a:lnTo>
                  <a:pt x="1093" y="303"/>
                </a:lnTo>
                <a:lnTo>
                  <a:pt x="109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51" name="Freeform 33"/>
          <p:cNvSpPr>
            <a:spLocks/>
          </p:cNvSpPr>
          <p:nvPr/>
        </p:nvSpPr>
        <p:spPr bwMode="auto">
          <a:xfrm>
            <a:off x="4395788" y="4370388"/>
            <a:ext cx="112712" cy="127000"/>
          </a:xfrm>
          <a:custGeom>
            <a:avLst/>
            <a:gdLst>
              <a:gd name="T0" fmla="*/ 55562 w 71"/>
              <a:gd name="T1" fmla="*/ 0 h 80"/>
              <a:gd name="T2" fmla="*/ 111125 w 71"/>
              <a:gd name="T3" fmla="*/ 125413 h 80"/>
              <a:gd name="T4" fmla="*/ 0 w 71"/>
              <a:gd name="T5" fmla="*/ 125413 h 80"/>
              <a:gd name="T6" fmla="*/ 55562 w 71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" h="80">
                <a:moveTo>
                  <a:pt x="35" y="0"/>
                </a:moveTo>
                <a:lnTo>
                  <a:pt x="70" y="79"/>
                </a:lnTo>
                <a:lnTo>
                  <a:pt x="0" y="79"/>
                </a:lnTo>
                <a:lnTo>
                  <a:pt x="35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52" name="Freeform 34"/>
          <p:cNvSpPr>
            <a:spLocks/>
          </p:cNvSpPr>
          <p:nvPr/>
        </p:nvSpPr>
        <p:spPr bwMode="auto">
          <a:xfrm>
            <a:off x="4451350" y="2944813"/>
            <a:ext cx="796925" cy="862012"/>
          </a:xfrm>
          <a:custGeom>
            <a:avLst/>
            <a:gdLst>
              <a:gd name="T0" fmla="*/ 0 w 502"/>
              <a:gd name="T1" fmla="*/ 860425 h 543"/>
              <a:gd name="T2" fmla="*/ 0 w 502"/>
              <a:gd name="T3" fmla="*/ 536575 h 543"/>
              <a:gd name="T4" fmla="*/ 795338 w 502"/>
              <a:gd name="T5" fmla="*/ 536575 h 543"/>
              <a:gd name="T6" fmla="*/ 795338 w 502"/>
              <a:gd name="T7" fmla="*/ 0 h 5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543">
                <a:moveTo>
                  <a:pt x="0" y="542"/>
                </a:moveTo>
                <a:lnTo>
                  <a:pt x="0" y="338"/>
                </a:lnTo>
                <a:lnTo>
                  <a:pt x="501" y="338"/>
                </a:lnTo>
                <a:lnTo>
                  <a:pt x="50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53" name="Freeform 35"/>
          <p:cNvSpPr>
            <a:spLocks/>
          </p:cNvSpPr>
          <p:nvPr/>
        </p:nvSpPr>
        <p:spPr bwMode="auto">
          <a:xfrm>
            <a:off x="5191125" y="2843213"/>
            <a:ext cx="112713" cy="127000"/>
          </a:xfrm>
          <a:custGeom>
            <a:avLst/>
            <a:gdLst>
              <a:gd name="T0" fmla="*/ 55563 w 71"/>
              <a:gd name="T1" fmla="*/ 0 h 80"/>
              <a:gd name="T2" fmla="*/ 111125 w 71"/>
              <a:gd name="T3" fmla="*/ 125413 h 80"/>
              <a:gd name="T4" fmla="*/ 0 w 71"/>
              <a:gd name="T5" fmla="*/ 125413 h 80"/>
              <a:gd name="T6" fmla="*/ 55563 w 71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" h="80">
                <a:moveTo>
                  <a:pt x="35" y="0"/>
                </a:moveTo>
                <a:lnTo>
                  <a:pt x="70" y="79"/>
                </a:lnTo>
                <a:lnTo>
                  <a:pt x="0" y="79"/>
                </a:lnTo>
                <a:lnTo>
                  <a:pt x="35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54" name="Line 36"/>
          <p:cNvSpPr>
            <a:spLocks noChangeShapeType="1"/>
          </p:cNvSpPr>
          <p:nvPr/>
        </p:nvSpPr>
        <p:spPr bwMode="auto">
          <a:xfrm flipH="1">
            <a:off x="2832100" y="4086225"/>
            <a:ext cx="1231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55" name="Freeform 37"/>
          <p:cNvSpPr>
            <a:spLocks/>
          </p:cNvSpPr>
          <p:nvPr/>
        </p:nvSpPr>
        <p:spPr bwMode="auto">
          <a:xfrm>
            <a:off x="2740025" y="4024313"/>
            <a:ext cx="115888" cy="123825"/>
          </a:xfrm>
          <a:custGeom>
            <a:avLst/>
            <a:gdLst>
              <a:gd name="T0" fmla="*/ 0 w 73"/>
              <a:gd name="T1" fmla="*/ 61913 h 78"/>
              <a:gd name="T2" fmla="*/ 114300 w 73"/>
              <a:gd name="T3" fmla="*/ 0 h 78"/>
              <a:gd name="T4" fmla="*/ 114300 w 73"/>
              <a:gd name="T5" fmla="*/ 122238 h 78"/>
              <a:gd name="T6" fmla="*/ 0 w 73"/>
              <a:gd name="T7" fmla="*/ 61913 h 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78">
                <a:moveTo>
                  <a:pt x="0" y="39"/>
                </a:moveTo>
                <a:lnTo>
                  <a:pt x="72" y="0"/>
                </a:lnTo>
                <a:lnTo>
                  <a:pt x="72" y="77"/>
                </a:lnTo>
                <a:lnTo>
                  <a:pt x="0" y="39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56" name="Freeform 38"/>
          <p:cNvSpPr>
            <a:spLocks/>
          </p:cNvSpPr>
          <p:nvPr/>
        </p:nvSpPr>
        <p:spPr bwMode="auto">
          <a:xfrm>
            <a:off x="2255838" y="2962275"/>
            <a:ext cx="968375" cy="876300"/>
          </a:xfrm>
          <a:custGeom>
            <a:avLst/>
            <a:gdLst>
              <a:gd name="T0" fmla="*/ 966788 w 610"/>
              <a:gd name="T1" fmla="*/ 0 h 552"/>
              <a:gd name="T2" fmla="*/ 966788 w 610"/>
              <a:gd name="T3" fmla="*/ 487363 h 552"/>
              <a:gd name="T4" fmla="*/ 0 w 610"/>
              <a:gd name="T5" fmla="*/ 487363 h 552"/>
              <a:gd name="T6" fmla="*/ 0 w 610"/>
              <a:gd name="T7" fmla="*/ 874713 h 5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0" h="552">
                <a:moveTo>
                  <a:pt x="609" y="0"/>
                </a:moveTo>
                <a:lnTo>
                  <a:pt x="609" y="307"/>
                </a:lnTo>
                <a:lnTo>
                  <a:pt x="0" y="307"/>
                </a:lnTo>
                <a:lnTo>
                  <a:pt x="0" y="55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57" name="Freeform 39"/>
          <p:cNvSpPr>
            <a:spLocks/>
          </p:cNvSpPr>
          <p:nvPr/>
        </p:nvSpPr>
        <p:spPr bwMode="auto">
          <a:xfrm>
            <a:off x="2200275" y="3813175"/>
            <a:ext cx="112713" cy="125413"/>
          </a:xfrm>
          <a:custGeom>
            <a:avLst/>
            <a:gdLst>
              <a:gd name="T0" fmla="*/ 55563 w 71"/>
              <a:gd name="T1" fmla="*/ 123825 h 79"/>
              <a:gd name="T2" fmla="*/ 0 w 71"/>
              <a:gd name="T3" fmla="*/ 0 h 79"/>
              <a:gd name="T4" fmla="*/ 111125 w 71"/>
              <a:gd name="T5" fmla="*/ 0 h 79"/>
              <a:gd name="T6" fmla="*/ 55563 w 71"/>
              <a:gd name="T7" fmla="*/ 123825 h 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" h="79">
                <a:moveTo>
                  <a:pt x="35" y="78"/>
                </a:moveTo>
                <a:lnTo>
                  <a:pt x="0" y="0"/>
                </a:lnTo>
                <a:lnTo>
                  <a:pt x="70" y="0"/>
                </a:lnTo>
                <a:lnTo>
                  <a:pt x="35" y="78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58" name="Freeform 40"/>
          <p:cNvSpPr>
            <a:spLocks/>
          </p:cNvSpPr>
          <p:nvPr/>
        </p:nvSpPr>
        <p:spPr bwMode="auto">
          <a:xfrm>
            <a:off x="2073275" y="2378075"/>
            <a:ext cx="958850" cy="304800"/>
          </a:xfrm>
          <a:custGeom>
            <a:avLst/>
            <a:gdLst>
              <a:gd name="T0" fmla="*/ 957263 w 604"/>
              <a:gd name="T1" fmla="*/ 303213 h 192"/>
              <a:gd name="T2" fmla="*/ 0 w 604"/>
              <a:gd name="T3" fmla="*/ 303213 h 192"/>
              <a:gd name="T4" fmla="*/ 0 w 604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04" h="192">
                <a:moveTo>
                  <a:pt x="603" y="191"/>
                </a:moveTo>
                <a:lnTo>
                  <a:pt x="0" y="19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59" name="Freeform 41"/>
          <p:cNvSpPr>
            <a:spLocks/>
          </p:cNvSpPr>
          <p:nvPr/>
        </p:nvSpPr>
        <p:spPr bwMode="auto">
          <a:xfrm>
            <a:off x="2017713" y="2278063"/>
            <a:ext cx="112712" cy="127000"/>
          </a:xfrm>
          <a:custGeom>
            <a:avLst/>
            <a:gdLst>
              <a:gd name="T0" fmla="*/ 55562 w 71"/>
              <a:gd name="T1" fmla="*/ 0 h 80"/>
              <a:gd name="T2" fmla="*/ 111125 w 71"/>
              <a:gd name="T3" fmla="*/ 125413 h 80"/>
              <a:gd name="T4" fmla="*/ 0 w 71"/>
              <a:gd name="T5" fmla="*/ 125413 h 80"/>
              <a:gd name="T6" fmla="*/ 55562 w 71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" h="80">
                <a:moveTo>
                  <a:pt x="35" y="0"/>
                </a:moveTo>
                <a:lnTo>
                  <a:pt x="70" y="79"/>
                </a:lnTo>
                <a:lnTo>
                  <a:pt x="0" y="79"/>
                </a:lnTo>
                <a:lnTo>
                  <a:pt x="35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60" name="Freeform 42"/>
          <p:cNvSpPr>
            <a:spLocks/>
          </p:cNvSpPr>
          <p:nvPr/>
        </p:nvSpPr>
        <p:spPr bwMode="auto">
          <a:xfrm>
            <a:off x="2352675" y="1997075"/>
            <a:ext cx="1068388" cy="303213"/>
          </a:xfrm>
          <a:custGeom>
            <a:avLst/>
            <a:gdLst>
              <a:gd name="T0" fmla="*/ 0 w 673"/>
              <a:gd name="T1" fmla="*/ 0 h 191"/>
              <a:gd name="T2" fmla="*/ 1066800 w 673"/>
              <a:gd name="T3" fmla="*/ 0 h 191"/>
              <a:gd name="T4" fmla="*/ 1066800 w 673"/>
              <a:gd name="T5" fmla="*/ 301625 h 1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3" h="191">
                <a:moveTo>
                  <a:pt x="0" y="0"/>
                </a:moveTo>
                <a:lnTo>
                  <a:pt x="672" y="0"/>
                </a:lnTo>
                <a:lnTo>
                  <a:pt x="672" y="19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61" name="Freeform 43"/>
          <p:cNvSpPr>
            <a:spLocks/>
          </p:cNvSpPr>
          <p:nvPr/>
        </p:nvSpPr>
        <p:spPr bwMode="auto">
          <a:xfrm>
            <a:off x="3362325" y="2274888"/>
            <a:ext cx="114300" cy="127000"/>
          </a:xfrm>
          <a:custGeom>
            <a:avLst/>
            <a:gdLst>
              <a:gd name="T0" fmla="*/ 57150 w 72"/>
              <a:gd name="T1" fmla="*/ 125413 h 80"/>
              <a:gd name="T2" fmla="*/ 0 w 72"/>
              <a:gd name="T3" fmla="*/ 0 h 80"/>
              <a:gd name="T4" fmla="*/ 112713 w 72"/>
              <a:gd name="T5" fmla="*/ 0 h 80"/>
              <a:gd name="T6" fmla="*/ 57150 w 72"/>
              <a:gd name="T7" fmla="*/ 125413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" h="80">
                <a:moveTo>
                  <a:pt x="36" y="79"/>
                </a:moveTo>
                <a:lnTo>
                  <a:pt x="0" y="0"/>
                </a:lnTo>
                <a:lnTo>
                  <a:pt x="71" y="0"/>
                </a:lnTo>
                <a:lnTo>
                  <a:pt x="36" y="79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62" name="Line 44"/>
          <p:cNvSpPr>
            <a:spLocks noChangeShapeType="1"/>
          </p:cNvSpPr>
          <p:nvPr/>
        </p:nvSpPr>
        <p:spPr bwMode="auto">
          <a:xfrm>
            <a:off x="3705225" y="1185863"/>
            <a:ext cx="7921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63" name="Freeform 45"/>
          <p:cNvSpPr>
            <a:spLocks/>
          </p:cNvSpPr>
          <p:nvPr/>
        </p:nvSpPr>
        <p:spPr bwMode="auto">
          <a:xfrm>
            <a:off x="4475163" y="1125538"/>
            <a:ext cx="115887" cy="123825"/>
          </a:xfrm>
          <a:custGeom>
            <a:avLst/>
            <a:gdLst>
              <a:gd name="T0" fmla="*/ 114300 w 73"/>
              <a:gd name="T1" fmla="*/ 60325 h 78"/>
              <a:gd name="T2" fmla="*/ 0 w 73"/>
              <a:gd name="T3" fmla="*/ 122238 h 78"/>
              <a:gd name="T4" fmla="*/ 0 w 73"/>
              <a:gd name="T5" fmla="*/ 0 h 78"/>
              <a:gd name="T6" fmla="*/ 114300 w 73"/>
              <a:gd name="T7" fmla="*/ 60325 h 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78">
                <a:moveTo>
                  <a:pt x="72" y="38"/>
                </a:moveTo>
                <a:lnTo>
                  <a:pt x="0" y="77"/>
                </a:lnTo>
                <a:lnTo>
                  <a:pt x="0" y="0"/>
                </a:lnTo>
                <a:lnTo>
                  <a:pt x="72" y="38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64" name="Freeform 46"/>
          <p:cNvSpPr>
            <a:spLocks/>
          </p:cNvSpPr>
          <p:nvPr/>
        </p:nvSpPr>
        <p:spPr bwMode="auto">
          <a:xfrm>
            <a:off x="3419475" y="2944813"/>
            <a:ext cx="1327150" cy="222250"/>
          </a:xfrm>
          <a:custGeom>
            <a:avLst/>
            <a:gdLst>
              <a:gd name="T0" fmla="*/ 0 w 836"/>
              <a:gd name="T1" fmla="*/ 20638 h 140"/>
              <a:gd name="T2" fmla="*/ 0 w 836"/>
              <a:gd name="T3" fmla="*/ 220663 h 140"/>
              <a:gd name="T4" fmla="*/ 1325563 w 836"/>
              <a:gd name="T5" fmla="*/ 220663 h 140"/>
              <a:gd name="T6" fmla="*/ 1325563 w 836"/>
              <a:gd name="T7" fmla="*/ 0 h 1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6" h="140">
                <a:moveTo>
                  <a:pt x="0" y="13"/>
                </a:moveTo>
                <a:lnTo>
                  <a:pt x="0" y="139"/>
                </a:lnTo>
                <a:lnTo>
                  <a:pt x="835" y="139"/>
                </a:lnTo>
                <a:lnTo>
                  <a:pt x="83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65" name="Freeform 47"/>
          <p:cNvSpPr>
            <a:spLocks/>
          </p:cNvSpPr>
          <p:nvPr/>
        </p:nvSpPr>
        <p:spPr bwMode="auto">
          <a:xfrm>
            <a:off x="4689475" y="2843213"/>
            <a:ext cx="112713" cy="127000"/>
          </a:xfrm>
          <a:custGeom>
            <a:avLst/>
            <a:gdLst>
              <a:gd name="T0" fmla="*/ 55563 w 71"/>
              <a:gd name="T1" fmla="*/ 0 h 80"/>
              <a:gd name="T2" fmla="*/ 111125 w 71"/>
              <a:gd name="T3" fmla="*/ 125413 h 80"/>
              <a:gd name="T4" fmla="*/ 0 w 71"/>
              <a:gd name="T5" fmla="*/ 125413 h 80"/>
              <a:gd name="T6" fmla="*/ 55563 w 71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" h="80">
                <a:moveTo>
                  <a:pt x="35" y="0"/>
                </a:moveTo>
                <a:lnTo>
                  <a:pt x="70" y="79"/>
                </a:lnTo>
                <a:lnTo>
                  <a:pt x="0" y="79"/>
                </a:lnTo>
                <a:lnTo>
                  <a:pt x="35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66" name="Line 48"/>
          <p:cNvSpPr>
            <a:spLocks noChangeShapeType="1"/>
          </p:cNvSpPr>
          <p:nvPr/>
        </p:nvSpPr>
        <p:spPr bwMode="auto">
          <a:xfrm flipH="1">
            <a:off x="3898900" y="2681288"/>
            <a:ext cx="593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67" name="Freeform 49"/>
          <p:cNvSpPr>
            <a:spLocks/>
          </p:cNvSpPr>
          <p:nvPr/>
        </p:nvSpPr>
        <p:spPr bwMode="auto">
          <a:xfrm>
            <a:off x="3806825" y="2620963"/>
            <a:ext cx="115888" cy="123825"/>
          </a:xfrm>
          <a:custGeom>
            <a:avLst/>
            <a:gdLst>
              <a:gd name="T0" fmla="*/ 0 w 73"/>
              <a:gd name="T1" fmla="*/ 60325 h 78"/>
              <a:gd name="T2" fmla="*/ 114300 w 73"/>
              <a:gd name="T3" fmla="*/ 0 h 78"/>
              <a:gd name="T4" fmla="*/ 114300 w 73"/>
              <a:gd name="T5" fmla="*/ 122238 h 78"/>
              <a:gd name="T6" fmla="*/ 0 w 73"/>
              <a:gd name="T7" fmla="*/ 60325 h 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78">
                <a:moveTo>
                  <a:pt x="0" y="38"/>
                </a:moveTo>
                <a:lnTo>
                  <a:pt x="72" y="0"/>
                </a:lnTo>
                <a:lnTo>
                  <a:pt x="72" y="77"/>
                </a:lnTo>
                <a:lnTo>
                  <a:pt x="0" y="38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68" name="Line 50"/>
          <p:cNvSpPr>
            <a:spLocks noChangeShapeType="1"/>
          </p:cNvSpPr>
          <p:nvPr/>
        </p:nvSpPr>
        <p:spPr bwMode="auto">
          <a:xfrm flipV="1">
            <a:off x="4999038" y="1568450"/>
            <a:ext cx="0" cy="950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69" name="Freeform 51"/>
          <p:cNvSpPr>
            <a:spLocks/>
          </p:cNvSpPr>
          <p:nvPr/>
        </p:nvSpPr>
        <p:spPr bwMode="auto">
          <a:xfrm>
            <a:off x="4943475" y="1468438"/>
            <a:ext cx="112713" cy="125412"/>
          </a:xfrm>
          <a:custGeom>
            <a:avLst/>
            <a:gdLst>
              <a:gd name="T0" fmla="*/ 55563 w 71"/>
              <a:gd name="T1" fmla="*/ 0 h 79"/>
              <a:gd name="T2" fmla="*/ 111125 w 71"/>
              <a:gd name="T3" fmla="*/ 123825 h 79"/>
              <a:gd name="T4" fmla="*/ 0 w 71"/>
              <a:gd name="T5" fmla="*/ 123825 h 79"/>
              <a:gd name="T6" fmla="*/ 55563 w 71"/>
              <a:gd name="T7" fmla="*/ 0 h 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" h="79">
                <a:moveTo>
                  <a:pt x="35" y="0"/>
                </a:moveTo>
                <a:lnTo>
                  <a:pt x="70" y="78"/>
                </a:lnTo>
                <a:lnTo>
                  <a:pt x="0" y="78"/>
                </a:lnTo>
                <a:lnTo>
                  <a:pt x="35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70" name="Freeform 52"/>
          <p:cNvSpPr>
            <a:spLocks/>
          </p:cNvSpPr>
          <p:nvPr/>
        </p:nvSpPr>
        <p:spPr bwMode="auto">
          <a:xfrm>
            <a:off x="5453063" y="1323975"/>
            <a:ext cx="876300" cy="584200"/>
          </a:xfrm>
          <a:custGeom>
            <a:avLst/>
            <a:gdLst>
              <a:gd name="T0" fmla="*/ 874713 w 552"/>
              <a:gd name="T1" fmla="*/ 582613 h 368"/>
              <a:gd name="T2" fmla="*/ 874713 w 552"/>
              <a:gd name="T3" fmla="*/ 0 h 368"/>
              <a:gd name="T4" fmla="*/ 0 w 552"/>
              <a:gd name="T5" fmla="*/ 0 h 3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2" h="368">
                <a:moveTo>
                  <a:pt x="551" y="367"/>
                </a:moveTo>
                <a:lnTo>
                  <a:pt x="55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71" name="Freeform 53"/>
          <p:cNvSpPr>
            <a:spLocks/>
          </p:cNvSpPr>
          <p:nvPr/>
        </p:nvSpPr>
        <p:spPr bwMode="auto">
          <a:xfrm>
            <a:off x="5360988" y="1263650"/>
            <a:ext cx="114300" cy="123825"/>
          </a:xfrm>
          <a:custGeom>
            <a:avLst/>
            <a:gdLst>
              <a:gd name="T0" fmla="*/ 0 w 72"/>
              <a:gd name="T1" fmla="*/ 60325 h 78"/>
              <a:gd name="T2" fmla="*/ 112713 w 72"/>
              <a:gd name="T3" fmla="*/ 0 h 78"/>
              <a:gd name="T4" fmla="*/ 112713 w 72"/>
              <a:gd name="T5" fmla="*/ 122238 h 78"/>
              <a:gd name="T6" fmla="*/ 0 w 72"/>
              <a:gd name="T7" fmla="*/ 60325 h 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" h="78">
                <a:moveTo>
                  <a:pt x="0" y="38"/>
                </a:moveTo>
                <a:lnTo>
                  <a:pt x="71" y="0"/>
                </a:lnTo>
                <a:lnTo>
                  <a:pt x="71" y="77"/>
                </a:lnTo>
                <a:lnTo>
                  <a:pt x="0" y="38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72" name="Freeform 54"/>
          <p:cNvSpPr>
            <a:spLocks/>
          </p:cNvSpPr>
          <p:nvPr/>
        </p:nvSpPr>
        <p:spPr bwMode="auto">
          <a:xfrm>
            <a:off x="5453063" y="431800"/>
            <a:ext cx="844550" cy="612775"/>
          </a:xfrm>
          <a:custGeom>
            <a:avLst/>
            <a:gdLst>
              <a:gd name="T0" fmla="*/ 842963 w 532"/>
              <a:gd name="T1" fmla="*/ 0 h 386"/>
              <a:gd name="T2" fmla="*/ 842963 w 532"/>
              <a:gd name="T3" fmla="*/ 611188 h 386"/>
              <a:gd name="T4" fmla="*/ 0 w 532"/>
              <a:gd name="T5" fmla="*/ 611188 h 3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86">
                <a:moveTo>
                  <a:pt x="531" y="0"/>
                </a:moveTo>
                <a:lnTo>
                  <a:pt x="531" y="385"/>
                </a:lnTo>
                <a:lnTo>
                  <a:pt x="0" y="38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73" name="Freeform 55"/>
          <p:cNvSpPr>
            <a:spLocks/>
          </p:cNvSpPr>
          <p:nvPr/>
        </p:nvSpPr>
        <p:spPr bwMode="auto">
          <a:xfrm>
            <a:off x="5360988" y="982663"/>
            <a:ext cx="114300" cy="123825"/>
          </a:xfrm>
          <a:custGeom>
            <a:avLst/>
            <a:gdLst>
              <a:gd name="T0" fmla="*/ 0 w 72"/>
              <a:gd name="T1" fmla="*/ 60325 h 78"/>
              <a:gd name="T2" fmla="*/ 112713 w 72"/>
              <a:gd name="T3" fmla="*/ 0 h 78"/>
              <a:gd name="T4" fmla="*/ 112713 w 72"/>
              <a:gd name="T5" fmla="*/ 122238 h 78"/>
              <a:gd name="T6" fmla="*/ 0 w 72"/>
              <a:gd name="T7" fmla="*/ 60325 h 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" h="78">
                <a:moveTo>
                  <a:pt x="0" y="38"/>
                </a:moveTo>
                <a:lnTo>
                  <a:pt x="71" y="0"/>
                </a:lnTo>
                <a:lnTo>
                  <a:pt x="71" y="77"/>
                </a:lnTo>
                <a:lnTo>
                  <a:pt x="0" y="38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74" name="Freeform 56"/>
          <p:cNvSpPr>
            <a:spLocks/>
          </p:cNvSpPr>
          <p:nvPr/>
        </p:nvSpPr>
        <p:spPr bwMode="auto">
          <a:xfrm>
            <a:off x="4976813" y="268288"/>
            <a:ext cx="722312" cy="636587"/>
          </a:xfrm>
          <a:custGeom>
            <a:avLst/>
            <a:gdLst>
              <a:gd name="T0" fmla="*/ 0 w 455"/>
              <a:gd name="T1" fmla="*/ 635000 h 401"/>
              <a:gd name="T2" fmla="*/ 0 w 455"/>
              <a:gd name="T3" fmla="*/ 0 h 401"/>
              <a:gd name="T4" fmla="*/ 720725 w 455"/>
              <a:gd name="T5" fmla="*/ 0 h 4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5" h="401">
                <a:moveTo>
                  <a:pt x="0" y="400"/>
                </a:moveTo>
                <a:lnTo>
                  <a:pt x="0" y="0"/>
                </a:lnTo>
                <a:lnTo>
                  <a:pt x="45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75" name="Freeform 57"/>
          <p:cNvSpPr>
            <a:spLocks/>
          </p:cNvSpPr>
          <p:nvPr/>
        </p:nvSpPr>
        <p:spPr bwMode="auto">
          <a:xfrm>
            <a:off x="5675313" y="206375"/>
            <a:ext cx="115887" cy="123825"/>
          </a:xfrm>
          <a:custGeom>
            <a:avLst/>
            <a:gdLst>
              <a:gd name="T0" fmla="*/ 114300 w 73"/>
              <a:gd name="T1" fmla="*/ 61913 h 78"/>
              <a:gd name="T2" fmla="*/ 0 w 73"/>
              <a:gd name="T3" fmla="*/ 122238 h 78"/>
              <a:gd name="T4" fmla="*/ 0 w 73"/>
              <a:gd name="T5" fmla="*/ 0 h 78"/>
              <a:gd name="T6" fmla="*/ 114300 w 73"/>
              <a:gd name="T7" fmla="*/ 61913 h 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78">
                <a:moveTo>
                  <a:pt x="72" y="39"/>
                </a:moveTo>
                <a:lnTo>
                  <a:pt x="0" y="77"/>
                </a:lnTo>
                <a:lnTo>
                  <a:pt x="0" y="0"/>
                </a:lnTo>
                <a:lnTo>
                  <a:pt x="72" y="39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76" name="AutoShape 58"/>
          <p:cNvSpPr>
            <a:spLocks noChangeArrowheads="1"/>
          </p:cNvSpPr>
          <p:nvPr/>
        </p:nvSpPr>
        <p:spPr bwMode="auto">
          <a:xfrm>
            <a:off x="4595813" y="909638"/>
            <a:ext cx="763587" cy="55245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77" name="Rectangle 59"/>
          <p:cNvSpPr>
            <a:spLocks noChangeArrowheads="1"/>
          </p:cNvSpPr>
          <p:nvPr/>
        </p:nvSpPr>
        <p:spPr bwMode="auto">
          <a:xfrm>
            <a:off x="4686300" y="939800"/>
            <a:ext cx="6524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Reconcile </a:t>
            </a:r>
          </a:p>
        </p:txBody>
      </p:sp>
      <p:sp>
        <p:nvSpPr>
          <p:cNvPr id="10278" name="Rectangle 60"/>
          <p:cNvSpPr>
            <a:spLocks noChangeArrowheads="1"/>
          </p:cNvSpPr>
          <p:nvPr/>
        </p:nvSpPr>
        <p:spPr bwMode="auto">
          <a:xfrm>
            <a:off x="4722813" y="1081088"/>
            <a:ext cx="5857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Account </a:t>
            </a:r>
          </a:p>
        </p:txBody>
      </p:sp>
      <p:sp>
        <p:nvSpPr>
          <p:cNvPr id="10279" name="Rectangle 61"/>
          <p:cNvSpPr>
            <a:spLocks noChangeArrowheads="1"/>
          </p:cNvSpPr>
          <p:nvPr/>
        </p:nvSpPr>
        <p:spPr bwMode="auto">
          <a:xfrm>
            <a:off x="4699000" y="1222375"/>
            <a:ext cx="596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Balances</a:t>
            </a:r>
          </a:p>
        </p:txBody>
      </p:sp>
      <p:sp>
        <p:nvSpPr>
          <p:cNvPr id="10280" name="AutoShape 62"/>
          <p:cNvSpPr>
            <a:spLocks noChangeArrowheads="1"/>
          </p:cNvSpPr>
          <p:nvPr/>
        </p:nvSpPr>
        <p:spPr bwMode="auto">
          <a:xfrm>
            <a:off x="3036888" y="2406650"/>
            <a:ext cx="763587" cy="55245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81" name="Rectangle 63"/>
          <p:cNvSpPr>
            <a:spLocks noChangeArrowheads="1"/>
          </p:cNvSpPr>
          <p:nvPr/>
        </p:nvSpPr>
        <p:spPr bwMode="auto">
          <a:xfrm>
            <a:off x="3251200" y="2438400"/>
            <a:ext cx="3762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Pay </a:t>
            </a:r>
          </a:p>
        </p:txBody>
      </p:sp>
      <p:sp>
        <p:nvSpPr>
          <p:cNvPr id="10282" name="Rectangle 64"/>
          <p:cNvSpPr>
            <a:spLocks noChangeArrowheads="1"/>
          </p:cNvSpPr>
          <p:nvPr/>
        </p:nvSpPr>
        <p:spPr bwMode="auto">
          <a:xfrm>
            <a:off x="3305175" y="2578100"/>
            <a:ext cx="2619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a </a:t>
            </a:r>
          </a:p>
        </p:txBody>
      </p:sp>
      <p:sp>
        <p:nvSpPr>
          <p:cNvPr id="10283" name="Rectangle 65"/>
          <p:cNvSpPr>
            <a:spLocks noChangeArrowheads="1"/>
          </p:cNvSpPr>
          <p:nvPr/>
        </p:nvSpPr>
        <p:spPr bwMode="auto">
          <a:xfrm>
            <a:off x="3265488" y="2719388"/>
            <a:ext cx="3286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Bill</a:t>
            </a:r>
          </a:p>
        </p:txBody>
      </p:sp>
      <p:sp>
        <p:nvSpPr>
          <p:cNvPr id="10284" name="AutoShape 66"/>
          <p:cNvSpPr>
            <a:spLocks noChangeArrowheads="1"/>
          </p:cNvSpPr>
          <p:nvPr/>
        </p:nvSpPr>
        <p:spPr bwMode="auto">
          <a:xfrm>
            <a:off x="4070350" y="3811588"/>
            <a:ext cx="762000" cy="55245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85" name="Rectangle 67"/>
          <p:cNvSpPr>
            <a:spLocks noChangeArrowheads="1"/>
          </p:cNvSpPr>
          <p:nvPr/>
        </p:nvSpPr>
        <p:spPr bwMode="auto">
          <a:xfrm>
            <a:off x="4170363" y="3841750"/>
            <a:ext cx="631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Withdraw </a:t>
            </a:r>
          </a:p>
        </p:txBody>
      </p:sp>
      <p:sp>
        <p:nvSpPr>
          <p:cNvPr id="10286" name="Rectangle 68"/>
          <p:cNvSpPr>
            <a:spLocks noChangeArrowheads="1"/>
          </p:cNvSpPr>
          <p:nvPr/>
        </p:nvSpPr>
        <p:spPr bwMode="auto">
          <a:xfrm>
            <a:off x="4129088" y="3983038"/>
            <a:ext cx="723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Funds from </a:t>
            </a:r>
          </a:p>
        </p:txBody>
      </p:sp>
      <p:sp>
        <p:nvSpPr>
          <p:cNvPr id="10287" name="Rectangle 69"/>
          <p:cNvSpPr>
            <a:spLocks noChangeArrowheads="1"/>
          </p:cNvSpPr>
          <p:nvPr/>
        </p:nvSpPr>
        <p:spPr bwMode="auto">
          <a:xfrm>
            <a:off x="4130675" y="4124325"/>
            <a:ext cx="695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an Account</a:t>
            </a:r>
          </a:p>
        </p:txBody>
      </p:sp>
      <p:sp>
        <p:nvSpPr>
          <p:cNvPr id="10288" name="AutoShape 70"/>
          <p:cNvSpPr>
            <a:spLocks noChangeArrowheads="1"/>
          </p:cNvSpPr>
          <p:nvPr/>
        </p:nvSpPr>
        <p:spPr bwMode="auto">
          <a:xfrm>
            <a:off x="5880100" y="5191125"/>
            <a:ext cx="763588" cy="554038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89" name="Rectangle 71"/>
          <p:cNvSpPr>
            <a:spLocks noChangeArrowheads="1"/>
          </p:cNvSpPr>
          <p:nvPr/>
        </p:nvSpPr>
        <p:spPr bwMode="auto">
          <a:xfrm>
            <a:off x="5876925" y="5222875"/>
            <a:ext cx="8604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Deposit Funds </a:t>
            </a:r>
          </a:p>
        </p:txBody>
      </p:sp>
      <p:sp>
        <p:nvSpPr>
          <p:cNvPr id="10290" name="Rectangle 72"/>
          <p:cNvSpPr>
            <a:spLocks noChangeArrowheads="1"/>
          </p:cNvSpPr>
          <p:nvPr/>
        </p:nvSpPr>
        <p:spPr bwMode="auto">
          <a:xfrm>
            <a:off x="6034088" y="5364163"/>
            <a:ext cx="51593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into an </a:t>
            </a:r>
          </a:p>
        </p:txBody>
      </p:sp>
      <p:sp>
        <p:nvSpPr>
          <p:cNvPr id="10291" name="Rectangle 73"/>
          <p:cNvSpPr>
            <a:spLocks noChangeArrowheads="1"/>
          </p:cNvSpPr>
          <p:nvPr/>
        </p:nvSpPr>
        <p:spPr bwMode="auto">
          <a:xfrm>
            <a:off x="6007100" y="5505450"/>
            <a:ext cx="5603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Account</a:t>
            </a:r>
          </a:p>
        </p:txBody>
      </p:sp>
      <p:sp>
        <p:nvSpPr>
          <p:cNvPr id="10292" name="Freeform 74"/>
          <p:cNvSpPr>
            <a:spLocks/>
          </p:cNvSpPr>
          <p:nvPr/>
        </p:nvSpPr>
        <p:spPr bwMode="auto">
          <a:xfrm>
            <a:off x="3148013" y="904875"/>
            <a:ext cx="558800" cy="565150"/>
          </a:xfrm>
          <a:custGeom>
            <a:avLst/>
            <a:gdLst>
              <a:gd name="T0" fmla="*/ 0 w 352"/>
              <a:gd name="T1" fmla="*/ 0 h 356"/>
              <a:gd name="T2" fmla="*/ 557213 w 352"/>
              <a:gd name="T3" fmla="*/ 0 h 356"/>
              <a:gd name="T4" fmla="*/ 557213 w 352"/>
              <a:gd name="T5" fmla="*/ 563563 h 356"/>
              <a:gd name="T6" fmla="*/ 0 w 352"/>
              <a:gd name="T7" fmla="*/ 563563 h 356"/>
              <a:gd name="T8" fmla="*/ 0 w 352"/>
              <a:gd name="T9" fmla="*/ 0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2" h="356">
                <a:moveTo>
                  <a:pt x="0" y="0"/>
                </a:moveTo>
                <a:lnTo>
                  <a:pt x="351" y="0"/>
                </a:lnTo>
                <a:lnTo>
                  <a:pt x="351" y="355"/>
                </a:lnTo>
                <a:lnTo>
                  <a:pt x="0" y="3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93" name="Rectangle 75"/>
          <p:cNvSpPr>
            <a:spLocks noChangeArrowheads="1"/>
          </p:cNvSpPr>
          <p:nvPr/>
        </p:nvSpPr>
        <p:spPr bwMode="auto">
          <a:xfrm>
            <a:off x="3232150" y="1084263"/>
            <a:ext cx="4143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Bank</a:t>
            </a:r>
          </a:p>
        </p:txBody>
      </p:sp>
      <p:sp>
        <p:nvSpPr>
          <p:cNvPr id="10294" name="Freeform 76"/>
          <p:cNvSpPr>
            <a:spLocks/>
          </p:cNvSpPr>
          <p:nvPr/>
        </p:nvSpPr>
        <p:spPr bwMode="auto">
          <a:xfrm>
            <a:off x="1795463" y="1714500"/>
            <a:ext cx="558800" cy="565150"/>
          </a:xfrm>
          <a:custGeom>
            <a:avLst/>
            <a:gdLst>
              <a:gd name="T0" fmla="*/ 0 w 352"/>
              <a:gd name="T1" fmla="*/ 0 h 356"/>
              <a:gd name="T2" fmla="*/ 557213 w 352"/>
              <a:gd name="T3" fmla="*/ 0 h 356"/>
              <a:gd name="T4" fmla="*/ 557213 w 352"/>
              <a:gd name="T5" fmla="*/ 563563 h 356"/>
              <a:gd name="T6" fmla="*/ 0 w 352"/>
              <a:gd name="T7" fmla="*/ 563563 h 356"/>
              <a:gd name="T8" fmla="*/ 0 w 352"/>
              <a:gd name="T9" fmla="*/ 0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2" h="356">
                <a:moveTo>
                  <a:pt x="0" y="0"/>
                </a:moveTo>
                <a:lnTo>
                  <a:pt x="351" y="0"/>
                </a:lnTo>
                <a:lnTo>
                  <a:pt x="351" y="355"/>
                </a:lnTo>
                <a:lnTo>
                  <a:pt x="0" y="3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95" name="Rectangle 77"/>
          <p:cNvSpPr>
            <a:spLocks noChangeArrowheads="1"/>
          </p:cNvSpPr>
          <p:nvPr/>
        </p:nvSpPr>
        <p:spPr bwMode="auto">
          <a:xfrm>
            <a:off x="1819275" y="1893888"/>
            <a:ext cx="549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Creditor</a:t>
            </a:r>
          </a:p>
        </p:txBody>
      </p:sp>
      <p:sp>
        <p:nvSpPr>
          <p:cNvPr id="10296" name="Freeform 78"/>
          <p:cNvSpPr>
            <a:spLocks/>
          </p:cNvSpPr>
          <p:nvPr/>
        </p:nvSpPr>
        <p:spPr bwMode="auto">
          <a:xfrm>
            <a:off x="4432300" y="5184775"/>
            <a:ext cx="558800" cy="565150"/>
          </a:xfrm>
          <a:custGeom>
            <a:avLst/>
            <a:gdLst>
              <a:gd name="T0" fmla="*/ 0 w 352"/>
              <a:gd name="T1" fmla="*/ 0 h 356"/>
              <a:gd name="T2" fmla="*/ 557213 w 352"/>
              <a:gd name="T3" fmla="*/ 0 h 356"/>
              <a:gd name="T4" fmla="*/ 557213 w 352"/>
              <a:gd name="T5" fmla="*/ 563563 h 356"/>
              <a:gd name="T6" fmla="*/ 0 w 352"/>
              <a:gd name="T7" fmla="*/ 563563 h 356"/>
              <a:gd name="T8" fmla="*/ 0 w 352"/>
              <a:gd name="T9" fmla="*/ 0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2" h="356">
                <a:moveTo>
                  <a:pt x="0" y="0"/>
                </a:moveTo>
                <a:lnTo>
                  <a:pt x="351" y="0"/>
                </a:lnTo>
                <a:lnTo>
                  <a:pt x="351" y="355"/>
                </a:lnTo>
                <a:lnTo>
                  <a:pt x="0" y="3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97" name="Rectangle 79"/>
          <p:cNvSpPr>
            <a:spLocks noChangeArrowheads="1"/>
          </p:cNvSpPr>
          <p:nvPr/>
        </p:nvSpPr>
        <p:spPr bwMode="auto">
          <a:xfrm>
            <a:off x="4427538" y="5364163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Employer</a:t>
            </a:r>
          </a:p>
        </p:txBody>
      </p:sp>
      <p:sp>
        <p:nvSpPr>
          <p:cNvPr id="10298" name="Freeform 80"/>
          <p:cNvSpPr>
            <a:spLocks/>
          </p:cNvSpPr>
          <p:nvPr/>
        </p:nvSpPr>
        <p:spPr bwMode="auto">
          <a:xfrm>
            <a:off x="4432300" y="6210300"/>
            <a:ext cx="558800" cy="565150"/>
          </a:xfrm>
          <a:custGeom>
            <a:avLst/>
            <a:gdLst>
              <a:gd name="T0" fmla="*/ 0 w 352"/>
              <a:gd name="T1" fmla="*/ 0 h 356"/>
              <a:gd name="T2" fmla="*/ 557213 w 352"/>
              <a:gd name="T3" fmla="*/ 0 h 356"/>
              <a:gd name="T4" fmla="*/ 557213 w 352"/>
              <a:gd name="T5" fmla="*/ 563563 h 356"/>
              <a:gd name="T6" fmla="*/ 0 w 352"/>
              <a:gd name="T7" fmla="*/ 563563 h 356"/>
              <a:gd name="T8" fmla="*/ 0 w 352"/>
              <a:gd name="T9" fmla="*/ 0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2" h="356">
                <a:moveTo>
                  <a:pt x="0" y="0"/>
                </a:moveTo>
                <a:lnTo>
                  <a:pt x="351" y="0"/>
                </a:lnTo>
                <a:lnTo>
                  <a:pt x="351" y="355"/>
                </a:lnTo>
                <a:lnTo>
                  <a:pt x="0" y="3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99" name="Rectangle 81"/>
          <p:cNvSpPr>
            <a:spLocks noChangeArrowheads="1"/>
          </p:cNvSpPr>
          <p:nvPr/>
        </p:nvSpPr>
        <p:spPr bwMode="auto">
          <a:xfrm>
            <a:off x="4506913" y="6248400"/>
            <a:ext cx="460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Other </a:t>
            </a:r>
          </a:p>
        </p:txBody>
      </p:sp>
      <p:sp>
        <p:nvSpPr>
          <p:cNvPr id="10300" name="Rectangle 82"/>
          <p:cNvSpPr>
            <a:spLocks noChangeArrowheads="1"/>
          </p:cNvSpPr>
          <p:nvPr/>
        </p:nvSpPr>
        <p:spPr bwMode="auto">
          <a:xfrm>
            <a:off x="4470400" y="6388100"/>
            <a:ext cx="5365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Income </a:t>
            </a:r>
          </a:p>
        </p:txBody>
      </p:sp>
      <p:sp>
        <p:nvSpPr>
          <p:cNvPr id="10301" name="Rectangle 83"/>
          <p:cNvSpPr>
            <a:spLocks noChangeArrowheads="1"/>
          </p:cNvSpPr>
          <p:nvPr/>
        </p:nvSpPr>
        <p:spPr bwMode="auto">
          <a:xfrm>
            <a:off x="4475163" y="6529388"/>
            <a:ext cx="501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Source</a:t>
            </a:r>
          </a:p>
        </p:txBody>
      </p:sp>
      <p:sp>
        <p:nvSpPr>
          <p:cNvPr id="10302" name="Freeform 84"/>
          <p:cNvSpPr>
            <a:spLocks/>
          </p:cNvSpPr>
          <p:nvPr/>
        </p:nvSpPr>
        <p:spPr bwMode="auto">
          <a:xfrm>
            <a:off x="2436813" y="5551488"/>
            <a:ext cx="558800" cy="565150"/>
          </a:xfrm>
          <a:custGeom>
            <a:avLst/>
            <a:gdLst>
              <a:gd name="T0" fmla="*/ 0 w 352"/>
              <a:gd name="T1" fmla="*/ 0 h 356"/>
              <a:gd name="T2" fmla="*/ 557213 w 352"/>
              <a:gd name="T3" fmla="*/ 0 h 356"/>
              <a:gd name="T4" fmla="*/ 557213 w 352"/>
              <a:gd name="T5" fmla="*/ 563563 h 356"/>
              <a:gd name="T6" fmla="*/ 0 w 352"/>
              <a:gd name="T7" fmla="*/ 563563 h 356"/>
              <a:gd name="T8" fmla="*/ 0 w 352"/>
              <a:gd name="T9" fmla="*/ 0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2" h="356">
                <a:moveTo>
                  <a:pt x="0" y="0"/>
                </a:moveTo>
                <a:lnTo>
                  <a:pt x="351" y="0"/>
                </a:lnTo>
                <a:lnTo>
                  <a:pt x="351" y="355"/>
                </a:lnTo>
                <a:lnTo>
                  <a:pt x="0" y="3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303" name="Rectangle 85"/>
          <p:cNvSpPr>
            <a:spLocks noChangeArrowheads="1"/>
          </p:cNvSpPr>
          <p:nvPr/>
        </p:nvSpPr>
        <p:spPr bwMode="auto">
          <a:xfrm>
            <a:off x="2522538" y="5730875"/>
            <a:ext cx="41433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Bank</a:t>
            </a:r>
          </a:p>
        </p:txBody>
      </p:sp>
      <p:sp>
        <p:nvSpPr>
          <p:cNvPr id="10304" name="Freeform 86"/>
          <p:cNvSpPr>
            <a:spLocks/>
          </p:cNvSpPr>
          <p:nvPr/>
        </p:nvSpPr>
        <p:spPr bwMode="auto">
          <a:xfrm>
            <a:off x="5789613" y="106363"/>
            <a:ext cx="1014412" cy="327025"/>
          </a:xfrm>
          <a:custGeom>
            <a:avLst/>
            <a:gdLst>
              <a:gd name="T0" fmla="*/ 0 w 639"/>
              <a:gd name="T1" fmla="*/ 0 h 206"/>
              <a:gd name="T2" fmla="*/ 1012825 w 639"/>
              <a:gd name="T3" fmla="*/ 0 h 206"/>
              <a:gd name="T4" fmla="*/ 1012825 w 639"/>
              <a:gd name="T5" fmla="*/ 325438 h 206"/>
              <a:gd name="T6" fmla="*/ 0 w 639"/>
              <a:gd name="T7" fmla="*/ 325438 h 206"/>
              <a:gd name="T8" fmla="*/ 0 w 639"/>
              <a:gd name="T9" fmla="*/ 0 h 2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9" h="206">
                <a:moveTo>
                  <a:pt x="0" y="0"/>
                </a:moveTo>
                <a:lnTo>
                  <a:pt x="638" y="0"/>
                </a:lnTo>
                <a:lnTo>
                  <a:pt x="638" y="205"/>
                </a:lnTo>
                <a:lnTo>
                  <a:pt x="0" y="205"/>
                </a:lnTo>
                <a:lnTo>
                  <a:pt x="0" y="0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305" name="Freeform 87"/>
          <p:cNvSpPr>
            <a:spLocks/>
          </p:cNvSpPr>
          <p:nvPr/>
        </p:nvSpPr>
        <p:spPr bwMode="auto">
          <a:xfrm>
            <a:off x="5789613" y="106363"/>
            <a:ext cx="1014412" cy="327025"/>
          </a:xfrm>
          <a:custGeom>
            <a:avLst/>
            <a:gdLst>
              <a:gd name="T0" fmla="*/ 0 w 639"/>
              <a:gd name="T1" fmla="*/ 0 h 206"/>
              <a:gd name="T2" fmla="*/ 1012825 w 639"/>
              <a:gd name="T3" fmla="*/ 0 h 206"/>
              <a:gd name="T4" fmla="*/ 1012825 w 639"/>
              <a:gd name="T5" fmla="*/ 325438 h 206"/>
              <a:gd name="T6" fmla="*/ 0 w 639"/>
              <a:gd name="T7" fmla="*/ 325438 h 206"/>
              <a:gd name="T8" fmla="*/ 0 w 639"/>
              <a:gd name="T9" fmla="*/ 0 h 2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9" h="206">
                <a:moveTo>
                  <a:pt x="0" y="0"/>
                </a:moveTo>
                <a:lnTo>
                  <a:pt x="638" y="0"/>
                </a:lnTo>
                <a:lnTo>
                  <a:pt x="638" y="205"/>
                </a:lnTo>
                <a:lnTo>
                  <a:pt x="0" y="205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306" name="Line 88"/>
          <p:cNvSpPr>
            <a:spLocks noChangeShapeType="1"/>
          </p:cNvSpPr>
          <p:nvPr/>
        </p:nvSpPr>
        <p:spPr bwMode="auto">
          <a:xfrm>
            <a:off x="5959475" y="106363"/>
            <a:ext cx="0" cy="325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307" name="Rectangle 89"/>
          <p:cNvSpPr>
            <a:spLocks noChangeArrowheads="1"/>
          </p:cNvSpPr>
          <p:nvPr/>
        </p:nvSpPr>
        <p:spPr bwMode="auto">
          <a:xfrm>
            <a:off x="5937250" y="101600"/>
            <a:ext cx="969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FFFFFF"/>
                </a:solidFill>
                <a:latin typeface="Arial Narrow" pitchFamily="34" charset="0"/>
              </a:rPr>
              <a:t>Monthly Account </a:t>
            </a:r>
          </a:p>
        </p:txBody>
      </p:sp>
      <p:sp>
        <p:nvSpPr>
          <p:cNvPr id="10308" name="Rectangle 90"/>
          <p:cNvSpPr>
            <a:spLocks noChangeArrowheads="1"/>
          </p:cNvSpPr>
          <p:nvPr/>
        </p:nvSpPr>
        <p:spPr bwMode="auto">
          <a:xfrm>
            <a:off x="6040438" y="188913"/>
            <a:ext cx="6905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Statements</a:t>
            </a:r>
          </a:p>
        </p:txBody>
      </p:sp>
      <p:sp>
        <p:nvSpPr>
          <p:cNvPr id="10309" name="Freeform 91"/>
          <p:cNvSpPr>
            <a:spLocks/>
          </p:cNvSpPr>
          <p:nvPr/>
        </p:nvSpPr>
        <p:spPr bwMode="auto">
          <a:xfrm>
            <a:off x="5840413" y="1906588"/>
            <a:ext cx="976312" cy="360362"/>
          </a:xfrm>
          <a:custGeom>
            <a:avLst/>
            <a:gdLst>
              <a:gd name="T0" fmla="*/ 0 w 615"/>
              <a:gd name="T1" fmla="*/ 0 h 227"/>
              <a:gd name="T2" fmla="*/ 974725 w 615"/>
              <a:gd name="T3" fmla="*/ 0 h 227"/>
              <a:gd name="T4" fmla="*/ 974725 w 615"/>
              <a:gd name="T5" fmla="*/ 358775 h 227"/>
              <a:gd name="T6" fmla="*/ 0 w 615"/>
              <a:gd name="T7" fmla="*/ 358775 h 227"/>
              <a:gd name="T8" fmla="*/ 0 w 615"/>
              <a:gd name="T9" fmla="*/ 0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5" h="227">
                <a:moveTo>
                  <a:pt x="0" y="0"/>
                </a:moveTo>
                <a:lnTo>
                  <a:pt x="614" y="0"/>
                </a:lnTo>
                <a:lnTo>
                  <a:pt x="614" y="226"/>
                </a:lnTo>
                <a:lnTo>
                  <a:pt x="0" y="226"/>
                </a:lnTo>
                <a:lnTo>
                  <a:pt x="0" y="0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310" name="Freeform 92"/>
          <p:cNvSpPr>
            <a:spLocks/>
          </p:cNvSpPr>
          <p:nvPr/>
        </p:nvSpPr>
        <p:spPr bwMode="auto">
          <a:xfrm>
            <a:off x="5840413" y="1906588"/>
            <a:ext cx="976312" cy="360362"/>
          </a:xfrm>
          <a:custGeom>
            <a:avLst/>
            <a:gdLst>
              <a:gd name="T0" fmla="*/ 0 w 615"/>
              <a:gd name="T1" fmla="*/ 0 h 227"/>
              <a:gd name="T2" fmla="*/ 974725 w 615"/>
              <a:gd name="T3" fmla="*/ 0 h 227"/>
              <a:gd name="T4" fmla="*/ 974725 w 615"/>
              <a:gd name="T5" fmla="*/ 358775 h 227"/>
              <a:gd name="T6" fmla="*/ 0 w 615"/>
              <a:gd name="T7" fmla="*/ 358775 h 227"/>
              <a:gd name="T8" fmla="*/ 0 w 615"/>
              <a:gd name="T9" fmla="*/ 0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5" h="227">
                <a:moveTo>
                  <a:pt x="0" y="0"/>
                </a:moveTo>
                <a:lnTo>
                  <a:pt x="614" y="0"/>
                </a:lnTo>
                <a:lnTo>
                  <a:pt x="614" y="226"/>
                </a:lnTo>
                <a:lnTo>
                  <a:pt x="0" y="226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311" name="Line 93"/>
          <p:cNvSpPr>
            <a:spLocks noChangeShapeType="1"/>
          </p:cNvSpPr>
          <p:nvPr/>
        </p:nvSpPr>
        <p:spPr bwMode="auto">
          <a:xfrm>
            <a:off x="6002338" y="1906588"/>
            <a:ext cx="0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312" name="Rectangle 94"/>
          <p:cNvSpPr>
            <a:spLocks noChangeArrowheads="1"/>
          </p:cNvSpPr>
          <p:nvPr/>
        </p:nvSpPr>
        <p:spPr bwMode="auto">
          <a:xfrm>
            <a:off x="6138863" y="1912938"/>
            <a:ext cx="5857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FFFFFF"/>
                </a:solidFill>
                <a:latin typeface="Arial Narrow" pitchFamily="34" charset="0"/>
              </a:rPr>
              <a:t>Account </a:t>
            </a:r>
          </a:p>
        </p:txBody>
      </p:sp>
      <p:sp>
        <p:nvSpPr>
          <p:cNvPr id="10313" name="Rectangle 95"/>
          <p:cNvSpPr>
            <a:spLocks noChangeArrowheads="1"/>
          </p:cNvSpPr>
          <p:nvPr/>
        </p:nvSpPr>
        <p:spPr bwMode="auto">
          <a:xfrm>
            <a:off x="6053138" y="2000250"/>
            <a:ext cx="768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Transactions</a:t>
            </a:r>
          </a:p>
        </p:txBody>
      </p:sp>
      <p:sp>
        <p:nvSpPr>
          <p:cNvPr id="10314" name="Freeform 96"/>
          <p:cNvSpPr>
            <a:spLocks/>
          </p:cNvSpPr>
          <p:nvPr/>
        </p:nvSpPr>
        <p:spPr bwMode="auto">
          <a:xfrm>
            <a:off x="4492625" y="2519363"/>
            <a:ext cx="1014413" cy="328612"/>
          </a:xfrm>
          <a:custGeom>
            <a:avLst/>
            <a:gdLst>
              <a:gd name="T0" fmla="*/ 0 w 639"/>
              <a:gd name="T1" fmla="*/ 0 h 207"/>
              <a:gd name="T2" fmla="*/ 1012825 w 639"/>
              <a:gd name="T3" fmla="*/ 0 h 207"/>
              <a:gd name="T4" fmla="*/ 1012825 w 639"/>
              <a:gd name="T5" fmla="*/ 327025 h 207"/>
              <a:gd name="T6" fmla="*/ 0 w 639"/>
              <a:gd name="T7" fmla="*/ 327025 h 207"/>
              <a:gd name="T8" fmla="*/ 0 w 639"/>
              <a:gd name="T9" fmla="*/ 0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9" h="207">
                <a:moveTo>
                  <a:pt x="0" y="0"/>
                </a:moveTo>
                <a:lnTo>
                  <a:pt x="638" y="0"/>
                </a:lnTo>
                <a:lnTo>
                  <a:pt x="638" y="206"/>
                </a:lnTo>
                <a:lnTo>
                  <a:pt x="0" y="206"/>
                </a:lnTo>
                <a:lnTo>
                  <a:pt x="0" y="0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315" name="Freeform 97"/>
          <p:cNvSpPr>
            <a:spLocks/>
          </p:cNvSpPr>
          <p:nvPr/>
        </p:nvSpPr>
        <p:spPr bwMode="auto">
          <a:xfrm>
            <a:off x="4492625" y="2519363"/>
            <a:ext cx="1014413" cy="328612"/>
          </a:xfrm>
          <a:custGeom>
            <a:avLst/>
            <a:gdLst>
              <a:gd name="T0" fmla="*/ 0 w 639"/>
              <a:gd name="T1" fmla="*/ 0 h 207"/>
              <a:gd name="T2" fmla="*/ 1012825 w 639"/>
              <a:gd name="T3" fmla="*/ 0 h 207"/>
              <a:gd name="T4" fmla="*/ 1012825 w 639"/>
              <a:gd name="T5" fmla="*/ 327025 h 207"/>
              <a:gd name="T6" fmla="*/ 0 w 639"/>
              <a:gd name="T7" fmla="*/ 327025 h 207"/>
              <a:gd name="T8" fmla="*/ 0 w 639"/>
              <a:gd name="T9" fmla="*/ 0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9" h="207">
                <a:moveTo>
                  <a:pt x="0" y="0"/>
                </a:moveTo>
                <a:lnTo>
                  <a:pt x="638" y="0"/>
                </a:lnTo>
                <a:lnTo>
                  <a:pt x="638" y="206"/>
                </a:lnTo>
                <a:lnTo>
                  <a:pt x="0" y="206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316" name="Line 98"/>
          <p:cNvSpPr>
            <a:spLocks noChangeShapeType="1"/>
          </p:cNvSpPr>
          <p:nvPr/>
        </p:nvSpPr>
        <p:spPr bwMode="auto">
          <a:xfrm>
            <a:off x="4662488" y="2519363"/>
            <a:ext cx="0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317" name="Rectangle 99"/>
          <p:cNvSpPr>
            <a:spLocks noChangeArrowheads="1"/>
          </p:cNvSpPr>
          <p:nvPr/>
        </p:nvSpPr>
        <p:spPr bwMode="auto">
          <a:xfrm>
            <a:off x="4686300" y="2578100"/>
            <a:ext cx="868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Bank Accounts</a:t>
            </a:r>
          </a:p>
        </p:txBody>
      </p:sp>
      <p:sp>
        <p:nvSpPr>
          <p:cNvPr id="10318" name="Freeform 100"/>
          <p:cNvSpPr>
            <a:spLocks/>
          </p:cNvSpPr>
          <p:nvPr/>
        </p:nvSpPr>
        <p:spPr bwMode="auto">
          <a:xfrm>
            <a:off x="1770063" y="3937000"/>
            <a:ext cx="971550" cy="333375"/>
          </a:xfrm>
          <a:custGeom>
            <a:avLst/>
            <a:gdLst>
              <a:gd name="T0" fmla="*/ 0 w 612"/>
              <a:gd name="T1" fmla="*/ 0 h 210"/>
              <a:gd name="T2" fmla="*/ 969963 w 612"/>
              <a:gd name="T3" fmla="*/ 0 h 210"/>
              <a:gd name="T4" fmla="*/ 969963 w 612"/>
              <a:gd name="T5" fmla="*/ 331788 h 210"/>
              <a:gd name="T6" fmla="*/ 0 w 612"/>
              <a:gd name="T7" fmla="*/ 331788 h 210"/>
              <a:gd name="T8" fmla="*/ 0 w 612"/>
              <a:gd name="T9" fmla="*/ 0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2" h="210">
                <a:moveTo>
                  <a:pt x="0" y="0"/>
                </a:moveTo>
                <a:lnTo>
                  <a:pt x="611" y="0"/>
                </a:lnTo>
                <a:lnTo>
                  <a:pt x="611" y="209"/>
                </a:lnTo>
                <a:lnTo>
                  <a:pt x="0" y="209"/>
                </a:lnTo>
                <a:lnTo>
                  <a:pt x="0" y="0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319" name="Freeform 101"/>
          <p:cNvSpPr>
            <a:spLocks/>
          </p:cNvSpPr>
          <p:nvPr/>
        </p:nvSpPr>
        <p:spPr bwMode="auto">
          <a:xfrm>
            <a:off x="1770063" y="3937000"/>
            <a:ext cx="971550" cy="333375"/>
          </a:xfrm>
          <a:custGeom>
            <a:avLst/>
            <a:gdLst>
              <a:gd name="T0" fmla="*/ 0 w 612"/>
              <a:gd name="T1" fmla="*/ 0 h 210"/>
              <a:gd name="T2" fmla="*/ 969963 w 612"/>
              <a:gd name="T3" fmla="*/ 0 h 210"/>
              <a:gd name="T4" fmla="*/ 969963 w 612"/>
              <a:gd name="T5" fmla="*/ 331788 h 210"/>
              <a:gd name="T6" fmla="*/ 0 w 612"/>
              <a:gd name="T7" fmla="*/ 331788 h 210"/>
              <a:gd name="T8" fmla="*/ 0 w 612"/>
              <a:gd name="T9" fmla="*/ 0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2" h="210">
                <a:moveTo>
                  <a:pt x="0" y="0"/>
                </a:moveTo>
                <a:lnTo>
                  <a:pt x="611" y="0"/>
                </a:lnTo>
                <a:lnTo>
                  <a:pt x="611" y="209"/>
                </a:lnTo>
                <a:lnTo>
                  <a:pt x="0" y="209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320" name="Line 102"/>
          <p:cNvSpPr>
            <a:spLocks noChangeShapeType="1"/>
          </p:cNvSpPr>
          <p:nvPr/>
        </p:nvSpPr>
        <p:spPr bwMode="auto">
          <a:xfrm>
            <a:off x="1933575" y="3937000"/>
            <a:ext cx="0" cy="331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321" name="Rectangle 103"/>
          <p:cNvSpPr>
            <a:spLocks noChangeArrowheads="1"/>
          </p:cNvSpPr>
          <p:nvPr/>
        </p:nvSpPr>
        <p:spPr bwMode="auto">
          <a:xfrm>
            <a:off x="2066925" y="3932238"/>
            <a:ext cx="5857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FFFFFF"/>
                </a:solidFill>
                <a:latin typeface="Arial Narrow" pitchFamily="34" charset="0"/>
              </a:rPr>
              <a:t>Account </a:t>
            </a:r>
          </a:p>
        </p:txBody>
      </p:sp>
      <p:sp>
        <p:nvSpPr>
          <p:cNvPr id="10322" name="Rectangle 104"/>
          <p:cNvSpPr>
            <a:spLocks noChangeArrowheads="1"/>
          </p:cNvSpPr>
          <p:nvPr/>
        </p:nvSpPr>
        <p:spPr bwMode="auto">
          <a:xfrm>
            <a:off x="1963738" y="4021138"/>
            <a:ext cx="768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 Narrow" pitchFamily="34" charset="0"/>
              </a:rPr>
              <a:t>Transactions</a:t>
            </a:r>
          </a:p>
        </p:txBody>
      </p:sp>
      <p:sp>
        <p:nvSpPr>
          <p:cNvPr id="10323" name="Rectangle 105"/>
          <p:cNvSpPr>
            <a:spLocks noChangeArrowheads="1"/>
          </p:cNvSpPr>
          <p:nvPr/>
        </p:nvSpPr>
        <p:spPr bwMode="auto">
          <a:xfrm>
            <a:off x="2693988" y="1754188"/>
            <a:ext cx="377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Bill</a:t>
            </a:r>
          </a:p>
        </p:txBody>
      </p:sp>
      <p:sp>
        <p:nvSpPr>
          <p:cNvPr id="10324" name="Rectangle 106"/>
          <p:cNvSpPr>
            <a:spLocks noChangeArrowheads="1"/>
          </p:cNvSpPr>
          <p:nvPr/>
        </p:nvSpPr>
        <p:spPr bwMode="auto">
          <a:xfrm>
            <a:off x="2235200" y="2447925"/>
            <a:ext cx="800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Payment </a:t>
            </a:r>
          </a:p>
        </p:txBody>
      </p:sp>
      <p:sp>
        <p:nvSpPr>
          <p:cNvPr id="10325" name="Rectangle 107"/>
          <p:cNvSpPr>
            <a:spLocks noChangeArrowheads="1"/>
          </p:cNvSpPr>
          <p:nvPr/>
        </p:nvSpPr>
        <p:spPr bwMode="auto">
          <a:xfrm>
            <a:off x="3871913" y="811213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Monthly </a:t>
            </a:r>
          </a:p>
        </p:txBody>
      </p:sp>
      <p:sp>
        <p:nvSpPr>
          <p:cNvPr id="10326" name="Rectangle 108"/>
          <p:cNvSpPr>
            <a:spLocks noChangeArrowheads="1"/>
          </p:cNvSpPr>
          <p:nvPr/>
        </p:nvSpPr>
        <p:spPr bwMode="auto">
          <a:xfrm>
            <a:off x="3825875" y="95250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Statement </a:t>
            </a:r>
          </a:p>
        </p:txBody>
      </p:sp>
      <p:sp>
        <p:nvSpPr>
          <p:cNvPr id="10327" name="Rectangle 109"/>
          <p:cNvSpPr>
            <a:spLocks noChangeArrowheads="1"/>
          </p:cNvSpPr>
          <p:nvPr/>
        </p:nvSpPr>
        <p:spPr bwMode="auto">
          <a:xfrm>
            <a:off x="4024313" y="1041400"/>
            <a:ext cx="2095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10328" name="Rectangle 110"/>
          <p:cNvSpPr>
            <a:spLocks noChangeArrowheads="1"/>
          </p:cNvSpPr>
          <p:nvPr/>
        </p:nvSpPr>
        <p:spPr bwMode="auto">
          <a:xfrm>
            <a:off x="4749800" y="1781175"/>
            <a:ext cx="750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Account </a:t>
            </a:r>
          </a:p>
        </p:txBody>
      </p:sp>
      <p:sp>
        <p:nvSpPr>
          <p:cNvPr id="10329" name="Rectangle 111"/>
          <p:cNvSpPr>
            <a:spLocks noChangeArrowheads="1"/>
          </p:cNvSpPr>
          <p:nvPr/>
        </p:nvSpPr>
        <p:spPr bwMode="auto">
          <a:xfrm>
            <a:off x="4749800" y="1920875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Balance</a:t>
            </a:r>
          </a:p>
        </p:txBody>
      </p:sp>
      <p:sp>
        <p:nvSpPr>
          <p:cNvPr id="10330" name="Rectangle 112"/>
          <p:cNvSpPr>
            <a:spLocks noChangeArrowheads="1"/>
          </p:cNvSpPr>
          <p:nvPr/>
        </p:nvSpPr>
        <p:spPr bwMode="auto">
          <a:xfrm>
            <a:off x="6007100" y="1450975"/>
            <a:ext cx="946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Transaction</a:t>
            </a:r>
          </a:p>
        </p:txBody>
      </p:sp>
      <p:sp>
        <p:nvSpPr>
          <p:cNvPr id="10331" name="Rectangle 113"/>
          <p:cNvSpPr>
            <a:spLocks noChangeArrowheads="1"/>
          </p:cNvSpPr>
          <p:nvPr/>
        </p:nvSpPr>
        <p:spPr bwMode="auto">
          <a:xfrm>
            <a:off x="5946775" y="450850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Prior Monthly </a:t>
            </a:r>
          </a:p>
        </p:txBody>
      </p:sp>
      <p:sp>
        <p:nvSpPr>
          <p:cNvPr id="10332" name="Rectangle 114"/>
          <p:cNvSpPr>
            <a:spLocks noChangeArrowheads="1"/>
          </p:cNvSpPr>
          <p:nvPr/>
        </p:nvSpPr>
        <p:spPr bwMode="auto">
          <a:xfrm>
            <a:off x="6005513" y="638175"/>
            <a:ext cx="84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Statement</a:t>
            </a:r>
          </a:p>
        </p:txBody>
      </p:sp>
      <p:sp>
        <p:nvSpPr>
          <p:cNvPr id="10333" name="Rectangle 115"/>
          <p:cNvSpPr>
            <a:spLocks noChangeArrowheads="1"/>
          </p:cNvSpPr>
          <p:nvPr/>
        </p:nvSpPr>
        <p:spPr bwMode="auto">
          <a:xfrm>
            <a:off x="4475163" y="28257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New or Modified </a:t>
            </a:r>
          </a:p>
        </p:txBody>
      </p:sp>
      <p:sp>
        <p:nvSpPr>
          <p:cNvPr id="10334" name="Rectangle 116"/>
          <p:cNvSpPr>
            <a:spLocks noChangeArrowheads="1"/>
          </p:cNvSpPr>
          <p:nvPr/>
        </p:nvSpPr>
        <p:spPr bwMode="auto">
          <a:xfrm>
            <a:off x="4521200" y="460375"/>
            <a:ext cx="1400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Monthly Statement</a:t>
            </a:r>
          </a:p>
        </p:txBody>
      </p:sp>
      <p:sp>
        <p:nvSpPr>
          <p:cNvPr id="10335" name="Rectangle 117"/>
          <p:cNvSpPr>
            <a:spLocks noChangeArrowheads="1"/>
          </p:cNvSpPr>
          <p:nvPr/>
        </p:nvSpPr>
        <p:spPr bwMode="auto">
          <a:xfrm>
            <a:off x="6005513" y="3724275"/>
            <a:ext cx="776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Modified </a:t>
            </a:r>
          </a:p>
        </p:txBody>
      </p:sp>
      <p:sp>
        <p:nvSpPr>
          <p:cNvPr id="10336" name="Rectangle 118"/>
          <p:cNvSpPr>
            <a:spLocks noChangeArrowheads="1"/>
          </p:cNvSpPr>
          <p:nvPr/>
        </p:nvSpPr>
        <p:spPr bwMode="auto">
          <a:xfrm>
            <a:off x="6011863" y="3865563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Balance</a:t>
            </a:r>
          </a:p>
        </p:txBody>
      </p:sp>
      <p:sp>
        <p:nvSpPr>
          <p:cNvPr id="10337" name="Rectangle 119"/>
          <p:cNvSpPr>
            <a:spLocks noChangeArrowheads="1"/>
          </p:cNvSpPr>
          <p:nvPr/>
        </p:nvSpPr>
        <p:spPr bwMode="auto">
          <a:xfrm>
            <a:off x="5192713" y="5232400"/>
            <a:ext cx="476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Pay </a:t>
            </a:r>
          </a:p>
        </p:txBody>
      </p:sp>
      <p:sp>
        <p:nvSpPr>
          <p:cNvPr id="10338" name="Rectangle 120"/>
          <p:cNvSpPr>
            <a:spLocks noChangeArrowheads="1"/>
          </p:cNvSpPr>
          <p:nvPr/>
        </p:nvSpPr>
        <p:spPr bwMode="auto">
          <a:xfrm>
            <a:off x="5227638" y="6257925"/>
            <a:ext cx="1254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Reimbursement </a:t>
            </a:r>
          </a:p>
        </p:txBody>
      </p:sp>
      <p:sp>
        <p:nvSpPr>
          <p:cNvPr id="10339" name="Rectangle 121"/>
          <p:cNvSpPr>
            <a:spLocks noChangeArrowheads="1"/>
          </p:cNvSpPr>
          <p:nvPr/>
        </p:nvSpPr>
        <p:spPr bwMode="auto">
          <a:xfrm>
            <a:off x="3048000" y="4718050"/>
            <a:ext cx="153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Withdraw or transfer </a:t>
            </a:r>
          </a:p>
        </p:txBody>
      </p:sp>
      <p:sp>
        <p:nvSpPr>
          <p:cNvPr id="10340" name="Rectangle 122"/>
          <p:cNvSpPr>
            <a:spLocks noChangeArrowheads="1"/>
          </p:cNvSpPr>
          <p:nvPr/>
        </p:nvSpPr>
        <p:spPr bwMode="auto">
          <a:xfrm>
            <a:off x="3244850" y="3849688"/>
            <a:ext cx="719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Deposit </a:t>
            </a:r>
          </a:p>
        </p:txBody>
      </p:sp>
      <p:sp>
        <p:nvSpPr>
          <p:cNvPr id="10341" name="Rectangle 123"/>
          <p:cNvSpPr>
            <a:spLocks noChangeArrowheads="1"/>
          </p:cNvSpPr>
          <p:nvPr/>
        </p:nvSpPr>
        <p:spPr bwMode="auto">
          <a:xfrm>
            <a:off x="2374900" y="3214688"/>
            <a:ext cx="800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Payment </a:t>
            </a:r>
          </a:p>
        </p:txBody>
      </p:sp>
      <p:sp>
        <p:nvSpPr>
          <p:cNvPr id="10342" name="Rectangle 124"/>
          <p:cNvSpPr>
            <a:spLocks noChangeArrowheads="1"/>
          </p:cNvSpPr>
          <p:nvPr/>
        </p:nvSpPr>
        <p:spPr bwMode="auto">
          <a:xfrm>
            <a:off x="3649663" y="2930525"/>
            <a:ext cx="1343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Modified Balance </a:t>
            </a:r>
          </a:p>
        </p:txBody>
      </p:sp>
      <p:sp>
        <p:nvSpPr>
          <p:cNvPr id="10343" name="Rectangle 125"/>
          <p:cNvSpPr>
            <a:spLocks noChangeArrowheads="1"/>
          </p:cNvSpPr>
          <p:nvPr/>
        </p:nvSpPr>
        <p:spPr bwMode="auto">
          <a:xfrm>
            <a:off x="3902075" y="2265363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Current </a:t>
            </a:r>
          </a:p>
        </p:txBody>
      </p:sp>
      <p:sp>
        <p:nvSpPr>
          <p:cNvPr id="10344" name="Rectangle 126"/>
          <p:cNvSpPr>
            <a:spLocks noChangeArrowheads="1"/>
          </p:cNvSpPr>
          <p:nvPr/>
        </p:nvSpPr>
        <p:spPr bwMode="auto">
          <a:xfrm>
            <a:off x="3902075" y="2406650"/>
            <a:ext cx="750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Balance </a:t>
            </a:r>
          </a:p>
        </p:txBody>
      </p:sp>
      <p:sp>
        <p:nvSpPr>
          <p:cNvPr id="10345" name="Rectangle 127"/>
          <p:cNvSpPr>
            <a:spLocks noChangeArrowheads="1"/>
          </p:cNvSpPr>
          <p:nvPr/>
        </p:nvSpPr>
        <p:spPr bwMode="auto">
          <a:xfrm>
            <a:off x="3978275" y="2476500"/>
            <a:ext cx="225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83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4613" y="1244600"/>
            <a:ext cx="8496300" cy="529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225" y="696913"/>
            <a:ext cx="22336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(adapted from </a:t>
            </a:r>
            <a:r>
              <a:rPr lang="en-US" sz="1000" i="1">
                <a:solidFill>
                  <a:srgbClr val="000000"/>
                </a:solidFill>
              </a:rPr>
              <a:t>Systems Analysis and</a:t>
            </a:r>
          </a:p>
          <a:p>
            <a:r>
              <a:rPr lang="en-US" sz="1000" i="1">
                <a:solidFill>
                  <a:srgbClr val="000000"/>
                </a:solidFill>
              </a:rPr>
              <a:t>Design Methods,</a:t>
            </a:r>
            <a:r>
              <a:rPr lang="en-US" sz="1000">
                <a:solidFill>
                  <a:srgbClr val="000000"/>
                </a:solidFill>
              </a:rPr>
              <a:t> 4th Edition, Whitten</a:t>
            </a:r>
          </a:p>
          <a:p>
            <a:r>
              <a:rPr lang="en-US" sz="1000">
                <a:solidFill>
                  <a:srgbClr val="000000"/>
                </a:solidFill>
              </a:rPr>
              <a:t>and Bentley, McGraw-Hill, 1998)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377950" y="1922463"/>
            <a:ext cx="7764463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grpSp>
        <p:nvGrpSpPr>
          <p:cNvPr id="11269" name="Group 34"/>
          <p:cNvGrpSpPr>
            <a:grpSpLocks/>
          </p:cNvGrpSpPr>
          <p:nvPr/>
        </p:nvGrpSpPr>
        <p:grpSpPr bwMode="auto">
          <a:xfrm>
            <a:off x="279400" y="115888"/>
            <a:ext cx="1454150" cy="563562"/>
            <a:chOff x="176" y="73"/>
            <a:chExt cx="916" cy="355"/>
          </a:xfrm>
        </p:grpSpPr>
        <p:sp>
          <p:nvSpPr>
            <p:cNvPr id="11316" name="Freeform 5"/>
            <p:cNvSpPr>
              <a:spLocks/>
            </p:cNvSpPr>
            <p:nvPr/>
          </p:nvSpPr>
          <p:spPr bwMode="auto">
            <a:xfrm>
              <a:off x="330" y="75"/>
              <a:ext cx="90" cy="90"/>
            </a:xfrm>
            <a:custGeom>
              <a:avLst/>
              <a:gdLst>
                <a:gd name="T0" fmla="*/ 40 w 90"/>
                <a:gd name="T1" fmla="*/ 22 h 90"/>
                <a:gd name="T2" fmla="*/ 33 w 90"/>
                <a:gd name="T3" fmla="*/ 47 h 90"/>
                <a:gd name="T4" fmla="*/ 47 w 90"/>
                <a:gd name="T5" fmla="*/ 47 h 90"/>
                <a:gd name="T6" fmla="*/ 40 w 90"/>
                <a:gd name="T7" fmla="*/ 22 h 90"/>
                <a:gd name="T8" fmla="*/ 33 w 90"/>
                <a:gd name="T9" fmla="*/ 89 h 90"/>
                <a:gd name="T10" fmla="*/ 0 w 90"/>
                <a:gd name="T11" fmla="*/ 89 h 90"/>
                <a:gd name="T12" fmla="*/ 0 w 90"/>
                <a:gd name="T13" fmla="*/ 67 h 90"/>
                <a:gd name="T14" fmla="*/ 7 w 90"/>
                <a:gd name="T15" fmla="*/ 67 h 90"/>
                <a:gd name="T16" fmla="*/ 22 w 90"/>
                <a:gd name="T17" fmla="*/ 21 h 90"/>
                <a:gd name="T18" fmla="*/ 15 w 90"/>
                <a:gd name="T19" fmla="*/ 21 h 90"/>
                <a:gd name="T20" fmla="*/ 15 w 90"/>
                <a:gd name="T21" fmla="*/ 0 h 90"/>
                <a:gd name="T22" fmla="*/ 74 w 90"/>
                <a:gd name="T23" fmla="*/ 0 h 90"/>
                <a:gd name="T24" fmla="*/ 74 w 90"/>
                <a:gd name="T25" fmla="*/ 21 h 90"/>
                <a:gd name="T26" fmla="*/ 67 w 90"/>
                <a:gd name="T27" fmla="*/ 21 h 90"/>
                <a:gd name="T28" fmla="*/ 83 w 90"/>
                <a:gd name="T29" fmla="*/ 67 h 90"/>
                <a:gd name="T30" fmla="*/ 89 w 90"/>
                <a:gd name="T31" fmla="*/ 67 h 90"/>
                <a:gd name="T32" fmla="*/ 89 w 90"/>
                <a:gd name="T33" fmla="*/ 89 h 90"/>
                <a:gd name="T34" fmla="*/ 46 w 90"/>
                <a:gd name="T35" fmla="*/ 89 h 90"/>
                <a:gd name="T36" fmla="*/ 46 w 90"/>
                <a:gd name="T37" fmla="*/ 69 h 90"/>
                <a:gd name="T38" fmla="*/ 53 w 90"/>
                <a:gd name="T39" fmla="*/ 69 h 90"/>
                <a:gd name="T40" fmla="*/ 50 w 90"/>
                <a:gd name="T41" fmla="*/ 58 h 90"/>
                <a:gd name="T42" fmla="*/ 30 w 90"/>
                <a:gd name="T43" fmla="*/ 58 h 90"/>
                <a:gd name="T44" fmla="*/ 26 w 90"/>
                <a:gd name="T45" fmla="*/ 69 h 90"/>
                <a:gd name="T46" fmla="*/ 33 w 90"/>
                <a:gd name="T47" fmla="*/ 69 h 90"/>
                <a:gd name="T48" fmla="*/ 33 w 90"/>
                <a:gd name="T49" fmla="*/ 89 h 90"/>
                <a:gd name="T50" fmla="*/ 40 w 90"/>
                <a:gd name="T51" fmla="*/ 22 h 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0" h="90">
                  <a:moveTo>
                    <a:pt x="40" y="22"/>
                  </a:moveTo>
                  <a:lnTo>
                    <a:pt x="33" y="47"/>
                  </a:lnTo>
                  <a:lnTo>
                    <a:pt x="47" y="47"/>
                  </a:lnTo>
                  <a:lnTo>
                    <a:pt x="40" y="22"/>
                  </a:lnTo>
                  <a:lnTo>
                    <a:pt x="33" y="89"/>
                  </a:lnTo>
                  <a:lnTo>
                    <a:pt x="0" y="89"/>
                  </a:lnTo>
                  <a:lnTo>
                    <a:pt x="0" y="67"/>
                  </a:lnTo>
                  <a:lnTo>
                    <a:pt x="7" y="67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5" y="0"/>
                  </a:lnTo>
                  <a:lnTo>
                    <a:pt x="74" y="0"/>
                  </a:lnTo>
                  <a:lnTo>
                    <a:pt x="74" y="21"/>
                  </a:lnTo>
                  <a:lnTo>
                    <a:pt x="67" y="21"/>
                  </a:lnTo>
                  <a:lnTo>
                    <a:pt x="83" y="67"/>
                  </a:lnTo>
                  <a:lnTo>
                    <a:pt x="89" y="67"/>
                  </a:lnTo>
                  <a:lnTo>
                    <a:pt x="89" y="89"/>
                  </a:lnTo>
                  <a:lnTo>
                    <a:pt x="46" y="89"/>
                  </a:lnTo>
                  <a:lnTo>
                    <a:pt x="46" y="69"/>
                  </a:lnTo>
                  <a:lnTo>
                    <a:pt x="53" y="69"/>
                  </a:lnTo>
                  <a:lnTo>
                    <a:pt x="50" y="58"/>
                  </a:lnTo>
                  <a:lnTo>
                    <a:pt x="30" y="58"/>
                  </a:lnTo>
                  <a:lnTo>
                    <a:pt x="26" y="69"/>
                  </a:lnTo>
                  <a:lnTo>
                    <a:pt x="33" y="69"/>
                  </a:lnTo>
                  <a:lnTo>
                    <a:pt x="33" y="89"/>
                  </a:lnTo>
                  <a:lnTo>
                    <a:pt x="40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17" name="Freeform 6"/>
            <p:cNvSpPr>
              <a:spLocks/>
            </p:cNvSpPr>
            <p:nvPr/>
          </p:nvSpPr>
          <p:spPr bwMode="auto">
            <a:xfrm>
              <a:off x="424" y="101"/>
              <a:ext cx="89" cy="64"/>
            </a:xfrm>
            <a:custGeom>
              <a:avLst/>
              <a:gdLst>
                <a:gd name="T0" fmla="*/ 45 w 89"/>
                <a:gd name="T1" fmla="*/ 63 h 64"/>
                <a:gd name="T2" fmla="*/ 0 w 89"/>
                <a:gd name="T3" fmla="*/ 63 h 64"/>
                <a:gd name="T4" fmla="*/ 0 w 89"/>
                <a:gd name="T5" fmla="*/ 43 h 64"/>
                <a:gd name="T6" fmla="*/ 7 w 89"/>
                <a:gd name="T7" fmla="*/ 43 h 64"/>
                <a:gd name="T8" fmla="*/ 7 w 89"/>
                <a:gd name="T9" fmla="*/ 20 h 64"/>
                <a:gd name="T10" fmla="*/ 0 w 89"/>
                <a:gd name="T11" fmla="*/ 20 h 64"/>
                <a:gd name="T12" fmla="*/ 0 w 89"/>
                <a:gd name="T13" fmla="*/ 1 h 64"/>
                <a:gd name="T14" fmla="*/ 37 w 89"/>
                <a:gd name="T15" fmla="*/ 1 h 64"/>
                <a:gd name="T16" fmla="*/ 37 w 89"/>
                <a:gd name="T17" fmla="*/ 9 h 64"/>
                <a:gd name="T18" fmla="*/ 42 w 89"/>
                <a:gd name="T19" fmla="*/ 5 h 64"/>
                <a:gd name="T20" fmla="*/ 48 w 89"/>
                <a:gd name="T21" fmla="*/ 2 h 64"/>
                <a:gd name="T22" fmla="*/ 54 w 89"/>
                <a:gd name="T23" fmla="*/ 0 h 64"/>
                <a:gd name="T24" fmla="*/ 60 w 89"/>
                <a:gd name="T25" fmla="*/ 0 h 64"/>
                <a:gd name="T26" fmla="*/ 65 w 89"/>
                <a:gd name="T27" fmla="*/ 0 h 64"/>
                <a:gd name="T28" fmla="*/ 69 w 89"/>
                <a:gd name="T29" fmla="*/ 1 h 64"/>
                <a:gd name="T30" fmla="*/ 73 w 89"/>
                <a:gd name="T31" fmla="*/ 3 h 64"/>
                <a:gd name="T32" fmla="*/ 76 w 89"/>
                <a:gd name="T33" fmla="*/ 6 h 64"/>
                <a:gd name="T34" fmla="*/ 79 w 89"/>
                <a:gd name="T35" fmla="*/ 10 h 64"/>
                <a:gd name="T36" fmla="*/ 80 w 89"/>
                <a:gd name="T37" fmla="*/ 15 h 64"/>
                <a:gd name="T38" fmla="*/ 81 w 89"/>
                <a:gd name="T39" fmla="*/ 21 h 64"/>
                <a:gd name="T40" fmla="*/ 82 w 89"/>
                <a:gd name="T41" fmla="*/ 27 h 64"/>
                <a:gd name="T42" fmla="*/ 82 w 89"/>
                <a:gd name="T43" fmla="*/ 43 h 64"/>
                <a:gd name="T44" fmla="*/ 88 w 89"/>
                <a:gd name="T45" fmla="*/ 43 h 64"/>
                <a:gd name="T46" fmla="*/ 88 w 89"/>
                <a:gd name="T47" fmla="*/ 63 h 64"/>
                <a:gd name="T48" fmla="*/ 52 w 89"/>
                <a:gd name="T49" fmla="*/ 63 h 64"/>
                <a:gd name="T50" fmla="*/ 52 w 89"/>
                <a:gd name="T51" fmla="*/ 35 h 64"/>
                <a:gd name="T52" fmla="*/ 52 w 89"/>
                <a:gd name="T53" fmla="*/ 28 h 64"/>
                <a:gd name="T54" fmla="*/ 51 w 89"/>
                <a:gd name="T55" fmla="*/ 23 h 64"/>
                <a:gd name="T56" fmla="*/ 49 w 89"/>
                <a:gd name="T57" fmla="*/ 21 h 64"/>
                <a:gd name="T58" fmla="*/ 45 w 89"/>
                <a:gd name="T59" fmla="*/ 20 h 64"/>
                <a:gd name="T60" fmla="*/ 41 w 89"/>
                <a:gd name="T61" fmla="*/ 21 h 64"/>
                <a:gd name="T62" fmla="*/ 37 w 89"/>
                <a:gd name="T63" fmla="*/ 24 h 64"/>
                <a:gd name="T64" fmla="*/ 37 w 89"/>
                <a:gd name="T65" fmla="*/ 43 h 64"/>
                <a:gd name="T66" fmla="*/ 45 w 89"/>
                <a:gd name="T67" fmla="*/ 43 h 64"/>
                <a:gd name="T68" fmla="*/ 45 w 89"/>
                <a:gd name="T69" fmla="*/ 63 h 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9" h="64">
                  <a:moveTo>
                    <a:pt x="45" y="63"/>
                  </a:moveTo>
                  <a:lnTo>
                    <a:pt x="0" y="63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7" y="20"/>
                  </a:lnTo>
                  <a:lnTo>
                    <a:pt x="0" y="20"/>
                  </a:lnTo>
                  <a:lnTo>
                    <a:pt x="0" y="1"/>
                  </a:lnTo>
                  <a:lnTo>
                    <a:pt x="37" y="1"/>
                  </a:lnTo>
                  <a:lnTo>
                    <a:pt x="37" y="9"/>
                  </a:lnTo>
                  <a:lnTo>
                    <a:pt x="42" y="5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69" y="1"/>
                  </a:lnTo>
                  <a:lnTo>
                    <a:pt x="73" y="3"/>
                  </a:lnTo>
                  <a:lnTo>
                    <a:pt x="76" y="6"/>
                  </a:lnTo>
                  <a:lnTo>
                    <a:pt x="79" y="10"/>
                  </a:lnTo>
                  <a:lnTo>
                    <a:pt x="80" y="15"/>
                  </a:lnTo>
                  <a:lnTo>
                    <a:pt x="81" y="21"/>
                  </a:lnTo>
                  <a:lnTo>
                    <a:pt x="82" y="27"/>
                  </a:lnTo>
                  <a:lnTo>
                    <a:pt x="82" y="43"/>
                  </a:lnTo>
                  <a:lnTo>
                    <a:pt x="88" y="43"/>
                  </a:lnTo>
                  <a:lnTo>
                    <a:pt x="88" y="63"/>
                  </a:lnTo>
                  <a:lnTo>
                    <a:pt x="52" y="63"/>
                  </a:lnTo>
                  <a:lnTo>
                    <a:pt x="52" y="35"/>
                  </a:lnTo>
                  <a:lnTo>
                    <a:pt x="52" y="28"/>
                  </a:lnTo>
                  <a:lnTo>
                    <a:pt x="51" y="23"/>
                  </a:lnTo>
                  <a:lnTo>
                    <a:pt x="49" y="21"/>
                  </a:lnTo>
                  <a:lnTo>
                    <a:pt x="45" y="20"/>
                  </a:lnTo>
                  <a:lnTo>
                    <a:pt x="41" y="21"/>
                  </a:lnTo>
                  <a:lnTo>
                    <a:pt x="37" y="24"/>
                  </a:lnTo>
                  <a:lnTo>
                    <a:pt x="37" y="43"/>
                  </a:lnTo>
                  <a:lnTo>
                    <a:pt x="45" y="43"/>
                  </a:lnTo>
                  <a:lnTo>
                    <a:pt x="45" y="6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18" name="Freeform 7"/>
            <p:cNvSpPr>
              <a:spLocks/>
            </p:cNvSpPr>
            <p:nvPr/>
          </p:nvSpPr>
          <p:spPr bwMode="auto">
            <a:xfrm>
              <a:off x="551" y="75"/>
              <a:ext cx="79" cy="90"/>
            </a:xfrm>
            <a:custGeom>
              <a:avLst/>
              <a:gdLst>
                <a:gd name="T0" fmla="*/ 78 w 79"/>
                <a:gd name="T1" fmla="*/ 89 h 90"/>
                <a:gd name="T2" fmla="*/ 0 w 79"/>
                <a:gd name="T3" fmla="*/ 89 h 90"/>
                <a:gd name="T4" fmla="*/ 0 w 79"/>
                <a:gd name="T5" fmla="*/ 67 h 90"/>
                <a:gd name="T6" fmla="*/ 7 w 79"/>
                <a:gd name="T7" fmla="*/ 67 h 90"/>
                <a:gd name="T8" fmla="*/ 7 w 79"/>
                <a:gd name="T9" fmla="*/ 21 h 90"/>
                <a:gd name="T10" fmla="*/ 0 w 79"/>
                <a:gd name="T11" fmla="*/ 21 h 90"/>
                <a:gd name="T12" fmla="*/ 0 w 79"/>
                <a:gd name="T13" fmla="*/ 0 h 90"/>
                <a:gd name="T14" fmla="*/ 78 w 79"/>
                <a:gd name="T15" fmla="*/ 0 h 90"/>
                <a:gd name="T16" fmla="*/ 78 w 79"/>
                <a:gd name="T17" fmla="*/ 28 h 90"/>
                <a:gd name="T18" fmla="*/ 56 w 79"/>
                <a:gd name="T19" fmla="*/ 28 h 90"/>
                <a:gd name="T20" fmla="*/ 56 w 79"/>
                <a:gd name="T21" fmla="*/ 21 h 90"/>
                <a:gd name="T22" fmla="*/ 38 w 79"/>
                <a:gd name="T23" fmla="*/ 21 h 90"/>
                <a:gd name="T24" fmla="*/ 38 w 79"/>
                <a:gd name="T25" fmla="*/ 35 h 90"/>
                <a:gd name="T26" fmla="*/ 54 w 79"/>
                <a:gd name="T27" fmla="*/ 35 h 90"/>
                <a:gd name="T28" fmla="*/ 54 w 79"/>
                <a:gd name="T29" fmla="*/ 53 h 90"/>
                <a:gd name="T30" fmla="*/ 38 w 79"/>
                <a:gd name="T31" fmla="*/ 53 h 90"/>
                <a:gd name="T32" fmla="*/ 38 w 79"/>
                <a:gd name="T33" fmla="*/ 67 h 90"/>
                <a:gd name="T34" fmla="*/ 56 w 79"/>
                <a:gd name="T35" fmla="*/ 67 h 90"/>
                <a:gd name="T36" fmla="*/ 56 w 79"/>
                <a:gd name="T37" fmla="*/ 60 h 90"/>
                <a:gd name="T38" fmla="*/ 78 w 79"/>
                <a:gd name="T39" fmla="*/ 60 h 90"/>
                <a:gd name="T40" fmla="*/ 78 w 79"/>
                <a:gd name="T41" fmla="*/ 89 h 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9" h="90">
                  <a:moveTo>
                    <a:pt x="78" y="89"/>
                  </a:moveTo>
                  <a:lnTo>
                    <a:pt x="0" y="89"/>
                  </a:lnTo>
                  <a:lnTo>
                    <a:pt x="0" y="67"/>
                  </a:lnTo>
                  <a:lnTo>
                    <a:pt x="7" y="67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8"/>
                  </a:lnTo>
                  <a:lnTo>
                    <a:pt x="56" y="28"/>
                  </a:lnTo>
                  <a:lnTo>
                    <a:pt x="56" y="21"/>
                  </a:lnTo>
                  <a:lnTo>
                    <a:pt x="38" y="21"/>
                  </a:lnTo>
                  <a:lnTo>
                    <a:pt x="38" y="35"/>
                  </a:lnTo>
                  <a:lnTo>
                    <a:pt x="54" y="35"/>
                  </a:lnTo>
                  <a:lnTo>
                    <a:pt x="54" y="53"/>
                  </a:lnTo>
                  <a:lnTo>
                    <a:pt x="38" y="53"/>
                  </a:lnTo>
                  <a:lnTo>
                    <a:pt x="38" y="67"/>
                  </a:lnTo>
                  <a:lnTo>
                    <a:pt x="56" y="67"/>
                  </a:lnTo>
                  <a:lnTo>
                    <a:pt x="56" y="60"/>
                  </a:lnTo>
                  <a:lnTo>
                    <a:pt x="78" y="60"/>
                  </a:lnTo>
                  <a:lnTo>
                    <a:pt x="78" y="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19" name="Freeform 8"/>
            <p:cNvSpPr>
              <a:spLocks/>
            </p:cNvSpPr>
            <p:nvPr/>
          </p:nvSpPr>
          <p:spPr bwMode="auto">
            <a:xfrm>
              <a:off x="640" y="101"/>
              <a:ext cx="89" cy="64"/>
            </a:xfrm>
            <a:custGeom>
              <a:avLst/>
              <a:gdLst>
                <a:gd name="T0" fmla="*/ 44 w 89"/>
                <a:gd name="T1" fmla="*/ 63 h 64"/>
                <a:gd name="T2" fmla="*/ 0 w 89"/>
                <a:gd name="T3" fmla="*/ 63 h 64"/>
                <a:gd name="T4" fmla="*/ 0 w 89"/>
                <a:gd name="T5" fmla="*/ 43 h 64"/>
                <a:gd name="T6" fmla="*/ 7 w 89"/>
                <a:gd name="T7" fmla="*/ 43 h 64"/>
                <a:gd name="T8" fmla="*/ 7 w 89"/>
                <a:gd name="T9" fmla="*/ 20 h 64"/>
                <a:gd name="T10" fmla="*/ 0 w 89"/>
                <a:gd name="T11" fmla="*/ 20 h 64"/>
                <a:gd name="T12" fmla="*/ 0 w 89"/>
                <a:gd name="T13" fmla="*/ 1 h 64"/>
                <a:gd name="T14" fmla="*/ 36 w 89"/>
                <a:gd name="T15" fmla="*/ 1 h 64"/>
                <a:gd name="T16" fmla="*/ 36 w 89"/>
                <a:gd name="T17" fmla="*/ 9 h 64"/>
                <a:gd name="T18" fmla="*/ 42 w 89"/>
                <a:gd name="T19" fmla="*/ 5 h 64"/>
                <a:gd name="T20" fmla="*/ 47 w 89"/>
                <a:gd name="T21" fmla="*/ 2 h 64"/>
                <a:gd name="T22" fmla="*/ 53 w 89"/>
                <a:gd name="T23" fmla="*/ 0 h 64"/>
                <a:gd name="T24" fmla="*/ 59 w 89"/>
                <a:gd name="T25" fmla="*/ 0 h 64"/>
                <a:gd name="T26" fmla="*/ 64 w 89"/>
                <a:gd name="T27" fmla="*/ 0 h 64"/>
                <a:gd name="T28" fmla="*/ 69 w 89"/>
                <a:gd name="T29" fmla="*/ 1 h 64"/>
                <a:gd name="T30" fmla="*/ 73 w 89"/>
                <a:gd name="T31" fmla="*/ 3 h 64"/>
                <a:gd name="T32" fmla="*/ 76 w 89"/>
                <a:gd name="T33" fmla="*/ 6 h 64"/>
                <a:gd name="T34" fmla="*/ 78 w 89"/>
                <a:gd name="T35" fmla="*/ 10 h 64"/>
                <a:gd name="T36" fmla="*/ 80 w 89"/>
                <a:gd name="T37" fmla="*/ 15 h 64"/>
                <a:gd name="T38" fmla="*/ 81 w 89"/>
                <a:gd name="T39" fmla="*/ 21 h 64"/>
                <a:gd name="T40" fmla="*/ 81 w 89"/>
                <a:gd name="T41" fmla="*/ 27 h 64"/>
                <a:gd name="T42" fmla="*/ 81 w 89"/>
                <a:gd name="T43" fmla="*/ 43 h 64"/>
                <a:gd name="T44" fmla="*/ 88 w 89"/>
                <a:gd name="T45" fmla="*/ 43 h 64"/>
                <a:gd name="T46" fmla="*/ 88 w 89"/>
                <a:gd name="T47" fmla="*/ 63 h 64"/>
                <a:gd name="T48" fmla="*/ 52 w 89"/>
                <a:gd name="T49" fmla="*/ 63 h 64"/>
                <a:gd name="T50" fmla="*/ 52 w 89"/>
                <a:gd name="T51" fmla="*/ 35 h 64"/>
                <a:gd name="T52" fmla="*/ 51 w 89"/>
                <a:gd name="T53" fmla="*/ 28 h 64"/>
                <a:gd name="T54" fmla="*/ 50 w 89"/>
                <a:gd name="T55" fmla="*/ 23 h 64"/>
                <a:gd name="T56" fmla="*/ 48 w 89"/>
                <a:gd name="T57" fmla="*/ 21 h 64"/>
                <a:gd name="T58" fmla="*/ 45 w 89"/>
                <a:gd name="T59" fmla="*/ 20 h 64"/>
                <a:gd name="T60" fmla="*/ 41 w 89"/>
                <a:gd name="T61" fmla="*/ 21 h 64"/>
                <a:gd name="T62" fmla="*/ 36 w 89"/>
                <a:gd name="T63" fmla="*/ 24 h 64"/>
                <a:gd name="T64" fmla="*/ 36 w 89"/>
                <a:gd name="T65" fmla="*/ 43 h 64"/>
                <a:gd name="T66" fmla="*/ 44 w 89"/>
                <a:gd name="T67" fmla="*/ 43 h 64"/>
                <a:gd name="T68" fmla="*/ 44 w 89"/>
                <a:gd name="T69" fmla="*/ 63 h 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9" h="64">
                  <a:moveTo>
                    <a:pt x="44" y="63"/>
                  </a:moveTo>
                  <a:lnTo>
                    <a:pt x="0" y="63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7" y="20"/>
                  </a:lnTo>
                  <a:lnTo>
                    <a:pt x="0" y="20"/>
                  </a:lnTo>
                  <a:lnTo>
                    <a:pt x="0" y="1"/>
                  </a:lnTo>
                  <a:lnTo>
                    <a:pt x="36" y="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1"/>
                  </a:lnTo>
                  <a:lnTo>
                    <a:pt x="73" y="3"/>
                  </a:lnTo>
                  <a:lnTo>
                    <a:pt x="76" y="6"/>
                  </a:lnTo>
                  <a:lnTo>
                    <a:pt x="78" y="10"/>
                  </a:lnTo>
                  <a:lnTo>
                    <a:pt x="80" y="15"/>
                  </a:lnTo>
                  <a:lnTo>
                    <a:pt x="81" y="21"/>
                  </a:lnTo>
                  <a:lnTo>
                    <a:pt x="81" y="27"/>
                  </a:lnTo>
                  <a:lnTo>
                    <a:pt x="81" y="43"/>
                  </a:lnTo>
                  <a:lnTo>
                    <a:pt x="88" y="43"/>
                  </a:lnTo>
                  <a:lnTo>
                    <a:pt x="88" y="63"/>
                  </a:lnTo>
                  <a:lnTo>
                    <a:pt x="52" y="63"/>
                  </a:lnTo>
                  <a:lnTo>
                    <a:pt x="52" y="35"/>
                  </a:lnTo>
                  <a:lnTo>
                    <a:pt x="51" y="28"/>
                  </a:lnTo>
                  <a:lnTo>
                    <a:pt x="50" y="23"/>
                  </a:lnTo>
                  <a:lnTo>
                    <a:pt x="48" y="21"/>
                  </a:lnTo>
                  <a:lnTo>
                    <a:pt x="45" y="20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6" y="43"/>
                  </a:lnTo>
                  <a:lnTo>
                    <a:pt x="44" y="43"/>
                  </a:lnTo>
                  <a:lnTo>
                    <a:pt x="44" y="6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20" name="Freeform 9"/>
            <p:cNvSpPr>
              <a:spLocks/>
            </p:cNvSpPr>
            <p:nvPr/>
          </p:nvSpPr>
          <p:spPr bwMode="auto">
            <a:xfrm>
              <a:off x="733" y="77"/>
              <a:ext cx="50" cy="89"/>
            </a:xfrm>
            <a:custGeom>
              <a:avLst/>
              <a:gdLst>
                <a:gd name="T0" fmla="*/ 49 w 50"/>
                <a:gd name="T1" fmla="*/ 64 h 89"/>
                <a:gd name="T2" fmla="*/ 49 w 50"/>
                <a:gd name="T3" fmla="*/ 83 h 89"/>
                <a:gd name="T4" fmla="*/ 45 w 50"/>
                <a:gd name="T5" fmla="*/ 85 h 89"/>
                <a:gd name="T6" fmla="*/ 40 w 50"/>
                <a:gd name="T7" fmla="*/ 87 h 89"/>
                <a:gd name="T8" fmla="*/ 35 w 50"/>
                <a:gd name="T9" fmla="*/ 88 h 89"/>
                <a:gd name="T10" fmla="*/ 29 w 50"/>
                <a:gd name="T11" fmla="*/ 88 h 89"/>
                <a:gd name="T12" fmla="*/ 23 w 50"/>
                <a:gd name="T13" fmla="*/ 88 h 89"/>
                <a:gd name="T14" fmla="*/ 18 w 50"/>
                <a:gd name="T15" fmla="*/ 86 h 89"/>
                <a:gd name="T16" fmla="*/ 14 w 50"/>
                <a:gd name="T17" fmla="*/ 83 h 89"/>
                <a:gd name="T18" fmla="*/ 11 w 50"/>
                <a:gd name="T19" fmla="*/ 80 h 89"/>
                <a:gd name="T20" fmla="*/ 9 w 50"/>
                <a:gd name="T21" fmla="*/ 75 h 89"/>
                <a:gd name="T22" fmla="*/ 8 w 50"/>
                <a:gd name="T23" fmla="*/ 71 h 89"/>
                <a:gd name="T24" fmla="*/ 7 w 50"/>
                <a:gd name="T25" fmla="*/ 55 h 89"/>
                <a:gd name="T26" fmla="*/ 7 w 50"/>
                <a:gd name="T27" fmla="*/ 44 h 89"/>
                <a:gd name="T28" fmla="*/ 0 w 50"/>
                <a:gd name="T29" fmla="*/ 44 h 89"/>
                <a:gd name="T30" fmla="*/ 0 w 50"/>
                <a:gd name="T31" fmla="*/ 25 h 89"/>
                <a:gd name="T32" fmla="*/ 7 w 50"/>
                <a:gd name="T33" fmla="*/ 25 h 89"/>
                <a:gd name="T34" fmla="*/ 7 w 50"/>
                <a:gd name="T35" fmla="*/ 15 h 89"/>
                <a:gd name="T36" fmla="*/ 37 w 50"/>
                <a:gd name="T37" fmla="*/ 0 h 89"/>
                <a:gd name="T38" fmla="*/ 37 w 50"/>
                <a:gd name="T39" fmla="*/ 25 h 89"/>
                <a:gd name="T40" fmla="*/ 49 w 50"/>
                <a:gd name="T41" fmla="*/ 25 h 89"/>
                <a:gd name="T42" fmla="*/ 49 w 50"/>
                <a:gd name="T43" fmla="*/ 44 h 89"/>
                <a:gd name="T44" fmla="*/ 37 w 50"/>
                <a:gd name="T45" fmla="*/ 44 h 89"/>
                <a:gd name="T46" fmla="*/ 37 w 50"/>
                <a:gd name="T47" fmla="*/ 56 h 89"/>
                <a:gd name="T48" fmla="*/ 37 w 50"/>
                <a:gd name="T49" fmla="*/ 61 h 89"/>
                <a:gd name="T50" fmla="*/ 38 w 50"/>
                <a:gd name="T51" fmla="*/ 64 h 89"/>
                <a:gd name="T52" fmla="*/ 39 w 50"/>
                <a:gd name="T53" fmla="*/ 66 h 89"/>
                <a:gd name="T54" fmla="*/ 42 w 50"/>
                <a:gd name="T55" fmla="*/ 66 h 89"/>
                <a:gd name="T56" fmla="*/ 45 w 50"/>
                <a:gd name="T57" fmla="*/ 66 h 89"/>
                <a:gd name="T58" fmla="*/ 49 w 50"/>
                <a:gd name="T59" fmla="*/ 64 h 89"/>
                <a:gd name="T60" fmla="*/ 49 w 50"/>
                <a:gd name="T61" fmla="*/ 64 h 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0" h="89">
                  <a:moveTo>
                    <a:pt x="49" y="64"/>
                  </a:moveTo>
                  <a:lnTo>
                    <a:pt x="49" y="83"/>
                  </a:lnTo>
                  <a:lnTo>
                    <a:pt x="45" y="85"/>
                  </a:lnTo>
                  <a:lnTo>
                    <a:pt x="40" y="87"/>
                  </a:lnTo>
                  <a:lnTo>
                    <a:pt x="35" y="88"/>
                  </a:lnTo>
                  <a:lnTo>
                    <a:pt x="29" y="88"/>
                  </a:lnTo>
                  <a:lnTo>
                    <a:pt x="23" y="88"/>
                  </a:lnTo>
                  <a:lnTo>
                    <a:pt x="18" y="86"/>
                  </a:lnTo>
                  <a:lnTo>
                    <a:pt x="14" y="83"/>
                  </a:lnTo>
                  <a:lnTo>
                    <a:pt x="11" y="80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7" y="55"/>
                  </a:lnTo>
                  <a:lnTo>
                    <a:pt x="7" y="44"/>
                  </a:lnTo>
                  <a:lnTo>
                    <a:pt x="0" y="44"/>
                  </a:lnTo>
                  <a:lnTo>
                    <a:pt x="0" y="25"/>
                  </a:lnTo>
                  <a:lnTo>
                    <a:pt x="7" y="25"/>
                  </a:lnTo>
                  <a:lnTo>
                    <a:pt x="7" y="15"/>
                  </a:lnTo>
                  <a:lnTo>
                    <a:pt x="37" y="0"/>
                  </a:lnTo>
                  <a:lnTo>
                    <a:pt x="37" y="25"/>
                  </a:lnTo>
                  <a:lnTo>
                    <a:pt x="49" y="25"/>
                  </a:lnTo>
                  <a:lnTo>
                    <a:pt x="49" y="44"/>
                  </a:lnTo>
                  <a:lnTo>
                    <a:pt x="37" y="44"/>
                  </a:lnTo>
                  <a:lnTo>
                    <a:pt x="37" y="56"/>
                  </a:lnTo>
                  <a:lnTo>
                    <a:pt x="37" y="61"/>
                  </a:lnTo>
                  <a:lnTo>
                    <a:pt x="38" y="64"/>
                  </a:lnTo>
                  <a:lnTo>
                    <a:pt x="39" y="66"/>
                  </a:lnTo>
                  <a:lnTo>
                    <a:pt x="42" y="66"/>
                  </a:lnTo>
                  <a:lnTo>
                    <a:pt x="45" y="66"/>
                  </a:lnTo>
                  <a:lnTo>
                    <a:pt x="49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21" name="Freeform 10"/>
            <p:cNvSpPr>
              <a:spLocks/>
            </p:cNvSpPr>
            <p:nvPr/>
          </p:nvSpPr>
          <p:spPr bwMode="auto">
            <a:xfrm>
              <a:off x="790" y="73"/>
              <a:ext cx="41" cy="92"/>
            </a:xfrm>
            <a:custGeom>
              <a:avLst/>
              <a:gdLst>
                <a:gd name="T0" fmla="*/ 40 w 41"/>
                <a:gd name="T1" fmla="*/ 91 h 92"/>
                <a:gd name="T2" fmla="*/ 0 w 41"/>
                <a:gd name="T3" fmla="*/ 91 h 92"/>
                <a:gd name="T4" fmla="*/ 0 w 41"/>
                <a:gd name="T5" fmla="*/ 71 h 92"/>
                <a:gd name="T6" fmla="*/ 6 w 41"/>
                <a:gd name="T7" fmla="*/ 71 h 92"/>
                <a:gd name="T8" fmla="*/ 6 w 41"/>
                <a:gd name="T9" fmla="*/ 48 h 92"/>
                <a:gd name="T10" fmla="*/ 0 w 41"/>
                <a:gd name="T11" fmla="*/ 48 h 92"/>
                <a:gd name="T12" fmla="*/ 0 w 41"/>
                <a:gd name="T13" fmla="*/ 29 h 92"/>
                <a:gd name="T14" fmla="*/ 35 w 41"/>
                <a:gd name="T15" fmla="*/ 29 h 92"/>
                <a:gd name="T16" fmla="*/ 35 w 41"/>
                <a:gd name="T17" fmla="*/ 71 h 92"/>
                <a:gd name="T18" fmla="*/ 40 w 41"/>
                <a:gd name="T19" fmla="*/ 71 h 92"/>
                <a:gd name="T20" fmla="*/ 40 w 41"/>
                <a:gd name="T21" fmla="*/ 91 h 92"/>
                <a:gd name="T22" fmla="*/ 4 w 41"/>
                <a:gd name="T23" fmla="*/ 11 h 92"/>
                <a:gd name="T24" fmla="*/ 5 w 41"/>
                <a:gd name="T25" fmla="*/ 7 h 92"/>
                <a:gd name="T26" fmla="*/ 6 w 41"/>
                <a:gd name="T27" fmla="*/ 5 h 92"/>
                <a:gd name="T28" fmla="*/ 8 w 41"/>
                <a:gd name="T29" fmla="*/ 3 h 92"/>
                <a:gd name="T30" fmla="*/ 14 w 41"/>
                <a:gd name="T31" fmla="*/ 1 h 92"/>
                <a:gd name="T32" fmla="*/ 20 w 41"/>
                <a:gd name="T33" fmla="*/ 0 h 92"/>
                <a:gd name="T34" fmla="*/ 26 w 41"/>
                <a:gd name="T35" fmla="*/ 1 h 92"/>
                <a:gd name="T36" fmla="*/ 31 w 41"/>
                <a:gd name="T37" fmla="*/ 3 h 92"/>
                <a:gd name="T38" fmla="*/ 33 w 41"/>
                <a:gd name="T39" fmla="*/ 5 h 92"/>
                <a:gd name="T40" fmla="*/ 35 w 41"/>
                <a:gd name="T41" fmla="*/ 7 h 92"/>
                <a:gd name="T42" fmla="*/ 36 w 41"/>
                <a:gd name="T43" fmla="*/ 11 h 92"/>
                <a:gd name="T44" fmla="*/ 35 w 41"/>
                <a:gd name="T45" fmla="*/ 16 h 92"/>
                <a:gd name="T46" fmla="*/ 33 w 41"/>
                <a:gd name="T47" fmla="*/ 17 h 92"/>
                <a:gd name="T48" fmla="*/ 31 w 41"/>
                <a:gd name="T49" fmla="*/ 19 h 92"/>
                <a:gd name="T50" fmla="*/ 26 w 41"/>
                <a:gd name="T51" fmla="*/ 21 h 92"/>
                <a:gd name="T52" fmla="*/ 20 w 41"/>
                <a:gd name="T53" fmla="*/ 22 h 92"/>
                <a:gd name="T54" fmla="*/ 13 w 41"/>
                <a:gd name="T55" fmla="*/ 21 h 92"/>
                <a:gd name="T56" fmla="*/ 8 w 41"/>
                <a:gd name="T57" fmla="*/ 19 h 92"/>
                <a:gd name="T58" fmla="*/ 6 w 41"/>
                <a:gd name="T59" fmla="*/ 18 h 92"/>
                <a:gd name="T60" fmla="*/ 5 w 41"/>
                <a:gd name="T61" fmla="*/ 16 h 92"/>
                <a:gd name="T62" fmla="*/ 4 w 41"/>
                <a:gd name="T63" fmla="*/ 11 h 92"/>
                <a:gd name="T64" fmla="*/ 4 w 41"/>
                <a:gd name="T65" fmla="*/ 11 h 92"/>
                <a:gd name="T66" fmla="*/ 40 w 41"/>
                <a:gd name="T67" fmla="*/ 91 h 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1" h="92">
                  <a:moveTo>
                    <a:pt x="40" y="91"/>
                  </a:moveTo>
                  <a:lnTo>
                    <a:pt x="0" y="91"/>
                  </a:lnTo>
                  <a:lnTo>
                    <a:pt x="0" y="71"/>
                  </a:lnTo>
                  <a:lnTo>
                    <a:pt x="6" y="71"/>
                  </a:lnTo>
                  <a:lnTo>
                    <a:pt x="6" y="48"/>
                  </a:lnTo>
                  <a:lnTo>
                    <a:pt x="0" y="48"/>
                  </a:lnTo>
                  <a:lnTo>
                    <a:pt x="0" y="29"/>
                  </a:lnTo>
                  <a:lnTo>
                    <a:pt x="35" y="29"/>
                  </a:lnTo>
                  <a:lnTo>
                    <a:pt x="35" y="71"/>
                  </a:lnTo>
                  <a:lnTo>
                    <a:pt x="40" y="71"/>
                  </a:lnTo>
                  <a:lnTo>
                    <a:pt x="40" y="91"/>
                  </a:lnTo>
                  <a:lnTo>
                    <a:pt x="4" y="11"/>
                  </a:lnTo>
                  <a:lnTo>
                    <a:pt x="5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14" y="1"/>
                  </a:lnTo>
                  <a:lnTo>
                    <a:pt x="20" y="0"/>
                  </a:lnTo>
                  <a:lnTo>
                    <a:pt x="26" y="1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6" y="11"/>
                  </a:lnTo>
                  <a:lnTo>
                    <a:pt x="35" y="16"/>
                  </a:lnTo>
                  <a:lnTo>
                    <a:pt x="33" y="17"/>
                  </a:lnTo>
                  <a:lnTo>
                    <a:pt x="31" y="19"/>
                  </a:lnTo>
                  <a:lnTo>
                    <a:pt x="26" y="21"/>
                  </a:lnTo>
                  <a:lnTo>
                    <a:pt x="20" y="22"/>
                  </a:lnTo>
                  <a:lnTo>
                    <a:pt x="13" y="21"/>
                  </a:lnTo>
                  <a:lnTo>
                    <a:pt x="8" y="19"/>
                  </a:lnTo>
                  <a:lnTo>
                    <a:pt x="6" y="18"/>
                  </a:lnTo>
                  <a:lnTo>
                    <a:pt x="5" y="16"/>
                  </a:lnTo>
                  <a:lnTo>
                    <a:pt x="4" y="11"/>
                  </a:lnTo>
                  <a:lnTo>
                    <a:pt x="40" y="9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22" name="Freeform 11"/>
            <p:cNvSpPr>
              <a:spLocks/>
            </p:cNvSpPr>
            <p:nvPr/>
          </p:nvSpPr>
          <p:spPr bwMode="auto">
            <a:xfrm>
              <a:off x="836" y="77"/>
              <a:ext cx="50" cy="89"/>
            </a:xfrm>
            <a:custGeom>
              <a:avLst/>
              <a:gdLst>
                <a:gd name="T0" fmla="*/ 49 w 50"/>
                <a:gd name="T1" fmla="*/ 64 h 89"/>
                <a:gd name="T2" fmla="*/ 49 w 50"/>
                <a:gd name="T3" fmla="*/ 83 h 89"/>
                <a:gd name="T4" fmla="*/ 45 w 50"/>
                <a:gd name="T5" fmla="*/ 85 h 89"/>
                <a:gd name="T6" fmla="*/ 41 w 50"/>
                <a:gd name="T7" fmla="*/ 87 h 89"/>
                <a:gd name="T8" fmla="*/ 35 w 50"/>
                <a:gd name="T9" fmla="*/ 88 h 89"/>
                <a:gd name="T10" fmla="*/ 30 w 50"/>
                <a:gd name="T11" fmla="*/ 88 h 89"/>
                <a:gd name="T12" fmla="*/ 24 w 50"/>
                <a:gd name="T13" fmla="*/ 88 h 89"/>
                <a:gd name="T14" fmla="*/ 18 w 50"/>
                <a:gd name="T15" fmla="*/ 86 h 89"/>
                <a:gd name="T16" fmla="*/ 14 w 50"/>
                <a:gd name="T17" fmla="*/ 83 h 89"/>
                <a:gd name="T18" fmla="*/ 11 w 50"/>
                <a:gd name="T19" fmla="*/ 80 h 89"/>
                <a:gd name="T20" fmla="*/ 9 w 50"/>
                <a:gd name="T21" fmla="*/ 75 h 89"/>
                <a:gd name="T22" fmla="*/ 8 w 50"/>
                <a:gd name="T23" fmla="*/ 71 h 89"/>
                <a:gd name="T24" fmla="*/ 8 w 50"/>
                <a:gd name="T25" fmla="*/ 55 h 89"/>
                <a:gd name="T26" fmla="*/ 8 w 50"/>
                <a:gd name="T27" fmla="*/ 44 h 89"/>
                <a:gd name="T28" fmla="*/ 0 w 50"/>
                <a:gd name="T29" fmla="*/ 44 h 89"/>
                <a:gd name="T30" fmla="*/ 0 w 50"/>
                <a:gd name="T31" fmla="*/ 25 h 89"/>
                <a:gd name="T32" fmla="*/ 8 w 50"/>
                <a:gd name="T33" fmla="*/ 25 h 89"/>
                <a:gd name="T34" fmla="*/ 8 w 50"/>
                <a:gd name="T35" fmla="*/ 15 h 89"/>
                <a:gd name="T36" fmla="*/ 37 w 50"/>
                <a:gd name="T37" fmla="*/ 0 h 89"/>
                <a:gd name="T38" fmla="*/ 37 w 50"/>
                <a:gd name="T39" fmla="*/ 25 h 89"/>
                <a:gd name="T40" fmla="*/ 49 w 50"/>
                <a:gd name="T41" fmla="*/ 25 h 89"/>
                <a:gd name="T42" fmla="*/ 49 w 50"/>
                <a:gd name="T43" fmla="*/ 44 h 89"/>
                <a:gd name="T44" fmla="*/ 37 w 50"/>
                <a:gd name="T45" fmla="*/ 44 h 89"/>
                <a:gd name="T46" fmla="*/ 37 w 50"/>
                <a:gd name="T47" fmla="*/ 56 h 89"/>
                <a:gd name="T48" fmla="*/ 37 w 50"/>
                <a:gd name="T49" fmla="*/ 61 h 89"/>
                <a:gd name="T50" fmla="*/ 38 w 50"/>
                <a:gd name="T51" fmla="*/ 64 h 89"/>
                <a:gd name="T52" fmla="*/ 40 w 50"/>
                <a:gd name="T53" fmla="*/ 66 h 89"/>
                <a:gd name="T54" fmla="*/ 42 w 50"/>
                <a:gd name="T55" fmla="*/ 66 h 89"/>
                <a:gd name="T56" fmla="*/ 45 w 50"/>
                <a:gd name="T57" fmla="*/ 66 h 89"/>
                <a:gd name="T58" fmla="*/ 49 w 50"/>
                <a:gd name="T59" fmla="*/ 64 h 89"/>
                <a:gd name="T60" fmla="*/ 49 w 50"/>
                <a:gd name="T61" fmla="*/ 64 h 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0" h="89">
                  <a:moveTo>
                    <a:pt x="49" y="64"/>
                  </a:moveTo>
                  <a:lnTo>
                    <a:pt x="49" y="83"/>
                  </a:lnTo>
                  <a:lnTo>
                    <a:pt x="45" y="85"/>
                  </a:lnTo>
                  <a:lnTo>
                    <a:pt x="41" y="87"/>
                  </a:lnTo>
                  <a:lnTo>
                    <a:pt x="35" y="88"/>
                  </a:lnTo>
                  <a:lnTo>
                    <a:pt x="30" y="88"/>
                  </a:lnTo>
                  <a:lnTo>
                    <a:pt x="24" y="88"/>
                  </a:lnTo>
                  <a:lnTo>
                    <a:pt x="18" y="86"/>
                  </a:lnTo>
                  <a:lnTo>
                    <a:pt x="14" y="83"/>
                  </a:lnTo>
                  <a:lnTo>
                    <a:pt x="11" y="80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8" y="55"/>
                  </a:lnTo>
                  <a:lnTo>
                    <a:pt x="8" y="44"/>
                  </a:lnTo>
                  <a:lnTo>
                    <a:pt x="0" y="44"/>
                  </a:lnTo>
                  <a:lnTo>
                    <a:pt x="0" y="25"/>
                  </a:lnTo>
                  <a:lnTo>
                    <a:pt x="8" y="25"/>
                  </a:lnTo>
                  <a:lnTo>
                    <a:pt x="8" y="15"/>
                  </a:lnTo>
                  <a:lnTo>
                    <a:pt x="37" y="0"/>
                  </a:lnTo>
                  <a:lnTo>
                    <a:pt x="37" y="25"/>
                  </a:lnTo>
                  <a:lnTo>
                    <a:pt x="49" y="25"/>
                  </a:lnTo>
                  <a:lnTo>
                    <a:pt x="49" y="44"/>
                  </a:lnTo>
                  <a:lnTo>
                    <a:pt x="37" y="44"/>
                  </a:lnTo>
                  <a:lnTo>
                    <a:pt x="37" y="56"/>
                  </a:lnTo>
                  <a:lnTo>
                    <a:pt x="37" y="61"/>
                  </a:lnTo>
                  <a:lnTo>
                    <a:pt x="38" y="64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5" y="66"/>
                  </a:lnTo>
                  <a:lnTo>
                    <a:pt x="49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23" name="Freeform 12"/>
            <p:cNvSpPr>
              <a:spLocks/>
            </p:cNvSpPr>
            <p:nvPr/>
          </p:nvSpPr>
          <p:spPr bwMode="auto">
            <a:xfrm>
              <a:off x="891" y="102"/>
              <a:ext cx="76" cy="91"/>
            </a:xfrm>
            <a:custGeom>
              <a:avLst/>
              <a:gdLst>
                <a:gd name="T0" fmla="*/ 38 w 76"/>
                <a:gd name="T1" fmla="*/ 90 h 91"/>
                <a:gd name="T2" fmla="*/ 13 w 76"/>
                <a:gd name="T3" fmla="*/ 90 h 91"/>
                <a:gd name="T4" fmla="*/ 13 w 76"/>
                <a:gd name="T5" fmla="*/ 71 h 91"/>
                <a:gd name="T6" fmla="*/ 23 w 76"/>
                <a:gd name="T7" fmla="*/ 71 h 91"/>
                <a:gd name="T8" fmla="*/ 26 w 76"/>
                <a:gd name="T9" fmla="*/ 65 h 91"/>
                <a:gd name="T10" fmla="*/ 4 w 76"/>
                <a:gd name="T11" fmla="*/ 19 h 91"/>
                <a:gd name="T12" fmla="*/ 0 w 76"/>
                <a:gd name="T13" fmla="*/ 19 h 91"/>
                <a:gd name="T14" fmla="*/ 0 w 76"/>
                <a:gd name="T15" fmla="*/ 0 h 91"/>
                <a:gd name="T16" fmla="*/ 38 w 76"/>
                <a:gd name="T17" fmla="*/ 0 h 91"/>
                <a:gd name="T18" fmla="*/ 38 w 76"/>
                <a:gd name="T19" fmla="*/ 19 h 91"/>
                <a:gd name="T20" fmla="*/ 32 w 76"/>
                <a:gd name="T21" fmla="*/ 19 h 91"/>
                <a:gd name="T22" fmla="*/ 42 w 76"/>
                <a:gd name="T23" fmla="*/ 44 h 91"/>
                <a:gd name="T24" fmla="*/ 51 w 76"/>
                <a:gd name="T25" fmla="*/ 19 h 91"/>
                <a:gd name="T26" fmla="*/ 45 w 76"/>
                <a:gd name="T27" fmla="*/ 19 h 91"/>
                <a:gd name="T28" fmla="*/ 45 w 76"/>
                <a:gd name="T29" fmla="*/ 0 h 91"/>
                <a:gd name="T30" fmla="*/ 75 w 76"/>
                <a:gd name="T31" fmla="*/ 0 h 91"/>
                <a:gd name="T32" fmla="*/ 75 w 76"/>
                <a:gd name="T33" fmla="*/ 19 h 91"/>
                <a:gd name="T34" fmla="*/ 69 w 76"/>
                <a:gd name="T35" fmla="*/ 19 h 91"/>
                <a:gd name="T36" fmla="*/ 38 w 76"/>
                <a:gd name="T37" fmla="*/ 90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91">
                  <a:moveTo>
                    <a:pt x="38" y="90"/>
                  </a:moveTo>
                  <a:lnTo>
                    <a:pt x="13" y="90"/>
                  </a:lnTo>
                  <a:lnTo>
                    <a:pt x="13" y="71"/>
                  </a:lnTo>
                  <a:lnTo>
                    <a:pt x="23" y="71"/>
                  </a:lnTo>
                  <a:lnTo>
                    <a:pt x="26" y="65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19"/>
                  </a:lnTo>
                  <a:lnTo>
                    <a:pt x="32" y="19"/>
                  </a:lnTo>
                  <a:lnTo>
                    <a:pt x="42" y="44"/>
                  </a:lnTo>
                  <a:lnTo>
                    <a:pt x="51" y="19"/>
                  </a:lnTo>
                  <a:lnTo>
                    <a:pt x="45" y="19"/>
                  </a:lnTo>
                  <a:lnTo>
                    <a:pt x="45" y="0"/>
                  </a:lnTo>
                  <a:lnTo>
                    <a:pt x="75" y="0"/>
                  </a:lnTo>
                  <a:lnTo>
                    <a:pt x="75" y="19"/>
                  </a:lnTo>
                  <a:lnTo>
                    <a:pt x="69" y="19"/>
                  </a:lnTo>
                  <a:lnTo>
                    <a:pt x="38" y="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24" name="Freeform 13"/>
            <p:cNvSpPr>
              <a:spLocks/>
            </p:cNvSpPr>
            <p:nvPr/>
          </p:nvSpPr>
          <p:spPr bwMode="auto">
            <a:xfrm>
              <a:off x="176" y="205"/>
              <a:ext cx="96" cy="90"/>
            </a:xfrm>
            <a:custGeom>
              <a:avLst/>
              <a:gdLst>
                <a:gd name="T0" fmla="*/ 38 w 96"/>
                <a:gd name="T1" fmla="*/ 20 h 90"/>
                <a:gd name="T2" fmla="*/ 38 w 96"/>
                <a:gd name="T3" fmla="*/ 37 h 90"/>
                <a:gd name="T4" fmla="*/ 42 w 96"/>
                <a:gd name="T5" fmla="*/ 37 h 90"/>
                <a:gd name="T6" fmla="*/ 51 w 96"/>
                <a:gd name="T7" fmla="*/ 37 h 90"/>
                <a:gd name="T8" fmla="*/ 53 w 96"/>
                <a:gd name="T9" fmla="*/ 36 h 90"/>
                <a:gd name="T10" fmla="*/ 55 w 96"/>
                <a:gd name="T11" fmla="*/ 34 h 90"/>
                <a:gd name="T12" fmla="*/ 57 w 96"/>
                <a:gd name="T13" fmla="*/ 32 h 90"/>
                <a:gd name="T14" fmla="*/ 57 w 96"/>
                <a:gd name="T15" fmla="*/ 29 h 90"/>
                <a:gd name="T16" fmla="*/ 57 w 96"/>
                <a:gd name="T17" fmla="*/ 25 h 90"/>
                <a:gd name="T18" fmla="*/ 55 w 96"/>
                <a:gd name="T19" fmla="*/ 23 h 90"/>
                <a:gd name="T20" fmla="*/ 53 w 96"/>
                <a:gd name="T21" fmla="*/ 21 h 90"/>
                <a:gd name="T22" fmla="*/ 51 w 96"/>
                <a:gd name="T23" fmla="*/ 20 h 90"/>
                <a:gd name="T24" fmla="*/ 41 w 96"/>
                <a:gd name="T25" fmla="*/ 20 h 90"/>
                <a:gd name="T26" fmla="*/ 38 w 96"/>
                <a:gd name="T27" fmla="*/ 20 h 90"/>
                <a:gd name="T28" fmla="*/ 44 w 96"/>
                <a:gd name="T29" fmla="*/ 89 h 90"/>
                <a:gd name="T30" fmla="*/ 0 w 96"/>
                <a:gd name="T31" fmla="*/ 89 h 90"/>
                <a:gd name="T32" fmla="*/ 0 w 96"/>
                <a:gd name="T33" fmla="*/ 68 h 90"/>
                <a:gd name="T34" fmla="*/ 7 w 96"/>
                <a:gd name="T35" fmla="*/ 68 h 90"/>
                <a:gd name="T36" fmla="*/ 7 w 96"/>
                <a:gd name="T37" fmla="*/ 22 h 90"/>
                <a:gd name="T38" fmla="*/ 0 w 96"/>
                <a:gd name="T39" fmla="*/ 22 h 90"/>
                <a:gd name="T40" fmla="*/ 0 w 96"/>
                <a:gd name="T41" fmla="*/ 0 h 90"/>
                <a:gd name="T42" fmla="*/ 44 w 96"/>
                <a:gd name="T43" fmla="*/ 0 h 90"/>
                <a:gd name="T44" fmla="*/ 55 w 96"/>
                <a:gd name="T45" fmla="*/ 1 h 90"/>
                <a:gd name="T46" fmla="*/ 64 w 96"/>
                <a:gd name="T47" fmla="*/ 1 h 90"/>
                <a:gd name="T48" fmla="*/ 71 w 96"/>
                <a:gd name="T49" fmla="*/ 3 h 90"/>
                <a:gd name="T50" fmla="*/ 75 w 96"/>
                <a:gd name="T51" fmla="*/ 4 h 90"/>
                <a:gd name="T52" fmla="*/ 78 w 96"/>
                <a:gd name="T53" fmla="*/ 6 h 90"/>
                <a:gd name="T54" fmla="*/ 82 w 96"/>
                <a:gd name="T55" fmla="*/ 8 h 90"/>
                <a:gd name="T56" fmla="*/ 85 w 96"/>
                <a:gd name="T57" fmla="*/ 11 h 90"/>
                <a:gd name="T58" fmla="*/ 87 w 96"/>
                <a:gd name="T59" fmla="*/ 15 h 90"/>
                <a:gd name="T60" fmla="*/ 88 w 96"/>
                <a:gd name="T61" fmla="*/ 19 h 90"/>
                <a:gd name="T62" fmla="*/ 90 w 96"/>
                <a:gd name="T63" fmla="*/ 23 h 90"/>
                <a:gd name="T64" fmla="*/ 90 w 96"/>
                <a:gd name="T65" fmla="*/ 27 h 90"/>
                <a:gd name="T66" fmla="*/ 89 w 96"/>
                <a:gd name="T67" fmla="*/ 34 h 90"/>
                <a:gd name="T68" fmla="*/ 87 w 96"/>
                <a:gd name="T69" fmla="*/ 40 h 90"/>
                <a:gd name="T70" fmla="*/ 83 w 96"/>
                <a:gd name="T71" fmla="*/ 45 h 90"/>
                <a:gd name="T72" fmla="*/ 78 w 96"/>
                <a:gd name="T73" fmla="*/ 48 h 90"/>
                <a:gd name="T74" fmla="*/ 89 w 96"/>
                <a:gd name="T75" fmla="*/ 68 h 90"/>
                <a:gd name="T76" fmla="*/ 95 w 96"/>
                <a:gd name="T77" fmla="*/ 68 h 90"/>
                <a:gd name="T78" fmla="*/ 95 w 96"/>
                <a:gd name="T79" fmla="*/ 89 h 90"/>
                <a:gd name="T80" fmla="*/ 66 w 96"/>
                <a:gd name="T81" fmla="*/ 89 h 90"/>
                <a:gd name="T82" fmla="*/ 48 w 96"/>
                <a:gd name="T83" fmla="*/ 53 h 90"/>
                <a:gd name="T84" fmla="*/ 38 w 96"/>
                <a:gd name="T85" fmla="*/ 53 h 90"/>
                <a:gd name="T86" fmla="*/ 38 w 96"/>
                <a:gd name="T87" fmla="*/ 68 h 90"/>
                <a:gd name="T88" fmla="*/ 44 w 96"/>
                <a:gd name="T89" fmla="*/ 68 h 90"/>
                <a:gd name="T90" fmla="*/ 44 w 96"/>
                <a:gd name="T91" fmla="*/ 89 h 90"/>
                <a:gd name="T92" fmla="*/ 38 w 96"/>
                <a:gd name="T93" fmla="*/ 20 h 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96" h="90">
                  <a:moveTo>
                    <a:pt x="38" y="20"/>
                  </a:moveTo>
                  <a:lnTo>
                    <a:pt x="38" y="37"/>
                  </a:lnTo>
                  <a:lnTo>
                    <a:pt x="42" y="37"/>
                  </a:lnTo>
                  <a:lnTo>
                    <a:pt x="51" y="37"/>
                  </a:lnTo>
                  <a:lnTo>
                    <a:pt x="53" y="36"/>
                  </a:lnTo>
                  <a:lnTo>
                    <a:pt x="55" y="34"/>
                  </a:lnTo>
                  <a:lnTo>
                    <a:pt x="57" y="32"/>
                  </a:lnTo>
                  <a:lnTo>
                    <a:pt x="57" y="29"/>
                  </a:lnTo>
                  <a:lnTo>
                    <a:pt x="57" y="25"/>
                  </a:lnTo>
                  <a:lnTo>
                    <a:pt x="55" y="23"/>
                  </a:lnTo>
                  <a:lnTo>
                    <a:pt x="53" y="21"/>
                  </a:lnTo>
                  <a:lnTo>
                    <a:pt x="51" y="20"/>
                  </a:lnTo>
                  <a:lnTo>
                    <a:pt x="41" y="20"/>
                  </a:lnTo>
                  <a:lnTo>
                    <a:pt x="38" y="20"/>
                  </a:lnTo>
                  <a:lnTo>
                    <a:pt x="44" y="89"/>
                  </a:lnTo>
                  <a:lnTo>
                    <a:pt x="0" y="89"/>
                  </a:lnTo>
                  <a:lnTo>
                    <a:pt x="0" y="68"/>
                  </a:lnTo>
                  <a:lnTo>
                    <a:pt x="7" y="68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44" y="0"/>
                  </a:lnTo>
                  <a:lnTo>
                    <a:pt x="55" y="1"/>
                  </a:lnTo>
                  <a:lnTo>
                    <a:pt x="64" y="1"/>
                  </a:lnTo>
                  <a:lnTo>
                    <a:pt x="71" y="3"/>
                  </a:lnTo>
                  <a:lnTo>
                    <a:pt x="75" y="4"/>
                  </a:lnTo>
                  <a:lnTo>
                    <a:pt x="78" y="6"/>
                  </a:lnTo>
                  <a:lnTo>
                    <a:pt x="82" y="8"/>
                  </a:lnTo>
                  <a:lnTo>
                    <a:pt x="85" y="11"/>
                  </a:lnTo>
                  <a:lnTo>
                    <a:pt x="87" y="15"/>
                  </a:lnTo>
                  <a:lnTo>
                    <a:pt x="88" y="19"/>
                  </a:lnTo>
                  <a:lnTo>
                    <a:pt x="90" y="23"/>
                  </a:lnTo>
                  <a:lnTo>
                    <a:pt x="90" y="27"/>
                  </a:lnTo>
                  <a:lnTo>
                    <a:pt x="89" y="34"/>
                  </a:lnTo>
                  <a:lnTo>
                    <a:pt x="87" y="40"/>
                  </a:lnTo>
                  <a:lnTo>
                    <a:pt x="83" y="45"/>
                  </a:lnTo>
                  <a:lnTo>
                    <a:pt x="78" y="48"/>
                  </a:lnTo>
                  <a:lnTo>
                    <a:pt x="89" y="68"/>
                  </a:lnTo>
                  <a:lnTo>
                    <a:pt x="95" y="68"/>
                  </a:lnTo>
                  <a:lnTo>
                    <a:pt x="95" y="89"/>
                  </a:lnTo>
                  <a:lnTo>
                    <a:pt x="66" y="89"/>
                  </a:lnTo>
                  <a:lnTo>
                    <a:pt x="48" y="53"/>
                  </a:lnTo>
                  <a:lnTo>
                    <a:pt x="38" y="53"/>
                  </a:lnTo>
                  <a:lnTo>
                    <a:pt x="38" y="68"/>
                  </a:lnTo>
                  <a:lnTo>
                    <a:pt x="44" y="68"/>
                  </a:lnTo>
                  <a:lnTo>
                    <a:pt x="44" y="89"/>
                  </a:lnTo>
                  <a:lnTo>
                    <a:pt x="3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25" name="Freeform 14"/>
            <p:cNvSpPr>
              <a:spLocks/>
            </p:cNvSpPr>
            <p:nvPr/>
          </p:nvSpPr>
          <p:spPr bwMode="auto">
            <a:xfrm>
              <a:off x="278" y="231"/>
              <a:ext cx="74" cy="66"/>
            </a:xfrm>
            <a:custGeom>
              <a:avLst/>
              <a:gdLst>
                <a:gd name="T0" fmla="*/ 29 w 74"/>
                <a:gd name="T1" fmla="*/ 28 h 66"/>
                <a:gd name="T2" fmla="*/ 45 w 74"/>
                <a:gd name="T3" fmla="*/ 28 h 66"/>
                <a:gd name="T4" fmla="*/ 46 w 74"/>
                <a:gd name="T5" fmla="*/ 25 h 66"/>
                <a:gd name="T6" fmla="*/ 45 w 74"/>
                <a:gd name="T7" fmla="*/ 21 h 66"/>
                <a:gd name="T8" fmla="*/ 43 w 74"/>
                <a:gd name="T9" fmla="*/ 17 h 66"/>
                <a:gd name="T10" fmla="*/ 41 w 74"/>
                <a:gd name="T11" fmla="*/ 15 h 66"/>
                <a:gd name="T12" fmla="*/ 37 w 74"/>
                <a:gd name="T13" fmla="*/ 14 h 66"/>
                <a:gd name="T14" fmla="*/ 34 w 74"/>
                <a:gd name="T15" fmla="*/ 15 h 66"/>
                <a:gd name="T16" fmla="*/ 31 w 74"/>
                <a:gd name="T17" fmla="*/ 17 h 66"/>
                <a:gd name="T18" fmla="*/ 29 w 74"/>
                <a:gd name="T19" fmla="*/ 21 h 66"/>
                <a:gd name="T20" fmla="*/ 29 w 74"/>
                <a:gd name="T21" fmla="*/ 26 h 66"/>
                <a:gd name="T22" fmla="*/ 29 w 74"/>
                <a:gd name="T23" fmla="*/ 28 h 66"/>
                <a:gd name="T24" fmla="*/ 29 w 74"/>
                <a:gd name="T25" fmla="*/ 28 h 66"/>
                <a:gd name="T26" fmla="*/ 48 w 74"/>
                <a:gd name="T27" fmla="*/ 44 h 66"/>
                <a:gd name="T28" fmla="*/ 72 w 74"/>
                <a:gd name="T29" fmla="*/ 47 h 66"/>
                <a:gd name="T30" fmla="*/ 70 w 74"/>
                <a:gd name="T31" fmla="*/ 51 h 66"/>
                <a:gd name="T32" fmla="*/ 67 w 74"/>
                <a:gd name="T33" fmla="*/ 54 h 66"/>
                <a:gd name="T34" fmla="*/ 64 w 74"/>
                <a:gd name="T35" fmla="*/ 58 h 66"/>
                <a:gd name="T36" fmla="*/ 60 w 74"/>
                <a:gd name="T37" fmla="*/ 60 h 66"/>
                <a:gd name="T38" fmla="*/ 56 w 74"/>
                <a:gd name="T39" fmla="*/ 62 h 66"/>
                <a:gd name="T40" fmla="*/ 51 w 74"/>
                <a:gd name="T41" fmla="*/ 64 h 66"/>
                <a:gd name="T42" fmla="*/ 46 w 74"/>
                <a:gd name="T43" fmla="*/ 65 h 66"/>
                <a:gd name="T44" fmla="*/ 40 w 74"/>
                <a:gd name="T45" fmla="*/ 65 h 66"/>
                <a:gd name="T46" fmla="*/ 31 w 74"/>
                <a:gd name="T47" fmla="*/ 65 h 66"/>
                <a:gd name="T48" fmla="*/ 23 w 74"/>
                <a:gd name="T49" fmla="*/ 63 h 66"/>
                <a:gd name="T50" fmla="*/ 16 w 74"/>
                <a:gd name="T51" fmla="*/ 60 h 66"/>
                <a:gd name="T52" fmla="*/ 10 w 74"/>
                <a:gd name="T53" fmla="*/ 56 h 66"/>
                <a:gd name="T54" fmla="*/ 6 w 74"/>
                <a:gd name="T55" fmla="*/ 51 h 66"/>
                <a:gd name="T56" fmla="*/ 3 w 74"/>
                <a:gd name="T57" fmla="*/ 46 h 66"/>
                <a:gd name="T58" fmla="*/ 1 w 74"/>
                <a:gd name="T59" fmla="*/ 40 h 66"/>
                <a:gd name="T60" fmla="*/ 0 w 74"/>
                <a:gd name="T61" fmla="*/ 33 h 66"/>
                <a:gd name="T62" fmla="*/ 1 w 74"/>
                <a:gd name="T63" fmla="*/ 26 h 66"/>
                <a:gd name="T64" fmla="*/ 3 w 74"/>
                <a:gd name="T65" fmla="*/ 20 h 66"/>
                <a:gd name="T66" fmla="*/ 6 w 74"/>
                <a:gd name="T67" fmla="*/ 14 h 66"/>
                <a:gd name="T68" fmla="*/ 10 w 74"/>
                <a:gd name="T69" fmla="*/ 9 h 66"/>
                <a:gd name="T70" fmla="*/ 15 w 74"/>
                <a:gd name="T71" fmla="*/ 5 h 66"/>
                <a:gd name="T72" fmla="*/ 22 w 74"/>
                <a:gd name="T73" fmla="*/ 2 h 66"/>
                <a:gd name="T74" fmla="*/ 29 w 74"/>
                <a:gd name="T75" fmla="*/ 0 h 66"/>
                <a:gd name="T76" fmla="*/ 36 w 74"/>
                <a:gd name="T77" fmla="*/ 0 h 66"/>
                <a:gd name="T78" fmla="*/ 44 w 74"/>
                <a:gd name="T79" fmla="*/ 0 h 66"/>
                <a:gd name="T80" fmla="*/ 51 w 74"/>
                <a:gd name="T81" fmla="*/ 2 h 66"/>
                <a:gd name="T82" fmla="*/ 57 w 74"/>
                <a:gd name="T83" fmla="*/ 5 h 66"/>
                <a:gd name="T84" fmla="*/ 63 w 74"/>
                <a:gd name="T85" fmla="*/ 9 h 66"/>
                <a:gd name="T86" fmla="*/ 67 w 74"/>
                <a:gd name="T87" fmla="*/ 14 h 66"/>
                <a:gd name="T88" fmla="*/ 70 w 74"/>
                <a:gd name="T89" fmla="*/ 20 h 66"/>
                <a:gd name="T90" fmla="*/ 72 w 74"/>
                <a:gd name="T91" fmla="*/ 27 h 66"/>
                <a:gd name="T92" fmla="*/ 73 w 74"/>
                <a:gd name="T93" fmla="*/ 36 h 66"/>
                <a:gd name="T94" fmla="*/ 29 w 74"/>
                <a:gd name="T95" fmla="*/ 36 h 66"/>
                <a:gd name="T96" fmla="*/ 29 w 74"/>
                <a:gd name="T97" fmla="*/ 42 h 66"/>
                <a:gd name="T98" fmla="*/ 31 w 74"/>
                <a:gd name="T99" fmla="*/ 47 h 66"/>
                <a:gd name="T100" fmla="*/ 34 w 74"/>
                <a:gd name="T101" fmla="*/ 50 h 66"/>
                <a:gd name="T102" fmla="*/ 39 w 74"/>
                <a:gd name="T103" fmla="*/ 51 h 66"/>
                <a:gd name="T104" fmla="*/ 42 w 74"/>
                <a:gd name="T105" fmla="*/ 50 h 66"/>
                <a:gd name="T106" fmla="*/ 44 w 74"/>
                <a:gd name="T107" fmla="*/ 49 h 66"/>
                <a:gd name="T108" fmla="*/ 46 w 74"/>
                <a:gd name="T109" fmla="*/ 47 h 66"/>
                <a:gd name="T110" fmla="*/ 48 w 74"/>
                <a:gd name="T111" fmla="*/ 44 h 66"/>
                <a:gd name="T112" fmla="*/ 48 w 74"/>
                <a:gd name="T113" fmla="*/ 44 h 66"/>
                <a:gd name="T114" fmla="*/ 29 w 74"/>
                <a:gd name="T115" fmla="*/ 28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4" h="66">
                  <a:moveTo>
                    <a:pt x="29" y="28"/>
                  </a:moveTo>
                  <a:lnTo>
                    <a:pt x="45" y="28"/>
                  </a:lnTo>
                  <a:lnTo>
                    <a:pt x="46" y="25"/>
                  </a:lnTo>
                  <a:lnTo>
                    <a:pt x="45" y="21"/>
                  </a:lnTo>
                  <a:lnTo>
                    <a:pt x="43" y="17"/>
                  </a:lnTo>
                  <a:lnTo>
                    <a:pt x="41" y="15"/>
                  </a:lnTo>
                  <a:lnTo>
                    <a:pt x="37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9" y="21"/>
                  </a:lnTo>
                  <a:lnTo>
                    <a:pt x="29" y="26"/>
                  </a:lnTo>
                  <a:lnTo>
                    <a:pt x="29" y="28"/>
                  </a:lnTo>
                  <a:lnTo>
                    <a:pt x="48" y="44"/>
                  </a:lnTo>
                  <a:lnTo>
                    <a:pt x="72" y="47"/>
                  </a:lnTo>
                  <a:lnTo>
                    <a:pt x="70" y="51"/>
                  </a:lnTo>
                  <a:lnTo>
                    <a:pt x="67" y="54"/>
                  </a:lnTo>
                  <a:lnTo>
                    <a:pt x="64" y="58"/>
                  </a:lnTo>
                  <a:lnTo>
                    <a:pt x="60" y="60"/>
                  </a:lnTo>
                  <a:lnTo>
                    <a:pt x="56" y="62"/>
                  </a:lnTo>
                  <a:lnTo>
                    <a:pt x="51" y="64"/>
                  </a:lnTo>
                  <a:lnTo>
                    <a:pt x="46" y="65"/>
                  </a:lnTo>
                  <a:lnTo>
                    <a:pt x="40" y="65"/>
                  </a:lnTo>
                  <a:lnTo>
                    <a:pt x="31" y="65"/>
                  </a:lnTo>
                  <a:lnTo>
                    <a:pt x="23" y="63"/>
                  </a:lnTo>
                  <a:lnTo>
                    <a:pt x="16" y="60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22" y="2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1" y="2"/>
                  </a:lnTo>
                  <a:lnTo>
                    <a:pt x="57" y="5"/>
                  </a:lnTo>
                  <a:lnTo>
                    <a:pt x="63" y="9"/>
                  </a:lnTo>
                  <a:lnTo>
                    <a:pt x="67" y="14"/>
                  </a:lnTo>
                  <a:lnTo>
                    <a:pt x="70" y="20"/>
                  </a:lnTo>
                  <a:lnTo>
                    <a:pt x="72" y="27"/>
                  </a:lnTo>
                  <a:lnTo>
                    <a:pt x="73" y="36"/>
                  </a:lnTo>
                  <a:lnTo>
                    <a:pt x="29" y="36"/>
                  </a:lnTo>
                  <a:lnTo>
                    <a:pt x="29" y="42"/>
                  </a:lnTo>
                  <a:lnTo>
                    <a:pt x="31" y="47"/>
                  </a:lnTo>
                  <a:lnTo>
                    <a:pt x="34" y="50"/>
                  </a:lnTo>
                  <a:lnTo>
                    <a:pt x="39" y="51"/>
                  </a:lnTo>
                  <a:lnTo>
                    <a:pt x="42" y="50"/>
                  </a:lnTo>
                  <a:lnTo>
                    <a:pt x="44" y="49"/>
                  </a:lnTo>
                  <a:lnTo>
                    <a:pt x="46" y="47"/>
                  </a:lnTo>
                  <a:lnTo>
                    <a:pt x="48" y="44"/>
                  </a:lnTo>
                  <a:lnTo>
                    <a:pt x="29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26" name="Freeform 15"/>
            <p:cNvSpPr>
              <a:spLocks/>
            </p:cNvSpPr>
            <p:nvPr/>
          </p:nvSpPr>
          <p:spPr bwMode="auto">
            <a:xfrm>
              <a:off x="360" y="205"/>
              <a:ext cx="42" cy="90"/>
            </a:xfrm>
            <a:custGeom>
              <a:avLst/>
              <a:gdLst>
                <a:gd name="T0" fmla="*/ 41 w 42"/>
                <a:gd name="T1" fmla="*/ 89 h 90"/>
                <a:gd name="T2" fmla="*/ 0 w 42"/>
                <a:gd name="T3" fmla="*/ 89 h 90"/>
                <a:gd name="T4" fmla="*/ 0 w 42"/>
                <a:gd name="T5" fmla="*/ 70 h 90"/>
                <a:gd name="T6" fmla="*/ 6 w 42"/>
                <a:gd name="T7" fmla="*/ 70 h 90"/>
                <a:gd name="T8" fmla="*/ 6 w 42"/>
                <a:gd name="T9" fmla="*/ 20 h 90"/>
                <a:gd name="T10" fmla="*/ 0 w 42"/>
                <a:gd name="T11" fmla="*/ 20 h 90"/>
                <a:gd name="T12" fmla="*/ 0 w 42"/>
                <a:gd name="T13" fmla="*/ 0 h 90"/>
                <a:gd name="T14" fmla="*/ 36 w 42"/>
                <a:gd name="T15" fmla="*/ 0 h 90"/>
                <a:gd name="T16" fmla="*/ 36 w 42"/>
                <a:gd name="T17" fmla="*/ 70 h 90"/>
                <a:gd name="T18" fmla="*/ 41 w 42"/>
                <a:gd name="T19" fmla="*/ 70 h 90"/>
                <a:gd name="T20" fmla="*/ 41 w 42"/>
                <a:gd name="T21" fmla="*/ 89 h 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90">
                  <a:moveTo>
                    <a:pt x="41" y="89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6" y="70"/>
                  </a:lnTo>
                  <a:lnTo>
                    <a:pt x="6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70"/>
                  </a:lnTo>
                  <a:lnTo>
                    <a:pt x="41" y="70"/>
                  </a:lnTo>
                  <a:lnTo>
                    <a:pt x="41" y="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27" name="Freeform 16"/>
            <p:cNvSpPr>
              <a:spLocks/>
            </p:cNvSpPr>
            <p:nvPr/>
          </p:nvSpPr>
          <p:spPr bwMode="auto">
            <a:xfrm>
              <a:off x="410" y="231"/>
              <a:ext cx="82" cy="65"/>
            </a:xfrm>
            <a:custGeom>
              <a:avLst/>
              <a:gdLst>
                <a:gd name="T0" fmla="*/ 45 w 82"/>
                <a:gd name="T1" fmla="*/ 36 h 65"/>
                <a:gd name="T2" fmla="*/ 36 w 82"/>
                <a:gd name="T3" fmla="*/ 34 h 65"/>
                <a:gd name="T4" fmla="*/ 30 w 82"/>
                <a:gd name="T5" fmla="*/ 36 h 65"/>
                <a:gd name="T6" fmla="*/ 28 w 82"/>
                <a:gd name="T7" fmla="*/ 42 h 65"/>
                <a:gd name="T8" fmla="*/ 30 w 82"/>
                <a:gd name="T9" fmla="*/ 48 h 65"/>
                <a:gd name="T10" fmla="*/ 36 w 82"/>
                <a:gd name="T11" fmla="*/ 51 h 65"/>
                <a:gd name="T12" fmla="*/ 45 w 82"/>
                <a:gd name="T13" fmla="*/ 48 h 65"/>
                <a:gd name="T14" fmla="*/ 23 w 82"/>
                <a:gd name="T15" fmla="*/ 19 h 65"/>
                <a:gd name="T16" fmla="*/ 2 w 82"/>
                <a:gd name="T17" fmla="*/ 12 h 65"/>
                <a:gd name="T18" fmla="*/ 8 w 82"/>
                <a:gd name="T19" fmla="*/ 6 h 65"/>
                <a:gd name="T20" fmla="*/ 17 w 82"/>
                <a:gd name="T21" fmla="*/ 2 h 65"/>
                <a:gd name="T22" fmla="*/ 29 w 82"/>
                <a:gd name="T23" fmla="*/ 0 h 65"/>
                <a:gd name="T24" fmla="*/ 47 w 82"/>
                <a:gd name="T25" fmla="*/ 0 h 65"/>
                <a:gd name="T26" fmla="*/ 63 w 82"/>
                <a:gd name="T27" fmla="*/ 3 h 65"/>
                <a:gd name="T28" fmla="*/ 71 w 82"/>
                <a:gd name="T29" fmla="*/ 10 h 65"/>
                <a:gd name="T30" fmla="*/ 74 w 82"/>
                <a:gd name="T31" fmla="*/ 19 h 65"/>
                <a:gd name="T32" fmla="*/ 74 w 82"/>
                <a:gd name="T33" fmla="*/ 44 h 65"/>
                <a:gd name="T34" fmla="*/ 81 w 82"/>
                <a:gd name="T35" fmla="*/ 63 h 65"/>
                <a:gd name="T36" fmla="*/ 45 w 82"/>
                <a:gd name="T37" fmla="*/ 59 h 65"/>
                <a:gd name="T38" fmla="*/ 36 w 82"/>
                <a:gd name="T39" fmla="*/ 63 h 65"/>
                <a:gd name="T40" fmla="*/ 24 w 82"/>
                <a:gd name="T41" fmla="*/ 64 h 65"/>
                <a:gd name="T42" fmla="*/ 14 w 82"/>
                <a:gd name="T43" fmla="*/ 63 h 65"/>
                <a:gd name="T44" fmla="*/ 6 w 82"/>
                <a:gd name="T45" fmla="*/ 59 h 65"/>
                <a:gd name="T46" fmla="*/ 2 w 82"/>
                <a:gd name="T47" fmla="*/ 53 h 65"/>
                <a:gd name="T48" fmla="*/ 0 w 82"/>
                <a:gd name="T49" fmla="*/ 45 h 65"/>
                <a:gd name="T50" fmla="*/ 2 w 82"/>
                <a:gd name="T51" fmla="*/ 37 h 65"/>
                <a:gd name="T52" fmla="*/ 8 w 82"/>
                <a:gd name="T53" fmla="*/ 31 h 65"/>
                <a:gd name="T54" fmla="*/ 16 w 82"/>
                <a:gd name="T55" fmla="*/ 27 h 65"/>
                <a:gd name="T56" fmla="*/ 27 w 82"/>
                <a:gd name="T57" fmla="*/ 25 h 65"/>
                <a:gd name="T58" fmla="*/ 45 w 82"/>
                <a:gd name="T59" fmla="*/ 29 h 65"/>
                <a:gd name="T60" fmla="*/ 44 w 82"/>
                <a:gd name="T61" fmla="*/ 22 h 65"/>
                <a:gd name="T62" fmla="*/ 43 w 82"/>
                <a:gd name="T63" fmla="*/ 16 h 65"/>
                <a:gd name="T64" fmla="*/ 37 w 82"/>
                <a:gd name="T65" fmla="*/ 13 h 65"/>
                <a:gd name="T66" fmla="*/ 30 w 82"/>
                <a:gd name="T67" fmla="*/ 13 h 65"/>
                <a:gd name="T68" fmla="*/ 25 w 82"/>
                <a:gd name="T69" fmla="*/ 16 h 65"/>
                <a:gd name="T70" fmla="*/ 23 w 82"/>
                <a:gd name="T71" fmla="*/ 19 h 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2" h="65">
                  <a:moveTo>
                    <a:pt x="45" y="48"/>
                  </a:moveTo>
                  <a:lnTo>
                    <a:pt x="45" y="36"/>
                  </a:lnTo>
                  <a:lnTo>
                    <a:pt x="41" y="35"/>
                  </a:lnTo>
                  <a:lnTo>
                    <a:pt x="36" y="34"/>
                  </a:lnTo>
                  <a:lnTo>
                    <a:pt x="33" y="35"/>
                  </a:lnTo>
                  <a:lnTo>
                    <a:pt x="30" y="36"/>
                  </a:lnTo>
                  <a:lnTo>
                    <a:pt x="29" y="39"/>
                  </a:lnTo>
                  <a:lnTo>
                    <a:pt x="28" y="42"/>
                  </a:lnTo>
                  <a:lnTo>
                    <a:pt x="29" y="46"/>
                  </a:lnTo>
                  <a:lnTo>
                    <a:pt x="30" y="48"/>
                  </a:lnTo>
                  <a:lnTo>
                    <a:pt x="33" y="50"/>
                  </a:lnTo>
                  <a:lnTo>
                    <a:pt x="36" y="51"/>
                  </a:lnTo>
                  <a:lnTo>
                    <a:pt x="41" y="50"/>
                  </a:lnTo>
                  <a:lnTo>
                    <a:pt x="45" y="48"/>
                  </a:lnTo>
                  <a:lnTo>
                    <a:pt x="23" y="19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5" y="8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7" y="0"/>
                  </a:lnTo>
                  <a:lnTo>
                    <a:pt x="56" y="1"/>
                  </a:lnTo>
                  <a:lnTo>
                    <a:pt x="63" y="3"/>
                  </a:lnTo>
                  <a:lnTo>
                    <a:pt x="67" y="6"/>
                  </a:lnTo>
                  <a:lnTo>
                    <a:pt x="71" y="10"/>
                  </a:lnTo>
                  <a:lnTo>
                    <a:pt x="73" y="14"/>
                  </a:lnTo>
                  <a:lnTo>
                    <a:pt x="74" y="19"/>
                  </a:lnTo>
                  <a:lnTo>
                    <a:pt x="74" y="26"/>
                  </a:lnTo>
                  <a:lnTo>
                    <a:pt x="74" y="44"/>
                  </a:lnTo>
                  <a:lnTo>
                    <a:pt x="81" y="44"/>
                  </a:lnTo>
                  <a:lnTo>
                    <a:pt x="81" y="63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1" y="62"/>
                  </a:lnTo>
                  <a:lnTo>
                    <a:pt x="36" y="63"/>
                  </a:lnTo>
                  <a:lnTo>
                    <a:pt x="30" y="64"/>
                  </a:lnTo>
                  <a:lnTo>
                    <a:pt x="24" y="64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0" y="61"/>
                  </a:lnTo>
                  <a:lnTo>
                    <a:pt x="6" y="59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1" y="41"/>
                  </a:lnTo>
                  <a:lnTo>
                    <a:pt x="2" y="37"/>
                  </a:lnTo>
                  <a:lnTo>
                    <a:pt x="4" y="34"/>
                  </a:lnTo>
                  <a:lnTo>
                    <a:pt x="8" y="31"/>
                  </a:lnTo>
                  <a:lnTo>
                    <a:pt x="12" y="28"/>
                  </a:lnTo>
                  <a:lnTo>
                    <a:pt x="16" y="27"/>
                  </a:lnTo>
                  <a:lnTo>
                    <a:pt x="22" y="26"/>
                  </a:lnTo>
                  <a:lnTo>
                    <a:pt x="27" y="25"/>
                  </a:lnTo>
                  <a:lnTo>
                    <a:pt x="37" y="26"/>
                  </a:lnTo>
                  <a:lnTo>
                    <a:pt x="45" y="29"/>
                  </a:lnTo>
                  <a:lnTo>
                    <a:pt x="45" y="27"/>
                  </a:lnTo>
                  <a:lnTo>
                    <a:pt x="44" y="22"/>
                  </a:lnTo>
                  <a:lnTo>
                    <a:pt x="44" y="19"/>
                  </a:lnTo>
                  <a:lnTo>
                    <a:pt x="43" y="16"/>
                  </a:lnTo>
                  <a:lnTo>
                    <a:pt x="40" y="14"/>
                  </a:lnTo>
                  <a:lnTo>
                    <a:pt x="37" y="13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27" y="14"/>
                  </a:lnTo>
                  <a:lnTo>
                    <a:pt x="25" y="16"/>
                  </a:lnTo>
                  <a:lnTo>
                    <a:pt x="23" y="19"/>
                  </a:lnTo>
                  <a:lnTo>
                    <a:pt x="45" y="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28" name="Freeform 17"/>
            <p:cNvSpPr>
              <a:spLocks/>
            </p:cNvSpPr>
            <p:nvPr/>
          </p:nvSpPr>
          <p:spPr bwMode="auto">
            <a:xfrm>
              <a:off x="496" y="208"/>
              <a:ext cx="50" cy="89"/>
            </a:xfrm>
            <a:custGeom>
              <a:avLst/>
              <a:gdLst>
                <a:gd name="T0" fmla="*/ 49 w 50"/>
                <a:gd name="T1" fmla="*/ 64 h 89"/>
                <a:gd name="T2" fmla="*/ 49 w 50"/>
                <a:gd name="T3" fmla="*/ 83 h 89"/>
                <a:gd name="T4" fmla="*/ 45 w 50"/>
                <a:gd name="T5" fmla="*/ 85 h 89"/>
                <a:gd name="T6" fmla="*/ 41 w 50"/>
                <a:gd name="T7" fmla="*/ 86 h 89"/>
                <a:gd name="T8" fmla="*/ 35 w 50"/>
                <a:gd name="T9" fmla="*/ 88 h 89"/>
                <a:gd name="T10" fmla="*/ 30 w 50"/>
                <a:gd name="T11" fmla="*/ 88 h 89"/>
                <a:gd name="T12" fmla="*/ 24 w 50"/>
                <a:gd name="T13" fmla="*/ 88 h 89"/>
                <a:gd name="T14" fmla="*/ 18 w 50"/>
                <a:gd name="T15" fmla="*/ 86 h 89"/>
                <a:gd name="T16" fmla="*/ 14 w 50"/>
                <a:gd name="T17" fmla="*/ 83 h 89"/>
                <a:gd name="T18" fmla="*/ 11 w 50"/>
                <a:gd name="T19" fmla="*/ 79 h 89"/>
                <a:gd name="T20" fmla="*/ 9 w 50"/>
                <a:gd name="T21" fmla="*/ 75 h 89"/>
                <a:gd name="T22" fmla="*/ 8 w 50"/>
                <a:gd name="T23" fmla="*/ 71 h 89"/>
                <a:gd name="T24" fmla="*/ 8 w 50"/>
                <a:gd name="T25" fmla="*/ 54 h 89"/>
                <a:gd name="T26" fmla="*/ 8 w 50"/>
                <a:gd name="T27" fmla="*/ 44 h 89"/>
                <a:gd name="T28" fmla="*/ 0 w 50"/>
                <a:gd name="T29" fmla="*/ 44 h 89"/>
                <a:gd name="T30" fmla="*/ 0 w 50"/>
                <a:gd name="T31" fmla="*/ 24 h 89"/>
                <a:gd name="T32" fmla="*/ 8 w 50"/>
                <a:gd name="T33" fmla="*/ 24 h 89"/>
                <a:gd name="T34" fmla="*/ 8 w 50"/>
                <a:gd name="T35" fmla="*/ 15 h 89"/>
                <a:gd name="T36" fmla="*/ 37 w 50"/>
                <a:gd name="T37" fmla="*/ 0 h 89"/>
                <a:gd name="T38" fmla="*/ 37 w 50"/>
                <a:gd name="T39" fmla="*/ 24 h 89"/>
                <a:gd name="T40" fmla="*/ 49 w 50"/>
                <a:gd name="T41" fmla="*/ 24 h 89"/>
                <a:gd name="T42" fmla="*/ 49 w 50"/>
                <a:gd name="T43" fmla="*/ 44 h 89"/>
                <a:gd name="T44" fmla="*/ 37 w 50"/>
                <a:gd name="T45" fmla="*/ 44 h 89"/>
                <a:gd name="T46" fmla="*/ 37 w 50"/>
                <a:gd name="T47" fmla="*/ 56 h 89"/>
                <a:gd name="T48" fmla="*/ 37 w 50"/>
                <a:gd name="T49" fmla="*/ 61 h 89"/>
                <a:gd name="T50" fmla="*/ 38 w 50"/>
                <a:gd name="T51" fmla="*/ 64 h 89"/>
                <a:gd name="T52" fmla="*/ 40 w 50"/>
                <a:gd name="T53" fmla="*/ 65 h 89"/>
                <a:gd name="T54" fmla="*/ 42 w 50"/>
                <a:gd name="T55" fmla="*/ 66 h 89"/>
                <a:gd name="T56" fmla="*/ 45 w 50"/>
                <a:gd name="T57" fmla="*/ 65 h 89"/>
                <a:gd name="T58" fmla="*/ 49 w 50"/>
                <a:gd name="T59" fmla="*/ 64 h 89"/>
                <a:gd name="T60" fmla="*/ 49 w 50"/>
                <a:gd name="T61" fmla="*/ 64 h 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0" h="89">
                  <a:moveTo>
                    <a:pt x="49" y="64"/>
                  </a:moveTo>
                  <a:lnTo>
                    <a:pt x="49" y="83"/>
                  </a:lnTo>
                  <a:lnTo>
                    <a:pt x="45" y="85"/>
                  </a:lnTo>
                  <a:lnTo>
                    <a:pt x="41" y="86"/>
                  </a:lnTo>
                  <a:lnTo>
                    <a:pt x="35" y="88"/>
                  </a:lnTo>
                  <a:lnTo>
                    <a:pt x="30" y="88"/>
                  </a:lnTo>
                  <a:lnTo>
                    <a:pt x="24" y="88"/>
                  </a:lnTo>
                  <a:lnTo>
                    <a:pt x="18" y="86"/>
                  </a:lnTo>
                  <a:lnTo>
                    <a:pt x="14" y="83"/>
                  </a:lnTo>
                  <a:lnTo>
                    <a:pt x="11" y="79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0" y="4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15"/>
                  </a:lnTo>
                  <a:lnTo>
                    <a:pt x="37" y="0"/>
                  </a:lnTo>
                  <a:lnTo>
                    <a:pt x="37" y="24"/>
                  </a:lnTo>
                  <a:lnTo>
                    <a:pt x="49" y="24"/>
                  </a:lnTo>
                  <a:lnTo>
                    <a:pt x="49" y="44"/>
                  </a:lnTo>
                  <a:lnTo>
                    <a:pt x="37" y="44"/>
                  </a:lnTo>
                  <a:lnTo>
                    <a:pt x="37" y="56"/>
                  </a:lnTo>
                  <a:lnTo>
                    <a:pt x="37" y="61"/>
                  </a:lnTo>
                  <a:lnTo>
                    <a:pt x="38" y="64"/>
                  </a:lnTo>
                  <a:lnTo>
                    <a:pt x="40" y="65"/>
                  </a:lnTo>
                  <a:lnTo>
                    <a:pt x="42" y="66"/>
                  </a:lnTo>
                  <a:lnTo>
                    <a:pt x="45" y="65"/>
                  </a:lnTo>
                  <a:lnTo>
                    <a:pt x="49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29" name="Freeform 18"/>
            <p:cNvSpPr>
              <a:spLocks/>
            </p:cNvSpPr>
            <p:nvPr/>
          </p:nvSpPr>
          <p:spPr bwMode="auto">
            <a:xfrm>
              <a:off x="554" y="204"/>
              <a:ext cx="41" cy="91"/>
            </a:xfrm>
            <a:custGeom>
              <a:avLst/>
              <a:gdLst>
                <a:gd name="T0" fmla="*/ 40 w 41"/>
                <a:gd name="T1" fmla="*/ 90 h 91"/>
                <a:gd name="T2" fmla="*/ 0 w 41"/>
                <a:gd name="T3" fmla="*/ 90 h 91"/>
                <a:gd name="T4" fmla="*/ 0 w 41"/>
                <a:gd name="T5" fmla="*/ 71 h 91"/>
                <a:gd name="T6" fmla="*/ 5 w 41"/>
                <a:gd name="T7" fmla="*/ 71 h 91"/>
                <a:gd name="T8" fmla="*/ 5 w 41"/>
                <a:gd name="T9" fmla="*/ 48 h 91"/>
                <a:gd name="T10" fmla="*/ 0 w 41"/>
                <a:gd name="T11" fmla="*/ 48 h 91"/>
                <a:gd name="T12" fmla="*/ 0 w 41"/>
                <a:gd name="T13" fmla="*/ 28 h 91"/>
                <a:gd name="T14" fmla="*/ 35 w 41"/>
                <a:gd name="T15" fmla="*/ 28 h 91"/>
                <a:gd name="T16" fmla="*/ 35 w 41"/>
                <a:gd name="T17" fmla="*/ 71 h 91"/>
                <a:gd name="T18" fmla="*/ 40 w 41"/>
                <a:gd name="T19" fmla="*/ 71 h 91"/>
                <a:gd name="T20" fmla="*/ 40 w 41"/>
                <a:gd name="T21" fmla="*/ 90 h 91"/>
                <a:gd name="T22" fmla="*/ 3 w 41"/>
                <a:gd name="T23" fmla="*/ 11 h 91"/>
                <a:gd name="T24" fmla="*/ 4 w 41"/>
                <a:gd name="T25" fmla="*/ 6 h 91"/>
                <a:gd name="T26" fmla="*/ 6 w 41"/>
                <a:gd name="T27" fmla="*/ 4 h 91"/>
                <a:gd name="T28" fmla="*/ 8 w 41"/>
                <a:gd name="T29" fmla="*/ 3 h 91"/>
                <a:gd name="T30" fmla="*/ 13 w 41"/>
                <a:gd name="T31" fmla="*/ 1 h 91"/>
                <a:gd name="T32" fmla="*/ 19 w 41"/>
                <a:gd name="T33" fmla="*/ 0 h 91"/>
                <a:gd name="T34" fmla="*/ 26 w 41"/>
                <a:gd name="T35" fmla="*/ 1 h 91"/>
                <a:gd name="T36" fmla="*/ 31 w 41"/>
                <a:gd name="T37" fmla="*/ 3 h 91"/>
                <a:gd name="T38" fmla="*/ 32 w 41"/>
                <a:gd name="T39" fmla="*/ 5 h 91"/>
                <a:gd name="T40" fmla="*/ 34 w 41"/>
                <a:gd name="T41" fmla="*/ 7 h 91"/>
                <a:gd name="T42" fmla="*/ 35 w 41"/>
                <a:gd name="T43" fmla="*/ 11 h 91"/>
                <a:gd name="T44" fmla="*/ 34 w 41"/>
                <a:gd name="T45" fmla="*/ 15 h 91"/>
                <a:gd name="T46" fmla="*/ 32 w 41"/>
                <a:gd name="T47" fmla="*/ 17 h 91"/>
                <a:gd name="T48" fmla="*/ 30 w 41"/>
                <a:gd name="T49" fmla="*/ 19 h 91"/>
                <a:gd name="T50" fmla="*/ 25 w 41"/>
                <a:gd name="T51" fmla="*/ 21 h 91"/>
                <a:gd name="T52" fmla="*/ 19 w 41"/>
                <a:gd name="T53" fmla="*/ 22 h 91"/>
                <a:gd name="T54" fmla="*/ 13 w 41"/>
                <a:gd name="T55" fmla="*/ 21 h 91"/>
                <a:gd name="T56" fmla="*/ 8 w 41"/>
                <a:gd name="T57" fmla="*/ 19 h 91"/>
                <a:gd name="T58" fmla="*/ 6 w 41"/>
                <a:gd name="T59" fmla="*/ 18 h 91"/>
                <a:gd name="T60" fmla="*/ 4 w 41"/>
                <a:gd name="T61" fmla="*/ 16 h 91"/>
                <a:gd name="T62" fmla="*/ 3 w 41"/>
                <a:gd name="T63" fmla="*/ 11 h 91"/>
                <a:gd name="T64" fmla="*/ 3 w 41"/>
                <a:gd name="T65" fmla="*/ 11 h 91"/>
                <a:gd name="T66" fmla="*/ 40 w 41"/>
                <a:gd name="T67" fmla="*/ 90 h 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1" h="91">
                  <a:moveTo>
                    <a:pt x="40" y="90"/>
                  </a:moveTo>
                  <a:lnTo>
                    <a:pt x="0" y="90"/>
                  </a:lnTo>
                  <a:lnTo>
                    <a:pt x="0" y="71"/>
                  </a:lnTo>
                  <a:lnTo>
                    <a:pt x="5" y="71"/>
                  </a:lnTo>
                  <a:lnTo>
                    <a:pt x="5" y="48"/>
                  </a:lnTo>
                  <a:lnTo>
                    <a:pt x="0" y="48"/>
                  </a:lnTo>
                  <a:lnTo>
                    <a:pt x="0" y="28"/>
                  </a:lnTo>
                  <a:lnTo>
                    <a:pt x="35" y="28"/>
                  </a:lnTo>
                  <a:lnTo>
                    <a:pt x="35" y="71"/>
                  </a:lnTo>
                  <a:lnTo>
                    <a:pt x="40" y="71"/>
                  </a:lnTo>
                  <a:lnTo>
                    <a:pt x="40" y="90"/>
                  </a:lnTo>
                  <a:lnTo>
                    <a:pt x="3" y="11"/>
                  </a:lnTo>
                  <a:lnTo>
                    <a:pt x="4" y="6"/>
                  </a:lnTo>
                  <a:lnTo>
                    <a:pt x="6" y="4"/>
                  </a:lnTo>
                  <a:lnTo>
                    <a:pt x="8" y="3"/>
                  </a:lnTo>
                  <a:lnTo>
                    <a:pt x="13" y="1"/>
                  </a:lnTo>
                  <a:lnTo>
                    <a:pt x="19" y="0"/>
                  </a:lnTo>
                  <a:lnTo>
                    <a:pt x="26" y="1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34" y="7"/>
                  </a:lnTo>
                  <a:lnTo>
                    <a:pt x="35" y="11"/>
                  </a:lnTo>
                  <a:lnTo>
                    <a:pt x="34" y="15"/>
                  </a:lnTo>
                  <a:lnTo>
                    <a:pt x="32" y="17"/>
                  </a:lnTo>
                  <a:lnTo>
                    <a:pt x="30" y="19"/>
                  </a:lnTo>
                  <a:lnTo>
                    <a:pt x="25" y="21"/>
                  </a:lnTo>
                  <a:lnTo>
                    <a:pt x="19" y="22"/>
                  </a:lnTo>
                  <a:lnTo>
                    <a:pt x="13" y="21"/>
                  </a:lnTo>
                  <a:lnTo>
                    <a:pt x="8" y="19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40" y="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30" name="Freeform 19"/>
            <p:cNvSpPr>
              <a:spLocks/>
            </p:cNvSpPr>
            <p:nvPr/>
          </p:nvSpPr>
          <p:spPr bwMode="auto">
            <a:xfrm>
              <a:off x="603" y="231"/>
              <a:ext cx="80" cy="66"/>
            </a:xfrm>
            <a:custGeom>
              <a:avLst/>
              <a:gdLst>
                <a:gd name="T0" fmla="*/ 30 w 80"/>
                <a:gd name="T1" fmla="*/ 32 h 66"/>
                <a:gd name="T2" fmla="*/ 30 w 80"/>
                <a:gd name="T3" fmla="*/ 39 h 66"/>
                <a:gd name="T4" fmla="*/ 32 w 80"/>
                <a:gd name="T5" fmla="*/ 43 h 66"/>
                <a:gd name="T6" fmla="*/ 35 w 80"/>
                <a:gd name="T7" fmla="*/ 46 h 66"/>
                <a:gd name="T8" fmla="*/ 39 w 80"/>
                <a:gd name="T9" fmla="*/ 47 h 66"/>
                <a:gd name="T10" fmla="*/ 44 w 80"/>
                <a:gd name="T11" fmla="*/ 46 h 66"/>
                <a:gd name="T12" fmla="*/ 47 w 80"/>
                <a:gd name="T13" fmla="*/ 43 h 66"/>
                <a:gd name="T14" fmla="*/ 49 w 80"/>
                <a:gd name="T15" fmla="*/ 39 h 66"/>
                <a:gd name="T16" fmla="*/ 50 w 80"/>
                <a:gd name="T17" fmla="*/ 32 h 66"/>
                <a:gd name="T18" fmla="*/ 49 w 80"/>
                <a:gd name="T19" fmla="*/ 26 h 66"/>
                <a:gd name="T20" fmla="*/ 47 w 80"/>
                <a:gd name="T21" fmla="*/ 22 h 66"/>
                <a:gd name="T22" fmla="*/ 44 w 80"/>
                <a:gd name="T23" fmla="*/ 19 h 66"/>
                <a:gd name="T24" fmla="*/ 40 w 80"/>
                <a:gd name="T25" fmla="*/ 18 h 66"/>
                <a:gd name="T26" fmla="*/ 36 w 80"/>
                <a:gd name="T27" fmla="*/ 19 h 66"/>
                <a:gd name="T28" fmla="*/ 33 w 80"/>
                <a:gd name="T29" fmla="*/ 21 h 66"/>
                <a:gd name="T30" fmla="*/ 30 w 80"/>
                <a:gd name="T31" fmla="*/ 26 h 66"/>
                <a:gd name="T32" fmla="*/ 30 w 80"/>
                <a:gd name="T33" fmla="*/ 32 h 66"/>
                <a:gd name="T34" fmla="*/ 30 w 80"/>
                <a:gd name="T35" fmla="*/ 32 h 66"/>
                <a:gd name="T36" fmla="*/ 0 w 80"/>
                <a:gd name="T37" fmla="*/ 32 h 66"/>
                <a:gd name="T38" fmla="*/ 1 w 80"/>
                <a:gd name="T39" fmla="*/ 26 h 66"/>
                <a:gd name="T40" fmla="*/ 3 w 80"/>
                <a:gd name="T41" fmla="*/ 19 h 66"/>
                <a:gd name="T42" fmla="*/ 6 w 80"/>
                <a:gd name="T43" fmla="*/ 14 h 66"/>
                <a:gd name="T44" fmla="*/ 10 w 80"/>
                <a:gd name="T45" fmla="*/ 9 h 66"/>
                <a:gd name="T46" fmla="*/ 16 w 80"/>
                <a:gd name="T47" fmla="*/ 5 h 66"/>
                <a:gd name="T48" fmla="*/ 23 w 80"/>
                <a:gd name="T49" fmla="*/ 2 h 66"/>
                <a:gd name="T50" fmla="*/ 30 w 80"/>
                <a:gd name="T51" fmla="*/ 0 h 66"/>
                <a:gd name="T52" fmla="*/ 39 w 80"/>
                <a:gd name="T53" fmla="*/ 0 h 66"/>
                <a:gd name="T54" fmla="*/ 48 w 80"/>
                <a:gd name="T55" fmla="*/ 0 h 66"/>
                <a:gd name="T56" fmla="*/ 55 w 80"/>
                <a:gd name="T57" fmla="*/ 2 h 66"/>
                <a:gd name="T58" fmla="*/ 62 w 80"/>
                <a:gd name="T59" fmla="*/ 5 h 66"/>
                <a:gd name="T60" fmla="*/ 68 w 80"/>
                <a:gd name="T61" fmla="*/ 9 h 66"/>
                <a:gd name="T62" fmla="*/ 73 w 80"/>
                <a:gd name="T63" fmla="*/ 14 h 66"/>
                <a:gd name="T64" fmla="*/ 77 w 80"/>
                <a:gd name="T65" fmla="*/ 19 h 66"/>
                <a:gd name="T66" fmla="*/ 79 w 80"/>
                <a:gd name="T67" fmla="*/ 25 h 66"/>
                <a:gd name="T68" fmla="*/ 79 w 80"/>
                <a:gd name="T69" fmla="*/ 32 h 66"/>
                <a:gd name="T70" fmla="*/ 79 w 80"/>
                <a:gd name="T71" fmla="*/ 39 h 66"/>
                <a:gd name="T72" fmla="*/ 77 w 80"/>
                <a:gd name="T73" fmla="*/ 45 h 66"/>
                <a:gd name="T74" fmla="*/ 74 w 80"/>
                <a:gd name="T75" fmla="*/ 51 h 66"/>
                <a:gd name="T76" fmla="*/ 69 w 80"/>
                <a:gd name="T77" fmla="*/ 56 h 66"/>
                <a:gd name="T78" fmla="*/ 63 w 80"/>
                <a:gd name="T79" fmla="*/ 60 h 66"/>
                <a:gd name="T80" fmla="*/ 56 w 80"/>
                <a:gd name="T81" fmla="*/ 63 h 66"/>
                <a:gd name="T82" fmla="*/ 49 w 80"/>
                <a:gd name="T83" fmla="*/ 65 h 66"/>
                <a:gd name="T84" fmla="*/ 40 w 80"/>
                <a:gd name="T85" fmla="*/ 65 h 66"/>
                <a:gd name="T86" fmla="*/ 31 w 80"/>
                <a:gd name="T87" fmla="*/ 65 h 66"/>
                <a:gd name="T88" fmla="*/ 23 w 80"/>
                <a:gd name="T89" fmla="*/ 63 h 66"/>
                <a:gd name="T90" fmla="*/ 16 w 80"/>
                <a:gd name="T91" fmla="*/ 60 h 66"/>
                <a:gd name="T92" fmla="*/ 11 w 80"/>
                <a:gd name="T93" fmla="*/ 56 h 66"/>
                <a:gd name="T94" fmla="*/ 6 w 80"/>
                <a:gd name="T95" fmla="*/ 51 h 66"/>
                <a:gd name="T96" fmla="*/ 3 w 80"/>
                <a:gd name="T97" fmla="*/ 45 h 66"/>
                <a:gd name="T98" fmla="*/ 1 w 80"/>
                <a:gd name="T99" fmla="*/ 39 h 66"/>
                <a:gd name="T100" fmla="*/ 0 w 80"/>
                <a:gd name="T101" fmla="*/ 32 h 66"/>
                <a:gd name="T102" fmla="*/ 0 w 80"/>
                <a:gd name="T103" fmla="*/ 32 h 66"/>
                <a:gd name="T104" fmla="*/ 30 w 80"/>
                <a:gd name="T105" fmla="*/ 32 h 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0" h="66">
                  <a:moveTo>
                    <a:pt x="30" y="32"/>
                  </a:moveTo>
                  <a:lnTo>
                    <a:pt x="30" y="39"/>
                  </a:lnTo>
                  <a:lnTo>
                    <a:pt x="32" y="43"/>
                  </a:lnTo>
                  <a:lnTo>
                    <a:pt x="35" y="46"/>
                  </a:lnTo>
                  <a:lnTo>
                    <a:pt x="39" y="47"/>
                  </a:lnTo>
                  <a:lnTo>
                    <a:pt x="44" y="46"/>
                  </a:lnTo>
                  <a:lnTo>
                    <a:pt x="47" y="43"/>
                  </a:lnTo>
                  <a:lnTo>
                    <a:pt x="49" y="39"/>
                  </a:lnTo>
                  <a:lnTo>
                    <a:pt x="50" y="32"/>
                  </a:lnTo>
                  <a:lnTo>
                    <a:pt x="49" y="26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40" y="18"/>
                  </a:lnTo>
                  <a:lnTo>
                    <a:pt x="36" y="19"/>
                  </a:lnTo>
                  <a:lnTo>
                    <a:pt x="33" y="21"/>
                  </a:lnTo>
                  <a:lnTo>
                    <a:pt x="30" y="26"/>
                  </a:lnTo>
                  <a:lnTo>
                    <a:pt x="3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3" y="2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55" y="2"/>
                  </a:lnTo>
                  <a:lnTo>
                    <a:pt x="62" y="5"/>
                  </a:lnTo>
                  <a:lnTo>
                    <a:pt x="68" y="9"/>
                  </a:lnTo>
                  <a:lnTo>
                    <a:pt x="73" y="14"/>
                  </a:lnTo>
                  <a:lnTo>
                    <a:pt x="77" y="19"/>
                  </a:lnTo>
                  <a:lnTo>
                    <a:pt x="79" y="25"/>
                  </a:lnTo>
                  <a:lnTo>
                    <a:pt x="79" y="32"/>
                  </a:lnTo>
                  <a:lnTo>
                    <a:pt x="79" y="39"/>
                  </a:lnTo>
                  <a:lnTo>
                    <a:pt x="77" y="45"/>
                  </a:lnTo>
                  <a:lnTo>
                    <a:pt x="74" y="51"/>
                  </a:lnTo>
                  <a:lnTo>
                    <a:pt x="69" y="56"/>
                  </a:lnTo>
                  <a:lnTo>
                    <a:pt x="63" y="60"/>
                  </a:lnTo>
                  <a:lnTo>
                    <a:pt x="56" y="63"/>
                  </a:lnTo>
                  <a:lnTo>
                    <a:pt x="49" y="65"/>
                  </a:lnTo>
                  <a:lnTo>
                    <a:pt x="40" y="65"/>
                  </a:lnTo>
                  <a:lnTo>
                    <a:pt x="31" y="65"/>
                  </a:lnTo>
                  <a:lnTo>
                    <a:pt x="23" y="63"/>
                  </a:lnTo>
                  <a:lnTo>
                    <a:pt x="16" y="60"/>
                  </a:lnTo>
                  <a:lnTo>
                    <a:pt x="11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30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31" name="Freeform 20"/>
            <p:cNvSpPr>
              <a:spLocks/>
            </p:cNvSpPr>
            <p:nvPr/>
          </p:nvSpPr>
          <p:spPr bwMode="auto">
            <a:xfrm>
              <a:off x="692" y="231"/>
              <a:ext cx="89" cy="64"/>
            </a:xfrm>
            <a:custGeom>
              <a:avLst/>
              <a:gdLst>
                <a:gd name="T0" fmla="*/ 45 w 89"/>
                <a:gd name="T1" fmla="*/ 63 h 64"/>
                <a:gd name="T2" fmla="*/ 0 w 89"/>
                <a:gd name="T3" fmla="*/ 63 h 64"/>
                <a:gd name="T4" fmla="*/ 0 w 89"/>
                <a:gd name="T5" fmla="*/ 44 h 64"/>
                <a:gd name="T6" fmla="*/ 7 w 89"/>
                <a:gd name="T7" fmla="*/ 44 h 64"/>
                <a:gd name="T8" fmla="*/ 7 w 89"/>
                <a:gd name="T9" fmla="*/ 21 h 64"/>
                <a:gd name="T10" fmla="*/ 0 w 89"/>
                <a:gd name="T11" fmla="*/ 21 h 64"/>
                <a:gd name="T12" fmla="*/ 0 w 89"/>
                <a:gd name="T13" fmla="*/ 1 h 64"/>
                <a:gd name="T14" fmla="*/ 36 w 89"/>
                <a:gd name="T15" fmla="*/ 1 h 64"/>
                <a:gd name="T16" fmla="*/ 36 w 89"/>
                <a:gd name="T17" fmla="*/ 9 h 64"/>
                <a:gd name="T18" fmla="*/ 42 w 89"/>
                <a:gd name="T19" fmla="*/ 5 h 64"/>
                <a:gd name="T20" fmla="*/ 48 w 89"/>
                <a:gd name="T21" fmla="*/ 3 h 64"/>
                <a:gd name="T22" fmla="*/ 53 w 89"/>
                <a:gd name="T23" fmla="*/ 1 h 64"/>
                <a:gd name="T24" fmla="*/ 60 w 89"/>
                <a:gd name="T25" fmla="*/ 0 h 64"/>
                <a:gd name="T26" fmla="*/ 65 w 89"/>
                <a:gd name="T27" fmla="*/ 1 h 64"/>
                <a:gd name="T28" fmla="*/ 69 w 89"/>
                <a:gd name="T29" fmla="*/ 2 h 64"/>
                <a:gd name="T30" fmla="*/ 73 w 89"/>
                <a:gd name="T31" fmla="*/ 4 h 64"/>
                <a:gd name="T32" fmla="*/ 76 w 89"/>
                <a:gd name="T33" fmla="*/ 7 h 64"/>
                <a:gd name="T34" fmla="*/ 78 w 89"/>
                <a:gd name="T35" fmla="*/ 11 h 64"/>
                <a:gd name="T36" fmla="*/ 80 w 89"/>
                <a:gd name="T37" fmla="*/ 15 h 64"/>
                <a:gd name="T38" fmla="*/ 81 w 89"/>
                <a:gd name="T39" fmla="*/ 21 h 64"/>
                <a:gd name="T40" fmla="*/ 81 w 89"/>
                <a:gd name="T41" fmla="*/ 28 h 64"/>
                <a:gd name="T42" fmla="*/ 81 w 89"/>
                <a:gd name="T43" fmla="*/ 44 h 64"/>
                <a:gd name="T44" fmla="*/ 88 w 89"/>
                <a:gd name="T45" fmla="*/ 44 h 64"/>
                <a:gd name="T46" fmla="*/ 88 w 89"/>
                <a:gd name="T47" fmla="*/ 63 h 64"/>
                <a:gd name="T48" fmla="*/ 52 w 89"/>
                <a:gd name="T49" fmla="*/ 63 h 64"/>
                <a:gd name="T50" fmla="*/ 52 w 89"/>
                <a:gd name="T51" fmla="*/ 36 h 64"/>
                <a:gd name="T52" fmla="*/ 52 w 89"/>
                <a:gd name="T53" fmla="*/ 28 h 64"/>
                <a:gd name="T54" fmla="*/ 51 w 89"/>
                <a:gd name="T55" fmla="*/ 24 h 64"/>
                <a:gd name="T56" fmla="*/ 48 w 89"/>
                <a:gd name="T57" fmla="*/ 22 h 64"/>
                <a:gd name="T58" fmla="*/ 45 w 89"/>
                <a:gd name="T59" fmla="*/ 21 h 64"/>
                <a:gd name="T60" fmla="*/ 41 w 89"/>
                <a:gd name="T61" fmla="*/ 22 h 64"/>
                <a:gd name="T62" fmla="*/ 36 w 89"/>
                <a:gd name="T63" fmla="*/ 24 h 64"/>
                <a:gd name="T64" fmla="*/ 36 w 89"/>
                <a:gd name="T65" fmla="*/ 44 h 64"/>
                <a:gd name="T66" fmla="*/ 45 w 89"/>
                <a:gd name="T67" fmla="*/ 44 h 64"/>
                <a:gd name="T68" fmla="*/ 45 w 89"/>
                <a:gd name="T69" fmla="*/ 63 h 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9" h="64">
                  <a:moveTo>
                    <a:pt x="45" y="63"/>
                  </a:moveTo>
                  <a:lnTo>
                    <a:pt x="0" y="63"/>
                  </a:lnTo>
                  <a:lnTo>
                    <a:pt x="0" y="44"/>
                  </a:lnTo>
                  <a:lnTo>
                    <a:pt x="7" y="44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1"/>
                  </a:lnTo>
                  <a:lnTo>
                    <a:pt x="36" y="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8" y="3"/>
                  </a:lnTo>
                  <a:lnTo>
                    <a:pt x="53" y="1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2"/>
                  </a:lnTo>
                  <a:lnTo>
                    <a:pt x="73" y="4"/>
                  </a:lnTo>
                  <a:lnTo>
                    <a:pt x="76" y="7"/>
                  </a:lnTo>
                  <a:lnTo>
                    <a:pt x="78" y="11"/>
                  </a:lnTo>
                  <a:lnTo>
                    <a:pt x="80" y="15"/>
                  </a:lnTo>
                  <a:lnTo>
                    <a:pt x="81" y="21"/>
                  </a:lnTo>
                  <a:lnTo>
                    <a:pt x="81" y="28"/>
                  </a:lnTo>
                  <a:lnTo>
                    <a:pt x="81" y="44"/>
                  </a:lnTo>
                  <a:lnTo>
                    <a:pt x="88" y="44"/>
                  </a:lnTo>
                  <a:lnTo>
                    <a:pt x="88" y="63"/>
                  </a:lnTo>
                  <a:lnTo>
                    <a:pt x="52" y="63"/>
                  </a:lnTo>
                  <a:lnTo>
                    <a:pt x="52" y="36"/>
                  </a:lnTo>
                  <a:lnTo>
                    <a:pt x="52" y="28"/>
                  </a:lnTo>
                  <a:lnTo>
                    <a:pt x="51" y="24"/>
                  </a:lnTo>
                  <a:lnTo>
                    <a:pt x="48" y="22"/>
                  </a:lnTo>
                  <a:lnTo>
                    <a:pt x="45" y="21"/>
                  </a:lnTo>
                  <a:lnTo>
                    <a:pt x="41" y="22"/>
                  </a:lnTo>
                  <a:lnTo>
                    <a:pt x="36" y="24"/>
                  </a:lnTo>
                  <a:lnTo>
                    <a:pt x="36" y="44"/>
                  </a:lnTo>
                  <a:lnTo>
                    <a:pt x="45" y="44"/>
                  </a:lnTo>
                  <a:lnTo>
                    <a:pt x="45" y="6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32" name="Freeform 21"/>
            <p:cNvSpPr>
              <a:spLocks/>
            </p:cNvSpPr>
            <p:nvPr/>
          </p:nvSpPr>
          <p:spPr bwMode="auto">
            <a:xfrm>
              <a:off x="789" y="231"/>
              <a:ext cx="64" cy="65"/>
            </a:xfrm>
            <a:custGeom>
              <a:avLst/>
              <a:gdLst>
                <a:gd name="T0" fmla="*/ 2 w 64"/>
                <a:gd name="T1" fmla="*/ 64 h 65"/>
                <a:gd name="T2" fmla="*/ 19 w 64"/>
                <a:gd name="T3" fmla="*/ 45 h 65"/>
                <a:gd name="T4" fmla="*/ 25 w 64"/>
                <a:gd name="T5" fmla="*/ 50 h 65"/>
                <a:gd name="T6" fmla="*/ 33 w 64"/>
                <a:gd name="T7" fmla="*/ 52 h 65"/>
                <a:gd name="T8" fmla="*/ 39 w 64"/>
                <a:gd name="T9" fmla="*/ 51 h 65"/>
                <a:gd name="T10" fmla="*/ 41 w 64"/>
                <a:gd name="T11" fmla="*/ 49 h 65"/>
                <a:gd name="T12" fmla="*/ 39 w 64"/>
                <a:gd name="T13" fmla="*/ 46 h 65"/>
                <a:gd name="T14" fmla="*/ 16 w 64"/>
                <a:gd name="T15" fmla="*/ 39 h 65"/>
                <a:gd name="T16" fmla="*/ 6 w 64"/>
                <a:gd name="T17" fmla="*/ 34 h 65"/>
                <a:gd name="T18" fmla="*/ 1 w 64"/>
                <a:gd name="T19" fmla="*/ 28 h 65"/>
                <a:gd name="T20" fmla="*/ 0 w 64"/>
                <a:gd name="T21" fmla="*/ 20 h 65"/>
                <a:gd name="T22" fmla="*/ 1 w 64"/>
                <a:gd name="T23" fmla="*/ 11 h 65"/>
                <a:gd name="T24" fmla="*/ 6 w 64"/>
                <a:gd name="T25" fmla="*/ 5 h 65"/>
                <a:gd name="T26" fmla="*/ 14 w 64"/>
                <a:gd name="T27" fmla="*/ 1 h 65"/>
                <a:gd name="T28" fmla="*/ 23 w 64"/>
                <a:gd name="T29" fmla="*/ 0 h 65"/>
                <a:gd name="T30" fmla="*/ 33 w 64"/>
                <a:gd name="T31" fmla="*/ 1 h 65"/>
                <a:gd name="T32" fmla="*/ 41 w 64"/>
                <a:gd name="T33" fmla="*/ 5 h 65"/>
                <a:gd name="T34" fmla="*/ 59 w 64"/>
                <a:gd name="T35" fmla="*/ 1 h 65"/>
                <a:gd name="T36" fmla="*/ 42 w 64"/>
                <a:gd name="T37" fmla="*/ 19 h 65"/>
                <a:gd name="T38" fmla="*/ 35 w 64"/>
                <a:gd name="T39" fmla="*/ 15 h 65"/>
                <a:gd name="T40" fmla="*/ 27 w 64"/>
                <a:gd name="T41" fmla="*/ 13 h 65"/>
                <a:gd name="T42" fmla="*/ 22 w 64"/>
                <a:gd name="T43" fmla="*/ 14 h 65"/>
                <a:gd name="T44" fmla="*/ 21 w 64"/>
                <a:gd name="T45" fmla="*/ 17 h 65"/>
                <a:gd name="T46" fmla="*/ 23 w 64"/>
                <a:gd name="T47" fmla="*/ 19 h 65"/>
                <a:gd name="T48" fmla="*/ 44 w 64"/>
                <a:gd name="T49" fmla="*/ 25 h 65"/>
                <a:gd name="T50" fmla="*/ 56 w 64"/>
                <a:gd name="T51" fmla="*/ 30 h 65"/>
                <a:gd name="T52" fmla="*/ 62 w 64"/>
                <a:gd name="T53" fmla="*/ 38 h 65"/>
                <a:gd name="T54" fmla="*/ 62 w 64"/>
                <a:gd name="T55" fmla="*/ 49 h 65"/>
                <a:gd name="T56" fmla="*/ 59 w 64"/>
                <a:gd name="T57" fmla="*/ 57 h 65"/>
                <a:gd name="T58" fmla="*/ 52 w 64"/>
                <a:gd name="T59" fmla="*/ 62 h 65"/>
                <a:gd name="T60" fmla="*/ 43 w 64"/>
                <a:gd name="T61" fmla="*/ 64 h 65"/>
                <a:gd name="T62" fmla="*/ 33 w 64"/>
                <a:gd name="T63" fmla="*/ 64 h 65"/>
                <a:gd name="T64" fmla="*/ 24 w 64"/>
                <a:gd name="T65" fmla="*/ 62 h 65"/>
                <a:gd name="T66" fmla="*/ 20 w 64"/>
                <a:gd name="T67" fmla="*/ 64 h 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4" h="65">
                  <a:moveTo>
                    <a:pt x="20" y="64"/>
                  </a:moveTo>
                  <a:lnTo>
                    <a:pt x="2" y="64"/>
                  </a:lnTo>
                  <a:lnTo>
                    <a:pt x="2" y="45"/>
                  </a:lnTo>
                  <a:lnTo>
                    <a:pt x="19" y="45"/>
                  </a:lnTo>
                  <a:lnTo>
                    <a:pt x="22" y="48"/>
                  </a:lnTo>
                  <a:lnTo>
                    <a:pt x="25" y="50"/>
                  </a:lnTo>
                  <a:lnTo>
                    <a:pt x="29" y="52"/>
                  </a:lnTo>
                  <a:lnTo>
                    <a:pt x="33" y="52"/>
                  </a:lnTo>
                  <a:lnTo>
                    <a:pt x="36" y="52"/>
                  </a:lnTo>
                  <a:lnTo>
                    <a:pt x="39" y="51"/>
                  </a:lnTo>
                  <a:lnTo>
                    <a:pt x="40" y="50"/>
                  </a:lnTo>
                  <a:lnTo>
                    <a:pt x="41" y="49"/>
                  </a:lnTo>
                  <a:lnTo>
                    <a:pt x="40" y="47"/>
                  </a:lnTo>
                  <a:lnTo>
                    <a:pt x="39" y="46"/>
                  </a:lnTo>
                  <a:lnTo>
                    <a:pt x="30" y="43"/>
                  </a:lnTo>
                  <a:lnTo>
                    <a:pt x="16" y="39"/>
                  </a:lnTo>
                  <a:lnTo>
                    <a:pt x="11" y="36"/>
                  </a:lnTo>
                  <a:lnTo>
                    <a:pt x="6" y="34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6" y="5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1"/>
                  </a:lnTo>
                  <a:lnTo>
                    <a:pt x="59" y="1"/>
                  </a:lnTo>
                  <a:lnTo>
                    <a:pt x="59" y="19"/>
                  </a:lnTo>
                  <a:lnTo>
                    <a:pt x="42" y="19"/>
                  </a:lnTo>
                  <a:lnTo>
                    <a:pt x="39" y="17"/>
                  </a:lnTo>
                  <a:lnTo>
                    <a:pt x="35" y="15"/>
                  </a:lnTo>
                  <a:lnTo>
                    <a:pt x="32" y="13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22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3" y="19"/>
                  </a:lnTo>
                  <a:lnTo>
                    <a:pt x="34" y="22"/>
                  </a:lnTo>
                  <a:lnTo>
                    <a:pt x="44" y="25"/>
                  </a:lnTo>
                  <a:lnTo>
                    <a:pt x="51" y="27"/>
                  </a:lnTo>
                  <a:lnTo>
                    <a:pt x="56" y="30"/>
                  </a:lnTo>
                  <a:lnTo>
                    <a:pt x="60" y="34"/>
                  </a:lnTo>
                  <a:lnTo>
                    <a:pt x="62" y="38"/>
                  </a:lnTo>
                  <a:lnTo>
                    <a:pt x="63" y="44"/>
                  </a:lnTo>
                  <a:lnTo>
                    <a:pt x="62" y="49"/>
                  </a:lnTo>
                  <a:lnTo>
                    <a:pt x="61" y="53"/>
                  </a:lnTo>
                  <a:lnTo>
                    <a:pt x="59" y="57"/>
                  </a:lnTo>
                  <a:lnTo>
                    <a:pt x="55" y="60"/>
                  </a:lnTo>
                  <a:lnTo>
                    <a:pt x="52" y="62"/>
                  </a:lnTo>
                  <a:lnTo>
                    <a:pt x="47" y="63"/>
                  </a:lnTo>
                  <a:lnTo>
                    <a:pt x="43" y="64"/>
                  </a:lnTo>
                  <a:lnTo>
                    <a:pt x="38" y="64"/>
                  </a:lnTo>
                  <a:lnTo>
                    <a:pt x="33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20" y="60"/>
                  </a:lnTo>
                  <a:lnTo>
                    <a:pt x="20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33" name="Freeform 22"/>
            <p:cNvSpPr>
              <a:spLocks/>
            </p:cNvSpPr>
            <p:nvPr/>
          </p:nvSpPr>
          <p:spPr bwMode="auto">
            <a:xfrm>
              <a:off x="860" y="205"/>
              <a:ext cx="89" cy="90"/>
            </a:xfrm>
            <a:custGeom>
              <a:avLst/>
              <a:gdLst>
                <a:gd name="T0" fmla="*/ 44 w 89"/>
                <a:gd name="T1" fmla="*/ 89 h 90"/>
                <a:gd name="T2" fmla="*/ 0 w 89"/>
                <a:gd name="T3" fmla="*/ 89 h 90"/>
                <a:gd name="T4" fmla="*/ 0 w 89"/>
                <a:gd name="T5" fmla="*/ 70 h 90"/>
                <a:gd name="T6" fmla="*/ 7 w 89"/>
                <a:gd name="T7" fmla="*/ 70 h 90"/>
                <a:gd name="T8" fmla="*/ 7 w 89"/>
                <a:gd name="T9" fmla="*/ 20 h 90"/>
                <a:gd name="T10" fmla="*/ 0 w 89"/>
                <a:gd name="T11" fmla="*/ 20 h 90"/>
                <a:gd name="T12" fmla="*/ 0 w 89"/>
                <a:gd name="T13" fmla="*/ 0 h 90"/>
                <a:gd name="T14" fmla="*/ 36 w 89"/>
                <a:gd name="T15" fmla="*/ 0 h 90"/>
                <a:gd name="T16" fmla="*/ 36 w 89"/>
                <a:gd name="T17" fmla="*/ 35 h 90"/>
                <a:gd name="T18" fmla="*/ 42 w 89"/>
                <a:gd name="T19" fmla="*/ 31 h 90"/>
                <a:gd name="T20" fmla="*/ 48 w 89"/>
                <a:gd name="T21" fmla="*/ 28 h 90"/>
                <a:gd name="T22" fmla="*/ 54 w 89"/>
                <a:gd name="T23" fmla="*/ 27 h 90"/>
                <a:gd name="T24" fmla="*/ 60 w 89"/>
                <a:gd name="T25" fmla="*/ 26 h 90"/>
                <a:gd name="T26" fmla="*/ 64 w 89"/>
                <a:gd name="T27" fmla="*/ 27 h 90"/>
                <a:gd name="T28" fmla="*/ 69 w 89"/>
                <a:gd name="T29" fmla="*/ 28 h 90"/>
                <a:gd name="T30" fmla="*/ 72 w 89"/>
                <a:gd name="T31" fmla="*/ 30 h 90"/>
                <a:gd name="T32" fmla="*/ 75 w 89"/>
                <a:gd name="T33" fmla="*/ 33 h 90"/>
                <a:gd name="T34" fmla="*/ 78 w 89"/>
                <a:gd name="T35" fmla="*/ 36 h 90"/>
                <a:gd name="T36" fmla="*/ 80 w 89"/>
                <a:gd name="T37" fmla="*/ 41 h 90"/>
                <a:gd name="T38" fmla="*/ 81 w 89"/>
                <a:gd name="T39" fmla="*/ 48 h 90"/>
                <a:gd name="T40" fmla="*/ 81 w 89"/>
                <a:gd name="T41" fmla="*/ 55 h 90"/>
                <a:gd name="T42" fmla="*/ 81 w 89"/>
                <a:gd name="T43" fmla="*/ 70 h 90"/>
                <a:gd name="T44" fmla="*/ 88 w 89"/>
                <a:gd name="T45" fmla="*/ 70 h 90"/>
                <a:gd name="T46" fmla="*/ 88 w 89"/>
                <a:gd name="T47" fmla="*/ 89 h 90"/>
                <a:gd name="T48" fmla="*/ 52 w 89"/>
                <a:gd name="T49" fmla="*/ 89 h 90"/>
                <a:gd name="T50" fmla="*/ 52 w 89"/>
                <a:gd name="T51" fmla="*/ 64 h 90"/>
                <a:gd name="T52" fmla="*/ 52 w 89"/>
                <a:gd name="T53" fmla="*/ 55 h 90"/>
                <a:gd name="T54" fmla="*/ 51 w 89"/>
                <a:gd name="T55" fmla="*/ 50 h 90"/>
                <a:gd name="T56" fmla="*/ 49 w 89"/>
                <a:gd name="T57" fmla="*/ 47 h 90"/>
                <a:gd name="T58" fmla="*/ 45 w 89"/>
                <a:gd name="T59" fmla="*/ 47 h 90"/>
                <a:gd name="T60" fmla="*/ 41 w 89"/>
                <a:gd name="T61" fmla="*/ 47 h 90"/>
                <a:gd name="T62" fmla="*/ 36 w 89"/>
                <a:gd name="T63" fmla="*/ 50 h 90"/>
                <a:gd name="T64" fmla="*/ 36 w 89"/>
                <a:gd name="T65" fmla="*/ 70 h 90"/>
                <a:gd name="T66" fmla="*/ 44 w 89"/>
                <a:gd name="T67" fmla="*/ 70 h 90"/>
                <a:gd name="T68" fmla="*/ 44 w 89"/>
                <a:gd name="T69" fmla="*/ 89 h 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9" h="90">
                  <a:moveTo>
                    <a:pt x="44" y="89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7" y="70"/>
                  </a:lnTo>
                  <a:lnTo>
                    <a:pt x="7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35"/>
                  </a:lnTo>
                  <a:lnTo>
                    <a:pt x="42" y="31"/>
                  </a:lnTo>
                  <a:lnTo>
                    <a:pt x="48" y="28"/>
                  </a:lnTo>
                  <a:lnTo>
                    <a:pt x="54" y="27"/>
                  </a:lnTo>
                  <a:lnTo>
                    <a:pt x="60" y="26"/>
                  </a:lnTo>
                  <a:lnTo>
                    <a:pt x="64" y="27"/>
                  </a:lnTo>
                  <a:lnTo>
                    <a:pt x="69" y="28"/>
                  </a:lnTo>
                  <a:lnTo>
                    <a:pt x="72" y="30"/>
                  </a:lnTo>
                  <a:lnTo>
                    <a:pt x="75" y="33"/>
                  </a:lnTo>
                  <a:lnTo>
                    <a:pt x="78" y="36"/>
                  </a:lnTo>
                  <a:lnTo>
                    <a:pt x="80" y="41"/>
                  </a:lnTo>
                  <a:lnTo>
                    <a:pt x="81" y="48"/>
                  </a:lnTo>
                  <a:lnTo>
                    <a:pt x="81" y="55"/>
                  </a:lnTo>
                  <a:lnTo>
                    <a:pt x="81" y="70"/>
                  </a:lnTo>
                  <a:lnTo>
                    <a:pt x="88" y="70"/>
                  </a:lnTo>
                  <a:lnTo>
                    <a:pt x="88" y="89"/>
                  </a:lnTo>
                  <a:lnTo>
                    <a:pt x="52" y="89"/>
                  </a:lnTo>
                  <a:lnTo>
                    <a:pt x="52" y="64"/>
                  </a:lnTo>
                  <a:lnTo>
                    <a:pt x="52" y="55"/>
                  </a:lnTo>
                  <a:lnTo>
                    <a:pt x="51" y="50"/>
                  </a:lnTo>
                  <a:lnTo>
                    <a:pt x="49" y="47"/>
                  </a:lnTo>
                  <a:lnTo>
                    <a:pt x="45" y="47"/>
                  </a:lnTo>
                  <a:lnTo>
                    <a:pt x="41" y="47"/>
                  </a:lnTo>
                  <a:lnTo>
                    <a:pt x="36" y="50"/>
                  </a:lnTo>
                  <a:lnTo>
                    <a:pt x="36" y="70"/>
                  </a:lnTo>
                  <a:lnTo>
                    <a:pt x="44" y="70"/>
                  </a:lnTo>
                  <a:lnTo>
                    <a:pt x="44" y="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34" name="Freeform 23"/>
            <p:cNvSpPr>
              <a:spLocks/>
            </p:cNvSpPr>
            <p:nvPr/>
          </p:nvSpPr>
          <p:spPr bwMode="auto">
            <a:xfrm>
              <a:off x="956" y="204"/>
              <a:ext cx="41" cy="91"/>
            </a:xfrm>
            <a:custGeom>
              <a:avLst/>
              <a:gdLst>
                <a:gd name="T0" fmla="*/ 40 w 41"/>
                <a:gd name="T1" fmla="*/ 90 h 91"/>
                <a:gd name="T2" fmla="*/ 0 w 41"/>
                <a:gd name="T3" fmla="*/ 90 h 91"/>
                <a:gd name="T4" fmla="*/ 0 w 41"/>
                <a:gd name="T5" fmla="*/ 71 h 91"/>
                <a:gd name="T6" fmla="*/ 6 w 41"/>
                <a:gd name="T7" fmla="*/ 71 h 91"/>
                <a:gd name="T8" fmla="*/ 6 w 41"/>
                <a:gd name="T9" fmla="*/ 48 h 91"/>
                <a:gd name="T10" fmla="*/ 0 w 41"/>
                <a:gd name="T11" fmla="*/ 48 h 91"/>
                <a:gd name="T12" fmla="*/ 0 w 41"/>
                <a:gd name="T13" fmla="*/ 28 h 91"/>
                <a:gd name="T14" fmla="*/ 35 w 41"/>
                <a:gd name="T15" fmla="*/ 28 h 91"/>
                <a:gd name="T16" fmla="*/ 35 w 41"/>
                <a:gd name="T17" fmla="*/ 71 h 91"/>
                <a:gd name="T18" fmla="*/ 40 w 41"/>
                <a:gd name="T19" fmla="*/ 71 h 91"/>
                <a:gd name="T20" fmla="*/ 40 w 41"/>
                <a:gd name="T21" fmla="*/ 90 h 91"/>
                <a:gd name="T22" fmla="*/ 3 w 41"/>
                <a:gd name="T23" fmla="*/ 11 h 91"/>
                <a:gd name="T24" fmla="*/ 4 w 41"/>
                <a:gd name="T25" fmla="*/ 6 h 91"/>
                <a:gd name="T26" fmla="*/ 6 w 41"/>
                <a:gd name="T27" fmla="*/ 4 h 91"/>
                <a:gd name="T28" fmla="*/ 8 w 41"/>
                <a:gd name="T29" fmla="*/ 3 h 91"/>
                <a:gd name="T30" fmla="*/ 13 w 41"/>
                <a:gd name="T31" fmla="*/ 1 h 91"/>
                <a:gd name="T32" fmla="*/ 20 w 41"/>
                <a:gd name="T33" fmla="*/ 0 h 91"/>
                <a:gd name="T34" fmla="*/ 26 w 41"/>
                <a:gd name="T35" fmla="*/ 1 h 91"/>
                <a:gd name="T36" fmla="*/ 31 w 41"/>
                <a:gd name="T37" fmla="*/ 3 h 91"/>
                <a:gd name="T38" fmla="*/ 33 w 41"/>
                <a:gd name="T39" fmla="*/ 5 h 91"/>
                <a:gd name="T40" fmla="*/ 34 w 41"/>
                <a:gd name="T41" fmla="*/ 7 h 91"/>
                <a:gd name="T42" fmla="*/ 35 w 41"/>
                <a:gd name="T43" fmla="*/ 11 h 91"/>
                <a:gd name="T44" fmla="*/ 34 w 41"/>
                <a:gd name="T45" fmla="*/ 15 h 91"/>
                <a:gd name="T46" fmla="*/ 33 w 41"/>
                <a:gd name="T47" fmla="*/ 17 h 91"/>
                <a:gd name="T48" fmla="*/ 31 w 41"/>
                <a:gd name="T49" fmla="*/ 19 h 91"/>
                <a:gd name="T50" fmla="*/ 26 w 41"/>
                <a:gd name="T51" fmla="*/ 21 h 91"/>
                <a:gd name="T52" fmla="*/ 19 w 41"/>
                <a:gd name="T53" fmla="*/ 22 h 91"/>
                <a:gd name="T54" fmla="*/ 13 w 41"/>
                <a:gd name="T55" fmla="*/ 21 h 91"/>
                <a:gd name="T56" fmla="*/ 8 w 41"/>
                <a:gd name="T57" fmla="*/ 19 h 91"/>
                <a:gd name="T58" fmla="*/ 6 w 41"/>
                <a:gd name="T59" fmla="*/ 18 h 91"/>
                <a:gd name="T60" fmla="*/ 4 w 41"/>
                <a:gd name="T61" fmla="*/ 16 h 91"/>
                <a:gd name="T62" fmla="*/ 3 w 41"/>
                <a:gd name="T63" fmla="*/ 11 h 91"/>
                <a:gd name="T64" fmla="*/ 3 w 41"/>
                <a:gd name="T65" fmla="*/ 11 h 91"/>
                <a:gd name="T66" fmla="*/ 40 w 41"/>
                <a:gd name="T67" fmla="*/ 90 h 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1" h="91">
                  <a:moveTo>
                    <a:pt x="40" y="90"/>
                  </a:moveTo>
                  <a:lnTo>
                    <a:pt x="0" y="90"/>
                  </a:lnTo>
                  <a:lnTo>
                    <a:pt x="0" y="71"/>
                  </a:lnTo>
                  <a:lnTo>
                    <a:pt x="6" y="71"/>
                  </a:lnTo>
                  <a:lnTo>
                    <a:pt x="6" y="48"/>
                  </a:lnTo>
                  <a:lnTo>
                    <a:pt x="0" y="48"/>
                  </a:lnTo>
                  <a:lnTo>
                    <a:pt x="0" y="28"/>
                  </a:lnTo>
                  <a:lnTo>
                    <a:pt x="35" y="28"/>
                  </a:lnTo>
                  <a:lnTo>
                    <a:pt x="35" y="71"/>
                  </a:lnTo>
                  <a:lnTo>
                    <a:pt x="40" y="71"/>
                  </a:lnTo>
                  <a:lnTo>
                    <a:pt x="40" y="90"/>
                  </a:lnTo>
                  <a:lnTo>
                    <a:pt x="3" y="11"/>
                  </a:lnTo>
                  <a:lnTo>
                    <a:pt x="4" y="6"/>
                  </a:lnTo>
                  <a:lnTo>
                    <a:pt x="6" y="4"/>
                  </a:lnTo>
                  <a:lnTo>
                    <a:pt x="8" y="3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26" y="1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5" y="11"/>
                  </a:lnTo>
                  <a:lnTo>
                    <a:pt x="34" y="15"/>
                  </a:lnTo>
                  <a:lnTo>
                    <a:pt x="33" y="17"/>
                  </a:lnTo>
                  <a:lnTo>
                    <a:pt x="31" y="19"/>
                  </a:lnTo>
                  <a:lnTo>
                    <a:pt x="26" y="21"/>
                  </a:lnTo>
                  <a:lnTo>
                    <a:pt x="19" y="22"/>
                  </a:lnTo>
                  <a:lnTo>
                    <a:pt x="13" y="21"/>
                  </a:lnTo>
                  <a:lnTo>
                    <a:pt x="8" y="19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40" y="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35" name="Freeform 24"/>
            <p:cNvSpPr>
              <a:spLocks/>
            </p:cNvSpPr>
            <p:nvPr/>
          </p:nvSpPr>
          <p:spPr bwMode="auto">
            <a:xfrm>
              <a:off x="1004" y="231"/>
              <a:ext cx="88" cy="93"/>
            </a:xfrm>
            <a:custGeom>
              <a:avLst/>
              <a:gdLst>
                <a:gd name="T0" fmla="*/ 37 w 88"/>
                <a:gd name="T1" fmla="*/ 33 h 93"/>
                <a:gd name="T2" fmla="*/ 37 w 88"/>
                <a:gd name="T3" fmla="*/ 39 h 93"/>
                <a:gd name="T4" fmla="*/ 39 w 88"/>
                <a:gd name="T5" fmla="*/ 43 h 93"/>
                <a:gd name="T6" fmla="*/ 43 w 88"/>
                <a:gd name="T7" fmla="*/ 45 h 93"/>
                <a:gd name="T8" fmla="*/ 46 w 88"/>
                <a:gd name="T9" fmla="*/ 46 h 93"/>
                <a:gd name="T10" fmla="*/ 51 w 88"/>
                <a:gd name="T11" fmla="*/ 45 h 93"/>
                <a:gd name="T12" fmla="*/ 54 w 88"/>
                <a:gd name="T13" fmla="*/ 43 h 93"/>
                <a:gd name="T14" fmla="*/ 56 w 88"/>
                <a:gd name="T15" fmla="*/ 38 h 93"/>
                <a:gd name="T16" fmla="*/ 56 w 88"/>
                <a:gd name="T17" fmla="*/ 32 h 93"/>
                <a:gd name="T18" fmla="*/ 56 w 88"/>
                <a:gd name="T19" fmla="*/ 26 h 93"/>
                <a:gd name="T20" fmla="*/ 54 w 88"/>
                <a:gd name="T21" fmla="*/ 22 h 93"/>
                <a:gd name="T22" fmla="*/ 51 w 88"/>
                <a:gd name="T23" fmla="*/ 20 h 93"/>
                <a:gd name="T24" fmla="*/ 47 w 88"/>
                <a:gd name="T25" fmla="*/ 19 h 93"/>
                <a:gd name="T26" fmla="*/ 43 w 88"/>
                <a:gd name="T27" fmla="*/ 20 h 93"/>
                <a:gd name="T28" fmla="*/ 40 w 88"/>
                <a:gd name="T29" fmla="*/ 22 h 93"/>
                <a:gd name="T30" fmla="*/ 37 w 88"/>
                <a:gd name="T31" fmla="*/ 26 h 93"/>
                <a:gd name="T32" fmla="*/ 37 w 88"/>
                <a:gd name="T33" fmla="*/ 33 h 93"/>
                <a:gd name="T34" fmla="*/ 37 w 88"/>
                <a:gd name="T35" fmla="*/ 33 h 93"/>
                <a:gd name="T36" fmla="*/ 1 w 88"/>
                <a:gd name="T37" fmla="*/ 21 h 93"/>
                <a:gd name="T38" fmla="*/ 1 w 88"/>
                <a:gd name="T39" fmla="*/ 1 h 93"/>
                <a:gd name="T40" fmla="*/ 37 w 88"/>
                <a:gd name="T41" fmla="*/ 1 h 93"/>
                <a:gd name="T42" fmla="*/ 37 w 88"/>
                <a:gd name="T43" fmla="*/ 6 h 93"/>
                <a:gd name="T44" fmla="*/ 42 w 88"/>
                <a:gd name="T45" fmla="*/ 3 h 93"/>
                <a:gd name="T46" fmla="*/ 46 w 88"/>
                <a:gd name="T47" fmla="*/ 2 h 93"/>
                <a:gd name="T48" fmla="*/ 51 w 88"/>
                <a:gd name="T49" fmla="*/ 1 h 93"/>
                <a:gd name="T50" fmla="*/ 56 w 88"/>
                <a:gd name="T51" fmla="*/ 0 h 93"/>
                <a:gd name="T52" fmla="*/ 62 w 88"/>
                <a:gd name="T53" fmla="*/ 1 h 93"/>
                <a:gd name="T54" fmla="*/ 68 w 88"/>
                <a:gd name="T55" fmla="*/ 3 h 93"/>
                <a:gd name="T56" fmla="*/ 73 w 88"/>
                <a:gd name="T57" fmla="*/ 5 h 93"/>
                <a:gd name="T58" fmla="*/ 78 w 88"/>
                <a:gd name="T59" fmla="*/ 9 h 93"/>
                <a:gd name="T60" fmla="*/ 82 w 88"/>
                <a:gd name="T61" fmla="*/ 14 h 93"/>
                <a:gd name="T62" fmla="*/ 85 w 88"/>
                <a:gd name="T63" fmla="*/ 20 h 93"/>
                <a:gd name="T64" fmla="*/ 86 w 88"/>
                <a:gd name="T65" fmla="*/ 26 h 93"/>
                <a:gd name="T66" fmla="*/ 87 w 88"/>
                <a:gd name="T67" fmla="*/ 33 h 93"/>
                <a:gd name="T68" fmla="*/ 86 w 88"/>
                <a:gd name="T69" fmla="*/ 40 h 93"/>
                <a:gd name="T70" fmla="*/ 85 w 88"/>
                <a:gd name="T71" fmla="*/ 46 h 93"/>
                <a:gd name="T72" fmla="*/ 82 w 88"/>
                <a:gd name="T73" fmla="*/ 51 h 93"/>
                <a:gd name="T74" fmla="*/ 78 w 88"/>
                <a:gd name="T75" fmla="*/ 56 h 93"/>
                <a:gd name="T76" fmla="*/ 73 w 88"/>
                <a:gd name="T77" fmla="*/ 60 h 93"/>
                <a:gd name="T78" fmla="*/ 68 w 88"/>
                <a:gd name="T79" fmla="*/ 62 h 93"/>
                <a:gd name="T80" fmla="*/ 62 w 88"/>
                <a:gd name="T81" fmla="*/ 64 h 93"/>
                <a:gd name="T82" fmla="*/ 55 w 88"/>
                <a:gd name="T83" fmla="*/ 64 h 93"/>
                <a:gd name="T84" fmla="*/ 50 w 88"/>
                <a:gd name="T85" fmla="*/ 64 h 93"/>
                <a:gd name="T86" fmla="*/ 45 w 88"/>
                <a:gd name="T87" fmla="*/ 63 h 93"/>
                <a:gd name="T88" fmla="*/ 41 w 88"/>
                <a:gd name="T89" fmla="*/ 62 h 93"/>
                <a:gd name="T90" fmla="*/ 37 w 88"/>
                <a:gd name="T91" fmla="*/ 59 h 93"/>
                <a:gd name="T92" fmla="*/ 37 w 88"/>
                <a:gd name="T93" fmla="*/ 72 h 93"/>
                <a:gd name="T94" fmla="*/ 44 w 88"/>
                <a:gd name="T95" fmla="*/ 72 h 93"/>
                <a:gd name="T96" fmla="*/ 44 w 88"/>
                <a:gd name="T97" fmla="*/ 92 h 93"/>
                <a:gd name="T98" fmla="*/ 0 w 88"/>
                <a:gd name="T99" fmla="*/ 92 h 93"/>
                <a:gd name="T100" fmla="*/ 0 w 88"/>
                <a:gd name="T101" fmla="*/ 72 h 93"/>
                <a:gd name="T102" fmla="*/ 7 w 88"/>
                <a:gd name="T103" fmla="*/ 72 h 93"/>
                <a:gd name="T104" fmla="*/ 7 w 88"/>
                <a:gd name="T105" fmla="*/ 21 h 93"/>
                <a:gd name="T106" fmla="*/ 1 w 88"/>
                <a:gd name="T107" fmla="*/ 21 h 93"/>
                <a:gd name="T108" fmla="*/ 37 w 88"/>
                <a:gd name="T109" fmla="*/ 33 h 9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8" h="93">
                  <a:moveTo>
                    <a:pt x="37" y="33"/>
                  </a:moveTo>
                  <a:lnTo>
                    <a:pt x="37" y="39"/>
                  </a:lnTo>
                  <a:lnTo>
                    <a:pt x="39" y="43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51" y="45"/>
                  </a:lnTo>
                  <a:lnTo>
                    <a:pt x="54" y="43"/>
                  </a:lnTo>
                  <a:lnTo>
                    <a:pt x="56" y="38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2"/>
                  </a:lnTo>
                  <a:lnTo>
                    <a:pt x="51" y="20"/>
                  </a:lnTo>
                  <a:lnTo>
                    <a:pt x="47" y="19"/>
                  </a:lnTo>
                  <a:lnTo>
                    <a:pt x="43" y="20"/>
                  </a:lnTo>
                  <a:lnTo>
                    <a:pt x="40" y="22"/>
                  </a:lnTo>
                  <a:lnTo>
                    <a:pt x="37" y="26"/>
                  </a:lnTo>
                  <a:lnTo>
                    <a:pt x="37" y="33"/>
                  </a:lnTo>
                  <a:lnTo>
                    <a:pt x="1" y="21"/>
                  </a:lnTo>
                  <a:lnTo>
                    <a:pt x="1" y="1"/>
                  </a:lnTo>
                  <a:lnTo>
                    <a:pt x="37" y="1"/>
                  </a:lnTo>
                  <a:lnTo>
                    <a:pt x="37" y="6"/>
                  </a:lnTo>
                  <a:lnTo>
                    <a:pt x="42" y="3"/>
                  </a:lnTo>
                  <a:lnTo>
                    <a:pt x="46" y="2"/>
                  </a:lnTo>
                  <a:lnTo>
                    <a:pt x="51" y="1"/>
                  </a:lnTo>
                  <a:lnTo>
                    <a:pt x="56" y="0"/>
                  </a:lnTo>
                  <a:lnTo>
                    <a:pt x="62" y="1"/>
                  </a:lnTo>
                  <a:lnTo>
                    <a:pt x="68" y="3"/>
                  </a:lnTo>
                  <a:lnTo>
                    <a:pt x="73" y="5"/>
                  </a:lnTo>
                  <a:lnTo>
                    <a:pt x="78" y="9"/>
                  </a:lnTo>
                  <a:lnTo>
                    <a:pt x="82" y="14"/>
                  </a:lnTo>
                  <a:lnTo>
                    <a:pt x="85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6" y="40"/>
                  </a:lnTo>
                  <a:lnTo>
                    <a:pt x="85" y="46"/>
                  </a:lnTo>
                  <a:lnTo>
                    <a:pt x="82" y="51"/>
                  </a:lnTo>
                  <a:lnTo>
                    <a:pt x="78" y="56"/>
                  </a:lnTo>
                  <a:lnTo>
                    <a:pt x="73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5" y="64"/>
                  </a:lnTo>
                  <a:lnTo>
                    <a:pt x="50" y="64"/>
                  </a:lnTo>
                  <a:lnTo>
                    <a:pt x="45" y="63"/>
                  </a:lnTo>
                  <a:lnTo>
                    <a:pt x="41" y="62"/>
                  </a:lnTo>
                  <a:lnTo>
                    <a:pt x="37" y="59"/>
                  </a:lnTo>
                  <a:lnTo>
                    <a:pt x="37" y="72"/>
                  </a:lnTo>
                  <a:lnTo>
                    <a:pt x="44" y="72"/>
                  </a:lnTo>
                  <a:lnTo>
                    <a:pt x="44" y="92"/>
                  </a:lnTo>
                  <a:lnTo>
                    <a:pt x="0" y="92"/>
                  </a:lnTo>
                  <a:lnTo>
                    <a:pt x="0" y="72"/>
                  </a:lnTo>
                  <a:lnTo>
                    <a:pt x="7" y="72"/>
                  </a:lnTo>
                  <a:lnTo>
                    <a:pt x="7" y="21"/>
                  </a:lnTo>
                  <a:lnTo>
                    <a:pt x="1" y="21"/>
                  </a:lnTo>
                  <a:lnTo>
                    <a:pt x="37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36" name="Freeform 25"/>
            <p:cNvSpPr>
              <a:spLocks/>
            </p:cNvSpPr>
            <p:nvPr/>
          </p:nvSpPr>
          <p:spPr bwMode="auto">
            <a:xfrm>
              <a:off x="245" y="336"/>
              <a:ext cx="94" cy="90"/>
            </a:xfrm>
            <a:custGeom>
              <a:avLst/>
              <a:gdLst>
                <a:gd name="T0" fmla="*/ 38 w 94"/>
                <a:gd name="T1" fmla="*/ 22 h 90"/>
                <a:gd name="T2" fmla="*/ 38 w 94"/>
                <a:gd name="T3" fmla="*/ 68 h 90"/>
                <a:gd name="T4" fmla="*/ 41 w 94"/>
                <a:gd name="T5" fmla="*/ 68 h 90"/>
                <a:gd name="T6" fmla="*/ 46 w 94"/>
                <a:gd name="T7" fmla="*/ 68 h 90"/>
                <a:gd name="T8" fmla="*/ 50 w 94"/>
                <a:gd name="T9" fmla="*/ 66 h 90"/>
                <a:gd name="T10" fmla="*/ 54 w 94"/>
                <a:gd name="T11" fmla="*/ 64 h 90"/>
                <a:gd name="T12" fmla="*/ 56 w 94"/>
                <a:gd name="T13" fmla="*/ 61 h 90"/>
                <a:gd name="T14" fmla="*/ 58 w 94"/>
                <a:gd name="T15" fmla="*/ 54 h 90"/>
                <a:gd name="T16" fmla="*/ 59 w 94"/>
                <a:gd name="T17" fmla="*/ 45 h 90"/>
                <a:gd name="T18" fmla="*/ 59 w 94"/>
                <a:gd name="T19" fmla="*/ 39 h 90"/>
                <a:gd name="T20" fmla="*/ 58 w 94"/>
                <a:gd name="T21" fmla="*/ 34 h 90"/>
                <a:gd name="T22" fmla="*/ 55 w 94"/>
                <a:gd name="T23" fmla="*/ 28 h 90"/>
                <a:gd name="T24" fmla="*/ 52 w 94"/>
                <a:gd name="T25" fmla="*/ 25 h 90"/>
                <a:gd name="T26" fmla="*/ 47 w 94"/>
                <a:gd name="T27" fmla="*/ 22 h 90"/>
                <a:gd name="T28" fmla="*/ 44 w 94"/>
                <a:gd name="T29" fmla="*/ 22 h 90"/>
                <a:gd name="T30" fmla="*/ 39 w 94"/>
                <a:gd name="T31" fmla="*/ 22 h 90"/>
                <a:gd name="T32" fmla="*/ 38 w 94"/>
                <a:gd name="T33" fmla="*/ 22 h 90"/>
                <a:gd name="T34" fmla="*/ 38 w 94"/>
                <a:gd name="T35" fmla="*/ 89 h 90"/>
                <a:gd name="T36" fmla="*/ 0 w 94"/>
                <a:gd name="T37" fmla="*/ 89 h 90"/>
                <a:gd name="T38" fmla="*/ 0 w 94"/>
                <a:gd name="T39" fmla="*/ 68 h 90"/>
                <a:gd name="T40" fmla="*/ 7 w 94"/>
                <a:gd name="T41" fmla="*/ 68 h 90"/>
                <a:gd name="T42" fmla="*/ 7 w 94"/>
                <a:gd name="T43" fmla="*/ 22 h 90"/>
                <a:gd name="T44" fmla="*/ 0 w 94"/>
                <a:gd name="T45" fmla="*/ 22 h 90"/>
                <a:gd name="T46" fmla="*/ 0 w 94"/>
                <a:gd name="T47" fmla="*/ 0 h 90"/>
                <a:gd name="T48" fmla="*/ 39 w 94"/>
                <a:gd name="T49" fmla="*/ 0 h 90"/>
                <a:gd name="T50" fmla="*/ 52 w 94"/>
                <a:gd name="T51" fmla="*/ 1 h 90"/>
                <a:gd name="T52" fmla="*/ 61 w 94"/>
                <a:gd name="T53" fmla="*/ 2 h 90"/>
                <a:gd name="T54" fmla="*/ 69 w 94"/>
                <a:gd name="T55" fmla="*/ 5 h 90"/>
                <a:gd name="T56" fmla="*/ 77 w 94"/>
                <a:gd name="T57" fmla="*/ 9 h 90"/>
                <a:gd name="T58" fmla="*/ 84 w 94"/>
                <a:gd name="T59" fmla="*/ 16 h 90"/>
                <a:gd name="T60" fmla="*/ 89 w 94"/>
                <a:gd name="T61" fmla="*/ 25 h 90"/>
                <a:gd name="T62" fmla="*/ 92 w 94"/>
                <a:gd name="T63" fmla="*/ 34 h 90"/>
                <a:gd name="T64" fmla="*/ 93 w 94"/>
                <a:gd name="T65" fmla="*/ 40 h 90"/>
                <a:gd name="T66" fmla="*/ 93 w 94"/>
                <a:gd name="T67" fmla="*/ 45 h 90"/>
                <a:gd name="T68" fmla="*/ 93 w 94"/>
                <a:gd name="T69" fmla="*/ 51 h 90"/>
                <a:gd name="T70" fmla="*/ 92 w 94"/>
                <a:gd name="T71" fmla="*/ 57 h 90"/>
                <a:gd name="T72" fmla="*/ 91 w 94"/>
                <a:gd name="T73" fmla="*/ 62 h 90"/>
                <a:gd name="T74" fmla="*/ 89 w 94"/>
                <a:gd name="T75" fmla="*/ 67 h 90"/>
                <a:gd name="T76" fmla="*/ 84 w 94"/>
                <a:gd name="T77" fmla="*/ 75 h 90"/>
                <a:gd name="T78" fmla="*/ 77 w 94"/>
                <a:gd name="T79" fmla="*/ 81 h 90"/>
                <a:gd name="T80" fmla="*/ 70 w 94"/>
                <a:gd name="T81" fmla="*/ 85 h 90"/>
                <a:gd name="T82" fmla="*/ 63 w 94"/>
                <a:gd name="T83" fmla="*/ 88 h 90"/>
                <a:gd name="T84" fmla="*/ 53 w 94"/>
                <a:gd name="T85" fmla="*/ 89 h 90"/>
                <a:gd name="T86" fmla="*/ 38 w 94"/>
                <a:gd name="T87" fmla="*/ 89 h 90"/>
                <a:gd name="T88" fmla="*/ 38 w 94"/>
                <a:gd name="T89" fmla="*/ 89 h 90"/>
                <a:gd name="T90" fmla="*/ 38 w 94"/>
                <a:gd name="T91" fmla="*/ 22 h 9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4" h="90">
                  <a:moveTo>
                    <a:pt x="38" y="22"/>
                  </a:moveTo>
                  <a:lnTo>
                    <a:pt x="38" y="68"/>
                  </a:lnTo>
                  <a:lnTo>
                    <a:pt x="41" y="68"/>
                  </a:lnTo>
                  <a:lnTo>
                    <a:pt x="46" y="68"/>
                  </a:lnTo>
                  <a:lnTo>
                    <a:pt x="50" y="66"/>
                  </a:lnTo>
                  <a:lnTo>
                    <a:pt x="54" y="64"/>
                  </a:lnTo>
                  <a:lnTo>
                    <a:pt x="56" y="61"/>
                  </a:lnTo>
                  <a:lnTo>
                    <a:pt x="58" y="54"/>
                  </a:lnTo>
                  <a:lnTo>
                    <a:pt x="59" y="45"/>
                  </a:lnTo>
                  <a:lnTo>
                    <a:pt x="59" y="39"/>
                  </a:lnTo>
                  <a:lnTo>
                    <a:pt x="58" y="34"/>
                  </a:lnTo>
                  <a:lnTo>
                    <a:pt x="55" y="28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22"/>
                  </a:lnTo>
                  <a:lnTo>
                    <a:pt x="39" y="22"/>
                  </a:lnTo>
                  <a:lnTo>
                    <a:pt x="38" y="22"/>
                  </a:lnTo>
                  <a:lnTo>
                    <a:pt x="38" y="89"/>
                  </a:lnTo>
                  <a:lnTo>
                    <a:pt x="0" y="89"/>
                  </a:lnTo>
                  <a:lnTo>
                    <a:pt x="0" y="68"/>
                  </a:lnTo>
                  <a:lnTo>
                    <a:pt x="7" y="68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39" y="0"/>
                  </a:lnTo>
                  <a:lnTo>
                    <a:pt x="52" y="1"/>
                  </a:lnTo>
                  <a:lnTo>
                    <a:pt x="61" y="2"/>
                  </a:lnTo>
                  <a:lnTo>
                    <a:pt x="69" y="5"/>
                  </a:lnTo>
                  <a:lnTo>
                    <a:pt x="77" y="9"/>
                  </a:lnTo>
                  <a:lnTo>
                    <a:pt x="84" y="16"/>
                  </a:lnTo>
                  <a:lnTo>
                    <a:pt x="89" y="25"/>
                  </a:lnTo>
                  <a:lnTo>
                    <a:pt x="92" y="34"/>
                  </a:lnTo>
                  <a:lnTo>
                    <a:pt x="93" y="40"/>
                  </a:lnTo>
                  <a:lnTo>
                    <a:pt x="93" y="45"/>
                  </a:lnTo>
                  <a:lnTo>
                    <a:pt x="93" y="51"/>
                  </a:lnTo>
                  <a:lnTo>
                    <a:pt x="92" y="57"/>
                  </a:lnTo>
                  <a:lnTo>
                    <a:pt x="91" y="62"/>
                  </a:lnTo>
                  <a:lnTo>
                    <a:pt x="89" y="67"/>
                  </a:lnTo>
                  <a:lnTo>
                    <a:pt x="84" y="75"/>
                  </a:lnTo>
                  <a:lnTo>
                    <a:pt x="77" y="81"/>
                  </a:lnTo>
                  <a:lnTo>
                    <a:pt x="70" y="85"/>
                  </a:lnTo>
                  <a:lnTo>
                    <a:pt x="63" y="88"/>
                  </a:lnTo>
                  <a:lnTo>
                    <a:pt x="53" y="89"/>
                  </a:lnTo>
                  <a:lnTo>
                    <a:pt x="38" y="89"/>
                  </a:lnTo>
                  <a:lnTo>
                    <a:pt x="38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37" name="Freeform 26"/>
            <p:cNvSpPr>
              <a:spLocks/>
            </p:cNvSpPr>
            <p:nvPr/>
          </p:nvSpPr>
          <p:spPr bwMode="auto">
            <a:xfrm>
              <a:off x="349" y="361"/>
              <a:ext cx="82" cy="66"/>
            </a:xfrm>
            <a:custGeom>
              <a:avLst/>
              <a:gdLst>
                <a:gd name="T0" fmla="*/ 45 w 82"/>
                <a:gd name="T1" fmla="*/ 37 h 66"/>
                <a:gd name="T2" fmla="*/ 36 w 82"/>
                <a:gd name="T3" fmla="*/ 35 h 66"/>
                <a:gd name="T4" fmla="*/ 30 w 82"/>
                <a:gd name="T5" fmla="*/ 37 h 66"/>
                <a:gd name="T6" fmla="*/ 28 w 82"/>
                <a:gd name="T7" fmla="*/ 43 h 66"/>
                <a:gd name="T8" fmla="*/ 30 w 82"/>
                <a:gd name="T9" fmla="*/ 49 h 66"/>
                <a:gd name="T10" fmla="*/ 36 w 82"/>
                <a:gd name="T11" fmla="*/ 52 h 66"/>
                <a:gd name="T12" fmla="*/ 45 w 82"/>
                <a:gd name="T13" fmla="*/ 48 h 66"/>
                <a:gd name="T14" fmla="*/ 23 w 82"/>
                <a:gd name="T15" fmla="*/ 20 h 66"/>
                <a:gd name="T16" fmla="*/ 2 w 82"/>
                <a:gd name="T17" fmla="*/ 13 h 66"/>
                <a:gd name="T18" fmla="*/ 8 w 82"/>
                <a:gd name="T19" fmla="*/ 6 h 66"/>
                <a:gd name="T20" fmla="*/ 17 w 82"/>
                <a:gd name="T21" fmla="*/ 2 h 66"/>
                <a:gd name="T22" fmla="*/ 29 w 82"/>
                <a:gd name="T23" fmla="*/ 1 h 66"/>
                <a:gd name="T24" fmla="*/ 47 w 82"/>
                <a:gd name="T25" fmla="*/ 1 h 66"/>
                <a:gd name="T26" fmla="*/ 63 w 82"/>
                <a:gd name="T27" fmla="*/ 4 h 66"/>
                <a:gd name="T28" fmla="*/ 71 w 82"/>
                <a:gd name="T29" fmla="*/ 11 h 66"/>
                <a:gd name="T30" fmla="*/ 74 w 82"/>
                <a:gd name="T31" fmla="*/ 19 h 66"/>
                <a:gd name="T32" fmla="*/ 74 w 82"/>
                <a:gd name="T33" fmla="*/ 45 h 66"/>
                <a:gd name="T34" fmla="*/ 81 w 82"/>
                <a:gd name="T35" fmla="*/ 64 h 66"/>
                <a:gd name="T36" fmla="*/ 45 w 82"/>
                <a:gd name="T37" fmla="*/ 60 h 66"/>
                <a:gd name="T38" fmla="*/ 36 w 82"/>
                <a:gd name="T39" fmla="*/ 64 h 66"/>
                <a:gd name="T40" fmla="*/ 24 w 82"/>
                <a:gd name="T41" fmla="*/ 65 h 66"/>
                <a:gd name="T42" fmla="*/ 14 w 82"/>
                <a:gd name="T43" fmla="*/ 64 h 66"/>
                <a:gd name="T44" fmla="*/ 6 w 82"/>
                <a:gd name="T45" fmla="*/ 60 h 66"/>
                <a:gd name="T46" fmla="*/ 2 w 82"/>
                <a:gd name="T47" fmla="*/ 53 h 66"/>
                <a:gd name="T48" fmla="*/ 0 w 82"/>
                <a:gd name="T49" fmla="*/ 46 h 66"/>
                <a:gd name="T50" fmla="*/ 2 w 82"/>
                <a:gd name="T51" fmla="*/ 38 h 66"/>
                <a:gd name="T52" fmla="*/ 8 w 82"/>
                <a:gd name="T53" fmla="*/ 32 h 66"/>
                <a:gd name="T54" fmla="*/ 16 w 82"/>
                <a:gd name="T55" fmla="*/ 28 h 66"/>
                <a:gd name="T56" fmla="*/ 27 w 82"/>
                <a:gd name="T57" fmla="*/ 26 h 66"/>
                <a:gd name="T58" fmla="*/ 45 w 82"/>
                <a:gd name="T59" fmla="*/ 29 h 66"/>
                <a:gd name="T60" fmla="*/ 45 w 82"/>
                <a:gd name="T61" fmla="*/ 23 h 66"/>
                <a:gd name="T62" fmla="*/ 43 w 82"/>
                <a:gd name="T63" fmla="*/ 17 h 66"/>
                <a:gd name="T64" fmla="*/ 37 w 82"/>
                <a:gd name="T65" fmla="*/ 14 h 66"/>
                <a:gd name="T66" fmla="*/ 30 w 82"/>
                <a:gd name="T67" fmla="*/ 14 h 66"/>
                <a:gd name="T68" fmla="*/ 25 w 82"/>
                <a:gd name="T69" fmla="*/ 17 h 66"/>
                <a:gd name="T70" fmla="*/ 23 w 82"/>
                <a:gd name="T71" fmla="*/ 20 h 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2" h="66">
                  <a:moveTo>
                    <a:pt x="45" y="48"/>
                  </a:moveTo>
                  <a:lnTo>
                    <a:pt x="45" y="37"/>
                  </a:lnTo>
                  <a:lnTo>
                    <a:pt x="41" y="35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0" y="37"/>
                  </a:lnTo>
                  <a:lnTo>
                    <a:pt x="29" y="40"/>
                  </a:lnTo>
                  <a:lnTo>
                    <a:pt x="28" y="43"/>
                  </a:lnTo>
                  <a:lnTo>
                    <a:pt x="29" y="46"/>
                  </a:lnTo>
                  <a:lnTo>
                    <a:pt x="30" y="49"/>
                  </a:lnTo>
                  <a:lnTo>
                    <a:pt x="33" y="51"/>
                  </a:lnTo>
                  <a:lnTo>
                    <a:pt x="36" y="52"/>
                  </a:lnTo>
                  <a:lnTo>
                    <a:pt x="41" y="51"/>
                  </a:lnTo>
                  <a:lnTo>
                    <a:pt x="45" y="48"/>
                  </a:lnTo>
                  <a:lnTo>
                    <a:pt x="23" y="20"/>
                  </a:lnTo>
                  <a:lnTo>
                    <a:pt x="0" y="17"/>
                  </a:lnTo>
                  <a:lnTo>
                    <a:pt x="2" y="13"/>
                  </a:lnTo>
                  <a:lnTo>
                    <a:pt x="5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3" y="4"/>
                  </a:lnTo>
                  <a:lnTo>
                    <a:pt x="67" y="7"/>
                  </a:lnTo>
                  <a:lnTo>
                    <a:pt x="71" y="11"/>
                  </a:lnTo>
                  <a:lnTo>
                    <a:pt x="73" y="14"/>
                  </a:lnTo>
                  <a:lnTo>
                    <a:pt x="74" y="19"/>
                  </a:lnTo>
                  <a:lnTo>
                    <a:pt x="74" y="27"/>
                  </a:lnTo>
                  <a:lnTo>
                    <a:pt x="74" y="45"/>
                  </a:lnTo>
                  <a:lnTo>
                    <a:pt x="81" y="45"/>
                  </a:lnTo>
                  <a:lnTo>
                    <a:pt x="81" y="64"/>
                  </a:lnTo>
                  <a:lnTo>
                    <a:pt x="45" y="64"/>
                  </a:lnTo>
                  <a:lnTo>
                    <a:pt x="45" y="60"/>
                  </a:lnTo>
                  <a:lnTo>
                    <a:pt x="41" y="62"/>
                  </a:lnTo>
                  <a:lnTo>
                    <a:pt x="36" y="64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10" y="62"/>
                  </a:lnTo>
                  <a:lnTo>
                    <a:pt x="6" y="60"/>
                  </a:lnTo>
                  <a:lnTo>
                    <a:pt x="4" y="57"/>
                  </a:lnTo>
                  <a:lnTo>
                    <a:pt x="2" y="53"/>
                  </a:lnTo>
                  <a:lnTo>
                    <a:pt x="1" y="50"/>
                  </a:lnTo>
                  <a:lnTo>
                    <a:pt x="0" y="46"/>
                  </a:lnTo>
                  <a:lnTo>
                    <a:pt x="1" y="42"/>
                  </a:lnTo>
                  <a:lnTo>
                    <a:pt x="2" y="38"/>
                  </a:lnTo>
                  <a:lnTo>
                    <a:pt x="4" y="35"/>
                  </a:lnTo>
                  <a:lnTo>
                    <a:pt x="8" y="32"/>
                  </a:lnTo>
                  <a:lnTo>
                    <a:pt x="12" y="29"/>
                  </a:lnTo>
                  <a:lnTo>
                    <a:pt x="16" y="28"/>
                  </a:lnTo>
                  <a:lnTo>
                    <a:pt x="22" y="26"/>
                  </a:lnTo>
                  <a:lnTo>
                    <a:pt x="27" y="26"/>
                  </a:lnTo>
                  <a:lnTo>
                    <a:pt x="37" y="27"/>
                  </a:lnTo>
                  <a:lnTo>
                    <a:pt x="45" y="29"/>
                  </a:lnTo>
                  <a:lnTo>
                    <a:pt x="45" y="27"/>
                  </a:lnTo>
                  <a:lnTo>
                    <a:pt x="45" y="23"/>
                  </a:lnTo>
                  <a:lnTo>
                    <a:pt x="44" y="19"/>
                  </a:lnTo>
                  <a:lnTo>
                    <a:pt x="43" y="17"/>
                  </a:lnTo>
                  <a:lnTo>
                    <a:pt x="40" y="15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0" y="14"/>
                  </a:lnTo>
                  <a:lnTo>
                    <a:pt x="27" y="15"/>
                  </a:lnTo>
                  <a:lnTo>
                    <a:pt x="25" y="17"/>
                  </a:lnTo>
                  <a:lnTo>
                    <a:pt x="23" y="20"/>
                  </a:lnTo>
                  <a:lnTo>
                    <a:pt x="45" y="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38" name="Freeform 27"/>
            <p:cNvSpPr>
              <a:spLocks/>
            </p:cNvSpPr>
            <p:nvPr/>
          </p:nvSpPr>
          <p:spPr bwMode="auto">
            <a:xfrm>
              <a:off x="435" y="338"/>
              <a:ext cx="50" cy="90"/>
            </a:xfrm>
            <a:custGeom>
              <a:avLst/>
              <a:gdLst>
                <a:gd name="T0" fmla="*/ 49 w 50"/>
                <a:gd name="T1" fmla="*/ 65 h 90"/>
                <a:gd name="T2" fmla="*/ 49 w 50"/>
                <a:gd name="T3" fmla="*/ 84 h 90"/>
                <a:gd name="T4" fmla="*/ 45 w 50"/>
                <a:gd name="T5" fmla="*/ 86 h 90"/>
                <a:gd name="T6" fmla="*/ 41 w 50"/>
                <a:gd name="T7" fmla="*/ 87 h 90"/>
                <a:gd name="T8" fmla="*/ 35 w 50"/>
                <a:gd name="T9" fmla="*/ 88 h 90"/>
                <a:gd name="T10" fmla="*/ 30 w 50"/>
                <a:gd name="T11" fmla="*/ 89 h 90"/>
                <a:gd name="T12" fmla="*/ 24 w 50"/>
                <a:gd name="T13" fmla="*/ 88 h 90"/>
                <a:gd name="T14" fmla="*/ 18 w 50"/>
                <a:gd name="T15" fmla="*/ 87 h 90"/>
                <a:gd name="T16" fmla="*/ 14 w 50"/>
                <a:gd name="T17" fmla="*/ 84 h 90"/>
                <a:gd name="T18" fmla="*/ 11 w 50"/>
                <a:gd name="T19" fmla="*/ 80 h 90"/>
                <a:gd name="T20" fmla="*/ 9 w 50"/>
                <a:gd name="T21" fmla="*/ 76 h 90"/>
                <a:gd name="T22" fmla="*/ 8 w 50"/>
                <a:gd name="T23" fmla="*/ 71 h 90"/>
                <a:gd name="T24" fmla="*/ 8 w 50"/>
                <a:gd name="T25" fmla="*/ 55 h 90"/>
                <a:gd name="T26" fmla="*/ 8 w 50"/>
                <a:gd name="T27" fmla="*/ 45 h 90"/>
                <a:gd name="T28" fmla="*/ 0 w 50"/>
                <a:gd name="T29" fmla="*/ 45 h 90"/>
                <a:gd name="T30" fmla="*/ 0 w 50"/>
                <a:gd name="T31" fmla="*/ 25 h 90"/>
                <a:gd name="T32" fmla="*/ 8 w 50"/>
                <a:gd name="T33" fmla="*/ 25 h 90"/>
                <a:gd name="T34" fmla="*/ 8 w 50"/>
                <a:gd name="T35" fmla="*/ 16 h 90"/>
                <a:gd name="T36" fmla="*/ 37 w 50"/>
                <a:gd name="T37" fmla="*/ 0 h 90"/>
                <a:gd name="T38" fmla="*/ 37 w 50"/>
                <a:gd name="T39" fmla="*/ 25 h 90"/>
                <a:gd name="T40" fmla="*/ 49 w 50"/>
                <a:gd name="T41" fmla="*/ 25 h 90"/>
                <a:gd name="T42" fmla="*/ 49 w 50"/>
                <a:gd name="T43" fmla="*/ 45 h 90"/>
                <a:gd name="T44" fmla="*/ 37 w 50"/>
                <a:gd name="T45" fmla="*/ 45 h 90"/>
                <a:gd name="T46" fmla="*/ 37 w 50"/>
                <a:gd name="T47" fmla="*/ 57 h 90"/>
                <a:gd name="T48" fmla="*/ 37 w 50"/>
                <a:gd name="T49" fmla="*/ 62 h 90"/>
                <a:gd name="T50" fmla="*/ 38 w 50"/>
                <a:gd name="T51" fmla="*/ 65 h 90"/>
                <a:gd name="T52" fmla="*/ 40 w 50"/>
                <a:gd name="T53" fmla="*/ 66 h 90"/>
                <a:gd name="T54" fmla="*/ 42 w 50"/>
                <a:gd name="T55" fmla="*/ 67 h 90"/>
                <a:gd name="T56" fmla="*/ 45 w 50"/>
                <a:gd name="T57" fmla="*/ 66 h 90"/>
                <a:gd name="T58" fmla="*/ 49 w 50"/>
                <a:gd name="T59" fmla="*/ 65 h 90"/>
                <a:gd name="T60" fmla="*/ 49 w 50"/>
                <a:gd name="T61" fmla="*/ 65 h 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0" h="90">
                  <a:moveTo>
                    <a:pt x="49" y="65"/>
                  </a:moveTo>
                  <a:lnTo>
                    <a:pt x="49" y="84"/>
                  </a:lnTo>
                  <a:lnTo>
                    <a:pt x="45" y="86"/>
                  </a:lnTo>
                  <a:lnTo>
                    <a:pt x="41" y="87"/>
                  </a:lnTo>
                  <a:lnTo>
                    <a:pt x="35" y="88"/>
                  </a:lnTo>
                  <a:lnTo>
                    <a:pt x="30" y="89"/>
                  </a:lnTo>
                  <a:lnTo>
                    <a:pt x="24" y="88"/>
                  </a:lnTo>
                  <a:lnTo>
                    <a:pt x="18" y="87"/>
                  </a:lnTo>
                  <a:lnTo>
                    <a:pt x="14" y="84"/>
                  </a:lnTo>
                  <a:lnTo>
                    <a:pt x="11" y="80"/>
                  </a:lnTo>
                  <a:lnTo>
                    <a:pt x="9" y="76"/>
                  </a:lnTo>
                  <a:lnTo>
                    <a:pt x="8" y="71"/>
                  </a:lnTo>
                  <a:lnTo>
                    <a:pt x="8" y="55"/>
                  </a:lnTo>
                  <a:lnTo>
                    <a:pt x="8" y="45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8" y="25"/>
                  </a:lnTo>
                  <a:lnTo>
                    <a:pt x="8" y="16"/>
                  </a:lnTo>
                  <a:lnTo>
                    <a:pt x="37" y="0"/>
                  </a:lnTo>
                  <a:lnTo>
                    <a:pt x="37" y="25"/>
                  </a:lnTo>
                  <a:lnTo>
                    <a:pt x="49" y="25"/>
                  </a:lnTo>
                  <a:lnTo>
                    <a:pt x="49" y="45"/>
                  </a:lnTo>
                  <a:lnTo>
                    <a:pt x="37" y="45"/>
                  </a:lnTo>
                  <a:lnTo>
                    <a:pt x="37" y="57"/>
                  </a:lnTo>
                  <a:lnTo>
                    <a:pt x="37" y="62"/>
                  </a:lnTo>
                  <a:lnTo>
                    <a:pt x="38" y="65"/>
                  </a:lnTo>
                  <a:lnTo>
                    <a:pt x="40" y="66"/>
                  </a:lnTo>
                  <a:lnTo>
                    <a:pt x="42" y="67"/>
                  </a:lnTo>
                  <a:lnTo>
                    <a:pt x="45" y="66"/>
                  </a:lnTo>
                  <a:lnTo>
                    <a:pt x="49" y="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39" name="Freeform 28"/>
            <p:cNvSpPr>
              <a:spLocks/>
            </p:cNvSpPr>
            <p:nvPr/>
          </p:nvSpPr>
          <p:spPr bwMode="auto">
            <a:xfrm>
              <a:off x="493" y="361"/>
              <a:ext cx="83" cy="66"/>
            </a:xfrm>
            <a:custGeom>
              <a:avLst/>
              <a:gdLst>
                <a:gd name="T0" fmla="*/ 45 w 83"/>
                <a:gd name="T1" fmla="*/ 37 h 66"/>
                <a:gd name="T2" fmla="*/ 37 w 83"/>
                <a:gd name="T3" fmla="*/ 35 h 66"/>
                <a:gd name="T4" fmla="*/ 31 w 83"/>
                <a:gd name="T5" fmla="*/ 37 h 66"/>
                <a:gd name="T6" fmla="*/ 28 w 83"/>
                <a:gd name="T7" fmla="*/ 43 h 66"/>
                <a:gd name="T8" fmla="*/ 31 w 83"/>
                <a:gd name="T9" fmla="*/ 49 h 66"/>
                <a:gd name="T10" fmla="*/ 36 w 83"/>
                <a:gd name="T11" fmla="*/ 52 h 66"/>
                <a:gd name="T12" fmla="*/ 45 w 83"/>
                <a:gd name="T13" fmla="*/ 48 h 66"/>
                <a:gd name="T14" fmla="*/ 23 w 83"/>
                <a:gd name="T15" fmla="*/ 20 h 66"/>
                <a:gd name="T16" fmla="*/ 2 w 83"/>
                <a:gd name="T17" fmla="*/ 13 h 66"/>
                <a:gd name="T18" fmla="*/ 8 w 83"/>
                <a:gd name="T19" fmla="*/ 6 h 66"/>
                <a:gd name="T20" fmla="*/ 17 w 83"/>
                <a:gd name="T21" fmla="*/ 2 h 66"/>
                <a:gd name="T22" fmla="*/ 29 w 83"/>
                <a:gd name="T23" fmla="*/ 1 h 66"/>
                <a:gd name="T24" fmla="*/ 48 w 83"/>
                <a:gd name="T25" fmla="*/ 1 h 66"/>
                <a:gd name="T26" fmla="*/ 63 w 83"/>
                <a:gd name="T27" fmla="*/ 4 h 66"/>
                <a:gd name="T28" fmla="*/ 71 w 83"/>
                <a:gd name="T29" fmla="*/ 11 h 66"/>
                <a:gd name="T30" fmla="*/ 74 w 83"/>
                <a:gd name="T31" fmla="*/ 19 h 66"/>
                <a:gd name="T32" fmla="*/ 75 w 83"/>
                <a:gd name="T33" fmla="*/ 45 h 66"/>
                <a:gd name="T34" fmla="*/ 82 w 83"/>
                <a:gd name="T35" fmla="*/ 64 h 66"/>
                <a:gd name="T36" fmla="*/ 45 w 83"/>
                <a:gd name="T37" fmla="*/ 60 h 66"/>
                <a:gd name="T38" fmla="*/ 36 w 83"/>
                <a:gd name="T39" fmla="*/ 64 h 66"/>
                <a:gd name="T40" fmla="*/ 25 w 83"/>
                <a:gd name="T41" fmla="*/ 65 h 66"/>
                <a:gd name="T42" fmla="*/ 14 w 83"/>
                <a:gd name="T43" fmla="*/ 64 h 66"/>
                <a:gd name="T44" fmla="*/ 7 w 83"/>
                <a:gd name="T45" fmla="*/ 60 h 66"/>
                <a:gd name="T46" fmla="*/ 2 w 83"/>
                <a:gd name="T47" fmla="*/ 53 h 66"/>
                <a:gd name="T48" fmla="*/ 1 w 83"/>
                <a:gd name="T49" fmla="*/ 46 h 66"/>
                <a:gd name="T50" fmla="*/ 2 w 83"/>
                <a:gd name="T51" fmla="*/ 38 h 66"/>
                <a:gd name="T52" fmla="*/ 8 w 83"/>
                <a:gd name="T53" fmla="*/ 32 h 66"/>
                <a:gd name="T54" fmla="*/ 17 w 83"/>
                <a:gd name="T55" fmla="*/ 28 h 66"/>
                <a:gd name="T56" fmla="*/ 28 w 83"/>
                <a:gd name="T57" fmla="*/ 26 h 66"/>
                <a:gd name="T58" fmla="*/ 45 w 83"/>
                <a:gd name="T59" fmla="*/ 29 h 66"/>
                <a:gd name="T60" fmla="*/ 45 w 83"/>
                <a:gd name="T61" fmla="*/ 23 h 66"/>
                <a:gd name="T62" fmla="*/ 43 w 83"/>
                <a:gd name="T63" fmla="*/ 17 h 66"/>
                <a:gd name="T64" fmla="*/ 38 w 83"/>
                <a:gd name="T65" fmla="*/ 14 h 66"/>
                <a:gd name="T66" fmla="*/ 31 w 83"/>
                <a:gd name="T67" fmla="*/ 14 h 66"/>
                <a:gd name="T68" fmla="*/ 25 w 83"/>
                <a:gd name="T69" fmla="*/ 17 h 66"/>
                <a:gd name="T70" fmla="*/ 23 w 83"/>
                <a:gd name="T71" fmla="*/ 20 h 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3" h="66">
                  <a:moveTo>
                    <a:pt x="45" y="48"/>
                  </a:moveTo>
                  <a:lnTo>
                    <a:pt x="45" y="37"/>
                  </a:lnTo>
                  <a:lnTo>
                    <a:pt x="41" y="35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1" y="37"/>
                  </a:lnTo>
                  <a:lnTo>
                    <a:pt x="29" y="40"/>
                  </a:lnTo>
                  <a:lnTo>
                    <a:pt x="28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3" y="51"/>
                  </a:lnTo>
                  <a:lnTo>
                    <a:pt x="36" y="52"/>
                  </a:lnTo>
                  <a:lnTo>
                    <a:pt x="41" y="51"/>
                  </a:lnTo>
                  <a:lnTo>
                    <a:pt x="45" y="48"/>
                  </a:lnTo>
                  <a:lnTo>
                    <a:pt x="23" y="20"/>
                  </a:lnTo>
                  <a:lnTo>
                    <a:pt x="0" y="17"/>
                  </a:lnTo>
                  <a:lnTo>
                    <a:pt x="2" y="13"/>
                  </a:lnTo>
                  <a:lnTo>
                    <a:pt x="5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3" y="1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8" y="1"/>
                  </a:lnTo>
                  <a:lnTo>
                    <a:pt x="56" y="2"/>
                  </a:lnTo>
                  <a:lnTo>
                    <a:pt x="63" y="4"/>
                  </a:lnTo>
                  <a:lnTo>
                    <a:pt x="68" y="7"/>
                  </a:lnTo>
                  <a:lnTo>
                    <a:pt x="71" y="11"/>
                  </a:lnTo>
                  <a:lnTo>
                    <a:pt x="73" y="14"/>
                  </a:lnTo>
                  <a:lnTo>
                    <a:pt x="74" y="19"/>
                  </a:lnTo>
                  <a:lnTo>
                    <a:pt x="75" y="27"/>
                  </a:lnTo>
                  <a:lnTo>
                    <a:pt x="75" y="45"/>
                  </a:lnTo>
                  <a:lnTo>
                    <a:pt x="82" y="45"/>
                  </a:lnTo>
                  <a:lnTo>
                    <a:pt x="82" y="64"/>
                  </a:lnTo>
                  <a:lnTo>
                    <a:pt x="45" y="64"/>
                  </a:lnTo>
                  <a:lnTo>
                    <a:pt x="45" y="60"/>
                  </a:lnTo>
                  <a:lnTo>
                    <a:pt x="41" y="62"/>
                  </a:lnTo>
                  <a:lnTo>
                    <a:pt x="36" y="64"/>
                  </a:lnTo>
                  <a:lnTo>
                    <a:pt x="31" y="65"/>
                  </a:lnTo>
                  <a:lnTo>
                    <a:pt x="25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10" y="62"/>
                  </a:lnTo>
                  <a:lnTo>
                    <a:pt x="7" y="60"/>
                  </a:lnTo>
                  <a:lnTo>
                    <a:pt x="4" y="57"/>
                  </a:lnTo>
                  <a:lnTo>
                    <a:pt x="2" y="53"/>
                  </a:lnTo>
                  <a:lnTo>
                    <a:pt x="1" y="50"/>
                  </a:lnTo>
                  <a:lnTo>
                    <a:pt x="1" y="46"/>
                  </a:lnTo>
                  <a:lnTo>
                    <a:pt x="1" y="42"/>
                  </a:lnTo>
                  <a:lnTo>
                    <a:pt x="2" y="38"/>
                  </a:lnTo>
                  <a:lnTo>
                    <a:pt x="5" y="35"/>
                  </a:lnTo>
                  <a:lnTo>
                    <a:pt x="8" y="32"/>
                  </a:lnTo>
                  <a:lnTo>
                    <a:pt x="12" y="29"/>
                  </a:lnTo>
                  <a:lnTo>
                    <a:pt x="17" y="28"/>
                  </a:lnTo>
                  <a:lnTo>
                    <a:pt x="22" y="26"/>
                  </a:lnTo>
                  <a:lnTo>
                    <a:pt x="28" y="26"/>
                  </a:lnTo>
                  <a:lnTo>
                    <a:pt x="38" y="27"/>
                  </a:lnTo>
                  <a:lnTo>
                    <a:pt x="45" y="29"/>
                  </a:lnTo>
                  <a:lnTo>
                    <a:pt x="45" y="27"/>
                  </a:lnTo>
                  <a:lnTo>
                    <a:pt x="45" y="23"/>
                  </a:lnTo>
                  <a:lnTo>
                    <a:pt x="44" y="19"/>
                  </a:lnTo>
                  <a:lnTo>
                    <a:pt x="43" y="17"/>
                  </a:lnTo>
                  <a:lnTo>
                    <a:pt x="41" y="15"/>
                  </a:lnTo>
                  <a:lnTo>
                    <a:pt x="38" y="14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3" y="20"/>
                  </a:lnTo>
                  <a:lnTo>
                    <a:pt x="45" y="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40" name="Freeform 29"/>
            <p:cNvSpPr>
              <a:spLocks/>
            </p:cNvSpPr>
            <p:nvPr/>
          </p:nvSpPr>
          <p:spPr bwMode="auto">
            <a:xfrm>
              <a:off x="613" y="336"/>
              <a:ext cx="123" cy="90"/>
            </a:xfrm>
            <a:custGeom>
              <a:avLst/>
              <a:gdLst>
                <a:gd name="T0" fmla="*/ 32 w 123"/>
                <a:gd name="T1" fmla="*/ 89 h 90"/>
                <a:gd name="T2" fmla="*/ 0 w 123"/>
                <a:gd name="T3" fmla="*/ 89 h 90"/>
                <a:gd name="T4" fmla="*/ 0 w 123"/>
                <a:gd name="T5" fmla="*/ 68 h 90"/>
                <a:gd name="T6" fmla="*/ 6 w 123"/>
                <a:gd name="T7" fmla="*/ 68 h 90"/>
                <a:gd name="T8" fmla="*/ 6 w 123"/>
                <a:gd name="T9" fmla="*/ 22 h 90"/>
                <a:gd name="T10" fmla="*/ 0 w 123"/>
                <a:gd name="T11" fmla="*/ 22 h 90"/>
                <a:gd name="T12" fmla="*/ 0 w 123"/>
                <a:gd name="T13" fmla="*/ 0 h 90"/>
                <a:gd name="T14" fmla="*/ 49 w 123"/>
                <a:gd name="T15" fmla="*/ 0 h 90"/>
                <a:gd name="T16" fmla="*/ 61 w 123"/>
                <a:gd name="T17" fmla="*/ 35 h 90"/>
                <a:gd name="T18" fmla="*/ 73 w 123"/>
                <a:gd name="T19" fmla="*/ 0 h 90"/>
                <a:gd name="T20" fmla="*/ 122 w 123"/>
                <a:gd name="T21" fmla="*/ 0 h 90"/>
                <a:gd name="T22" fmla="*/ 122 w 123"/>
                <a:gd name="T23" fmla="*/ 22 h 90"/>
                <a:gd name="T24" fmla="*/ 116 w 123"/>
                <a:gd name="T25" fmla="*/ 22 h 90"/>
                <a:gd name="T26" fmla="*/ 116 w 123"/>
                <a:gd name="T27" fmla="*/ 68 h 90"/>
                <a:gd name="T28" fmla="*/ 122 w 123"/>
                <a:gd name="T29" fmla="*/ 68 h 90"/>
                <a:gd name="T30" fmla="*/ 122 w 123"/>
                <a:gd name="T31" fmla="*/ 89 h 90"/>
                <a:gd name="T32" fmla="*/ 80 w 123"/>
                <a:gd name="T33" fmla="*/ 89 h 90"/>
                <a:gd name="T34" fmla="*/ 80 w 123"/>
                <a:gd name="T35" fmla="*/ 68 h 90"/>
                <a:gd name="T36" fmla="*/ 86 w 123"/>
                <a:gd name="T37" fmla="*/ 68 h 90"/>
                <a:gd name="T38" fmla="*/ 86 w 123"/>
                <a:gd name="T39" fmla="*/ 18 h 90"/>
                <a:gd name="T40" fmla="*/ 62 w 123"/>
                <a:gd name="T41" fmla="*/ 89 h 90"/>
                <a:gd name="T42" fmla="*/ 50 w 123"/>
                <a:gd name="T43" fmla="*/ 89 h 90"/>
                <a:gd name="T44" fmla="*/ 25 w 123"/>
                <a:gd name="T45" fmla="*/ 19 h 90"/>
                <a:gd name="T46" fmla="*/ 25 w 123"/>
                <a:gd name="T47" fmla="*/ 68 h 90"/>
                <a:gd name="T48" fmla="*/ 32 w 123"/>
                <a:gd name="T49" fmla="*/ 68 h 90"/>
                <a:gd name="T50" fmla="*/ 32 w 123"/>
                <a:gd name="T51" fmla="*/ 89 h 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3" h="90">
                  <a:moveTo>
                    <a:pt x="32" y="89"/>
                  </a:moveTo>
                  <a:lnTo>
                    <a:pt x="0" y="89"/>
                  </a:lnTo>
                  <a:lnTo>
                    <a:pt x="0" y="68"/>
                  </a:lnTo>
                  <a:lnTo>
                    <a:pt x="6" y="68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49" y="0"/>
                  </a:lnTo>
                  <a:lnTo>
                    <a:pt x="61" y="35"/>
                  </a:lnTo>
                  <a:lnTo>
                    <a:pt x="73" y="0"/>
                  </a:lnTo>
                  <a:lnTo>
                    <a:pt x="122" y="0"/>
                  </a:lnTo>
                  <a:lnTo>
                    <a:pt x="122" y="22"/>
                  </a:lnTo>
                  <a:lnTo>
                    <a:pt x="116" y="22"/>
                  </a:lnTo>
                  <a:lnTo>
                    <a:pt x="116" y="68"/>
                  </a:lnTo>
                  <a:lnTo>
                    <a:pt x="122" y="68"/>
                  </a:lnTo>
                  <a:lnTo>
                    <a:pt x="122" y="89"/>
                  </a:lnTo>
                  <a:lnTo>
                    <a:pt x="80" y="89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86" y="18"/>
                  </a:lnTo>
                  <a:lnTo>
                    <a:pt x="62" y="89"/>
                  </a:lnTo>
                  <a:lnTo>
                    <a:pt x="50" y="89"/>
                  </a:lnTo>
                  <a:lnTo>
                    <a:pt x="25" y="19"/>
                  </a:lnTo>
                  <a:lnTo>
                    <a:pt x="25" y="68"/>
                  </a:lnTo>
                  <a:lnTo>
                    <a:pt x="32" y="68"/>
                  </a:lnTo>
                  <a:lnTo>
                    <a:pt x="32" y="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41" name="Freeform 30"/>
            <p:cNvSpPr>
              <a:spLocks/>
            </p:cNvSpPr>
            <p:nvPr/>
          </p:nvSpPr>
          <p:spPr bwMode="auto">
            <a:xfrm>
              <a:off x="745" y="361"/>
              <a:ext cx="81" cy="67"/>
            </a:xfrm>
            <a:custGeom>
              <a:avLst/>
              <a:gdLst>
                <a:gd name="T0" fmla="*/ 30 w 81"/>
                <a:gd name="T1" fmla="*/ 33 h 67"/>
                <a:gd name="T2" fmla="*/ 31 w 81"/>
                <a:gd name="T3" fmla="*/ 40 h 67"/>
                <a:gd name="T4" fmla="*/ 32 w 81"/>
                <a:gd name="T5" fmla="*/ 44 h 67"/>
                <a:gd name="T6" fmla="*/ 35 w 81"/>
                <a:gd name="T7" fmla="*/ 47 h 67"/>
                <a:gd name="T8" fmla="*/ 40 w 81"/>
                <a:gd name="T9" fmla="*/ 48 h 67"/>
                <a:gd name="T10" fmla="*/ 44 w 81"/>
                <a:gd name="T11" fmla="*/ 47 h 67"/>
                <a:gd name="T12" fmla="*/ 47 w 81"/>
                <a:gd name="T13" fmla="*/ 44 h 67"/>
                <a:gd name="T14" fmla="*/ 49 w 81"/>
                <a:gd name="T15" fmla="*/ 39 h 67"/>
                <a:gd name="T16" fmla="*/ 50 w 81"/>
                <a:gd name="T17" fmla="*/ 33 h 67"/>
                <a:gd name="T18" fmla="*/ 49 w 81"/>
                <a:gd name="T19" fmla="*/ 27 h 67"/>
                <a:gd name="T20" fmla="*/ 47 w 81"/>
                <a:gd name="T21" fmla="*/ 22 h 67"/>
                <a:gd name="T22" fmla="*/ 44 w 81"/>
                <a:gd name="T23" fmla="*/ 19 h 67"/>
                <a:gd name="T24" fmla="*/ 40 w 81"/>
                <a:gd name="T25" fmla="*/ 18 h 67"/>
                <a:gd name="T26" fmla="*/ 36 w 81"/>
                <a:gd name="T27" fmla="*/ 19 h 67"/>
                <a:gd name="T28" fmla="*/ 33 w 81"/>
                <a:gd name="T29" fmla="*/ 22 h 67"/>
                <a:gd name="T30" fmla="*/ 31 w 81"/>
                <a:gd name="T31" fmla="*/ 27 h 67"/>
                <a:gd name="T32" fmla="*/ 30 w 81"/>
                <a:gd name="T33" fmla="*/ 33 h 67"/>
                <a:gd name="T34" fmla="*/ 30 w 81"/>
                <a:gd name="T35" fmla="*/ 33 h 67"/>
                <a:gd name="T36" fmla="*/ 0 w 81"/>
                <a:gd name="T37" fmla="*/ 33 h 67"/>
                <a:gd name="T38" fmla="*/ 1 w 81"/>
                <a:gd name="T39" fmla="*/ 26 h 67"/>
                <a:gd name="T40" fmla="*/ 3 w 81"/>
                <a:gd name="T41" fmla="*/ 20 h 67"/>
                <a:gd name="T42" fmla="*/ 6 w 81"/>
                <a:gd name="T43" fmla="*/ 15 h 67"/>
                <a:gd name="T44" fmla="*/ 11 w 81"/>
                <a:gd name="T45" fmla="*/ 10 h 67"/>
                <a:gd name="T46" fmla="*/ 16 w 81"/>
                <a:gd name="T47" fmla="*/ 6 h 67"/>
                <a:gd name="T48" fmla="*/ 23 w 81"/>
                <a:gd name="T49" fmla="*/ 3 h 67"/>
                <a:gd name="T50" fmla="*/ 31 w 81"/>
                <a:gd name="T51" fmla="*/ 1 h 67"/>
                <a:gd name="T52" fmla="*/ 39 w 81"/>
                <a:gd name="T53" fmla="*/ 0 h 67"/>
                <a:gd name="T54" fmla="*/ 48 w 81"/>
                <a:gd name="T55" fmla="*/ 1 h 67"/>
                <a:gd name="T56" fmla="*/ 55 w 81"/>
                <a:gd name="T57" fmla="*/ 3 h 67"/>
                <a:gd name="T58" fmla="*/ 62 w 81"/>
                <a:gd name="T59" fmla="*/ 5 h 67"/>
                <a:gd name="T60" fmla="*/ 68 w 81"/>
                <a:gd name="T61" fmla="*/ 9 h 67"/>
                <a:gd name="T62" fmla="*/ 73 w 81"/>
                <a:gd name="T63" fmla="*/ 14 h 67"/>
                <a:gd name="T64" fmla="*/ 77 w 81"/>
                <a:gd name="T65" fmla="*/ 20 h 67"/>
                <a:gd name="T66" fmla="*/ 79 w 81"/>
                <a:gd name="T67" fmla="*/ 26 h 67"/>
                <a:gd name="T68" fmla="*/ 80 w 81"/>
                <a:gd name="T69" fmla="*/ 33 h 67"/>
                <a:gd name="T70" fmla="*/ 79 w 81"/>
                <a:gd name="T71" fmla="*/ 40 h 67"/>
                <a:gd name="T72" fmla="*/ 77 w 81"/>
                <a:gd name="T73" fmla="*/ 46 h 67"/>
                <a:gd name="T74" fmla="*/ 74 w 81"/>
                <a:gd name="T75" fmla="*/ 52 h 67"/>
                <a:gd name="T76" fmla="*/ 69 w 81"/>
                <a:gd name="T77" fmla="*/ 57 h 67"/>
                <a:gd name="T78" fmla="*/ 63 w 81"/>
                <a:gd name="T79" fmla="*/ 61 h 67"/>
                <a:gd name="T80" fmla="*/ 56 w 81"/>
                <a:gd name="T81" fmla="*/ 64 h 67"/>
                <a:gd name="T82" fmla="*/ 49 w 81"/>
                <a:gd name="T83" fmla="*/ 65 h 67"/>
                <a:gd name="T84" fmla="*/ 41 w 81"/>
                <a:gd name="T85" fmla="*/ 66 h 67"/>
                <a:gd name="T86" fmla="*/ 31 w 81"/>
                <a:gd name="T87" fmla="*/ 65 h 67"/>
                <a:gd name="T88" fmla="*/ 24 w 81"/>
                <a:gd name="T89" fmla="*/ 64 h 67"/>
                <a:gd name="T90" fmla="*/ 17 w 81"/>
                <a:gd name="T91" fmla="*/ 61 h 67"/>
                <a:gd name="T92" fmla="*/ 11 w 81"/>
                <a:gd name="T93" fmla="*/ 57 h 67"/>
                <a:gd name="T94" fmla="*/ 6 w 81"/>
                <a:gd name="T95" fmla="*/ 52 h 67"/>
                <a:gd name="T96" fmla="*/ 3 w 81"/>
                <a:gd name="T97" fmla="*/ 46 h 67"/>
                <a:gd name="T98" fmla="*/ 1 w 81"/>
                <a:gd name="T99" fmla="*/ 40 h 67"/>
                <a:gd name="T100" fmla="*/ 0 w 81"/>
                <a:gd name="T101" fmla="*/ 33 h 67"/>
                <a:gd name="T102" fmla="*/ 0 w 81"/>
                <a:gd name="T103" fmla="*/ 33 h 67"/>
                <a:gd name="T104" fmla="*/ 30 w 81"/>
                <a:gd name="T105" fmla="*/ 33 h 6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1" h="67">
                  <a:moveTo>
                    <a:pt x="30" y="33"/>
                  </a:moveTo>
                  <a:lnTo>
                    <a:pt x="31" y="40"/>
                  </a:lnTo>
                  <a:lnTo>
                    <a:pt x="32" y="44"/>
                  </a:lnTo>
                  <a:lnTo>
                    <a:pt x="35" y="47"/>
                  </a:lnTo>
                  <a:lnTo>
                    <a:pt x="40" y="48"/>
                  </a:lnTo>
                  <a:lnTo>
                    <a:pt x="44" y="47"/>
                  </a:lnTo>
                  <a:lnTo>
                    <a:pt x="47" y="44"/>
                  </a:lnTo>
                  <a:lnTo>
                    <a:pt x="49" y="39"/>
                  </a:lnTo>
                  <a:lnTo>
                    <a:pt x="50" y="33"/>
                  </a:lnTo>
                  <a:lnTo>
                    <a:pt x="49" y="27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40" y="18"/>
                  </a:lnTo>
                  <a:lnTo>
                    <a:pt x="36" y="19"/>
                  </a:lnTo>
                  <a:lnTo>
                    <a:pt x="33" y="22"/>
                  </a:lnTo>
                  <a:lnTo>
                    <a:pt x="31" y="27"/>
                  </a:lnTo>
                  <a:lnTo>
                    <a:pt x="3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31" y="1"/>
                  </a:lnTo>
                  <a:lnTo>
                    <a:pt x="39" y="0"/>
                  </a:lnTo>
                  <a:lnTo>
                    <a:pt x="48" y="1"/>
                  </a:lnTo>
                  <a:lnTo>
                    <a:pt x="55" y="3"/>
                  </a:lnTo>
                  <a:lnTo>
                    <a:pt x="62" y="5"/>
                  </a:lnTo>
                  <a:lnTo>
                    <a:pt x="68" y="9"/>
                  </a:lnTo>
                  <a:lnTo>
                    <a:pt x="73" y="14"/>
                  </a:lnTo>
                  <a:lnTo>
                    <a:pt x="77" y="20"/>
                  </a:lnTo>
                  <a:lnTo>
                    <a:pt x="79" y="26"/>
                  </a:lnTo>
                  <a:lnTo>
                    <a:pt x="80" y="33"/>
                  </a:lnTo>
                  <a:lnTo>
                    <a:pt x="79" y="40"/>
                  </a:lnTo>
                  <a:lnTo>
                    <a:pt x="77" y="46"/>
                  </a:lnTo>
                  <a:lnTo>
                    <a:pt x="74" y="52"/>
                  </a:lnTo>
                  <a:lnTo>
                    <a:pt x="69" y="57"/>
                  </a:lnTo>
                  <a:lnTo>
                    <a:pt x="63" y="61"/>
                  </a:lnTo>
                  <a:lnTo>
                    <a:pt x="56" y="64"/>
                  </a:lnTo>
                  <a:lnTo>
                    <a:pt x="49" y="65"/>
                  </a:lnTo>
                  <a:lnTo>
                    <a:pt x="41" y="66"/>
                  </a:lnTo>
                  <a:lnTo>
                    <a:pt x="31" y="65"/>
                  </a:lnTo>
                  <a:lnTo>
                    <a:pt x="24" y="64"/>
                  </a:lnTo>
                  <a:lnTo>
                    <a:pt x="17" y="61"/>
                  </a:lnTo>
                  <a:lnTo>
                    <a:pt x="11" y="57"/>
                  </a:lnTo>
                  <a:lnTo>
                    <a:pt x="6" y="52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30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42" name="Freeform 31"/>
            <p:cNvSpPr>
              <a:spLocks/>
            </p:cNvSpPr>
            <p:nvPr/>
          </p:nvSpPr>
          <p:spPr bwMode="auto">
            <a:xfrm>
              <a:off x="835" y="336"/>
              <a:ext cx="87" cy="91"/>
            </a:xfrm>
            <a:custGeom>
              <a:avLst/>
              <a:gdLst>
                <a:gd name="T0" fmla="*/ 50 w 87"/>
                <a:gd name="T1" fmla="*/ 58 h 91"/>
                <a:gd name="T2" fmla="*/ 49 w 87"/>
                <a:gd name="T3" fmla="*/ 53 h 91"/>
                <a:gd name="T4" fmla="*/ 47 w 87"/>
                <a:gd name="T5" fmla="*/ 48 h 91"/>
                <a:gd name="T6" fmla="*/ 44 w 87"/>
                <a:gd name="T7" fmla="*/ 45 h 91"/>
                <a:gd name="T8" fmla="*/ 40 w 87"/>
                <a:gd name="T9" fmla="*/ 44 h 91"/>
                <a:gd name="T10" fmla="*/ 36 w 87"/>
                <a:gd name="T11" fmla="*/ 45 h 91"/>
                <a:gd name="T12" fmla="*/ 33 w 87"/>
                <a:gd name="T13" fmla="*/ 48 h 91"/>
                <a:gd name="T14" fmla="*/ 31 w 87"/>
                <a:gd name="T15" fmla="*/ 52 h 91"/>
                <a:gd name="T16" fmla="*/ 30 w 87"/>
                <a:gd name="T17" fmla="*/ 59 h 91"/>
                <a:gd name="T18" fmla="*/ 31 w 87"/>
                <a:gd name="T19" fmla="*/ 64 h 91"/>
                <a:gd name="T20" fmla="*/ 33 w 87"/>
                <a:gd name="T21" fmla="*/ 68 h 91"/>
                <a:gd name="T22" fmla="*/ 36 w 87"/>
                <a:gd name="T23" fmla="*/ 71 h 91"/>
                <a:gd name="T24" fmla="*/ 40 w 87"/>
                <a:gd name="T25" fmla="*/ 72 h 91"/>
                <a:gd name="T26" fmla="*/ 44 w 87"/>
                <a:gd name="T27" fmla="*/ 71 h 91"/>
                <a:gd name="T28" fmla="*/ 47 w 87"/>
                <a:gd name="T29" fmla="*/ 69 h 91"/>
                <a:gd name="T30" fmla="*/ 49 w 87"/>
                <a:gd name="T31" fmla="*/ 64 h 91"/>
                <a:gd name="T32" fmla="*/ 50 w 87"/>
                <a:gd name="T33" fmla="*/ 58 h 91"/>
                <a:gd name="T34" fmla="*/ 50 w 87"/>
                <a:gd name="T35" fmla="*/ 58 h 91"/>
                <a:gd name="T36" fmla="*/ 86 w 87"/>
                <a:gd name="T37" fmla="*/ 70 h 91"/>
                <a:gd name="T38" fmla="*/ 86 w 87"/>
                <a:gd name="T39" fmla="*/ 89 h 91"/>
                <a:gd name="T40" fmla="*/ 50 w 87"/>
                <a:gd name="T41" fmla="*/ 89 h 91"/>
                <a:gd name="T42" fmla="*/ 50 w 87"/>
                <a:gd name="T43" fmla="*/ 85 h 91"/>
                <a:gd name="T44" fmla="*/ 45 w 87"/>
                <a:gd name="T45" fmla="*/ 87 h 91"/>
                <a:gd name="T46" fmla="*/ 41 w 87"/>
                <a:gd name="T47" fmla="*/ 89 h 91"/>
                <a:gd name="T48" fmla="*/ 36 w 87"/>
                <a:gd name="T49" fmla="*/ 90 h 91"/>
                <a:gd name="T50" fmla="*/ 31 w 87"/>
                <a:gd name="T51" fmla="*/ 90 h 91"/>
                <a:gd name="T52" fmla="*/ 25 w 87"/>
                <a:gd name="T53" fmla="*/ 90 h 91"/>
                <a:gd name="T54" fmla="*/ 19 w 87"/>
                <a:gd name="T55" fmla="*/ 88 h 91"/>
                <a:gd name="T56" fmla="*/ 14 w 87"/>
                <a:gd name="T57" fmla="*/ 86 h 91"/>
                <a:gd name="T58" fmla="*/ 10 w 87"/>
                <a:gd name="T59" fmla="*/ 82 h 91"/>
                <a:gd name="T60" fmla="*/ 6 w 87"/>
                <a:gd name="T61" fmla="*/ 78 h 91"/>
                <a:gd name="T62" fmla="*/ 3 w 87"/>
                <a:gd name="T63" fmla="*/ 73 h 91"/>
                <a:gd name="T64" fmla="*/ 1 w 87"/>
                <a:gd name="T65" fmla="*/ 67 h 91"/>
                <a:gd name="T66" fmla="*/ 0 w 87"/>
                <a:gd name="T67" fmla="*/ 59 h 91"/>
                <a:gd name="T68" fmla="*/ 1 w 87"/>
                <a:gd name="T69" fmla="*/ 52 h 91"/>
                <a:gd name="T70" fmla="*/ 2 w 87"/>
                <a:gd name="T71" fmla="*/ 45 h 91"/>
                <a:gd name="T72" fmla="*/ 5 w 87"/>
                <a:gd name="T73" fmla="*/ 39 h 91"/>
                <a:gd name="T74" fmla="*/ 9 w 87"/>
                <a:gd name="T75" fmla="*/ 35 h 91"/>
                <a:gd name="T76" fmla="*/ 13 w 87"/>
                <a:gd name="T77" fmla="*/ 31 h 91"/>
                <a:gd name="T78" fmla="*/ 19 w 87"/>
                <a:gd name="T79" fmla="*/ 28 h 91"/>
                <a:gd name="T80" fmla="*/ 25 w 87"/>
                <a:gd name="T81" fmla="*/ 26 h 91"/>
                <a:gd name="T82" fmla="*/ 32 w 87"/>
                <a:gd name="T83" fmla="*/ 26 h 91"/>
                <a:gd name="T84" fmla="*/ 37 w 87"/>
                <a:gd name="T85" fmla="*/ 26 h 91"/>
                <a:gd name="T86" fmla="*/ 42 w 87"/>
                <a:gd name="T87" fmla="*/ 27 h 91"/>
                <a:gd name="T88" fmla="*/ 46 w 87"/>
                <a:gd name="T89" fmla="*/ 29 h 91"/>
                <a:gd name="T90" fmla="*/ 50 w 87"/>
                <a:gd name="T91" fmla="*/ 31 h 91"/>
                <a:gd name="T92" fmla="*/ 50 w 87"/>
                <a:gd name="T93" fmla="*/ 20 h 91"/>
                <a:gd name="T94" fmla="*/ 42 w 87"/>
                <a:gd name="T95" fmla="*/ 20 h 91"/>
                <a:gd name="T96" fmla="*/ 42 w 87"/>
                <a:gd name="T97" fmla="*/ 0 h 91"/>
                <a:gd name="T98" fmla="*/ 79 w 87"/>
                <a:gd name="T99" fmla="*/ 0 h 91"/>
                <a:gd name="T100" fmla="*/ 79 w 87"/>
                <a:gd name="T101" fmla="*/ 70 h 91"/>
                <a:gd name="T102" fmla="*/ 86 w 87"/>
                <a:gd name="T103" fmla="*/ 70 h 91"/>
                <a:gd name="T104" fmla="*/ 50 w 87"/>
                <a:gd name="T105" fmla="*/ 58 h 9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7" h="91">
                  <a:moveTo>
                    <a:pt x="50" y="58"/>
                  </a:moveTo>
                  <a:lnTo>
                    <a:pt x="49" y="53"/>
                  </a:lnTo>
                  <a:lnTo>
                    <a:pt x="47" y="48"/>
                  </a:lnTo>
                  <a:lnTo>
                    <a:pt x="44" y="45"/>
                  </a:lnTo>
                  <a:lnTo>
                    <a:pt x="40" y="44"/>
                  </a:lnTo>
                  <a:lnTo>
                    <a:pt x="36" y="45"/>
                  </a:lnTo>
                  <a:lnTo>
                    <a:pt x="33" y="48"/>
                  </a:lnTo>
                  <a:lnTo>
                    <a:pt x="31" y="52"/>
                  </a:lnTo>
                  <a:lnTo>
                    <a:pt x="30" y="59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6" y="71"/>
                  </a:lnTo>
                  <a:lnTo>
                    <a:pt x="40" y="72"/>
                  </a:lnTo>
                  <a:lnTo>
                    <a:pt x="44" y="71"/>
                  </a:lnTo>
                  <a:lnTo>
                    <a:pt x="47" y="69"/>
                  </a:lnTo>
                  <a:lnTo>
                    <a:pt x="49" y="64"/>
                  </a:lnTo>
                  <a:lnTo>
                    <a:pt x="50" y="58"/>
                  </a:lnTo>
                  <a:lnTo>
                    <a:pt x="86" y="70"/>
                  </a:lnTo>
                  <a:lnTo>
                    <a:pt x="86" y="89"/>
                  </a:lnTo>
                  <a:lnTo>
                    <a:pt x="50" y="89"/>
                  </a:lnTo>
                  <a:lnTo>
                    <a:pt x="50" y="85"/>
                  </a:lnTo>
                  <a:lnTo>
                    <a:pt x="45" y="87"/>
                  </a:lnTo>
                  <a:lnTo>
                    <a:pt x="41" y="89"/>
                  </a:lnTo>
                  <a:lnTo>
                    <a:pt x="36" y="90"/>
                  </a:lnTo>
                  <a:lnTo>
                    <a:pt x="31" y="90"/>
                  </a:lnTo>
                  <a:lnTo>
                    <a:pt x="25" y="90"/>
                  </a:lnTo>
                  <a:lnTo>
                    <a:pt x="19" y="88"/>
                  </a:lnTo>
                  <a:lnTo>
                    <a:pt x="14" y="86"/>
                  </a:lnTo>
                  <a:lnTo>
                    <a:pt x="10" y="82"/>
                  </a:lnTo>
                  <a:lnTo>
                    <a:pt x="6" y="78"/>
                  </a:lnTo>
                  <a:lnTo>
                    <a:pt x="3" y="73"/>
                  </a:lnTo>
                  <a:lnTo>
                    <a:pt x="1" y="67"/>
                  </a:lnTo>
                  <a:lnTo>
                    <a:pt x="0" y="59"/>
                  </a:lnTo>
                  <a:lnTo>
                    <a:pt x="1" y="52"/>
                  </a:lnTo>
                  <a:lnTo>
                    <a:pt x="2" y="45"/>
                  </a:lnTo>
                  <a:lnTo>
                    <a:pt x="5" y="39"/>
                  </a:lnTo>
                  <a:lnTo>
                    <a:pt x="9" y="35"/>
                  </a:lnTo>
                  <a:lnTo>
                    <a:pt x="13" y="31"/>
                  </a:lnTo>
                  <a:lnTo>
                    <a:pt x="19" y="28"/>
                  </a:lnTo>
                  <a:lnTo>
                    <a:pt x="25" y="26"/>
                  </a:lnTo>
                  <a:lnTo>
                    <a:pt x="32" y="26"/>
                  </a:lnTo>
                  <a:lnTo>
                    <a:pt x="37" y="26"/>
                  </a:lnTo>
                  <a:lnTo>
                    <a:pt x="42" y="27"/>
                  </a:lnTo>
                  <a:lnTo>
                    <a:pt x="46" y="29"/>
                  </a:lnTo>
                  <a:lnTo>
                    <a:pt x="50" y="31"/>
                  </a:lnTo>
                  <a:lnTo>
                    <a:pt x="50" y="20"/>
                  </a:lnTo>
                  <a:lnTo>
                    <a:pt x="42" y="20"/>
                  </a:lnTo>
                  <a:lnTo>
                    <a:pt x="42" y="0"/>
                  </a:lnTo>
                  <a:lnTo>
                    <a:pt x="79" y="0"/>
                  </a:lnTo>
                  <a:lnTo>
                    <a:pt x="79" y="70"/>
                  </a:lnTo>
                  <a:lnTo>
                    <a:pt x="86" y="70"/>
                  </a:lnTo>
                  <a:lnTo>
                    <a:pt x="50" y="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43" name="Freeform 32"/>
            <p:cNvSpPr>
              <a:spLocks/>
            </p:cNvSpPr>
            <p:nvPr/>
          </p:nvSpPr>
          <p:spPr bwMode="auto">
            <a:xfrm>
              <a:off x="931" y="361"/>
              <a:ext cx="74" cy="67"/>
            </a:xfrm>
            <a:custGeom>
              <a:avLst/>
              <a:gdLst>
                <a:gd name="T0" fmla="*/ 29 w 74"/>
                <a:gd name="T1" fmla="*/ 28 h 67"/>
                <a:gd name="T2" fmla="*/ 45 w 74"/>
                <a:gd name="T3" fmla="*/ 28 h 67"/>
                <a:gd name="T4" fmla="*/ 45 w 74"/>
                <a:gd name="T5" fmla="*/ 26 h 67"/>
                <a:gd name="T6" fmla="*/ 45 w 74"/>
                <a:gd name="T7" fmla="*/ 21 h 67"/>
                <a:gd name="T8" fmla="*/ 43 w 74"/>
                <a:gd name="T9" fmla="*/ 18 h 67"/>
                <a:gd name="T10" fmla="*/ 40 w 74"/>
                <a:gd name="T11" fmla="*/ 15 h 67"/>
                <a:gd name="T12" fmla="*/ 37 w 74"/>
                <a:gd name="T13" fmla="*/ 15 h 67"/>
                <a:gd name="T14" fmla="*/ 33 w 74"/>
                <a:gd name="T15" fmla="*/ 15 h 67"/>
                <a:gd name="T16" fmla="*/ 31 w 74"/>
                <a:gd name="T17" fmla="*/ 18 h 67"/>
                <a:gd name="T18" fmla="*/ 29 w 74"/>
                <a:gd name="T19" fmla="*/ 22 h 67"/>
                <a:gd name="T20" fmla="*/ 29 w 74"/>
                <a:gd name="T21" fmla="*/ 27 h 67"/>
                <a:gd name="T22" fmla="*/ 29 w 74"/>
                <a:gd name="T23" fmla="*/ 28 h 67"/>
                <a:gd name="T24" fmla="*/ 29 w 74"/>
                <a:gd name="T25" fmla="*/ 28 h 67"/>
                <a:gd name="T26" fmla="*/ 47 w 74"/>
                <a:gd name="T27" fmla="*/ 45 h 67"/>
                <a:gd name="T28" fmla="*/ 72 w 74"/>
                <a:gd name="T29" fmla="*/ 48 h 67"/>
                <a:gd name="T30" fmla="*/ 70 w 74"/>
                <a:gd name="T31" fmla="*/ 52 h 67"/>
                <a:gd name="T32" fmla="*/ 67 w 74"/>
                <a:gd name="T33" fmla="*/ 55 h 67"/>
                <a:gd name="T34" fmla="*/ 64 w 74"/>
                <a:gd name="T35" fmla="*/ 58 h 67"/>
                <a:gd name="T36" fmla="*/ 60 w 74"/>
                <a:gd name="T37" fmla="*/ 61 h 67"/>
                <a:gd name="T38" fmla="*/ 55 w 74"/>
                <a:gd name="T39" fmla="*/ 63 h 67"/>
                <a:gd name="T40" fmla="*/ 51 w 74"/>
                <a:gd name="T41" fmla="*/ 65 h 67"/>
                <a:gd name="T42" fmla="*/ 45 w 74"/>
                <a:gd name="T43" fmla="*/ 66 h 67"/>
                <a:gd name="T44" fmla="*/ 40 w 74"/>
                <a:gd name="T45" fmla="*/ 66 h 67"/>
                <a:gd name="T46" fmla="*/ 30 w 74"/>
                <a:gd name="T47" fmla="*/ 65 h 67"/>
                <a:gd name="T48" fmla="*/ 22 w 74"/>
                <a:gd name="T49" fmla="*/ 64 h 67"/>
                <a:gd name="T50" fmla="*/ 15 w 74"/>
                <a:gd name="T51" fmla="*/ 61 h 67"/>
                <a:gd name="T52" fmla="*/ 10 w 74"/>
                <a:gd name="T53" fmla="*/ 57 h 67"/>
                <a:gd name="T54" fmla="*/ 5 w 74"/>
                <a:gd name="T55" fmla="*/ 52 h 67"/>
                <a:gd name="T56" fmla="*/ 2 w 74"/>
                <a:gd name="T57" fmla="*/ 47 h 67"/>
                <a:gd name="T58" fmla="*/ 0 w 74"/>
                <a:gd name="T59" fmla="*/ 40 h 67"/>
                <a:gd name="T60" fmla="*/ 0 w 74"/>
                <a:gd name="T61" fmla="*/ 34 h 67"/>
                <a:gd name="T62" fmla="*/ 0 w 74"/>
                <a:gd name="T63" fmla="*/ 27 h 67"/>
                <a:gd name="T64" fmla="*/ 2 w 74"/>
                <a:gd name="T65" fmla="*/ 20 h 67"/>
                <a:gd name="T66" fmla="*/ 5 w 74"/>
                <a:gd name="T67" fmla="*/ 15 h 67"/>
                <a:gd name="T68" fmla="*/ 10 w 74"/>
                <a:gd name="T69" fmla="*/ 10 h 67"/>
                <a:gd name="T70" fmla="*/ 15 w 74"/>
                <a:gd name="T71" fmla="*/ 6 h 67"/>
                <a:gd name="T72" fmla="*/ 21 w 74"/>
                <a:gd name="T73" fmla="*/ 3 h 67"/>
                <a:gd name="T74" fmla="*/ 28 w 74"/>
                <a:gd name="T75" fmla="*/ 1 h 67"/>
                <a:gd name="T76" fmla="*/ 36 w 74"/>
                <a:gd name="T77" fmla="*/ 0 h 67"/>
                <a:gd name="T78" fmla="*/ 44 w 74"/>
                <a:gd name="T79" fmla="*/ 1 h 67"/>
                <a:gd name="T80" fmla="*/ 51 w 74"/>
                <a:gd name="T81" fmla="*/ 3 h 67"/>
                <a:gd name="T82" fmla="*/ 57 w 74"/>
                <a:gd name="T83" fmla="*/ 5 h 67"/>
                <a:gd name="T84" fmla="*/ 62 w 74"/>
                <a:gd name="T85" fmla="*/ 9 h 67"/>
                <a:gd name="T86" fmla="*/ 67 w 74"/>
                <a:gd name="T87" fmla="*/ 14 h 67"/>
                <a:gd name="T88" fmla="*/ 70 w 74"/>
                <a:gd name="T89" fmla="*/ 21 h 67"/>
                <a:gd name="T90" fmla="*/ 72 w 74"/>
                <a:gd name="T91" fmla="*/ 28 h 67"/>
                <a:gd name="T92" fmla="*/ 73 w 74"/>
                <a:gd name="T93" fmla="*/ 36 h 67"/>
                <a:gd name="T94" fmla="*/ 28 w 74"/>
                <a:gd name="T95" fmla="*/ 36 h 67"/>
                <a:gd name="T96" fmla="*/ 29 w 74"/>
                <a:gd name="T97" fmla="*/ 43 h 67"/>
                <a:gd name="T98" fmla="*/ 31 w 74"/>
                <a:gd name="T99" fmla="*/ 48 h 67"/>
                <a:gd name="T100" fmla="*/ 34 w 74"/>
                <a:gd name="T101" fmla="*/ 51 h 67"/>
                <a:gd name="T102" fmla="*/ 39 w 74"/>
                <a:gd name="T103" fmla="*/ 51 h 67"/>
                <a:gd name="T104" fmla="*/ 41 w 74"/>
                <a:gd name="T105" fmla="*/ 51 h 67"/>
                <a:gd name="T106" fmla="*/ 44 w 74"/>
                <a:gd name="T107" fmla="*/ 50 h 67"/>
                <a:gd name="T108" fmla="*/ 46 w 74"/>
                <a:gd name="T109" fmla="*/ 48 h 67"/>
                <a:gd name="T110" fmla="*/ 47 w 74"/>
                <a:gd name="T111" fmla="*/ 45 h 67"/>
                <a:gd name="T112" fmla="*/ 47 w 74"/>
                <a:gd name="T113" fmla="*/ 45 h 67"/>
                <a:gd name="T114" fmla="*/ 29 w 74"/>
                <a:gd name="T115" fmla="*/ 28 h 6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4" h="67">
                  <a:moveTo>
                    <a:pt x="29" y="28"/>
                  </a:moveTo>
                  <a:lnTo>
                    <a:pt x="45" y="28"/>
                  </a:lnTo>
                  <a:lnTo>
                    <a:pt x="45" y="26"/>
                  </a:lnTo>
                  <a:lnTo>
                    <a:pt x="45" y="21"/>
                  </a:lnTo>
                  <a:lnTo>
                    <a:pt x="43" y="18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33" y="15"/>
                  </a:lnTo>
                  <a:lnTo>
                    <a:pt x="31" y="18"/>
                  </a:lnTo>
                  <a:lnTo>
                    <a:pt x="29" y="22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47" y="45"/>
                  </a:lnTo>
                  <a:lnTo>
                    <a:pt x="72" y="48"/>
                  </a:lnTo>
                  <a:lnTo>
                    <a:pt x="70" y="52"/>
                  </a:lnTo>
                  <a:lnTo>
                    <a:pt x="67" y="55"/>
                  </a:lnTo>
                  <a:lnTo>
                    <a:pt x="64" y="58"/>
                  </a:lnTo>
                  <a:lnTo>
                    <a:pt x="60" y="61"/>
                  </a:lnTo>
                  <a:lnTo>
                    <a:pt x="55" y="63"/>
                  </a:lnTo>
                  <a:lnTo>
                    <a:pt x="51" y="65"/>
                  </a:lnTo>
                  <a:lnTo>
                    <a:pt x="45" y="66"/>
                  </a:lnTo>
                  <a:lnTo>
                    <a:pt x="40" y="66"/>
                  </a:lnTo>
                  <a:lnTo>
                    <a:pt x="30" y="65"/>
                  </a:lnTo>
                  <a:lnTo>
                    <a:pt x="22" y="64"/>
                  </a:lnTo>
                  <a:lnTo>
                    <a:pt x="15" y="61"/>
                  </a:lnTo>
                  <a:lnTo>
                    <a:pt x="10" y="57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1" y="3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7" y="5"/>
                  </a:lnTo>
                  <a:lnTo>
                    <a:pt x="62" y="9"/>
                  </a:lnTo>
                  <a:lnTo>
                    <a:pt x="67" y="14"/>
                  </a:lnTo>
                  <a:lnTo>
                    <a:pt x="70" y="21"/>
                  </a:lnTo>
                  <a:lnTo>
                    <a:pt x="72" y="28"/>
                  </a:lnTo>
                  <a:lnTo>
                    <a:pt x="73" y="36"/>
                  </a:lnTo>
                  <a:lnTo>
                    <a:pt x="28" y="36"/>
                  </a:lnTo>
                  <a:lnTo>
                    <a:pt x="29" y="43"/>
                  </a:lnTo>
                  <a:lnTo>
                    <a:pt x="31" y="48"/>
                  </a:lnTo>
                  <a:lnTo>
                    <a:pt x="34" y="51"/>
                  </a:lnTo>
                  <a:lnTo>
                    <a:pt x="39" y="51"/>
                  </a:lnTo>
                  <a:lnTo>
                    <a:pt x="41" y="51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7" y="45"/>
                  </a:lnTo>
                  <a:lnTo>
                    <a:pt x="29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1344" name="Freeform 33"/>
            <p:cNvSpPr>
              <a:spLocks/>
            </p:cNvSpPr>
            <p:nvPr/>
          </p:nvSpPr>
          <p:spPr bwMode="auto">
            <a:xfrm>
              <a:off x="1013" y="336"/>
              <a:ext cx="42" cy="90"/>
            </a:xfrm>
            <a:custGeom>
              <a:avLst/>
              <a:gdLst>
                <a:gd name="T0" fmla="*/ 41 w 42"/>
                <a:gd name="T1" fmla="*/ 89 h 90"/>
                <a:gd name="T2" fmla="*/ 0 w 42"/>
                <a:gd name="T3" fmla="*/ 89 h 90"/>
                <a:gd name="T4" fmla="*/ 0 w 42"/>
                <a:gd name="T5" fmla="*/ 70 h 90"/>
                <a:gd name="T6" fmla="*/ 6 w 42"/>
                <a:gd name="T7" fmla="*/ 70 h 90"/>
                <a:gd name="T8" fmla="*/ 6 w 42"/>
                <a:gd name="T9" fmla="*/ 20 h 90"/>
                <a:gd name="T10" fmla="*/ 0 w 42"/>
                <a:gd name="T11" fmla="*/ 20 h 90"/>
                <a:gd name="T12" fmla="*/ 0 w 42"/>
                <a:gd name="T13" fmla="*/ 0 h 90"/>
                <a:gd name="T14" fmla="*/ 35 w 42"/>
                <a:gd name="T15" fmla="*/ 0 h 90"/>
                <a:gd name="T16" fmla="*/ 35 w 42"/>
                <a:gd name="T17" fmla="*/ 70 h 90"/>
                <a:gd name="T18" fmla="*/ 41 w 42"/>
                <a:gd name="T19" fmla="*/ 70 h 90"/>
                <a:gd name="T20" fmla="*/ 41 w 42"/>
                <a:gd name="T21" fmla="*/ 89 h 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90">
                  <a:moveTo>
                    <a:pt x="41" y="89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6" y="70"/>
                  </a:lnTo>
                  <a:lnTo>
                    <a:pt x="6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35" y="0"/>
                  </a:lnTo>
                  <a:lnTo>
                    <a:pt x="35" y="70"/>
                  </a:lnTo>
                  <a:lnTo>
                    <a:pt x="41" y="70"/>
                  </a:lnTo>
                  <a:lnTo>
                    <a:pt x="41" y="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1270" name="Line 35"/>
          <p:cNvSpPr>
            <a:spLocks noChangeShapeType="1"/>
          </p:cNvSpPr>
          <p:nvPr/>
        </p:nvSpPr>
        <p:spPr bwMode="auto">
          <a:xfrm flipH="1">
            <a:off x="4248150" y="5207000"/>
            <a:ext cx="1298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1" name="Freeform 36"/>
          <p:cNvSpPr>
            <a:spLocks/>
          </p:cNvSpPr>
          <p:nvPr/>
        </p:nvSpPr>
        <p:spPr bwMode="auto">
          <a:xfrm>
            <a:off x="5470525" y="5164138"/>
            <a:ext cx="77788" cy="87312"/>
          </a:xfrm>
          <a:custGeom>
            <a:avLst/>
            <a:gdLst>
              <a:gd name="T0" fmla="*/ 76200 w 49"/>
              <a:gd name="T1" fmla="*/ 0 h 55"/>
              <a:gd name="T2" fmla="*/ 0 w 49"/>
              <a:gd name="T3" fmla="*/ 42862 h 55"/>
              <a:gd name="T4" fmla="*/ 76200 w 49"/>
              <a:gd name="T5" fmla="*/ 85725 h 55"/>
              <a:gd name="T6" fmla="*/ 0 w 49"/>
              <a:gd name="T7" fmla="*/ 42862 h 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55">
                <a:moveTo>
                  <a:pt x="48" y="0"/>
                </a:moveTo>
                <a:lnTo>
                  <a:pt x="0" y="27"/>
                </a:lnTo>
                <a:lnTo>
                  <a:pt x="48" y="54"/>
                </a:lnTo>
                <a:lnTo>
                  <a:pt x="0" y="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272" name="Oval 37"/>
          <p:cNvSpPr>
            <a:spLocks noChangeArrowheads="1"/>
          </p:cNvSpPr>
          <p:nvPr/>
        </p:nvSpPr>
        <p:spPr bwMode="auto">
          <a:xfrm>
            <a:off x="5391150" y="5170488"/>
            <a:ext cx="76200" cy="76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3" name="Freeform 38"/>
          <p:cNvSpPr>
            <a:spLocks/>
          </p:cNvSpPr>
          <p:nvPr/>
        </p:nvSpPr>
        <p:spPr bwMode="auto">
          <a:xfrm>
            <a:off x="4287838" y="5167313"/>
            <a:ext cx="1587" cy="80962"/>
          </a:xfrm>
          <a:custGeom>
            <a:avLst/>
            <a:gdLst>
              <a:gd name="T0" fmla="*/ 0 w 1"/>
              <a:gd name="T1" fmla="*/ 79375 h 51"/>
              <a:gd name="T2" fmla="*/ 0 w 1"/>
              <a:gd name="T3" fmla="*/ 0 h 51"/>
              <a:gd name="T4" fmla="*/ 0 w 1"/>
              <a:gd name="T5" fmla="*/ 79375 h 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51">
                <a:moveTo>
                  <a:pt x="0" y="50"/>
                </a:moveTo>
                <a:lnTo>
                  <a:pt x="0" y="0"/>
                </a:lnTo>
                <a:lnTo>
                  <a:pt x="0" y="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274" name="Line 39"/>
          <p:cNvSpPr>
            <a:spLocks noChangeShapeType="1"/>
          </p:cNvSpPr>
          <p:nvPr/>
        </p:nvSpPr>
        <p:spPr bwMode="auto">
          <a:xfrm>
            <a:off x="6778625" y="2947988"/>
            <a:ext cx="0" cy="1550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5" name="Freeform 40"/>
          <p:cNvSpPr>
            <a:spLocks/>
          </p:cNvSpPr>
          <p:nvPr/>
        </p:nvSpPr>
        <p:spPr bwMode="auto">
          <a:xfrm>
            <a:off x="6738938" y="2987675"/>
            <a:ext cx="80962" cy="1588"/>
          </a:xfrm>
          <a:custGeom>
            <a:avLst/>
            <a:gdLst>
              <a:gd name="T0" fmla="*/ 0 w 51"/>
              <a:gd name="T1" fmla="*/ 0 h 1"/>
              <a:gd name="T2" fmla="*/ 79375 w 51"/>
              <a:gd name="T3" fmla="*/ 0 h 1"/>
              <a:gd name="T4" fmla="*/ 0 w 5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" h="1">
                <a:moveTo>
                  <a:pt x="0" y="0"/>
                </a:moveTo>
                <a:lnTo>
                  <a:pt x="5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276" name="Freeform 41"/>
          <p:cNvSpPr>
            <a:spLocks/>
          </p:cNvSpPr>
          <p:nvPr/>
        </p:nvSpPr>
        <p:spPr bwMode="auto">
          <a:xfrm>
            <a:off x="6735763" y="4422775"/>
            <a:ext cx="87312" cy="77788"/>
          </a:xfrm>
          <a:custGeom>
            <a:avLst/>
            <a:gdLst>
              <a:gd name="T0" fmla="*/ 85725 w 55"/>
              <a:gd name="T1" fmla="*/ 76200 h 49"/>
              <a:gd name="T2" fmla="*/ 42862 w 55"/>
              <a:gd name="T3" fmla="*/ 0 h 49"/>
              <a:gd name="T4" fmla="*/ 0 w 55"/>
              <a:gd name="T5" fmla="*/ 76200 h 49"/>
              <a:gd name="T6" fmla="*/ 42862 w 5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" h="49">
                <a:moveTo>
                  <a:pt x="54" y="48"/>
                </a:moveTo>
                <a:lnTo>
                  <a:pt x="27" y="0"/>
                </a:lnTo>
                <a:lnTo>
                  <a:pt x="0" y="48"/>
                </a:lnTo>
                <a:lnTo>
                  <a:pt x="2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277" name="Freeform 42"/>
          <p:cNvSpPr>
            <a:spLocks/>
          </p:cNvSpPr>
          <p:nvPr/>
        </p:nvSpPr>
        <p:spPr bwMode="auto">
          <a:xfrm>
            <a:off x="6738938" y="4383088"/>
            <a:ext cx="80962" cy="1587"/>
          </a:xfrm>
          <a:custGeom>
            <a:avLst/>
            <a:gdLst>
              <a:gd name="T0" fmla="*/ 79375 w 51"/>
              <a:gd name="T1" fmla="*/ 0 h 1"/>
              <a:gd name="T2" fmla="*/ 0 w 51"/>
              <a:gd name="T3" fmla="*/ 0 h 1"/>
              <a:gd name="T4" fmla="*/ 79375 w 5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" h="1">
                <a:moveTo>
                  <a:pt x="50" y="0"/>
                </a:moveTo>
                <a:lnTo>
                  <a:pt x="0" y="0"/>
                </a:lnTo>
                <a:lnTo>
                  <a:pt x="5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278" name="Line 43"/>
          <p:cNvSpPr>
            <a:spLocks noChangeShapeType="1"/>
          </p:cNvSpPr>
          <p:nvPr/>
        </p:nvSpPr>
        <p:spPr bwMode="auto">
          <a:xfrm>
            <a:off x="3871913" y="2438400"/>
            <a:ext cx="2111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9" name="Freeform 44"/>
          <p:cNvSpPr>
            <a:spLocks/>
          </p:cNvSpPr>
          <p:nvPr/>
        </p:nvSpPr>
        <p:spPr bwMode="auto">
          <a:xfrm>
            <a:off x="3911600" y="2398713"/>
            <a:ext cx="1588" cy="82550"/>
          </a:xfrm>
          <a:custGeom>
            <a:avLst/>
            <a:gdLst>
              <a:gd name="T0" fmla="*/ 0 w 1"/>
              <a:gd name="T1" fmla="*/ 80963 h 52"/>
              <a:gd name="T2" fmla="*/ 0 w 1"/>
              <a:gd name="T3" fmla="*/ 0 h 52"/>
              <a:gd name="T4" fmla="*/ 0 w 1"/>
              <a:gd name="T5" fmla="*/ 80963 h 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52">
                <a:moveTo>
                  <a:pt x="0" y="51"/>
                </a:moveTo>
                <a:lnTo>
                  <a:pt x="0" y="0"/>
                </a:lnTo>
                <a:lnTo>
                  <a:pt x="0" y="5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280" name="Freeform 45"/>
          <p:cNvSpPr>
            <a:spLocks/>
          </p:cNvSpPr>
          <p:nvPr/>
        </p:nvSpPr>
        <p:spPr bwMode="auto">
          <a:xfrm>
            <a:off x="5907088" y="2397125"/>
            <a:ext cx="77787" cy="85725"/>
          </a:xfrm>
          <a:custGeom>
            <a:avLst/>
            <a:gdLst>
              <a:gd name="T0" fmla="*/ 76200 w 49"/>
              <a:gd name="T1" fmla="*/ 0 h 54"/>
              <a:gd name="T2" fmla="*/ 0 w 49"/>
              <a:gd name="T3" fmla="*/ 41275 h 54"/>
              <a:gd name="T4" fmla="*/ 76200 w 49"/>
              <a:gd name="T5" fmla="*/ 84138 h 54"/>
              <a:gd name="T6" fmla="*/ 0 w 49"/>
              <a:gd name="T7" fmla="*/ 41275 h 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54">
                <a:moveTo>
                  <a:pt x="48" y="0"/>
                </a:moveTo>
                <a:lnTo>
                  <a:pt x="0" y="26"/>
                </a:lnTo>
                <a:lnTo>
                  <a:pt x="48" y="53"/>
                </a:lnTo>
                <a:lnTo>
                  <a:pt x="0" y="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281" name="Oval 46"/>
          <p:cNvSpPr>
            <a:spLocks noChangeArrowheads="1"/>
          </p:cNvSpPr>
          <p:nvPr/>
        </p:nvSpPr>
        <p:spPr bwMode="auto">
          <a:xfrm>
            <a:off x="5827713" y="2403475"/>
            <a:ext cx="74612" cy="746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2" name="AutoShape 47"/>
          <p:cNvSpPr>
            <a:spLocks noChangeArrowheads="1"/>
          </p:cNvSpPr>
          <p:nvPr/>
        </p:nvSpPr>
        <p:spPr bwMode="auto">
          <a:xfrm>
            <a:off x="2251075" y="1830388"/>
            <a:ext cx="1617663" cy="121920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4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3" name="Rectangle 48"/>
          <p:cNvSpPr>
            <a:spLocks noChangeArrowheads="1"/>
          </p:cNvSpPr>
          <p:nvPr/>
        </p:nvSpPr>
        <p:spPr bwMode="auto">
          <a:xfrm>
            <a:off x="2176463" y="1803400"/>
            <a:ext cx="1365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            CUSTOMER </a:t>
            </a:r>
          </a:p>
        </p:txBody>
      </p:sp>
      <p:sp>
        <p:nvSpPr>
          <p:cNvPr id="11284" name="Rectangle 49"/>
          <p:cNvSpPr>
            <a:spLocks noChangeArrowheads="1"/>
          </p:cNvSpPr>
          <p:nvPr/>
        </p:nvSpPr>
        <p:spPr bwMode="auto">
          <a:xfrm>
            <a:off x="2176463" y="1874838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1285" name="Rectangle 50"/>
          <p:cNvSpPr>
            <a:spLocks noChangeArrowheads="1"/>
          </p:cNvSpPr>
          <p:nvPr/>
        </p:nvSpPr>
        <p:spPr bwMode="auto">
          <a:xfrm>
            <a:off x="2265363" y="2122488"/>
            <a:ext cx="1622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Customer Number (PK) </a:t>
            </a:r>
          </a:p>
        </p:txBody>
      </p:sp>
      <p:sp>
        <p:nvSpPr>
          <p:cNvPr id="11286" name="Rectangle 51"/>
          <p:cNvSpPr>
            <a:spLocks noChangeArrowheads="1"/>
          </p:cNvSpPr>
          <p:nvPr/>
        </p:nvSpPr>
        <p:spPr bwMode="auto">
          <a:xfrm>
            <a:off x="2265363" y="2281238"/>
            <a:ext cx="1190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Customer Name </a:t>
            </a:r>
          </a:p>
        </p:txBody>
      </p:sp>
      <p:sp>
        <p:nvSpPr>
          <p:cNvPr id="11287" name="Rectangle 52"/>
          <p:cNvSpPr>
            <a:spLocks noChangeArrowheads="1"/>
          </p:cNvSpPr>
          <p:nvPr/>
        </p:nvSpPr>
        <p:spPr bwMode="auto">
          <a:xfrm>
            <a:off x="2265363" y="2439988"/>
            <a:ext cx="13033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Shipping Address </a:t>
            </a:r>
          </a:p>
        </p:txBody>
      </p:sp>
      <p:sp>
        <p:nvSpPr>
          <p:cNvPr id="11288" name="Rectangle 53"/>
          <p:cNvSpPr>
            <a:spLocks noChangeArrowheads="1"/>
          </p:cNvSpPr>
          <p:nvPr/>
        </p:nvSpPr>
        <p:spPr bwMode="auto">
          <a:xfrm>
            <a:off x="2265363" y="2600325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Billing Address </a:t>
            </a:r>
          </a:p>
        </p:txBody>
      </p:sp>
      <p:sp>
        <p:nvSpPr>
          <p:cNvPr id="11289" name="Rectangle 54"/>
          <p:cNvSpPr>
            <a:spLocks noChangeArrowheads="1"/>
          </p:cNvSpPr>
          <p:nvPr/>
        </p:nvSpPr>
        <p:spPr bwMode="auto">
          <a:xfrm>
            <a:off x="2265363" y="2759075"/>
            <a:ext cx="942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Balance Due</a:t>
            </a:r>
          </a:p>
        </p:txBody>
      </p:sp>
      <p:sp>
        <p:nvSpPr>
          <p:cNvPr id="11290" name="AutoShape 55"/>
          <p:cNvSpPr>
            <a:spLocks noChangeArrowheads="1"/>
          </p:cNvSpPr>
          <p:nvPr/>
        </p:nvSpPr>
        <p:spPr bwMode="auto">
          <a:xfrm>
            <a:off x="5989638" y="1876425"/>
            <a:ext cx="1579562" cy="1065213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4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91" name="Rectangle 56"/>
          <p:cNvSpPr>
            <a:spLocks noChangeArrowheads="1"/>
          </p:cNvSpPr>
          <p:nvPr/>
        </p:nvSpPr>
        <p:spPr bwMode="auto">
          <a:xfrm>
            <a:off x="5915025" y="1849438"/>
            <a:ext cx="1201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               ORDER </a:t>
            </a:r>
          </a:p>
        </p:txBody>
      </p:sp>
      <p:sp>
        <p:nvSpPr>
          <p:cNvPr id="11292" name="Rectangle 57"/>
          <p:cNvSpPr>
            <a:spLocks noChangeArrowheads="1"/>
          </p:cNvSpPr>
          <p:nvPr/>
        </p:nvSpPr>
        <p:spPr bwMode="auto">
          <a:xfrm>
            <a:off x="5915025" y="1919288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1293" name="Rectangle 58"/>
          <p:cNvSpPr>
            <a:spLocks noChangeArrowheads="1"/>
          </p:cNvSpPr>
          <p:nvPr/>
        </p:nvSpPr>
        <p:spPr bwMode="auto">
          <a:xfrm>
            <a:off x="6056313" y="2166938"/>
            <a:ext cx="1374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Order Number (PK) </a:t>
            </a:r>
          </a:p>
        </p:txBody>
      </p:sp>
      <p:sp>
        <p:nvSpPr>
          <p:cNvPr id="11294" name="Rectangle 59"/>
          <p:cNvSpPr>
            <a:spLocks noChangeArrowheads="1"/>
          </p:cNvSpPr>
          <p:nvPr/>
        </p:nvSpPr>
        <p:spPr bwMode="auto">
          <a:xfrm>
            <a:off x="6056313" y="2327275"/>
            <a:ext cx="873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Order Date </a:t>
            </a:r>
          </a:p>
        </p:txBody>
      </p:sp>
      <p:sp>
        <p:nvSpPr>
          <p:cNvPr id="11295" name="Rectangle 60"/>
          <p:cNvSpPr>
            <a:spLocks noChangeArrowheads="1"/>
          </p:cNvSpPr>
          <p:nvPr/>
        </p:nvSpPr>
        <p:spPr bwMode="auto">
          <a:xfrm>
            <a:off x="6056313" y="2486025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Order Total Cost </a:t>
            </a:r>
          </a:p>
        </p:txBody>
      </p:sp>
      <p:sp>
        <p:nvSpPr>
          <p:cNvPr id="11296" name="Rectangle 61"/>
          <p:cNvSpPr>
            <a:spLocks noChangeArrowheads="1"/>
          </p:cNvSpPr>
          <p:nvPr/>
        </p:nvSpPr>
        <p:spPr bwMode="auto">
          <a:xfrm>
            <a:off x="6056313" y="2644775"/>
            <a:ext cx="158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Customer Number (FK)</a:t>
            </a:r>
          </a:p>
        </p:txBody>
      </p:sp>
      <p:sp>
        <p:nvSpPr>
          <p:cNvPr id="11297" name="AutoShape 62"/>
          <p:cNvSpPr>
            <a:spLocks noChangeArrowheads="1"/>
          </p:cNvSpPr>
          <p:nvPr/>
        </p:nvSpPr>
        <p:spPr bwMode="auto">
          <a:xfrm>
            <a:off x="2287588" y="4684713"/>
            <a:ext cx="1957387" cy="104775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4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98" name="Rectangle 63"/>
          <p:cNvSpPr>
            <a:spLocks noChangeArrowheads="1"/>
          </p:cNvSpPr>
          <p:nvPr/>
        </p:nvSpPr>
        <p:spPr bwMode="auto">
          <a:xfrm>
            <a:off x="2214563" y="4656138"/>
            <a:ext cx="1866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       INVENTORY PRODUCT </a:t>
            </a:r>
          </a:p>
        </p:txBody>
      </p:sp>
      <p:sp>
        <p:nvSpPr>
          <p:cNvPr id="11299" name="Rectangle 64"/>
          <p:cNvSpPr>
            <a:spLocks noChangeArrowheads="1"/>
          </p:cNvSpPr>
          <p:nvPr/>
        </p:nvSpPr>
        <p:spPr bwMode="auto">
          <a:xfrm>
            <a:off x="2214563" y="4727575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1300" name="Rectangle 65"/>
          <p:cNvSpPr>
            <a:spLocks noChangeArrowheads="1"/>
          </p:cNvSpPr>
          <p:nvPr/>
        </p:nvSpPr>
        <p:spPr bwMode="auto">
          <a:xfrm>
            <a:off x="2303463" y="4975225"/>
            <a:ext cx="15097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Product Number (PK) </a:t>
            </a:r>
          </a:p>
        </p:txBody>
      </p:sp>
      <p:sp>
        <p:nvSpPr>
          <p:cNvPr id="11301" name="Rectangle 66"/>
          <p:cNvSpPr>
            <a:spLocks noChangeArrowheads="1"/>
          </p:cNvSpPr>
          <p:nvPr/>
        </p:nvSpPr>
        <p:spPr bwMode="auto">
          <a:xfrm>
            <a:off x="2303463" y="5135563"/>
            <a:ext cx="10779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Product Name </a:t>
            </a:r>
          </a:p>
        </p:txBody>
      </p:sp>
      <p:sp>
        <p:nvSpPr>
          <p:cNvPr id="11302" name="Rectangle 67"/>
          <p:cNvSpPr>
            <a:spLocks noChangeArrowheads="1"/>
          </p:cNvSpPr>
          <p:nvPr/>
        </p:nvSpPr>
        <p:spPr bwMode="auto">
          <a:xfrm>
            <a:off x="2303463" y="5294313"/>
            <a:ext cx="16843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Product Unit of Measure </a:t>
            </a:r>
          </a:p>
        </p:txBody>
      </p:sp>
      <p:sp>
        <p:nvSpPr>
          <p:cNvPr id="11303" name="Rectangle 68"/>
          <p:cNvSpPr>
            <a:spLocks noChangeArrowheads="1"/>
          </p:cNvSpPr>
          <p:nvPr/>
        </p:nvSpPr>
        <p:spPr bwMode="auto">
          <a:xfrm>
            <a:off x="2303463" y="5453063"/>
            <a:ext cx="1289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Product Unit Price</a:t>
            </a:r>
          </a:p>
        </p:txBody>
      </p:sp>
      <p:sp>
        <p:nvSpPr>
          <p:cNvPr id="11304" name="Freeform 69"/>
          <p:cNvSpPr>
            <a:spLocks/>
          </p:cNvSpPr>
          <p:nvPr/>
        </p:nvSpPr>
        <p:spPr bwMode="auto">
          <a:xfrm>
            <a:off x="5546725" y="4506913"/>
            <a:ext cx="2466975" cy="1404937"/>
          </a:xfrm>
          <a:custGeom>
            <a:avLst/>
            <a:gdLst>
              <a:gd name="T0" fmla="*/ 0 w 1554"/>
              <a:gd name="T1" fmla="*/ 0 h 885"/>
              <a:gd name="T2" fmla="*/ 2465388 w 1554"/>
              <a:gd name="T3" fmla="*/ 0 h 885"/>
              <a:gd name="T4" fmla="*/ 2465388 w 1554"/>
              <a:gd name="T5" fmla="*/ 1403350 h 885"/>
              <a:gd name="T6" fmla="*/ 0 w 1554"/>
              <a:gd name="T7" fmla="*/ 1403350 h 885"/>
              <a:gd name="T8" fmla="*/ 0 w 1554"/>
              <a:gd name="T9" fmla="*/ 0 h 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4" h="885">
                <a:moveTo>
                  <a:pt x="0" y="0"/>
                </a:moveTo>
                <a:lnTo>
                  <a:pt x="1553" y="0"/>
                </a:lnTo>
                <a:lnTo>
                  <a:pt x="1553" y="884"/>
                </a:lnTo>
                <a:lnTo>
                  <a:pt x="0" y="88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40C0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305" name="Freeform 70"/>
          <p:cNvSpPr>
            <a:spLocks/>
          </p:cNvSpPr>
          <p:nvPr/>
        </p:nvSpPr>
        <p:spPr bwMode="auto">
          <a:xfrm>
            <a:off x="5530850" y="4498975"/>
            <a:ext cx="2497138" cy="1420813"/>
          </a:xfrm>
          <a:custGeom>
            <a:avLst/>
            <a:gdLst>
              <a:gd name="T0" fmla="*/ 1252538 w 1573"/>
              <a:gd name="T1" fmla="*/ 0 h 895"/>
              <a:gd name="T2" fmla="*/ 2495550 w 1573"/>
              <a:gd name="T3" fmla="*/ 711200 h 895"/>
              <a:gd name="T4" fmla="*/ 1252538 w 1573"/>
              <a:gd name="T5" fmla="*/ 1419225 h 895"/>
              <a:gd name="T6" fmla="*/ 0 w 1573"/>
              <a:gd name="T7" fmla="*/ 711200 h 895"/>
              <a:gd name="T8" fmla="*/ 1252538 w 1573"/>
              <a:gd name="T9" fmla="*/ 0 h 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" h="895">
                <a:moveTo>
                  <a:pt x="789" y="0"/>
                </a:moveTo>
                <a:lnTo>
                  <a:pt x="1572" y="448"/>
                </a:lnTo>
                <a:lnTo>
                  <a:pt x="789" y="894"/>
                </a:lnTo>
                <a:lnTo>
                  <a:pt x="0" y="448"/>
                </a:lnTo>
                <a:lnTo>
                  <a:pt x="78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4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306" name="Rectangle 71"/>
          <p:cNvSpPr>
            <a:spLocks noChangeArrowheads="1"/>
          </p:cNvSpPr>
          <p:nvPr/>
        </p:nvSpPr>
        <p:spPr bwMode="auto">
          <a:xfrm>
            <a:off x="5613400" y="4565650"/>
            <a:ext cx="1936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            ORDERED PRODUCT </a:t>
            </a:r>
          </a:p>
        </p:txBody>
      </p:sp>
      <p:sp>
        <p:nvSpPr>
          <p:cNvPr id="11307" name="Rectangle 72"/>
          <p:cNvSpPr>
            <a:spLocks noChangeArrowheads="1"/>
          </p:cNvSpPr>
          <p:nvPr/>
        </p:nvSpPr>
        <p:spPr bwMode="auto">
          <a:xfrm>
            <a:off x="5613400" y="4637088"/>
            <a:ext cx="21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1308" name="Rectangle 73"/>
          <p:cNvSpPr>
            <a:spLocks noChangeArrowheads="1"/>
          </p:cNvSpPr>
          <p:nvPr/>
        </p:nvSpPr>
        <p:spPr bwMode="auto">
          <a:xfrm>
            <a:off x="6019800" y="4884738"/>
            <a:ext cx="16843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Ordered Product ID (PK) </a:t>
            </a:r>
          </a:p>
        </p:txBody>
      </p:sp>
      <p:sp>
        <p:nvSpPr>
          <p:cNvPr id="11309" name="Rectangle 74"/>
          <p:cNvSpPr>
            <a:spLocks noChangeArrowheads="1"/>
          </p:cNvSpPr>
          <p:nvPr/>
        </p:nvSpPr>
        <p:spPr bwMode="auto">
          <a:xfrm>
            <a:off x="6019800" y="5043488"/>
            <a:ext cx="1473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 . Order Number (FK) </a:t>
            </a:r>
          </a:p>
        </p:txBody>
      </p:sp>
      <p:sp>
        <p:nvSpPr>
          <p:cNvPr id="11310" name="Rectangle 75"/>
          <p:cNvSpPr>
            <a:spLocks noChangeArrowheads="1"/>
          </p:cNvSpPr>
          <p:nvPr/>
        </p:nvSpPr>
        <p:spPr bwMode="auto">
          <a:xfrm>
            <a:off x="6019800" y="5203825"/>
            <a:ext cx="1608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 . Product Number (FK) </a:t>
            </a:r>
          </a:p>
        </p:txBody>
      </p:sp>
      <p:sp>
        <p:nvSpPr>
          <p:cNvPr id="11311" name="Rectangle 76"/>
          <p:cNvSpPr>
            <a:spLocks noChangeArrowheads="1"/>
          </p:cNvSpPr>
          <p:nvPr/>
        </p:nvSpPr>
        <p:spPr bwMode="auto">
          <a:xfrm>
            <a:off x="6019800" y="5362575"/>
            <a:ext cx="1260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Quantity Ordered </a:t>
            </a:r>
          </a:p>
        </p:txBody>
      </p:sp>
      <p:sp>
        <p:nvSpPr>
          <p:cNvPr id="11312" name="Rectangle 77"/>
          <p:cNvSpPr>
            <a:spLocks noChangeArrowheads="1"/>
          </p:cNvSpPr>
          <p:nvPr/>
        </p:nvSpPr>
        <p:spPr bwMode="auto">
          <a:xfrm>
            <a:off x="6019800" y="5521325"/>
            <a:ext cx="1787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Unit Price at Time of Order</a:t>
            </a:r>
          </a:p>
        </p:txBody>
      </p:sp>
      <p:sp>
        <p:nvSpPr>
          <p:cNvPr id="11313" name="Rectangle 78"/>
          <p:cNvSpPr>
            <a:spLocks noChangeArrowheads="1"/>
          </p:cNvSpPr>
          <p:nvPr/>
        </p:nvSpPr>
        <p:spPr bwMode="auto">
          <a:xfrm>
            <a:off x="4462463" y="2214563"/>
            <a:ext cx="836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has placed</a:t>
            </a:r>
          </a:p>
        </p:txBody>
      </p:sp>
      <p:sp>
        <p:nvSpPr>
          <p:cNvPr id="11314" name="Rectangle 79"/>
          <p:cNvSpPr>
            <a:spLocks noChangeArrowheads="1"/>
          </p:cNvSpPr>
          <p:nvPr/>
        </p:nvSpPr>
        <p:spPr bwMode="auto">
          <a:xfrm>
            <a:off x="6545263" y="3505200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sold</a:t>
            </a:r>
          </a:p>
        </p:txBody>
      </p:sp>
      <p:sp>
        <p:nvSpPr>
          <p:cNvPr id="11315" name="Rectangle 80"/>
          <p:cNvSpPr>
            <a:spLocks noChangeArrowheads="1"/>
          </p:cNvSpPr>
          <p:nvPr/>
        </p:nvSpPr>
        <p:spPr bwMode="auto">
          <a:xfrm>
            <a:off x="4594225" y="4949825"/>
            <a:ext cx="619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sold as</a:t>
            </a:r>
          </a:p>
        </p:txBody>
      </p:sp>
    </p:spTree>
    <p:extLst>
      <p:ext uri="{BB962C8B-B14F-4D97-AF65-F5344CB8AC3E}">
        <p14:creationId xmlns:p14="http://schemas.microsoft.com/office/powerpoint/2010/main" val="405252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7FF2D-3AE8-46D6-BADA-CDAAA386112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74638"/>
            <a:ext cx="8579296" cy="11430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4000" b="1" dirty="0" smtClean="0"/>
              <a:t>Object-Oriented analysis and</a:t>
            </a:r>
            <a:r>
              <a:rPr lang="en-US" sz="4000" b="1" dirty="0"/>
              <a:t> </a:t>
            </a:r>
            <a:r>
              <a:rPr lang="en-US" sz="4000" b="1" dirty="0" smtClean="0"/>
              <a:t>Design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95536" y="1506511"/>
            <a:ext cx="8424936" cy="203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 smtClean="0">
                <a:latin typeface="Arial" pitchFamily="34" charset="0"/>
              </a:rPr>
              <a:t>มองทุกอย่างในระบบ</a:t>
            </a:r>
            <a:r>
              <a:rPr lang="th-TH" b="1" dirty="0" err="1" smtClean="0">
                <a:latin typeface="Arial" pitchFamily="34" charset="0"/>
              </a:rPr>
              <a:t>เป็นอ็</a:t>
            </a:r>
            <a:r>
              <a:rPr lang="th-TH" b="1" dirty="0" smtClean="0">
                <a:latin typeface="Arial" pitchFamily="34" charset="0"/>
              </a:rPr>
              <a:t>อบ</a:t>
            </a:r>
            <a:r>
              <a:rPr lang="th-TH" b="1" dirty="0" err="1" smtClean="0">
                <a:latin typeface="Arial" pitchFamily="34" charset="0"/>
              </a:rPr>
              <a:t>เจ็กต์</a:t>
            </a:r>
            <a:r>
              <a:rPr lang="th-TH" b="1" dirty="0" smtClean="0">
                <a:latin typeface="Arial" pitchFamily="34" charset="0"/>
              </a:rPr>
              <a:t> (</a:t>
            </a:r>
            <a:r>
              <a:rPr lang="en-US" b="1" dirty="0" smtClean="0">
                <a:latin typeface="Arial" pitchFamily="34" charset="0"/>
              </a:rPr>
              <a:t>Object)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</a:rPr>
              <a:t>◦ </a:t>
            </a:r>
            <a:r>
              <a:rPr lang="th-TH" b="1" dirty="0" smtClean="0">
                <a:latin typeface="Arial" pitchFamily="34" charset="0"/>
              </a:rPr>
              <a:t>ภาย</a:t>
            </a:r>
            <a:r>
              <a:rPr lang="th-TH" b="1" dirty="0" err="1" smtClean="0">
                <a:latin typeface="Arial" pitchFamily="34" charset="0"/>
              </a:rPr>
              <a:t>ในอ็</a:t>
            </a:r>
            <a:r>
              <a:rPr lang="th-TH" b="1" dirty="0" smtClean="0">
                <a:latin typeface="Arial" pitchFamily="34" charset="0"/>
              </a:rPr>
              <a:t>อบ</a:t>
            </a:r>
            <a:r>
              <a:rPr lang="th-TH" b="1" dirty="0" err="1" smtClean="0">
                <a:latin typeface="Arial" pitchFamily="34" charset="0"/>
              </a:rPr>
              <a:t>เจ็กต์</a:t>
            </a:r>
            <a:r>
              <a:rPr lang="th-TH" b="1" dirty="0" smtClean="0">
                <a:latin typeface="Arial" pitchFamily="34" charset="0"/>
              </a:rPr>
              <a:t>ประกอบด้วยข้อมูล และพฤติกรรมของระบบ</a:t>
            </a:r>
          </a:p>
          <a:p>
            <a:pPr>
              <a:lnSpc>
                <a:spcPct val="150000"/>
              </a:lnSpc>
            </a:pPr>
            <a:endParaRPr lang="en-US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02817"/>
      </p:ext>
    </p:extLst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แนวคิดของเอลัน</a:t>
            </a:r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4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เคย์</a:t>
            </a:r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(Alan Kay)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02716"/>
            <a:ext cx="8229600" cy="2806700"/>
          </a:xfrm>
        </p:spPr>
        <p:txBody>
          <a:bodyPr>
            <a:noAutofit/>
          </a:bodyPr>
          <a:lstStyle/>
          <a:p>
            <a:r>
              <a:rPr lang="th-TH" dirty="0">
                <a:cs typeface="+mj-cs"/>
              </a:rPr>
              <a:t>ทุกๆ สิ่งเป็นวัตถุ</a:t>
            </a:r>
          </a:p>
          <a:p>
            <a:r>
              <a:rPr lang="th-TH" dirty="0">
                <a:cs typeface="+mj-cs"/>
              </a:rPr>
              <a:t>โปรแกรม คือ กลุ่มของวัตถุที่ส่งสารบอกกันเพื่อทำงาน</a:t>
            </a:r>
          </a:p>
          <a:p>
            <a:r>
              <a:rPr lang="th-TH" dirty="0">
                <a:cs typeface="+mj-cs"/>
              </a:rPr>
              <a:t>วัตถุแต่ละวัตถุมีหน่วยความจำ</a:t>
            </a:r>
          </a:p>
          <a:p>
            <a:r>
              <a:rPr lang="th-TH" dirty="0">
                <a:cs typeface="+mj-cs"/>
              </a:rPr>
              <a:t>วัตถุต้องมีชนิด</a:t>
            </a:r>
          </a:p>
          <a:p>
            <a:r>
              <a:rPr lang="th-TH" dirty="0">
                <a:cs typeface="+mj-cs"/>
              </a:rPr>
              <a:t>วัตถุที่จัดอยู่ในประเภทเดียวกันย่อมได้รับข่าวสารเหมือนกัน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7201" y="1976438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600" dirty="0" err="1">
                <a:latin typeface="Sylfaen" panose="010A0502050306030303" pitchFamily="18" charset="0"/>
                <a:cs typeface="Angsana New" pitchFamily="18" charset="-34"/>
              </a:rPr>
              <a:t>เป็นผู้หนึ่งที่พัฒนาตัวแปร</a:t>
            </a:r>
            <a:r>
              <a:rPr lang="en-US" sz="3600" dirty="0">
                <a:latin typeface="Sylfaen" panose="010A0502050306030303" pitchFamily="18" charset="0"/>
                <a:cs typeface="Angsana New" pitchFamily="18" charset="-34"/>
              </a:rPr>
              <a:t> small Talk </a:t>
            </a:r>
            <a:r>
              <a:rPr lang="en-US" sz="3600" dirty="0" err="1">
                <a:latin typeface="Sylfaen" panose="010A0502050306030303" pitchFamily="18" charset="0"/>
                <a:cs typeface="Angsana New" pitchFamily="18" charset="-34"/>
              </a:rPr>
              <a:t>ซึ่งเป็นต้นแบบของการเขียนโปรแกรมเชิงวัตถุ</a:t>
            </a:r>
            <a:r>
              <a:rPr lang="en-US" sz="3600" dirty="0">
                <a:latin typeface="Sylfaen" panose="010A0502050306030303" pitchFamily="18" charset="0"/>
                <a:cs typeface="Angsana New" pitchFamily="18" charset="-34"/>
              </a:rPr>
              <a:t> </a:t>
            </a:r>
            <a:r>
              <a:rPr lang="en-US" sz="3600" dirty="0" err="1">
                <a:latin typeface="Sylfaen" panose="010A0502050306030303" pitchFamily="18" charset="0"/>
                <a:cs typeface="Angsana New" pitchFamily="18" charset="-34"/>
              </a:rPr>
              <a:t>ได้ให้นิยามของภาษาเชิงวัตถุไว้ดังนี้</a:t>
            </a:r>
            <a:endParaRPr lang="en-US" sz="3600" dirty="0">
              <a:latin typeface="Sylfaen" panose="010A0502050306030303" pitchFamily="18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640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ทุกๆ สิ่งเป็นวัตถุ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องค์ประกอบของโปรแกรมคอมพิวเตอร์ทุก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ๆ ส่วนจะต้องเป็นวัตถุซึ่งกฎข้อนี้เองที่ทำให้ล่ามแปลภาษาส่วนมากรวมทั้ง JAVA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ด้วย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ไม่เป็นภาษาเชิงวัตถุแบบบริสุทธิ์เพราะในล่ามแปลภาษา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JAVA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ยังมีบางส่วนที่ไม่เป็นวัตถุ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เช่น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การกำหนดตัวแปร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เป็นต้น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418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th-TH" sz="5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วัตถุ </a:t>
            </a:r>
            <a:r>
              <a:rPr lang="en-US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5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Object)</a:t>
            </a:r>
            <a:endParaRPr lang="th-TH" sz="5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สิ่งที่สามารถจำแนกตัวตนได้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(Identification)</a:t>
            </a:r>
          </a:p>
          <a:p>
            <a:pPr lvl="1" eaLnBrk="1" hangingPunct="1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จับต้องได้</a:t>
            </a:r>
          </a:p>
          <a:p>
            <a:pPr lvl="1" eaLnBrk="1" hangingPunct="1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จับต้องไม่ได้</a:t>
            </a:r>
          </a:p>
          <a:p>
            <a:pPr eaLnBrk="1" hangingPunct="1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</a:t>
            </a:r>
          </a:p>
          <a:p>
            <a:pPr lvl="1" eaLnBrk="1" hangingPunct="1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คอมพิวเตอร์หมายเลข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234FH7</a:t>
            </a:r>
          </a:p>
          <a:p>
            <a:pPr lvl="1" eaLnBrk="1" hangingPunct="1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นายสมชาย ใจดี รหัสประจำตัว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3489934</a:t>
            </a:r>
          </a:p>
          <a:p>
            <a:pPr lvl="1" eaLnBrk="1" hangingPunct="1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สุนัขชื่อ จิ๋ว ที่บ้านเลขที่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33/6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นนทบุรี</a:t>
            </a:r>
          </a:p>
          <a:p>
            <a:pPr lvl="1" eaLnBrk="1" hangingPunct="1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ตัวตรวจจับเหตุการณ์ในเกม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Sim2</a:t>
            </a:r>
            <a:endParaRPr lang="th-TH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292" name="Picture 4" descr="C:\Program Files\Common Files\Microsoft Shared\Clipart\cagcat50\bd05545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286000"/>
            <a:ext cx="144145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C:\Program Files\Common Files\Microsoft Shared\Clipart\cagcat50\bd0001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00600"/>
            <a:ext cx="11318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2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5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 </a:t>
            </a:r>
            <a:r>
              <a:rPr lang="en-US" sz="5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(System development)</a:t>
            </a:r>
            <a:endParaRPr lang="th-TH" sz="5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 </a:t>
            </a: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การพัฒนาหรือสร้างซอฟต์แวร์เพื่อการใช้งานของ ในการพัฒนาระบบต้องทำความเข้าใจสิ่งต่อไปนี้</a:t>
            </a:r>
          </a:p>
          <a:p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วงจรการพัฒนาระบบ 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(The System Development Life Cycle) </a:t>
            </a:r>
            <a:endParaRPr lang="th-TH" sz="40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กรรมวิธีการพัฒนาซอฟต์แวร์ 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ystem Development Methodology)</a:t>
            </a:r>
          </a:p>
          <a:p>
            <a:endParaRPr lang="th-TH" dirty="0" smtClean="0"/>
          </a:p>
          <a:p>
            <a:pPr lvl="1"/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20002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th-TH" sz="5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องค์ประกอบของ </a:t>
            </a:r>
            <a:r>
              <a:rPr lang="en-US" sz="5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endParaRPr lang="th-TH" sz="5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6792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+mj-cs"/>
              </a:rPr>
              <a:t>Object </a:t>
            </a:r>
            <a:r>
              <a:rPr lang="th-TH" dirty="0" smtClean="0">
                <a:cs typeface="+mj-cs"/>
              </a:rPr>
              <a:t>ทุกอันมีองค์ประกอบดังนี้</a:t>
            </a:r>
          </a:p>
          <a:p>
            <a:pPr lvl="1" eaLnBrk="1" hangingPunct="1">
              <a:lnSpc>
                <a:spcPct val="90000"/>
              </a:lnSpc>
            </a:pPr>
            <a:r>
              <a:rPr lang="th-TH" dirty="0" smtClean="0">
                <a:cs typeface="+mj-cs"/>
              </a:rPr>
              <a:t>คุณสมบัติ </a:t>
            </a:r>
            <a:r>
              <a:rPr lang="en-US" dirty="0" smtClean="0">
                <a:cs typeface="+mj-cs"/>
              </a:rPr>
              <a:t>(Attributes)</a:t>
            </a:r>
          </a:p>
          <a:p>
            <a:pPr lvl="1" eaLnBrk="1" hangingPunct="1">
              <a:lnSpc>
                <a:spcPct val="90000"/>
              </a:lnSpc>
            </a:pPr>
            <a:r>
              <a:rPr lang="th-TH" dirty="0" smtClean="0">
                <a:cs typeface="+mj-cs"/>
              </a:rPr>
              <a:t>การกระทำ </a:t>
            </a:r>
            <a:r>
              <a:rPr lang="en-US" dirty="0" smtClean="0">
                <a:cs typeface="+mj-cs"/>
              </a:rPr>
              <a:t>(Methods)</a:t>
            </a:r>
          </a:p>
          <a:p>
            <a:pPr eaLnBrk="1" hangingPunct="1">
              <a:lnSpc>
                <a:spcPct val="90000"/>
              </a:lnSpc>
            </a:pPr>
            <a:r>
              <a:rPr lang="th-TH" dirty="0" smtClean="0">
                <a:cs typeface="+mj-cs"/>
              </a:rPr>
              <a:t>ตัวอย่าง</a:t>
            </a:r>
          </a:p>
          <a:p>
            <a:pPr lvl="1" eaLnBrk="1" hangingPunct="1">
              <a:lnSpc>
                <a:spcPct val="90000"/>
              </a:lnSpc>
            </a:pPr>
            <a:r>
              <a:rPr lang="th-TH" dirty="0" smtClean="0">
                <a:cs typeface="+mj-cs"/>
              </a:rPr>
              <a:t>นายสมชาย</a:t>
            </a:r>
          </a:p>
          <a:p>
            <a:pPr lvl="2" eaLnBrk="1" hangingPunct="1">
              <a:lnSpc>
                <a:spcPct val="90000"/>
              </a:lnSpc>
            </a:pPr>
            <a:r>
              <a:rPr lang="th-TH" dirty="0" smtClean="0">
                <a:cs typeface="+mj-cs"/>
              </a:rPr>
              <a:t>สูง, ขาว, หนัก </a:t>
            </a:r>
            <a:r>
              <a:rPr lang="en-US" dirty="0" smtClean="0">
                <a:cs typeface="+mj-cs"/>
              </a:rPr>
              <a:t>60 </a:t>
            </a:r>
            <a:r>
              <a:rPr lang="th-TH" dirty="0" smtClean="0">
                <a:cs typeface="+mj-cs"/>
              </a:rPr>
              <a:t>ก.ก.   </a:t>
            </a:r>
            <a:r>
              <a:rPr lang="en-US" dirty="0" smtClean="0">
                <a:cs typeface="+mj-cs"/>
              </a:rPr>
              <a:t>	(att</a:t>
            </a:r>
            <a:r>
              <a:rPr lang="en-US" dirty="0" smtClean="0">
                <a:cs typeface="+mj-cs"/>
              </a:rPr>
              <a:t>.)</a:t>
            </a:r>
            <a:endParaRPr lang="th-TH" dirty="0" smtClean="0">
              <a:cs typeface="+mj-cs"/>
            </a:endParaRPr>
          </a:p>
          <a:p>
            <a:pPr lvl="2" eaLnBrk="1" hangingPunct="1">
              <a:lnSpc>
                <a:spcPct val="90000"/>
              </a:lnSpc>
            </a:pPr>
            <a:r>
              <a:rPr lang="th-TH" dirty="0" smtClean="0">
                <a:cs typeface="+mj-cs"/>
              </a:rPr>
              <a:t>เดิน , นั่ง, วิ่ง</a:t>
            </a:r>
            <a:r>
              <a:rPr lang="en-US" dirty="0" smtClean="0">
                <a:cs typeface="+mj-cs"/>
              </a:rPr>
              <a:t>		(method)</a:t>
            </a:r>
            <a:endParaRPr lang="th-TH" dirty="0" smtClean="0">
              <a:cs typeface="+mj-cs"/>
            </a:endParaRPr>
          </a:p>
          <a:p>
            <a:pPr lvl="1" eaLnBrk="1" hangingPunct="1">
              <a:lnSpc>
                <a:spcPct val="90000"/>
              </a:lnSpc>
            </a:pPr>
            <a:r>
              <a:rPr lang="th-TH" dirty="0" smtClean="0">
                <a:cs typeface="+mj-cs"/>
              </a:rPr>
              <a:t>ฮาร์ดดิสก์</a:t>
            </a:r>
          </a:p>
          <a:p>
            <a:pPr lvl="2" eaLnBrk="1" hangingPunct="1">
              <a:lnSpc>
                <a:spcPct val="90000"/>
              </a:lnSpc>
            </a:pPr>
            <a:r>
              <a:rPr lang="th-TH" dirty="0" smtClean="0">
                <a:cs typeface="+mj-cs"/>
              </a:rPr>
              <a:t>ความเร็ว, ความจุ, ยี่ห้อ</a:t>
            </a:r>
            <a:r>
              <a:rPr lang="en-US" dirty="0" smtClean="0">
                <a:cs typeface="+mj-cs"/>
              </a:rPr>
              <a:t>	 (att.)</a:t>
            </a:r>
            <a:endParaRPr lang="th-TH" dirty="0" smtClean="0">
              <a:cs typeface="+mj-cs"/>
            </a:endParaRPr>
          </a:p>
          <a:p>
            <a:pPr lvl="2" eaLnBrk="1" hangingPunct="1">
              <a:lnSpc>
                <a:spcPct val="90000"/>
              </a:lnSpc>
            </a:pPr>
            <a:r>
              <a:rPr lang="th-TH" dirty="0" smtClean="0">
                <a:cs typeface="+mj-cs"/>
              </a:rPr>
              <a:t>หมุน,อ่านข้อมูล, เขียนข้อมูล</a:t>
            </a:r>
            <a:r>
              <a:rPr lang="en-US" dirty="0" smtClean="0">
                <a:cs typeface="+mj-cs"/>
              </a:rPr>
              <a:t>	 (method)</a:t>
            </a:r>
            <a:endParaRPr lang="th-TH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623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 smtClean="0"/>
              <a:t>แบบฝึกหัด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ให้นักศึกษาหาองค์ประกอบของ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ต่อไปนี้</a:t>
            </a:r>
            <a:endParaRPr lang="th-TH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 eaLnBrk="1" hangingPunct="1"/>
            <a:r>
              <a:rPr lang="th-TH" dirty="0" smtClean="0">
                <a:solidFill>
                  <a:schemeClr val="folHlink"/>
                </a:solidFill>
              </a:rPr>
              <a:t>คน</a:t>
            </a:r>
            <a:endParaRPr lang="th-TH" dirty="0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th-TH" dirty="0" smtClean="0">
                <a:solidFill>
                  <a:schemeClr val="folHlink"/>
                </a:solidFill>
              </a:rPr>
              <a:t>นักศึกษา</a:t>
            </a:r>
          </a:p>
          <a:p>
            <a:pPr lvl="1" eaLnBrk="1" hangingPunct="1"/>
            <a:r>
              <a:rPr lang="th-TH" dirty="0" smtClean="0">
                <a:solidFill>
                  <a:schemeClr val="folHlink"/>
                </a:solidFill>
              </a:rPr>
              <a:t>รถมอเตอร์ไชต์</a:t>
            </a:r>
            <a:endParaRPr lang="th-TH" dirty="0" smtClean="0">
              <a:solidFill>
                <a:schemeClr val="folHlink"/>
              </a:solidFill>
            </a:endParaRPr>
          </a:p>
          <a:p>
            <a:pPr lvl="1" eaLnBrk="1" hangingPunct="1"/>
            <a:endParaRPr lang="th-TH" dirty="0" smtClean="0">
              <a:solidFill>
                <a:schemeClr val="folHlink"/>
              </a:solidFill>
            </a:endParaRPr>
          </a:p>
        </p:txBody>
      </p:sp>
      <p:pic>
        <p:nvPicPr>
          <p:cNvPr id="13316" name="Picture 4" descr="C:\Program Files\Common Files\Microsoft Shared\Clipart\cagcat50\pe01832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27447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61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วัตถุมีหน่วยความจำ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วัตถุในความหมายของการเขียนโปรแกรมเชิงวัตถุ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จะต้องมีหน่วยความจำของตัวเอง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หรือนั่นคือส่วนที่เก็บข้อมูลส่วนของวัตถุนั้นๆ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เองซึ่งเราเรียกว่า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attribute</a:t>
            </a:r>
          </a:p>
          <a:p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ส่วนของข้อมูลนี้อาจจะประกอบขึ้นจากวัตถุอื่นๆ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ได้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เป็นที่มาของการเกิดคุณสมบัติการถ่ายทอดและคุณสมบัติขององค์ประกอบคอมโพสิต</a:t>
            </a:r>
          </a:p>
        </p:txBody>
      </p:sp>
    </p:spTree>
    <p:extLst>
      <p:ext uri="{BB962C8B-B14F-4D97-AF65-F5344CB8AC3E}">
        <p14:creationId xmlns:p14="http://schemas.microsoft.com/office/powerpoint/2010/main" val="283353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วัตถุจะต้องจัดอยู่ในกลุ่มหรือชนิด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3600" dirty="0"/>
              <a:t>ชนิดของวัตถุดังกล่าวก็คือคลาส</a:t>
            </a:r>
          </a:p>
          <a:p>
            <a:r>
              <a:rPr lang="th-TH" sz="3600" dirty="0"/>
              <a:t>ในการเขียนโปรแกรมเชิงวัตถุจะต้องเขียนคลาสขึ้นมาก่อนเสมอ แล้วจึงจะสร้างวัตถุจากคลาส ดังนั้นวัตถุจึงจะต้องอยู่ในคลาสใดคลาสหนึ่ง</a:t>
            </a:r>
          </a:p>
          <a:p>
            <a:r>
              <a:rPr lang="th-TH" sz="3600" dirty="0"/>
              <a:t>ดังนั้นคลาสเปรียบเหมือนแม่พิมพ์ ส่วนวัตถุก็คือสิ่งที่เกิดจากแม่พิมพ์ วัตถุที่เกิดจากคลาสเดียวกันจึงมีคุณสมบัติพื้นฐานเหมือนกัน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79426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คลาส </a:t>
            </a:r>
            <a:r>
              <a:rPr lang="en-US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(Class)</a:t>
            </a:r>
            <a:endParaRPr lang="en-GB" sz="4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คือกลุ่มของ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ที่มีโครงสร้างพื้นฐานพฤติกรรมเดียวกัน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ที่มีคุณสมบัติเดียวกัน ก็จะรวมกลุ่มอยู่ใน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เดียวกัน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มีความคล้ายกันมากจนทำให้หลายคนสงสัยว่าเป็นสิ่งเดียวกันหรือไม่ ในความเป็นจริง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ถือว่าเป็น นามธรรม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(Abstract)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ในขณะที่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นั้นเป็นสิ่งที่มีตัวตน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(Concrete)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กล่าวคือ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เป็นเหมือนพิมพ์เขียวของ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โดยที่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จะไม่สามารถทำงานได้ แต่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สามารถทำงานได้</a:t>
            </a:r>
          </a:p>
          <a:p>
            <a:pPr eaLnBrk="1" hangingPunct="1">
              <a:lnSpc>
                <a:spcPct val="90000"/>
              </a:lnSpc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การทำงานของ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จะเป็นไปตามคุณสมบัติที่กำหนดไว้ใน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ทุกตัวก็ต้องอยู่ใน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ดังนั้น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จึงเป็นสิ่งคู่กันเสมอ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95738" y="6092825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/>
            <a:r>
              <a:rPr lang="th-TH" sz="2000"/>
              <a:t>ที่มา</a:t>
            </a:r>
            <a:r>
              <a:rPr lang="en-US" sz="2000"/>
              <a:t>: </a:t>
            </a:r>
            <a:r>
              <a:rPr lang="th-TH" sz="2000"/>
              <a:t>การวิเคราะห์และออกแบบระบบ, โอภาส เอี่มสิริวงศ์ 2548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1179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6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คลาส </a:t>
            </a:r>
            <a:r>
              <a:rPr lang="en-US" sz="6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(Class)</a:t>
            </a:r>
            <a:endParaRPr lang="en-GB" sz="60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99125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นอกจากจะมีชื่อ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กำกับแล้ว ยังมี คุณสมบัติ (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Attributes)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 หน้าที่การทำงาน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(Operations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Methods)</a:t>
            </a:r>
            <a:endParaRPr lang="en-GB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7172" name="Group 9"/>
          <p:cNvGrpSpPr>
            <a:grpSpLocks/>
          </p:cNvGrpSpPr>
          <p:nvPr/>
        </p:nvGrpSpPr>
        <p:grpSpPr bwMode="auto">
          <a:xfrm>
            <a:off x="2484438" y="3789363"/>
            <a:ext cx="1800225" cy="2159000"/>
            <a:chOff x="3923" y="2160"/>
            <a:chExt cx="1134" cy="1360"/>
          </a:xfrm>
        </p:grpSpPr>
        <p:sp>
          <p:nvSpPr>
            <p:cNvPr id="7179" name="Rectangle 4"/>
            <p:cNvSpPr>
              <a:spLocks noChangeArrowheads="1"/>
            </p:cNvSpPr>
            <p:nvPr/>
          </p:nvSpPr>
          <p:spPr bwMode="auto">
            <a:xfrm>
              <a:off x="3923" y="2160"/>
              <a:ext cx="1134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Name</a:t>
              </a:r>
              <a:endParaRPr lang="en-GB" sz="2800"/>
            </a:p>
          </p:txBody>
        </p:sp>
        <p:sp>
          <p:nvSpPr>
            <p:cNvPr id="7180" name="Rectangle 5"/>
            <p:cNvSpPr>
              <a:spLocks noChangeArrowheads="1"/>
            </p:cNvSpPr>
            <p:nvPr/>
          </p:nvSpPr>
          <p:spPr bwMode="auto">
            <a:xfrm>
              <a:off x="3923" y="2523"/>
              <a:ext cx="1134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Attributes</a:t>
              </a:r>
              <a:endParaRPr lang="en-GB" sz="2800"/>
            </a:p>
          </p:txBody>
        </p:sp>
        <p:sp>
          <p:nvSpPr>
            <p:cNvPr id="7181" name="Rectangle 8"/>
            <p:cNvSpPr>
              <a:spLocks noChangeArrowheads="1"/>
            </p:cNvSpPr>
            <p:nvPr/>
          </p:nvSpPr>
          <p:spPr bwMode="auto">
            <a:xfrm>
              <a:off x="3923" y="3158"/>
              <a:ext cx="1134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Methods</a:t>
              </a:r>
              <a:endParaRPr lang="en-GB" sz="2800"/>
            </a:p>
          </p:txBody>
        </p:sp>
      </p:grpSp>
      <p:grpSp>
        <p:nvGrpSpPr>
          <p:cNvPr id="7173" name="Group 14"/>
          <p:cNvGrpSpPr>
            <a:grpSpLocks/>
          </p:cNvGrpSpPr>
          <p:nvPr/>
        </p:nvGrpSpPr>
        <p:grpSpPr bwMode="auto">
          <a:xfrm>
            <a:off x="6516688" y="1484313"/>
            <a:ext cx="1800225" cy="4724400"/>
            <a:chOff x="3833" y="981"/>
            <a:chExt cx="1134" cy="2976"/>
          </a:xfrm>
        </p:grpSpPr>
        <p:sp>
          <p:nvSpPr>
            <p:cNvPr id="7176" name="Rectangle 11"/>
            <p:cNvSpPr>
              <a:spLocks noChangeArrowheads="1"/>
            </p:cNvSpPr>
            <p:nvPr/>
          </p:nvSpPr>
          <p:spPr bwMode="auto">
            <a:xfrm>
              <a:off x="3833" y="981"/>
              <a:ext cx="1134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Student</a:t>
              </a:r>
              <a:endParaRPr lang="en-GB" sz="2400"/>
            </a:p>
          </p:txBody>
        </p:sp>
        <p:sp>
          <p:nvSpPr>
            <p:cNvPr id="7177" name="Rectangle 12"/>
            <p:cNvSpPr>
              <a:spLocks noChangeArrowheads="1"/>
            </p:cNvSpPr>
            <p:nvPr/>
          </p:nvSpPr>
          <p:spPr bwMode="auto">
            <a:xfrm>
              <a:off x="3833" y="1344"/>
              <a:ext cx="1134" cy="18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sz="2400"/>
                <a:t>StudentID</a:t>
              </a:r>
            </a:p>
            <a:p>
              <a:r>
                <a:rPr lang="en-US" sz="2400"/>
                <a:t>FirstName</a:t>
              </a:r>
            </a:p>
            <a:p>
              <a:r>
                <a:rPr lang="en-US" sz="2400"/>
                <a:t>LastName</a:t>
              </a:r>
            </a:p>
            <a:p>
              <a:r>
                <a:rPr lang="en-US" sz="2400"/>
                <a:t>Address</a:t>
              </a:r>
            </a:p>
            <a:p>
              <a:r>
                <a:rPr lang="en-US" sz="2400"/>
                <a:t>Telephone</a:t>
              </a:r>
            </a:p>
            <a:p>
              <a:r>
                <a:rPr lang="en-US" sz="2400"/>
                <a:t>Birthdate</a:t>
              </a:r>
            </a:p>
            <a:p>
              <a:r>
                <a:rPr lang="en-US" sz="2400"/>
                <a:t>Faculty</a:t>
              </a:r>
            </a:p>
            <a:p>
              <a:r>
                <a:rPr lang="en-US" sz="2400"/>
                <a:t>GPA</a:t>
              </a:r>
              <a:endParaRPr lang="en-GB" sz="2400"/>
            </a:p>
          </p:txBody>
        </p:sp>
        <p:sp>
          <p:nvSpPr>
            <p:cNvPr id="7178" name="Rectangle 13"/>
            <p:cNvSpPr>
              <a:spLocks noChangeArrowheads="1"/>
            </p:cNvSpPr>
            <p:nvPr/>
          </p:nvSpPr>
          <p:spPr bwMode="auto">
            <a:xfrm>
              <a:off x="3833" y="3203"/>
              <a:ext cx="1134" cy="7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sz="2400"/>
                <a:t>Register()</a:t>
              </a:r>
            </a:p>
            <a:p>
              <a:r>
                <a:rPr lang="en-US" sz="2400"/>
                <a:t>Drop()</a:t>
              </a:r>
            </a:p>
            <a:p>
              <a:r>
                <a:rPr lang="en-US" sz="2400"/>
                <a:t>Withdraw()</a:t>
              </a:r>
              <a:endParaRPr lang="en-GB" sz="2400"/>
            </a:p>
          </p:txBody>
        </p:sp>
      </p:grpSp>
      <p:sp>
        <p:nvSpPr>
          <p:cNvPr id="7174" name="Text Box 15"/>
          <p:cNvSpPr txBox="1">
            <a:spLocks noChangeArrowheads="1"/>
          </p:cNvSpPr>
          <p:nvPr/>
        </p:nvSpPr>
        <p:spPr bwMode="auto">
          <a:xfrm>
            <a:off x="6516688" y="6237288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th-TH" sz="2000"/>
              <a:t>ตัวอย่าง </a:t>
            </a:r>
            <a:r>
              <a:rPr lang="en-US" sz="2000"/>
              <a:t>Class Student</a:t>
            </a:r>
            <a:endParaRPr lang="en-GB" sz="2000"/>
          </a:p>
        </p:txBody>
      </p:sp>
      <p:sp>
        <p:nvSpPr>
          <p:cNvPr id="7175" name="Text Box 16"/>
          <p:cNvSpPr txBox="1">
            <a:spLocks noChangeArrowheads="1"/>
          </p:cNvSpPr>
          <p:nvPr/>
        </p:nvSpPr>
        <p:spPr bwMode="auto">
          <a:xfrm>
            <a:off x="6516688" y="6237288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th-TH" sz="2000"/>
              <a:t>ตัวอย่าง </a:t>
            </a:r>
            <a:r>
              <a:rPr lang="en-US" sz="2000"/>
              <a:t>Class Student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832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ตัวอย่างชนิดของวัตถุและวัตถุ</a:t>
            </a:r>
          </a:p>
        </p:txBody>
      </p:sp>
      <p:pic>
        <p:nvPicPr>
          <p:cNvPr id="11268" name="Picture 4" descr="mobile_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2957513"/>
            <a:ext cx="1316037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eA36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52800"/>
            <a:ext cx="58578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n_89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53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s_m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1752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66386" y="1689006"/>
            <a:ext cx="2149475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 err="1">
                <a:latin typeface="Times New Roman" pitchFamily="18" charset="0"/>
                <a:cs typeface="Angsana New" pitchFamily="18" charset="-34"/>
              </a:rPr>
              <a:t>MobilePhone</a:t>
            </a:r>
            <a:endParaRPr lang="en-US" sz="1900" dirty="0"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942860" y="2079531"/>
            <a:ext cx="2151062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Angsana New" pitchFamily="18" charset="-34"/>
              </a:rPr>
              <a:t>String     </a:t>
            </a:r>
            <a:r>
              <a:rPr lang="en-US" sz="2000" dirty="0" err="1">
                <a:latin typeface="Times New Roman" pitchFamily="18" charset="0"/>
                <a:cs typeface="Angsana New" pitchFamily="18" charset="-34"/>
              </a:rPr>
              <a:t>bandname</a:t>
            </a:r>
            <a:endParaRPr lang="en-US" sz="2000" dirty="0">
              <a:latin typeface="Times New Roman" pitchFamily="18" charset="0"/>
              <a:cs typeface="Angsana New" pitchFamily="18" charset="-34"/>
            </a:endParaRPr>
          </a:p>
          <a:p>
            <a:r>
              <a:rPr lang="en-US" sz="2000" dirty="0">
                <a:latin typeface="Times New Roman" pitchFamily="18" charset="0"/>
                <a:cs typeface="Angsana New" pitchFamily="18" charset="-34"/>
              </a:rPr>
              <a:t>Button    </a:t>
            </a:r>
            <a:r>
              <a:rPr lang="en-US" sz="2000" dirty="0" err="1">
                <a:latin typeface="Times New Roman" pitchFamily="18" charset="0"/>
                <a:cs typeface="Angsana New" pitchFamily="18" charset="-34"/>
              </a:rPr>
              <a:t>button</a:t>
            </a:r>
            <a:endParaRPr lang="en-US" sz="2000" dirty="0">
              <a:latin typeface="Times New Roman" pitchFamily="18" charset="0"/>
              <a:cs typeface="Angsana New" pitchFamily="18" charset="-34"/>
            </a:endParaRPr>
          </a:p>
          <a:p>
            <a:r>
              <a:rPr lang="en-US" sz="2000" dirty="0">
                <a:latin typeface="Times New Roman" pitchFamily="18" charset="0"/>
                <a:cs typeface="Angsana New" pitchFamily="18" charset="-34"/>
              </a:rPr>
              <a:t>Screen    </a:t>
            </a:r>
            <a:r>
              <a:rPr lang="en-US" sz="2000" dirty="0" err="1">
                <a:latin typeface="Times New Roman" pitchFamily="18" charset="0"/>
                <a:cs typeface="Angsana New" pitchFamily="18" charset="-34"/>
              </a:rPr>
              <a:t>screen</a:t>
            </a:r>
            <a:endParaRPr lang="en-US" sz="2000" dirty="0">
              <a:latin typeface="Times New Roman" pitchFamily="18" charset="0"/>
              <a:cs typeface="Angsana New" pitchFamily="18" charset="-34"/>
            </a:endParaRPr>
          </a:p>
          <a:p>
            <a:r>
              <a:rPr lang="en-US" sz="2000" dirty="0">
                <a:latin typeface="Times New Roman" pitchFamily="18" charset="0"/>
                <a:cs typeface="Angsana New" pitchFamily="18" charset="-34"/>
              </a:rPr>
              <a:t>Antenna </a:t>
            </a:r>
            <a:r>
              <a:rPr lang="en-US" sz="2000" dirty="0" err="1">
                <a:latin typeface="Times New Roman" pitchFamily="18" charset="0"/>
                <a:cs typeface="Angsana New" pitchFamily="18" charset="-34"/>
              </a:rPr>
              <a:t>antenna</a:t>
            </a:r>
            <a:endParaRPr lang="en-US" sz="2000" dirty="0">
              <a:latin typeface="Times New Roman" pitchFamily="18" charset="0"/>
              <a:cs typeface="Angsana New" pitchFamily="18" charset="-34"/>
            </a:endParaRPr>
          </a:p>
          <a:p>
            <a:r>
              <a:rPr lang="en-US" sz="2000" dirty="0" err="1">
                <a:latin typeface="Times New Roman" pitchFamily="18" charset="0"/>
                <a:cs typeface="Angsana New" pitchFamily="18" charset="-34"/>
              </a:rPr>
              <a:t>Simm</a:t>
            </a:r>
            <a:r>
              <a:rPr lang="en-US" sz="2000" dirty="0">
                <a:latin typeface="Times New Roman" pitchFamily="18" charset="0"/>
                <a:cs typeface="Angsana New" pitchFamily="18" charset="-34"/>
              </a:rPr>
              <a:t>     </a:t>
            </a:r>
            <a:r>
              <a:rPr lang="en-US" sz="2000" dirty="0" err="1">
                <a:latin typeface="Times New Roman" pitchFamily="18" charset="0"/>
                <a:cs typeface="Angsana New" pitchFamily="18" charset="-34"/>
              </a:rPr>
              <a:t>simNet</a:t>
            </a:r>
            <a:endParaRPr lang="en-US" sz="2000" dirty="0"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944164" y="4018523"/>
            <a:ext cx="2151062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Angsana New" pitchFamily="18" charset="-34"/>
              </a:rPr>
              <a:t>call()</a:t>
            </a:r>
          </a:p>
          <a:p>
            <a:r>
              <a:rPr lang="en-US" sz="2000" dirty="0">
                <a:latin typeface="Times New Roman" pitchFamily="18" charset="0"/>
                <a:cs typeface="Angsana New" pitchFamily="18" charset="-34"/>
              </a:rPr>
              <a:t>receive()</a:t>
            </a:r>
          </a:p>
          <a:p>
            <a:r>
              <a:rPr lang="en-US" sz="2000" dirty="0" err="1">
                <a:latin typeface="Times New Roman" pitchFamily="18" charset="0"/>
                <a:cs typeface="Angsana New" pitchFamily="18" charset="-34"/>
              </a:rPr>
              <a:t>hangup</a:t>
            </a:r>
            <a:r>
              <a:rPr lang="en-US" sz="2000" dirty="0">
                <a:latin typeface="Times New Roman" pitchFamily="18" charset="0"/>
                <a:cs typeface="Angsana New" pitchFamily="18" charset="-34"/>
              </a:rPr>
              <a:t>()</a:t>
            </a:r>
          </a:p>
          <a:p>
            <a:r>
              <a:rPr lang="en-US" sz="2000" dirty="0" err="1">
                <a:latin typeface="Times New Roman" pitchFamily="18" charset="0"/>
                <a:cs typeface="Angsana New" pitchFamily="18" charset="-34"/>
              </a:rPr>
              <a:t>sendSMS</a:t>
            </a:r>
            <a:r>
              <a:rPr lang="en-US" sz="2000" dirty="0">
                <a:latin typeface="Times New Roman" pitchFamily="18" charset="0"/>
                <a:cs typeface="Angsana New" pitchFamily="18" charset="-34"/>
              </a:rPr>
              <a:t>()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4572000" y="2743200"/>
            <a:ext cx="15240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572000" y="39624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4495800" y="4191000"/>
            <a:ext cx="15240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070725" y="2084388"/>
            <a:ext cx="10683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b="1">
                <a:latin typeface="Times New Roman" pitchFamily="18" charset="0"/>
                <a:cs typeface="Angsana New" pitchFamily="18" charset="-34"/>
              </a:rPr>
              <a:t>:</a:t>
            </a:r>
            <a:r>
              <a:rPr lang="en-US" sz="1900" b="1" u="sng">
                <a:latin typeface="Times New Roman" pitchFamily="18" charset="0"/>
                <a:cs typeface="Angsana New" pitchFamily="18" charset="-34"/>
              </a:rPr>
              <a:t>siemens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7086600" y="3657600"/>
            <a:ext cx="1093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b="1">
                <a:latin typeface="Times New Roman" pitchFamily="18" charset="0"/>
                <a:cs typeface="Angsana New" pitchFamily="18" charset="-34"/>
              </a:rPr>
              <a:t>:</a:t>
            </a:r>
            <a:r>
              <a:rPr lang="en-US" sz="1900" b="1" u="sng">
                <a:latin typeface="Times New Roman" pitchFamily="18" charset="0"/>
                <a:cs typeface="Angsana New" pitchFamily="18" charset="-34"/>
              </a:rPr>
              <a:t>ericsson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7158038" y="5257800"/>
            <a:ext cx="8429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b="1">
                <a:latin typeface="Times New Roman" pitchFamily="18" charset="0"/>
                <a:cs typeface="Angsana New" pitchFamily="18" charset="-34"/>
              </a:rPr>
              <a:t>:</a:t>
            </a:r>
            <a:r>
              <a:rPr lang="en-US" sz="1900" b="1" u="sng">
                <a:latin typeface="Times New Roman" pitchFamily="18" charset="0"/>
                <a:cs typeface="Angsana New" pitchFamily="18" charset="-34"/>
              </a:rPr>
              <a:t>nokia</a:t>
            </a:r>
          </a:p>
        </p:txBody>
      </p:sp>
    </p:spTree>
    <p:extLst>
      <p:ext uri="{BB962C8B-B14F-4D97-AF65-F5344CB8AC3E}">
        <p14:creationId xmlns:p14="http://schemas.microsoft.com/office/powerpoint/2010/main" val="401750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วัตถุประเภทเดียวกันย่อมได้ข่าวสารเหมือนกัน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วัตถุที่อยู่ในประเภทเดียวกันย่อมได้ข่าวสารเหมือนกัน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คุณสมบัติข้อนี้ทำให้การเขียนโปรแกรมเชิงวัตถุมีประสิทธิภาพเพิ่มขึ้นเพราะชนิดของวัตถุมิได้กำหนดหรืออยู่อย่างโดด ๆ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แต่สามารถจัดเป็นกลุ่ม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ผู้เขียนคำสั่งสามารถกำหนดชนิดย่อย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ๆ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ของวัตถุได้อีก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เช่น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คลาสคือ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shape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เราสามารถแตกออกเป็นชนิดที่จำเพาะลงไปเป็น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Circle, Triangle, Rectangle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เป็นต้น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ดังนั้นเมื่อวัตถุในคลาส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Circle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สามารถได้รับข่าวสารเหมือนกับ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Triangle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Rectangle</a:t>
            </a:r>
          </a:p>
        </p:txBody>
      </p:sp>
    </p:spTree>
    <p:extLst>
      <p:ext uri="{BB962C8B-B14F-4D97-AF65-F5344CB8AC3E}">
        <p14:creationId xmlns:p14="http://schemas.microsoft.com/office/powerpoint/2010/main" val="3508513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3"/>
          <p:cNvGrpSpPr>
            <a:grpSpLocks/>
          </p:cNvGrpSpPr>
          <p:nvPr/>
        </p:nvGrpSpPr>
        <p:grpSpPr bwMode="auto">
          <a:xfrm>
            <a:off x="1295400" y="1447800"/>
            <a:ext cx="6705600" cy="4343400"/>
            <a:chOff x="1368" y="912"/>
            <a:chExt cx="4224" cy="2736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1368" y="912"/>
              <a:ext cx="4104" cy="768"/>
            </a:xfrm>
            <a:prstGeom prst="rect">
              <a:avLst/>
            </a:prstGeom>
            <a:solidFill>
              <a:schemeClr val="tx2"/>
            </a:solidFill>
            <a:ln w="9525">
              <a:miter lim="800000"/>
              <a:headEnd/>
              <a:tailEnd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800" b="1" u="none">
                  <a:solidFill>
                    <a:schemeClr val="bg2"/>
                  </a:solidFill>
                  <a:latin typeface="Arial Narrow" pitchFamily="34" charset="0"/>
                </a:rPr>
                <a:t>Object Orientation</a:t>
              </a:r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 rot="-5400000">
              <a:off x="2112" y="2352"/>
              <a:ext cx="1704" cy="888"/>
            </a:xfrm>
            <a:prstGeom prst="rect">
              <a:avLst/>
            </a:prstGeom>
            <a:solidFill>
              <a:schemeClr val="tx2"/>
            </a:solidFill>
            <a:ln w="9525">
              <a:miter lim="800000"/>
              <a:headEnd/>
              <a:tailEnd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800" b="1" u="none">
                  <a:solidFill>
                    <a:schemeClr val="bg2"/>
                  </a:solidFill>
                  <a:latin typeface="Arial Narrow" pitchFamily="34" charset="0"/>
                </a:rPr>
                <a:t>Encapsulation</a:t>
              </a: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 rot="-5400000">
              <a:off x="960" y="2352"/>
              <a:ext cx="1704" cy="888"/>
            </a:xfrm>
            <a:prstGeom prst="rect">
              <a:avLst/>
            </a:prstGeom>
            <a:solidFill>
              <a:schemeClr val="tx2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800" b="1" u="none" dirty="0">
                  <a:solidFill>
                    <a:schemeClr val="bg2"/>
                  </a:solidFill>
                  <a:latin typeface="Arial Narrow" pitchFamily="34" charset="0"/>
                </a:rPr>
                <a:t>Abstraction</a:t>
              </a: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 rot="-5400000">
              <a:off x="4296" y="2352"/>
              <a:ext cx="1704" cy="888"/>
            </a:xfrm>
            <a:prstGeom prst="rect">
              <a:avLst/>
            </a:prstGeom>
            <a:solidFill>
              <a:schemeClr val="tx2"/>
            </a:solidFill>
            <a:ln w="9525">
              <a:miter lim="800000"/>
              <a:headEnd/>
              <a:tailEnd/>
            </a:ln>
            <a:effectLst/>
            <a:scene3d>
              <a:camera prst="legacyPerspectiveTopLeft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800" b="1" u="none">
                  <a:solidFill>
                    <a:schemeClr val="bg2"/>
                  </a:solidFill>
                  <a:latin typeface="Arial Narrow" pitchFamily="34" charset="0"/>
                </a:rPr>
                <a:t>Hierarchy</a:t>
              </a: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 rot="-5400000">
              <a:off x="3216" y="2352"/>
              <a:ext cx="1704" cy="888"/>
            </a:xfrm>
            <a:prstGeom prst="rect">
              <a:avLst/>
            </a:prstGeom>
            <a:solidFill>
              <a:schemeClr val="tx2"/>
            </a:solidFill>
            <a:ln w="9525">
              <a:miter lim="800000"/>
              <a:headEnd/>
              <a:tailEnd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800" b="1" u="none">
                  <a:solidFill>
                    <a:schemeClr val="bg2"/>
                  </a:solidFill>
                  <a:latin typeface="Arial Narrow" pitchFamily="34" charset="0"/>
                </a:rPr>
                <a:t>Modularity</a:t>
              </a:r>
            </a:p>
          </p:txBody>
        </p:sp>
      </p:grpSp>
      <p:sp>
        <p:nvSpPr>
          <p:cNvPr id="5123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Basic Principles of Object Orientation</a:t>
            </a:r>
          </a:p>
        </p:txBody>
      </p:sp>
    </p:spTree>
    <p:extLst>
      <p:ext uri="{BB962C8B-B14F-4D97-AF65-F5344CB8AC3E}">
        <p14:creationId xmlns:p14="http://schemas.microsoft.com/office/powerpoint/2010/main" val="14256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3276600" y="1143000"/>
            <a:ext cx="2598738" cy="3765550"/>
            <a:chOff x="576" y="768"/>
            <a:chExt cx="1637" cy="2372"/>
          </a:xfrm>
        </p:grpSpPr>
        <p:graphicFrame>
          <p:nvGraphicFramePr>
            <p:cNvPr id="6155" name="Object 4"/>
            <p:cNvGraphicFramePr>
              <a:graphicFrameLocks/>
            </p:cNvGraphicFramePr>
            <p:nvPr/>
          </p:nvGraphicFramePr>
          <p:xfrm>
            <a:off x="576" y="768"/>
            <a:ext cx="163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Clip" r:id="rId4" imgW="5373688" imgH="2620963" progId="MS_ClipArt_Gallery.2">
                    <p:embed/>
                  </p:oleObj>
                </mc:Choice>
                <mc:Fallback>
                  <p:oleObj name="Clip" r:id="rId4" imgW="5373688" imgH="2620963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68"/>
                          <a:ext cx="1637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5"/>
            <p:cNvSpPr txBox="1">
              <a:spLocks noChangeArrowheads="1"/>
            </p:cNvSpPr>
            <p:nvPr/>
          </p:nvSpPr>
          <p:spPr bwMode="auto">
            <a:xfrm>
              <a:off x="866" y="1632"/>
              <a:ext cx="1056" cy="1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lvl1pPr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1pPr>
              <a:lvl2pPr marL="742950" indent="-28575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2pPr>
              <a:lvl3pPr marL="1143000" indent="-22860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3pPr>
              <a:lvl4pPr marL="1600200" indent="-22860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4pPr>
              <a:lvl5pPr marL="2057400" indent="-22860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u="none">
                  <a:solidFill>
                    <a:schemeClr val="tx2"/>
                  </a:solidFill>
                </a:rPr>
                <a:t>Salesperson</a:t>
              </a:r>
            </a:p>
            <a:p>
              <a:pPr>
                <a:spcBef>
                  <a:spcPct val="50000"/>
                </a:spcBef>
              </a:pPr>
              <a:r>
                <a:rPr lang="en-US" sz="2000" u="none">
                  <a:solidFill>
                    <a:schemeClr val="tx2"/>
                  </a:solidFill>
                </a:rPr>
                <a:t>Not saying </a:t>
              </a:r>
              <a:r>
                <a:rPr lang="en-US" sz="2000">
                  <a:solidFill>
                    <a:schemeClr val="tx2"/>
                  </a:solidFill>
                </a:rPr>
                <a:t>Which</a:t>
              </a:r>
              <a:r>
                <a:rPr lang="en-US" sz="2000" u="none">
                  <a:solidFill>
                    <a:schemeClr val="tx2"/>
                  </a:solidFill>
                </a:rPr>
                <a:t> salesperson – just a salesperson in general!!!</a:t>
              </a:r>
              <a:endParaRPr lang="en-US" sz="1400" u="none">
                <a:solidFill>
                  <a:schemeClr val="tx2"/>
                </a:solidFill>
              </a:endParaRPr>
            </a:p>
          </p:txBody>
        </p:sp>
      </p:grpSp>
      <p:grpSp>
        <p:nvGrpSpPr>
          <p:cNvPr id="6147" name="Group 6"/>
          <p:cNvGrpSpPr>
            <a:grpSpLocks/>
          </p:cNvGrpSpPr>
          <p:nvPr/>
        </p:nvGrpSpPr>
        <p:grpSpPr bwMode="auto">
          <a:xfrm>
            <a:off x="685800" y="3200400"/>
            <a:ext cx="2286000" cy="2089150"/>
            <a:chOff x="0" y="2256"/>
            <a:chExt cx="1440" cy="1316"/>
          </a:xfrm>
        </p:grpSpPr>
        <p:graphicFrame>
          <p:nvGraphicFramePr>
            <p:cNvPr id="6153" name="Object 7"/>
            <p:cNvGraphicFramePr>
              <a:graphicFrameLocks/>
            </p:cNvGraphicFramePr>
            <p:nvPr/>
          </p:nvGraphicFramePr>
          <p:xfrm>
            <a:off x="330" y="2256"/>
            <a:ext cx="781" cy="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Clip" r:id="rId6" imgW="3916363" imgH="4876800" progId="MS_ClipArt_Gallery.2">
                    <p:embed/>
                  </p:oleObj>
                </mc:Choice>
                <mc:Fallback>
                  <p:oleObj name="Clip" r:id="rId6" imgW="3916363" imgH="4876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" y="2256"/>
                          <a:ext cx="781" cy="8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0" y="3312"/>
              <a:ext cx="144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lvl1pPr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1pPr>
              <a:lvl2pPr marL="742950" indent="-28575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2pPr>
              <a:lvl3pPr marL="1143000" indent="-22860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3pPr>
              <a:lvl4pPr marL="1600200" indent="-22860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4pPr>
              <a:lvl5pPr marL="2057400" indent="-22860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u="none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6148" name="Group 9"/>
          <p:cNvGrpSpPr>
            <a:grpSpLocks/>
          </p:cNvGrpSpPr>
          <p:nvPr/>
        </p:nvGrpSpPr>
        <p:grpSpPr bwMode="auto">
          <a:xfrm>
            <a:off x="5638800" y="3657600"/>
            <a:ext cx="2514600" cy="1479550"/>
            <a:chOff x="2208" y="1776"/>
            <a:chExt cx="1584" cy="932"/>
          </a:xfrm>
        </p:grpSpPr>
        <p:graphicFrame>
          <p:nvGraphicFramePr>
            <p:cNvPr id="6151" name="Object 10"/>
            <p:cNvGraphicFramePr>
              <a:graphicFrameLocks/>
            </p:cNvGraphicFramePr>
            <p:nvPr/>
          </p:nvGraphicFramePr>
          <p:xfrm>
            <a:off x="2594" y="1776"/>
            <a:ext cx="81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Clip" r:id="rId8" imgW="4610100" imgH="3368675" progId="MS_ClipArt_Gallery.2">
                    <p:embed/>
                  </p:oleObj>
                </mc:Choice>
                <mc:Fallback>
                  <p:oleObj name="Clip" r:id="rId8" imgW="4610100" imgH="3368675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4" y="1776"/>
                          <a:ext cx="81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Text Box 11"/>
            <p:cNvSpPr txBox="1">
              <a:spLocks noChangeArrowheads="1"/>
            </p:cNvSpPr>
            <p:nvPr/>
          </p:nvSpPr>
          <p:spPr bwMode="auto">
            <a:xfrm>
              <a:off x="2208" y="2448"/>
              <a:ext cx="1584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lvl1pPr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1pPr>
              <a:lvl2pPr marL="742950" indent="-28575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2pPr>
              <a:lvl3pPr marL="1143000" indent="-22860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3pPr>
              <a:lvl4pPr marL="1600200" indent="-22860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4pPr>
              <a:lvl5pPr marL="2057400" indent="-228600"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u="sng">
                  <a:solidFill>
                    <a:schemeClr val="tx1"/>
                  </a:solidFill>
                  <a:latin typeface="ZapfHumnst BT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u="none">
                  <a:solidFill>
                    <a:schemeClr val="tx2"/>
                  </a:solidFill>
                </a:rPr>
                <a:t>Product</a:t>
              </a:r>
            </a:p>
          </p:txBody>
        </p:sp>
      </p:grpSp>
      <p:sp>
        <p:nvSpPr>
          <p:cNvPr id="6149" name="Text Box 12"/>
          <p:cNvSpPr txBox="1">
            <a:spLocks noChangeArrowheads="1"/>
          </p:cNvSpPr>
          <p:nvPr/>
        </p:nvSpPr>
        <p:spPr bwMode="auto">
          <a:xfrm>
            <a:off x="2590800" y="5715000"/>
            <a:ext cx="4191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i="1" u="none">
                <a:solidFill>
                  <a:schemeClr val="tx2"/>
                </a:solidFill>
                <a:latin typeface="Times New Roman" pitchFamily="18" charset="0"/>
              </a:rPr>
              <a:t>Manages Complexity</a:t>
            </a:r>
          </a:p>
        </p:txBody>
      </p:sp>
      <p:sp>
        <p:nvSpPr>
          <p:cNvPr id="615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Abstraction?</a:t>
            </a:r>
          </a:p>
        </p:txBody>
      </p:sp>
    </p:spTree>
    <p:extLst>
      <p:ext uri="{BB962C8B-B14F-4D97-AF65-F5344CB8AC3E}">
        <p14:creationId xmlns:p14="http://schemas.microsoft.com/office/powerpoint/2010/main" val="3175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วงจรการพัฒนาระบบ </a:t>
            </a:r>
            <a:r>
              <a:rPr lang="en-US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(The System Development Life Cycle)</a:t>
            </a:r>
            <a:r>
              <a:rPr lang="en-US" sz="3200" b="1" dirty="0" smtClean="0"/>
              <a:t> </a:t>
            </a:r>
            <a:r>
              <a:rPr lang="th-TH" sz="3200" b="1" dirty="0" smtClean="0"/>
              <a:t/>
            </a:r>
            <a:br>
              <a:rPr lang="th-TH" sz="3200" b="1" dirty="0" smtClean="0"/>
            </a:br>
            <a:endParaRPr lang="th-TH" sz="3200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026" name="Picture 2" descr="http://bbresources.org/wp-content/uploads/2011/05/life-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3884"/>
            <a:ext cx="8748464" cy="564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4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rc 3"/>
          <p:cNvSpPr>
            <a:spLocks/>
          </p:cNvSpPr>
          <p:nvPr/>
        </p:nvSpPr>
        <p:spPr bwMode="auto">
          <a:xfrm>
            <a:off x="1600200" y="4095750"/>
            <a:ext cx="1371600" cy="1371600"/>
          </a:xfrm>
          <a:custGeom>
            <a:avLst/>
            <a:gdLst>
              <a:gd name="T0" fmla="*/ 0 w 21600"/>
              <a:gd name="T1" fmla="*/ 0 h 21600"/>
              <a:gd name="T2" fmla="*/ 1371600 w 21600"/>
              <a:gd name="T3" fmla="*/ 1371600 h 21600"/>
              <a:gd name="T4" fmla="*/ 0 w 21600"/>
              <a:gd name="T5" fmla="*/ 137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7171" name="Arc 4"/>
          <p:cNvSpPr>
            <a:spLocks/>
          </p:cNvSpPr>
          <p:nvPr/>
        </p:nvSpPr>
        <p:spPr bwMode="auto">
          <a:xfrm>
            <a:off x="1905000" y="3721100"/>
            <a:ext cx="1371600" cy="1371600"/>
          </a:xfrm>
          <a:custGeom>
            <a:avLst/>
            <a:gdLst>
              <a:gd name="T0" fmla="*/ 0 w 21600"/>
              <a:gd name="T1" fmla="*/ 0 h 21600"/>
              <a:gd name="T2" fmla="*/ 1371600 w 21600"/>
              <a:gd name="T3" fmla="*/ 1371600 h 21600"/>
              <a:gd name="T4" fmla="*/ 0 w 21600"/>
              <a:gd name="T5" fmla="*/ 137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7172" name="Arc 5"/>
          <p:cNvSpPr>
            <a:spLocks/>
          </p:cNvSpPr>
          <p:nvPr/>
        </p:nvSpPr>
        <p:spPr bwMode="auto">
          <a:xfrm>
            <a:off x="2286000" y="3276600"/>
            <a:ext cx="1371600" cy="1371600"/>
          </a:xfrm>
          <a:custGeom>
            <a:avLst/>
            <a:gdLst>
              <a:gd name="T0" fmla="*/ 0 w 21600"/>
              <a:gd name="T1" fmla="*/ 0 h 21600"/>
              <a:gd name="T2" fmla="*/ 1371600 w 21600"/>
              <a:gd name="T3" fmla="*/ 1371600 h 21600"/>
              <a:gd name="T4" fmla="*/ 0 w 21600"/>
              <a:gd name="T5" fmla="*/ 137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7173" name="Arc 6"/>
          <p:cNvSpPr>
            <a:spLocks/>
          </p:cNvSpPr>
          <p:nvPr/>
        </p:nvSpPr>
        <p:spPr bwMode="auto">
          <a:xfrm>
            <a:off x="2667000" y="2952750"/>
            <a:ext cx="1371600" cy="1371600"/>
          </a:xfrm>
          <a:custGeom>
            <a:avLst/>
            <a:gdLst>
              <a:gd name="T0" fmla="*/ 0 w 21600"/>
              <a:gd name="T1" fmla="*/ 0 h 21600"/>
              <a:gd name="T2" fmla="*/ 1371600 w 21600"/>
              <a:gd name="T3" fmla="*/ 1371600 h 21600"/>
              <a:gd name="T4" fmla="*/ 0 w 21600"/>
              <a:gd name="T5" fmla="*/ 1371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grpSp>
        <p:nvGrpSpPr>
          <p:cNvPr id="7174" name="Group 7"/>
          <p:cNvGrpSpPr>
            <a:grpSpLocks/>
          </p:cNvGrpSpPr>
          <p:nvPr/>
        </p:nvGrpSpPr>
        <p:grpSpPr bwMode="auto">
          <a:xfrm>
            <a:off x="5638800" y="2133600"/>
            <a:ext cx="2667000" cy="1905000"/>
            <a:chOff x="3600" y="816"/>
            <a:chExt cx="1920" cy="1392"/>
          </a:xfrm>
        </p:grpSpPr>
        <p:sp>
          <p:nvSpPr>
            <p:cNvPr id="7194" name="Rectangle 8"/>
            <p:cNvSpPr>
              <a:spLocks noChangeArrowheads="1"/>
            </p:cNvSpPr>
            <p:nvPr/>
          </p:nvSpPr>
          <p:spPr bwMode="auto">
            <a:xfrm>
              <a:off x="3600" y="816"/>
              <a:ext cx="1920" cy="1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95" name="AutoShape 9"/>
            <p:cNvSpPr>
              <a:spLocks noChangeArrowheads="1"/>
            </p:cNvSpPr>
            <p:nvPr/>
          </p:nvSpPr>
          <p:spPr bwMode="auto">
            <a:xfrm>
              <a:off x="3792" y="960"/>
              <a:ext cx="1536" cy="110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96" name="Rectangle 10"/>
            <p:cNvSpPr>
              <a:spLocks noChangeArrowheads="1"/>
            </p:cNvSpPr>
            <p:nvPr/>
          </p:nvSpPr>
          <p:spPr bwMode="auto">
            <a:xfrm>
              <a:off x="4368" y="2112"/>
              <a:ext cx="384" cy="4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7175" name="Group 11"/>
          <p:cNvGrpSpPr>
            <a:grpSpLocks/>
          </p:cNvGrpSpPr>
          <p:nvPr/>
        </p:nvGrpSpPr>
        <p:grpSpPr bwMode="auto">
          <a:xfrm rot="-2727911">
            <a:off x="762000" y="4953000"/>
            <a:ext cx="1600200" cy="685800"/>
            <a:chOff x="962" y="2832"/>
            <a:chExt cx="1744" cy="528"/>
          </a:xfrm>
        </p:grpSpPr>
        <p:sp>
          <p:nvSpPr>
            <p:cNvPr id="7180" name="AutoShape 12"/>
            <p:cNvSpPr>
              <a:spLocks/>
            </p:cNvSpPr>
            <p:nvPr/>
          </p:nvSpPr>
          <p:spPr bwMode="auto">
            <a:xfrm>
              <a:off x="2610" y="2912"/>
              <a:ext cx="96" cy="150"/>
            </a:xfrm>
            <a:prstGeom prst="rightBracket">
              <a:avLst>
                <a:gd name="adj" fmla="val 78125"/>
              </a:avLst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81" name="AutoShape 13"/>
            <p:cNvSpPr>
              <a:spLocks noChangeArrowheads="1"/>
            </p:cNvSpPr>
            <p:nvPr/>
          </p:nvSpPr>
          <p:spPr bwMode="auto">
            <a:xfrm>
              <a:off x="962" y="2832"/>
              <a:ext cx="1648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th-TH" sz="1800" u="none">
                <a:latin typeface="Arial" pitchFamily="34" charset="0"/>
              </a:endParaRP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2275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2275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275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203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203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203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1794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1794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1794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155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155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155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7176" name="Text Box 28"/>
          <p:cNvSpPr txBox="1">
            <a:spLocks noChangeArrowheads="1"/>
          </p:cNvSpPr>
          <p:nvPr/>
        </p:nvSpPr>
        <p:spPr bwMode="auto">
          <a:xfrm>
            <a:off x="2590800" y="5715000"/>
            <a:ext cx="4191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i="1" u="none">
                <a:solidFill>
                  <a:schemeClr val="tx2"/>
                </a:solidFill>
                <a:latin typeface="Times New Roman" pitchFamily="18" charset="0"/>
              </a:rPr>
              <a:t>Improves Resiliency</a:t>
            </a:r>
          </a:p>
        </p:txBody>
      </p:sp>
      <p:sp>
        <p:nvSpPr>
          <p:cNvPr id="717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Encapsulation?</a:t>
            </a:r>
          </a:p>
        </p:txBody>
      </p:sp>
      <p:sp>
        <p:nvSpPr>
          <p:cNvPr id="7178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Hide implementation from clients</a:t>
            </a:r>
          </a:p>
          <a:p>
            <a:pPr lvl="1" eaLnBrk="1" hangingPunct="1"/>
            <a:r>
              <a:rPr lang="en-US" smtClean="0"/>
              <a:t>Clients depend on interface</a:t>
            </a:r>
          </a:p>
        </p:txBody>
      </p:sp>
      <p:sp>
        <p:nvSpPr>
          <p:cNvPr id="7179" name="Text Box 31"/>
          <p:cNvSpPr txBox="1">
            <a:spLocks noChangeArrowheads="1"/>
          </p:cNvSpPr>
          <p:nvPr/>
        </p:nvSpPr>
        <p:spPr bwMode="auto">
          <a:xfrm>
            <a:off x="4997450" y="4510088"/>
            <a:ext cx="3798888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r>
              <a:rPr lang="en-US" sz="2000" u="none"/>
              <a:t>How does an object encapsulate?</a:t>
            </a:r>
          </a:p>
          <a:p>
            <a:r>
              <a:rPr lang="en-US" sz="2000" u="none"/>
              <a:t>What does it encapsulate?</a:t>
            </a:r>
          </a:p>
        </p:txBody>
      </p:sp>
    </p:spTree>
    <p:extLst>
      <p:ext uri="{BB962C8B-B14F-4D97-AF65-F5344CB8AC3E}">
        <p14:creationId xmlns:p14="http://schemas.microsoft.com/office/powerpoint/2010/main" val="2831590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Encapsulation </a:t>
            </a:r>
            <a:r>
              <a:rPr lang="th-TH" sz="5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5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Information Hiding</a:t>
            </a:r>
            <a:endParaRPr lang="en-GB" sz="5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การซ่อนรายละเอียดเป็นพื้นฐานของการปกปิดข้อมูลภายในและวิธีการทำงานของ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</a:p>
          <a:p>
            <a:pPr eaLnBrk="1" hangingPunct="1">
              <a:lnSpc>
                <a:spcPct val="90000"/>
              </a:lnSpc>
            </a:pP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ตามแนวคิดเชิงวัตถุ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การจะล่วงรู้รายละเอียดข้อมูลของ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จะต้องได้รับอนุญาตจากเจ้าของ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นั้นก่อน กล่าวคือการเข้าถึงข้อมูลนั้น จะไม่สามารถเข้าถึงได้โดยตรง แต่จะต้องมีการตอบรับจาก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Method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ปลายทางนั้นว่าจะยอมให้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ที่ส่ง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Message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เข้าถึงข้อมูลของตนหรือไม่</a:t>
            </a: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Encapsulation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หมายถึง ลักษณะการเขียนโปรแกรมที่จะมีการซ่อนข้อมูลที่ต้องการควบคุมความถูกต้องของข้อมูลไว้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(Information Hiding)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และบังคับให้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อื่นเข้าถึงข้อมูลที่ซ่อนไว้ผ่านทาง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Interface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ที่เตรียมไว้ ทำให้สามารถควบคุมความถูกต้องของข้อมูลได้</a:t>
            </a:r>
            <a:endParaRPr lang="en-GB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06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Encapsulation </a:t>
            </a:r>
            <a:r>
              <a:rPr lang="th-TH" dirty="0" smtClean="0"/>
              <a:t>และ </a:t>
            </a:r>
            <a:r>
              <a:rPr lang="en-US" dirty="0" smtClean="0"/>
              <a:t>Information Hiding</a:t>
            </a:r>
            <a:endParaRPr lang="en-GB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กลไกการปกป้องกันข้อมูลและวิธีการทำงานของ 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สามารถเป็น</a:t>
            </a:r>
          </a:p>
          <a:p>
            <a:pPr lvl="1" eaLnBrk="1" hangingPunct="1"/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Public (+)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ซึ่งสามารถเข้าถึงได้โดยตรงจากภายนอก</a:t>
            </a:r>
            <a:endParaRPr lang="en-US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 eaLnBrk="1" hangingPunct="1"/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Private (#)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ซึ่งจะถูกใช้งานจากภายใน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เท่านั้น</a:t>
            </a:r>
            <a:endParaRPr lang="en-US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 eaLnBrk="1" hangingPunct="1"/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Protected (-)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ซึ่งจะสามารถเห็นหรือเข้าถึงได้จากภายใน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Subclass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เท่านั้น</a:t>
            </a:r>
            <a:endParaRPr lang="en-GB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98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61950" y="3238500"/>
            <a:ext cx="312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u="none">
                <a:solidFill>
                  <a:schemeClr val="tx2"/>
                </a:solidFill>
                <a:latin typeface="Arial" pitchFamily="34" charset="0"/>
              </a:rPr>
              <a:t>Order Processing System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735763" y="5057775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 algn="ctr"/>
            <a:r>
              <a:rPr lang="en-US" sz="2400" u="none">
                <a:solidFill>
                  <a:schemeClr val="tx2"/>
                </a:solidFill>
                <a:latin typeface="Arial" pitchFamily="34" charset="0"/>
              </a:rPr>
              <a:t>Billing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6753225" y="2038350"/>
            <a:ext cx="963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 algn="ctr"/>
            <a:r>
              <a:rPr lang="en-US" sz="2400" u="none">
                <a:solidFill>
                  <a:schemeClr val="tx2"/>
                </a:solidFill>
                <a:latin typeface="Arial" pitchFamily="34" charset="0"/>
              </a:rPr>
              <a:t>Order</a:t>
            </a:r>
          </a:p>
          <a:p>
            <a:pPr algn="ctr"/>
            <a:r>
              <a:rPr lang="en-US" sz="2400" u="none">
                <a:solidFill>
                  <a:schemeClr val="tx2"/>
                </a:solidFill>
                <a:latin typeface="Arial" pitchFamily="34" charset="0"/>
              </a:rPr>
              <a:t>Entry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26050" y="3495675"/>
            <a:ext cx="157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 algn="ctr"/>
            <a:r>
              <a:rPr lang="en-US" sz="2400" u="none">
                <a:solidFill>
                  <a:schemeClr val="tx2"/>
                </a:solidFill>
                <a:latin typeface="Arial" pitchFamily="34" charset="0"/>
              </a:rPr>
              <a:t>Order</a:t>
            </a:r>
          </a:p>
          <a:p>
            <a:pPr algn="ctr"/>
            <a:r>
              <a:rPr lang="en-US" sz="2400" u="none">
                <a:solidFill>
                  <a:schemeClr val="tx2"/>
                </a:solidFill>
                <a:latin typeface="Arial" pitchFamily="34" charset="0"/>
              </a:rPr>
              <a:t>Fulfillment</a:t>
            </a:r>
          </a:p>
        </p:txBody>
      </p:sp>
      <p:sp>
        <p:nvSpPr>
          <p:cNvPr id="8198" name="AutoShape 8"/>
          <p:cNvSpPr>
            <a:spLocks noChangeArrowheads="1"/>
          </p:cNvSpPr>
          <p:nvPr/>
        </p:nvSpPr>
        <p:spPr bwMode="auto">
          <a:xfrm>
            <a:off x="3886200" y="3086100"/>
            <a:ext cx="838200" cy="914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2286000" y="5791200"/>
            <a:ext cx="4191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i="1" u="none">
                <a:solidFill>
                  <a:schemeClr val="tx2"/>
                </a:solidFill>
                <a:latin typeface="Times New Roman" pitchFamily="18" charset="0"/>
              </a:rPr>
              <a:t>Manages Complexity</a:t>
            </a:r>
          </a:p>
        </p:txBody>
      </p:sp>
      <p:sp>
        <p:nvSpPr>
          <p:cNvPr id="820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Modularity?</a:t>
            </a:r>
          </a:p>
        </p:txBody>
      </p:sp>
      <p:sp>
        <p:nvSpPr>
          <p:cNvPr id="820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breaking up of something complex into manageable pieces</a:t>
            </a:r>
          </a:p>
        </p:txBody>
      </p:sp>
    </p:spTree>
    <p:extLst>
      <p:ext uri="{BB962C8B-B14F-4D97-AF65-F5344CB8AC3E}">
        <p14:creationId xmlns:p14="http://schemas.microsoft.com/office/powerpoint/2010/main" val="4196898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"/>
          <p:cNvGrpSpPr>
            <a:grpSpLocks/>
          </p:cNvGrpSpPr>
          <p:nvPr/>
        </p:nvGrpSpPr>
        <p:grpSpPr bwMode="auto">
          <a:xfrm>
            <a:off x="87313" y="1528763"/>
            <a:ext cx="1641475" cy="4692650"/>
            <a:chOff x="220" y="640"/>
            <a:chExt cx="1135" cy="3484"/>
          </a:xfrm>
        </p:grpSpPr>
        <p:sp>
          <p:nvSpPr>
            <p:cNvPr id="9237" name="Rectangle 4"/>
            <p:cNvSpPr>
              <a:spLocks noChangeArrowheads="1"/>
            </p:cNvSpPr>
            <p:nvPr/>
          </p:nvSpPr>
          <p:spPr bwMode="auto">
            <a:xfrm>
              <a:off x="276" y="3648"/>
              <a:ext cx="1023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800" b="1" u="none">
                  <a:latin typeface="Arial" pitchFamily="34" charset="0"/>
                </a:rPr>
                <a:t>Decreasing </a:t>
              </a:r>
            </a:p>
            <a:p>
              <a:pPr algn="ctr"/>
              <a:r>
                <a:rPr lang="en-US" sz="1800" b="1" u="none">
                  <a:latin typeface="Arial" pitchFamily="34" charset="0"/>
                </a:rPr>
                <a:t>abstraction</a:t>
              </a:r>
            </a:p>
          </p:txBody>
        </p:sp>
        <p:sp>
          <p:nvSpPr>
            <p:cNvPr id="9238" name="AutoShape 5"/>
            <p:cNvSpPr>
              <a:spLocks noChangeArrowheads="1"/>
            </p:cNvSpPr>
            <p:nvPr/>
          </p:nvSpPr>
          <p:spPr bwMode="auto">
            <a:xfrm>
              <a:off x="220" y="1044"/>
              <a:ext cx="1135" cy="2491"/>
            </a:xfrm>
            <a:prstGeom prst="upDownArrow">
              <a:avLst>
                <a:gd name="adj1" fmla="val 50000"/>
                <a:gd name="adj2" fmla="val 43894"/>
              </a:avLst>
            </a:prstGeom>
            <a:gradFill rotWithShape="0">
              <a:gsLst>
                <a:gs pos="0">
                  <a:srgbClr val="760076"/>
                </a:gs>
                <a:gs pos="50000">
                  <a:srgbClr val="FF00FF"/>
                </a:gs>
                <a:gs pos="100000">
                  <a:srgbClr val="7600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239" name="Rectangle 6"/>
            <p:cNvSpPr>
              <a:spLocks noChangeArrowheads="1"/>
            </p:cNvSpPr>
            <p:nvPr/>
          </p:nvSpPr>
          <p:spPr bwMode="auto">
            <a:xfrm>
              <a:off x="299" y="640"/>
              <a:ext cx="979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800" b="1" u="none">
                  <a:latin typeface="Arial" pitchFamily="34" charset="0"/>
                </a:rPr>
                <a:t>Increasing </a:t>
              </a:r>
            </a:p>
            <a:p>
              <a:pPr algn="ctr"/>
              <a:r>
                <a:rPr lang="en-US" sz="1800" b="1" u="none">
                  <a:latin typeface="Arial" pitchFamily="34" charset="0"/>
                </a:rPr>
                <a:t>abstraction</a:t>
              </a:r>
            </a:p>
          </p:txBody>
        </p:sp>
      </p:grp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5715000" y="990600"/>
            <a:ext cx="771525" cy="374650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latin typeface="Arial" pitchFamily="34" charset="0"/>
              </a:rPr>
              <a:t>Asset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7651750" y="2895600"/>
            <a:ext cx="1492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latin typeface="Arial" pitchFamily="34" charset="0"/>
              </a:rPr>
              <a:t>RealEstate</a:t>
            </a: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1954213" y="4706938"/>
            <a:ext cx="1085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latin typeface="Arial" pitchFamily="34" charset="0"/>
              </a:rPr>
              <a:t>Savings</a:t>
            </a: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2520950" y="2911475"/>
            <a:ext cx="1797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latin typeface="Arial" pitchFamily="34" charset="0"/>
              </a:rPr>
              <a:t>BankAccount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3206750" y="4706938"/>
            <a:ext cx="1273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latin typeface="Arial" pitchFamily="34" charset="0"/>
              </a:rPr>
              <a:t>Checking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4876800" y="472440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latin typeface="Arial" pitchFamily="34" charset="0"/>
              </a:rPr>
              <a:t>Stock</a:t>
            </a:r>
          </a:p>
        </p:txBody>
      </p:sp>
      <p:sp>
        <p:nvSpPr>
          <p:cNvPr id="9225" name="Rectangle 13"/>
          <p:cNvSpPr>
            <a:spLocks noChangeArrowheads="1"/>
          </p:cNvSpPr>
          <p:nvPr/>
        </p:nvSpPr>
        <p:spPr bwMode="auto">
          <a:xfrm>
            <a:off x="5549900" y="2895600"/>
            <a:ext cx="1101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latin typeface="Arial" pitchFamily="34" charset="0"/>
              </a:rPr>
              <a:t>Security</a:t>
            </a:r>
          </a:p>
        </p:txBody>
      </p:sp>
      <p:sp>
        <p:nvSpPr>
          <p:cNvPr id="9226" name="Rectangle 14"/>
          <p:cNvSpPr>
            <a:spLocks noChangeArrowheads="1"/>
          </p:cNvSpPr>
          <p:nvPr/>
        </p:nvSpPr>
        <p:spPr bwMode="auto">
          <a:xfrm>
            <a:off x="6477000" y="4724400"/>
            <a:ext cx="712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latin typeface="Arial" pitchFamily="34" charset="0"/>
              </a:rPr>
              <a:t>Bond</a:t>
            </a:r>
          </a:p>
        </p:txBody>
      </p:sp>
      <p:sp>
        <p:nvSpPr>
          <p:cNvPr id="9227" name="Text Box 15"/>
          <p:cNvSpPr txBox="1">
            <a:spLocks noChangeArrowheads="1"/>
          </p:cNvSpPr>
          <p:nvPr/>
        </p:nvSpPr>
        <p:spPr bwMode="auto">
          <a:xfrm>
            <a:off x="2319338" y="5643563"/>
            <a:ext cx="54038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 u="sng">
                <a:solidFill>
                  <a:schemeClr val="tx1"/>
                </a:solidFill>
                <a:latin typeface="ZapfHumnst BT" pitchFamily="34" charset="0"/>
              </a:defRPr>
            </a:lvl1pPr>
            <a:lvl2pPr marL="742950" indent="-285750">
              <a:defRPr sz="1000" u="sng">
                <a:solidFill>
                  <a:schemeClr val="tx1"/>
                </a:solidFill>
                <a:latin typeface="ZapfHumnst BT" pitchFamily="34" charset="0"/>
              </a:defRPr>
            </a:lvl2pPr>
            <a:lvl3pPr marL="11430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3pPr>
            <a:lvl4pPr marL="16002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4pPr>
            <a:lvl5pPr marL="2057400" indent="-228600">
              <a:defRPr sz="1000" u="sng">
                <a:solidFill>
                  <a:schemeClr val="tx1"/>
                </a:solidFill>
                <a:latin typeface="ZapfHumnst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u="sng">
                <a:solidFill>
                  <a:schemeClr val="tx1"/>
                </a:solidFill>
                <a:latin typeface="ZapfHumnst BT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85000"/>
              </a:spcBef>
            </a:pPr>
            <a:r>
              <a:rPr lang="en-US" sz="2000" i="1" u="none">
                <a:solidFill>
                  <a:schemeClr val="tx2"/>
                </a:solidFill>
                <a:latin typeface="Arial" pitchFamily="34" charset="0"/>
              </a:rPr>
              <a:t>Elements at the same level of the hierarchy should be at the same level of abstraction</a:t>
            </a:r>
          </a:p>
        </p:txBody>
      </p:sp>
      <p:sp>
        <p:nvSpPr>
          <p:cNvPr id="9228" name="AutoShape 17"/>
          <p:cNvSpPr>
            <a:spLocks noChangeArrowheads="1"/>
          </p:cNvSpPr>
          <p:nvPr/>
        </p:nvSpPr>
        <p:spPr bwMode="auto">
          <a:xfrm rot="8769725">
            <a:off x="3505200" y="2209800"/>
            <a:ext cx="1371600" cy="381000"/>
          </a:xfrm>
          <a:custGeom>
            <a:avLst/>
            <a:gdLst>
              <a:gd name="T0" fmla="*/ 1028700 w 21600"/>
              <a:gd name="T1" fmla="*/ 0 h 21600"/>
              <a:gd name="T2" fmla="*/ 0 w 21600"/>
              <a:gd name="T3" fmla="*/ 190500 h 21600"/>
              <a:gd name="T4" fmla="*/ 1028700 w 21600"/>
              <a:gd name="T5" fmla="*/ 381000 h 21600"/>
              <a:gd name="T6" fmla="*/ 1371600 w 21600"/>
              <a:gd name="T7" fmla="*/ 190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th-TH"/>
          </a:p>
        </p:txBody>
      </p:sp>
      <p:sp>
        <p:nvSpPr>
          <p:cNvPr id="9229" name="AutoShape 18"/>
          <p:cNvSpPr>
            <a:spLocks noChangeArrowheads="1"/>
          </p:cNvSpPr>
          <p:nvPr/>
        </p:nvSpPr>
        <p:spPr bwMode="auto">
          <a:xfrm rot="7261766">
            <a:off x="2209800" y="3962400"/>
            <a:ext cx="1371600" cy="381000"/>
          </a:xfrm>
          <a:custGeom>
            <a:avLst/>
            <a:gdLst>
              <a:gd name="T0" fmla="*/ 1028700 w 21600"/>
              <a:gd name="T1" fmla="*/ 0 h 21600"/>
              <a:gd name="T2" fmla="*/ 0 w 21600"/>
              <a:gd name="T3" fmla="*/ 190500 h 21600"/>
              <a:gd name="T4" fmla="*/ 1028700 w 21600"/>
              <a:gd name="T5" fmla="*/ 381000 h 21600"/>
              <a:gd name="T6" fmla="*/ 1371600 w 21600"/>
              <a:gd name="T7" fmla="*/ 190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th-TH"/>
          </a:p>
        </p:txBody>
      </p:sp>
      <p:sp>
        <p:nvSpPr>
          <p:cNvPr id="9230" name="AutoShape 19"/>
          <p:cNvSpPr>
            <a:spLocks noChangeArrowheads="1"/>
          </p:cNvSpPr>
          <p:nvPr/>
        </p:nvSpPr>
        <p:spPr bwMode="auto">
          <a:xfrm rot="14338234" flipH="1">
            <a:off x="3162300" y="3924300"/>
            <a:ext cx="1371600" cy="381000"/>
          </a:xfrm>
          <a:custGeom>
            <a:avLst/>
            <a:gdLst>
              <a:gd name="T0" fmla="*/ 1028700 w 21600"/>
              <a:gd name="T1" fmla="*/ 0 h 21600"/>
              <a:gd name="T2" fmla="*/ 0 w 21600"/>
              <a:gd name="T3" fmla="*/ 190500 h 21600"/>
              <a:gd name="T4" fmla="*/ 1028700 w 21600"/>
              <a:gd name="T5" fmla="*/ 381000 h 21600"/>
              <a:gd name="T6" fmla="*/ 1371600 w 21600"/>
              <a:gd name="T7" fmla="*/ 190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th-TH"/>
          </a:p>
        </p:txBody>
      </p:sp>
      <p:sp>
        <p:nvSpPr>
          <p:cNvPr id="9231" name="AutoShape 20"/>
          <p:cNvSpPr>
            <a:spLocks noChangeArrowheads="1"/>
          </p:cNvSpPr>
          <p:nvPr/>
        </p:nvSpPr>
        <p:spPr bwMode="auto">
          <a:xfrm rot="7261766">
            <a:off x="4929188" y="3870325"/>
            <a:ext cx="1371600" cy="381000"/>
          </a:xfrm>
          <a:custGeom>
            <a:avLst/>
            <a:gdLst>
              <a:gd name="T0" fmla="*/ 1028700 w 21600"/>
              <a:gd name="T1" fmla="*/ 0 h 21600"/>
              <a:gd name="T2" fmla="*/ 0 w 21600"/>
              <a:gd name="T3" fmla="*/ 190500 h 21600"/>
              <a:gd name="T4" fmla="*/ 1028700 w 21600"/>
              <a:gd name="T5" fmla="*/ 381000 h 21600"/>
              <a:gd name="T6" fmla="*/ 1371600 w 21600"/>
              <a:gd name="T7" fmla="*/ 190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th-TH"/>
          </a:p>
        </p:txBody>
      </p:sp>
      <p:sp>
        <p:nvSpPr>
          <p:cNvPr id="9232" name="AutoShape 21"/>
          <p:cNvSpPr>
            <a:spLocks noChangeArrowheads="1"/>
          </p:cNvSpPr>
          <p:nvPr/>
        </p:nvSpPr>
        <p:spPr bwMode="auto">
          <a:xfrm rot="14338234" flipH="1">
            <a:off x="5881688" y="3832225"/>
            <a:ext cx="1371600" cy="381000"/>
          </a:xfrm>
          <a:custGeom>
            <a:avLst/>
            <a:gdLst>
              <a:gd name="T0" fmla="*/ 1028700 w 21600"/>
              <a:gd name="T1" fmla="*/ 0 h 21600"/>
              <a:gd name="T2" fmla="*/ 0 w 21600"/>
              <a:gd name="T3" fmla="*/ 190500 h 21600"/>
              <a:gd name="T4" fmla="*/ 1028700 w 21600"/>
              <a:gd name="T5" fmla="*/ 381000 h 21600"/>
              <a:gd name="T6" fmla="*/ 1371600 w 21600"/>
              <a:gd name="T7" fmla="*/ 190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th-TH"/>
          </a:p>
        </p:txBody>
      </p:sp>
      <p:sp>
        <p:nvSpPr>
          <p:cNvPr id="9233" name="AutoShape 22"/>
          <p:cNvSpPr>
            <a:spLocks noChangeArrowheads="1"/>
          </p:cNvSpPr>
          <p:nvPr/>
        </p:nvSpPr>
        <p:spPr bwMode="auto">
          <a:xfrm rot="13915433" flipH="1">
            <a:off x="7048500" y="2095500"/>
            <a:ext cx="1371600" cy="381000"/>
          </a:xfrm>
          <a:custGeom>
            <a:avLst/>
            <a:gdLst>
              <a:gd name="T0" fmla="*/ 1028700 w 21600"/>
              <a:gd name="T1" fmla="*/ 0 h 21600"/>
              <a:gd name="T2" fmla="*/ 0 w 21600"/>
              <a:gd name="T3" fmla="*/ 190500 h 21600"/>
              <a:gd name="T4" fmla="*/ 1028700 w 21600"/>
              <a:gd name="T5" fmla="*/ 381000 h 21600"/>
              <a:gd name="T6" fmla="*/ 1371600 w 21600"/>
              <a:gd name="T7" fmla="*/ 190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th-TH"/>
          </a:p>
        </p:txBody>
      </p:sp>
      <p:sp>
        <p:nvSpPr>
          <p:cNvPr id="9234" name="AutoShape 23"/>
          <p:cNvSpPr>
            <a:spLocks noChangeArrowheads="1"/>
          </p:cNvSpPr>
          <p:nvPr/>
        </p:nvSpPr>
        <p:spPr bwMode="auto">
          <a:xfrm rot="16233599" flipH="1">
            <a:off x="5448300" y="2019300"/>
            <a:ext cx="1371600" cy="381000"/>
          </a:xfrm>
          <a:custGeom>
            <a:avLst/>
            <a:gdLst>
              <a:gd name="T0" fmla="*/ 1028700 w 21600"/>
              <a:gd name="T1" fmla="*/ 0 h 21600"/>
              <a:gd name="T2" fmla="*/ 0 w 21600"/>
              <a:gd name="T3" fmla="*/ 190500 h 21600"/>
              <a:gd name="T4" fmla="*/ 1028700 w 21600"/>
              <a:gd name="T5" fmla="*/ 381000 h 21600"/>
              <a:gd name="T6" fmla="*/ 1371600 w 21600"/>
              <a:gd name="T7" fmla="*/ 190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th-TH"/>
          </a:p>
        </p:txBody>
      </p:sp>
      <p:sp>
        <p:nvSpPr>
          <p:cNvPr id="9235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Hierarchy? </a:t>
            </a:r>
          </a:p>
        </p:txBody>
      </p:sp>
      <p:sp>
        <p:nvSpPr>
          <p:cNvPr id="9236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479897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การสืบทอดคุณสมบัติ </a:t>
            </a:r>
            <a:r>
              <a:rPr lang="en-US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(Inheritance)</a:t>
            </a:r>
            <a:endParaRPr lang="en-GB" sz="4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การสืบทอดคุณสมบัติ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(Inheritance)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 การที่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Subclass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ได้รับการถ่ายทอดคุณสมบัติ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(Attributes)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มาจาก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Superclass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แล้วผนวกคุณสมบัติพิเศษเพิ่มเข้าไป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lnSpc>
                <a:spcPct val="90000"/>
              </a:lnSpc>
            </a:pP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lnSpc>
                <a:spcPct val="90000"/>
              </a:lnSpc>
            </a:pP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lnSpc>
                <a:spcPct val="90000"/>
              </a:lnSpc>
            </a:pP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lnSpc>
                <a:spcPct val="90000"/>
              </a:lnSpc>
            </a:pP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lnSpc>
                <a:spcPct val="90000"/>
              </a:lnSpc>
            </a:pP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1" hangingPunct="1">
              <a:lnSpc>
                <a:spcPct val="90000"/>
              </a:lnSpc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สัญญลักษณ์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ที่ใช้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ลูกศรหัวรูปสามเหลี่ยมใส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ชี้จาก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Subclass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ไปยัง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Superclass</a:t>
            </a:r>
            <a:endParaRPr lang="en-GB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8196" name="Object 15"/>
          <p:cNvGraphicFramePr>
            <a:graphicFrameLocks noChangeAspect="1"/>
          </p:cNvGraphicFramePr>
          <p:nvPr/>
        </p:nvGraphicFramePr>
        <p:xfrm>
          <a:off x="827088" y="3213100"/>
          <a:ext cx="3209925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3" imgW="3209239" imgH="1677619" progId="Visio.Drawing.11">
                  <p:embed/>
                </p:oleObj>
              </mc:Choice>
              <mc:Fallback>
                <p:oleObj name="Visio" r:id="rId3" imgW="3209239" imgH="16776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13100"/>
                        <a:ext cx="3209925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7"/>
          <p:cNvGraphicFramePr>
            <a:graphicFrameLocks noChangeAspect="1"/>
          </p:cNvGraphicFramePr>
          <p:nvPr/>
        </p:nvGraphicFramePr>
        <p:xfrm>
          <a:off x="5076825" y="2636838"/>
          <a:ext cx="3209925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isio" r:id="rId5" imgW="3209239" imgH="2592019" progId="Visio.Drawing.11">
                  <p:embed/>
                </p:oleObj>
              </mc:Choice>
              <mc:Fallback>
                <p:oleObj name="Visio" r:id="rId5" imgW="3209239" imgH="25920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636838"/>
                        <a:ext cx="3209925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18"/>
          <p:cNvSpPr txBox="1">
            <a:spLocks noChangeArrowheads="1"/>
          </p:cNvSpPr>
          <p:nvPr/>
        </p:nvSpPr>
        <p:spPr bwMode="auto">
          <a:xfrm>
            <a:off x="6877050" y="4868863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sz="2000"/>
              <a:t>Multiple Inheritance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6228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การสืบทอดคุณสมบัติ </a:t>
            </a:r>
            <a:r>
              <a:rPr lang="en-US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(Inheritance)</a:t>
            </a:r>
            <a:endParaRPr lang="en-GB" sz="4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4572000" y="1557338"/>
          <a:ext cx="4171950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3" imgW="4171493" imgH="4711598" progId="Visio.Drawing.11">
                  <p:embed/>
                </p:oleObj>
              </mc:Choice>
              <mc:Fallback>
                <p:oleObj name="Visio" r:id="rId3" imgW="4171493" imgH="47115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57338"/>
                        <a:ext cx="4171950" cy="471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971550" y="2362200"/>
          <a:ext cx="2960688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5" imgW="2960522" imgH="2132381" progId="Visio.Drawing.11">
                  <p:embed/>
                </p:oleObj>
              </mc:Choice>
              <mc:Fallback>
                <p:oleObj name="Visio" r:id="rId5" imgW="2960522" imgH="21323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62200"/>
                        <a:ext cx="2960688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5724525" y="6308725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sz="2000"/>
              <a:t>With Inheritance</a:t>
            </a:r>
            <a:endParaRPr lang="en-GB" sz="2000"/>
          </a:p>
        </p:txBody>
      </p: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1547813" y="4652963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sz="2000"/>
              <a:t>Without Inheritance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0784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การสืบทอดคุณสมบัติ </a:t>
            </a:r>
            <a:r>
              <a:rPr lang="en-US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(Inheritance)</a:t>
            </a:r>
            <a:endParaRPr lang="en-GB" sz="4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หลักของการสืบทอดคุณสมบัติจะทำให้ความสัมพันธ์ระหว่าง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มีความชัดเจนยิ่งขึ้น กล่าวคือถ้ามีความสัมพันธ์ที่ชัดเจนมากขึ้นเท่าใด จะส่งผลให้การออกแบบระบบงานง่ายขึ้น </a:t>
            </a:r>
          </a:p>
          <a:p>
            <a:pPr eaLnBrk="1" hangingPunct="1"/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ผู้ออกแบบระบบงานเชิงวัตถุสามารถออกแบบระบบงานขนาดใหญ่ได้โดยการอาศัย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ที่มีการนิยามไว้ก่อนหรือที่มีผู้อื่นทำการออกแบบไว้ก่อนแล้ว ซึ่งเป็นที่มาของการนำกลับมาใช้ใหม่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(Reusability)</a:t>
            </a:r>
            <a:endParaRPr lang="en-GB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995738" y="6092825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/>
            <a:r>
              <a:rPr lang="th-TH" sz="2000"/>
              <a:t>ที่มา</a:t>
            </a:r>
            <a:r>
              <a:rPr lang="en-US" sz="2000"/>
              <a:t>: </a:t>
            </a:r>
            <a:r>
              <a:rPr lang="th-TH" sz="2000"/>
              <a:t>การวิเคราะห์และออกแบบระบบ, โอภาส เอี่มสิริวงศ์ 2548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42825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4800" dirty="0" smtClean="0"/>
              <a:t>ข้อดีของการสืบทอดคุณสมบัติ</a:t>
            </a:r>
            <a:endParaRPr lang="en-GB" sz="48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 eaLnBrk="1" hangingPunct="1"/>
            <a:r>
              <a:rPr lang="th-TH" sz="4000" dirty="0" smtClean="0"/>
              <a:t>การสืบทอดคุณสมบัติมีข้อดี คือ</a:t>
            </a:r>
          </a:p>
          <a:p>
            <a:pPr marL="1511300" lvl="1" indent="-609600" eaLnBrk="1" hangingPunct="1">
              <a:buFontTx/>
              <a:buAutoNum type="arabicPeriod"/>
            </a:pPr>
            <a:r>
              <a:rPr lang="th-TH" sz="3600" dirty="0" smtClean="0"/>
              <a:t>ทำให้มีโครงสร้างที่เป็นระบบ สามารถปรับเปลี่ยนได้ง่าย</a:t>
            </a:r>
          </a:p>
          <a:p>
            <a:pPr marL="1511300" lvl="1" indent="-609600" eaLnBrk="1" hangingPunct="1">
              <a:buFontTx/>
              <a:buAutoNum type="arabicPeriod"/>
            </a:pPr>
            <a:r>
              <a:rPr lang="th-TH" sz="3600" dirty="0" smtClean="0"/>
              <a:t>ลดเวลาในการพัฒนาระบบ</a:t>
            </a:r>
          </a:p>
          <a:p>
            <a:pPr marL="1511300" lvl="1" indent="-609600" eaLnBrk="1" hangingPunct="1">
              <a:buFontTx/>
              <a:buAutoNum type="arabicPeriod"/>
            </a:pPr>
            <a:r>
              <a:rPr lang="th-TH" sz="3600" dirty="0" smtClean="0"/>
              <a:t>ลดค่าใช้จ่ายในการพัฒนาระบบ</a:t>
            </a:r>
            <a:endParaRPr lang="en-GB" sz="3600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995738" y="6092825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r" eaLnBrk="1" hangingPunct="1"/>
            <a:r>
              <a:rPr lang="th-TH" sz="2000"/>
              <a:t>ที่มา</a:t>
            </a:r>
            <a:r>
              <a:rPr lang="en-US" sz="2000"/>
              <a:t>: </a:t>
            </a:r>
            <a:r>
              <a:rPr lang="th-TH" sz="2000"/>
              <a:t>การวิเคราะห์และออกแบบระบบ, โอภาส เอี่มสิริวงศ์ 2548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3225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153400" cy="1143000"/>
          </a:xfrm>
        </p:spPr>
        <p:txBody>
          <a:bodyPr/>
          <a:lstStyle/>
          <a:p>
            <a:r>
              <a:rPr lang="th-TH" dirty="0" smtClean="0"/>
              <a:t>นอกจากนี้ยังมีเรื่องของ</a:t>
            </a:r>
            <a:endParaRPr lang="th-TH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4000" dirty="0" smtClean="0"/>
              <a:t>การพ้องรูป</a:t>
            </a:r>
            <a:r>
              <a:rPr lang="en-US" sz="4000" dirty="0" smtClean="0"/>
              <a:t>: </a:t>
            </a:r>
            <a:r>
              <a:rPr lang="th-TH" sz="4000" dirty="0" smtClean="0"/>
              <a:t>หนึ่งรูปหลายพฤติกรรม</a:t>
            </a:r>
          </a:p>
          <a:p>
            <a:r>
              <a:rPr lang="th-TH" sz="4000" dirty="0" smtClean="0"/>
              <a:t>การนำวัตถุมาใช้ใหม่</a:t>
            </a:r>
          </a:p>
          <a:p>
            <a:r>
              <a:rPr lang="th-TH" sz="4000" dirty="0" smtClean="0"/>
              <a:t>การเชื่อมต่อ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78030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BC4A-ACE6-4801-A08C-367B5776192A}" type="slidenum">
              <a:rPr lang="en-US" smtClean="0"/>
              <a:pPr/>
              <a:t>4</a:t>
            </a:fld>
            <a:endParaRPr lang="th-TH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81000" y="1598662"/>
            <a:ext cx="8534400" cy="6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th-TH" sz="4000" dirty="0">
                <a:latin typeface="Angsana New" panose="02020603050405020304" pitchFamily="18" charset="-34"/>
              </a:rPr>
              <a:t> </a:t>
            </a:r>
            <a:r>
              <a:rPr lang="th-TH" sz="4000" dirty="0" smtClean="0">
                <a:latin typeface="Angsana New" panose="02020603050405020304" pitchFamily="18" charset="-34"/>
              </a:rPr>
              <a:t>เป็นการศึกษาและวิเคราะห์ปัญหา ความเป็นไปได้ของระบบ ความต้องการและความจำเป็น</a:t>
            </a:r>
          </a:p>
          <a:p>
            <a:pPr marL="571500" indent="-5715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th-TH" sz="4000" dirty="0" smtClean="0">
                <a:latin typeface="Angsana New" panose="02020603050405020304" pitchFamily="18" charset="-34"/>
              </a:rPr>
              <a:t>เก็บรวบรวมข้อมูล </a:t>
            </a:r>
          </a:p>
          <a:p>
            <a:pPr marL="571500" indent="-5715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th-TH" sz="4000" dirty="0" smtClean="0">
                <a:latin typeface="Angsana New" panose="02020603050405020304" pitchFamily="18" charset="-34"/>
              </a:rPr>
              <a:t>วิเคราะห์ว่าระบบที่พัฒนาขึ้นมีความเป็นไปได้และคุ้มค่าแค่ไหน</a:t>
            </a:r>
          </a:p>
          <a:p>
            <a:pPr marL="571500" indent="-5715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th-TH" sz="4000" dirty="0" smtClean="0">
                <a:latin typeface="Angsana New" panose="02020603050405020304" pitchFamily="18" charset="-34"/>
              </a:rPr>
              <a:t>มีผู้ที่เกี่ยวข้องกี่ประเภทใคร </a:t>
            </a:r>
            <a:r>
              <a:rPr lang="en-US" sz="4000" dirty="0" smtClean="0">
                <a:latin typeface="Angsana New" panose="02020603050405020304" pitchFamily="18" charset="-34"/>
              </a:rPr>
              <a:t>(Who) </a:t>
            </a:r>
            <a:r>
              <a:rPr lang="en-US" sz="4000" dirty="0" err="1" smtClean="0">
                <a:latin typeface="Angsana New" panose="02020603050405020304" pitchFamily="18" charset="-34"/>
              </a:rPr>
              <a:t>ทำอะไร</a:t>
            </a:r>
            <a:r>
              <a:rPr lang="en-US" sz="4000" dirty="0" smtClean="0">
                <a:latin typeface="Angsana New" panose="02020603050405020304" pitchFamily="18" charset="-34"/>
              </a:rPr>
              <a:t>(What) </a:t>
            </a:r>
            <a:r>
              <a:rPr lang="en-US" sz="4000" dirty="0" err="1" smtClean="0">
                <a:latin typeface="Angsana New" panose="02020603050405020304" pitchFamily="18" charset="-34"/>
              </a:rPr>
              <a:t>ที่ไหน</a:t>
            </a:r>
            <a:r>
              <a:rPr lang="en-US" sz="4000" dirty="0" smtClean="0">
                <a:latin typeface="Angsana New" panose="02020603050405020304" pitchFamily="18" charset="-34"/>
              </a:rPr>
              <a:t>(Where) </a:t>
            </a:r>
            <a:r>
              <a:rPr lang="en-US" sz="4000" dirty="0" err="1" smtClean="0">
                <a:latin typeface="Angsana New" panose="02020603050405020304" pitchFamily="18" charset="-34"/>
              </a:rPr>
              <a:t>อย่างไร</a:t>
            </a:r>
            <a:r>
              <a:rPr lang="en-US" sz="4000" dirty="0" smtClean="0">
                <a:latin typeface="Angsana New" panose="02020603050405020304" pitchFamily="18" charset="-34"/>
              </a:rPr>
              <a:t> (How)</a:t>
            </a:r>
          </a:p>
          <a:p>
            <a:pPr marL="571500" indent="-571500"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th-TH" sz="3600" dirty="0" smtClean="0">
              <a:latin typeface="Angsana New" pitchFamily="18" charset="-34"/>
            </a:endParaRP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304800" y="1219200"/>
            <a:ext cx="868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825500" y="228600"/>
            <a:ext cx="7243763" cy="717550"/>
            <a:chOff x="838222" y="364"/>
            <a:chExt cx="7243163" cy="717012"/>
          </a:xfrm>
        </p:grpSpPr>
        <p:sp>
          <p:nvSpPr>
            <p:cNvPr id="9" name="Pentagon 8"/>
            <p:cNvSpPr/>
            <p:nvPr/>
          </p:nvSpPr>
          <p:spPr>
            <a:xfrm rot="10800000">
              <a:off x="838222" y="364"/>
              <a:ext cx="7243163" cy="717012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th-TH" sz="3200" dirty="0"/>
            </a:p>
          </p:txBody>
        </p:sp>
        <p:sp>
          <p:nvSpPr>
            <p:cNvPr id="10" name="Pentagon 4"/>
            <p:cNvSpPr/>
            <p:nvPr/>
          </p:nvSpPr>
          <p:spPr>
            <a:xfrm rot="21600000">
              <a:off x="1017595" y="364"/>
              <a:ext cx="7063790" cy="717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16182" tIns="121920" rIns="227584" bIns="121920" anchor="ctr"/>
            <a:lstStyle/>
            <a:p>
              <a:pPr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800" dirty="0" smtClean="0">
                  <a:solidFill>
                    <a:srgbClr val="FFFFFF"/>
                  </a:solidFill>
                  <a:latin typeface="Angsana New" pitchFamily="18" charset="-34"/>
                  <a:cs typeface="Angsana New" pitchFamily="18" charset="-34"/>
                </a:rPr>
                <a:t>Feasibility analysis</a:t>
              </a:r>
              <a:endParaRPr lang="en-US" sz="4800" dirty="0">
                <a:solidFill>
                  <a:srgbClr val="FFFFFF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81000" y="381000"/>
            <a:ext cx="533400" cy="457200"/>
          </a:xfrm>
          <a:prstGeom prst="ellipse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969685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Polymorphism</a:t>
            </a:r>
            <a:endParaRPr lang="en-GB" sz="5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Polymorphism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 การที่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ที่ต่างกันมีปฏิกิริยาตอบสนองต่อ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Function/ Message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หนึ่งๆในวิธีที่ต่างกัน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รูปสี่เหลี่ยม กับ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รูปสามเหลี่ยม ได้รับการสืบทอดคุณสมบัติ</a:t>
            </a:r>
            <a:r>
              <a:rPr lang="en-US" sz="36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จาก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Class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รูปหลายเหลี่ยม โดยทั้งคู่มี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Function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ที่ชื่อ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draw()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เหมือนกัน แต่เมื่อมีการเรียกใช้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function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ดังกล่าว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Object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ที่สร้างจาก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รูปสี่เหลี่ยมจะมีการวาดรูปสี่เหลี่ยม ขณะที่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ที่สร้างจาก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รูปสามเหลี่ยมจะมีการวาดรูปสามเหลี่ยม </a:t>
            </a:r>
            <a:endParaRPr lang="en-GB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2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การพ้องรูป</a:t>
            </a:r>
            <a:r>
              <a:rPr lang="en-US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(Polymorphism)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รากฐานของการพ้องรูปคือคุณสมบัติการถ่ายทอด</a:t>
            </a:r>
          </a:p>
          <a:p>
            <a:r>
              <a:rPr lang="th-TH" sz="3600" dirty="0"/>
              <a:t>คุณสมบัติการถ่ายทอดยืนยันได้ว่าคลาสลูกที่เกิดจากคลาสแม่เดียวกันย่อมมีคุณสมบัติเหมือนกัน</a:t>
            </a:r>
            <a:endParaRPr lang="en-US" sz="3600" dirty="0"/>
          </a:p>
          <a:p>
            <a:endParaRPr lang="th-TH" sz="3600" dirty="0"/>
          </a:p>
          <a:p>
            <a:endParaRPr lang="en-US" sz="3600" dirty="0"/>
          </a:p>
          <a:p>
            <a:endParaRPr lang="th-TH" sz="3600" dirty="0"/>
          </a:p>
          <a:p>
            <a:r>
              <a:rPr lang="th-TH" sz="3600" dirty="0"/>
              <a:t>เป็นที่มาของหนึ่งรูปหลายพฤติกรรม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143000" y="3861792"/>
            <a:ext cx="7162800" cy="1295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dirty="0" err="1">
                <a:latin typeface="Times New Roman" pitchFamily="18" charset="0"/>
                <a:cs typeface="Angsana New" pitchFamily="18" charset="-34"/>
              </a:rPr>
              <a:t>คลาสแม่คือ</a:t>
            </a:r>
            <a:r>
              <a:rPr lang="en-US" sz="2800" dirty="0">
                <a:latin typeface="Times New Roman" pitchFamily="18" charset="0"/>
                <a:cs typeface="Angsana New" pitchFamily="18" charset="-34"/>
              </a:rPr>
              <a:t> Shape</a:t>
            </a:r>
          </a:p>
          <a:p>
            <a:r>
              <a:rPr lang="en-US" sz="2800" dirty="0" err="1">
                <a:latin typeface="Times New Roman" pitchFamily="18" charset="0"/>
                <a:cs typeface="Angsana New" pitchFamily="18" charset="-34"/>
              </a:rPr>
              <a:t>คลาสลูกคือ</a:t>
            </a:r>
            <a:r>
              <a:rPr lang="en-US" sz="2800" dirty="0">
                <a:latin typeface="Times New Roman" pitchFamily="18" charset="0"/>
                <a:cs typeface="Angsana New" pitchFamily="18" charset="-34"/>
              </a:rPr>
              <a:t> Circle, Triangle, Rectangle </a:t>
            </a:r>
            <a:r>
              <a:rPr lang="en-US" sz="2800" dirty="0" err="1">
                <a:latin typeface="Times New Roman" pitchFamily="18" charset="0"/>
                <a:cs typeface="Angsana New" pitchFamily="18" charset="-34"/>
              </a:rPr>
              <a:t>มีคุณสมบัติเหมือน</a:t>
            </a:r>
            <a:endParaRPr lang="en-US" sz="2800" dirty="0">
              <a:latin typeface="Times New Roman" pitchFamily="18" charset="0"/>
              <a:cs typeface="Angsana New" pitchFamily="18" charset="-34"/>
            </a:endParaRPr>
          </a:p>
          <a:p>
            <a:r>
              <a:rPr lang="en-US" sz="2800" dirty="0" err="1">
                <a:latin typeface="Times New Roman" pitchFamily="18" charset="0"/>
                <a:cs typeface="Angsana New" pitchFamily="18" charset="-34"/>
              </a:rPr>
              <a:t>คลาสแม่ทุกประการ</a:t>
            </a:r>
            <a:endParaRPr lang="en-US" sz="2800" dirty="0">
              <a:latin typeface="Times New Roman" pitchFamily="18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3261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1371600"/>
          </a:xfrm>
        </p:spPr>
        <p:txBody>
          <a:bodyPr>
            <a:normAutofit/>
          </a:bodyPr>
          <a:lstStyle/>
          <a:p>
            <a:r>
              <a:rPr lang="th-TH" dirty="0"/>
              <a:t>การถ่ายทอดให้เกิดลักษณะของพ้องรูป</a:t>
            </a:r>
          </a:p>
        </p:txBody>
      </p: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3657600" y="2133600"/>
            <a:ext cx="2133600" cy="1717675"/>
            <a:chOff x="2256" y="1344"/>
            <a:chExt cx="1344" cy="1082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2256" y="1344"/>
              <a:ext cx="134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Shape</a:t>
              </a: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2256" y="1686"/>
              <a:ext cx="1344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900"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2256" y="1824"/>
              <a:ext cx="1344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+draw()</a:t>
              </a:r>
            </a:p>
            <a:p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+erase()</a:t>
              </a:r>
            </a:p>
          </p:txBody>
        </p:sp>
      </p:grp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990600" y="4495800"/>
            <a:ext cx="2133600" cy="1717675"/>
            <a:chOff x="2256" y="1344"/>
            <a:chExt cx="1344" cy="1082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2256" y="1344"/>
              <a:ext cx="134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Circle</a:t>
              </a:r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2256" y="1686"/>
              <a:ext cx="1344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900"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256" y="1824"/>
              <a:ext cx="1344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+draw()</a:t>
              </a:r>
            </a:p>
            <a:p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+erase()</a:t>
              </a:r>
            </a:p>
          </p:txBody>
        </p:sp>
      </p:grp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3657600" y="4495800"/>
            <a:ext cx="2133600" cy="1717675"/>
            <a:chOff x="2256" y="1344"/>
            <a:chExt cx="1344" cy="1082"/>
          </a:xfrm>
        </p:grpSpPr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2256" y="1344"/>
              <a:ext cx="134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Line</a:t>
              </a: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2256" y="1686"/>
              <a:ext cx="1344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900"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256" y="1824"/>
              <a:ext cx="1344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+draw()</a:t>
              </a:r>
            </a:p>
            <a:p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+erase()</a:t>
              </a:r>
            </a:p>
          </p:txBody>
        </p:sp>
      </p:grp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6324600" y="4495800"/>
            <a:ext cx="2133600" cy="1717675"/>
            <a:chOff x="2256" y="1344"/>
            <a:chExt cx="1344" cy="1082"/>
          </a:xfrm>
        </p:grpSpPr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2256" y="1344"/>
              <a:ext cx="134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Rectangle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2256" y="1686"/>
              <a:ext cx="1344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900"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2256" y="1824"/>
              <a:ext cx="1344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+draw()</a:t>
              </a:r>
            </a:p>
            <a:p>
              <a:r>
                <a:rPr lang="en-US" sz="2800">
                  <a:latin typeface="Times New Roman" pitchFamily="18" charset="0"/>
                  <a:cs typeface="Angsana New" pitchFamily="18" charset="-34"/>
                </a:rPr>
                <a:t>+erase()</a:t>
              </a:r>
            </a:p>
          </p:txBody>
        </p:sp>
      </p:grp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1905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1905000" y="41910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4800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73914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5191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Polymorphism</a:t>
            </a:r>
            <a:endParaRPr lang="en-GB" sz="60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4716463" y="2336800"/>
          <a:ext cx="4202112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3" imgW="2983687" imgH="1550213" progId="Visio.Drawing.11">
                  <p:embed/>
                </p:oleObj>
              </mc:Choice>
              <mc:Fallback>
                <p:oleObj name="Visio" r:id="rId3" imgW="2983687" imgH="15502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336800"/>
                        <a:ext cx="4202112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457200" y="1600200"/>
            <a:ext cx="4114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5000"/>
              </a:lnSpc>
              <a:spcBef>
                <a:spcPct val="35000"/>
              </a:spcBef>
              <a:buFontTx/>
              <a:buChar char="•"/>
            </a:pPr>
            <a:r>
              <a:rPr lang="th-TH" sz="4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หลักการ </a:t>
            </a:r>
            <a:r>
              <a:rPr lang="en-US" sz="4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Polymorphism </a:t>
            </a:r>
            <a:r>
              <a:rPr lang="th-TH" sz="4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ช่วยให้สามารถนำ </a:t>
            </a:r>
            <a:r>
              <a:rPr lang="en-US" sz="4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code </a:t>
            </a:r>
            <a:r>
              <a:rPr lang="th-TH" sz="4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กลับมาใช้ใหม่ ได้ เนื่องจากสามารถกำหนดชุดคำสั่งทั่วไป และมอบหน้าที่รายละเอียดของการนำไปใช้แก่ </a:t>
            </a:r>
            <a:r>
              <a:rPr lang="en-US" sz="4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4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ที่เกี่ยวข้องจัดการ</a:t>
            </a:r>
          </a:p>
        </p:txBody>
      </p:sp>
    </p:spTree>
    <p:extLst>
      <p:ext uri="{BB962C8B-B14F-4D97-AF65-F5344CB8AC3E}">
        <p14:creationId xmlns:p14="http://schemas.microsoft.com/office/powerpoint/2010/main" val="14473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</a:t>
            </a:r>
            <a:endParaRPr lang="en-GB" smtClean="0"/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590675" y="2051050"/>
          <a:ext cx="5961063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3" imgW="5293766" imgH="2446325" progId="Visio.Drawing.11">
                  <p:embed/>
                </p:oleObj>
              </mc:Choice>
              <mc:Fallback>
                <p:oleObj name="Visio" r:id="rId3" imgW="5293766" imgH="24463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051050"/>
                        <a:ext cx="5961063" cy="275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การนำวัตถุมาใช้</a:t>
            </a:r>
            <a:r>
              <a:rPr lang="en-US" sz="60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ใหม่</a:t>
            </a:r>
            <a:r>
              <a:rPr lang="th-TH" sz="6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Reusable)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จุดประสงค์ใหญ่ของการเขียนโปรแกรมเชิงวัตถุก็คือการนำส่วนต่างๆ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ของวัตถุที่สร้างขึ้นกลับมาใช้ใหม่หรือที่เรียกในภาษาอังกฤษว่า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“reuse”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เมื่อมีวัตถุถูกสร้างขึ้นมา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ก็สามารถนำวัตถุต่างๆ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มาประกอบกันเป็นวัตถุอีกชนิดหนึ่งได้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เพื่อให้วัตถุใหม่มีความสามารถมากกว่าเดิม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เช่นกรณีของรถยนต์สามารถประกอบขึ้นจาก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เครื่องยนต์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ตัวถัง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ประตู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และล้อ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เป็นต้น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1323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ตัวอย่างวัตถุที่เกิดจากวิธีคอมโพสิต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3" name="Picture 5" descr="Untitl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4008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457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ความสัมพันธ์ระหว่าง </a:t>
            </a:r>
            <a:r>
              <a:rPr lang="en-US" sz="4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endParaRPr lang="en-GB" sz="4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4013" indent="-354013" eaLnBrk="1" hangingPunct="1"/>
            <a:r>
              <a:rPr lang="th-TH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ความสัมพันธ์ระหว่าง </a:t>
            </a:r>
            <a:r>
              <a:rPr lang="en-US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r>
              <a:rPr lang="th-TH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ประกอบด้วย</a:t>
            </a:r>
          </a:p>
          <a:p>
            <a:pPr marL="900113" lvl="1" indent="-366713" eaLnBrk="1" hangingPunct="1">
              <a:buFontTx/>
              <a:buAutoNum type="arabicPeriod"/>
            </a:pP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Association</a:t>
            </a:r>
          </a:p>
          <a:p>
            <a:pPr marL="900113" lvl="1" indent="-366713" eaLnBrk="1" hangingPunct="1">
              <a:buFontTx/>
              <a:buAutoNum type="arabicPeriod"/>
            </a:pP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Aggregation</a:t>
            </a:r>
          </a:p>
          <a:p>
            <a:pPr marL="900113" lvl="1" indent="-366713" eaLnBrk="1" hangingPunct="1">
              <a:buFontTx/>
              <a:buAutoNum type="arabicPeriod"/>
            </a:pP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Composition</a:t>
            </a:r>
          </a:p>
          <a:p>
            <a:pPr marL="900113" lvl="1" indent="-366713" eaLnBrk="1" hangingPunct="1">
              <a:buFontTx/>
              <a:buAutoNum type="arabicPeriod"/>
            </a:pP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Generalization</a:t>
            </a:r>
            <a:endParaRPr lang="th-TH" sz="40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900113" lvl="1" indent="-366713" eaLnBrk="1" hangingPunct="1">
              <a:buFontTx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11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Association</a:t>
            </a:r>
            <a:endParaRPr lang="en-GB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เป็นความสัมพันธ์ระหว่าง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หรือ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แบบ 2 ทิศทาง </a:t>
            </a:r>
            <a:endParaRPr lang="en-GB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1930400" y="3113088"/>
          <a:ext cx="5281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Visio" r:id="rId3" imgW="4380281" imgH="632155" progId="Visio.Drawing.11">
                  <p:embed/>
                </p:oleObj>
              </mc:Choice>
              <mc:Fallback>
                <p:oleObj name="Visio" r:id="rId3" imgW="4380281" imgH="6321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113088"/>
                        <a:ext cx="5281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1928813" y="4868863"/>
          <a:ext cx="5286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Visio" r:id="rId5" imgW="4380281" imgH="632155" progId="Visio.Drawing.11">
                  <p:embed/>
                </p:oleObj>
              </mc:Choice>
              <mc:Fallback>
                <p:oleObj name="Visio" r:id="rId5" imgW="4380281" imgH="6321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868863"/>
                        <a:ext cx="52863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6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  <a:endParaRPr lang="en-GB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เป็นความสัมพันธ์ระหว่าง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หรือ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แบบ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“Whole-Part”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“is part of”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โดยจะมี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ที่ใหญ่ที่สุดที่เป็น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หลัก และมี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อื่นเป็นส่วนประกอบ</a:t>
            </a:r>
            <a:endParaRPr lang="en-GB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979613" y="3789363"/>
          <a:ext cx="5813425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Visio" r:id="rId3" imgW="4713732" imgH="1835201" progId="Visio.Drawing.11">
                  <p:embed/>
                </p:oleObj>
              </mc:Choice>
              <mc:Fallback>
                <p:oleObj name="Visio" r:id="rId3" imgW="4713732" imgH="183520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89363"/>
                        <a:ext cx="5813425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1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2D45CDA2-AB96-491D-94B1-BBF73B80A7BA}" type="slidenum">
              <a:rPr lang="en-US">
                <a:latin typeface="Arial" charset="0"/>
              </a:rPr>
              <a:pPr>
                <a:defRPr/>
              </a:pPr>
              <a:t>5</a:t>
            </a:fld>
            <a:endParaRPr lang="th-TH">
              <a:latin typeface="Arial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1244600"/>
            <a:ext cx="86868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3600" dirty="0">
                <a:latin typeface="Angsana New" pitchFamily="18" charset="-34"/>
              </a:rPr>
              <a:t>     ระยะการ</a:t>
            </a:r>
            <a:r>
              <a:rPr lang="th-TH" sz="3600" dirty="0" smtClean="0">
                <a:latin typeface="Angsana New" pitchFamily="18" charset="-34"/>
              </a:rPr>
              <a:t>วิเคราะห์ระบบ จะต้อง</a:t>
            </a:r>
            <a:r>
              <a:rPr lang="th-TH" sz="3600" dirty="0">
                <a:latin typeface="Angsana New" pitchFamily="18" charset="-34"/>
              </a:rPr>
              <a:t>มีคำตอบเกี่ยวกับคำถามว่าใคร </a:t>
            </a:r>
            <a:r>
              <a:rPr lang="en-US" sz="3600" dirty="0">
                <a:latin typeface="Angsana New" pitchFamily="18" charset="-34"/>
              </a:rPr>
              <a:t>(Who) </a:t>
            </a:r>
            <a:r>
              <a:rPr lang="th-TH" sz="3600" dirty="0">
                <a:latin typeface="Angsana New" pitchFamily="18" charset="-34"/>
              </a:rPr>
              <a:t>เป็นผู้ใช้ระบบ และมีอะไรบ้าง </a:t>
            </a:r>
            <a:r>
              <a:rPr lang="en-US" sz="3600" dirty="0">
                <a:latin typeface="Angsana New" pitchFamily="18" charset="-34"/>
              </a:rPr>
              <a:t>(What) </a:t>
            </a:r>
            <a:r>
              <a:rPr lang="th-TH" sz="3600" dirty="0">
                <a:latin typeface="Angsana New" pitchFamily="18" charset="-34"/>
              </a:rPr>
              <a:t>ที่ระบบต้องทำ </a:t>
            </a:r>
            <a:endParaRPr lang="th-TH" sz="3600" dirty="0" smtClean="0">
              <a:latin typeface="Angsana New" pitchFamily="18" charset="-34"/>
            </a:endParaRPr>
          </a:p>
          <a:p>
            <a:pPr eaLnBrk="1" hangingPunct="1"/>
            <a:r>
              <a:rPr lang="th-TH" sz="3600" dirty="0" smtClean="0">
                <a:latin typeface="Angsana New" pitchFamily="18" charset="-34"/>
              </a:rPr>
              <a:t>ใน</a:t>
            </a:r>
            <a:r>
              <a:rPr lang="th-TH" sz="3600" dirty="0">
                <a:latin typeface="Angsana New" pitchFamily="18" charset="-34"/>
              </a:rPr>
              <a:t>ระยะนี้นักวิเคราะห์ระบบจะต้องวิเคราะห์ระบบงานปัจจุบัน (</a:t>
            </a:r>
            <a:r>
              <a:rPr lang="en-US" sz="3600" dirty="0">
                <a:latin typeface="Angsana New" pitchFamily="18" charset="-34"/>
              </a:rPr>
              <a:t>Current System) </a:t>
            </a:r>
            <a:r>
              <a:rPr lang="th-TH" sz="3600" dirty="0">
                <a:latin typeface="Angsana New" pitchFamily="18" charset="-34"/>
              </a:rPr>
              <a:t>เพื่อนำมาพัฒนาระบบใหม่ </a:t>
            </a:r>
            <a:r>
              <a:rPr lang="en-US" sz="3600" dirty="0">
                <a:latin typeface="Angsana New" pitchFamily="18" charset="-34"/>
              </a:rPr>
              <a:t>(New System) </a:t>
            </a:r>
          </a:p>
          <a:p>
            <a:pPr eaLnBrk="1" hangingPunct="1"/>
            <a:r>
              <a:rPr lang="en-US" sz="3600" dirty="0">
                <a:latin typeface="Angsana New" pitchFamily="18" charset="-34"/>
              </a:rPr>
              <a:t>      </a:t>
            </a:r>
            <a:r>
              <a:rPr lang="th-TH" sz="3600" dirty="0">
                <a:latin typeface="Angsana New" pitchFamily="18" charset="-34"/>
              </a:rPr>
              <a:t>วัตถุประสงค์หลักของระยะนี้ คือ จะต้องศึกษาในความต้องการต่างๆ ที่รวบรวมมา ดังนั้น การรวบรวมความต้องการ (</a:t>
            </a:r>
            <a:r>
              <a:rPr lang="en-US" sz="3600" dirty="0">
                <a:latin typeface="Angsana New" pitchFamily="18" charset="-34"/>
              </a:rPr>
              <a:t>Requirements Gathering) </a:t>
            </a:r>
            <a:r>
              <a:rPr lang="th-TH" sz="3600" dirty="0">
                <a:latin typeface="Angsana New" pitchFamily="18" charset="-34"/>
              </a:rPr>
              <a:t>จัดว่าเป็นงานส่วนพื้นฐานของการวิเคราะห์ และเป็นการกำหนดรายละเอียดเกี่ยวกับความต้องการของผู้ใช้ </a:t>
            </a:r>
            <a:r>
              <a:rPr lang="en-US" sz="3600" dirty="0">
                <a:latin typeface="Angsana New" pitchFamily="18" charset="-34"/>
              </a:rPr>
              <a:t>(User Requirements)</a:t>
            </a:r>
            <a:endParaRPr lang="th-TH" sz="3600" dirty="0">
              <a:latin typeface="Angsana New" pitchFamily="18" charset="-34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304800" y="1219200"/>
            <a:ext cx="868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11270" name="Group 10"/>
          <p:cNvGrpSpPr>
            <a:grpSpLocks/>
          </p:cNvGrpSpPr>
          <p:nvPr/>
        </p:nvGrpSpPr>
        <p:grpSpPr bwMode="auto">
          <a:xfrm>
            <a:off x="1179513" y="304800"/>
            <a:ext cx="7242175" cy="717550"/>
            <a:chOff x="838222" y="931410"/>
            <a:chExt cx="7243163" cy="717012"/>
          </a:xfrm>
        </p:grpSpPr>
        <p:sp>
          <p:nvSpPr>
            <p:cNvPr id="13" name="Pentagon 12"/>
            <p:cNvSpPr/>
            <p:nvPr/>
          </p:nvSpPr>
          <p:spPr>
            <a:xfrm rot="10800000">
              <a:off x="838222" y="931410"/>
              <a:ext cx="7243163" cy="717012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entagon 4"/>
            <p:cNvSpPr/>
            <p:nvPr/>
          </p:nvSpPr>
          <p:spPr>
            <a:xfrm rot="21600000">
              <a:off x="1017633" y="931410"/>
              <a:ext cx="7063752" cy="717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16182" tIns="121920" rIns="227584" bIns="121920" anchor="ctr"/>
            <a:lstStyle/>
            <a:p>
              <a:pPr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000" dirty="0" smtClean="0">
                  <a:solidFill>
                    <a:srgbClr val="FFFFFF"/>
                  </a:solidFill>
                  <a:latin typeface="Angsana New" pitchFamily="18" charset="-34"/>
                  <a:cs typeface="Angsana New" pitchFamily="18" charset="-34"/>
                </a:rPr>
                <a:t>System Analysis</a:t>
              </a:r>
              <a:endParaRPr lang="en-US" sz="4000" dirty="0">
                <a:solidFill>
                  <a:srgbClr val="FFFFFF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722313" y="385763"/>
            <a:ext cx="588962" cy="554037"/>
          </a:xfrm>
          <a:prstGeom prst="ellipse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5604617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Composition</a:t>
            </a:r>
            <a:endParaRPr lang="en-GB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02138" cy="4525963"/>
          </a:xfrm>
        </p:spPr>
        <p:txBody>
          <a:bodyPr>
            <a:noAutofit/>
          </a:bodyPr>
          <a:lstStyle/>
          <a:p>
            <a:pPr eaLnBrk="1" hangingPunct="1"/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เป็นความสัมพันธ์ระหว่าง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หรือ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แบบขึ้นต่อกันและมีความเกี่ยวข้องกันเสมอ โดยจะมี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ซึ่งเป็นองค์ประกอบของ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อื่นที่ใหญ่กว่า </a:t>
            </a:r>
          </a:p>
          <a:p>
            <a:pPr eaLnBrk="1" hangingPunct="1"/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ที่ใหญ่กว่าถูกทำลาย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ที่เป็นองค์ประกอบก็จะถูกทำลายไปด้วย</a:t>
            </a:r>
            <a:endParaRPr lang="en-GB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076825" y="2019300"/>
          <a:ext cx="3671888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Visio" r:id="rId3" imgW="3091586" imgH="2371649" progId="Visio.Drawing.11">
                  <p:embed/>
                </p:oleObj>
              </mc:Choice>
              <mc:Fallback>
                <p:oleObj name="Visio" r:id="rId3" imgW="3091586" imgH="23716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019300"/>
                        <a:ext cx="3671888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7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</a:t>
            </a:r>
            <a:endParaRPr lang="en-GB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th-TH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เป็นความสัมพันธ์ระหว่าง </a:t>
            </a:r>
            <a:r>
              <a:rPr lang="en-US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r>
              <a:rPr lang="th-TH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หรือ </a:t>
            </a:r>
            <a:r>
              <a:rPr lang="en-US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th-TH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ในลักษณะของการสืบทอดคุณสมบัติจาก </a:t>
            </a:r>
            <a:r>
              <a:rPr lang="en-US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th-TH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หนึ่ง </a:t>
            </a:r>
            <a:r>
              <a:rPr lang="en-US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(Superclass) </a:t>
            </a:r>
            <a:r>
              <a:rPr lang="th-TH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ไปยังอีก </a:t>
            </a:r>
            <a:r>
              <a:rPr lang="en-US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th-TH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หนึ่ง</a:t>
            </a:r>
            <a:r>
              <a:rPr lang="en-US" sz="4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(Subclass)</a:t>
            </a:r>
            <a:endParaRPr lang="en-GB" sz="4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500563" y="1347788"/>
          <a:ext cx="4387850" cy="416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Visio" r:id="rId3" imgW="4171493" imgH="3955694" progId="Visio.Drawing.11">
                  <p:embed/>
                </p:oleObj>
              </mc:Choice>
              <mc:Fallback>
                <p:oleObj name="Visio" r:id="rId3" imgW="4171493" imgH="39556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347788"/>
                        <a:ext cx="4387850" cy="416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9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แบบฝึกหัด</a:t>
            </a:r>
            <a:endParaRPr lang="en-GB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จงยกตัวอย่างความสัมพันธ์ระหว่าง 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ประเภทต่างๆ</a:t>
            </a:r>
          </a:p>
          <a:p>
            <a:pPr marL="877888" lvl="1" indent="-420688" eaLnBrk="1" hangingPunct="1">
              <a:buFontTx/>
              <a:buAutoNum type="arabicPeriod"/>
            </a:pP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Association</a:t>
            </a:r>
          </a:p>
          <a:p>
            <a:pPr marL="877888" lvl="1" indent="-420688" eaLnBrk="1" hangingPunct="1">
              <a:buFontTx/>
              <a:buAutoNum type="arabicPeriod"/>
            </a:pP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Aggregation</a:t>
            </a:r>
          </a:p>
          <a:p>
            <a:pPr marL="877888" lvl="1" indent="-420688" eaLnBrk="1" hangingPunct="1">
              <a:buFontTx/>
              <a:buAutoNum type="arabicPeriod"/>
            </a:pP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Composition</a:t>
            </a:r>
          </a:p>
          <a:p>
            <a:pPr marL="877888" lvl="1" indent="-420688" eaLnBrk="1" hangingPunct="1">
              <a:buFontTx/>
              <a:buAutoNum type="arabicPeriod"/>
            </a:pP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Generalization</a:t>
            </a:r>
            <a:endParaRPr lang="th-TH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877888" lvl="1" indent="-420688" eaLnBrk="1" hangingPunct="1">
              <a:buFontTx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76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71C02592-F3DB-4265-938D-133956311950}" type="slidenum">
              <a:rPr lang="en-US">
                <a:latin typeface="Arial" charset="0"/>
              </a:rPr>
              <a:pPr>
                <a:defRPr/>
              </a:pPr>
              <a:t>6</a:t>
            </a:fld>
            <a:endParaRPr lang="th-TH">
              <a:latin typeface="Arial" charset="0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28600" y="407988"/>
            <a:ext cx="8686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3600" dirty="0">
                <a:latin typeface="Angsana New" pitchFamily="18" charset="-34"/>
              </a:rPr>
              <a:t>     การรวบรวมความต้องการได้มาจากการสังเกตการทำงานของผู้ใช้  การสัมภาษณ์ หรือแบบสอบถาม เอกสารการปฏิบัติงาน ระเบียบกฏเกณฑ์ของบริษัท หลังจากสรุปความต้องการแล้วนักวิเคราะห์ระบบจะนำข้อกำหนดต่าง ๆ มาพัฒนาเป็นความต้องการของระบบใหม่ เทคนิคที่ใช้คือ การพัฒนาแบบจำลองกระบวนการ </a:t>
            </a:r>
            <a:r>
              <a:rPr lang="en-US" sz="3600" dirty="0">
                <a:latin typeface="Angsana New" pitchFamily="18" charset="-34"/>
              </a:rPr>
              <a:t>(Process Model) </a:t>
            </a:r>
            <a:endParaRPr lang="th-TH" sz="3600" dirty="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27909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2583A2AC-9B92-412A-9B2C-C0AD786B8CA5}" type="slidenum">
              <a:rPr lang="en-US">
                <a:latin typeface="Arial" charset="0"/>
              </a:rPr>
              <a:pPr>
                <a:defRPr/>
              </a:pPr>
              <a:t>7</a:t>
            </a:fld>
            <a:endParaRPr lang="th-TH">
              <a:latin typeface="Arial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1244600"/>
            <a:ext cx="86868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3600" dirty="0">
                <a:latin typeface="Angsana New" pitchFamily="18" charset="-34"/>
              </a:rPr>
              <a:t>     ระยะการออกแบบ เป็นการพิจารณาว่า ระบบ</a:t>
            </a:r>
            <a:r>
              <a:rPr lang="th-TH" sz="3600" dirty="0" smtClean="0">
                <a:latin typeface="Angsana New" pitchFamily="18" charset="-34"/>
              </a:rPr>
              <a:t>จะดำเนินการ</a:t>
            </a:r>
            <a:r>
              <a:rPr lang="th-TH" sz="3600" dirty="0">
                <a:latin typeface="Angsana New" pitchFamily="18" charset="-34"/>
              </a:rPr>
              <a:t>ต่อไปได้อย่างไร </a:t>
            </a:r>
            <a:r>
              <a:rPr lang="en-US" sz="3600" dirty="0">
                <a:latin typeface="Angsana New" pitchFamily="18" charset="-34"/>
              </a:rPr>
              <a:t>(How) </a:t>
            </a:r>
            <a:r>
              <a:rPr lang="th-TH" sz="3600" dirty="0">
                <a:latin typeface="Angsana New" pitchFamily="18" charset="-34"/>
              </a:rPr>
              <a:t>จะพัฒนาระบบใหม่ด้วยแนวทางใด เช่น พัฒนาขึ้นเอง ซื้อโปรแกรมสำเร็จรูป หรือว่าจ้าง</a:t>
            </a:r>
            <a:r>
              <a:rPr lang="th-TH" sz="3600" dirty="0" smtClean="0">
                <a:latin typeface="Angsana New" pitchFamily="18" charset="-34"/>
              </a:rPr>
              <a:t>บริษัทพัฒนา</a:t>
            </a:r>
            <a:r>
              <a:rPr lang="th-TH" sz="3600" dirty="0">
                <a:latin typeface="Angsana New" pitchFamily="18" charset="-34"/>
              </a:rPr>
              <a:t>ระบบให้</a:t>
            </a:r>
          </a:p>
          <a:p>
            <a:pPr eaLnBrk="1" hangingPunct="1"/>
            <a:r>
              <a:rPr lang="th-TH" sz="3600" dirty="0">
                <a:latin typeface="Angsana New" pitchFamily="18" charset="-34"/>
              </a:rPr>
              <a:t>     นอกจากนี้ยังเกี่ยวข้องกับการออกแบบสถาปัตยกรรมระบบ                    ที่เกี่ยวข้องกับอุปกรณ์ฮาร์ดแวร์ ซอฟต์แวร์ และเครือข่าย การออกแบบรายงาน (</a:t>
            </a:r>
            <a:r>
              <a:rPr lang="en-US" sz="3600" dirty="0">
                <a:latin typeface="Angsana New" pitchFamily="18" charset="-34"/>
              </a:rPr>
              <a:t>Output Design) </a:t>
            </a:r>
            <a:r>
              <a:rPr lang="th-TH" sz="3600" dirty="0">
                <a:latin typeface="Angsana New" pitchFamily="18" charset="-34"/>
              </a:rPr>
              <a:t>การออกแบบส่วนติดต่อกับผู้ใช้ </a:t>
            </a:r>
            <a:r>
              <a:rPr lang="en-US" sz="3600" dirty="0">
                <a:latin typeface="Angsana New" pitchFamily="18" charset="-34"/>
              </a:rPr>
              <a:t>(User Interface) </a:t>
            </a:r>
            <a:r>
              <a:rPr lang="th-TH" sz="3600" dirty="0">
                <a:latin typeface="Angsana New" pitchFamily="18" charset="-34"/>
              </a:rPr>
              <a:t>การออกแบบผังงานระบบ </a:t>
            </a:r>
            <a:r>
              <a:rPr lang="en-US" sz="3600" dirty="0">
                <a:latin typeface="Angsana New" pitchFamily="18" charset="-34"/>
              </a:rPr>
              <a:t>(System Flowchart) </a:t>
            </a:r>
            <a:r>
              <a:rPr lang="th-TH" sz="3600" dirty="0">
                <a:latin typeface="Angsana New" pitchFamily="18" charset="-34"/>
              </a:rPr>
              <a:t>รายละเอียดของโปรแกรม </a:t>
            </a:r>
            <a:r>
              <a:rPr lang="en-US" sz="3600" dirty="0">
                <a:latin typeface="Angsana New" pitchFamily="18" charset="-34"/>
              </a:rPr>
              <a:t>(specific Programs) </a:t>
            </a:r>
            <a:r>
              <a:rPr lang="th-TH" sz="3600" dirty="0">
                <a:latin typeface="Angsana New" pitchFamily="18" charset="-34"/>
              </a:rPr>
              <a:t>ฐานข้อมูล (</a:t>
            </a:r>
            <a:r>
              <a:rPr lang="en-US" sz="3600" dirty="0">
                <a:latin typeface="Angsana New" pitchFamily="18" charset="-34"/>
              </a:rPr>
              <a:t>Databases) </a:t>
            </a:r>
            <a:endParaRPr lang="th-TH" sz="3600" dirty="0">
              <a:latin typeface="Angsana New" pitchFamily="18" charset="-34"/>
            </a:endParaRP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304800" y="1219200"/>
            <a:ext cx="868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14342" name="Group 10"/>
          <p:cNvGrpSpPr>
            <a:grpSpLocks/>
          </p:cNvGrpSpPr>
          <p:nvPr/>
        </p:nvGrpSpPr>
        <p:grpSpPr bwMode="auto">
          <a:xfrm>
            <a:off x="1179513" y="304800"/>
            <a:ext cx="7242175" cy="717550"/>
            <a:chOff x="838222" y="931410"/>
            <a:chExt cx="7243163" cy="717012"/>
          </a:xfrm>
        </p:grpSpPr>
        <p:sp>
          <p:nvSpPr>
            <p:cNvPr id="13" name="Pentagon 12"/>
            <p:cNvSpPr/>
            <p:nvPr/>
          </p:nvSpPr>
          <p:spPr>
            <a:xfrm rot="10800000">
              <a:off x="838222" y="931410"/>
              <a:ext cx="7243163" cy="717012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entagon 4"/>
            <p:cNvSpPr/>
            <p:nvPr/>
          </p:nvSpPr>
          <p:spPr>
            <a:xfrm rot="21600000">
              <a:off x="1017633" y="931410"/>
              <a:ext cx="7063752" cy="717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16182" tIns="121920" rIns="227584" bIns="121920" anchor="ctr"/>
            <a:lstStyle/>
            <a:p>
              <a:pPr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000" dirty="0" smtClean="0">
                  <a:solidFill>
                    <a:srgbClr val="FFFFFF"/>
                  </a:solidFill>
                  <a:latin typeface="Angsana New" pitchFamily="18" charset="-34"/>
                  <a:cs typeface="Angsana New" pitchFamily="18" charset="-34"/>
                </a:rPr>
                <a:t>System Design</a:t>
              </a:r>
              <a:endParaRPr lang="en-US" sz="4000" dirty="0">
                <a:solidFill>
                  <a:srgbClr val="FFFFFF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722313" y="385763"/>
            <a:ext cx="588962" cy="554037"/>
          </a:xfrm>
          <a:prstGeom prst="ellipse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597225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2583A2AC-9B92-412A-9B2C-C0AD786B8CA5}" type="slidenum">
              <a:rPr lang="en-US">
                <a:latin typeface="Arial" charset="0"/>
              </a:rPr>
              <a:pPr>
                <a:defRPr/>
              </a:pPr>
              <a:t>8</a:t>
            </a:fld>
            <a:endParaRPr lang="th-TH">
              <a:latin typeface="Arial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1244600"/>
            <a:ext cx="8686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marL="571500" indent="-571500" eaLnBrk="1" hangingPunct="1">
              <a:buFont typeface="Arial" pitchFamily="34" charset="0"/>
              <a:buChar char="•"/>
            </a:pPr>
            <a:r>
              <a:rPr lang="th-TH" sz="3600" dirty="0" smtClean="0">
                <a:latin typeface="Angsana New" pitchFamily="18" charset="-34"/>
              </a:rPr>
              <a:t>เป็นการพัฒนาระบบตามการวิเคราะห์และออกแบบ ในการพัฒนาระบบนักวิเคราะห์ระบบต้องทำงานร่วมกับโปรแกรมเมอร์ เพื่อให้ระบบทำงานได้ถูกต้อง</a:t>
            </a:r>
          </a:p>
          <a:p>
            <a:pPr marL="571500" indent="-571500" eaLnBrk="1" hangingPunct="1">
              <a:buFont typeface="Arial" pitchFamily="34" charset="0"/>
              <a:buChar char="•"/>
            </a:pPr>
            <a:r>
              <a:rPr lang="th-TH" sz="3600" dirty="0" smtClean="0">
                <a:latin typeface="Angsana New" pitchFamily="18" charset="-34"/>
              </a:rPr>
              <a:t>ในการพัฒนาระบบ โปรแกรมเมอร์ต้องใช้ภาษาและเขียนโปรแกรมตามที่วิเคราะห์</a:t>
            </a:r>
            <a:endParaRPr lang="th-TH" sz="3600" dirty="0">
              <a:latin typeface="Angsana New" pitchFamily="18" charset="-34"/>
            </a:endParaRP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304800" y="1219200"/>
            <a:ext cx="868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14342" name="Group 10"/>
          <p:cNvGrpSpPr>
            <a:grpSpLocks/>
          </p:cNvGrpSpPr>
          <p:nvPr/>
        </p:nvGrpSpPr>
        <p:grpSpPr bwMode="auto">
          <a:xfrm>
            <a:off x="1179513" y="304800"/>
            <a:ext cx="7242175" cy="717550"/>
            <a:chOff x="838222" y="931410"/>
            <a:chExt cx="7243163" cy="717012"/>
          </a:xfrm>
        </p:grpSpPr>
        <p:sp>
          <p:nvSpPr>
            <p:cNvPr id="13" name="Pentagon 12"/>
            <p:cNvSpPr/>
            <p:nvPr/>
          </p:nvSpPr>
          <p:spPr>
            <a:xfrm rot="10800000">
              <a:off x="838222" y="931410"/>
              <a:ext cx="7243163" cy="717012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entagon 4"/>
            <p:cNvSpPr/>
            <p:nvPr/>
          </p:nvSpPr>
          <p:spPr>
            <a:xfrm rot="21600000">
              <a:off x="1017633" y="931410"/>
              <a:ext cx="7063752" cy="717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16182" tIns="121920" rIns="227584" bIns="121920" anchor="ctr"/>
            <a:lstStyle/>
            <a:p>
              <a:pPr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000" dirty="0" smtClean="0">
                  <a:solidFill>
                    <a:srgbClr val="FFFFFF"/>
                  </a:solidFill>
                  <a:latin typeface="Angsana New" pitchFamily="18" charset="-34"/>
                  <a:cs typeface="Angsana New" pitchFamily="18" charset="-34"/>
                </a:rPr>
                <a:t>Development</a:t>
              </a:r>
              <a:endParaRPr lang="en-US" sz="4000" dirty="0">
                <a:solidFill>
                  <a:srgbClr val="FFFFFF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722313" y="385763"/>
            <a:ext cx="588962" cy="554037"/>
          </a:xfrm>
          <a:prstGeom prst="ellipse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98712168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A35A35F5-FDA6-4975-85FE-8B9F0FB77ABE}" type="slidenum">
              <a:rPr lang="en-US">
                <a:latin typeface="Arial" charset="0"/>
              </a:rPr>
              <a:pPr>
                <a:defRPr/>
              </a:pPr>
              <a:t>9</a:t>
            </a:fld>
            <a:endParaRPr lang="th-TH">
              <a:latin typeface="Arial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1244600"/>
            <a:ext cx="8686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3600" dirty="0">
                <a:latin typeface="Angsana New" pitchFamily="18" charset="-34"/>
              </a:rPr>
              <a:t>     </a:t>
            </a:r>
            <a:r>
              <a:rPr lang="th-TH" sz="3600" dirty="0" smtClean="0">
                <a:latin typeface="Angsana New" pitchFamily="18" charset="-34"/>
              </a:rPr>
              <a:t>เป็นการ</a:t>
            </a:r>
            <a:r>
              <a:rPr lang="th-TH" sz="3600" dirty="0">
                <a:latin typeface="Angsana New" pitchFamily="18" charset="-34"/>
              </a:rPr>
              <a:t>นำไปใช้ จะทำให้ระบบเกิดผลขึ้นมาด้วยการสร้างระบบ ทดสอบระบบ และการติดตั้งระบบ วัตถุประสงค์หลักของกิจกรรมในระยะนี้ คือ ระบบต้องมีความน่าเชื่อถือ ระบบต้องทำงานได้ดี และผู้ใช้ระบบต้องได้รับการฝึกอบรมเพื่อใช้งานระบบ 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304800" y="1219200"/>
            <a:ext cx="868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16390" name="Group 10"/>
          <p:cNvGrpSpPr>
            <a:grpSpLocks/>
          </p:cNvGrpSpPr>
          <p:nvPr/>
        </p:nvGrpSpPr>
        <p:grpSpPr bwMode="auto">
          <a:xfrm>
            <a:off x="914400" y="304800"/>
            <a:ext cx="7964488" cy="717550"/>
            <a:chOff x="838222" y="931410"/>
            <a:chExt cx="7243163" cy="717012"/>
          </a:xfrm>
        </p:grpSpPr>
        <p:sp>
          <p:nvSpPr>
            <p:cNvPr id="13" name="Pentagon 12"/>
            <p:cNvSpPr/>
            <p:nvPr/>
          </p:nvSpPr>
          <p:spPr>
            <a:xfrm rot="10800000">
              <a:off x="838222" y="931410"/>
              <a:ext cx="7243163" cy="717012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entagon 4"/>
            <p:cNvSpPr/>
            <p:nvPr/>
          </p:nvSpPr>
          <p:spPr>
            <a:xfrm rot="21600000">
              <a:off x="1017244" y="931410"/>
              <a:ext cx="7064141" cy="717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16182" tIns="121920" rIns="227584" bIns="121920" anchor="ctr"/>
            <a:lstStyle/>
            <a:p>
              <a:pPr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000" dirty="0" smtClean="0">
                  <a:solidFill>
                    <a:srgbClr val="FFFFFF"/>
                  </a:solidFill>
                  <a:latin typeface="Angsana New" pitchFamily="18" charset="-34"/>
                  <a:cs typeface="Angsana New" pitchFamily="18" charset="-34"/>
                </a:rPr>
                <a:t>Implementation </a:t>
              </a:r>
              <a:endParaRPr lang="en-US" sz="4000" dirty="0">
                <a:solidFill>
                  <a:srgbClr val="FFFFFF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457200" y="385763"/>
            <a:ext cx="590550" cy="554037"/>
          </a:xfrm>
          <a:prstGeom prst="ellipse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392" name="Group 46"/>
          <p:cNvGrpSpPr>
            <a:grpSpLocks/>
          </p:cNvGrpSpPr>
          <p:nvPr/>
        </p:nvGrpSpPr>
        <p:grpSpPr bwMode="auto">
          <a:xfrm>
            <a:off x="533400" y="3887788"/>
            <a:ext cx="8153400" cy="1522412"/>
            <a:chOff x="762000" y="3735808"/>
            <a:chExt cx="8153400" cy="1522786"/>
          </a:xfrm>
        </p:grpSpPr>
        <p:grpSp>
          <p:nvGrpSpPr>
            <p:cNvPr id="16396" name="Group 26"/>
            <p:cNvGrpSpPr>
              <a:grpSpLocks/>
            </p:cNvGrpSpPr>
            <p:nvPr/>
          </p:nvGrpSpPr>
          <p:grpSpPr bwMode="auto">
            <a:xfrm>
              <a:off x="762000" y="3810000"/>
              <a:ext cx="1600200" cy="1295400"/>
              <a:chOff x="1295400" y="4038600"/>
              <a:chExt cx="1752600" cy="1295400"/>
            </a:xfrm>
          </p:grpSpPr>
          <p:sp>
            <p:nvSpPr>
              <p:cNvPr id="10" name="Cube 9"/>
              <p:cNvSpPr/>
              <p:nvPr/>
            </p:nvSpPr>
            <p:spPr>
              <a:xfrm>
                <a:off x="1295400" y="4039038"/>
                <a:ext cx="1752600" cy="1295718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2413070" y="4673401"/>
                <a:ext cx="9638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0" idx="2"/>
                <a:endCxn id="10" idx="4"/>
              </p:cNvCxnSpPr>
              <p:nvPr/>
            </p:nvCxnSpPr>
            <p:spPr>
              <a:xfrm rot="10800000" flipH="1">
                <a:off x="1295400" y="4848862"/>
                <a:ext cx="14292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469269" y="4191476"/>
                <a:ext cx="14257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696785" y="4524932"/>
                <a:ext cx="323396" cy="3239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397" name="Picture 27" descr="a6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4848" y="3735808"/>
              <a:ext cx="2130552" cy="147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3957856" y="3886200"/>
              <a:ext cx="24384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Coding/Testing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29000" y="4405952"/>
              <a:ext cx="1981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Implement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6400800" y="4420188"/>
              <a:ext cx="914400" cy="158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362200" y="4413837"/>
              <a:ext cx="1066800" cy="158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5791900" y="4876707"/>
              <a:ext cx="760600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2590800" y="5257007"/>
              <a:ext cx="3581400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2171598" y="4837803"/>
              <a:ext cx="838406" cy="3175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93" name="TextBox 47"/>
          <p:cNvSpPr txBox="1">
            <a:spLocks noChangeArrowheads="1"/>
          </p:cNvSpPr>
          <p:nvPr/>
        </p:nvSpPr>
        <p:spPr bwMode="auto">
          <a:xfrm>
            <a:off x="381000" y="54864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/>
              <a:t>Physical Model</a:t>
            </a:r>
          </a:p>
        </p:txBody>
      </p:sp>
      <p:sp>
        <p:nvSpPr>
          <p:cNvPr id="16394" name="TextBox 48"/>
          <p:cNvSpPr txBox="1">
            <a:spLocks noChangeArrowheads="1"/>
          </p:cNvSpPr>
          <p:nvPr/>
        </p:nvSpPr>
        <p:spPr bwMode="auto">
          <a:xfrm>
            <a:off x="6553200" y="5486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/>
              <a:t>Implement  Model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4800" y="3657600"/>
            <a:ext cx="8610600" cy="23622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3729118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2686</Words>
  <Application>Microsoft Office PowerPoint</Application>
  <PresentationFormat>On-screen Show (4:3)</PresentationFormat>
  <Paragraphs>381</Paragraphs>
  <Slides>52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Angsana New</vt:lpstr>
      <vt:lpstr>Arial</vt:lpstr>
      <vt:lpstr>Arial Narrow</vt:lpstr>
      <vt:lpstr>Calibri</vt:lpstr>
      <vt:lpstr>Cordia New</vt:lpstr>
      <vt:lpstr>EucrosiaUPC</vt:lpstr>
      <vt:lpstr>Sylfaen</vt:lpstr>
      <vt:lpstr>Times New Roman</vt:lpstr>
      <vt:lpstr>ZapfHumnst BT</vt:lpstr>
      <vt:lpstr>ชุดรูปแบบของ Office</vt:lpstr>
      <vt:lpstr>Clip</vt:lpstr>
      <vt:lpstr>Visio</vt:lpstr>
      <vt:lpstr>Object-Oriented Programming and Design</vt:lpstr>
      <vt:lpstr>การพัฒนาระบบ (System development)</vt:lpstr>
      <vt:lpstr>วงจรการพัฒนาระบบ (The System Development Life Cycle)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โครงสร้างการวิเคราะห์แบบดั้งเดิม (Structured Analysis and Design)</vt:lpstr>
      <vt:lpstr>PowerPoint Presentation</vt:lpstr>
      <vt:lpstr>PowerPoint Presentation</vt:lpstr>
      <vt:lpstr>Object-Oriented analysis and Design</vt:lpstr>
      <vt:lpstr>แนวคิดของเอลัน เคย์ (Alan Kay)</vt:lpstr>
      <vt:lpstr>ทุกๆ สิ่งเป็นวัตถุ</vt:lpstr>
      <vt:lpstr>วัตถุ (Object)</vt:lpstr>
      <vt:lpstr>องค์ประกอบของ Object</vt:lpstr>
      <vt:lpstr>แบบฝึกหัด</vt:lpstr>
      <vt:lpstr>วัตถุมีหน่วยความจำ</vt:lpstr>
      <vt:lpstr>วัตถุจะต้องจัดอยู่ในกลุ่มหรือชนิด</vt:lpstr>
      <vt:lpstr>คลาส (Class)</vt:lpstr>
      <vt:lpstr>คลาส (Class)</vt:lpstr>
      <vt:lpstr>ตัวอย่างชนิดของวัตถุและวัตถุ</vt:lpstr>
      <vt:lpstr>วัตถุประเภทเดียวกันย่อมได้ข่าวสารเหมือนกัน</vt:lpstr>
      <vt:lpstr>Basic Principles of Object Orientation</vt:lpstr>
      <vt:lpstr>What is Abstraction?</vt:lpstr>
      <vt:lpstr>What is Encapsulation?</vt:lpstr>
      <vt:lpstr>Encapsulation และ Information Hiding</vt:lpstr>
      <vt:lpstr>Encapsulation และ Information Hiding</vt:lpstr>
      <vt:lpstr>What is Modularity?</vt:lpstr>
      <vt:lpstr>What is Hierarchy? </vt:lpstr>
      <vt:lpstr>การสืบทอดคุณสมบัติ (Inheritance)</vt:lpstr>
      <vt:lpstr>การสืบทอดคุณสมบัติ (Inheritance)</vt:lpstr>
      <vt:lpstr>การสืบทอดคุณสมบัติ (Inheritance)</vt:lpstr>
      <vt:lpstr>ข้อดีของการสืบทอดคุณสมบัติ</vt:lpstr>
      <vt:lpstr>นอกจากนี้ยังมีเรื่องของ</vt:lpstr>
      <vt:lpstr>Polymorphism</vt:lpstr>
      <vt:lpstr>การพ้องรูป (Polymorphism)</vt:lpstr>
      <vt:lpstr>การถ่ายทอดให้เกิดลักษณะของพ้องรูป</vt:lpstr>
      <vt:lpstr>Polymorphism</vt:lpstr>
      <vt:lpstr>Polymorphism</vt:lpstr>
      <vt:lpstr>การนำวัตถุมาใช้ใหม่ (Reusable)</vt:lpstr>
      <vt:lpstr>ตัวอย่างวัตถุที่เกิดจากวิธีคอมโพสิต</vt:lpstr>
      <vt:lpstr>ความสัมพันธ์ระหว่าง Object</vt:lpstr>
      <vt:lpstr>Association</vt:lpstr>
      <vt:lpstr>Aggregation</vt:lpstr>
      <vt:lpstr>Composition</vt:lpstr>
      <vt:lpstr>Generalization</vt:lpstr>
      <vt:lpstr>แบบฝึกหัด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Design</dc:title>
  <dc:creator>Sariya</dc:creator>
  <cp:lastModifiedBy>toom</cp:lastModifiedBy>
  <cp:revision>33</cp:revision>
  <dcterms:created xsi:type="dcterms:W3CDTF">2012-06-06T14:03:12Z</dcterms:created>
  <dcterms:modified xsi:type="dcterms:W3CDTF">2014-08-15T03:50:53Z</dcterms:modified>
</cp:coreProperties>
</file>