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83" r:id="rId7"/>
    <p:sldId id="271" r:id="rId8"/>
    <p:sldId id="261" r:id="rId9"/>
    <p:sldId id="335" r:id="rId10"/>
    <p:sldId id="262" r:id="rId11"/>
    <p:sldId id="294" r:id="rId12"/>
    <p:sldId id="296" r:id="rId13"/>
    <p:sldId id="297" r:id="rId14"/>
    <p:sldId id="306" r:id="rId15"/>
    <p:sldId id="307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323" r:id="rId25"/>
    <p:sldId id="316" r:id="rId26"/>
    <p:sldId id="317" r:id="rId27"/>
    <p:sldId id="318" r:id="rId28"/>
    <p:sldId id="319" r:id="rId29"/>
    <p:sldId id="320" r:id="rId30"/>
    <p:sldId id="322" r:id="rId31"/>
    <p:sldId id="330" r:id="rId32"/>
    <p:sldId id="331" r:id="rId33"/>
    <p:sldId id="332" r:id="rId34"/>
    <p:sldId id="333" r:id="rId35"/>
    <p:sldId id="334" r:id="rId36"/>
    <p:sldId id="338" r:id="rId37"/>
    <p:sldId id="337" r:id="rId38"/>
    <p:sldId id="339" r:id="rId39"/>
    <p:sldId id="340" r:id="rId40"/>
    <p:sldId id="341" r:id="rId41"/>
    <p:sldId id="342" r:id="rId42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425" y="26060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STRING</a:t>
            </a:r>
          </a:p>
        </p:txBody>
      </p:sp>
      <p:pic>
        <p:nvPicPr>
          <p:cNvPr id="3" name="Picture 2" descr="string3-removebg-preview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277110"/>
            <a:ext cx="8582025" cy="403733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425" y="26060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TUPLE</a:t>
            </a:r>
          </a:p>
        </p:txBody>
      </p:sp>
      <p:pic>
        <p:nvPicPr>
          <p:cNvPr id="2" name="Picture 1" descr="tupl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2132965"/>
            <a:ext cx="8697595" cy="418401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425" y="26060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LIST</a:t>
            </a:r>
          </a:p>
        </p:txBody>
      </p:sp>
      <p:pic>
        <p:nvPicPr>
          <p:cNvPr id="2" name="Picture 1" descr="lst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" y="2205355"/>
            <a:ext cx="8653145" cy="399034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330" y="260350"/>
            <a:ext cx="4177665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Dictionary</a:t>
            </a:r>
          </a:p>
        </p:txBody>
      </p:sp>
      <p:pic>
        <p:nvPicPr>
          <p:cNvPr id="3" name="Picture 2" descr="dict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" y="2357755"/>
            <a:ext cx="9025255" cy="396875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330" y="260350"/>
            <a:ext cx="4177665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SET</a:t>
            </a:r>
          </a:p>
        </p:txBody>
      </p:sp>
      <p:pic>
        <p:nvPicPr>
          <p:cNvPr id="2" name="Picture 1" descr="set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015490"/>
            <a:ext cx="9295130" cy="430593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23870" y="26035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PYTHON OPERATORS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2915" y="2369820"/>
            <a:ext cx="3088005" cy="1885315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Arithmetic</a:t>
            </a:r>
          </a:p>
        </p:txBody>
      </p:sp>
      <p:sp>
        <p:nvSpPr>
          <p:cNvPr id="96" name="CustomShape 3"/>
          <p:cNvSpPr/>
          <p:nvPr/>
        </p:nvSpPr>
        <p:spPr>
          <a:xfrm>
            <a:off x="5807710" y="3500755"/>
            <a:ext cx="3131185" cy="1673860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965"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Identity</a:t>
            </a:r>
          </a:p>
        </p:txBody>
      </p:sp>
      <p:sp>
        <p:nvSpPr>
          <p:cNvPr id="97" name="CustomShape 4"/>
          <p:cNvSpPr/>
          <p:nvPr/>
        </p:nvSpPr>
        <p:spPr>
          <a:xfrm>
            <a:off x="2662560" y="3594240"/>
            <a:ext cx="2232720" cy="1673640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Logical</a:t>
            </a:r>
          </a:p>
        </p:txBody>
      </p:sp>
      <p:sp>
        <p:nvSpPr>
          <p:cNvPr id="98" name="CustomShape 5"/>
          <p:cNvSpPr/>
          <p:nvPr/>
        </p:nvSpPr>
        <p:spPr>
          <a:xfrm>
            <a:off x="5447665" y="4940300"/>
            <a:ext cx="3248660" cy="1885315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3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Membership</a:t>
            </a:r>
          </a:p>
        </p:txBody>
      </p:sp>
      <p:sp>
        <p:nvSpPr>
          <p:cNvPr id="99" name="CustomShape 6"/>
          <p:cNvSpPr/>
          <p:nvPr/>
        </p:nvSpPr>
        <p:spPr>
          <a:xfrm>
            <a:off x="172085" y="4255770"/>
            <a:ext cx="3160395" cy="2388235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Assignment</a:t>
            </a:r>
          </a:p>
        </p:txBody>
      </p:sp>
      <p:sp>
        <p:nvSpPr>
          <p:cNvPr id="100" name="CustomShape 7"/>
          <p:cNvSpPr/>
          <p:nvPr/>
        </p:nvSpPr>
        <p:spPr>
          <a:xfrm>
            <a:off x="3791630" y="2133105"/>
            <a:ext cx="2926080" cy="2036520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2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Comparison</a:t>
            </a:r>
          </a:p>
        </p:txBody>
      </p:sp>
      <p:sp>
        <p:nvSpPr>
          <p:cNvPr id="101" name="CustomShape 8"/>
          <p:cNvSpPr/>
          <p:nvPr/>
        </p:nvSpPr>
        <p:spPr>
          <a:xfrm>
            <a:off x="3333240" y="5046480"/>
            <a:ext cx="2232720" cy="1673640"/>
          </a:xfrm>
          <a:prstGeom prst="ellipse">
            <a:avLst/>
          </a:prstGeom>
          <a:blipFill rotWithShape="0">
            <a:blip r:embed="rId3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965"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Bitwise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335190" y="90886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ARITHMETIC OPERATORS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08305" y="2493010"/>
            <a:ext cx="7847330" cy="391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+	Addition	          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+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-	Subtraction	         	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x -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*	Multiplication	         	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*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/	Division	                    x /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%	Modulus	                    x %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y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**	Exponentiation	        x ** y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//	Floor division	 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// y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407735" y="18858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ED7D31"/>
                </a:solidFill>
                <a:latin typeface="Calibri" panose="020F0502020204030204"/>
              </a:rPr>
              <a:t>COMPARISON OPERATORS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6760" y="2726640"/>
            <a:ext cx="9030240" cy="30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==	  Equal	                  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==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!=	  Not equal	         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!=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&gt;	  Greater than	         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 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&gt;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&lt;	  Less than	                        x &lt;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&gt;=	  Greater than or equal to	x &gt;= y	</a:t>
            </a:r>
            <a:endParaRPr lang="en-IN" sz="2400" b="0" strike="noStrike" spc="-1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&lt;=	  Less than or equal to	          </a:t>
            </a:r>
            <a:r>
              <a:rPr lang="en-US" alt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  </a:t>
            </a:r>
            <a:r>
              <a:rPr lang="en-IN" sz="2400" b="0" strike="noStrike" spc="-1">
                <a:solidFill>
                  <a:srgbClr val="FFFFFF"/>
                </a:solidFill>
                <a:latin typeface="Times New Roman" panose="02020603050405020304"/>
              </a:rPr>
              <a:t>x &lt;= y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35190" y="76471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ASSIGNMENT OPERATORS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32080" y="2466360"/>
            <a:ext cx="8968680" cy="3760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=	              x = 5	             </a:t>
            </a:r>
            <a:r>
              <a:rPr lang="en-US" alt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 </a:t>
            </a: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x = 5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+=                 </a:t>
            </a:r>
            <a:r>
              <a:rPr lang="en-US" alt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   </a:t>
            </a: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x += 3	      </a:t>
            </a:r>
            <a:r>
              <a:rPr lang="en-US" alt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     </a:t>
            </a: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   x = x + 3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-=	              x -= 3                  </a:t>
            </a:r>
            <a:r>
              <a:rPr lang="en-US" alt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 </a:t>
            </a: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x = x - 3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*=	              x *= 3	              x = x *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/=	              x /= 3	              x = x /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%=	              x %= 3	              x = x %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//= 	              x //= 3	              x = x // 3	</a:t>
            </a:r>
            <a:endParaRPr lang="en-IN" sz="20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000" b="0" strike="noStrike" spc="-1" dirty="0">
                <a:solidFill>
                  <a:srgbClr val="FFFFFF"/>
                </a:solidFill>
                <a:latin typeface="Times New Roman" panose="02020603050405020304"/>
              </a:rPr>
              <a:t>**=	              x **= 2	              x = x ** 2</a:t>
            </a: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91680" y="17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LOGICAL OPERATORS</a:t>
            </a:r>
            <a:endParaRPr lang="en-IN" sz="5400" b="0" strike="noStrike" spc="-1">
              <a:latin typeface="Arial" panose="020B0604020202020204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692280" y="2519640"/>
          <a:ext cx="7873200" cy="3026520"/>
        </p:xfrm>
        <a:graphic>
          <a:graphicData uri="http://schemas.openxmlformats.org/drawingml/2006/table">
            <a:tbl>
              <a:tblPr/>
              <a:tblGrid>
                <a:gridCol w="26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and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Logical AND: True if both the operands are true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and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or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Logical OR: True if either of the operands is true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or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Revert result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 x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911225" y="1845310"/>
            <a:ext cx="8559800" cy="1727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PYTHON </a:t>
            </a: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63435" y="11701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BITWISE OPERATORS</a:t>
            </a:r>
            <a:endParaRPr lang="en-IN" sz="5400" b="0" strike="noStrike" spc="-1">
              <a:latin typeface="Arial" panose="020B0604020202020204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692280" y="2666520"/>
          <a:ext cx="7873200" cy="3026520"/>
        </p:xfrm>
        <a:graphic>
          <a:graphicData uri="http://schemas.openxmlformats.org/drawingml/2006/table">
            <a:tbl>
              <a:tblPr/>
              <a:tblGrid>
                <a:gridCol w="26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&amp;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AND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&amp;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|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|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^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x^y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35190" y="18877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IDENTITY OPERATORS</a:t>
            </a:r>
            <a:endParaRPr lang="en-IN" sz="5400" b="0" strike="noStrike" spc="-1">
              <a:latin typeface="Arial" panose="020B0604020202020204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692280" y="3034800"/>
          <a:ext cx="7873200" cy="2457720"/>
        </p:xfrm>
        <a:graphic>
          <a:graphicData uri="http://schemas.openxmlformats.org/drawingml/2006/table">
            <a:tbl>
              <a:tblPr/>
              <a:tblGrid>
                <a:gridCol w="26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Returns True if both variables are the same object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is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is not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Returns True if both variables are not the same object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is not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33590" y="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ED7D31"/>
                </a:solidFill>
                <a:latin typeface="Calibri" panose="020F0502020204030204"/>
              </a:rPr>
              <a:t>MEMBERSHIP OPERATORS</a:t>
            </a:r>
            <a:endParaRPr lang="en-IN" sz="5400" b="0" strike="noStrike" spc="-1" dirty="0">
              <a:latin typeface="Arial" panose="020B0604020202020204"/>
            </a:endParaRPr>
          </a:p>
        </p:txBody>
      </p:sp>
      <p:graphicFrame>
        <p:nvGraphicFramePr>
          <p:cNvPr id="122" name="Table 2"/>
          <p:cNvGraphicFramePr/>
          <p:nvPr>
            <p:extLst>
              <p:ext uri="{D42A27DB-BD31-4B8C-83A1-F6EECF244321}">
                <p14:modId xmlns:p14="http://schemas.microsoft.com/office/powerpoint/2010/main" val="2155057635"/>
              </p:ext>
            </p:extLst>
          </p:nvPr>
        </p:nvGraphicFramePr>
        <p:xfrm>
          <a:off x="374780" y="2641599"/>
          <a:ext cx="8172321" cy="3714521"/>
        </p:xfrm>
        <a:graphic>
          <a:graphicData uri="http://schemas.openxmlformats.org/drawingml/2006/table">
            <a:tbl>
              <a:tblPr/>
              <a:tblGrid>
                <a:gridCol w="2724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True if exist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in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5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in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True if not exist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not in y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35280" y="0"/>
            <a:ext cx="8082280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en-IN" sz="5400" b="1" strike="noStrike" spc="-1" dirty="0">
                <a:solidFill>
                  <a:srgbClr val="ED7D31"/>
                </a:solidFill>
                <a:latin typeface="Calibri" panose="020F0502020204030204"/>
              </a:rPr>
              <a:t>CONDITIONAL STATEMENT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35280" y="1701165"/>
            <a:ext cx="94056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conditional statement in programming is a control structure that allows a program to execute different blocks of code based on specific conditions. It enables the program to make decisions and choose between alternative actions.</a:t>
            </a:r>
          </a:p>
          <a:p>
            <a:endParaRPr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Syntax :-</a:t>
            </a:r>
          </a:p>
          <a:p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Times New Roman" panose="02020603050405020304"/>
                <a:ea typeface="DejaVu Sans" panose="020B0603030804020204"/>
              </a:rPr>
              <a:t>if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condition1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:</a:t>
            </a: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   # Code to execute if condition1 is true</a:t>
            </a:r>
          </a:p>
          <a:p>
            <a:r>
              <a:rPr lang="en-US" sz="2400" spc="-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/>
                <a:ea typeface="DejaVu Sans" panose="020B0603030804020204"/>
              </a:rPr>
              <a:t>elif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condition2:</a:t>
            </a: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   # Code to execute if condition2 is true</a:t>
            </a:r>
          </a:p>
          <a:p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Times New Roman" panose="02020603050405020304"/>
                <a:ea typeface="DejaVu Sans" panose="020B0603030804020204"/>
              </a:rPr>
              <a:t>else:</a:t>
            </a: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   # Code to execute if none of the conditions are true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332105"/>
            <a:ext cx="3140710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LOOPING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59080" y="2006600"/>
            <a:ext cx="95834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In Python, loops are control structures that allow you to execute a block of code repeatedly. There are two main types of loops: </a:t>
            </a:r>
            <a:r>
              <a:rPr lang="en-US" altLang="en-IN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-</a:t>
            </a:r>
          </a:p>
          <a:p>
            <a:endParaRPr lang="en-US" altLang="en-IN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While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140710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FOR LOOP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5280" y="1268730"/>
            <a:ext cx="89471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for loop is used when you know in advance how many times you want to iterate over a sequence (e.g., a list, tuple, or string).</a:t>
            </a:r>
          </a:p>
          <a:p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Here's the basic syntax of a for loop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in python </a:t>
            </a:r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: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-</a:t>
            </a:r>
          </a:p>
          <a:p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#Syntax in python</a:t>
            </a:r>
          </a:p>
          <a:p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for 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in range(10):</a:t>
            </a:r>
          </a:p>
          <a:p>
            <a:pPr indent="457200"/>
            <a:r>
              <a:rPr lang="en-US" sz="2400" spc="-1" dirty="0">
                <a:solidFill>
                  <a:schemeClr val="bg2"/>
                </a:solidFill>
                <a:latin typeface="Times New Roman" panose="02020603050405020304"/>
                <a:ea typeface="DejaVu Sans" panose="020B0603030804020204"/>
              </a:rPr>
              <a:t># for loop body</a:t>
            </a:r>
          </a:p>
          <a:p>
            <a:pPr indent="457200"/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print(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)</a:t>
            </a:r>
          </a:p>
          <a:p>
            <a:pPr indent="0"/>
            <a:endParaRPr lang="en-US" sz="2400" spc="-1" dirty="0">
              <a:solidFill>
                <a:schemeClr val="accent2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/>
            <a:r>
              <a:rPr lang="en-US" sz="2400" spc="-1" dirty="0">
                <a:solidFill>
                  <a:schemeClr val="bg2"/>
                </a:solidFill>
                <a:latin typeface="Times New Roman" panose="02020603050405020304"/>
                <a:ea typeface="DejaVu Sans" panose="020B0603030804020204"/>
              </a:rPr>
              <a:t># </a:t>
            </a:r>
            <a:r>
              <a:rPr lang="en-US" sz="2400" spc="-1" dirty="0" err="1">
                <a:solidFill>
                  <a:schemeClr val="bg2"/>
                </a:solidFill>
                <a:latin typeface="Times New Roman" panose="02020603050405020304"/>
                <a:ea typeface="DejaVu Sans" panose="020B0603030804020204"/>
              </a:rPr>
              <a:t>Syntaxt</a:t>
            </a:r>
            <a:r>
              <a:rPr lang="en-US" sz="2400" spc="-1" dirty="0">
                <a:solidFill>
                  <a:schemeClr val="bg2"/>
                </a:solidFill>
                <a:latin typeface="Times New Roman" panose="02020603050405020304"/>
                <a:ea typeface="DejaVu Sans" panose="020B0603030804020204"/>
              </a:rPr>
              <a:t> in c</a:t>
            </a:r>
          </a:p>
          <a:p>
            <a:pPr indent="0"/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for (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= 0; 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&lt; 5; 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++) {</a:t>
            </a:r>
          </a:p>
          <a:p>
            <a:pPr indent="0"/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     </a:t>
            </a:r>
            <a:r>
              <a:rPr lang="en-US" sz="2400" spc="-1" dirty="0">
                <a:solidFill>
                  <a:schemeClr val="bg2"/>
                </a:solidFill>
                <a:latin typeface="Times New Roman" panose="02020603050405020304"/>
                <a:ea typeface="DejaVu Sans" panose="020B0603030804020204"/>
              </a:rPr>
              <a:t># for loop body</a:t>
            </a:r>
            <a:endParaRPr lang="en-US" sz="2400" spc="-1" dirty="0">
              <a:solidFill>
                <a:schemeClr val="accent2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/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      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printf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("%d\n", </a:t>
            </a:r>
            <a:r>
              <a:rPr lang="en-US" sz="2400" spc="-1" dirty="0" err="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);</a:t>
            </a:r>
          </a:p>
          <a:p>
            <a:pPr indent="0"/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4431665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WHILE LOOP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335280" y="1268730"/>
            <a:ext cx="8947150" cy="5243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while loop is used when you want to repeatedly execute a block of code as long as a specified condition is True.</a:t>
            </a:r>
          </a:p>
          <a:p>
            <a:r>
              <a:rPr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Here's the basic syntax of a while loop:</a:t>
            </a:r>
          </a:p>
          <a:p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initialiazation</a:t>
            </a:r>
          </a:p>
          <a:p>
            <a:pPr indent="457200"/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while condition:</a:t>
            </a:r>
          </a:p>
          <a:p>
            <a:pPr marL="457200" lvl="1" indent="457200"/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#body of while loop</a:t>
            </a:r>
          </a:p>
          <a:p>
            <a:pPr marL="457200" lvl="1" indent="457200"/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increament</a:t>
            </a:r>
            <a:endParaRPr sz="2400" spc="-1">
              <a:solidFill>
                <a:schemeClr val="accent4"/>
              </a:solidFill>
              <a:latin typeface="Times New Roman" panose="02020603050405020304"/>
              <a:ea typeface="DejaVu Sans" panose="020B0603030804020204"/>
            </a:endParaRPr>
          </a:p>
          <a:p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i = 0</a:t>
            </a:r>
            <a:endParaRPr sz="2400" spc="-1">
              <a:solidFill>
                <a:schemeClr val="accent4"/>
              </a:solidFill>
              <a:latin typeface="Times New Roman" panose="02020603050405020304"/>
              <a:ea typeface="DejaVu Sans" panose="020B0603030804020204"/>
            </a:endParaRPr>
          </a:p>
          <a:p>
            <a:pPr indent="457200"/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while i &lt;=5:</a:t>
            </a:r>
          </a:p>
          <a:p>
            <a:pPr marL="457200" lvl="1" indent="457200"/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print(‘Hello World’)</a:t>
            </a:r>
          </a:p>
          <a:p>
            <a:pPr marL="457200" lvl="1" indent="457200"/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i+=1</a:t>
            </a:r>
            <a:endParaRPr lang="en-US"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indent="457200"/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FUNCTION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2935" y="1844675"/>
            <a:ext cx="9188450" cy="3896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</a:t>
            </a:r>
            <a:r>
              <a:rPr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function is a block of reusable code that performs a specific task or a set of tasks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and function allows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modularity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,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reusability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,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abstraction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.</a:t>
            </a: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There are mainly 2 kind of functions in python:-</a:t>
            </a: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Built-in Functions  ( </a:t>
            </a:r>
            <a:r>
              <a:rPr lang="en-US" sz="2400" spc="-1" dirty="0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print(), </a:t>
            </a:r>
            <a:r>
              <a:rPr lang="en-US" sz="2400" spc="-1" dirty="0" err="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len</a:t>
            </a:r>
            <a:r>
              <a:rPr lang="en-US" sz="2400" spc="-1" dirty="0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(), range(), max(), min() 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User-Defined Functions.</a:t>
            </a:r>
          </a:p>
          <a:p>
            <a:pPr algn="l">
              <a:buClrTx/>
              <a:buSzTx/>
              <a:buNone/>
            </a:pPr>
            <a:endParaRPr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2004695"/>
            <a:ext cx="9188450" cy="3896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Syntax for Defining function :-</a:t>
            </a:r>
          </a:p>
          <a:p>
            <a:pPr algn="l">
              <a:buClrTx/>
              <a:buSzTx/>
              <a:buNone/>
            </a:pPr>
            <a:endParaRPr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r>
              <a:rPr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def function_name(</a:t>
            </a: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parameters</a:t>
            </a:r>
            <a:r>
              <a:rPr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):</a:t>
            </a:r>
          </a:p>
          <a:p>
            <a:pPr algn="l">
              <a:buClrTx/>
              <a:buSzTx/>
              <a:buNone/>
            </a:pPr>
            <a:r>
              <a:rPr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 </a:t>
            </a: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 # Code block</a:t>
            </a:r>
          </a:p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   # ...</a:t>
            </a:r>
          </a:p>
          <a:p>
            <a:pPr algn="l">
              <a:buClrTx/>
              <a:buSzTx/>
              <a:buNone/>
            </a:pPr>
            <a:r>
              <a:rPr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   return result</a:t>
            </a:r>
          </a:p>
          <a:p>
            <a:pPr algn="l">
              <a:buClrTx/>
              <a:buSzTx/>
              <a:buNone/>
            </a:pPr>
            <a:endParaRPr sz="2400" spc="-1">
              <a:solidFill>
                <a:schemeClr val="accent4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endParaRPr sz="2400" spc="-1">
              <a:solidFill>
                <a:schemeClr val="accent4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Calling a function</a:t>
            </a:r>
          </a:p>
          <a:p>
            <a:pPr algn="l">
              <a:buClrTx/>
              <a:buSzTx/>
              <a:buNone/>
            </a:pP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function_name(</a:t>
            </a: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argument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7066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User-Defined Functions</a:t>
            </a:r>
            <a:endParaRPr lang="en-US" altLang="en-IN" sz="5400" b="1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701165"/>
            <a:ext cx="9188450" cy="43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An anonymous function in Python is a function without a name. They are also known as "lambda" functions, Lambda functions are typically used for short, simple operations , They are especially useful in situations where you need to pass a function as an argument to another function.</a:t>
            </a:r>
          </a:p>
          <a:p>
            <a:pPr algn="l">
              <a:buClrTx/>
              <a:buSzTx/>
              <a:buNone/>
            </a:pPr>
            <a:endParaRPr lang="en-US"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Syntax of Lambda Function :-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lambda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arguments</a:t>
            </a: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: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expression</a:t>
            </a:r>
          </a:p>
          <a:p>
            <a:pPr algn="l">
              <a:buClrTx/>
              <a:buSzTx/>
              <a:buNone/>
            </a:pPr>
            <a:endParaRPr lang="en-US" sz="2400" spc="-1">
              <a:solidFill>
                <a:schemeClr val="accent4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lambda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arguments: 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expression_if_true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 if condition else 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expression_if_false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/>
              <a:ea typeface="DejaVu Sans" panose="020B0603030804020204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check_even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 = </a:t>
            </a:r>
            <a:r>
              <a:rPr lang="en-US" sz="2400" spc="-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lambda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 x: 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"Even"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en-US" sz="2400" spc="-1">
                <a:solidFill>
                  <a:schemeClr val="accent4"/>
                </a:solidFill>
                <a:latin typeface="Times New Roman" panose="02020603050405020304"/>
                <a:ea typeface="DejaVu Sans" panose="020B0603030804020204"/>
              </a:rPr>
              <a:t>if x % 2 == 0 else</a:t>
            </a:r>
            <a:r>
              <a:rPr lang="en-US" sz="2400" spc="-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"Odd"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7066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Anonymous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54240" y="37800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AGENDA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32920" y="1955160"/>
            <a:ext cx="9362520" cy="420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97500"/>
          </a:bodyPr>
          <a:lstStyle/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en-IN" sz="3000" spc="-1">
                <a:solidFill>
                  <a:srgbClr val="FFFFFF"/>
                </a:solidFill>
                <a:latin typeface="Times New Roman" panose="02020603050405020304"/>
                <a:sym typeface="+mn-ea"/>
              </a:rPr>
              <a:t>Programing Language and Program execution ?</a:t>
            </a:r>
            <a:endParaRPr lang="en-US" altLang="en-IN" sz="3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What is python ?</a:t>
            </a:r>
            <a:endParaRPr lang="en-IN" sz="30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Why python ?</a:t>
            </a: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Fe</a:t>
            </a:r>
            <a:r>
              <a:rPr lang="en-US" alt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a</a:t>
            </a: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ture</a:t>
            </a:r>
            <a:r>
              <a:rPr lang="en-US" alt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s</a:t>
            </a: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 of python ?</a:t>
            </a:r>
            <a:endParaRPr lang="en-IN" sz="30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altLang="en-IN" sz="3000" spc="-1">
                <a:solidFill>
                  <a:srgbClr val="FFFFFF"/>
                </a:solidFill>
                <a:latin typeface="Times New Roman" panose="02020603050405020304"/>
                <a:sym typeface="+mn-ea"/>
              </a:rPr>
              <a:t>First Program in python.</a:t>
            </a:r>
            <a:endParaRPr lang="en-IN" sz="30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3000" b="0" strike="noStrike" spc="-1">
                <a:solidFill>
                  <a:srgbClr val="FFFFFF"/>
                </a:solidFill>
                <a:latin typeface="Times New Roman" panose="02020603050405020304"/>
              </a:rPr>
              <a:t>Python setup.</a:t>
            </a:r>
            <a:endParaRPr lang="en-IN" sz="30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Data types in python.</a:t>
            </a:r>
            <a:endParaRPr lang="en-IN" sz="30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3000" b="0" strike="noStrike" spc="-1">
                <a:solidFill>
                  <a:srgbClr val="FFFFFF"/>
                </a:solidFill>
                <a:latin typeface="Times New Roman" panose="02020603050405020304"/>
              </a:rPr>
              <a:t>Python operators.</a:t>
            </a:r>
            <a:endParaRPr lang="en-IN" sz="3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701165"/>
            <a:ext cx="9188450" cy="4883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The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map()</a:t>
            </a: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function in Python is used to apply a specified function to each item in an iterable (like a list) and return an iterator of the results.</a:t>
            </a:r>
          </a:p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Syntax of Lambda Function :-</a:t>
            </a:r>
          </a:p>
          <a:p>
            <a:pPr algn="l">
              <a:buClrTx/>
              <a:buSzTx/>
              <a:buNone/>
            </a:pPr>
            <a:endParaRPr lang="en-US"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list of numbers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numbers = 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[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1, 2, 3, 4, 5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]</a:t>
            </a: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function that squares a number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def 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square(x):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  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return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x ** 2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squared_numbers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map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(square, numbers)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squared_numbers_list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(squared_numbers)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2525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Map()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557020"/>
            <a:ext cx="9188450" cy="4883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The filter() function in Python is used to construct an iterator from elements of an iterable for which a function returns true. :-</a:t>
            </a:r>
          </a:p>
          <a:p>
            <a:pPr algn="l">
              <a:buClrTx/>
              <a:buSzTx/>
              <a:buNone/>
            </a:pPr>
            <a:endParaRPr lang="en-US"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list of numbers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numbers = 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[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1, 2, 3, 4, 5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]</a:t>
            </a: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function that squares a number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def 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even(x):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  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return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x%2==0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filter_numbers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filter(even, numbers)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filter_numbers_list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(filter_numbers)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2525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Filter()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557020"/>
            <a:ext cx="9188450" cy="4883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The filter() function in Python is used to construct an iterator from elements of an iterable for which a function returns true. :-</a:t>
            </a:r>
          </a:p>
          <a:p>
            <a:pPr algn="l">
              <a:buClrTx/>
              <a:buSzTx/>
              <a:buNone/>
            </a:pPr>
            <a:endParaRPr lang="en-US" sz="2400" spc="-1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list of numbers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numbers = 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[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1, 2, 3, 4, 5</a:t>
            </a:r>
            <a:r>
              <a:rPr lang="en-US" sz="2400" spc="-1">
                <a:solidFill>
                  <a:srgbClr val="FF0000"/>
                </a:solidFill>
                <a:latin typeface="Times New Roman" panose="02020603050405020304"/>
                <a:ea typeface="DejaVu Sans" panose="020B0603030804020204"/>
              </a:rPr>
              <a:t>]</a:t>
            </a: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# Define a function that squares a number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def 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even(x):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  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return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x%2==0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filter_numbers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filter(even, numbers)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filter_numbers_list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 = </a:t>
            </a:r>
            <a:r>
              <a:rPr lang="en-US" sz="2400" spc="-1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list</a:t>
            </a:r>
            <a:r>
              <a:rPr lang="en-US" sz="2400" spc="-1">
                <a:solidFill>
                  <a:schemeClr val="bg2">
                    <a:lumMod val="90000"/>
                  </a:schemeClr>
                </a:solidFill>
                <a:latin typeface="Times New Roman" panose="02020603050405020304"/>
                <a:ea typeface="DejaVu Sans" panose="020B0603030804020204"/>
              </a:rPr>
              <a:t>(filter_numbers)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2525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Filter()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557020"/>
            <a:ext cx="9154160" cy="4533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Exception handling in Python allows you to handle errors or exceptional situations that may occur during the execution of a program. It prevents your program from crashing and provides a way to gracefully recover from errors .</a:t>
            </a:r>
          </a:p>
          <a:p>
            <a:pPr algn="l">
              <a:buClrTx/>
              <a:buSzTx/>
              <a:buNone/>
            </a:pP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The key components of exception handling in Python are :</a:t>
            </a: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try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except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else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finally </a:t>
            </a:r>
          </a:p>
          <a:p>
            <a:pPr algn="l">
              <a:buClrTx/>
              <a:buSzTx/>
              <a:buNone/>
            </a:pPr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 dirty="0">
              <a:solidFill>
                <a:schemeClr val="bg2">
                  <a:lumMod val="90000"/>
                </a:schemeClr>
              </a:solidFill>
              <a:latin typeface="Times New Roman" panose="02020603050405020304"/>
              <a:ea typeface="DejaVu Sans" panose="020B0603030804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754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EXCEPTIONAL HANDLING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988820"/>
            <a:ext cx="6708775" cy="3786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SyntaxError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TypeError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NameError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IndexError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KeyError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ValueError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AttributeError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ZeroDivisionError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Indentation Error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ImportError</a:t>
            </a: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bg1"/>
              </a:solidFill>
              <a:latin typeface="Times New Roman" panose="02020603050405020304"/>
              <a:ea typeface="DejaVu Sans" panose="020B0603030804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754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>
                <a:solidFill>
                  <a:srgbClr val="ED7D31"/>
                </a:solidFill>
                <a:latin typeface="Calibri" panose="020F0502020204030204"/>
                <a:sym typeface="+mn-ea"/>
              </a:rPr>
              <a:t>TYPE OF EXCEPTIONS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0342" y="287178"/>
            <a:ext cx="860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Object Oriented Programing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35" y="1971726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Object-oriented programming (OOP) is a way of writing computer programs using objects that represent real-world entities.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</p:txBody>
      </p:sp>
      <p:pic>
        <p:nvPicPr>
          <p:cNvPr id="3076" name="Picture 4" descr="Oop Images – Browse 58,468 Stock Photos, Vectors, and Vide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8" y="3933274"/>
            <a:ext cx="4864622" cy="2339252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4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3710" y="263525"/>
            <a:ext cx="754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35" y="1681516"/>
            <a:ext cx="909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class is a blueprint or template for creating objects (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instances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). </a:t>
            </a:r>
            <a:endParaRPr lang="en-US" dirty="0"/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It defines the 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</a:rPr>
              <a:t>structure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and behaviors that objects, it has attributes </a:t>
            </a:r>
          </a:p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(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data members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 and methods (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functions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).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</p:txBody>
      </p:sp>
      <p:pic>
        <p:nvPicPr>
          <p:cNvPr id="2050" name="Picture 2" descr="The Big Picture of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" y="3555616"/>
            <a:ext cx="7387590" cy="2942834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746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7010" y="161925"/>
            <a:ext cx="7545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004" y="1391840"/>
            <a:ext cx="9098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Inheritance is a concept in object-oriented programming where a new class (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subclass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 or </a:t>
            </a:r>
            <a:r>
              <a:rPr lang="en-US" sz="2400" spc="-1" dirty="0">
                <a:solidFill>
                  <a:schemeClr val="accent2"/>
                </a:solidFill>
                <a:latin typeface="Times New Roman" panose="02020603050405020304"/>
                <a:ea typeface="DejaVu Sans" panose="020B0603030804020204"/>
              </a:rPr>
              <a:t>derived class</a:t>
            </a:r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 can inherit attributes and methods from an existing class (superclass or base class).</a:t>
            </a:r>
          </a:p>
          <a:p>
            <a:endParaRPr lang="en-US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  <a:p>
            <a:r>
              <a:rPr lang="en-US" sz="2400" spc="-1" dirty="0">
                <a:solidFill>
                  <a:srgbClr val="FFC000"/>
                </a:solidFill>
                <a:latin typeface="Times New Roman" panose="02020603050405020304"/>
                <a:ea typeface="DejaVu Sans" panose="020B0603030804020204"/>
              </a:rPr>
              <a:t>it's like a parent passing down traits to their child</a:t>
            </a:r>
          </a:p>
          <a:p>
            <a:r>
              <a:rPr lang="en-US" sz="2400" spc="-1" dirty="0">
                <a:solidFill>
                  <a:schemeClr val="bg1"/>
                </a:solidFill>
                <a:latin typeface="Times New Roman" panose="02020603050405020304"/>
                <a:ea typeface="DejaVu Sans" panose="020B0603030804020204"/>
              </a:rPr>
              <a:t>Types of Inheritance:</a:t>
            </a:r>
          </a:p>
          <a:p>
            <a:endParaRPr lang="en-US" sz="2400" spc="-1" dirty="0">
              <a:solidFill>
                <a:schemeClr val="bg1"/>
              </a:solidFill>
              <a:latin typeface="Times New Roman" panose="02020603050405020304"/>
              <a:ea typeface="DejaVu Sans" panose="020B06030308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chemeClr val="accent2"/>
                </a:solidFill>
                <a:latin typeface="Times New Roman" panose="02020603050405020304"/>
              </a:rPr>
              <a:t>Single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chemeClr val="accent2"/>
                </a:solidFill>
                <a:latin typeface="Times New Roman" panose="02020603050405020304"/>
              </a:rPr>
              <a:t>Multiple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chemeClr val="accent2"/>
                </a:solidFill>
                <a:latin typeface="Times New Roman" panose="02020603050405020304"/>
              </a:rPr>
              <a:t>Multilevel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chemeClr val="accent2"/>
                </a:solidFill>
                <a:latin typeface="Times New Roman" panose="02020603050405020304"/>
              </a:rPr>
              <a:t>Hierarchical Inheritance</a:t>
            </a:r>
          </a:p>
          <a:p>
            <a:endParaRPr lang="en-IN" sz="2400" spc="-1" dirty="0">
              <a:solidFill>
                <a:schemeClr val="accent2"/>
              </a:solidFill>
              <a:latin typeface="Times New Roman" panose="02020603050405020304"/>
              <a:ea typeface="DejaVu Sans" panose="020B0603030804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1" y="2499136"/>
            <a:ext cx="3779982" cy="40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1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7011" y="161925"/>
            <a:ext cx="64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1" dirty="0">
                <a:solidFill>
                  <a:srgbClr val="ED7D31"/>
                </a:solidFill>
                <a:latin typeface="Calibri" panose="020F0502020204030204"/>
              </a:rPr>
              <a:t>CHAT APPLICATION</a:t>
            </a:r>
            <a:endParaRPr lang="en-IN" sz="5400" b="1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" y="1997054"/>
            <a:ext cx="6483985" cy="38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3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41860" y="-857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0511" y="263525"/>
            <a:ext cx="42379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68" y="2090737"/>
            <a:ext cx="662717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54240" y="22680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PYTHON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33045" y="1577975"/>
            <a:ext cx="10434955" cy="5008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Python is a widely used general-purpose, high level programming language. It was created by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IN" sz="2400" b="1" strike="noStrike" spc="-1" dirty="0">
                <a:solidFill>
                  <a:srgbClr val="ED7D31"/>
                </a:solidFill>
                <a:latin typeface="Calibri" panose="020F0502020204030204"/>
              </a:rPr>
              <a:t>Guido van Rossum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in 1991</a:t>
            </a:r>
            <a:r>
              <a:rPr lang="en-IN" b="0" strike="noStrike" spc="-1" dirty="0">
                <a:solidFill>
                  <a:srgbClr val="FFFFFF"/>
                </a:solidFill>
                <a:latin typeface="Times New Roman" panose="02020603050405020304"/>
              </a:rPr>
              <a:t>.</a:t>
            </a:r>
            <a:endParaRPr lang="en-IN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400" b="1" strike="noStrike" spc="-1" dirty="0">
                <a:solidFill>
                  <a:srgbClr val="ED7D31"/>
                </a:solidFill>
                <a:latin typeface="Calibri" panose="020F0502020204030204"/>
              </a:rPr>
              <a:t>Why Python ?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Readable and Easy to Learn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Object Oriented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Interpreted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High-Level Language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Dynamic Typing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Cross-platform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large standard library</a:t>
            </a:r>
            <a:endParaRPr lang="en-IN" sz="2400" b="0" strike="noStrike" spc="-1" dirty="0">
              <a:latin typeface="Arial" panose="020B0604020202020204"/>
            </a:endParaRP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3711" y="263525"/>
            <a:ext cx="33997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1" spc="-1" dirty="0">
                <a:solidFill>
                  <a:srgbClr val="ED7D31"/>
                </a:solidFill>
                <a:latin typeface="Calibri" panose="020F0502020204030204"/>
                <a:sym typeface="+mn-ea"/>
              </a:rPr>
              <a:t>NETWORK</a:t>
            </a:r>
          </a:p>
        </p:txBody>
      </p:sp>
      <p:pic>
        <p:nvPicPr>
          <p:cNvPr id="1026" name="Picture 2" descr="How to connect to wifi | Digital Un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819274" y="1926683"/>
            <a:ext cx="6194425" cy="4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6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ppt template design page copy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54330" y="226695"/>
            <a:ext cx="8848090" cy="105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IN" sz="4800" b="0" strike="noStrike" spc="-1">
                <a:solidFill>
                  <a:schemeClr val="accent2"/>
                </a:solidFill>
                <a:latin typeface="Arial" panose="020B0604020202020204"/>
              </a:rPr>
              <a:t>PROGRAM COMPARISON</a:t>
            </a:r>
          </a:p>
        </p:txBody>
      </p:sp>
      <p:pic>
        <p:nvPicPr>
          <p:cNvPr id="2" name="Picture 1" descr="hell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" y="1844675"/>
            <a:ext cx="8258175" cy="4314825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ppt template design page copy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interpre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" y="2071370"/>
            <a:ext cx="8421370" cy="4300220"/>
          </a:xfrm>
          <a:prstGeom prst="rect">
            <a:avLst/>
          </a:prstGeom>
          <a:ln w="38100">
            <a:solidFill>
              <a:schemeClr val="accent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 Box 2"/>
          <p:cNvSpPr txBox="1"/>
          <p:nvPr/>
        </p:nvSpPr>
        <p:spPr>
          <a:xfrm>
            <a:off x="553085" y="568960"/>
            <a:ext cx="71989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3200" spc="-1">
                <a:solidFill>
                  <a:schemeClr val="accent2"/>
                </a:solidFill>
                <a:latin typeface="Times New Roman" panose="02020603050405020304"/>
                <a:sym typeface="+mn-ea"/>
              </a:rPr>
              <a:t>Programing Language and Program execution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44377" y="348781"/>
            <a:ext cx="7891560" cy="8189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ED7D31"/>
                </a:solidFill>
                <a:latin typeface="Calibri" panose="020F0502020204030204"/>
              </a:rPr>
              <a:t>VARIABLES</a:t>
            </a:r>
            <a:endParaRPr lang="en-US" altLang="en-IN" sz="4800" b="1" strike="noStrike" spc="-1" dirty="0">
              <a:solidFill>
                <a:srgbClr val="ED7D31"/>
              </a:solidFill>
              <a:latin typeface="Calibri" panose="020F0502020204030204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51925" y="2277205"/>
            <a:ext cx="85399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735692"/>
            <a:ext cx="5440363" cy="2903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047" y="1666894"/>
            <a:ext cx="920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Think of a variable as a small storage compartment in the computer's memory. It's like having a tiny box where we can keep different kinds of information, such as numbers, words, or even more complex data like lists or sets. Each box has a name,</a:t>
            </a:r>
            <a:endParaRPr lang="en-IN" sz="2400" spc="-1" dirty="0">
              <a:solidFill>
                <a:srgbClr val="FFFFFF"/>
              </a:solidFill>
              <a:latin typeface="Times New Roman" panose="02020603050405020304"/>
              <a:ea typeface="DejaVu Sans" panose="020B06030308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1690" y="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ED7D31"/>
                </a:solidFill>
                <a:latin typeface="Calibri" panose="020F0502020204030204"/>
              </a:rPr>
              <a:t>VARIABLE NAMES</a:t>
            </a:r>
            <a:r>
              <a:rPr lang="en-US" altLang="en-IN" sz="4800" b="1" strike="noStrike" spc="-1" dirty="0">
                <a:solidFill>
                  <a:srgbClr val="ED7D31"/>
                </a:solidFill>
                <a:latin typeface="Calibri" panose="020F0502020204030204"/>
              </a:rPr>
              <a:t> RULES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551925" y="2277205"/>
            <a:ext cx="8539920" cy="3596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variable name must start with a letter or the underscore character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variable name cannot start with a number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variable name can only contain alpha-numeric characters and underscores (</a:t>
            </a:r>
            <a:r>
              <a:rPr lang="en-IN" sz="2000" b="1" strike="noStrike" spc="-1" dirty="0">
                <a:solidFill>
                  <a:srgbClr val="ED7D31"/>
                </a:solidFill>
                <a:latin typeface="Calibri" panose="020F0502020204030204"/>
                <a:ea typeface="DejaVu Sans" panose="020B0603030804020204"/>
              </a:rPr>
              <a:t>A-z, 0-9,  and  _ 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)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Variable names are case-sensitive (age, Age and AGE are three different variables)</a:t>
            </a:r>
            <a:endParaRPr lang="en-IN" sz="2400" b="0" strike="noStrike" spc="-1" dirty="0"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 variable name cannot be any of the Python keywords.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94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ppt template design page copy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354425" y="26060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DATA TYPES IN PYTHON</a:t>
            </a:r>
            <a:endParaRPr lang="en-IN" sz="5400" b="0" strike="noStrike" spc="-1">
              <a:latin typeface="Arial" panose="020B0604020202020204"/>
            </a:endParaRPr>
          </a:p>
        </p:txBody>
      </p:sp>
      <p:pic>
        <p:nvPicPr>
          <p:cNvPr id="92" name="Picture 2" descr="datype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1382400" y="2357640"/>
            <a:ext cx="5835600" cy="393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1504</Words>
  <Application>Microsoft Office PowerPoint</Application>
  <PresentationFormat>Widescreen</PresentationFormat>
  <Paragraphs>264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Jai Krishan Kirodiwal [B.Tech - Data Science and Engineering - 2020]</cp:lastModifiedBy>
  <cp:revision>116</cp:revision>
  <dcterms:created xsi:type="dcterms:W3CDTF">2023-09-26T16:47:00Z</dcterms:created>
  <dcterms:modified xsi:type="dcterms:W3CDTF">2024-07-10T11:26:09Z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729F85F998B24BD2BCE9919EB22C64B2_13</vt:lpwstr>
  </property>
  <property fmtid="{D5CDD505-2E9C-101B-9397-08002B2CF9AE}" pid="6" name="KSOProductBuildVer">
    <vt:lpwstr>1033-12.2.0.13266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