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66" r:id="rId5"/>
    <p:sldId id="367" r:id="rId6"/>
    <p:sldId id="357" r:id="rId7"/>
    <p:sldId id="369" r:id="rId8"/>
    <p:sldId id="259" r:id="rId9"/>
    <p:sldId id="260" r:id="rId10"/>
    <p:sldId id="365" r:id="rId11"/>
    <p:sldId id="370" r:id="rId12"/>
    <p:sldId id="373" r:id="rId13"/>
    <p:sldId id="368" r:id="rId14"/>
    <p:sldId id="327" r:id="rId15"/>
    <p:sldId id="261" r:id="rId16"/>
    <p:sldId id="270" r:id="rId17"/>
    <p:sldId id="375" r:id="rId18"/>
    <p:sldId id="374" r:id="rId19"/>
    <p:sldId id="353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FF6600"/>
    <a:srgbClr val="CC0000"/>
    <a:srgbClr val="B2B2B2"/>
    <a:srgbClr val="202020"/>
    <a:srgbClr val="323232"/>
    <a:srgbClr val="CC33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8" y="11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template design 2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"/>
            <a:ext cx="1219200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9707" y="160147"/>
            <a:ext cx="9026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  <a:sym typeface="+mn-ea"/>
              </a:rPr>
              <a:t>Top 10 Highest Paid Jobs in IT Sector in </a:t>
            </a:r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  <a:sym typeface="+mn-ea"/>
              </a:rPr>
              <a:t>2024 Data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9707" y="2014739"/>
            <a:ext cx="9439275" cy="4742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6600"/>
                </a:solidFill>
                <a:latin typeface="Times New Roman" panose="02020603050405020304"/>
                <a:sym typeface="+mn-ea"/>
              </a:rPr>
              <a:t>Data Scientist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DevOps Engineer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>
                <a:solidFill>
                  <a:srgbClr val="FF6600"/>
                </a:solidFill>
                <a:latin typeface="Times New Roman" panose="02020603050405020304"/>
                <a:sym typeface="+mn-ea"/>
              </a:rPr>
              <a:t>B</a:t>
            </a:r>
            <a:r>
              <a:rPr lang="en-US" altLang="en-IN" sz="2400" spc="-1" dirty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ig Data Engineer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6600"/>
                </a:solidFill>
                <a:latin typeface="Times New Roman" panose="02020603050405020304"/>
                <a:sym typeface="+mn-ea"/>
              </a:rPr>
              <a:t>M</a:t>
            </a:r>
            <a:r>
              <a:rPr lang="en-US" altLang="en-IN" sz="2400" spc="-1" dirty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achine Learning  Engineer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6600"/>
                </a:solidFill>
                <a:latin typeface="Times New Roman" panose="02020603050405020304"/>
                <a:sym typeface="+mn-ea"/>
              </a:rPr>
              <a:t>A</a:t>
            </a:r>
            <a:r>
              <a:rPr lang="en-US" altLang="en-IN" sz="2400" spc="-1" dirty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I/ML Architect 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err="1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IoT</a:t>
            </a: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 Solutions Architect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Cloud Architect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err="1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Blockchain</a:t>
            </a: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 Developer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Full </a:t>
            </a:r>
            <a:r>
              <a:rPr lang="en-US" altLang="en-IN" sz="2400" spc="-1" dirty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Stack </a:t>
            </a: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Developer</a:t>
            </a:r>
          </a:p>
          <a:p>
            <a:pPr marL="457835" indent="-4572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altLang="en-IN" sz="24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AR/VR</a:t>
            </a:r>
            <a:r>
              <a:rPr lang="en-US" altLang="en-IN" sz="2400" spc="-1" dirty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 Developer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901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39707" y="61293"/>
            <a:ext cx="9026213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</a:pPr>
            <a:r>
              <a:rPr lang="en-IN" sz="5400" b="1" spc="-1" dirty="0">
                <a:solidFill>
                  <a:srgbClr val="ED7D31"/>
                </a:solidFill>
                <a:latin typeface="Calibri" panose="020F0502020204030204"/>
              </a:rPr>
              <a:t>Why we choose Data Science &amp; machine learning?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7989" y="3082804"/>
            <a:ext cx="6754217" cy="231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Career Opportunities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Versatility Across Industries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FFFFFF"/>
                </a:solidFill>
                <a:latin typeface="Times New Roman" panose="02020603050405020304"/>
              </a:rPr>
              <a:t>High Demand and Job Opportunities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FFFFFF"/>
                </a:solidFill>
                <a:latin typeface="Times New Roman" panose="02020603050405020304"/>
              </a:rPr>
              <a:t>Competitive Salaries and Career Growth</a:t>
            </a:r>
            <a:endParaRPr lang="en-IN" sz="2800" spc="-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0325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39707" y="209577"/>
            <a:ext cx="902621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</a:pPr>
            <a:r>
              <a:rPr 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JOB PROFILES</a:t>
            </a:r>
            <a:endParaRPr 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9707" y="1469935"/>
            <a:ext cx="8224671" cy="57464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Data Scientist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Data Analyst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Machine Learning Engineer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</a:rPr>
              <a:t>Python Developer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</a:rPr>
              <a:t>Database Administrator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Business Intelligence (BI) Analyst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Data Engineer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Statistician expert Engineer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Quantitative Analyst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Research Scientist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AI/ML </a:t>
            </a: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Researcher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288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59410" y="276479"/>
            <a:ext cx="8352790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5400" b="1" spc="-1" dirty="0" smtClean="0">
                <a:solidFill>
                  <a:schemeClr val="bg1"/>
                </a:solidFill>
                <a:latin typeface="Calibri" panose="020F0502020204030204"/>
                <a:sym typeface="+mn-ea"/>
              </a:rPr>
              <a:t>D</a:t>
            </a:r>
            <a:r>
              <a:rPr lang="en-IN" sz="5400" b="1" spc="-1" dirty="0" smtClean="0">
                <a:solidFill>
                  <a:srgbClr val="ED7D31"/>
                </a:solidFill>
                <a:latin typeface="Calibri" panose="020F0502020204030204"/>
                <a:sym typeface="+mn-ea"/>
              </a:rPr>
              <a:t>ATA </a:t>
            </a:r>
            <a:r>
              <a:rPr lang="en-IN" sz="5400" b="1" spc="-1" dirty="0" smtClean="0">
                <a:solidFill>
                  <a:schemeClr val="bg1"/>
                </a:solidFill>
                <a:latin typeface="Calibri" panose="020F0502020204030204"/>
                <a:sym typeface="+mn-ea"/>
              </a:rPr>
              <a:t>S</a:t>
            </a:r>
            <a:r>
              <a:rPr lang="en-IN" sz="5400" b="1" spc="-1" dirty="0" smtClean="0">
                <a:solidFill>
                  <a:srgbClr val="ED7D31"/>
                </a:solidFill>
                <a:latin typeface="Calibri" panose="020F0502020204030204"/>
                <a:sym typeface="+mn-ea"/>
              </a:rPr>
              <a:t>CIENCE</a:t>
            </a:r>
            <a:endParaRPr lang="en-IN" sz="5400" b="1" spc="-1" dirty="0">
              <a:solidFill>
                <a:srgbClr val="ED7D31"/>
              </a:solidFill>
              <a:latin typeface="Calibri" panose="020F0502020204030204"/>
            </a:endParaRPr>
          </a:p>
          <a:p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pic>
        <p:nvPicPr>
          <p:cNvPr id="4" name="Picture 3" descr="Untitled desig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8" y="2111375"/>
            <a:ext cx="9250045" cy="4420235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83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1150" y="283845"/>
            <a:ext cx="8409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</a:rPr>
              <a:t>MACHINE LEARNING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6235" y="1386840"/>
            <a:ext cx="9146540" cy="331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None/>
            </a:pPr>
            <a:r>
              <a:rPr sz="2800" spc="-1" dirty="0">
                <a:solidFill>
                  <a:srgbClr val="FFFFFF"/>
                </a:solidFill>
                <a:latin typeface="Times New Roman" panose="02020603050405020304"/>
              </a:rPr>
              <a:t>Machine learning is a subfield of artificial intelligence (AI) that focuses on the development of algorithms and statistical models that enable computer systems to perform tasks without explicit programming. </a:t>
            </a:r>
            <a:r>
              <a:rPr lang="en-US" sz="2800" spc="-1" dirty="0">
                <a:solidFill>
                  <a:srgbClr val="FFFFFF"/>
                </a:solidFill>
                <a:latin typeface="Times New Roman" panose="02020603050405020304"/>
              </a:rPr>
              <a:t>ML </a:t>
            </a:r>
            <a:r>
              <a:rPr lang="en-US" sz="2800" spc="-1" dirty="0" smtClean="0">
                <a:solidFill>
                  <a:srgbClr val="FFFFFF"/>
                </a:solidFill>
                <a:latin typeface="Times New Roman" panose="02020603050405020304"/>
              </a:rPr>
              <a:t>Algorithms </a:t>
            </a:r>
            <a:r>
              <a:rPr lang="en-US" sz="2800" spc="-1" dirty="0">
                <a:solidFill>
                  <a:srgbClr val="FFFFFF"/>
                </a:solidFill>
                <a:latin typeface="Times New Roman" panose="02020603050405020304"/>
              </a:rPr>
              <a:t>learns patterns from the examples of task, to solve that particular task.</a:t>
            </a:r>
            <a:endParaRPr sz="28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635" indent="0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None/>
            </a:pPr>
            <a:r>
              <a:rPr sz="2800" spc="-1" dirty="0">
                <a:solidFill>
                  <a:srgbClr val="FFFFFF"/>
                </a:solidFill>
                <a:latin typeface="Times New Roman" panose="02020603050405020304"/>
              </a:rPr>
              <a:t>The primary goal of machine learning is to allow computers to learn and improve their performance on a specific task as they are exposed to more data over time.</a:t>
            </a:r>
          </a:p>
        </p:txBody>
      </p:sp>
      <p:pic>
        <p:nvPicPr>
          <p:cNvPr id="6" name="Picture 5" descr="machine-lear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20" y="4835525"/>
            <a:ext cx="2564130" cy="179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1150" y="180340"/>
            <a:ext cx="8409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</a:rPr>
              <a:t>PARTITION OF MACHINE LEARNING</a:t>
            </a:r>
          </a:p>
        </p:txBody>
      </p:sp>
      <p:pic>
        <p:nvPicPr>
          <p:cNvPr id="4" name="Picture 3" descr="ML-parti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" y="2199640"/>
            <a:ext cx="9260205" cy="4330065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1150" y="146050"/>
            <a:ext cx="5395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</a:rPr>
              <a:t>DEEP LEARNING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9255" y="1219200"/>
            <a:ext cx="941514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1">
                <a:solidFill>
                  <a:srgbClr val="FFFFFF"/>
                </a:solidFill>
                <a:latin typeface="Times New Roman" panose="02020603050405020304"/>
              </a:rPr>
              <a:t>Deep Learning is a powerful subset of machine learning that involves training</a:t>
            </a:r>
            <a:r>
              <a:rPr lang="en-US" altLang="en-IN" sz="2800" spc="-1">
                <a:solidFill>
                  <a:srgbClr val="FFFFFF"/>
                </a:solidFill>
                <a:latin typeface="Times New Roman" panose="02020603050405020304"/>
              </a:rPr>
              <a:t> of</a:t>
            </a:r>
            <a:r>
              <a:rPr lang="en-IN" sz="2800" spc="-1">
                <a:solidFill>
                  <a:srgbClr val="FFFFFF"/>
                </a:solidFill>
                <a:latin typeface="Times New Roman" panose="02020603050405020304"/>
              </a:rPr>
              <a:t> </a:t>
            </a:r>
            <a:r>
              <a:rPr lang="en-US" altLang="en-IN" sz="2800" spc="-1">
                <a:solidFill>
                  <a:srgbClr val="FFFFFF"/>
                </a:solidFill>
                <a:latin typeface="Times New Roman" panose="02020603050405020304"/>
              </a:rPr>
              <a:t>A</a:t>
            </a:r>
            <a:r>
              <a:rPr lang="en-US" altLang="en-IN" sz="3200" b="1" spc="-1">
                <a:solidFill>
                  <a:srgbClr val="ED7D31"/>
                </a:solidFill>
                <a:latin typeface="Calibri" panose="020F0502020204030204"/>
              </a:rPr>
              <a:t>rtificial</a:t>
            </a:r>
            <a:r>
              <a:rPr lang="en-IN" sz="2800" spc="-1">
                <a:solidFill>
                  <a:srgbClr val="FFFFFF"/>
                </a:solidFill>
                <a:latin typeface="Times New Roman" panose="02020603050405020304"/>
              </a:rPr>
              <a:t> </a:t>
            </a:r>
            <a:r>
              <a:rPr lang="en-US" altLang="en-IN" sz="2800" spc="-1">
                <a:solidFill>
                  <a:srgbClr val="FFFFFF"/>
                </a:solidFill>
                <a:latin typeface="Times New Roman" panose="02020603050405020304"/>
              </a:rPr>
              <a:t>N</a:t>
            </a:r>
            <a:r>
              <a:rPr lang="en-US" altLang="en-IN" sz="3200" b="1" spc="-1">
                <a:solidFill>
                  <a:srgbClr val="ED7D31"/>
                </a:solidFill>
                <a:latin typeface="Calibri" panose="020F0502020204030204"/>
              </a:rPr>
              <a:t>eural</a:t>
            </a:r>
            <a:r>
              <a:rPr lang="en-IN" sz="2800" spc="-1">
                <a:solidFill>
                  <a:srgbClr val="FFFFFF"/>
                </a:solidFill>
                <a:latin typeface="Times New Roman" panose="02020603050405020304"/>
              </a:rPr>
              <a:t> </a:t>
            </a:r>
            <a:r>
              <a:rPr lang="en-US" altLang="en-IN" sz="2800" spc="-1">
                <a:solidFill>
                  <a:srgbClr val="FFFFFF"/>
                </a:solidFill>
                <a:latin typeface="Times New Roman" panose="02020603050405020304"/>
              </a:rPr>
              <a:t>N</a:t>
            </a:r>
            <a:r>
              <a:rPr lang="en-US" altLang="en-IN" sz="3200" b="1" spc="-1">
                <a:solidFill>
                  <a:srgbClr val="ED7D31"/>
                </a:solidFill>
                <a:latin typeface="Calibri" panose="020F0502020204030204"/>
              </a:rPr>
              <a:t>etworks</a:t>
            </a:r>
            <a:r>
              <a:rPr lang="en-IN" sz="2800" spc="-1">
                <a:solidFill>
                  <a:srgbClr val="FFFFFF"/>
                </a:solidFill>
                <a:latin typeface="Times New Roman" panose="02020603050405020304"/>
              </a:rPr>
              <a:t> to perform tasks, </a:t>
            </a:r>
            <a:r>
              <a:rPr lang="en-IN" sz="2800" spc="-1">
                <a:solidFill>
                  <a:srgbClr val="FFFFFF"/>
                </a:solidFill>
                <a:latin typeface="Times New Roman" panose="02020603050405020304"/>
                <a:sym typeface="+mn-ea"/>
              </a:rPr>
              <a:t>Deep learning simulates our brain</a:t>
            </a:r>
            <a:r>
              <a:rPr lang="en-US" altLang="en-IN" sz="2800" spc="-1">
                <a:solidFill>
                  <a:srgbClr val="FFFFFF"/>
                </a:solidFill>
                <a:latin typeface="Times New Roman" panose="02020603050405020304"/>
                <a:sym typeface="+mn-ea"/>
              </a:rPr>
              <a:t>. it is inspired by biological neuron concepts.</a:t>
            </a:r>
            <a:endParaRPr lang="en-IN" spc="-1">
              <a:solidFill>
                <a:srgbClr val="FFFFFF"/>
              </a:solidFill>
              <a:latin typeface="Times New Roman" panose="02020603050405020304"/>
            </a:endParaRPr>
          </a:p>
          <a:p>
            <a:endParaRPr lang="en-US"/>
          </a:p>
        </p:txBody>
      </p:sp>
      <p:pic>
        <p:nvPicPr>
          <p:cNvPr id="7" name="Picture 6" descr="neur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3385820"/>
            <a:ext cx="8820150" cy="3147060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1150" y="146050"/>
            <a:ext cx="82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CONNECT ON INSTAGRAM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21" y="1369324"/>
            <a:ext cx="4979191" cy="5226096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0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1150" y="146050"/>
            <a:ext cx="5395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FEEDBACK FORM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59" y="1344826"/>
            <a:ext cx="5216611" cy="5216611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9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25470" y="2457450"/>
            <a:ext cx="4971415" cy="1942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</a:rPr>
              <a:t>THANK YOU </a:t>
            </a:r>
          </a:p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</a:rPr>
              <a:t>       😊</a:t>
            </a:r>
            <a:endParaRPr lang="en-IN" sz="5400" b="1" spc="-1">
              <a:solidFill>
                <a:srgbClr val="ED7D31"/>
              </a:solidFill>
              <a:latin typeface="Calibri" panose="020F0502020204030204"/>
            </a:endParaRPr>
          </a:p>
          <a:p>
            <a:endParaRPr lang="en-US" altLang="en-IN" sz="5400" b="1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7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4459" y="2251329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Data Science With Machine Learning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9707" y="74142"/>
            <a:ext cx="8551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</a:rPr>
              <a:t>WHAT WE WILL LEARN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9435" y="1370774"/>
            <a:ext cx="9439275" cy="5237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3535" lvl="0" indent="-3429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 What is Data?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Importance of Data in the World?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Use cases of data in the world?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Data Science and Machine Learning ?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Scope of Data Science &amp; Machine Learning?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Why we choose Data Science &amp; machine learning?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Fundamentals of Python.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Life cycle of machine learning and data science project.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Deal with Dataset using python libraries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Training of  machine learning algorithm using real world dataset.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Get Prediction from algorithm.</a:t>
            </a:r>
          </a:p>
          <a:p>
            <a:pPr marL="457200" lvl="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63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</a:pPr>
            <a:endParaRPr lang="en-US" altLang="en-IN" sz="24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5915" y="196722"/>
            <a:ext cx="206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</a:rPr>
              <a:t>DATA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5915" y="1582166"/>
            <a:ext cx="9490837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None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Data refers to </a:t>
            </a:r>
            <a:r>
              <a:rPr lang="en-US" altLang="en-IN" sz="2800" spc="-1" dirty="0">
                <a:solidFill>
                  <a:srgbClr val="FFFFFF"/>
                </a:solidFill>
                <a:latin typeface="Times New Roman" panose="02020603050405020304"/>
              </a:rPr>
              <a:t>a </a:t>
            </a:r>
            <a:r>
              <a:rPr lang="en-IN" sz="2800" spc="-1" dirty="0">
                <a:solidFill>
                  <a:schemeClr val="accent2"/>
                </a:solidFill>
                <a:latin typeface="Times New Roman" panose="02020603050405020304"/>
              </a:rPr>
              <a:t>information</a:t>
            </a: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, or </a:t>
            </a:r>
            <a:r>
              <a:rPr lang="en-IN" sz="2800" spc="-1" dirty="0">
                <a:solidFill>
                  <a:schemeClr val="accent2"/>
                </a:solidFill>
                <a:latin typeface="Times New Roman" panose="02020603050405020304"/>
              </a:rPr>
              <a:t>observations </a:t>
            </a: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that can be collected, stored, and processed. It can be in the form of </a:t>
            </a:r>
            <a:r>
              <a:rPr lang="en-IN" sz="2800" spc="-1" dirty="0">
                <a:solidFill>
                  <a:schemeClr val="accent2"/>
                </a:solidFill>
                <a:latin typeface="Times New Roman" panose="02020603050405020304"/>
              </a:rPr>
              <a:t>numbers</a:t>
            </a: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, </a:t>
            </a:r>
            <a:r>
              <a:rPr lang="en-IN" sz="2800" spc="-1" dirty="0">
                <a:solidFill>
                  <a:schemeClr val="accent2"/>
                </a:solidFill>
                <a:latin typeface="Times New Roman" panose="02020603050405020304"/>
              </a:rPr>
              <a:t>text</a:t>
            </a: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, </a:t>
            </a:r>
            <a:r>
              <a:rPr lang="en-IN" sz="2800" spc="-1" dirty="0">
                <a:solidFill>
                  <a:schemeClr val="accent2"/>
                </a:solidFill>
                <a:latin typeface="Times New Roman" panose="02020603050405020304"/>
              </a:rPr>
              <a:t>images</a:t>
            </a: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, or any other format. it can reveal patterns, trends, and valuable information that can be used to make informed decisions or draw conclusions.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24" y="4195847"/>
            <a:ext cx="6839711" cy="2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96875" y="233299"/>
            <a:ext cx="5857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TYPES OF DATA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699920"/>
            <a:ext cx="8832469" cy="44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 design page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74953" y="6268"/>
            <a:ext cx="8698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WHAT CAN DO DATA ?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953" y="1380763"/>
            <a:ext cx="9527415" cy="503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Decision </a:t>
            </a: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Making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Scientific Research and </a:t>
            </a: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Development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Artificial intelligence and Robotics.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Building smart Ai enabled </a:t>
            </a: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software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IT and other all in industry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Install Ai enabled cameras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imes New Roman" panose="02020603050405020304"/>
              </a:rPr>
              <a:t>Data driven based application</a:t>
            </a:r>
            <a:endParaRPr lang="en-IN" sz="2400" spc="-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Efficiency </a:t>
            </a: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and </a:t>
            </a: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Optimization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</a:rPr>
              <a:t>Business Analytics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Future estimation. 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FFFFFF"/>
                </a:solidFill>
                <a:latin typeface="Times New Roman" panose="02020603050405020304"/>
              </a:rPr>
              <a:t>Content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524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5914" y="196722"/>
            <a:ext cx="665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 smtClean="0">
                <a:solidFill>
                  <a:srgbClr val="ED7D31"/>
                </a:solidFill>
                <a:latin typeface="Calibri" panose="020F0502020204030204"/>
              </a:rPr>
              <a:t>VALUE OF DATA</a:t>
            </a:r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64" y="2511749"/>
            <a:ext cx="4247388" cy="2999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8624">
            <a:off x="386141" y="2480750"/>
            <a:ext cx="3883333" cy="2801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03" y="3303764"/>
            <a:ext cx="1440345" cy="14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59410" y="276479"/>
            <a:ext cx="8352790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5400" b="1" spc="-1" dirty="0" smtClean="0">
                <a:solidFill>
                  <a:schemeClr val="bg1"/>
                </a:solidFill>
                <a:latin typeface="Calibri" panose="020F0502020204030204"/>
                <a:sym typeface="+mn-ea"/>
              </a:rPr>
              <a:t>D</a:t>
            </a:r>
            <a:r>
              <a:rPr lang="en-IN" sz="5400" b="1" spc="-1" dirty="0" smtClean="0">
                <a:solidFill>
                  <a:srgbClr val="ED7D31"/>
                </a:solidFill>
                <a:latin typeface="Calibri" panose="020F0502020204030204"/>
                <a:sym typeface="+mn-ea"/>
              </a:rPr>
              <a:t>ATA </a:t>
            </a:r>
            <a:r>
              <a:rPr lang="en-IN" sz="5400" b="1" spc="-1" dirty="0" smtClean="0">
                <a:solidFill>
                  <a:schemeClr val="bg1"/>
                </a:solidFill>
                <a:latin typeface="Calibri" panose="020F0502020204030204"/>
                <a:sym typeface="+mn-ea"/>
              </a:rPr>
              <a:t>S</a:t>
            </a:r>
            <a:r>
              <a:rPr lang="en-IN" sz="5400" b="1" spc="-1" dirty="0" smtClean="0">
                <a:solidFill>
                  <a:srgbClr val="ED7D31"/>
                </a:solidFill>
                <a:latin typeface="Calibri" panose="020F0502020204030204"/>
                <a:sym typeface="+mn-ea"/>
              </a:rPr>
              <a:t>CIENCE</a:t>
            </a:r>
            <a:endParaRPr lang="en-IN" sz="5400" b="1" spc="-1" dirty="0">
              <a:solidFill>
                <a:srgbClr val="ED7D31"/>
              </a:solidFill>
              <a:latin typeface="Calibri" panose="020F0502020204030204"/>
            </a:endParaRPr>
          </a:p>
          <a:p>
            <a:endParaRPr lang="en-US" alt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410" y="1328928"/>
            <a:ext cx="9211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" dirty="0">
                <a:solidFill>
                  <a:schemeClr val="bg1"/>
                </a:solidFill>
                <a:latin typeface="Times New Roman" panose="02020603050405020304"/>
              </a:rPr>
              <a:t>Data Science is like being a </a:t>
            </a:r>
            <a:r>
              <a:rPr lang="en-US" sz="2800" spc="-1" dirty="0">
                <a:solidFill>
                  <a:srgbClr val="FF6600"/>
                </a:solidFill>
                <a:latin typeface="Times New Roman" panose="02020603050405020304"/>
              </a:rPr>
              <a:t>D</a:t>
            </a:r>
            <a:r>
              <a:rPr lang="en-US" sz="2800" spc="-1" dirty="0" smtClean="0">
                <a:solidFill>
                  <a:srgbClr val="FF6600"/>
                </a:solidFill>
                <a:latin typeface="Times New Roman" panose="02020603050405020304"/>
              </a:rPr>
              <a:t>etective</a:t>
            </a:r>
            <a:r>
              <a:rPr lang="en-US" sz="2800" spc="-1" dirty="0" smtClean="0">
                <a:solidFill>
                  <a:schemeClr val="bg1"/>
                </a:solidFill>
                <a:latin typeface="Times New Roman" panose="02020603050405020304"/>
              </a:rPr>
              <a:t> </a:t>
            </a:r>
            <a:r>
              <a:rPr lang="en-US" sz="2800" spc="-1" dirty="0">
                <a:solidFill>
                  <a:schemeClr val="bg1"/>
                </a:solidFill>
                <a:latin typeface="Times New Roman" panose="02020603050405020304"/>
              </a:rPr>
              <a:t>for information in a world of </a:t>
            </a:r>
            <a:r>
              <a:rPr lang="en-US" sz="2800" spc="-1" dirty="0">
                <a:solidFill>
                  <a:srgbClr val="FF6600"/>
                </a:solidFill>
                <a:latin typeface="Times New Roman" panose="02020603050405020304"/>
              </a:rPr>
              <a:t>data</a:t>
            </a:r>
            <a:r>
              <a:rPr lang="en-US" sz="2800" spc="-1" dirty="0">
                <a:solidFill>
                  <a:schemeClr val="bg1"/>
                </a:solidFill>
                <a:latin typeface="Times New Roman" panose="02020603050405020304"/>
              </a:rPr>
              <a:t>. It uses math, computer skills, and knowledge from different areas to find hidden patterns and </a:t>
            </a:r>
            <a:r>
              <a:rPr lang="en-US" sz="2800" spc="-1" dirty="0">
                <a:solidFill>
                  <a:srgbClr val="FF6600"/>
                </a:solidFill>
                <a:latin typeface="Times New Roman" panose="02020603050405020304"/>
              </a:rPr>
              <a:t>useful insights </a:t>
            </a:r>
            <a:r>
              <a:rPr lang="en-US" sz="2800" spc="-1" dirty="0">
                <a:solidFill>
                  <a:schemeClr val="bg1"/>
                </a:solidFill>
                <a:latin typeface="Times New Roman" panose="02020603050405020304"/>
              </a:rPr>
              <a:t>in all sorts of information. The main aim is to help people </a:t>
            </a:r>
            <a:r>
              <a:rPr lang="en-US" sz="2800" spc="-1" dirty="0" smtClean="0">
                <a:solidFill>
                  <a:schemeClr val="bg1"/>
                </a:solidFill>
                <a:latin typeface="Times New Roman" panose="02020603050405020304"/>
              </a:rPr>
              <a:t>and organization to make </a:t>
            </a:r>
            <a:r>
              <a:rPr lang="en-US" sz="2800" spc="-1" dirty="0">
                <a:solidFill>
                  <a:schemeClr val="bg1"/>
                </a:solidFill>
                <a:latin typeface="Times New Roman" panose="02020603050405020304"/>
              </a:rPr>
              <a:t>smarter decisions </a:t>
            </a:r>
            <a:r>
              <a:rPr lang="en-US" sz="2800" spc="-1" dirty="0" smtClean="0">
                <a:solidFill>
                  <a:schemeClr val="bg1"/>
                </a:solidFill>
                <a:latin typeface="Times New Roman" panose="02020603050405020304"/>
              </a:rPr>
              <a:t>, and helps in to run business , and </a:t>
            </a:r>
            <a:r>
              <a:rPr lang="en-US" sz="2800" spc="-1" dirty="0">
                <a:solidFill>
                  <a:schemeClr val="bg1"/>
                </a:solidFill>
                <a:latin typeface="Times New Roman" panose="02020603050405020304"/>
              </a:rPr>
              <a:t>discover new things </a:t>
            </a:r>
            <a:r>
              <a:rPr lang="en-US" sz="2800" spc="-1" dirty="0" smtClean="0">
                <a:solidFill>
                  <a:schemeClr val="bg1"/>
                </a:solidFill>
                <a:latin typeface="Times New Roman" panose="02020603050405020304"/>
              </a:rPr>
              <a:t>from data.</a:t>
            </a:r>
            <a:endParaRPr lang="en-IN" sz="2800" spc="-1" dirty="0">
              <a:solidFill>
                <a:schemeClr val="bg1"/>
              </a:solidFill>
              <a:latin typeface="Times New Roman" panose="020206030504050203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60" y="4138676"/>
            <a:ext cx="4207002" cy="2804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1150" y="159500"/>
            <a:ext cx="9033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</a:rPr>
              <a:t>SCOPE OF AI &amp; DATA SCIENCE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3883" y="1450498"/>
            <a:ext cx="761873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FFFFFF"/>
                </a:solidFill>
                <a:latin typeface="Times New Roman" panose="02020603050405020304"/>
              </a:rPr>
              <a:t>IT industry </a:t>
            </a: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IN" sz="2800" spc="-1" dirty="0" smtClean="0">
                <a:solidFill>
                  <a:srgbClr val="FFFFFF"/>
                </a:solidFill>
                <a:latin typeface="Times New Roman" panose="02020603050405020304"/>
                <a:sym typeface="+mn-ea"/>
              </a:rPr>
              <a:t>Agriculture Department</a:t>
            </a:r>
            <a:endParaRPr lang="en-IN" sz="28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Healthcare and </a:t>
            </a:r>
            <a:r>
              <a:rPr lang="en-IN" sz="2800" spc="-1" dirty="0" smtClean="0">
                <a:solidFill>
                  <a:srgbClr val="FFFFFF"/>
                </a:solidFill>
                <a:latin typeface="Times New Roman" panose="02020603050405020304"/>
              </a:rPr>
              <a:t>Medicine Department</a:t>
            </a:r>
            <a:endParaRPr lang="en-IN" sz="28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US" altLang="en-IN" sz="2800" spc="-1" dirty="0" smtClean="0">
                <a:solidFill>
                  <a:srgbClr val="FFFFFF"/>
                </a:solidFill>
                <a:latin typeface="Times New Roman" panose="02020603050405020304"/>
              </a:rPr>
              <a:t>Artificial intelligence and Robotics</a:t>
            </a:r>
            <a:endParaRPr lang="en-IN" sz="2800" spc="-1" dirty="0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Finance and Banking</a:t>
            </a: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Marketing and Advertising</a:t>
            </a: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Manufacturing and Industry</a:t>
            </a: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IN" sz="2800" spc="-1" dirty="0">
                <a:solidFill>
                  <a:srgbClr val="FFFFFF"/>
                </a:solidFill>
                <a:latin typeface="Times New Roman" panose="02020603050405020304"/>
              </a:rPr>
              <a:t>Transportation and </a:t>
            </a:r>
            <a:r>
              <a:rPr lang="en-IN" sz="2800" spc="-1" dirty="0" smtClean="0">
                <a:solidFill>
                  <a:srgbClr val="FFFFFF"/>
                </a:solidFill>
                <a:latin typeface="Times New Roman" panose="02020603050405020304"/>
              </a:rPr>
              <a:t>Logistics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800" spc="-1" dirty="0" smtClean="0">
                <a:solidFill>
                  <a:srgbClr val="FFFFFF"/>
                </a:solidFill>
                <a:latin typeface="Times New Roman" panose="02020603050405020304"/>
              </a:rPr>
              <a:t>E-commerce</a:t>
            </a:r>
          </a:p>
          <a:p>
            <a:pPr marL="457200" indent="-456565" algn="l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Tx/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FF8D41"/>
                </a:solidFill>
                <a:latin typeface="Times New Roman" panose="02020603050405020304"/>
              </a:rPr>
              <a:t>And so on…….</a:t>
            </a:r>
            <a:endParaRPr lang="en-IN" sz="2800" spc="-1" dirty="0">
              <a:solidFill>
                <a:srgbClr val="FF8D41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521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Ranjit</cp:lastModifiedBy>
  <cp:revision>167</cp:revision>
  <dcterms:created xsi:type="dcterms:W3CDTF">2023-09-26T17:01:00Z</dcterms:created>
  <dcterms:modified xsi:type="dcterms:W3CDTF">2024-04-19T11:24:41Z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/>
  </property>
</Properties>
</file>