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3" r:id="rId1"/>
  </p:sldMasterIdLst>
  <p:sldIdLst>
    <p:sldId id="257" r:id="rId2"/>
    <p:sldId id="258" r:id="rId3"/>
    <p:sldId id="260" r:id="rId4"/>
    <p:sldId id="283" r:id="rId5"/>
    <p:sldId id="261" r:id="rId6"/>
    <p:sldId id="335" r:id="rId7"/>
    <p:sldId id="262" r:id="rId8"/>
    <p:sldId id="294" r:id="rId9"/>
    <p:sldId id="297" r:id="rId10"/>
    <p:sldId id="296" r:id="rId11"/>
    <p:sldId id="306" r:id="rId12"/>
    <p:sldId id="307" r:id="rId13"/>
    <p:sldId id="263" r:id="rId14"/>
    <p:sldId id="264" r:id="rId15"/>
    <p:sldId id="265" r:id="rId16"/>
    <p:sldId id="266" r:id="rId17"/>
    <p:sldId id="267" r:id="rId18"/>
    <p:sldId id="269" r:id="rId19"/>
    <p:sldId id="270" r:id="rId20"/>
    <p:sldId id="323" r:id="rId21"/>
    <p:sldId id="316" r:id="rId22"/>
    <p:sldId id="317" r:id="rId23"/>
    <p:sldId id="318" r:id="rId24"/>
    <p:sldId id="319" r:id="rId25"/>
    <p:sldId id="320" r:id="rId26"/>
    <p:sldId id="322" r:id="rId27"/>
    <p:sldId id="330" r:id="rId28"/>
    <p:sldId id="331" r:id="rId29"/>
    <p:sldId id="333" r:id="rId30"/>
    <p:sldId id="334" r:id="rId31"/>
    <p:sldId id="338" r:id="rId32"/>
    <p:sldId id="337" r:id="rId33"/>
    <p:sldId id="339" r:id="rId34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5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7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6F09-0463-4E53-BD94-B58902C7568F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3B04-1918-43CD-BDA1-1A1FF9920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7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6F09-0463-4E53-BD94-B58902C7568F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3B04-1918-43CD-BDA1-1A1FF9920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37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6F09-0463-4E53-BD94-B58902C7568F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3B04-1918-43CD-BDA1-1A1FF9920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533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6F09-0463-4E53-BD94-B58902C7568F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3B04-1918-43CD-BDA1-1A1FF9920AA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2843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6F09-0463-4E53-BD94-B58902C7568F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3B04-1918-43CD-BDA1-1A1FF9920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100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6F09-0463-4E53-BD94-B58902C7568F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3B04-1918-43CD-BDA1-1A1FF9920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908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6F09-0463-4E53-BD94-B58902C7568F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3B04-1918-43CD-BDA1-1A1FF9920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67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6F09-0463-4E53-BD94-B58902C7568F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3B04-1918-43CD-BDA1-1A1FF9920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232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6F09-0463-4E53-BD94-B58902C7568F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3B04-1918-43CD-BDA1-1A1FF9920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220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9713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6F09-0463-4E53-BD94-B58902C7568F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3B04-1918-43CD-BDA1-1A1FF9920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93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6F09-0463-4E53-BD94-B58902C7568F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3B04-1918-43CD-BDA1-1A1FF9920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52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6F09-0463-4E53-BD94-B58902C7568F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3B04-1918-43CD-BDA1-1A1FF9920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4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6F09-0463-4E53-BD94-B58902C7568F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3B04-1918-43CD-BDA1-1A1FF9920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8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6F09-0463-4E53-BD94-B58902C7568F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3B04-1918-43CD-BDA1-1A1FF9920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07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6F09-0463-4E53-BD94-B58902C7568F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3B04-1918-43CD-BDA1-1A1FF9920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73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6F09-0463-4E53-BD94-B58902C7568F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3B04-1918-43CD-BDA1-1A1FF9920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96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6F09-0463-4E53-BD94-B58902C7568F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3B04-1918-43CD-BDA1-1A1FF9920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83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4856F09-0463-4E53-BD94-B58902C7568F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93B04-1918-43CD-BDA1-1A1FF9920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0506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jpe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7" name="CustomShape 1"/>
          <p:cNvSpPr/>
          <p:nvPr/>
        </p:nvSpPr>
        <p:spPr>
          <a:xfrm>
            <a:off x="6683829" y="1447800"/>
            <a:ext cx="4397828" cy="3329581"/>
          </a:xfrm>
          <a:prstGeom prst="rect">
            <a:avLst/>
          </a:prstGeom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b="0" i="0" strike="noStrike" kern="1200" spc="-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 </a:t>
            </a:r>
            <a:r>
              <a:rPr lang="en-US" altLang="en-IN" sz="6000" b="0" i="0" strike="noStrike" kern="1200" spc="-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PROGRAMMING</a:t>
            </a:r>
          </a:p>
        </p:txBody>
      </p:sp>
      <p:pic>
        <p:nvPicPr>
          <p:cNvPr id="76" name="Picture 4" descr="ppt template design page copy"/>
          <p:cNvPicPr/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854" y="1895798"/>
            <a:ext cx="5450557" cy="3065938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1" name="CustomShape 1"/>
          <p:cNvSpPr/>
          <p:nvPr/>
        </p:nvSpPr>
        <p:spPr>
          <a:xfrm>
            <a:off x="635458" y="4542502"/>
            <a:ext cx="9181185" cy="1189985"/>
          </a:xfrm>
          <a:prstGeom prst="rect">
            <a:avLst/>
          </a:prstGeom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IN" sz="6000" strike="noStrike" spc="-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TUPLE</a:t>
            </a:r>
          </a:p>
        </p:txBody>
      </p:sp>
      <p:pic>
        <p:nvPicPr>
          <p:cNvPr id="2" name="Picture 1" descr="tuple-removebg-preview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8983" y="821490"/>
            <a:ext cx="7049729" cy="41417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90" name="Picture 4" descr="ppt template design page copy"/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4203" y="1312887"/>
            <a:ext cx="4426563" cy="24899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1" name="CustomShape 1"/>
          <p:cNvSpPr/>
          <p:nvPr/>
        </p:nvSpPr>
        <p:spPr>
          <a:xfrm>
            <a:off x="418427" y="5462907"/>
            <a:ext cx="9181185" cy="1189985"/>
          </a:xfrm>
          <a:prstGeom prst="rect">
            <a:avLst/>
          </a:prstGeom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IN" sz="6000" strike="noStrike" spc="-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Dictionary</a:t>
            </a:r>
          </a:p>
        </p:txBody>
      </p:sp>
      <p:pic>
        <p:nvPicPr>
          <p:cNvPr id="3" name="Picture 2" descr="dict-removebg-preview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9608" y="845943"/>
            <a:ext cx="7787149" cy="47696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90" name="Picture 4" descr="ppt template design page copy"/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6829" y="1272357"/>
            <a:ext cx="4426563" cy="31140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1" name="CustomShape 1"/>
          <p:cNvSpPr/>
          <p:nvPr/>
        </p:nvSpPr>
        <p:spPr>
          <a:xfrm>
            <a:off x="635458" y="4542502"/>
            <a:ext cx="9181185" cy="1189985"/>
          </a:xfrm>
          <a:prstGeom prst="rect">
            <a:avLst/>
          </a:prstGeom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IN" sz="6000" strike="noStrike" spc="-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SET</a:t>
            </a:r>
          </a:p>
        </p:txBody>
      </p:sp>
      <p:pic>
        <p:nvPicPr>
          <p:cNvPr id="90" name="Picture 4" descr="ppt template design page copy"/>
          <p:cNvPicPr/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457" y="1196477"/>
            <a:ext cx="4426563" cy="24899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2" name="Picture 1" descr="set-removebg-preview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2984" y="1400956"/>
            <a:ext cx="8277728" cy="40560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4" descr="ppt template design page copy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623870" y="260355"/>
            <a:ext cx="7891560" cy="1057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5400" b="1" strike="noStrike" spc="-1">
                <a:solidFill>
                  <a:srgbClr val="ED7D31"/>
                </a:solidFill>
                <a:latin typeface="Calibri" panose="020F0502020204030204"/>
              </a:rPr>
              <a:t>PYTHON OPERATORS</a:t>
            </a:r>
            <a:endParaRPr lang="en-IN" sz="5400" b="0" strike="noStrike" spc="-1">
              <a:latin typeface="Arial" panose="020B0604020202020204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62915" y="2369820"/>
            <a:ext cx="3088005" cy="1885315"/>
          </a:xfrm>
          <a:prstGeom prst="ellipse">
            <a:avLst/>
          </a:prstGeom>
          <a:blipFill rotWithShape="0">
            <a:blip r:embed="rId4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400" b="1" strike="noStrike" spc="-1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Arithmetic</a:t>
            </a:r>
          </a:p>
        </p:txBody>
      </p:sp>
      <p:sp>
        <p:nvSpPr>
          <p:cNvPr id="96" name="CustomShape 3"/>
          <p:cNvSpPr/>
          <p:nvPr/>
        </p:nvSpPr>
        <p:spPr>
          <a:xfrm>
            <a:off x="5807710" y="3500755"/>
            <a:ext cx="3131185" cy="1673860"/>
          </a:xfrm>
          <a:prstGeom prst="ellipse">
            <a:avLst/>
          </a:prstGeom>
          <a:blipFill rotWithShape="0">
            <a:blip r:embed="rId4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7965">
              <a:lnSpc>
                <a:spcPct val="100000"/>
              </a:lnSpc>
              <a:tabLst>
                <a:tab pos="0" algn="l"/>
              </a:tabLst>
            </a:pPr>
            <a:r>
              <a:rPr lang="en-IN" sz="2400" b="1" strike="noStrike" spc="-1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Identity</a:t>
            </a:r>
          </a:p>
        </p:txBody>
      </p:sp>
      <p:sp>
        <p:nvSpPr>
          <p:cNvPr id="97" name="CustomShape 4"/>
          <p:cNvSpPr/>
          <p:nvPr/>
        </p:nvSpPr>
        <p:spPr>
          <a:xfrm>
            <a:off x="2662560" y="3594240"/>
            <a:ext cx="2232720" cy="1673640"/>
          </a:xfrm>
          <a:prstGeom prst="ellipse">
            <a:avLst/>
          </a:prstGeom>
          <a:blipFill rotWithShape="0">
            <a:blip r:embed="rId4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400" b="1" strike="noStrike" spc="-1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Logical</a:t>
            </a:r>
          </a:p>
        </p:txBody>
      </p:sp>
      <p:sp>
        <p:nvSpPr>
          <p:cNvPr id="98" name="CustomShape 5"/>
          <p:cNvSpPr/>
          <p:nvPr/>
        </p:nvSpPr>
        <p:spPr>
          <a:xfrm>
            <a:off x="5447665" y="4940300"/>
            <a:ext cx="3248660" cy="1885315"/>
          </a:xfrm>
          <a:prstGeom prst="ellipse">
            <a:avLst/>
          </a:prstGeom>
          <a:blipFill rotWithShape="0">
            <a:blip r:embed="rId4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300" b="1" strike="noStrike" spc="-1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Membership</a:t>
            </a:r>
          </a:p>
        </p:txBody>
      </p:sp>
      <p:sp>
        <p:nvSpPr>
          <p:cNvPr id="99" name="CustomShape 6"/>
          <p:cNvSpPr/>
          <p:nvPr/>
        </p:nvSpPr>
        <p:spPr>
          <a:xfrm>
            <a:off x="172085" y="4255770"/>
            <a:ext cx="3160395" cy="2388235"/>
          </a:xfrm>
          <a:prstGeom prst="ellipse">
            <a:avLst/>
          </a:prstGeom>
          <a:blipFill rotWithShape="0">
            <a:blip r:embed="rId4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400" b="1" strike="noStrike" spc="-1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Assignment</a:t>
            </a:r>
          </a:p>
        </p:txBody>
      </p:sp>
      <p:sp>
        <p:nvSpPr>
          <p:cNvPr id="100" name="CustomShape 7"/>
          <p:cNvSpPr/>
          <p:nvPr/>
        </p:nvSpPr>
        <p:spPr>
          <a:xfrm>
            <a:off x="3791630" y="2133105"/>
            <a:ext cx="2926080" cy="2036520"/>
          </a:xfrm>
          <a:prstGeom prst="ellipse">
            <a:avLst/>
          </a:prstGeom>
          <a:blipFill rotWithShape="0">
            <a:blip r:embed="rId4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200" b="1" strike="noStrike" spc="-1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Comparison</a:t>
            </a:r>
          </a:p>
        </p:txBody>
      </p:sp>
      <p:sp>
        <p:nvSpPr>
          <p:cNvPr id="101" name="CustomShape 8"/>
          <p:cNvSpPr/>
          <p:nvPr/>
        </p:nvSpPr>
        <p:spPr>
          <a:xfrm>
            <a:off x="3333240" y="5046480"/>
            <a:ext cx="2232720" cy="1673640"/>
          </a:xfrm>
          <a:prstGeom prst="ellipse">
            <a:avLst/>
          </a:prstGeom>
          <a:blipFill rotWithShape="0">
            <a:blip r:embed="rId4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7965">
              <a:lnSpc>
                <a:spcPct val="100000"/>
              </a:lnSpc>
              <a:tabLst>
                <a:tab pos="0" algn="l"/>
              </a:tabLst>
            </a:pPr>
            <a:r>
              <a:rPr lang="en-IN" sz="2400" b="1" strike="noStrike" spc="-1">
                <a:solidFill>
                  <a:srgbClr val="FFFFFF"/>
                </a:solidFill>
                <a:latin typeface="Times New Roman" panose="02020603050405020304"/>
                <a:ea typeface="DejaVu Sans" panose="020B0603030804020204"/>
              </a:rPr>
              <a:t>Bitwise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ustomShape 1"/>
          <p:cNvSpPr/>
          <p:nvPr/>
        </p:nvSpPr>
        <p:spPr>
          <a:xfrm>
            <a:off x="648930" y="629266"/>
            <a:ext cx="5616217" cy="1622321"/>
          </a:xfrm>
          <a:prstGeom prst="rect">
            <a:avLst/>
          </a:prstGeom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b="0" i="0" strike="noStrike" kern="1200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ARITHMETIC OPERATORS</a:t>
            </a:r>
          </a:p>
        </p:txBody>
      </p:sp>
      <p:sp>
        <p:nvSpPr>
          <p:cNvPr id="122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24" name="Freeform: Shape 123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102" name="Picture 4" descr="ppt template design page copy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3742" y="2309584"/>
            <a:ext cx="3980139" cy="2238828"/>
          </a:xfrm>
          <a:prstGeom prst="rect">
            <a:avLst/>
          </a:prstGeom>
          <a:effectLst/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4" name="CustomShape 2"/>
          <p:cNvSpPr/>
          <p:nvPr/>
        </p:nvSpPr>
        <p:spPr>
          <a:xfrm>
            <a:off x="648931" y="2438400"/>
            <a:ext cx="5616216" cy="3785419"/>
          </a:xfrm>
          <a:prstGeom prst="rect">
            <a:avLst/>
          </a:prstGeom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marL="228600" indent="-227965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+	Addition	                       </a:t>
            </a:r>
            <a:r>
              <a:rPr lang="en-US" altLang="en-IN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</a:t>
            </a:r>
            <a:r>
              <a:rPr lang="en-US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+ y	</a:t>
            </a:r>
          </a:p>
          <a:p>
            <a:pPr marL="228600" indent="-227965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	Subtraction	         	</a:t>
            </a:r>
            <a:r>
              <a:rPr lang="en-US" altLang="en-IN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</a:t>
            </a:r>
            <a:r>
              <a:rPr lang="en-US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x - y	</a:t>
            </a:r>
          </a:p>
          <a:p>
            <a:pPr marL="228600" indent="-227965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*	Multiplication	         </a:t>
            </a:r>
            <a:r>
              <a:rPr lang="en-US" altLang="en-IN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</a:t>
            </a:r>
            <a:r>
              <a:rPr lang="en-US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 * y	</a:t>
            </a:r>
          </a:p>
          <a:p>
            <a:pPr marL="228600" indent="-227965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/	Division	                               x / y	</a:t>
            </a:r>
          </a:p>
          <a:p>
            <a:pPr marL="228600" indent="-227965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%	Modulus	                        x % </a:t>
            </a:r>
            <a:r>
              <a:rPr lang="en-US" altLang="en-IN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</a:t>
            </a:r>
            <a:r>
              <a:rPr lang="en-US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</a:t>
            </a:r>
          </a:p>
          <a:p>
            <a:pPr marL="228600" indent="-227965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**	Exponentiation	                 x ** y</a:t>
            </a:r>
          </a:p>
          <a:p>
            <a:pPr marL="228600" indent="-227965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//	Floor division	           </a:t>
            </a:r>
            <a:r>
              <a:rPr lang="en-US" altLang="en-IN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</a:t>
            </a:r>
            <a:r>
              <a:rPr lang="en-US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 // 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ustomShape 1"/>
          <p:cNvSpPr/>
          <p:nvPr/>
        </p:nvSpPr>
        <p:spPr>
          <a:xfrm>
            <a:off x="648930" y="629266"/>
            <a:ext cx="6188190" cy="1622321"/>
          </a:xfrm>
          <a:prstGeom prst="rect">
            <a:avLst/>
          </a:prstGeom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b="0" i="0" strike="noStrike" kern="1200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COMPARISON OPERATORS</a:t>
            </a:r>
          </a:p>
        </p:txBody>
      </p:sp>
      <p:sp>
        <p:nvSpPr>
          <p:cNvPr id="125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7" name="Freeform: Shape 126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105" name="Picture 4" descr="ppt template design page copy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29871" y="2468808"/>
            <a:ext cx="3414010" cy="1920380"/>
          </a:xfrm>
          <a:prstGeom prst="rect">
            <a:avLst/>
          </a:prstGeom>
          <a:effectLst/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7" name="CustomShape 2"/>
          <p:cNvSpPr/>
          <p:nvPr/>
        </p:nvSpPr>
        <p:spPr>
          <a:xfrm>
            <a:off x="648930" y="2438400"/>
            <a:ext cx="6188189" cy="3785419"/>
          </a:xfrm>
          <a:prstGeom prst="rect">
            <a:avLst/>
          </a:prstGeom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marL="228600" indent="-227965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==	  Equal	                            </a:t>
            </a:r>
            <a:r>
              <a:rPr lang="en-US" altLang="en-IN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</a:t>
            </a:r>
            <a:r>
              <a:rPr lang="en-US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 == y	</a:t>
            </a:r>
          </a:p>
          <a:p>
            <a:pPr marL="228600" indent="-227965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!=	  Not equal	                   </a:t>
            </a:r>
            <a:r>
              <a:rPr lang="en-US" altLang="en-IN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</a:t>
            </a:r>
            <a:r>
              <a:rPr lang="en-US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 != y	</a:t>
            </a:r>
          </a:p>
          <a:p>
            <a:pPr marL="228600" indent="-227965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&gt;	  Greater than	                   </a:t>
            </a:r>
            <a:r>
              <a:rPr lang="en-US" altLang="en-IN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</a:t>
            </a:r>
            <a:r>
              <a:rPr lang="en-US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 &gt; y	</a:t>
            </a:r>
          </a:p>
          <a:p>
            <a:pPr marL="228600" indent="-227965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&lt;	  Less than	                                    x &lt; y	</a:t>
            </a:r>
          </a:p>
          <a:p>
            <a:pPr marL="228600" indent="-227965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&gt;=</a:t>
            </a:r>
            <a:r>
              <a:rPr lang="en-US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Greater than or equal to	       x &gt;= y	</a:t>
            </a:r>
          </a:p>
          <a:p>
            <a:pPr marL="228600" indent="-227965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&lt;=   Less than or equal to	            </a:t>
            </a:r>
            <a:r>
              <a:rPr lang="en-US" altLang="en-IN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strike="noStrike" spc="-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 &lt;= 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ustomShape 1"/>
          <p:cNvSpPr/>
          <p:nvPr/>
        </p:nvSpPr>
        <p:spPr>
          <a:xfrm>
            <a:off x="648931" y="629266"/>
            <a:ext cx="4166510" cy="1622321"/>
          </a:xfrm>
          <a:prstGeom prst="rect">
            <a:avLst/>
          </a:prstGeom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b="0" i="0" strike="noStrike" kern="1200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ASSIGNMENT OPERATORS</a:t>
            </a:r>
          </a:p>
        </p:txBody>
      </p:sp>
      <p:sp>
        <p:nvSpPr>
          <p:cNvPr id="11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9" name="Freeform: Shape 11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108" name="Picture 4" descr="ppt template design page copy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3992" y="1896217"/>
            <a:ext cx="5449889" cy="3065562"/>
          </a:xfrm>
          <a:prstGeom prst="rect">
            <a:avLst/>
          </a:prstGeom>
          <a:effectLst/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0" name="CustomShape 2"/>
          <p:cNvSpPr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strike="noStrike" spc="-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=	              x = 5	             </a:t>
            </a:r>
            <a:r>
              <a:rPr lang="en-US" altLang="en-IN" sz="1500" strike="noStrike" spc="-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500" strike="noStrike" spc="-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x = 5	</a:t>
            </a: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strike="noStrike" spc="-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+=             </a:t>
            </a:r>
            <a:r>
              <a:rPr lang="en-US" altLang="en-IN" sz="1500" strike="noStrike" spc="-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500" strike="noStrike" spc="-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x += 3	      </a:t>
            </a:r>
            <a:r>
              <a:rPr lang="en-US" altLang="en-IN" sz="1500" strike="noStrike" spc="-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    </a:t>
            </a:r>
            <a:r>
              <a:rPr lang="en-US" sz="1500" strike="noStrike" spc="-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  x = x + 3	</a:t>
            </a: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strike="noStrike" spc="-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-=	              x -= 3                </a:t>
            </a:r>
            <a:r>
              <a:rPr lang="en-US" altLang="en-IN" sz="1500" strike="noStrike" spc="-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500" strike="noStrike" spc="-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x = x - 3	</a:t>
            </a: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strike="noStrike" spc="-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*=	              x *= 3	              x = x * 3	</a:t>
            </a: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strike="noStrike" spc="-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/=	              x /= 3	              x = x / 3	</a:t>
            </a: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strike="noStrike" spc="-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%=	     x %= 3	              x = x % 3	</a:t>
            </a: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strike="noStrike" spc="-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//= 	      x //= 3	              x = x // 3	</a:t>
            </a:r>
          </a:p>
          <a:p>
            <a:pPr marL="228600" indent="-227965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strike="noStrike" spc="-1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**=	      x **= 2	              x = x ** 2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4" descr="ppt template design page copy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60" y="-7308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112" name="CustomShape 1"/>
          <p:cNvSpPr/>
          <p:nvPr/>
        </p:nvSpPr>
        <p:spPr>
          <a:xfrm>
            <a:off x="191680" y="175"/>
            <a:ext cx="7891560" cy="1057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5400" b="1" strike="noStrike" spc="-1">
                <a:solidFill>
                  <a:srgbClr val="ED7D31"/>
                </a:solidFill>
                <a:latin typeface="Calibri" panose="020F0502020204030204"/>
              </a:rPr>
              <a:t>LOGICAL OPERATORS</a:t>
            </a:r>
            <a:endParaRPr lang="en-IN" sz="5400" b="0" strike="noStrike" spc="-1">
              <a:latin typeface="Arial" panose="020B0604020202020204"/>
            </a:endParaRPr>
          </a:p>
        </p:txBody>
      </p:sp>
      <p:graphicFrame>
        <p:nvGraphicFramePr>
          <p:cNvPr id="113" name="Table 2"/>
          <p:cNvGraphicFramePr/>
          <p:nvPr/>
        </p:nvGraphicFramePr>
        <p:xfrm>
          <a:off x="692280" y="2519640"/>
          <a:ext cx="7873200" cy="3026520"/>
        </p:xfrm>
        <a:graphic>
          <a:graphicData uri="http://schemas.openxmlformats.org/drawingml/2006/table">
            <a:tbl>
              <a:tblPr/>
              <a:tblGrid>
                <a:gridCol w="26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Operator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Description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Syntex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and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Logical AND: True if both the operands are true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x and y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or</a:t>
                      </a:r>
                      <a:endParaRPr lang="en-IN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Logical OR: True if either of the operands is true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x or y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not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Revert result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not x</a:t>
                      </a:r>
                      <a:endParaRPr lang="en-IN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4" descr="ppt template design page copy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60" y="-7308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118" name="CustomShape 1"/>
          <p:cNvSpPr/>
          <p:nvPr/>
        </p:nvSpPr>
        <p:spPr>
          <a:xfrm>
            <a:off x="335190" y="188770"/>
            <a:ext cx="7891560" cy="1057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5400" b="1" strike="noStrike" spc="-1">
                <a:solidFill>
                  <a:srgbClr val="ED7D31"/>
                </a:solidFill>
                <a:latin typeface="Calibri" panose="020F0502020204030204"/>
              </a:rPr>
              <a:t>IDENTITY OPERATORS</a:t>
            </a:r>
            <a:endParaRPr lang="en-IN" sz="5400" b="0" strike="noStrike" spc="-1">
              <a:latin typeface="Arial" panose="020B0604020202020204"/>
            </a:endParaRPr>
          </a:p>
        </p:txBody>
      </p:sp>
      <p:graphicFrame>
        <p:nvGraphicFramePr>
          <p:cNvPr id="119" name="Table 2"/>
          <p:cNvGraphicFramePr/>
          <p:nvPr/>
        </p:nvGraphicFramePr>
        <p:xfrm>
          <a:off x="692280" y="3034800"/>
          <a:ext cx="7873200" cy="2457720"/>
        </p:xfrm>
        <a:graphic>
          <a:graphicData uri="http://schemas.openxmlformats.org/drawingml/2006/table">
            <a:tbl>
              <a:tblPr/>
              <a:tblGrid>
                <a:gridCol w="26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Operator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Description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Syntex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is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Returns True if both variables are the same object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x is y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is not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Returns True if both variables are not the same object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x is not y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4" descr="ppt template design page copy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160" y="-73080"/>
            <a:ext cx="12191400" cy="685656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233590" y="0"/>
            <a:ext cx="7891560" cy="1057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5400" b="1" strike="noStrike" spc="-1" dirty="0">
                <a:solidFill>
                  <a:srgbClr val="ED7D31"/>
                </a:solidFill>
                <a:latin typeface="Calibri" panose="020F0502020204030204"/>
              </a:rPr>
              <a:t>MEMBERSHIP OPERATORS</a:t>
            </a:r>
            <a:endParaRPr lang="en-IN" sz="5400" b="0" strike="noStrike" spc="-1" dirty="0">
              <a:latin typeface="Arial" panose="020B0604020202020204"/>
            </a:endParaRPr>
          </a:p>
        </p:txBody>
      </p:sp>
      <p:graphicFrame>
        <p:nvGraphicFramePr>
          <p:cNvPr id="122" name="Table 2"/>
          <p:cNvGraphicFramePr/>
          <p:nvPr>
            <p:extLst>
              <p:ext uri="{D42A27DB-BD31-4B8C-83A1-F6EECF244321}">
                <p14:modId xmlns:p14="http://schemas.microsoft.com/office/powerpoint/2010/main" val="2155057635"/>
              </p:ext>
            </p:extLst>
          </p:nvPr>
        </p:nvGraphicFramePr>
        <p:xfrm>
          <a:off x="374780" y="2641599"/>
          <a:ext cx="8172321" cy="3714521"/>
        </p:xfrm>
        <a:graphic>
          <a:graphicData uri="http://schemas.openxmlformats.org/drawingml/2006/table">
            <a:tbl>
              <a:tblPr/>
              <a:tblGrid>
                <a:gridCol w="2724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4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4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59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Operator</a:t>
                      </a:r>
                      <a:endParaRPr lang="en-IN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Description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Syntex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40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IN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True if exist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x in y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45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not</a:t>
                      </a:r>
                      <a:r>
                        <a:rPr lang="en-IN" sz="1800" b="1" strike="noStrike" spc="-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 in</a:t>
                      </a:r>
                      <a:endParaRPr lang="en-IN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True if not exist</a:t>
                      </a:r>
                      <a:endParaRPr lang="en-IN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x not in y</a:t>
                      </a:r>
                      <a:endParaRPr lang="en-IN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stomShape 1"/>
          <p:cNvSpPr/>
          <p:nvPr/>
        </p:nvSpPr>
        <p:spPr>
          <a:xfrm>
            <a:off x="648931" y="629266"/>
            <a:ext cx="4166510" cy="1622321"/>
          </a:xfrm>
          <a:prstGeom prst="rect">
            <a:avLst/>
          </a:prstGeom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b="0" i="0" strike="noStrike" kern="1200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8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9" name="Freeform: Shape 8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78" name="Picture 4" descr="ppt template design page copy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3992" y="1896217"/>
            <a:ext cx="5449889" cy="3065562"/>
          </a:xfrm>
          <a:prstGeom prst="rect">
            <a:avLst/>
          </a:prstGeom>
          <a:effectLst/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0" name="CustomShape 2"/>
          <p:cNvSpPr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marL="457200" indent="-456565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IN" spc="-1">
                <a:solidFill>
                  <a:srgbClr val="EBEBEB"/>
                </a:solidFill>
                <a:latin typeface="+mj-lt"/>
                <a:ea typeface="+mj-ea"/>
                <a:cs typeface="+mj-cs"/>
                <a:sym typeface="+mn-ea"/>
              </a:rPr>
              <a:t>Programing Language and Program execution ?</a:t>
            </a:r>
            <a:endParaRPr lang="en-US" altLang="en-IN" strike="noStrike" spc="-1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457200" indent="-456565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IN" strike="noStrike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What is python ?</a:t>
            </a:r>
            <a:endParaRPr lang="en-US" strike="noStrike" spc="-1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457200" indent="-456565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trike="noStrike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Why python ?</a:t>
            </a:r>
          </a:p>
          <a:p>
            <a:pPr marL="457200" indent="-456565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trike="noStrike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Fe</a:t>
            </a:r>
            <a:r>
              <a:rPr lang="en-US" altLang="en-IN" strike="noStrike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trike="noStrike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ture</a:t>
            </a:r>
            <a:r>
              <a:rPr lang="en-US" altLang="en-IN" strike="noStrike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trike="noStrike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of python ?</a:t>
            </a:r>
          </a:p>
          <a:p>
            <a:pPr marL="457200" indent="-456565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IN" spc="-1">
                <a:solidFill>
                  <a:srgbClr val="EBEBEB"/>
                </a:solidFill>
                <a:latin typeface="+mj-lt"/>
                <a:ea typeface="+mj-ea"/>
                <a:cs typeface="+mj-cs"/>
                <a:sym typeface="+mn-ea"/>
              </a:rPr>
              <a:t>First Program in python.</a:t>
            </a:r>
            <a:endParaRPr lang="en-US" strike="noStrike" spc="-1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 marL="457200" indent="-456565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trike="noStrike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Python setup.</a:t>
            </a:r>
          </a:p>
          <a:p>
            <a:pPr marL="457200" indent="-456565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trike="noStrike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Data types in python.</a:t>
            </a:r>
          </a:p>
          <a:p>
            <a:pPr marL="457200" indent="-456565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trike="noStrike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Python operators.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stomShape 1"/>
          <p:cNvSpPr/>
          <p:nvPr/>
        </p:nvSpPr>
        <p:spPr>
          <a:xfrm>
            <a:off x="648930" y="629266"/>
            <a:ext cx="5616217" cy="1622321"/>
          </a:xfrm>
          <a:prstGeom prst="rect">
            <a:avLst/>
          </a:prstGeom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altLang="en-IN" sz="4200" b="0" i="0" strike="noStrike" kern="1200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CONDITIONAL STATEMENT</a:t>
            </a:r>
          </a:p>
        </p:txBody>
      </p:sp>
      <p:sp>
        <p:nvSpPr>
          <p:cNvPr id="139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41" name="Freeform: Shape 140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120" name="Picture 4" descr="ppt template design page copy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3742" y="2309584"/>
            <a:ext cx="3980139" cy="2238828"/>
          </a:xfrm>
          <a:prstGeom prst="rect">
            <a:avLst/>
          </a:prstGeom>
          <a:effectLst/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ext Box 2"/>
          <p:cNvSpPr txBox="1"/>
          <p:nvPr/>
        </p:nvSpPr>
        <p:spPr>
          <a:xfrm>
            <a:off x="648931" y="2438400"/>
            <a:ext cx="5616216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conditional statement in programming is a control structure that allows a program to execute different blocks of code based on specific conditions. It enables the program to make decisions and choose between alternative actions.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5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Syntax :-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if condition1: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# Code to execute if condition1 is true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elif condition2: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# Code to execute if condition2 is true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else: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# Code to execute if none of the conditions are true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stomShape 1"/>
          <p:cNvSpPr/>
          <p:nvPr/>
        </p:nvSpPr>
        <p:spPr>
          <a:xfrm>
            <a:off x="648930" y="629266"/>
            <a:ext cx="5616217" cy="1622321"/>
          </a:xfrm>
          <a:prstGeom prst="rect">
            <a:avLst/>
          </a:prstGeom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sz="4200" b="0" i="0" strike="noStrike" kern="1200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LOOPING</a:t>
            </a:r>
          </a:p>
        </p:txBody>
      </p:sp>
      <p:sp>
        <p:nvSpPr>
          <p:cNvPr id="128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0" name="Freeform: Shape 129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120" name="Picture 4" descr="ppt template design page copy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3742" y="2309584"/>
            <a:ext cx="3980139" cy="2238828"/>
          </a:xfrm>
          <a:prstGeom prst="rect">
            <a:avLst/>
          </a:prstGeom>
          <a:effectLst/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ext Box 1"/>
          <p:cNvSpPr txBox="1"/>
          <p:nvPr/>
        </p:nvSpPr>
        <p:spPr>
          <a:xfrm>
            <a:off x="648931" y="2438400"/>
            <a:ext cx="5616216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Python, loops are control structures that allow you to execute a block of code repeatedly. There are two main types of loops: </a:t>
            </a:r>
            <a:r>
              <a:rPr lang="en-US" altLang="en-IN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altLang="en-IN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IN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</a:t>
            </a:r>
          </a:p>
          <a:p>
            <a:pPr marL="342900" indent="-3429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IN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While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stomShape 1"/>
          <p:cNvSpPr/>
          <p:nvPr/>
        </p:nvSpPr>
        <p:spPr>
          <a:xfrm>
            <a:off x="648930" y="629266"/>
            <a:ext cx="5616217" cy="1622321"/>
          </a:xfrm>
          <a:prstGeom prst="rect">
            <a:avLst/>
          </a:prstGeom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altLang="en-IN" sz="4200" b="0" i="0" strike="noStrike" kern="1200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FOR LOOP</a:t>
            </a:r>
          </a:p>
        </p:txBody>
      </p:sp>
      <p:sp>
        <p:nvSpPr>
          <p:cNvPr id="128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0" name="Freeform: Shape 129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120" name="Picture 4" descr="ppt template design page copy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3742" y="2309584"/>
            <a:ext cx="3980139" cy="2238828"/>
          </a:xfrm>
          <a:prstGeom prst="rect">
            <a:avLst/>
          </a:prstGeom>
          <a:effectLst/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ext Box 1"/>
          <p:cNvSpPr txBox="1"/>
          <p:nvPr/>
        </p:nvSpPr>
        <p:spPr>
          <a:xfrm>
            <a:off x="648931" y="2438400"/>
            <a:ext cx="5616216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for loop is used when you know in advance how many times you want to iterate over a sequence (e.g., a list, tuple, or string).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Here's the basic syntax of a for loop in python :-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1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#Syntax in python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 i in range(10):</a:t>
            </a:r>
          </a:p>
          <a:p>
            <a:pPr indent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 for loop body</a:t>
            </a:r>
          </a:p>
          <a:p>
            <a:pPr indent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print(i)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1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 Syntaxt in c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 (i = 0; i &lt; 5; i++) {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# for loop body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printf("%d\n", i);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}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stomShape 1"/>
          <p:cNvSpPr/>
          <p:nvPr/>
        </p:nvSpPr>
        <p:spPr>
          <a:xfrm>
            <a:off x="648930" y="629266"/>
            <a:ext cx="5616217" cy="1622321"/>
          </a:xfrm>
          <a:prstGeom prst="rect">
            <a:avLst/>
          </a:prstGeom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altLang="en-IN" sz="4200" b="0" i="0" strike="noStrike" kern="1200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WHILE LOOP</a:t>
            </a:r>
          </a:p>
        </p:txBody>
      </p:sp>
      <p:sp>
        <p:nvSpPr>
          <p:cNvPr id="128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0" name="Freeform: Shape 129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120" name="Picture 4" descr="ppt template design page copy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3742" y="2309584"/>
            <a:ext cx="3980139" cy="2238828"/>
          </a:xfrm>
          <a:prstGeom prst="rect">
            <a:avLst/>
          </a:prstGeom>
          <a:effectLst/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ext Box 1"/>
          <p:cNvSpPr txBox="1"/>
          <p:nvPr/>
        </p:nvSpPr>
        <p:spPr>
          <a:xfrm>
            <a:off x="648931" y="2438400"/>
            <a:ext cx="5616216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while loop is used when you want to repeatedly execute a block of code as long as a specified condition is True.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Here's the basic syntax of a while loop: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1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initialiazation</a:t>
            </a:r>
          </a:p>
          <a:p>
            <a:pPr indent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while condition:</a:t>
            </a:r>
          </a:p>
          <a:p>
            <a:pPr marL="457200" lvl="1" indent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#body of while loop</a:t>
            </a:r>
          </a:p>
          <a:p>
            <a:pPr marL="457200" lvl="1" indent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increament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1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1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 = 0</a:t>
            </a:r>
          </a:p>
          <a:p>
            <a:pPr indent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while i &lt;=5:</a:t>
            </a:r>
          </a:p>
          <a:p>
            <a:pPr marL="457200" lvl="1" indent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print(‘Hello World’)</a:t>
            </a:r>
          </a:p>
          <a:p>
            <a:pPr marL="457200" lvl="1" indent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i+=1</a:t>
            </a:r>
          </a:p>
          <a:p>
            <a:pPr indent="4572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1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1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stomShape 1"/>
          <p:cNvSpPr/>
          <p:nvPr/>
        </p:nvSpPr>
        <p:spPr>
          <a:xfrm>
            <a:off x="648930" y="629266"/>
            <a:ext cx="5616217" cy="1622321"/>
          </a:xfrm>
          <a:prstGeom prst="rect">
            <a:avLst/>
          </a:prstGeom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altLang="en-IN" sz="4200" b="0" i="0" strike="noStrike" kern="1200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FUNCTION</a:t>
            </a:r>
          </a:p>
        </p:txBody>
      </p:sp>
      <p:sp>
        <p:nvSpPr>
          <p:cNvPr id="128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0" name="Freeform: Shape 129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120" name="Picture 4" descr="ppt template design page copy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3742" y="2309584"/>
            <a:ext cx="3980139" cy="2238828"/>
          </a:xfrm>
          <a:prstGeom prst="rect">
            <a:avLst/>
          </a:prstGeom>
          <a:effectLst/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ext Box 2"/>
          <p:cNvSpPr txBox="1"/>
          <p:nvPr/>
        </p:nvSpPr>
        <p:spPr>
          <a:xfrm>
            <a:off x="648931" y="2438400"/>
            <a:ext cx="5616216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 function is a block of reusable code that performs a specific task or a set of tasks and function allows modularity , reusability , abstraction.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7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There are mainly 2 kind of functions in python:-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7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7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7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Built-in Functions  ( print(), len(), range(), max(), min() ).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User-Defined Functions.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7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648930" y="629266"/>
            <a:ext cx="5616217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IN" sz="4200" b="0" i="0" kern="1200" spc="-1">
                <a:solidFill>
                  <a:srgbClr val="EBEBEB"/>
                </a:solidFill>
                <a:latin typeface="+mj-lt"/>
                <a:ea typeface="+mj-ea"/>
                <a:cs typeface="+mj-cs"/>
                <a:sym typeface="+mn-ea"/>
              </a:rPr>
              <a:t>User-Defined Functions</a:t>
            </a:r>
            <a:endParaRPr lang="en-US" altLang="en-IN" sz="4200" b="0" i="0" kern="1200" spc="-1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8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0" name="Freeform: Shape 129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120" name="Picture 4" descr="ppt template design page copy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3742" y="2309584"/>
            <a:ext cx="3980139" cy="2238828"/>
          </a:xfrm>
          <a:prstGeom prst="rect">
            <a:avLst/>
          </a:prstGeom>
          <a:effectLst/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ext Box 2"/>
          <p:cNvSpPr txBox="1"/>
          <p:nvPr/>
        </p:nvSpPr>
        <p:spPr>
          <a:xfrm>
            <a:off x="648931" y="2438400"/>
            <a:ext cx="5616216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Syntax for Defining function :-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def function_name(parameters):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# Code block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# ...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return result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Calling a function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function_name(argument)</a:t>
            </a:r>
          </a:p>
        </p:txBody>
      </p:sp>
      <p:sp>
        <p:nvSpPr>
          <p:cNvPr id="121" name="CustomShape 1"/>
          <p:cNvSpPr/>
          <p:nvPr/>
        </p:nvSpPr>
        <p:spPr>
          <a:xfrm>
            <a:off x="407035" y="116840"/>
            <a:ext cx="3566160" cy="10687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endParaRPr lang="en-US" altLang="en-IN" sz="5400" b="1" strike="noStrike" spc="-1">
              <a:solidFill>
                <a:srgbClr val="ED7D31"/>
              </a:solidFill>
              <a:latin typeface="Calibri" panose="020F050202020403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648930" y="629266"/>
            <a:ext cx="5616217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IN" sz="4200" b="0" i="0" kern="1200" spc="-1">
                <a:solidFill>
                  <a:srgbClr val="EBEBEB"/>
                </a:solidFill>
                <a:latin typeface="+mj-lt"/>
                <a:ea typeface="+mj-ea"/>
                <a:cs typeface="+mj-cs"/>
                <a:sym typeface="+mn-ea"/>
              </a:rPr>
              <a:t>Anonymous Function</a:t>
            </a:r>
          </a:p>
        </p:txBody>
      </p:sp>
      <p:sp>
        <p:nvSpPr>
          <p:cNvPr id="128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0" name="Freeform: Shape 129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120" name="Picture 4" descr="ppt template design page copy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3742" y="2309584"/>
            <a:ext cx="3980139" cy="2238828"/>
          </a:xfrm>
          <a:prstGeom prst="rect">
            <a:avLst/>
          </a:prstGeom>
          <a:effectLst/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ext Box 2"/>
          <p:cNvSpPr txBox="1"/>
          <p:nvPr/>
        </p:nvSpPr>
        <p:spPr>
          <a:xfrm>
            <a:off x="648931" y="2438400"/>
            <a:ext cx="5616216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 anonymous function in Python is a function without a name. They are also known as "lambda" functions, Lambda functions are typically used for short, simple operations , They are especially useful in situations where you need to pass a function as an argument to another function.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4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Syntax of Lambda Function :-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lambda arguments: expression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4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lambda arguments: expression_if_true if condition else expression_if_false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4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check_even = lambda x: "Even" if x % 2 == 0 else "Odd"</a:t>
            </a:r>
          </a:p>
        </p:txBody>
      </p:sp>
      <p:sp>
        <p:nvSpPr>
          <p:cNvPr id="121" name="CustomShape 1"/>
          <p:cNvSpPr/>
          <p:nvPr/>
        </p:nvSpPr>
        <p:spPr>
          <a:xfrm>
            <a:off x="407035" y="116840"/>
            <a:ext cx="3566160" cy="10687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endParaRPr lang="en-US" altLang="en-IN" sz="5400" b="1" strike="noStrike" spc="-1">
              <a:solidFill>
                <a:srgbClr val="ED7D31"/>
              </a:solidFill>
              <a:latin typeface="Calibri" panose="020F050202020403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648930" y="629266"/>
            <a:ext cx="5616217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IN" sz="4200" b="0" i="0" kern="1200" spc="-1">
                <a:solidFill>
                  <a:srgbClr val="EBEBEB"/>
                </a:solidFill>
                <a:latin typeface="+mj-lt"/>
                <a:ea typeface="+mj-ea"/>
                <a:cs typeface="+mj-cs"/>
                <a:sym typeface="+mn-ea"/>
              </a:rPr>
              <a:t>Map()</a:t>
            </a:r>
          </a:p>
        </p:txBody>
      </p:sp>
      <p:sp>
        <p:nvSpPr>
          <p:cNvPr id="128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0" name="Freeform: Shape 129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120" name="Picture 4" descr="ppt template design page copy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3742" y="2309584"/>
            <a:ext cx="3980139" cy="2238828"/>
          </a:xfrm>
          <a:prstGeom prst="rect">
            <a:avLst/>
          </a:prstGeom>
          <a:effectLst/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ext Box 2"/>
          <p:cNvSpPr txBox="1"/>
          <p:nvPr/>
        </p:nvSpPr>
        <p:spPr>
          <a:xfrm>
            <a:off x="648931" y="2438400"/>
            <a:ext cx="5616216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map() function in Python is used to apply a specified function to each item in an iterable (like a list) and return an iterator of the results.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Syntax of Lambda Function :-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1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 Define a list of numbers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numbers = [1, 2, 3, 4, 5]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1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 Define a function that squares a number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 square(x):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return x ** 2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1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squared_numbers = map(square, numbers)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squared_numbers_list = list(squared_numbers)</a:t>
            </a:r>
          </a:p>
        </p:txBody>
      </p:sp>
      <p:sp>
        <p:nvSpPr>
          <p:cNvPr id="121" name="CustomShape 1"/>
          <p:cNvSpPr/>
          <p:nvPr/>
        </p:nvSpPr>
        <p:spPr>
          <a:xfrm>
            <a:off x="407035" y="116840"/>
            <a:ext cx="3566160" cy="10687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endParaRPr lang="en-US" altLang="en-IN" sz="5400" b="1" strike="noStrike" spc="-1">
              <a:solidFill>
                <a:srgbClr val="ED7D31"/>
              </a:solidFill>
              <a:latin typeface="Calibri" panose="020F050202020403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648930" y="629266"/>
            <a:ext cx="5616217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IN" sz="4200" b="0" i="0" kern="1200" spc="-1">
                <a:solidFill>
                  <a:srgbClr val="EBEBEB"/>
                </a:solidFill>
                <a:latin typeface="+mj-lt"/>
                <a:ea typeface="+mj-ea"/>
                <a:cs typeface="+mj-cs"/>
                <a:sym typeface="+mn-ea"/>
              </a:rPr>
              <a:t>Filter()</a:t>
            </a:r>
          </a:p>
        </p:txBody>
      </p:sp>
      <p:sp>
        <p:nvSpPr>
          <p:cNvPr id="128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0" name="Freeform: Shape 129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120" name="Picture 4" descr="ppt template design page copy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3742" y="2309584"/>
            <a:ext cx="3980139" cy="2238828"/>
          </a:xfrm>
          <a:prstGeom prst="rect">
            <a:avLst/>
          </a:prstGeom>
          <a:effectLst/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ext Box 2"/>
          <p:cNvSpPr txBox="1"/>
          <p:nvPr/>
        </p:nvSpPr>
        <p:spPr>
          <a:xfrm>
            <a:off x="648931" y="2438400"/>
            <a:ext cx="5616216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filter() function in Python is used to construct an iterator from elements of an iterable for which a function returns true. :-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4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 Define a list of numbers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numbers = [1, 2, 3, 4, 5]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4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# Define a function that squares a number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4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def even(x):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return x%2==0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filter_numbers = filter(even, numbers)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filter_numbers_list = list(filter_numbers)</a:t>
            </a:r>
          </a:p>
        </p:txBody>
      </p:sp>
      <p:sp>
        <p:nvSpPr>
          <p:cNvPr id="121" name="CustomShape 1"/>
          <p:cNvSpPr/>
          <p:nvPr/>
        </p:nvSpPr>
        <p:spPr>
          <a:xfrm>
            <a:off x="407035" y="116840"/>
            <a:ext cx="3566160" cy="10687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endParaRPr lang="en-US" altLang="en-IN" sz="5400" b="1" strike="noStrike" spc="-1">
              <a:solidFill>
                <a:srgbClr val="ED7D31"/>
              </a:solidFill>
              <a:latin typeface="Calibri" panose="020F050202020403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648930" y="629266"/>
            <a:ext cx="5616217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IN" sz="4200" b="0" i="0" kern="1200" spc="-1">
                <a:solidFill>
                  <a:srgbClr val="EBEBEB"/>
                </a:solidFill>
                <a:latin typeface="+mj-lt"/>
                <a:ea typeface="+mj-ea"/>
                <a:cs typeface="+mj-cs"/>
                <a:sym typeface="+mn-ea"/>
              </a:rPr>
              <a:t>EXCEPTIONAL HANDLING</a:t>
            </a:r>
          </a:p>
        </p:txBody>
      </p:sp>
      <p:sp>
        <p:nvSpPr>
          <p:cNvPr id="128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0" name="Freeform: Shape 129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120" name="Picture 4" descr="ppt template design page copy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3742" y="2309584"/>
            <a:ext cx="3980139" cy="2238828"/>
          </a:xfrm>
          <a:prstGeom prst="rect">
            <a:avLst/>
          </a:prstGeom>
          <a:effectLst/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ext Box 2"/>
          <p:cNvSpPr txBox="1"/>
          <p:nvPr/>
        </p:nvSpPr>
        <p:spPr>
          <a:xfrm>
            <a:off x="648931" y="2438400"/>
            <a:ext cx="5616216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Exception handling in Python allows you to handle errors or exceptional situations that may occur during the execution of a program. It prevents your program from crashing and provides a way to gracefully recover from errors 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key components of exception handling in Python are 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5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5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try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except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500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finally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5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500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1" name="CustomShape 1"/>
          <p:cNvSpPr/>
          <p:nvPr/>
        </p:nvSpPr>
        <p:spPr>
          <a:xfrm>
            <a:off x="407035" y="116840"/>
            <a:ext cx="3566160" cy="10687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endParaRPr lang="en-US" altLang="en-IN" sz="5400" b="1" strike="noStrike" spc="-1">
              <a:solidFill>
                <a:srgbClr val="ED7D31"/>
              </a:solidFill>
              <a:latin typeface="Calibri" panose="020F050202020403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stomShape 1"/>
          <p:cNvSpPr/>
          <p:nvPr/>
        </p:nvSpPr>
        <p:spPr>
          <a:xfrm>
            <a:off x="648931" y="629266"/>
            <a:ext cx="4166510" cy="1622321"/>
          </a:xfrm>
          <a:prstGeom prst="rect">
            <a:avLst/>
          </a:prstGeom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b="0" i="0" strike="noStrike" kern="1200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PYTHON</a:t>
            </a:r>
          </a:p>
        </p:txBody>
      </p:sp>
      <p:sp>
        <p:nvSpPr>
          <p:cNvPr id="10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" name="Freeform: Shape 10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84" name="Picture 4" descr="ppt template design page copy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3992" y="1896217"/>
            <a:ext cx="5449889" cy="3065562"/>
          </a:xfrm>
          <a:prstGeom prst="rect">
            <a:avLst/>
          </a:prstGeom>
          <a:effectLst/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6" name="CustomShape 2"/>
          <p:cNvSpPr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500" strike="noStrike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Python is a widely used general-purpose, high level programming language. It was created by Guido van Rossum in 1991.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endParaRPr lang="en-US" sz="1500" strike="noStrike" spc="-1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500" strike="noStrike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Why Python ?</a:t>
            </a:r>
          </a:p>
          <a:p>
            <a:pPr marL="285750" indent="-285115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500" strike="noStrike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Readable and Easy to Learn</a:t>
            </a:r>
          </a:p>
          <a:p>
            <a:pPr marL="285750" indent="-285115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500" strike="noStrike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Object Oriented</a:t>
            </a:r>
          </a:p>
          <a:p>
            <a:pPr marL="285750" indent="-285115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500" strike="noStrike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Interpreted</a:t>
            </a:r>
          </a:p>
          <a:p>
            <a:pPr marL="285750" indent="-285115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500" strike="noStrike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High-Level Language</a:t>
            </a:r>
          </a:p>
          <a:p>
            <a:pPr marL="285750" indent="-285115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500" strike="noStrike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Dynamic Typing</a:t>
            </a:r>
          </a:p>
          <a:p>
            <a:pPr marL="285750" indent="-285115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500" strike="noStrike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Cross-platform</a:t>
            </a:r>
          </a:p>
          <a:p>
            <a:pPr marL="285750" indent="-285115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US" sz="1500" strike="noStrike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large standard library</a:t>
            </a:r>
          </a:p>
          <a:p>
            <a:pPr marL="285750" indent="-285115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endParaRPr lang="en-US" sz="1500" strike="noStrike" spc="-1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648930" y="629266"/>
            <a:ext cx="5616217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IN" sz="4200" b="0" i="0" kern="1200" spc="-1">
                <a:solidFill>
                  <a:srgbClr val="EBEBEB"/>
                </a:solidFill>
                <a:latin typeface="+mj-lt"/>
                <a:ea typeface="+mj-ea"/>
                <a:cs typeface="+mj-cs"/>
                <a:sym typeface="+mn-ea"/>
              </a:rPr>
              <a:t>TYPE OF EXCEPTIONS</a:t>
            </a:r>
          </a:p>
        </p:txBody>
      </p:sp>
      <p:sp>
        <p:nvSpPr>
          <p:cNvPr id="128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30" name="Freeform: Shape 129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120" name="Picture 4" descr="ppt template design page copy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3742" y="2309584"/>
            <a:ext cx="3980139" cy="2238828"/>
          </a:xfrm>
          <a:prstGeom prst="rect">
            <a:avLst/>
          </a:prstGeom>
          <a:effectLst/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ext Box 2"/>
          <p:cNvSpPr txBox="1"/>
          <p:nvPr/>
        </p:nvSpPr>
        <p:spPr>
          <a:xfrm>
            <a:off x="648931" y="2438400"/>
            <a:ext cx="5616216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SyntaxError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TypeError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NameError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IndexError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KeyError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ValueError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AttributeError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ZeroDivisionError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Indentation Error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ImportError</a:t>
            </a:r>
          </a:p>
          <a:p>
            <a:pPr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pc="-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1" name="CustomShape 1"/>
          <p:cNvSpPr/>
          <p:nvPr/>
        </p:nvSpPr>
        <p:spPr>
          <a:xfrm>
            <a:off x="407035" y="116840"/>
            <a:ext cx="3566160" cy="10687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endParaRPr lang="en-US" altLang="en-IN" sz="5400" b="1" strike="noStrike" spc="-1">
              <a:solidFill>
                <a:srgbClr val="ED7D31"/>
              </a:solidFill>
              <a:latin typeface="Calibri" panose="020F05020202040302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46112" y="452718"/>
            <a:ext cx="562922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IN" sz="4200" spc="-1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Object Oriented Programing</a:t>
            </a:r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083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Picture 4" descr="ppt template design page copy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3742" y="869950"/>
            <a:ext cx="3980139" cy="2238828"/>
          </a:xfrm>
          <a:prstGeom prst="rect">
            <a:avLst/>
          </a:prstGeom>
          <a:effectLst/>
        </p:spPr>
      </p:pic>
      <p:sp>
        <p:nvSpPr>
          <p:cNvPr id="3085" name="Rectangle 3084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646112" y="2052918"/>
            <a:ext cx="562863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1">
                <a:latin typeface="+mj-lt"/>
                <a:ea typeface="+mj-ea"/>
                <a:cs typeface="+mj-cs"/>
              </a:rPr>
              <a:t>Object-oriented programming (OOP) is a way of writing computer programs using objects that represent real-world entities.</a:t>
            </a:r>
          </a:p>
        </p:txBody>
      </p:sp>
      <p:pic>
        <p:nvPicPr>
          <p:cNvPr id="3076" name="Picture 4" descr="Oop Images – Browse 58,468 Stock Photos, Vectors, and Video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3742" y="3728469"/>
            <a:ext cx="3980139" cy="2318430"/>
          </a:xfrm>
          <a:prstGeom prst="rect">
            <a:avLst/>
          </a:prstGeom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CustomShape 1"/>
          <p:cNvSpPr/>
          <p:nvPr/>
        </p:nvSpPr>
        <p:spPr>
          <a:xfrm>
            <a:off x="407035" y="116840"/>
            <a:ext cx="3566160" cy="10687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endParaRPr lang="en-US" altLang="en-IN" sz="5400" b="1" strike="noStrike" spc="-1">
              <a:solidFill>
                <a:srgbClr val="ED7D3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28648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46112" y="452718"/>
            <a:ext cx="41655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IN" sz="4200" spc="-1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Class</a:t>
            </a:r>
          </a:p>
        </p:txBody>
      </p:sp>
      <p:sp>
        <p:nvSpPr>
          <p:cNvPr id="2055" name="Freeform: Shape 2054">
            <a:extLst>
              <a:ext uri="{FF2B5EF4-FFF2-40B4-BE49-F238E27FC236}">
                <a16:creationId xmlns:a16="http://schemas.microsoft.com/office/drawing/2014/main" id="{DBAF956B-591A-4461-BB3C-79AA176B0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057" name="Freeform 23">
            <a:extLst>
              <a:ext uri="{FF2B5EF4-FFF2-40B4-BE49-F238E27FC236}">
                <a16:creationId xmlns:a16="http://schemas.microsoft.com/office/drawing/2014/main" id="{E8895FAA-0D03-43F6-9594-A8733552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Picture 4" descr="ppt template design page copy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4410" y="736136"/>
            <a:ext cx="5449471" cy="3065327"/>
          </a:xfrm>
          <a:prstGeom prst="rect">
            <a:avLst/>
          </a:prstGeom>
          <a:effectLst/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918FB696-BC5E-43A4-9768-4BB5278B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646113" y="2052918"/>
            <a:ext cx="416514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1">
                <a:latin typeface="+mj-lt"/>
                <a:ea typeface="+mj-ea"/>
                <a:cs typeface="+mj-cs"/>
              </a:rPr>
              <a:t>a class is a blueprint or template for creating objects (instances). </a:t>
            </a:r>
            <a:endParaRPr lang="en-US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1">
                <a:latin typeface="+mj-lt"/>
                <a:ea typeface="+mj-ea"/>
                <a:cs typeface="+mj-cs"/>
              </a:rPr>
              <a:t>It defines the structure and behaviors that objects, it has attributes 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1">
                <a:latin typeface="+mj-lt"/>
                <a:ea typeface="+mj-ea"/>
                <a:cs typeface="+mj-cs"/>
              </a:rPr>
              <a:t>(data members) and methods (functions).</a:t>
            </a:r>
          </a:p>
        </p:txBody>
      </p:sp>
      <p:pic>
        <p:nvPicPr>
          <p:cNvPr id="2050" name="Picture 2" descr="The Big Picture of OO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9907" y="4085841"/>
            <a:ext cx="5118477" cy="2162557"/>
          </a:xfrm>
          <a:prstGeom prst="rect">
            <a:avLst/>
          </a:prstGeom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CustomShape 1"/>
          <p:cNvSpPr/>
          <p:nvPr/>
        </p:nvSpPr>
        <p:spPr>
          <a:xfrm>
            <a:off x="407035" y="116840"/>
            <a:ext cx="3566160" cy="10687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endParaRPr lang="en-US" altLang="en-IN" sz="5400" b="1" strike="noStrike" spc="-1">
              <a:solidFill>
                <a:srgbClr val="ED7D3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08746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46112" y="452718"/>
            <a:ext cx="562922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IN" sz="4200" spc="-1">
                <a:solidFill>
                  <a:schemeClr val="tx2"/>
                </a:solidFill>
                <a:latin typeface="+mj-lt"/>
                <a:ea typeface="+mj-ea"/>
                <a:cs typeface="+mj-cs"/>
                <a:sym typeface="+mn-ea"/>
              </a:rPr>
              <a:t>INHERITANCE</a:t>
            </a: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33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Picture 4" descr="ppt template design page copy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63742" y="869950"/>
            <a:ext cx="3980139" cy="2238828"/>
          </a:xfrm>
          <a:prstGeom prst="rect">
            <a:avLst/>
          </a:prstGeom>
          <a:effectLst/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646112" y="2052918"/>
            <a:ext cx="5628635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spc="-1">
                <a:latin typeface="+mj-lt"/>
                <a:ea typeface="+mj-ea"/>
                <a:cs typeface="+mj-cs"/>
              </a:rPr>
              <a:t>Inheritance is a concept in object-oriented programming where a new class (subclass or derived class) can inherit attributes and methods from an existing class (superclass or base class).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700" spc="-1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spc="-1">
                <a:latin typeface="+mj-lt"/>
                <a:ea typeface="+mj-ea"/>
                <a:cs typeface="+mj-cs"/>
              </a:rPr>
              <a:t>it's like a parent passing down traits to their child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spc="-1">
                <a:latin typeface="+mj-lt"/>
                <a:ea typeface="+mj-ea"/>
                <a:cs typeface="+mj-cs"/>
              </a:rPr>
              <a:t>Types of Inheritance: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700" spc="-1"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spc="-1">
                <a:latin typeface="+mj-lt"/>
                <a:ea typeface="+mj-ea"/>
                <a:cs typeface="+mj-cs"/>
              </a:rPr>
              <a:t>Single Inheritance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spc="-1">
                <a:latin typeface="+mj-lt"/>
                <a:ea typeface="+mj-ea"/>
                <a:cs typeface="+mj-cs"/>
              </a:rPr>
              <a:t>Multiple Inheritance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spc="-1">
                <a:latin typeface="+mj-lt"/>
                <a:ea typeface="+mj-ea"/>
                <a:cs typeface="+mj-cs"/>
              </a:rPr>
              <a:t>Multilevel Inheritance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spc="-1">
                <a:latin typeface="+mj-lt"/>
                <a:ea typeface="+mj-ea"/>
                <a:cs typeface="+mj-cs"/>
              </a:rPr>
              <a:t>Hierarchical Inheritance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700" spc="-1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196" y="3526971"/>
            <a:ext cx="2347230" cy="2721427"/>
          </a:xfrm>
          <a:prstGeom prst="rect">
            <a:avLst/>
          </a:prstGeom>
          <a:effectLst/>
        </p:spPr>
      </p:pic>
      <p:sp>
        <p:nvSpPr>
          <p:cNvPr id="121" name="CustomShape 1"/>
          <p:cNvSpPr/>
          <p:nvPr/>
        </p:nvSpPr>
        <p:spPr>
          <a:xfrm>
            <a:off x="407035" y="116840"/>
            <a:ext cx="3566160" cy="10687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</a:pPr>
            <a:endParaRPr lang="en-US" altLang="en-IN" sz="5400" b="1" strike="noStrike" spc="-1">
              <a:solidFill>
                <a:srgbClr val="ED7D3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1372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5" name="CustomShape 1"/>
          <p:cNvSpPr/>
          <p:nvPr/>
        </p:nvSpPr>
        <p:spPr>
          <a:xfrm>
            <a:off x="635458" y="4542502"/>
            <a:ext cx="9181185" cy="1189985"/>
          </a:xfrm>
          <a:prstGeom prst="rect">
            <a:avLst/>
          </a:prstGeom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IN" sz="5600" strike="noStrike" spc="-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PROGRAM COMPARISON</a:t>
            </a:r>
          </a:p>
        </p:txBody>
      </p:sp>
      <p:pic>
        <p:nvPicPr>
          <p:cNvPr id="84" name="Picture 4" descr="ppt template design page copy"/>
          <p:cNvPicPr/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457" y="1196477"/>
            <a:ext cx="4426563" cy="24899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2" name="Picture 1" descr="hello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1912" y="794008"/>
            <a:ext cx="6536539" cy="34153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46112" y="452718"/>
            <a:ext cx="4165580" cy="1400530"/>
          </a:xfrm>
          <a:prstGeom prst="rect">
            <a:avLst/>
          </a:prstGeom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strike="noStrike" spc="-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VARIABLES</a:t>
            </a:r>
            <a:endParaRPr lang="en-US" altLang="en-IN" sz="4200" strike="noStrike" spc="-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96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4" descr="ppt template design page copy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3963" y="647699"/>
            <a:ext cx="4770364" cy="2683330"/>
          </a:xfrm>
          <a:prstGeom prst="rect">
            <a:avLst/>
          </a:prstGeom>
          <a:effectLst/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646113" y="2052918"/>
            <a:ext cx="416514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pc="-1">
                <a:latin typeface="+mj-lt"/>
                <a:ea typeface="+mj-ea"/>
                <a:cs typeface="+mj-cs"/>
              </a:rPr>
              <a:t>Think of a variable as a small storage compartment in the computer's memory. It's like having a tiny box where we can keep different kinds of information, such as numbers, words, or even more complex data like lists or sets. Each box has a name,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99" y="3526971"/>
            <a:ext cx="4754493" cy="2721427"/>
          </a:xfrm>
          <a:prstGeom prst="rect">
            <a:avLst/>
          </a:prstGeom>
          <a:effectLst/>
        </p:spPr>
      </p:pic>
      <p:sp>
        <p:nvSpPr>
          <p:cNvPr id="89" name="CustomShape 2"/>
          <p:cNvSpPr/>
          <p:nvPr/>
        </p:nvSpPr>
        <p:spPr>
          <a:xfrm>
            <a:off x="551925" y="2277205"/>
            <a:ext cx="853992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stomShape 1"/>
          <p:cNvSpPr/>
          <p:nvPr/>
        </p:nvSpPr>
        <p:spPr>
          <a:xfrm>
            <a:off x="648931" y="629266"/>
            <a:ext cx="4166510" cy="1622321"/>
          </a:xfrm>
          <a:prstGeom prst="rect">
            <a:avLst/>
          </a:prstGeom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b="0" i="0" strike="noStrike" kern="1200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VARIABLE NAMES</a:t>
            </a:r>
            <a:r>
              <a:rPr lang="en-US" altLang="en-IN" sz="4200" b="0" i="0" strike="noStrike" kern="1200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RULES</a:t>
            </a:r>
          </a:p>
        </p:txBody>
      </p:sp>
      <p:sp>
        <p:nvSpPr>
          <p:cNvPr id="96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8" name="Freeform: Shape 97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87" name="Picture 4" descr="ppt template design page copy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3992" y="1896217"/>
            <a:ext cx="5449889" cy="3065562"/>
          </a:xfrm>
          <a:prstGeom prst="rect">
            <a:avLst/>
          </a:prstGeom>
          <a:effectLst/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9" name="CustomShape 2"/>
          <p:cNvSpPr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marL="228600" indent="-227965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strike="noStrike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 variable name must start with a letter or the underscore character</a:t>
            </a:r>
          </a:p>
          <a:p>
            <a:pPr marL="228600" indent="-227965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strike="noStrike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 variable name cannot start with a number</a:t>
            </a:r>
          </a:p>
          <a:p>
            <a:pPr marL="228600" indent="-227965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strike="noStrike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 variable name can only contain alpha-numeric characters and underscores (A-z, 0-9,  and  _ )</a:t>
            </a:r>
          </a:p>
          <a:p>
            <a:pPr marL="228600" indent="-227965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strike="noStrike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Variable names are case-sensitive (age, Age and AGE are three different variables)</a:t>
            </a:r>
          </a:p>
          <a:p>
            <a:pPr marL="228600" indent="-227965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700" strike="noStrike" spc="-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 variable name cannot be any of the Python keywords.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700" strike="noStrike" spc="-1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944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1" name="Oval 100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1" name="CustomShape 1"/>
          <p:cNvSpPr/>
          <p:nvPr/>
        </p:nvSpPr>
        <p:spPr>
          <a:xfrm>
            <a:off x="635458" y="4542502"/>
            <a:ext cx="9181185" cy="1189985"/>
          </a:xfrm>
          <a:prstGeom prst="rect">
            <a:avLst/>
          </a:prstGeom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strike="noStrike" spc="-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TYPES IN PYTHON</a:t>
            </a:r>
          </a:p>
        </p:txBody>
      </p:sp>
      <p:pic>
        <p:nvPicPr>
          <p:cNvPr id="92" name="Picture 2" descr="datype-removebg-preview"/>
          <p:cNvPicPr/>
          <p:nvPr/>
        </p:nvPicPr>
        <p:blipFill>
          <a:blip r:embed="rId7"/>
          <a:stretch>
            <a:fillRect/>
          </a:stretch>
        </p:blipFill>
        <p:spPr>
          <a:xfrm>
            <a:off x="2534388" y="701967"/>
            <a:ext cx="6191923" cy="392647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90" name="Picture 4" descr="ppt template design page copy"/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83754" y="1193429"/>
            <a:ext cx="4426563" cy="24899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1" name="CustomShape 1"/>
          <p:cNvSpPr/>
          <p:nvPr/>
        </p:nvSpPr>
        <p:spPr>
          <a:xfrm>
            <a:off x="635457" y="5453423"/>
            <a:ext cx="9181185" cy="1189985"/>
          </a:xfrm>
          <a:prstGeom prst="rect">
            <a:avLst/>
          </a:prstGeom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strike="noStrike" spc="-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STRING</a:t>
            </a:r>
          </a:p>
        </p:txBody>
      </p:sp>
      <p:pic>
        <p:nvPicPr>
          <p:cNvPr id="90" name="Picture 4" descr="ppt template design page copy"/>
          <p:cNvPicPr/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457" y="1196477"/>
            <a:ext cx="4426563" cy="24899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3" name="Picture 2" descr="string3-removebg-preview (1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8698" y="1036999"/>
            <a:ext cx="8231428" cy="40951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0" name="Oval 99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1" name="CustomShape 1"/>
          <p:cNvSpPr/>
          <p:nvPr/>
        </p:nvSpPr>
        <p:spPr>
          <a:xfrm>
            <a:off x="635458" y="4542502"/>
            <a:ext cx="9181185" cy="1189985"/>
          </a:xfrm>
          <a:prstGeom prst="rect">
            <a:avLst/>
          </a:prstGeom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IN" sz="6000" strike="noStrike" spc="-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LIST</a:t>
            </a:r>
          </a:p>
        </p:txBody>
      </p:sp>
      <p:pic>
        <p:nvPicPr>
          <p:cNvPr id="2" name="Picture 1" descr="lst-removebg-preview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5652" y="1029870"/>
            <a:ext cx="7482348" cy="484481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90" name="Picture 4" descr="ppt template design page copy"/>
          <p:cNvPicPr/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39224" y="891561"/>
            <a:ext cx="4426563" cy="24899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1381</TotalTime>
  <Words>1378</Words>
  <Application>Microsoft Office PowerPoint</Application>
  <PresentationFormat>Widescreen</PresentationFormat>
  <Paragraphs>235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 Jai</cp:lastModifiedBy>
  <cp:revision>120</cp:revision>
  <dcterms:created xsi:type="dcterms:W3CDTF">2023-09-26T16:47:00Z</dcterms:created>
  <dcterms:modified xsi:type="dcterms:W3CDTF">2025-01-06T10:08:32Z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ICV">
    <vt:lpwstr>729F85F998B24BD2BCE9919EB22C64B2_13</vt:lpwstr>
  </property>
  <property fmtid="{D5CDD505-2E9C-101B-9397-08002B2CF9AE}" pid="6" name="KSOProductBuildVer">
    <vt:lpwstr>1033-12.2.0.13266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15</vt:i4>
  </property>
</Properties>
</file>