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4" r:id="rId3"/>
    <p:sldId id="265" r:id="rId4"/>
    <p:sldId id="256" r:id="rId5"/>
    <p:sldId id="260" r:id="rId6"/>
    <p:sldId id="266" r:id="rId7"/>
    <p:sldId id="267" r:id="rId8"/>
    <p:sldId id="259" r:id="rId9"/>
    <p:sldId id="261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93AB-C320-40BD-B978-D6BDA2CC4D2E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A03FE-63C2-4F7B-8479-066B53A2F1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03FE-63C2-4F7B-8479-066B53A2F1E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Change BFD V0.2 Proposals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6840760" cy="57606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   Centec Networks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Add </a:t>
            </a:r>
            <a:r>
              <a:rPr lang="en-US" sz="2400" dirty="0" smtClean="0"/>
              <a:t> attributes in </a:t>
            </a:r>
            <a:r>
              <a:rPr lang="en-US" sz="2400" dirty="0" err="1" smtClean="0"/>
              <a:t>saihostif.h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4200" dirty="0" smtClean="0"/>
          </a:p>
          <a:p>
            <a:pPr>
              <a:buNone/>
            </a:pPr>
            <a:endParaRPr lang="en-US" altLang="zh-CN" sz="4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2760354"/>
          <a:ext cx="5994400" cy="1811655"/>
        </p:xfrm>
        <a:graphic>
          <a:graphicData uri="http://schemas.openxmlformats.org/drawingml/2006/table">
            <a:tbl>
              <a:tblPr/>
              <a:tblGrid>
                <a:gridCol w="3758394"/>
                <a:gridCol w="2236006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Attributes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SAI_HOSTIF_TRAP_TYPE_LEARNING_BFD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Packets trapped when first BFD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packet(</a:t>
                      </a:r>
                      <a:r>
                        <a:rPr lang="en-US" sz="1100" b="0" i="0" u="none" strike="noStrike" dirty="0" smtClean="0">
                          <a:solidFill>
                            <a:srgbClr val="92D050"/>
                          </a:solidFill>
                          <a:latin typeface="宋体"/>
                        </a:rPr>
                        <a:t>The Your Discriminator field in received packet is 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.Received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BFD packet's Your Discriminator with 0) arrive at local system.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SAI_HOSTIF_TRAP_TYPE_BFD_TIMER_NEGOTIATION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Packets trapped when received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 BFD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packet with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P/F flag set </a:t>
                      </a:r>
                      <a:r>
                        <a:rPr lang="en-US" sz="1100" b="0" i="0" u="none" strike="sngStrike" baseline="0" dirty="0">
                          <a:solidFill>
                            <a:srgbClr val="92D050"/>
                          </a:solidFill>
                          <a:latin typeface="宋体"/>
                        </a:rPr>
                        <a:t>arrive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at local system.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7020272" y="4941168"/>
          <a:ext cx="863600" cy="711200"/>
        </p:xfrm>
        <a:graphic>
          <a:graphicData uri="http://schemas.openxmlformats.org/presentationml/2006/ole">
            <p:oleObj spid="_x0000_s16385" name="包装程序外壳对象" showAsIcon="1" r:id="rId4" imgW="863640" imgH="7113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227687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 Encapsulate the BFD packet more flexible by </a:t>
            </a:r>
            <a:r>
              <a:rPr lang="en-US" altLang="zh-CN" sz="2000" smtClean="0"/>
              <a:t>next </a:t>
            </a:r>
            <a:r>
              <a:rPr lang="en-US" altLang="zh-CN" sz="2000" smtClean="0"/>
              <a:t>hop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Add option for timer negotiation (P/F process)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 option for remote discriminator learning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2170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Summary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Problem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Outer header such as </a:t>
            </a:r>
            <a:r>
              <a:rPr lang="en-US" altLang="zh-CN" sz="1600" dirty="0" err="1" smtClean="0"/>
              <a:t>mac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vlan</a:t>
            </a:r>
            <a:r>
              <a:rPr lang="en-US" altLang="zh-CN" sz="1600" dirty="0" smtClean="0"/>
              <a:t>, tunnel </a:t>
            </a:r>
            <a:r>
              <a:rPr lang="en-US" sz="1600" dirty="0" smtClean="0"/>
              <a:t>configured in </a:t>
            </a:r>
            <a:r>
              <a:rPr lang="en-US" sz="1600" dirty="0" err="1" smtClean="0"/>
              <a:t>saibfd</a:t>
            </a:r>
            <a:r>
              <a:rPr lang="en-US" sz="1600" dirty="0" smtClean="0"/>
              <a:t> will </a:t>
            </a:r>
            <a:r>
              <a:rPr lang="en-US" altLang="zh-CN" sz="1600" dirty="0" smtClean="0"/>
              <a:t>reduce the expansibility. It need to add more attributes to support other types of BFD, such as MPLS BFD / VCCV BFD / VXLAN BFD , Micro BFD,  S-BFD and so on. </a:t>
            </a:r>
          </a:p>
          <a:p>
            <a:endParaRPr lang="en-US" altLang="zh-CN" sz="19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3068960"/>
          <a:ext cx="5549900" cy="3154680"/>
        </p:xfrm>
        <a:graphic>
          <a:graphicData uri="http://schemas.openxmlformats.org/drawingml/2006/table">
            <a:tbl>
              <a:tblPr/>
              <a:tblGrid>
                <a:gridCol w="3645989"/>
                <a:gridCol w="1903911"/>
              </a:tblGrid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Attributes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output 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SAI_BFD_SESSION_ATTR_TC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SAI_BFD_SESSION_ATTR_VLAN_TPID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SAI_BFD_SESSION_ATTR_VLAN_ID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SAI_BFD_SESSION_ATTR_VLAN_PRI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SAI_BFD_SESSION_ATTR_VLAN_CFI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SAI_BFD_SESSION_ATTR_VLAN_HEADER_VALID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SAI_BFD_SESSION_ATTR_BFD_ENCAPSULATION_TYPE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Encapsulation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SAI_BFD_SESSION_ATTR_TUNNEL_TOS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IP Tunnel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SAI_BFD_SESSION_ATTR_TUNNEL_TTL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IP Tunnel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SAI_BFD_SESSION_ATTR_TUNNEL_SRC_IP_ADDRESS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IP Tunnel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SAI_BFD_SESSION_ATTR_TUNNEL_DST_IP_ADDRESS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IP Tunnel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SAI_BFD_SESSION_ATTR_SRC_MAC_ADDRESS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SAI_BFD_SESSION_ATTR_DST_MAC_ADDRESS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Outer L2 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Problem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The original format of </a:t>
            </a:r>
            <a:r>
              <a:rPr lang="en-US" altLang="zh-CN" sz="1600" dirty="0" err="1" smtClean="0"/>
              <a:t>IPinIP</a:t>
            </a:r>
            <a:r>
              <a:rPr lang="en-US" altLang="zh-CN" sz="1600" dirty="0" smtClean="0"/>
              <a:t> and L3 GRE(no RFC) in SAI </a:t>
            </a:r>
            <a:endParaRPr lang="en-US" altLang="zh-CN" sz="1500" dirty="0" smtClean="0"/>
          </a:p>
          <a:p>
            <a:pPr lvl="1">
              <a:buFont typeface="Wingdings" pitchFamily="2" charset="2"/>
              <a:buChar char="n"/>
            </a:pPr>
            <a:endParaRPr lang="en-US" altLang="zh-CN" sz="1500" dirty="0" smtClean="0"/>
          </a:p>
          <a:p>
            <a:pPr lvl="1">
              <a:buFont typeface="Wingdings" pitchFamily="2" charset="2"/>
              <a:buChar char="n"/>
            </a:pPr>
            <a:endParaRPr lang="en-US" altLang="zh-CN" sz="1500" dirty="0" smtClean="0"/>
          </a:p>
          <a:p>
            <a:pPr lvl="1">
              <a:buFont typeface="Wingdings" pitchFamily="2" charset="2"/>
              <a:buChar char="n"/>
            </a:pPr>
            <a:endParaRPr lang="en-US" altLang="zh-CN" sz="1500" dirty="0" smtClean="0"/>
          </a:p>
          <a:p>
            <a:pPr lvl="1">
              <a:buFont typeface="Wingdings" pitchFamily="2" charset="2"/>
              <a:buChar char="n"/>
            </a:pPr>
            <a:endParaRPr lang="en-US" altLang="zh-CN" sz="1500" dirty="0" smtClean="0"/>
          </a:p>
          <a:p>
            <a:pPr lvl="1">
              <a:buNone/>
            </a:pPr>
            <a:endParaRPr lang="en-US" altLang="zh-CN" sz="1500" dirty="0" smtClean="0"/>
          </a:p>
          <a:p>
            <a:pPr lvl="1">
              <a:buFont typeface="Wingdings" pitchFamily="2" charset="2"/>
              <a:buChar char="n"/>
            </a:pPr>
            <a:endParaRPr lang="en-US" altLang="zh-CN" sz="1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1800" dirty="0" smtClean="0"/>
              <a:t>The format of </a:t>
            </a:r>
            <a:r>
              <a:rPr lang="en-US" altLang="zh-CN" sz="1800" dirty="0" err="1" smtClean="0"/>
              <a:t>IPinIP</a:t>
            </a:r>
            <a:r>
              <a:rPr lang="en-US" altLang="zh-CN" sz="1800" dirty="0" smtClean="0"/>
              <a:t> and L3 GRE(no RFC) should be unreasonable compared with VXLAN BFD. New format refer to VXLAN(draft-ietf-bfd-vxlan-00)  and  classified by UDP port 3784 or  4784.      </a:t>
            </a:r>
          </a:p>
          <a:p>
            <a:pPr lvl="1">
              <a:buFont typeface="Wingdings" pitchFamily="2" charset="2"/>
              <a:buChar char="n"/>
            </a:pPr>
            <a:endParaRPr lang="en-US" altLang="zh-CN" sz="1500" dirty="0" smtClean="0"/>
          </a:p>
          <a:p>
            <a:pPr lvl="1">
              <a:buNone/>
            </a:pPr>
            <a:endParaRPr lang="en-US" altLang="zh-CN" sz="1800" dirty="0" smtClean="0"/>
          </a:p>
          <a:p>
            <a:endParaRPr lang="en-US" altLang="zh-CN" sz="1900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2636912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IPinIP</a:t>
            </a:r>
            <a:r>
              <a:rPr lang="en-US" altLang="zh-CN" dirty="0" smtClean="0"/>
              <a:t> :L2 Ethernet header | IP header | Inner IP header | Original BFD packet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592" y="32129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L3 GRE:L2 Ethernet header | IP header | GRE header | Original BFD packet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10" y="4857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IPinIP</a:t>
            </a:r>
            <a:r>
              <a:rPr lang="en-US" altLang="zh-CN" dirty="0" smtClean="0"/>
              <a:t> : L2 | IP | Inner IP | Inner UDP | BFD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2910" y="528638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GRE:   L2 | IP | GRE | Inner L2 | Inner IP | Inner UDP | BFD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Solution</a:t>
            </a:r>
          </a:p>
          <a:p>
            <a:pPr lvl="1">
              <a:buFont typeface="Wingdings" pitchFamily="2" charset="2"/>
              <a:buChar char="n"/>
            </a:pPr>
            <a:endParaRPr lang="en-US" altLang="zh-CN" sz="16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Generally, the BFD session is used for monitoring a specific  data traffic, so it should</a:t>
            </a:r>
            <a:r>
              <a:rPr lang="en-US" altLang="zh-CN" sz="1600" dirty="0" smtClean="0">
                <a:solidFill>
                  <a:srgbClr val="92D050"/>
                </a:solidFill>
              </a:rPr>
              <a:t>  </a:t>
            </a:r>
            <a:r>
              <a:rPr lang="en-US" altLang="zh-CN" sz="1600" dirty="0" smtClean="0"/>
              <a:t>share the same next hop with data plane.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Use </a:t>
            </a:r>
            <a:r>
              <a:rPr lang="en-US" altLang="zh-CN" sz="1600" dirty="0" err="1" smtClean="0"/>
              <a:t>next_hop_id</a:t>
            </a:r>
            <a:r>
              <a:rPr lang="en-US" altLang="zh-CN" sz="1600" dirty="0" smtClean="0"/>
              <a:t> to resolve the problem. The next hop including outer header format indicated by </a:t>
            </a:r>
            <a:r>
              <a:rPr lang="en-US" altLang="zh-CN" sz="1600" dirty="0" err="1" smtClean="0"/>
              <a:t>next_hop_id</a:t>
            </a:r>
            <a:r>
              <a:rPr lang="en-US" altLang="zh-CN" sz="1600" dirty="0" smtClean="0"/>
              <a:t>. So the MEPs could share the same path(</a:t>
            </a:r>
            <a:r>
              <a:rPr lang="en-US" altLang="zh-CN" sz="1600" dirty="0" err="1" smtClean="0"/>
              <a:t>nexthop</a:t>
            </a:r>
            <a:r>
              <a:rPr lang="en-US" altLang="zh-CN" sz="1600" dirty="0" smtClean="0"/>
              <a:t>) with data packet.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It is also easier to extend to support other types of BFD.</a:t>
            </a:r>
            <a:endParaRPr lang="en-US" altLang="zh-CN" sz="1900" dirty="0" smtClean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187624" y="4365104"/>
          <a:ext cx="6223000" cy="2286000"/>
        </p:xfrm>
        <a:graphic>
          <a:graphicData uri="http://schemas.openxmlformats.org/presentationml/2006/ole">
            <p:oleObj spid="_x0000_s3073" name="Visio" r:id="rId4" imgW="5758434" imgH="19425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7160" y="1412776"/>
            <a:ext cx="9046840" cy="45259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400" dirty="0" smtClean="0"/>
              <a:t>BFD Encapsulation</a:t>
            </a:r>
          </a:p>
          <a:p>
            <a:pPr lvl="0">
              <a:buNone/>
            </a:pPr>
            <a:r>
              <a:rPr lang="en-US" sz="2000" dirty="0" smtClean="0"/>
              <a:t>      It can encapsulate the BFD packet more flexible by next hop. The red header below can encapsulate by next hop.</a:t>
            </a:r>
          </a:p>
          <a:p>
            <a:pPr lvl="0">
              <a:buFont typeface="Wingdings" pitchFamily="2" charset="2"/>
              <a:buChar char="n"/>
            </a:pPr>
            <a:endParaRPr lang="en-US" sz="2000" dirty="0" smtClean="0"/>
          </a:p>
          <a:p>
            <a:pPr lvl="1">
              <a:buFont typeface="Wingdings" pitchFamily="2" charset="2"/>
              <a:buChar char="n"/>
            </a:pPr>
            <a:r>
              <a:rPr lang="en-US" sz="1600" dirty="0" smtClean="0"/>
              <a:t> IP(rfc5881): </a:t>
            </a:r>
            <a:r>
              <a:rPr lang="en-US" sz="1600" dirty="0" smtClean="0">
                <a:solidFill>
                  <a:srgbClr val="FF0000"/>
                </a:solidFill>
              </a:rPr>
              <a:t>L2</a:t>
            </a:r>
            <a:r>
              <a:rPr lang="en-US" sz="1600" dirty="0" smtClean="0"/>
              <a:t> | IP | UDP | BFD</a:t>
            </a:r>
          </a:p>
          <a:p>
            <a:pPr lvl="1">
              <a:buFont typeface="Wingdings" pitchFamily="2" charset="2"/>
              <a:buChar char="n"/>
            </a:pPr>
            <a:r>
              <a:rPr lang="en-US" sz="1600" dirty="0" smtClean="0"/>
              <a:t> MPLS(rfc5884): </a:t>
            </a:r>
            <a:r>
              <a:rPr lang="en-US" sz="1600" dirty="0" smtClean="0">
                <a:solidFill>
                  <a:srgbClr val="FF0000"/>
                </a:solidFill>
              </a:rPr>
              <a:t>L2 | LSP</a:t>
            </a:r>
            <a:r>
              <a:rPr lang="en-US" sz="1600" dirty="0" smtClean="0"/>
              <a:t> | IP | UDP | BFD</a:t>
            </a:r>
          </a:p>
          <a:p>
            <a:pPr lvl="1">
              <a:buFont typeface="Wingdings" pitchFamily="2" charset="2"/>
              <a:buChar char="n"/>
            </a:pPr>
            <a:r>
              <a:rPr lang="en-US" sz="1600" dirty="0" smtClean="0"/>
              <a:t> VXLAN(draft-ietf-bfd-vxlan-00):</a:t>
            </a:r>
            <a:r>
              <a:rPr lang="en-US" sz="1600" dirty="0" smtClean="0">
                <a:solidFill>
                  <a:srgbClr val="FF0000"/>
                </a:solidFill>
              </a:rPr>
              <a:t> L2 | IP | UDP | </a:t>
            </a:r>
            <a:r>
              <a:rPr lang="en-US" sz="1600" dirty="0" err="1" smtClean="0">
                <a:solidFill>
                  <a:srgbClr val="FF0000"/>
                </a:solidFill>
              </a:rPr>
              <a:t>VxLAN</a:t>
            </a:r>
            <a:r>
              <a:rPr lang="en-US" sz="1600" dirty="0" smtClean="0">
                <a:solidFill>
                  <a:srgbClr val="FF0000"/>
                </a:solidFill>
              </a:rPr>
              <a:t> | Inner L2 </a:t>
            </a:r>
            <a:r>
              <a:rPr lang="en-US" sz="1600" dirty="0" smtClean="0"/>
              <a:t>| Inner IP | Inner UDP | BFD</a:t>
            </a:r>
          </a:p>
          <a:p>
            <a:pPr lvl="1">
              <a:buFont typeface="Wingdings" pitchFamily="2" charset="2"/>
              <a:buChar char="n"/>
            </a:pPr>
            <a:r>
              <a:rPr lang="en-US" sz="1600" dirty="0" err="1" smtClean="0"/>
              <a:t>IPinIP</a:t>
            </a:r>
            <a:r>
              <a:rPr lang="en-US" sz="1600" dirty="0" smtClean="0"/>
              <a:t>(refer to </a:t>
            </a:r>
            <a:r>
              <a:rPr lang="en-US" sz="1600" dirty="0" err="1" smtClean="0"/>
              <a:t>VxLAN</a:t>
            </a:r>
            <a:r>
              <a:rPr lang="en-US" sz="1600" dirty="0" smtClean="0"/>
              <a:t>): </a:t>
            </a:r>
            <a:r>
              <a:rPr lang="en-US" sz="1600" dirty="0" smtClean="0">
                <a:solidFill>
                  <a:srgbClr val="FF0000"/>
                </a:solidFill>
              </a:rPr>
              <a:t>L2 | IP </a:t>
            </a:r>
            <a:r>
              <a:rPr lang="en-US" sz="1600" dirty="0" smtClean="0"/>
              <a:t>| Inner IP | Inner UDP | BFD</a:t>
            </a:r>
          </a:p>
          <a:p>
            <a:pPr lvl="1">
              <a:buFont typeface="Wingdings" pitchFamily="2" charset="2"/>
              <a:buChar char="n"/>
            </a:pPr>
            <a:r>
              <a:rPr lang="en-US" sz="1600" dirty="0" smtClean="0"/>
              <a:t> GRE(refer to </a:t>
            </a:r>
            <a:r>
              <a:rPr lang="en-US" sz="1600" dirty="0" err="1" smtClean="0"/>
              <a:t>VxLAN</a:t>
            </a:r>
            <a:r>
              <a:rPr lang="en-US" sz="1600" dirty="0" smtClean="0"/>
              <a:t>)</a:t>
            </a:r>
            <a:r>
              <a:rPr lang="en-US" altLang="zh-CN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L2 | IP | GRE | Inner L2</a:t>
            </a:r>
            <a:r>
              <a:rPr lang="en-US" sz="1600" dirty="0" smtClean="0"/>
              <a:t> | Inner IP | Inner UDP | BFD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1600" dirty="0" smtClean="0"/>
              <a:t>PW VCCV(rfc5885):</a:t>
            </a:r>
          </a:p>
          <a:p>
            <a:pPr lvl="1"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L2 | LSP | PW</a:t>
            </a:r>
            <a:r>
              <a:rPr lang="en-US" altLang="zh-CN" sz="1600" dirty="0" smtClean="0"/>
              <a:t> | ACH | BFD</a:t>
            </a:r>
          </a:p>
          <a:p>
            <a:pPr lvl="1"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L2 | LSP | PW</a:t>
            </a:r>
            <a:r>
              <a:rPr lang="en-US" altLang="zh-CN" sz="1600" dirty="0" smtClean="0"/>
              <a:t> | ACH | IP | BFD</a:t>
            </a:r>
          </a:p>
          <a:p>
            <a:pPr lvl="1"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L2 | Router Alert Label | PW</a:t>
            </a:r>
            <a:r>
              <a:rPr lang="en-US" altLang="zh-CN" sz="1600" dirty="0" smtClean="0"/>
              <a:t> | ACH | IP | BFD</a:t>
            </a:r>
          </a:p>
          <a:p>
            <a:pPr lvl="1">
              <a:buNone/>
            </a:pPr>
            <a:r>
              <a:rPr lang="en-US" altLang="zh-CN" sz="1600" dirty="0" smtClean="0"/>
              <a:t>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L2 | LSP | PW TTL=1</a:t>
            </a:r>
            <a:r>
              <a:rPr lang="en-US" altLang="zh-CN" sz="1600" dirty="0" smtClean="0"/>
              <a:t> | ACH | IP | BFD</a:t>
            </a:r>
          </a:p>
          <a:p>
            <a:pPr>
              <a:buNone/>
            </a:pPr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 smtClean="0"/>
          </a:p>
          <a:p>
            <a:pPr lvl="0"/>
            <a:endParaRPr lang="en-US" sz="1800" dirty="0" smtClean="0"/>
          </a:p>
          <a:p>
            <a:pPr lvl="0"/>
            <a:endParaRPr lang="zh-CN" altLang="en-US" sz="18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Add option for remote discriminator learning</a:t>
            </a:r>
            <a:endParaRPr lang="zh-CN" altLang="en-US" sz="2800" dirty="0" smtClean="0"/>
          </a:p>
          <a:p>
            <a:r>
              <a:rPr lang="en-US" altLang="zh-CN" sz="1900" dirty="0" smtClean="0"/>
              <a:t>Sometimes, local device does not know remote MEP’s discriminator, then need learning remote discriminator from the receiving packet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571736" y="3048018"/>
          <a:ext cx="4095750" cy="2952750"/>
        </p:xfrm>
        <a:graphic>
          <a:graphicData uri="http://schemas.openxmlformats.org/presentationml/2006/ole">
            <p:oleObj spid="_x0000_s23554" name="Visio" r:id="rId4" imgW="4097084" imgH="29569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Add option for timer negotiation (P/F process)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1800" dirty="0" smtClean="0"/>
              <a:t>       Support timer negotiation (P/F process) in Hw offload Engine /ASIC   or  SW application (vendor‘s SDK or SAI)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764704"/>
          </a:xfrm>
        </p:spPr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Add </a:t>
            </a:r>
            <a:r>
              <a:rPr lang="en-US" sz="2400" dirty="0" smtClean="0"/>
              <a:t> some miss attributes in </a:t>
            </a:r>
            <a:r>
              <a:rPr lang="en-US" sz="2400" dirty="0" err="1" smtClean="0"/>
              <a:t>saibfd.h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4200" dirty="0" smtClean="0"/>
              <a:t>   </a:t>
            </a:r>
          </a:p>
          <a:p>
            <a:pPr>
              <a:buNone/>
            </a:pPr>
            <a:r>
              <a:rPr lang="en-US" altLang="zh-CN" sz="4200" dirty="0" smtClean="0"/>
              <a:t>     </a:t>
            </a:r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Remove attributes in </a:t>
            </a:r>
            <a:r>
              <a:rPr lang="en-US" altLang="zh-CN" sz="2400" dirty="0" err="1" smtClean="0"/>
              <a:t>saibfd.h</a:t>
            </a:r>
            <a:endParaRPr lang="zh-CN" altLang="en-US" sz="2400" dirty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7596336" y="5661248"/>
          <a:ext cx="673100" cy="711200"/>
        </p:xfrm>
        <a:graphic>
          <a:graphicData uri="http://schemas.openxmlformats.org/presentationml/2006/ole">
            <p:oleObj spid="_x0000_s18433" name="包装程序外壳对象" showAsIcon="1" r:id="rId4" imgW="673200" imgH="711360" progId="Package">
              <p:embed/>
            </p:oleObj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3608" y="1484784"/>
          <a:ext cx="6096000" cy="1943175"/>
        </p:xfrm>
        <a:graphic>
          <a:graphicData uri="http://schemas.openxmlformats.org/drawingml/2006/table">
            <a:tbl>
              <a:tblPr/>
              <a:tblGrid>
                <a:gridCol w="2527236"/>
                <a:gridCol w="1188567"/>
                <a:gridCol w="238019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attributes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flag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function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SAI_BFD_SESSION_ATTR_NEXT_HOP_ID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create and set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packet edit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SAI_BFD_SESSION_ATTR_LOCAL_DIAG  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local state Variables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SAI_BFD_SESSION_ATTR_REMOTE_DIAG 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remote State Variables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SAI_BFD_SESSION_ATTR_REMOTE_MULTIPLIER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used to calculate the detection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time by local system.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SAI_BFD_SESSION_ATTR_REMOTE_STATE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local state Variables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SAI_BFD_SESSION_ATTR_ACTUAL_TX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negotiated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tx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interval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SAI_BFD_SESSION_ATTR_ACTUAL_RX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only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negotiated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rx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interval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SAI_BFD_SESSION_ATTR_TX_ENABLE 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create and set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enable transmit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BFD control packet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3608" y="3933056"/>
          <a:ext cx="6096000" cy="2654565"/>
        </p:xfrm>
        <a:graphic>
          <a:graphicData uri="http://schemas.openxmlformats.org/drawingml/2006/table">
            <a:tbl>
              <a:tblPr/>
              <a:tblGrid>
                <a:gridCol w="3681835"/>
                <a:gridCol w="2414165"/>
              </a:tblGrid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attributes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function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SAI_BFD_SESSION_ATTR_PORT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SAI_BFD_SESSION_ATTR_TC 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SAI_BFD_SESSION_ATTR_VLAN_TPID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replace by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Nexthop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SAI_BFD_SESSION_ATTR_VLAN_ID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SAI_BFD_SESSION_ATTR_VLAN_PRI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SAI_BFD_SESSION_ATTR_VLAN_CFI 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SAI_BFD_SESSION_ATTR_VLAN_HEADER_VALID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SAI_BFD_SESSION_ATTR_BFD_ENCAPSULATION_TYPE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SAI_BFD_SESSION_ATTR_TUNNEL_TOS 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SAI_BFD_SESSION_ATTR_TUNNEL_TTL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SAI_BFD_SESSION_ATTR_TUNNEL_SRC_IP_ADDRESS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SAI_BFD_SESSION_ATTR_TUNNEL_DST_IP_ADDRESS  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SAI_BFD_SESSION_ATTR_SRC_MAC_ADDRESS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replace by Nexthop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SAI_BFD_SESSION_ATTR_DST_MAC_ADDRESS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replace by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Nexthop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ID</a:t>
                      </a:r>
                    </a:p>
                  </a:txBody>
                  <a:tcPr marL="9331" marR="9331" marT="93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SAI_Change_Proposal_BFD_v0_3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Add </a:t>
            </a:r>
            <a:r>
              <a:rPr lang="en-US" sz="2400" dirty="0" smtClean="0"/>
              <a:t> attributes in </a:t>
            </a:r>
            <a:r>
              <a:rPr lang="en-US" sz="2400" dirty="0" err="1" smtClean="0"/>
              <a:t>saiswitch.h</a:t>
            </a:r>
            <a:endParaRPr lang="en-US" altLang="zh-CN" sz="4200" dirty="0" smtClean="0"/>
          </a:p>
          <a:p>
            <a:pPr>
              <a:buFont typeface="Wingdings" pitchFamily="2" charset="2"/>
              <a:buChar char="Ø"/>
            </a:pPr>
            <a:endParaRPr lang="en-US" altLang="zh-CN" sz="4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1" y="2636912"/>
          <a:ext cx="7244308" cy="2083291"/>
        </p:xfrm>
        <a:graphic>
          <a:graphicData uri="http://schemas.openxmlformats.org/drawingml/2006/table">
            <a:tbl>
              <a:tblPr/>
              <a:tblGrid>
                <a:gridCol w="3873910"/>
                <a:gridCol w="337039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attributes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SAI_SWITCH_ATTR_BFD_SUPPORTED_TIMER_NEGOTIATION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indicate timer negotiation supported by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switch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SAI_SWITCH_ATTR_BFD_MAX_NUMBER_OF_INTRERVALS   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Max number of intervals in timer negotiation supported by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switch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SAI_SWITCH_ATTR_BFD_SUPPORTED_MIN_BFD_RX_LIST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rx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interval list in timer negotiation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SAI_SWITCH_ATTR_BFD_SUPPORTED_MIN_BFD_TX_LIST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tx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interval list in timer negotiation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7452320" y="5301208"/>
          <a:ext cx="914400" cy="711200"/>
        </p:xfrm>
        <a:graphic>
          <a:graphicData uri="http://schemas.openxmlformats.org/presentationml/2006/ole">
            <p:oleObj spid="_x0000_s17409" name="包装程序外壳对象" showAsIcon="1" r:id="rId4" imgW="914760" imgH="7113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754</Words>
  <Application>Microsoft Office PowerPoint</Application>
  <PresentationFormat>全屏显示(4:3)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Visio</vt:lpstr>
      <vt:lpstr>包装程序外壳对象</vt:lpstr>
      <vt:lpstr>Change BFD V0.2 Proposals</vt:lpstr>
      <vt:lpstr>SAI_Change_Proposal_BFD_v0_2</vt:lpstr>
      <vt:lpstr>SAI_Change_Proposal_BFD_v0_2</vt:lpstr>
      <vt:lpstr>SAI_Change_Proposal_BFD_v0_3</vt:lpstr>
      <vt:lpstr>SAI_Change_Proposal_BFD_v0_3</vt:lpstr>
      <vt:lpstr>SAI_Change_Proposal_BFD_v0_3</vt:lpstr>
      <vt:lpstr>SAI_Change_Proposal_BFD_v0_3</vt:lpstr>
      <vt:lpstr>SAI_Change_Proposal_BFD_v0_3</vt:lpstr>
      <vt:lpstr>SAI_Change_Proposal_BFD_v0_3</vt:lpstr>
      <vt:lpstr>SAI_Change_Proposal_BFD_v0_3</vt:lpstr>
      <vt:lpstr>SAI_Change_Proposal_BFD_v0_3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SAI_Change_Proposal_BFD_v0_2</dc:title>
  <dc:creator>HeZhichuan</dc:creator>
  <cp:lastModifiedBy>hezc</cp:lastModifiedBy>
  <cp:revision>88</cp:revision>
  <dcterms:modified xsi:type="dcterms:W3CDTF">2018-05-07T06:44:14Z</dcterms:modified>
</cp:coreProperties>
</file>