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9" r:id="rId1"/>
    <p:sldMasterId id="2147483702" r:id="rId2"/>
  </p:sldMasterIdLst>
  <p:notesMasterIdLst>
    <p:notesMasterId r:id="rId15"/>
  </p:notesMasterIdLst>
  <p:handoutMasterIdLst>
    <p:handoutMasterId r:id="rId16"/>
  </p:handoutMasterIdLst>
  <p:sldIdLst>
    <p:sldId id="369" r:id="rId3"/>
    <p:sldId id="378" r:id="rId4"/>
    <p:sldId id="325" r:id="rId5"/>
    <p:sldId id="381" r:id="rId6"/>
    <p:sldId id="382" r:id="rId7"/>
    <p:sldId id="383" r:id="rId8"/>
    <p:sldId id="380" r:id="rId9"/>
    <p:sldId id="384" r:id="rId10"/>
    <p:sldId id="385" r:id="rId11"/>
    <p:sldId id="386" r:id="rId12"/>
    <p:sldId id="387" r:id="rId13"/>
    <p:sldId id="379" r:id="rId14"/>
  </p:sldIdLst>
  <p:sldSz cx="144018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536" userDrawn="1">
          <p15:clr>
            <a:srgbClr val="A4A3A4"/>
          </p15:clr>
        </p15:guide>
        <p15:guide id="3" orient="horz" pos="634" userDrawn="1">
          <p15:clr>
            <a:srgbClr val="A4A3A4"/>
          </p15:clr>
        </p15:guide>
        <p15:guide id="4" pos="248" userDrawn="1">
          <p15:clr>
            <a:srgbClr val="A4A3A4"/>
          </p15:clr>
        </p15:guide>
        <p15:guide id="5" pos="2920" userDrawn="1">
          <p15:clr>
            <a:srgbClr val="A4A3A4"/>
          </p15:clr>
        </p15:guide>
        <p15:guide id="7" pos="3204" userDrawn="1">
          <p15:clr>
            <a:srgbClr val="A4A3A4"/>
          </p15:clr>
        </p15:guide>
        <p15:guide id="8" pos="4390" userDrawn="1">
          <p15:clr>
            <a:srgbClr val="A4A3A4"/>
          </p15:clr>
        </p15:guide>
        <p15:guide id="9" pos="4678" userDrawn="1">
          <p15:clr>
            <a:srgbClr val="A4A3A4"/>
          </p15:clr>
        </p15:guide>
        <p15:guide id="10" pos="5868" userDrawn="1">
          <p15:clr>
            <a:srgbClr val="A4A3A4"/>
          </p15:clr>
        </p15:guide>
        <p15:guide id="11" pos="6010" userDrawn="1">
          <p15:clr>
            <a:srgbClr val="A4A3A4"/>
          </p15:clr>
        </p15:guide>
        <p15:guide id="12" pos="6152" userDrawn="1">
          <p15:clr>
            <a:srgbClr val="A4A3A4"/>
          </p15:clr>
        </p15:guide>
        <p15:guide id="13" pos="8824" userDrawn="1">
          <p15:clr>
            <a:srgbClr val="A4A3A4"/>
          </p15:clr>
        </p15:guide>
        <p15:guide id="14" orient="horz" pos="1267" userDrawn="1">
          <p15:clr>
            <a:srgbClr val="A4A3A4"/>
          </p15:clr>
        </p15:guide>
        <p15:guide id="15" orient="horz" pos="4776" userDrawn="1">
          <p15:clr>
            <a:srgbClr val="A4A3A4"/>
          </p15:clr>
        </p15:guide>
        <p15:guide id="16" orient="horz" pos="1008" userDrawn="1">
          <p15:clr>
            <a:srgbClr val="A4A3A4"/>
          </p15:clr>
        </p15:guide>
        <p15:guide id="17" orient="horz" pos="876" userDrawn="1">
          <p15:clr>
            <a:srgbClr val="A4A3A4"/>
          </p15:clr>
        </p15:guide>
        <p15:guide id="18" orient="horz" pos="144" userDrawn="1">
          <p15:clr>
            <a:srgbClr val="A4A3A4"/>
          </p15:clr>
        </p15:guide>
        <p15:guide id="20" orient="horz" pos="4982" userDrawn="1">
          <p15:clr>
            <a:srgbClr val="A4A3A4"/>
          </p15:clr>
        </p15:guide>
        <p15:guide id="21" orient="horz" pos="259" userDrawn="1">
          <p15:clr>
            <a:srgbClr val="A4A3A4"/>
          </p15:clr>
        </p15:guide>
        <p15:guide id="22" orient="horz" pos="4008" userDrawn="1">
          <p15:clr>
            <a:srgbClr val="A4A3A4"/>
          </p15:clr>
        </p15:guide>
        <p15:guide id="23" orient="horz" pos="1896" userDrawn="1">
          <p15:clr>
            <a:srgbClr val="A4A3A4"/>
          </p15:clr>
        </p15:guide>
        <p15:guide id="24" pos="30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ubanks, Allison (RIS-ATL)" initials="EA(" lastIdx="14" clrIdx="0">
    <p:extLst>
      <p:ext uri="{19B8F6BF-5375-455C-9EA6-DF929625EA0E}">
        <p15:presenceInfo xmlns:p15="http://schemas.microsoft.com/office/powerpoint/2012/main" userId="S-1-5-21-2734890129-506862872-3794469163-52371" providerId="AD"/>
      </p:ext>
    </p:extLst>
  </p:cmAuthor>
  <p:cmAuthor id="2" name="Stokes, Donna (RIS-ATL)" initials="SD(" lastIdx="2" clrIdx="1">
    <p:extLst>
      <p:ext uri="{19B8F6BF-5375-455C-9EA6-DF929625EA0E}">
        <p15:presenceInfo xmlns:p15="http://schemas.microsoft.com/office/powerpoint/2012/main" userId="S-1-5-21-2734890129-506862872-3794469163-20508" providerId="AD"/>
      </p:ext>
    </p:extLst>
  </p:cmAuthor>
  <p:cmAuthor id="3" name="Ashley Green" initials="AG" lastIdx="1" clrIdx="2">
    <p:extLst>
      <p:ext uri="{19B8F6BF-5375-455C-9EA6-DF929625EA0E}">
        <p15:presenceInfo xmlns:p15="http://schemas.microsoft.com/office/powerpoint/2012/main" userId="Ashley Gre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A55"/>
    <a:srgbClr val="003D8E"/>
    <a:srgbClr val="0051BC"/>
    <a:srgbClr val="002F6C"/>
    <a:srgbClr val="E8EAE7"/>
    <a:srgbClr val="1D3F7D"/>
    <a:srgbClr val="213469"/>
    <a:srgbClr val="031528"/>
    <a:srgbClr val="002060"/>
    <a:srgbClr val="0000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90" autoAdjust="0"/>
    <p:restoredTop sz="82500" autoAdjust="0"/>
  </p:normalViewPr>
  <p:slideViewPr>
    <p:cSldViewPr snapToGrid="0" showGuides="1">
      <p:cViewPr varScale="1">
        <p:scale>
          <a:sx n="63" d="100"/>
          <a:sy n="63" d="100"/>
        </p:scale>
        <p:origin x="1410" y="66"/>
      </p:cViewPr>
      <p:guideLst>
        <p:guide pos="4536"/>
        <p:guide orient="horz" pos="634"/>
        <p:guide pos="248"/>
        <p:guide pos="2920"/>
        <p:guide pos="3204"/>
        <p:guide pos="4390"/>
        <p:guide pos="4678"/>
        <p:guide pos="5868"/>
        <p:guide pos="6010"/>
        <p:guide pos="6152"/>
        <p:guide pos="8824"/>
        <p:guide orient="horz" pos="1267"/>
        <p:guide orient="horz" pos="4776"/>
        <p:guide orient="horz" pos="1008"/>
        <p:guide orient="horz" pos="876"/>
        <p:guide orient="horz" pos="144"/>
        <p:guide orient="horz" pos="4982"/>
        <p:guide orient="horz" pos="259"/>
        <p:guide orient="horz" pos="4008"/>
        <p:guide orient="horz" pos="1896"/>
        <p:guide pos="3062"/>
      </p:guideLst>
    </p:cSldViewPr>
  </p:slideViewPr>
  <p:outlineViewPr>
    <p:cViewPr>
      <p:scale>
        <a:sx n="33" d="100"/>
        <a:sy n="33" d="100"/>
      </p:scale>
      <p:origin x="0" y="-9978"/>
    </p:cViewPr>
  </p:outlineViewPr>
  <p:notesTextViewPr>
    <p:cViewPr>
      <p:scale>
        <a:sx n="3" d="2"/>
        <a:sy n="3" d="2"/>
      </p:scale>
      <p:origin x="0" y="0"/>
    </p:cViewPr>
  </p:notesTextViewPr>
  <p:notesViewPr>
    <p:cSldViewPr snapToGrid="0" showGuides="1">
      <p:cViewPr varScale="1">
        <p:scale>
          <a:sx n="88" d="100"/>
          <a:sy n="88" d="100"/>
        </p:scale>
        <p:origin x="3822" y="66"/>
      </p:cViewPr>
      <p:guideLst/>
    </p:cSldViewPr>
  </p:notesViewPr>
  <p:gridSpacing cx="73152" cy="73152"/>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612D69-37D6-47F9-9FBF-78BA1B518B1D}" type="datetimeFigureOut">
              <a:rPr lang="en-US" smtClean="0"/>
              <a:t>4/26/2019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B84644-64EA-42E9-BD0C-BC2B08945399}" type="slidenum">
              <a:rPr lang="en-US" smtClean="0"/>
              <a:t>‹#›</a:t>
            </a:fld>
            <a:endParaRPr lang="en-US"/>
          </a:p>
        </p:txBody>
      </p:sp>
    </p:spTree>
    <p:extLst>
      <p:ext uri="{BB962C8B-B14F-4D97-AF65-F5344CB8AC3E}">
        <p14:creationId xmlns:p14="http://schemas.microsoft.com/office/powerpoint/2010/main" val="814731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ource Sans Pro"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ource Sans Pro" pitchFamily="34" charset="0"/>
              </a:defRPr>
            </a:lvl1pPr>
          </a:lstStyle>
          <a:p>
            <a:fld id="{C68AA442-D501-45E2-853C-A470ED7BF4CE}" type="datetimeFigureOut">
              <a:rPr lang="en-US" smtClean="0"/>
              <a:pPr/>
              <a:t>4/26/2019</a:t>
            </a:fld>
            <a:endParaRPr lang="en-US" dirty="0"/>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ource Sans Pro"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ource Sans Pro" pitchFamily="34" charset="0"/>
              </a:defRPr>
            </a:lvl1pPr>
          </a:lstStyle>
          <a:p>
            <a:fld id="{6DB52B82-67E1-49BD-A200-A7033A7B0C1C}" type="slidenum">
              <a:rPr lang="en-US" smtClean="0"/>
              <a:pPr/>
              <a:t>‹#›</a:t>
            </a:fld>
            <a:endParaRPr lang="en-US" dirty="0"/>
          </a:p>
        </p:txBody>
      </p:sp>
    </p:spTree>
    <p:extLst>
      <p:ext uri="{BB962C8B-B14F-4D97-AF65-F5344CB8AC3E}">
        <p14:creationId xmlns:p14="http://schemas.microsoft.com/office/powerpoint/2010/main" val="140631747"/>
      </p:ext>
    </p:extLst>
  </p:cSld>
  <p:clrMap bg1="lt1" tx1="dk1" bg2="lt2" tx2="dk2" accent1="accent1" accent2="accent2" accent3="accent3" accent4="accent4" accent5="accent5" accent6="accent6" hlink="hlink" folHlink="folHlink"/>
  <p:notesStyle>
    <a:lvl1pPr marL="0" algn="l" defTabSz="1086111" rtl="0" eaLnBrk="1" latinLnBrk="0" hangingPunct="1">
      <a:defRPr sz="1426" kern="1200">
        <a:solidFill>
          <a:schemeClr val="tx1"/>
        </a:solidFill>
        <a:latin typeface="Source Sans Pro" pitchFamily="34" charset="0"/>
        <a:ea typeface="+mn-ea"/>
        <a:cs typeface="+mn-cs"/>
      </a:defRPr>
    </a:lvl1pPr>
    <a:lvl2pPr marL="543056" algn="l" defTabSz="1086111" rtl="0" eaLnBrk="1" latinLnBrk="0" hangingPunct="1">
      <a:defRPr sz="1426" kern="1200">
        <a:solidFill>
          <a:schemeClr val="tx1"/>
        </a:solidFill>
        <a:latin typeface="Source Sans Pro" pitchFamily="34" charset="0"/>
        <a:ea typeface="+mn-ea"/>
        <a:cs typeface="+mn-cs"/>
      </a:defRPr>
    </a:lvl2pPr>
    <a:lvl3pPr marL="1086111" algn="l" defTabSz="1086111" rtl="0" eaLnBrk="1" latinLnBrk="0" hangingPunct="1">
      <a:defRPr sz="1426" kern="1200">
        <a:solidFill>
          <a:schemeClr val="tx1"/>
        </a:solidFill>
        <a:latin typeface="Source Sans Pro" pitchFamily="34" charset="0"/>
        <a:ea typeface="+mn-ea"/>
        <a:cs typeface="+mn-cs"/>
      </a:defRPr>
    </a:lvl3pPr>
    <a:lvl4pPr marL="1629166" algn="l" defTabSz="1086111" rtl="0" eaLnBrk="1" latinLnBrk="0" hangingPunct="1">
      <a:defRPr sz="1426" kern="1200">
        <a:solidFill>
          <a:schemeClr val="tx1"/>
        </a:solidFill>
        <a:latin typeface="Source Sans Pro" pitchFamily="34" charset="0"/>
        <a:ea typeface="+mn-ea"/>
        <a:cs typeface="+mn-cs"/>
      </a:defRPr>
    </a:lvl4pPr>
    <a:lvl5pPr marL="2172221" algn="l" defTabSz="1086111" rtl="0" eaLnBrk="1" latinLnBrk="0" hangingPunct="1">
      <a:defRPr sz="1426" kern="1200">
        <a:solidFill>
          <a:schemeClr val="tx1"/>
        </a:solidFill>
        <a:latin typeface="Source Sans Pro" pitchFamily="34" charset="0"/>
        <a:ea typeface="+mn-ea"/>
        <a:cs typeface="+mn-cs"/>
      </a:defRPr>
    </a:lvl5pPr>
    <a:lvl6pPr marL="2715276" algn="l" defTabSz="1086111" rtl="0" eaLnBrk="1" latinLnBrk="0" hangingPunct="1">
      <a:defRPr sz="1426" kern="1200">
        <a:solidFill>
          <a:schemeClr val="tx1"/>
        </a:solidFill>
        <a:latin typeface="+mn-lt"/>
        <a:ea typeface="+mn-ea"/>
        <a:cs typeface="+mn-cs"/>
      </a:defRPr>
    </a:lvl6pPr>
    <a:lvl7pPr marL="3258334" algn="l" defTabSz="1086111" rtl="0" eaLnBrk="1" latinLnBrk="0" hangingPunct="1">
      <a:defRPr sz="1426" kern="1200">
        <a:solidFill>
          <a:schemeClr val="tx1"/>
        </a:solidFill>
        <a:latin typeface="+mn-lt"/>
        <a:ea typeface="+mn-ea"/>
        <a:cs typeface="+mn-cs"/>
      </a:defRPr>
    </a:lvl7pPr>
    <a:lvl8pPr marL="3801387" algn="l" defTabSz="1086111" rtl="0" eaLnBrk="1" latinLnBrk="0" hangingPunct="1">
      <a:defRPr sz="1426" kern="1200">
        <a:solidFill>
          <a:schemeClr val="tx1"/>
        </a:solidFill>
        <a:latin typeface="+mn-lt"/>
        <a:ea typeface="+mn-ea"/>
        <a:cs typeface="+mn-cs"/>
      </a:defRPr>
    </a:lvl8pPr>
    <a:lvl9pPr marL="4344441" algn="l" defTabSz="1086111" rtl="0" eaLnBrk="1" latinLnBrk="0" hangingPunct="1">
      <a:defRPr sz="142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D972ACD-D5EE-4036-A27A-9C2ECE200D0C}" type="slidenum">
              <a:rPr kumimoji="0" lang="en-US" sz="1200" b="0" i="0" u="none" strike="noStrike" kern="1200" cap="none" spc="0" normalizeH="0" baseline="0" noProof="0" smtClean="0">
                <a:ln>
                  <a:noFill/>
                </a:ln>
                <a:solidFill>
                  <a:prstClr val="black"/>
                </a:solidFill>
                <a:effectLst/>
                <a:uLnTx/>
                <a:uFillTx/>
                <a:latin typeface="Source Sans Pro"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ource Sans Pro" pitchFamily="34" charset="0"/>
              <a:ea typeface="+mn-ea"/>
              <a:cs typeface="+mn-cs"/>
            </a:endParaRPr>
          </a:p>
        </p:txBody>
      </p:sp>
    </p:spTree>
    <p:extLst>
      <p:ext uri="{BB962C8B-B14F-4D97-AF65-F5344CB8AC3E}">
        <p14:creationId xmlns:p14="http://schemas.microsoft.com/office/powerpoint/2010/main" val="827527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26" b="0" i="0" u="none" strike="noStrike" kern="1200" baseline="0" dirty="0" smtClean="0">
                <a:solidFill>
                  <a:schemeClr val="tx1"/>
                </a:solidFill>
                <a:latin typeface="Source Sans Pro" pitchFamily="34" charset="0"/>
                <a:ea typeface="+mn-ea"/>
                <a:cs typeface="+mn-cs"/>
              </a:rPr>
              <a:t>Cloud agnostic tools is essential. Have you thought the fact your cloud provider may not have enough availability zones to provide DR with in a region?</a:t>
            </a:r>
          </a:p>
          <a:p>
            <a:r>
              <a:rPr lang="en-US" dirty="0" smtClean="0"/>
              <a:t>Have you thought about the fact that you may have to run your apps in Amazon cloud on primary and DR on Azure? Or hot-hot?</a:t>
            </a:r>
          </a:p>
          <a:p>
            <a:r>
              <a:rPr lang="en-US" dirty="0" smtClean="0"/>
              <a:t>You may not want to bolt your applications to a specific cloud provider. What if, if your cloud vendor gotten kicked out of the country?</a:t>
            </a:r>
          </a:p>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10</a:t>
            </a:fld>
            <a:endParaRPr lang="en-US" dirty="0"/>
          </a:p>
        </p:txBody>
      </p:sp>
    </p:spTree>
    <p:extLst>
      <p:ext uri="{BB962C8B-B14F-4D97-AF65-F5344CB8AC3E}">
        <p14:creationId xmlns:p14="http://schemas.microsoft.com/office/powerpoint/2010/main" val="1991296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26" b="0" i="0" u="none" strike="noStrike" kern="1200" baseline="0" dirty="0" smtClean="0">
                <a:solidFill>
                  <a:schemeClr val="tx1"/>
                </a:solidFill>
                <a:latin typeface="Source Sans Pro" pitchFamily="34" charset="0"/>
                <a:ea typeface="+mn-ea"/>
                <a:cs typeface="+mn-cs"/>
              </a:rPr>
              <a:t>So what is the key to success? </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11</a:t>
            </a:fld>
            <a:endParaRPr lang="en-US" dirty="0"/>
          </a:p>
        </p:txBody>
      </p:sp>
    </p:spTree>
    <p:extLst>
      <p:ext uri="{BB962C8B-B14F-4D97-AF65-F5344CB8AC3E}">
        <p14:creationId xmlns:p14="http://schemas.microsoft.com/office/powerpoint/2010/main" val="10959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12</a:t>
            </a:fld>
            <a:endParaRPr lang="en-US" dirty="0"/>
          </a:p>
        </p:txBody>
      </p:sp>
    </p:spTree>
    <p:extLst>
      <p:ext uri="{BB962C8B-B14F-4D97-AF65-F5344CB8AC3E}">
        <p14:creationId xmlns:p14="http://schemas.microsoft.com/office/powerpoint/2010/main" val="380039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Monetizing</a:t>
            </a:r>
            <a:r>
              <a:rPr lang="en-US" baseline="0" dirty="0" smtClean="0"/>
              <a:t> in a global economy is like free fall with no parachute; hope to have the parachute open while you land. </a:t>
            </a:r>
          </a:p>
          <a:p>
            <a:r>
              <a:rPr lang="en-US" baseline="0" dirty="0" smtClean="0"/>
              <a:t>In this session, let us discuss three primary aspects; 1. What challenges with respect to data and cultural challenges. 2. Choosing the right analytic strategy 3. Architecture and Infra to support the market needs. </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2</a:t>
            </a:fld>
            <a:endParaRPr lang="en-US" dirty="0"/>
          </a:p>
        </p:txBody>
      </p:sp>
    </p:spTree>
    <p:extLst>
      <p:ext uri="{BB962C8B-B14F-4D97-AF65-F5344CB8AC3E}">
        <p14:creationId xmlns:p14="http://schemas.microsoft.com/office/powerpoint/2010/main" val="163398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a:t>
            </a:r>
            <a:r>
              <a:rPr lang="en-US" baseline="0" dirty="0" smtClean="0"/>
              <a:t>s the India life market story on life insurance premiums being paid many times to an individual – this individual was never dead but gotten the premium paid 3 times. Market opportunity is linking solutions that result in header build. Discuss the importance of Precision over Recall. How ML algorithms help to identify anomalies with in the data.   </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3</a:t>
            </a:fld>
            <a:endParaRPr lang="en-US" dirty="0"/>
          </a:p>
        </p:txBody>
      </p:sp>
    </p:spTree>
    <p:extLst>
      <p:ext uri="{BB962C8B-B14F-4D97-AF65-F5344CB8AC3E}">
        <p14:creationId xmlns:p14="http://schemas.microsoft.com/office/powerpoint/2010/main" val="4139569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developing global market, we can only detect since there is no defined target. The opportunity is to develop outlier analysis solutions using unsupervised ML techniques, and build a database. Share the provider database success story in the US. Discuss why Fraud, Waste &amp; </a:t>
            </a:r>
            <a:r>
              <a:rPr lang="en-US" baseline="0" dirty="0" err="1" smtClean="0"/>
              <a:t>Absuse</a:t>
            </a:r>
            <a:r>
              <a:rPr lang="en-US" baseline="0" dirty="0" smtClean="0"/>
              <a:t> a big market in Brazil and </a:t>
            </a:r>
            <a:r>
              <a:rPr lang="en-US" baseline="0" dirty="0" err="1" smtClean="0"/>
              <a:t>india</a:t>
            </a:r>
            <a:r>
              <a:rPr lang="en-US" baseline="0" dirty="0" smtClean="0"/>
              <a:t>.</a:t>
            </a:r>
          </a:p>
          <a:p>
            <a:pPr marL="0" marR="0" lvl="0" indent="0" algn="l" defTabSz="1086111" rtl="0" eaLnBrk="1" fontAlgn="auto" latinLnBrk="0" hangingPunct="1">
              <a:lnSpc>
                <a:spcPct val="100000"/>
              </a:lnSpc>
              <a:spcBef>
                <a:spcPts val="0"/>
              </a:spcBef>
              <a:spcAft>
                <a:spcPts val="0"/>
              </a:spcAft>
              <a:buClrTx/>
              <a:buSzTx/>
              <a:buFontTx/>
              <a:buNone/>
              <a:tabLst/>
              <a:defRPr/>
            </a:pPr>
            <a:r>
              <a:rPr lang="en-US" sz="1426" kern="1200" dirty="0" smtClean="0">
                <a:solidFill>
                  <a:schemeClr val="tx1"/>
                </a:solidFill>
                <a:effectLst/>
                <a:latin typeface="Source Sans Pro" pitchFamily="34" charset="0"/>
                <a:ea typeface="+mn-ea"/>
                <a:cs typeface="+mn-cs"/>
              </a:rPr>
              <a:t/>
            </a:r>
            <a:br>
              <a:rPr lang="en-US" sz="1426" kern="1200" dirty="0" smtClean="0">
                <a:solidFill>
                  <a:schemeClr val="tx1"/>
                </a:solidFill>
                <a:effectLst/>
                <a:latin typeface="Source Sans Pro" pitchFamily="34" charset="0"/>
                <a:ea typeface="+mn-ea"/>
                <a:cs typeface="+mn-cs"/>
              </a:rPr>
            </a:br>
            <a:r>
              <a:rPr lang="en-US" sz="1426" kern="1200" dirty="0" smtClean="0">
                <a:solidFill>
                  <a:schemeClr val="tx1"/>
                </a:solidFill>
                <a:effectLst/>
                <a:latin typeface="Source Sans Pro" pitchFamily="34" charset="0"/>
                <a:ea typeface="+mn-ea"/>
                <a:cs typeface="+mn-cs"/>
              </a:rPr>
              <a:t>CMD in the US uses Random Forest method due to Enclarity. The same solution can only use Mahalanobis due to no defined target. </a:t>
            </a:r>
          </a:p>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4</a:t>
            </a:fld>
            <a:endParaRPr lang="en-US" dirty="0"/>
          </a:p>
        </p:txBody>
      </p:sp>
    </p:spTree>
    <p:extLst>
      <p:ext uri="{BB962C8B-B14F-4D97-AF65-F5344CB8AC3E}">
        <p14:creationId xmlns:p14="http://schemas.microsoft.com/office/powerpoint/2010/main" val="326677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global</a:t>
            </a:r>
            <a:r>
              <a:rPr lang="en-US" baseline="0" dirty="0" smtClean="0"/>
              <a:t> market </a:t>
            </a:r>
            <a:r>
              <a:rPr lang="en-US" sz="1600" dirty="0" smtClean="0">
                <a:solidFill>
                  <a:schemeClr val="bg1"/>
                </a:solidFill>
                <a:latin typeface="Source Sans Pro Light" panose="020B0403030403020204" pitchFamily="34" charset="0"/>
                <a:ea typeface="Source Sans Pro Light" panose="020B0403030403020204" pitchFamily="34" charset="0"/>
              </a:rPr>
              <a:t>speed to market is essential with </a:t>
            </a:r>
            <a:r>
              <a:rPr lang="en-US" sz="1600" baseline="0" dirty="0" smtClean="0">
                <a:solidFill>
                  <a:schemeClr val="bg1"/>
                </a:solidFill>
                <a:latin typeface="Source Sans Pro Light" panose="020B0403030403020204" pitchFamily="34" charset="0"/>
                <a:ea typeface="Source Sans Pro Light" panose="020B0403030403020204" pitchFamily="34" charset="0"/>
              </a:rPr>
              <a:t>a very minimal budget. Your strategy should be LEVERAGE. Discuss the technical architectural as a best practice for implementing cost innovation solutions. </a:t>
            </a:r>
            <a:br>
              <a:rPr lang="en-US" sz="1600" baseline="0" dirty="0" smtClean="0">
                <a:solidFill>
                  <a:schemeClr val="bg1"/>
                </a:solidFill>
                <a:latin typeface="Source Sans Pro Light" panose="020B0403030403020204" pitchFamily="34" charset="0"/>
                <a:ea typeface="Source Sans Pro Light" panose="020B0403030403020204" pitchFamily="34" charset="0"/>
              </a:rPr>
            </a:br>
            <a:r>
              <a:rPr lang="en-US" sz="1600" baseline="0" dirty="0" smtClean="0">
                <a:solidFill>
                  <a:schemeClr val="bg1"/>
                </a:solidFill>
                <a:latin typeface="Source Sans Pro Light" panose="020B0403030403020204" pitchFamily="34" charset="0"/>
                <a:ea typeface="Source Sans Pro Light" panose="020B0403030403020204" pitchFamily="34" charset="0"/>
              </a:rPr>
              <a:t/>
            </a:r>
            <a:br>
              <a:rPr lang="en-US" sz="1600" baseline="0" dirty="0" smtClean="0">
                <a:solidFill>
                  <a:schemeClr val="bg1"/>
                </a:solidFill>
                <a:latin typeface="Source Sans Pro Light" panose="020B0403030403020204" pitchFamily="34" charset="0"/>
                <a:ea typeface="Source Sans Pro Light" panose="020B0403030403020204" pitchFamily="34" charset="0"/>
              </a:rPr>
            </a:br>
            <a:r>
              <a:rPr lang="en-US" sz="1426" b="0" i="0" u="none" strike="noStrike" kern="1200" baseline="0" dirty="0" smtClean="0">
                <a:solidFill>
                  <a:schemeClr val="tx1"/>
                </a:solidFill>
                <a:latin typeface="Source Sans Pro" pitchFamily="34" charset="0"/>
                <a:ea typeface="+mn-ea"/>
                <a:cs typeface="+mn-cs"/>
              </a:rPr>
              <a:t>Extend the tools, Extend the algorithm, Automate the implementation process, Shirk-wrap the attribute and model monitoring process (containerize the model</a:t>
            </a:r>
          </a:p>
          <a:p>
            <a:r>
              <a:rPr lang="en-US" sz="1426" b="0" i="0" u="none" strike="noStrike" kern="1200" baseline="0" dirty="0" smtClean="0">
                <a:solidFill>
                  <a:schemeClr val="tx1"/>
                </a:solidFill>
                <a:latin typeface="Source Sans Pro" pitchFamily="34" charset="0"/>
                <a:ea typeface="+mn-ea"/>
                <a:cs typeface="+mn-cs"/>
              </a:rPr>
              <a:t>algorithms, publish as services).</a:t>
            </a:r>
          </a:p>
          <a:p>
            <a:endParaRPr lang="en-US" sz="1426" b="0" i="0" u="none" strike="noStrike" kern="1200" baseline="0" dirty="0" smtClean="0">
              <a:solidFill>
                <a:schemeClr val="tx1"/>
              </a:solidFill>
              <a:latin typeface="Source Sans Pro" pitchFamily="34" charset="0"/>
              <a:ea typeface="+mn-ea"/>
              <a:cs typeface="+mn-cs"/>
            </a:endParaRPr>
          </a:p>
          <a:p>
            <a:pPr marL="0" marR="0" lvl="0" indent="0" algn="l" defTabSz="1086111" rtl="0" eaLnBrk="1" fontAlgn="auto" latinLnBrk="0" hangingPunct="1">
              <a:lnSpc>
                <a:spcPct val="100000"/>
              </a:lnSpc>
              <a:spcBef>
                <a:spcPts val="0"/>
              </a:spcBef>
              <a:spcAft>
                <a:spcPts val="0"/>
              </a:spcAft>
              <a:buClrTx/>
              <a:buSzTx/>
              <a:buFontTx/>
              <a:buNone/>
              <a:tabLst/>
              <a:defRPr/>
            </a:pPr>
            <a:r>
              <a:rPr lang="en-US" sz="1426" kern="1200" dirty="0" smtClean="0">
                <a:solidFill>
                  <a:schemeClr val="tx1"/>
                </a:solidFill>
                <a:effectLst/>
                <a:latin typeface="Source Sans Pro" pitchFamily="34" charset="0"/>
                <a:ea typeface="+mn-ea"/>
                <a:cs typeface="+mn-cs"/>
              </a:rPr>
              <a:t>1) Freefall architecture – building your framework, attributes, and even some models </a:t>
            </a:r>
            <a:r>
              <a:rPr lang="en-US" sz="1426" i="1" kern="1200" dirty="0" smtClean="0">
                <a:solidFill>
                  <a:schemeClr val="tx1"/>
                </a:solidFill>
                <a:effectLst/>
                <a:latin typeface="Source Sans Pro" pitchFamily="34" charset="0"/>
                <a:ea typeface="+mn-ea"/>
                <a:cs typeface="+mn-cs"/>
              </a:rPr>
              <a:t>before</a:t>
            </a:r>
            <a:r>
              <a:rPr lang="en-US" sz="1426" kern="1200" dirty="0" smtClean="0">
                <a:solidFill>
                  <a:schemeClr val="tx1"/>
                </a:solidFill>
                <a:effectLst/>
                <a:latin typeface="Source Sans Pro" pitchFamily="34" charset="0"/>
                <a:ea typeface="+mn-ea"/>
                <a:cs typeface="+mn-cs"/>
              </a:rPr>
              <a:t> you have the quality data, then improving at a rapid pace as you get access to more data and higher quality data. This is huge in a developing market. 2) Using knowledge from other markers – if you are moving in to a developing global market, understanding upfront what practices and technology, and maybe even data, from your existing market can be carried over. For example, the </a:t>
            </a:r>
            <a:r>
              <a:rPr lang="en-US" sz="1426" kern="1200" dirty="0" err="1" smtClean="0">
                <a:solidFill>
                  <a:schemeClr val="tx1"/>
                </a:solidFill>
                <a:effectLst/>
                <a:latin typeface="Source Sans Pro" pitchFamily="34" charset="0"/>
                <a:ea typeface="+mn-ea"/>
                <a:cs typeface="+mn-cs"/>
              </a:rPr>
              <a:t>LexID</a:t>
            </a:r>
            <a:r>
              <a:rPr lang="en-US" sz="1426" kern="1200" dirty="0" smtClean="0">
                <a:solidFill>
                  <a:schemeClr val="tx1"/>
                </a:solidFill>
                <a:effectLst/>
                <a:latin typeface="Source Sans Pro" pitchFamily="34" charset="0"/>
                <a:ea typeface="+mn-ea"/>
                <a:cs typeface="+mn-cs"/>
              </a:rPr>
              <a:t> started as a US identifier, but we have been able to adopt the same strategy in every market we go to. On the other-hand, addresses in countries outside in US are very different the US, so we have to do completely new techniques for linking addresses in UK and other regions.</a:t>
            </a:r>
          </a:p>
          <a:p>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5</a:t>
            </a:fld>
            <a:endParaRPr lang="en-US" dirty="0"/>
          </a:p>
        </p:txBody>
      </p:sp>
    </p:spTree>
    <p:extLst>
      <p:ext uri="{BB962C8B-B14F-4D97-AF65-F5344CB8AC3E}">
        <p14:creationId xmlns:p14="http://schemas.microsoft.com/office/powerpoint/2010/main" val="3590942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operational challenges</a:t>
            </a:r>
            <a:r>
              <a:rPr lang="en-US" baseline="0" dirty="0" smtClean="0"/>
              <a:t> in the global market – you DO want SME’s in the global market. Data Dogmatism is nothing wrong. If your data scientist is stick his head in the sand in the linear regression then you have a problem. There is nothing called global address cleaner. </a:t>
            </a:r>
            <a:br>
              <a:rPr lang="en-US" baseline="0" dirty="0" smtClean="0"/>
            </a:br>
            <a:r>
              <a:rPr lang="en-US" baseline="0" dirty="0" smtClean="0"/>
              <a:t/>
            </a:r>
            <a:br>
              <a:rPr lang="en-US" baseline="0" dirty="0" smtClean="0"/>
            </a:br>
            <a:r>
              <a:rPr lang="en-US" baseline="0" dirty="0" smtClean="0"/>
              <a:t>Discuss standardized EDA tools. </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6</a:t>
            </a:fld>
            <a:endParaRPr lang="en-US" dirty="0"/>
          </a:p>
        </p:txBody>
      </p:sp>
    </p:spTree>
    <p:extLst>
      <p:ext uri="{BB962C8B-B14F-4D97-AF65-F5344CB8AC3E}">
        <p14:creationId xmlns:p14="http://schemas.microsoft.com/office/powerpoint/2010/main" val="334293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market culture shift from negative credit market</a:t>
            </a:r>
            <a:r>
              <a:rPr lang="en-US" baseline="0" dirty="0" smtClean="0"/>
              <a:t> to the </a:t>
            </a:r>
            <a:r>
              <a:rPr lang="en-US" dirty="0" smtClean="0"/>
              <a:t>positive credit</a:t>
            </a:r>
            <a:r>
              <a:rPr lang="en-US" baseline="0" dirty="0" smtClean="0"/>
              <a:t> market – discuss the Brazil Credit Bureau story</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7</a:t>
            </a:fld>
            <a:endParaRPr lang="en-US" dirty="0"/>
          </a:p>
        </p:txBody>
      </p:sp>
    </p:spTree>
    <p:extLst>
      <p:ext uri="{BB962C8B-B14F-4D97-AF65-F5344CB8AC3E}">
        <p14:creationId xmlns:p14="http://schemas.microsoft.com/office/powerpoint/2010/main" val="87849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26" b="0" i="0" u="none" strike="noStrike" kern="1200" baseline="0" dirty="0" smtClean="0">
                <a:solidFill>
                  <a:schemeClr val="tx1"/>
                </a:solidFill>
                <a:latin typeface="Source Sans Pro" pitchFamily="34" charset="0"/>
                <a:ea typeface="+mn-ea"/>
                <a:cs typeface="+mn-cs"/>
              </a:rPr>
              <a:t>Market size does matter when you are walking into a global market. Do not underestimate the power of the two largest markets are China and India.</a:t>
            </a:r>
          </a:p>
          <a:p>
            <a:r>
              <a:rPr lang="en-US" sz="1426" b="0" i="0" u="none" strike="noStrike" kern="1200" baseline="0" dirty="0" smtClean="0">
                <a:solidFill>
                  <a:schemeClr val="tx1"/>
                </a:solidFill>
                <a:latin typeface="Source Sans Pro" pitchFamily="34" charset="0"/>
                <a:ea typeface="+mn-ea"/>
                <a:cs typeface="+mn-cs"/>
              </a:rPr>
              <a:t>Think twice before you sign up for Social Network Analysis study.  Because scaling a solution from a few million records to few billions. SNA tress could easily get </a:t>
            </a:r>
            <a:r>
              <a:rPr lang="en-US" sz="1426" b="0" i="0" u="none" strike="noStrike" kern="1200" baseline="0" dirty="0" smtClean="0">
                <a:solidFill>
                  <a:schemeClr val="tx1"/>
                </a:solidFill>
                <a:latin typeface="Source Sans Pro" pitchFamily="34" charset="0"/>
                <a:ea typeface="+mn-ea"/>
                <a:cs typeface="+mn-cs"/>
              </a:rPr>
              <a:t>several trillions</a:t>
            </a:r>
          </a:p>
          <a:p>
            <a:r>
              <a:rPr lang="en-US" sz="1426" kern="1200" dirty="0" smtClean="0">
                <a:solidFill>
                  <a:schemeClr val="tx1"/>
                </a:solidFill>
                <a:effectLst/>
                <a:latin typeface="Source Sans Pro" pitchFamily="34" charset="0"/>
                <a:ea typeface="+mn-ea"/>
                <a:cs typeface="+mn-cs"/>
              </a:rPr>
              <a:t>Start small and build your way into something greater and more profitable</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8</a:t>
            </a:fld>
            <a:endParaRPr lang="en-US" dirty="0"/>
          </a:p>
        </p:txBody>
      </p:sp>
    </p:spTree>
    <p:extLst>
      <p:ext uri="{BB962C8B-B14F-4D97-AF65-F5344CB8AC3E}">
        <p14:creationId xmlns:p14="http://schemas.microsoft.com/office/powerpoint/2010/main" val="280278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26" b="0" i="0" u="none" strike="noStrike" kern="1200" baseline="0" dirty="0" smtClean="0">
                <a:solidFill>
                  <a:schemeClr val="tx1"/>
                </a:solidFill>
                <a:latin typeface="Source Sans Pro" pitchFamily="34" charset="0"/>
                <a:ea typeface="+mn-ea"/>
                <a:cs typeface="+mn-cs"/>
              </a:rPr>
              <a:t>On a contrary to the previous slide, not everything is big data. At the least </a:t>
            </a:r>
            <a:r>
              <a:rPr lang="en-US" sz="1426" b="0" i="0" u="none" strike="noStrike" kern="1200" baseline="0" dirty="0" err="1" smtClean="0">
                <a:solidFill>
                  <a:schemeClr val="tx1"/>
                </a:solidFill>
                <a:latin typeface="Source Sans Pro" pitchFamily="34" charset="0"/>
                <a:ea typeface="+mn-ea"/>
                <a:cs typeface="+mn-cs"/>
              </a:rPr>
              <a:t>donʼt</a:t>
            </a:r>
            <a:r>
              <a:rPr lang="en-US" sz="1426" b="0" i="0" u="none" strike="noStrike" kern="1200" baseline="0" dirty="0" smtClean="0">
                <a:solidFill>
                  <a:schemeClr val="tx1"/>
                </a:solidFill>
                <a:latin typeface="Source Sans Pro" pitchFamily="34" charset="0"/>
                <a:ea typeface="+mn-ea"/>
                <a:cs typeface="+mn-cs"/>
              </a:rPr>
              <a:t> fight with the math. N2 algorithm performs much better on a single node than in a cluster farm.</a:t>
            </a:r>
          </a:p>
          <a:p>
            <a:r>
              <a:rPr lang="en-US" sz="1426" b="0" i="0" u="none" strike="noStrike" kern="1200" baseline="0" dirty="0" smtClean="0">
                <a:solidFill>
                  <a:schemeClr val="tx1"/>
                </a:solidFill>
                <a:latin typeface="Source Sans Pro" pitchFamily="34" charset="0"/>
                <a:ea typeface="+mn-ea"/>
                <a:cs typeface="+mn-cs"/>
              </a:rPr>
              <a:t>Mahalanobis distance for example, will take an hour to compute in a cluster with 20 nodes; takes 300ms on a single node. </a:t>
            </a:r>
            <a:endParaRPr lang="en-US" dirty="0"/>
          </a:p>
        </p:txBody>
      </p:sp>
      <p:sp>
        <p:nvSpPr>
          <p:cNvPr id="4" name="Slide Number Placeholder 3"/>
          <p:cNvSpPr>
            <a:spLocks noGrp="1"/>
          </p:cNvSpPr>
          <p:nvPr>
            <p:ph type="sldNum" sz="quarter" idx="10"/>
          </p:nvPr>
        </p:nvSpPr>
        <p:spPr/>
        <p:txBody>
          <a:bodyPr/>
          <a:lstStyle/>
          <a:p>
            <a:fld id="{6DB52B82-67E1-49BD-A200-A7033A7B0C1C}" type="slidenum">
              <a:rPr lang="en-US" smtClean="0"/>
              <a:pPr/>
              <a:t>9</a:t>
            </a:fld>
            <a:endParaRPr lang="en-US" dirty="0"/>
          </a:p>
        </p:txBody>
      </p:sp>
    </p:spTree>
    <p:extLst>
      <p:ext uri="{BB962C8B-B14F-4D97-AF65-F5344CB8AC3E}">
        <p14:creationId xmlns:p14="http://schemas.microsoft.com/office/powerpoint/2010/main" val="365297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225" y="1346836"/>
            <a:ext cx="10801350" cy="2865120"/>
          </a:xfrm>
          <a:prstGeom prst="rect">
            <a:avLst/>
          </a:prstGeom>
        </p:spPr>
        <p:txBody>
          <a:bodyPr anchor="b"/>
          <a:lstStyle>
            <a:lvl1pPr algn="ctr">
              <a:defRPr sz="7088"/>
            </a:lvl1pPr>
          </a:lstStyle>
          <a:p>
            <a:r>
              <a:rPr lang="en-US"/>
              <a:t>Click to edit Master title style</a:t>
            </a:r>
            <a:endParaRPr lang="en-US" dirty="0"/>
          </a:p>
        </p:txBody>
      </p:sp>
      <p:sp>
        <p:nvSpPr>
          <p:cNvPr id="3" name="Subtitle 2"/>
          <p:cNvSpPr>
            <a:spLocks noGrp="1"/>
          </p:cNvSpPr>
          <p:nvPr>
            <p:ph type="subTitle" idx="1"/>
          </p:nvPr>
        </p:nvSpPr>
        <p:spPr>
          <a:xfrm>
            <a:off x="1800225" y="4322446"/>
            <a:ext cx="10801350" cy="1986914"/>
          </a:xfrm>
        </p:spPr>
        <p:txBody>
          <a:bodyPr/>
          <a:lstStyle>
            <a:lvl1pPr marL="0" indent="0" algn="ctr">
              <a:buNone/>
              <a:defRPr sz="2835"/>
            </a:lvl1pPr>
            <a:lvl2pPr marL="540090" indent="0" algn="ctr">
              <a:buNone/>
              <a:defRPr sz="2363"/>
            </a:lvl2pPr>
            <a:lvl3pPr marL="1080181" indent="0" algn="ctr">
              <a:buNone/>
              <a:defRPr sz="2126"/>
            </a:lvl3pPr>
            <a:lvl4pPr marL="1620271" indent="0" algn="ctr">
              <a:buNone/>
              <a:defRPr sz="1890"/>
            </a:lvl4pPr>
            <a:lvl5pPr marL="2160361" indent="0" algn="ctr">
              <a:buNone/>
              <a:defRPr sz="1890"/>
            </a:lvl5pPr>
            <a:lvl6pPr marL="2700452" indent="0" algn="ctr">
              <a:buNone/>
              <a:defRPr sz="1890"/>
            </a:lvl6pPr>
            <a:lvl7pPr marL="3240542" indent="0" algn="ctr">
              <a:buNone/>
              <a:defRPr sz="1890"/>
            </a:lvl7pPr>
            <a:lvl8pPr marL="3780633" indent="0" algn="ctr">
              <a:buNone/>
              <a:defRPr sz="1890"/>
            </a:lvl8pPr>
            <a:lvl9pPr marL="4320723"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581F9167-E410-4286-B0E2-A9602D613213}" type="datetime1">
              <a:rPr lang="en-US" smtClean="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1453543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FB2FA63B-6729-4D7D-9313-571CA75F6337}" type="datetime1">
              <a:rPr lang="en-US" smtClean="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54834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6288" y="438150"/>
            <a:ext cx="3105388" cy="6974206"/>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124" y="438150"/>
            <a:ext cx="9136142"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EA12EC87-F444-4DF1-92FA-F93784E4923F}" type="datetime1">
              <a:rPr lang="en-US" smtClean="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4110037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225" y="1346836"/>
            <a:ext cx="10801350" cy="2865120"/>
          </a:xfrm>
          <a:prstGeom prst="rect">
            <a:avLst/>
          </a:prstGeom>
        </p:spPr>
        <p:txBody>
          <a:bodyPr anchor="b"/>
          <a:lstStyle>
            <a:lvl1pPr algn="ctr">
              <a:defRPr sz="7088"/>
            </a:lvl1pPr>
          </a:lstStyle>
          <a:p>
            <a:r>
              <a:rPr lang="en-US"/>
              <a:t>Click to edit Master title style</a:t>
            </a:r>
            <a:endParaRPr lang="en-US" dirty="0"/>
          </a:p>
        </p:txBody>
      </p:sp>
      <p:sp>
        <p:nvSpPr>
          <p:cNvPr id="3" name="Subtitle 2"/>
          <p:cNvSpPr>
            <a:spLocks noGrp="1"/>
          </p:cNvSpPr>
          <p:nvPr>
            <p:ph type="subTitle" idx="1"/>
          </p:nvPr>
        </p:nvSpPr>
        <p:spPr>
          <a:xfrm>
            <a:off x="1800225" y="4322446"/>
            <a:ext cx="10801350" cy="1986914"/>
          </a:xfrm>
        </p:spPr>
        <p:txBody>
          <a:bodyPr/>
          <a:lstStyle>
            <a:lvl1pPr marL="0" indent="0" algn="ctr">
              <a:buNone/>
              <a:defRPr sz="2835"/>
            </a:lvl1pPr>
            <a:lvl2pPr marL="540090" indent="0" algn="ctr">
              <a:buNone/>
              <a:defRPr sz="2363"/>
            </a:lvl2pPr>
            <a:lvl3pPr marL="1080181" indent="0" algn="ctr">
              <a:buNone/>
              <a:defRPr sz="2126"/>
            </a:lvl3pPr>
            <a:lvl4pPr marL="1620271" indent="0" algn="ctr">
              <a:buNone/>
              <a:defRPr sz="1890"/>
            </a:lvl4pPr>
            <a:lvl5pPr marL="2160361" indent="0" algn="ctr">
              <a:buNone/>
              <a:defRPr sz="1890"/>
            </a:lvl5pPr>
            <a:lvl6pPr marL="2700452" indent="0" algn="ctr">
              <a:buNone/>
              <a:defRPr sz="1890"/>
            </a:lvl6pPr>
            <a:lvl7pPr marL="3240542" indent="0" algn="ctr">
              <a:buNone/>
              <a:defRPr sz="1890"/>
            </a:lvl7pPr>
            <a:lvl8pPr marL="3780633" indent="0" algn="ctr">
              <a:buNone/>
              <a:defRPr sz="1890"/>
            </a:lvl8pPr>
            <a:lvl9pPr marL="4320723"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13887175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fld id="{6FE306A7-A228-4E07-8D4E-C1DA2C3F3993}" type="slidenum">
              <a:rPr lang="en-US" smtClean="0"/>
              <a:pPr/>
              <a:t>‹#›</a:t>
            </a:fld>
            <a:endParaRPr lang="en-US" dirty="0"/>
          </a:p>
        </p:txBody>
      </p:sp>
    </p:spTree>
    <p:extLst>
      <p:ext uri="{BB962C8B-B14F-4D97-AF65-F5344CB8AC3E}">
        <p14:creationId xmlns:p14="http://schemas.microsoft.com/office/powerpoint/2010/main" val="956180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623" y="2051686"/>
            <a:ext cx="12421553" cy="3423284"/>
          </a:xfrm>
          <a:prstGeom prst="rect">
            <a:avLst/>
          </a:prstGeom>
        </p:spPr>
        <p:txBody>
          <a:bodyPr anchor="b"/>
          <a:lstStyle>
            <a:lvl1pPr>
              <a:defRPr sz="7088"/>
            </a:lvl1pPr>
          </a:lstStyle>
          <a:p>
            <a:r>
              <a:rPr lang="en-US"/>
              <a:t>Click to edit Master title style</a:t>
            </a:r>
            <a:endParaRPr lang="en-US" dirty="0"/>
          </a:p>
        </p:txBody>
      </p:sp>
      <p:sp>
        <p:nvSpPr>
          <p:cNvPr id="3" name="Text Placeholder 2"/>
          <p:cNvSpPr>
            <a:spLocks noGrp="1"/>
          </p:cNvSpPr>
          <p:nvPr>
            <p:ph type="body" idx="1"/>
          </p:nvPr>
        </p:nvSpPr>
        <p:spPr>
          <a:xfrm>
            <a:off x="982623" y="5507356"/>
            <a:ext cx="12421553" cy="1800224"/>
          </a:xfrm>
        </p:spPr>
        <p:txBody>
          <a:bodyPr/>
          <a:lstStyle>
            <a:lvl1pPr marL="0" indent="0">
              <a:buNone/>
              <a:defRPr sz="2835">
                <a:solidFill>
                  <a:schemeClr val="tx1">
                    <a:tint val="75000"/>
                  </a:schemeClr>
                </a:solidFill>
              </a:defRPr>
            </a:lvl1pPr>
            <a:lvl2pPr marL="540090" indent="0">
              <a:buNone/>
              <a:defRPr sz="2363">
                <a:solidFill>
                  <a:schemeClr val="tx1">
                    <a:tint val="75000"/>
                  </a:schemeClr>
                </a:solidFill>
              </a:defRPr>
            </a:lvl2pPr>
            <a:lvl3pPr marL="1080181" indent="0">
              <a:buNone/>
              <a:defRPr sz="2126">
                <a:solidFill>
                  <a:schemeClr val="tx1">
                    <a:tint val="75000"/>
                  </a:schemeClr>
                </a:solidFill>
              </a:defRPr>
            </a:lvl3pPr>
            <a:lvl4pPr marL="1620271" indent="0">
              <a:buNone/>
              <a:defRPr sz="1890">
                <a:solidFill>
                  <a:schemeClr val="tx1">
                    <a:tint val="75000"/>
                  </a:schemeClr>
                </a:solidFill>
              </a:defRPr>
            </a:lvl4pPr>
            <a:lvl5pPr marL="2160361" indent="0">
              <a:buNone/>
              <a:defRPr sz="1890">
                <a:solidFill>
                  <a:schemeClr val="tx1">
                    <a:tint val="75000"/>
                  </a:schemeClr>
                </a:solidFill>
              </a:defRPr>
            </a:lvl5pPr>
            <a:lvl6pPr marL="2700452" indent="0">
              <a:buNone/>
              <a:defRPr sz="1890">
                <a:solidFill>
                  <a:schemeClr val="tx1">
                    <a:tint val="75000"/>
                  </a:schemeClr>
                </a:solidFill>
              </a:defRPr>
            </a:lvl6pPr>
            <a:lvl7pPr marL="3240542" indent="0">
              <a:buNone/>
              <a:defRPr sz="1890">
                <a:solidFill>
                  <a:schemeClr val="tx1">
                    <a:tint val="75000"/>
                  </a:schemeClr>
                </a:solidFill>
              </a:defRPr>
            </a:lvl7pPr>
            <a:lvl8pPr marL="3780633" indent="0">
              <a:buNone/>
              <a:defRPr sz="1890">
                <a:solidFill>
                  <a:schemeClr val="tx1">
                    <a:tint val="75000"/>
                  </a:schemeClr>
                </a:solidFill>
              </a:defRPr>
            </a:lvl8pPr>
            <a:lvl9pPr marL="4320723" indent="0">
              <a:buNone/>
              <a:defRPr sz="18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27843179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990124" y="2190750"/>
            <a:ext cx="6120765"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911" y="2190750"/>
            <a:ext cx="6120765"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6" name="Footer Placeholder 5"/>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7" name="Slide Number Placeholder 6"/>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60972590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999" y="438150"/>
            <a:ext cx="12421553" cy="1590676"/>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992000" y="2017396"/>
            <a:ext cx="6092636" cy="988694"/>
          </a:xfrm>
        </p:spPr>
        <p:txBody>
          <a:bodyPr anchor="b"/>
          <a:lstStyle>
            <a:lvl1pPr marL="0" indent="0">
              <a:buNone/>
              <a:defRPr sz="2835" b="1"/>
            </a:lvl1pPr>
            <a:lvl2pPr marL="540090" indent="0">
              <a:buNone/>
              <a:defRPr sz="2363" b="1"/>
            </a:lvl2pPr>
            <a:lvl3pPr marL="1080181" indent="0">
              <a:buNone/>
              <a:defRPr sz="2126" b="1"/>
            </a:lvl3pPr>
            <a:lvl4pPr marL="1620271" indent="0">
              <a:buNone/>
              <a:defRPr sz="1890" b="1"/>
            </a:lvl4pPr>
            <a:lvl5pPr marL="2160361" indent="0">
              <a:buNone/>
              <a:defRPr sz="1890" b="1"/>
            </a:lvl5pPr>
            <a:lvl6pPr marL="2700452" indent="0">
              <a:buNone/>
              <a:defRPr sz="1890" b="1"/>
            </a:lvl6pPr>
            <a:lvl7pPr marL="3240542" indent="0">
              <a:buNone/>
              <a:defRPr sz="1890" b="1"/>
            </a:lvl7pPr>
            <a:lvl8pPr marL="3780633" indent="0">
              <a:buNone/>
              <a:defRPr sz="1890" b="1"/>
            </a:lvl8pPr>
            <a:lvl9pPr marL="4320723" indent="0">
              <a:buNone/>
              <a:defRPr sz="1890" b="1"/>
            </a:lvl9pPr>
          </a:lstStyle>
          <a:p>
            <a:pPr lvl="0"/>
            <a:r>
              <a:rPr lang="en-US"/>
              <a:t>Edit Master text styles</a:t>
            </a:r>
          </a:p>
        </p:txBody>
      </p:sp>
      <p:sp>
        <p:nvSpPr>
          <p:cNvPr id="4" name="Content Placeholder 3"/>
          <p:cNvSpPr>
            <a:spLocks noGrp="1"/>
          </p:cNvSpPr>
          <p:nvPr>
            <p:ph sz="half" idx="2"/>
          </p:nvPr>
        </p:nvSpPr>
        <p:spPr>
          <a:xfrm>
            <a:off x="992000" y="3006090"/>
            <a:ext cx="609263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911" y="2017396"/>
            <a:ext cx="6122641" cy="988694"/>
          </a:xfrm>
        </p:spPr>
        <p:txBody>
          <a:bodyPr anchor="b"/>
          <a:lstStyle>
            <a:lvl1pPr marL="0" indent="0">
              <a:buNone/>
              <a:defRPr sz="2835" b="1"/>
            </a:lvl1pPr>
            <a:lvl2pPr marL="540090" indent="0">
              <a:buNone/>
              <a:defRPr sz="2363" b="1"/>
            </a:lvl2pPr>
            <a:lvl3pPr marL="1080181" indent="0">
              <a:buNone/>
              <a:defRPr sz="2126" b="1"/>
            </a:lvl3pPr>
            <a:lvl4pPr marL="1620271" indent="0">
              <a:buNone/>
              <a:defRPr sz="1890" b="1"/>
            </a:lvl4pPr>
            <a:lvl5pPr marL="2160361" indent="0">
              <a:buNone/>
              <a:defRPr sz="1890" b="1"/>
            </a:lvl5pPr>
            <a:lvl6pPr marL="2700452" indent="0">
              <a:buNone/>
              <a:defRPr sz="1890" b="1"/>
            </a:lvl6pPr>
            <a:lvl7pPr marL="3240542" indent="0">
              <a:buNone/>
              <a:defRPr sz="1890" b="1"/>
            </a:lvl7pPr>
            <a:lvl8pPr marL="3780633" indent="0">
              <a:buNone/>
              <a:defRPr sz="1890" b="1"/>
            </a:lvl8pPr>
            <a:lvl9pPr marL="4320723" indent="0">
              <a:buNone/>
              <a:defRPr sz="1890" b="1"/>
            </a:lvl9pPr>
          </a:lstStyle>
          <a:p>
            <a:pPr lvl="0"/>
            <a:r>
              <a:rPr lang="en-US"/>
              <a:t>Edit Master text styles</a:t>
            </a:r>
          </a:p>
        </p:txBody>
      </p:sp>
      <p:sp>
        <p:nvSpPr>
          <p:cNvPr id="6" name="Content Placeholder 5"/>
          <p:cNvSpPr>
            <a:spLocks noGrp="1"/>
          </p:cNvSpPr>
          <p:nvPr>
            <p:ph sz="quarter" idx="4"/>
          </p:nvPr>
        </p:nvSpPr>
        <p:spPr>
          <a:xfrm>
            <a:off x="7290911" y="3006090"/>
            <a:ext cx="6122641"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8" name="Footer Placeholder 7"/>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9" name="Slide Number Placeholder 8"/>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2392212727"/>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4" name="Footer Placeholder 3"/>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p>
        </p:txBody>
      </p:sp>
      <p:sp>
        <p:nvSpPr>
          <p:cNvPr id="5" name="Slide Number Placeholder 4"/>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2182516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3" name="Footer Placeholder 2"/>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p>
        </p:txBody>
      </p:sp>
      <p:sp>
        <p:nvSpPr>
          <p:cNvPr id="4" name="Slide Number Placeholder 3"/>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933477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2000" y="548640"/>
            <a:ext cx="4644955" cy="1920240"/>
          </a:xfrm>
          <a:prstGeom prst="rect">
            <a:avLst/>
          </a:prstGeo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6122641" y="1184911"/>
            <a:ext cx="7290911" cy="5848350"/>
          </a:xfrm>
        </p:spPr>
        <p:txBody>
          <a:bodyPr/>
          <a:lstStyle>
            <a:lvl1pPr>
              <a:defRPr sz="3780"/>
            </a:lvl1pPr>
            <a:lvl2pPr>
              <a:defRPr sz="3308"/>
            </a:lvl2pPr>
            <a:lvl3pPr>
              <a:defRPr sz="2835"/>
            </a:lvl3pPr>
            <a:lvl4pPr>
              <a:defRPr sz="2363"/>
            </a:lvl4pPr>
            <a:lvl5pPr>
              <a:defRPr sz="2363"/>
            </a:lvl5pPr>
            <a:lvl6pPr>
              <a:defRPr sz="2363"/>
            </a:lvl6pPr>
            <a:lvl7pPr>
              <a:defRPr sz="2363"/>
            </a:lvl7pPr>
            <a:lvl8pPr>
              <a:defRPr sz="2363"/>
            </a:lvl8pPr>
            <a:lvl9pPr>
              <a:defRPr sz="23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2000" y="2468880"/>
            <a:ext cx="4644955" cy="4573906"/>
          </a:xfrm>
        </p:spPr>
        <p:txBody>
          <a:bodyPr/>
          <a:lstStyle>
            <a:lvl1pPr marL="0" indent="0">
              <a:buNone/>
              <a:defRPr sz="1890"/>
            </a:lvl1pPr>
            <a:lvl2pPr marL="540090" indent="0">
              <a:buNone/>
              <a:defRPr sz="1654"/>
            </a:lvl2pPr>
            <a:lvl3pPr marL="1080181" indent="0">
              <a:buNone/>
              <a:defRPr sz="1418"/>
            </a:lvl3pPr>
            <a:lvl4pPr marL="1620271" indent="0">
              <a:buNone/>
              <a:defRPr sz="1181"/>
            </a:lvl4pPr>
            <a:lvl5pPr marL="2160361" indent="0">
              <a:buNone/>
              <a:defRPr sz="1181"/>
            </a:lvl5pPr>
            <a:lvl6pPr marL="2700452" indent="0">
              <a:buNone/>
              <a:defRPr sz="1181"/>
            </a:lvl6pPr>
            <a:lvl7pPr marL="3240542" indent="0">
              <a:buNone/>
              <a:defRPr sz="1181"/>
            </a:lvl7pPr>
            <a:lvl8pPr marL="3780633" indent="0">
              <a:buNone/>
              <a:defRPr sz="1181"/>
            </a:lvl8pPr>
            <a:lvl9pPr marL="4320723" indent="0">
              <a:buNone/>
              <a:defRPr sz="1181"/>
            </a:lvl9pPr>
          </a:lstStyle>
          <a:p>
            <a:pPr lvl="0"/>
            <a:r>
              <a:rPr lang="en-US"/>
              <a:t>Edit Master text styles</a:t>
            </a:r>
          </a:p>
        </p:txBody>
      </p:sp>
      <p:sp>
        <p:nvSpPr>
          <p:cNvPr id="5" name="Date Placeholder 4"/>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6" name="Footer Placeholder 5"/>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7" name="Slide Number Placeholder 6"/>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284069874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F83DA79E-90B4-4B72-AFEA-822DB65A93FE}" type="datetime1">
              <a:rPr lang="en-US" smtClean="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fld id="{6FE306A7-A228-4E07-8D4E-C1DA2C3F3993}" type="slidenum">
              <a:rPr lang="en-US" smtClean="0"/>
              <a:pPr/>
              <a:t>‹#›</a:t>
            </a:fld>
            <a:endParaRPr lang="en-US" dirty="0"/>
          </a:p>
        </p:txBody>
      </p:sp>
    </p:spTree>
    <p:extLst>
      <p:ext uri="{BB962C8B-B14F-4D97-AF65-F5344CB8AC3E}">
        <p14:creationId xmlns:p14="http://schemas.microsoft.com/office/powerpoint/2010/main" val="3972945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2000" y="548640"/>
            <a:ext cx="4644955" cy="1920240"/>
          </a:xfrm>
          <a:prstGeom prst="rect">
            <a:avLst/>
          </a:prstGeo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2641" y="1184911"/>
            <a:ext cx="7290911" cy="5848350"/>
          </a:xfrm>
        </p:spPr>
        <p:txBody>
          <a:bodyPr anchor="t"/>
          <a:lstStyle>
            <a:lvl1pPr marL="0" indent="0">
              <a:buNone/>
              <a:defRPr sz="3780"/>
            </a:lvl1pPr>
            <a:lvl2pPr marL="540090" indent="0">
              <a:buNone/>
              <a:defRPr sz="3308"/>
            </a:lvl2pPr>
            <a:lvl3pPr marL="1080181" indent="0">
              <a:buNone/>
              <a:defRPr sz="2835"/>
            </a:lvl3pPr>
            <a:lvl4pPr marL="1620271" indent="0">
              <a:buNone/>
              <a:defRPr sz="2363"/>
            </a:lvl4pPr>
            <a:lvl5pPr marL="2160361" indent="0">
              <a:buNone/>
              <a:defRPr sz="2363"/>
            </a:lvl5pPr>
            <a:lvl6pPr marL="2700452" indent="0">
              <a:buNone/>
              <a:defRPr sz="2363"/>
            </a:lvl6pPr>
            <a:lvl7pPr marL="3240542" indent="0">
              <a:buNone/>
              <a:defRPr sz="2363"/>
            </a:lvl7pPr>
            <a:lvl8pPr marL="3780633" indent="0">
              <a:buNone/>
              <a:defRPr sz="2363"/>
            </a:lvl8pPr>
            <a:lvl9pPr marL="4320723" indent="0">
              <a:buNone/>
              <a:defRPr sz="2363"/>
            </a:lvl9pPr>
          </a:lstStyle>
          <a:p>
            <a:r>
              <a:rPr lang="en-US"/>
              <a:t>Click icon to add picture</a:t>
            </a:r>
            <a:endParaRPr lang="en-US" dirty="0"/>
          </a:p>
        </p:txBody>
      </p:sp>
      <p:sp>
        <p:nvSpPr>
          <p:cNvPr id="4" name="Text Placeholder 3"/>
          <p:cNvSpPr>
            <a:spLocks noGrp="1"/>
          </p:cNvSpPr>
          <p:nvPr>
            <p:ph type="body" sz="half" idx="2"/>
          </p:nvPr>
        </p:nvSpPr>
        <p:spPr>
          <a:xfrm>
            <a:off x="992000" y="2468880"/>
            <a:ext cx="4644955" cy="4573906"/>
          </a:xfrm>
        </p:spPr>
        <p:txBody>
          <a:bodyPr/>
          <a:lstStyle>
            <a:lvl1pPr marL="0" indent="0">
              <a:buNone/>
              <a:defRPr sz="1890"/>
            </a:lvl1pPr>
            <a:lvl2pPr marL="540090" indent="0">
              <a:buNone/>
              <a:defRPr sz="1654"/>
            </a:lvl2pPr>
            <a:lvl3pPr marL="1080181" indent="0">
              <a:buNone/>
              <a:defRPr sz="1418"/>
            </a:lvl3pPr>
            <a:lvl4pPr marL="1620271" indent="0">
              <a:buNone/>
              <a:defRPr sz="1181"/>
            </a:lvl4pPr>
            <a:lvl5pPr marL="2160361" indent="0">
              <a:buNone/>
              <a:defRPr sz="1181"/>
            </a:lvl5pPr>
            <a:lvl6pPr marL="2700452" indent="0">
              <a:buNone/>
              <a:defRPr sz="1181"/>
            </a:lvl6pPr>
            <a:lvl7pPr marL="3240542" indent="0">
              <a:buNone/>
              <a:defRPr sz="1181"/>
            </a:lvl7pPr>
            <a:lvl8pPr marL="3780633" indent="0">
              <a:buNone/>
              <a:defRPr sz="1181"/>
            </a:lvl8pPr>
            <a:lvl9pPr marL="4320723" indent="0">
              <a:buNone/>
              <a:defRPr sz="1181"/>
            </a:lvl9pPr>
          </a:lstStyle>
          <a:p>
            <a:pPr lvl="0"/>
            <a:r>
              <a:rPr lang="en-US"/>
              <a:t>Edit Master text styles</a:t>
            </a:r>
          </a:p>
        </p:txBody>
      </p:sp>
      <p:sp>
        <p:nvSpPr>
          <p:cNvPr id="5" name="Date Placeholder 4"/>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6" name="Footer Placeholder 5"/>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7" name="Slide Number Placeholder 6"/>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385209035"/>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41778001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6288" y="438150"/>
            <a:ext cx="3105388" cy="6974206"/>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124" y="438150"/>
            <a:ext cx="9136142"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C764DE79-268F-4C1A-8933-263129D2AF90}" type="datetimeFigureOut">
              <a:rPr lang="en-US" dirty="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8216737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Cover -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CBB814-0C05-4021-9F36-D9EC88DA509D}"/>
              </a:ext>
            </a:extLst>
          </p:cNvPr>
          <p:cNvSpPr/>
          <p:nvPr userDrawn="1"/>
        </p:nvSpPr>
        <p:spPr>
          <a:xfrm>
            <a:off x="0" y="4"/>
            <a:ext cx="14401800" cy="64269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2527" dirty="0">
              <a:solidFill>
                <a:schemeClr val="tx1"/>
              </a:solidFill>
            </a:endParaRPr>
          </a:p>
        </p:txBody>
      </p:sp>
      <p:sp>
        <p:nvSpPr>
          <p:cNvPr id="10" name="Rectangle 9">
            <a:extLst>
              <a:ext uri="{FF2B5EF4-FFF2-40B4-BE49-F238E27FC236}">
                <a16:creationId xmlns:a16="http://schemas.microsoft.com/office/drawing/2014/main" id="{64EB2434-AA1D-4953-AB16-AF23ED8B0CB7}"/>
              </a:ext>
            </a:extLst>
          </p:cNvPr>
          <p:cNvSpPr/>
          <p:nvPr userDrawn="1"/>
        </p:nvSpPr>
        <p:spPr>
          <a:xfrm>
            <a:off x="0" y="40644"/>
            <a:ext cx="14401800" cy="64733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2527" dirty="0">
              <a:solidFill>
                <a:schemeClr val="tx1"/>
              </a:solidFill>
            </a:endParaRPr>
          </a:p>
        </p:txBody>
      </p:sp>
      <p:pic>
        <p:nvPicPr>
          <p:cNvPr id="14" name="Picture 13">
            <a:extLst>
              <a:ext uri="{FF2B5EF4-FFF2-40B4-BE49-F238E27FC236}">
                <a16:creationId xmlns:a16="http://schemas.microsoft.com/office/drawing/2014/main" id="{B585F385-EE1E-49EE-9A38-23D22E20B2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93845" y="7716967"/>
            <a:ext cx="1608281" cy="250961"/>
          </a:xfrm>
          <a:prstGeom prst="rect">
            <a:avLst/>
          </a:prstGeom>
        </p:spPr>
      </p:pic>
      <p:sp>
        <p:nvSpPr>
          <p:cNvPr id="16" name="Text Placeholder 15">
            <a:extLst>
              <a:ext uri="{FF2B5EF4-FFF2-40B4-BE49-F238E27FC236}">
                <a16:creationId xmlns:a16="http://schemas.microsoft.com/office/drawing/2014/main" id="{C5D43B2D-0F4F-4642-BC53-5A56BD2F99CD}"/>
              </a:ext>
            </a:extLst>
          </p:cNvPr>
          <p:cNvSpPr>
            <a:spLocks noGrp="1"/>
          </p:cNvSpPr>
          <p:nvPr>
            <p:ph type="body" sz="quarter" idx="10" hasCustomPrompt="1"/>
          </p:nvPr>
        </p:nvSpPr>
        <p:spPr>
          <a:xfrm>
            <a:off x="524981" y="6873240"/>
            <a:ext cx="5852606" cy="470988"/>
          </a:xfrm>
        </p:spPr>
        <p:txBody>
          <a:bodyPr anchor="b" anchorCtr="0">
            <a:normAutofit/>
          </a:bodyPr>
          <a:lstStyle>
            <a:lvl1pPr marL="0" indent="0">
              <a:buNone/>
              <a:defRPr sz="2364">
                <a:solidFill>
                  <a:srgbClr val="FF0000"/>
                </a:solidFill>
                <a:latin typeface="Source Sans Pro Semibold" panose="020B0603030403020204" pitchFamily="34" charset="0"/>
                <a:ea typeface="Source Sans Pro Semibold" panose="020B0603030403020204" pitchFamily="34" charset="0"/>
              </a:defRPr>
            </a:lvl1pPr>
          </a:lstStyle>
          <a:p>
            <a:pPr lvl="0"/>
            <a:r>
              <a:rPr lang="en-US" dirty="0"/>
              <a:t>Name of Presenter</a:t>
            </a:r>
          </a:p>
        </p:txBody>
      </p:sp>
      <p:sp>
        <p:nvSpPr>
          <p:cNvPr id="17" name="Text Placeholder 15">
            <a:extLst>
              <a:ext uri="{FF2B5EF4-FFF2-40B4-BE49-F238E27FC236}">
                <a16:creationId xmlns:a16="http://schemas.microsoft.com/office/drawing/2014/main" id="{FD472C7D-ACC4-4F2C-8556-F5F73FCBCF70}"/>
              </a:ext>
            </a:extLst>
          </p:cNvPr>
          <p:cNvSpPr>
            <a:spLocks noGrp="1"/>
          </p:cNvSpPr>
          <p:nvPr>
            <p:ph type="body" sz="quarter" idx="11" hasCustomPrompt="1"/>
          </p:nvPr>
        </p:nvSpPr>
        <p:spPr>
          <a:xfrm>
            <a:off x="524981" y="7378337"/>
            <a:ext cx="5852606" cy="470988"/>
          </a:xfrm>
        </p:spPr>
        <p:txBody>
          <a:bodyPr anchor="t" anchorCtr="0">
            <a:normAutofit/>
          </a:bodyPr>
          <a:lstStyle>
            <a:lvl1pPr marL="0" indent="0">
              <a:buNone/>
              <a:defRPr sz="1890">
                <a:solidFill>
                  <a:srgbClr val="FF0000"/>
                </a:solidFill>
                <a:latin typeface="Source Sans Pro Semibold" panose="020B0603030403020204" pitchFamily="34" charset="0"/>
                <a:ea typeface="Source Sans Pro Semibold" panose="020B0603030403020204" pitchFamily="34" charset="0"/>
              </a:defRPr>
            </a:lvl1pPr>
          </a:lstStyle>
          <a:p>
            <a:pPr lvl="0"/>
            <a:r>
              <a:rPr lang="en-US" dirty="0"/>
              <a:t>Title</a:t>
            </a:r>
          </a:p>
        </p:txBody>
      </p:sp>
      <p:pic>
        <p:nvPicPr>
          <p:cNvPr id="19" name="Picture 18">
            <a:extLst>
              <a:ext uri="{FF2B5EF4-FFF2-40B4-BE49-F238E27FC236}">
                <a16:creationId xmlns:a16="http://schemas.microsoft.com/office/drawing/2014/main" id="{52B189AD-F848-4549-9613-FEE3BDAC31A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87129" y="6981682"/>
            <a:ext cx="2754631" cy="841124"/>
          </a:xfrm>
          <a:prstGeom prst="rect">
            <a:avLst/>
          </a:prstGeom>
        </p:spPr>
      </p:pic>
      <p:sp>
        <p:nvSpPr>
          <p:cNvPr id="172" name="Text Placeholder 171">
            <a:extLst>
              <a:ext uri="{FF2B5EF4-FFF2-40B4-BE49-F238E27FC236}">
                <a16:creationId xmlns:a16="http://schemas.microsoft.com/office/drawing/2014/main" id="{355EC672-6074-43D0-83F4-491708215359}"/>
              </a:ext>
            </a:extLst>
          </p:cNvPr>
          <p:cNvSpPr>
            <a:spLocks noGrp="1"/>
          </p:cNvSpPr>
          <p:nvPr>
            <p:ph type="body" sz="quarter" idx="12" hasCustomPrompt="1"/>
          </p:nvPr>
        </p:nvSpPr>
        <p:spPr>
          <a:xfrm>
            <a:off x="524977" y="2270760"/>
            <a:ext cx="11873984" cy="3779520"/>
          </a:xfrm>
        </p:spPr>
        <p:txBody>
          <a:bodyPr anchor="b" anchorCtr="0">
            <a:normAutofit/>
          </a:bodyPr>
          <a:lstStyle>
            <a:lvl1pPr marL="0" indent="0">
              <a:buNone/>
              <a:defRPr sz="6379">
                <a:solidFill>
                  <a:schemeClr val="bg1"/>
                </a:solidFill>
                <a:latin typeface="Source Sans Pro Light" panose="020B0403030403020204" pitchFamily="34" charset="0"/>
                <a:ea typeface="Source Sans Pro Light" panose="020B0403030403020204" pitchFamily="34" charset="0"/>
              </a:defRPr>
            </a:lvl1pPr>
          </a:lstStyle>
          <a:p>
            <a:pPr lvl="0"/>
            <a:r>
              <a:rPr lang="en-US" dirty="0"/>
              <a:t>Click to edit master text</a:t>
            </a:r>
          </a:p>
        </p:txBody>
      </p:sp>
    </p:spTree>
    <p:extLst>
      <p:ext uri="{BB962C8B-B14F-4D97-AF65-F5344CB8AC3E}">
        <p14:creationId xmlns:p14="http://schemas.microsoft.com/office/powerpoint/2010/main" val="360566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623" y="2051686"/>
            <a:ext cx="12421553" cy="3423284"/>
          </a:xfrm>
          <a:prstGeom prst="rect">
            <a:avLst/>
          </a:prstGeom>
        </p:spPr>
        <p:txBody>
          <a:bodyPr anchor="b"/>
          <a:lstStyle>
            <a:lvl1pPr>
              <a:defRPr sz="7088"/>
            </a:lvl1pPr>
          </a:lstStyle>
          <a:p>
            <a:r>
              <a:rPr lang="en-US"/>
              <a:t>Click to edit Master title style</a:t>
            </a:r>
            <a:endParaRPr lang="en-US" dirty="0"/>
          </a:p>
        </p:txBody>
      </p:sp>
      <p:sp>
        <p:nvSpPr>
          <p:cNvPr id="3" name="Text Placeholder 2"/>
          <p:cNvSpPr>
            <a:spLocks noGrp="1"/>
          </p:cNvSpPr>
          <p:nvPr>
            <p:ph type="body" idx="1"/>
          </p:nvPr>
        </p:nvSpPr>
        <p:spPr>
          <a:xfrm>
            <a:off x="982623" y="5507356"/>
            <a:ext cx="12421553" cy="1800224"/>
          </a:xfrm>
        </p:spPr>
        <p:txBody>
          <a:bodyPr/>
          <a:lstStyle>
            <a:lvl1pPr marL="0" indent="0">
              <a:buNone/>
              <a:defRPr sz="2835">
                <a:solidFill>
                  <a:schemeClr val="tx1">
                    <a:tint val="75000"/>
                  </a:schemeClr>
                </a:solidFill>
              </a:defRPr>
            </a:lvl1pPr>
            <a:lvl2pPr marL="540090" indent="0">
              <a:buNone/>
              <a:defRPr sz="2363">
                <a:solidFill>
                  <a:schemeClr val="tx1">
                    <a:tint val="75000"/>
                  </a:schemeClr>
                </a:solidFill>
              </a:defRPr>
            </a:lvl2pPr>
            <a:lvl3pPr marL="1080181" indent="0">
              <a:buNone/>
              <a:defRPr sz="2126">
                <a:solidFill>
                  <a:schemeClr val="tx1">
                    <a:tint val="75000"/>
                  </a:schemeClr>
                </a:solidFill>
              </a:defRPr>
            </a:lvl3pPr>
            <a:lvl4pPr marL="1620271" indent="0">
              <a:buNone/>
              <a:defRPr sz="1890">
                <a:solidFill>
                  <a:schemeClr val="tx1">
                    <a:tint val="75000"/>
                  </a:schemeClr>
                </a:solidFill>
              </a:defRPr>
            </a:lvl4pPr>
            <a:lvl5pPr marL="2160361" indent="0">
              <a:buNone/>
              <a:defRPr sz="1890">
                <a:solidFill>
                  <a:schemeClr val="tx1">
                    <a:tint val="75000"/>
                  </a:schemeClr>
                </a:solidFill>
              </a:defRPr>
            </a:lvl5pPr>
            <a:lvl6pPr marL="2700452" indent="0">
              <a:buNone/>
              <a:defRPr sz="1890">
                <a:solidFill>
                  <a:schemeClr val="tx1">
                    <a:tint val="75000"/>
                  </a:schemeClr>
                </a:solidFill>
              </a:defRPr>
            </a:lvl6pPr>
            <a:lvl7pPr marL="3240542" indent="0">
              <a:buNone/>
              <a:defRPr sz="1890">
                <a:solidFill>
                  <a:schemeClr val="tx1">
                    <a:tint val="75000"/>
                  </a:schemeClr>
                </a:solidFill>
              </a:defRPr>
            </a:lvl7pPr>
            <a:lvl8pPr marL="3780633" indent="0">
              <a:buNone/>
              <a:defRPr sz="1890">
                <a:solidFill>
                  <a:schemeClr val="tx1">
                    <a:tint val="75000"/>
                  </a:schemeClr>
                </a:solidFill>
              </a:defRPr>
            </a:lvl8pPr>
            <a:lvl9pPr marL="4320723" indent="0">
              <a:buNone/>
              <a:defRPr sz="18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990124" y="7627621"/>
            <a:ext cx="3240405" cy="438150"/>
          </a:xfrm>
          <a:prstGeom prst="rect">
            <a:avLst/>
          </a:prstGeom>
        </p:spPr>
        <p:txBody>
          <a:bodyPr/>
          <a:lstStyle/>
          <a:p>
            <a:fld id="{D04EEF21-E6B8-44FA-A17C-15860CAE14F0}" type="datetime1">
              <a:rPr lang="en-US" smtClean="0"/>
              <a:t>4/26/2019</a:t>
            </a:fld>
            <a:endParaRPr lang="en-US" dirty="0"/>
          </a:p>
        </p:txBody>
      </p:sp>
      <p:sp>
        <p:nvSpPr>
          <p:cNvPr id="5" name="Footer Placeholder 4"/>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6" name="Slide Number Placeholder 5"/>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219824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990124" y="2190750"/>
            <a:ext cx="6120765"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911" y="2190750"/>
            <a:ext cx="6120765"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90124" y="7627621"/>
            <a:ext cx="3240405" cy="438150"/>
          </a:xfrm>
          <a:prstGeom prst="rect">
            <a:avLst/>
          </a:prstGeom>
        </p:spPr>
        <p:txBody>
          <a:bodyPr/>
          <a:lstStyle/>
          <a:p>
            <a:fld id="{3CA7A1E4-8E4C-4C65-B661-D6821B99B8B3}" type="datetime1">
              <a:rPr lang="en-US" smtClean="0"/>
              <a:t>4/26/2019</a:t>
            </a:fld>
            <a:endParaRPr lang="en-US" dirty="0"/>
          </a:p>
        </p:txBody>
      </p:sp>
      <p:sp>
        <p:nvSpPr>
          <p:cNvPr id="6" name="Footer Placeholder 5"/>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7" name="Slide Number Placeholder 6"/>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28216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999" y="438150"/>
            <a:ext cx="12421553" cy="1590676"/>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992000" y="2017396"/>
            <a:ext cx="6092636" cy="988694"/>
          </a:xfrm>
        </p:spPr>
        <p:txBody>
          <a:bodyPr anchor="b"/>
          <a:lstStyle>
            <a:lvl1pPr marL="0" indent="0">
              <a:buNone/>
              <a:defRPr sz="2835" b="1"/>
            </a:lvl1pPr>
            <a:lvl2pPr marL="540090" indent="0">
              <a:buNone/>
              <a:defRPr sz="2363" b="1"/>
            </a:lvl2pPr>
            <a:lvl3pPr marL="1080181" indent="0">
              <a:buNone/>
              <a:defRPr sz="2126" b="1"/>
            </a:lvl3pPr>
            <a:lvl4pPr marL="1620271" indent="0">
              <a:buNone/>
              <a:defRPr sz="1890" b="1"/>
            </a:lvl4pPr>
            <a:lvl5pPr marL="2160361" indent="0">
              <a:buNone/>
              <a:defRPr sz="1890" b="1"/>
            </a:lvl5pPr>
            <a:lvl6pPr marL="2700452" indent="0">
              <a:buNone/>
              <a:defRPr sz="1890" b="1"/>
            </a:lvl6pPr>
            <a:lvl7pPr marL="3240542" indent="0">
              <a:buNone/>
              <a:defRPr sz="1890" b="1"/>
            </a:lvl7pPr>
            <a:lvl8pPr marL="3780633" indent="0">
              <a:buNone/>
              <a:defRPr sz="1890" b="1"/>
            </a:lvl8pPr>
            <a:lvl9pPr marL="4320723" indent="0">
              <a:buNone/>
              <a:defRPr sz="1890" b="1"/>
            </a:lvl9pPr>
          </a:lstStyle>
          <a:p>
            <a:pPr lvl="0"/>
            <a:r>
              <a:rPr lang="en-US"/>
              <a:t>Edit Master text styles</a:t>
            </a:r>
          </a:p>
        </p:txBody>
      </p:sp>
      <p:sp>
        <p:nvSpPr>
          <p:cNvPr id="4" name="Content Placeholder 3"/>
          <p:cNvSpPr>
            <a:spLocks noGrp="1"/>
          </p:cNvSpPr>
          <p:nvPr>
            <p:ph sz="half" idx="2"/>
          </p:nvPr>
        </p:nvSpPr>
        <p:spPr>
          <a:xfrm>
            <a:off x="992000" y="3006090"/>
            <a:ext cx="6092636"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911" y="2017396"/>
            <a:ext cx="6122641" cy="988694"/>
          </a:xfrm>
        </p:spPr>
        <p:txBody>
          <a:bodyPr anchor="b"/>
          <a:lstStyle>
            <a:lvl1pPr marL="0" indent="0">
              <a:buNone/>
              <a:defRPr sz="2835" b="1"/>
            </a:lvl1pPr>
            <a:lvl2pPr marL="540090" indent="0">
              <a:buNone/>
              <a:defRPr sz="2363" b="1"/>
            </a:lvl2pPr>
            <a:lvl3pPr marL="1080181" indent="0">
              <a:buNone/>
              <a:defRPr sz="2126" b="1"/>
            </a:lvl3pPr>
            <a:lvl4pPr marL="1620271" indent="0">
              <a:buNone/>
              <a:defRPr sz="1890" b="1"/>
            </a:lvl4pPr>
            <a:lvl5pPr marL="2160361" indent="0">
              <a:buNone/>
              <a:defRPr sz="1890" b="1"/>
            </a:lvl5pPr>
            <a:lvl6pPr marL="2700452" indent="0">
              <a:buNone/>
              <a:defRPr sz="1890" b="1"/>
            </a:lvl6pPr>
            <a:lvl7pPr marL="3240542" indent="0">
              <a:buNone/>
              <a:defRPr sz="1890" b="1"/>
            </a:lvl7pPr>
            <a:lvl8pPr marL="3780633" indent="0">
              <a:buNone/>
              <a:defRPr sz="1890" b="1"/>
            </a:lvl8pPr>
            <a:lvl9pPr marL="4320723" indent="0">
              <a:buNone/>
              <a:defRPr sz="1890" b="1"/>
            </a:lvl9pPr>
          </a:lstStyle>
          <a:p>
            <a:pPr lvl="0"/>
            <a:r>
              <a:rPr lang="en-US"/>
              <a:t>Edit Master text styles</a:t>
            </a:r>
          </a:p>
        </p:txBody>
      </p:sp>
      <p:sp>
        <p:nvSpPr>
          <p:cNvPr id="6" name="Content Placeholder 5"/>
          <p:cNvSpPr>
            <a:spLocks noGrp="1"/>
          </p:cNvSpPr>
          <p:nvPr>
            <p:ph sz="quarter" idx="4"/>
          </p:nvPr>
        </p:nvSpPr>
        <p:spPr>
          <a:xfrm>
            <a:off x="7290911" y="3006090"/>
            <a:ext cx="6122641"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90124" y="7627621"/>
            <a:ext cx="3240405" cy="438150"/>
          </a:xfrm>
          <a:prstGeom prst="rect">
            <a:avLst/>
          </a:prstGeom>
        </p:spPr>
        <p:txBody>
          <a:bodyPr/>
          <a:lstStyle/>
          <a:p>
            <a:fld id="{26AD5CDC-8DBE-4C4E-9658-3E0D1BCE8362}" type="datetime1">
              <a:rPr lang="en-US" smtClean="0"/>
              <a:t>4/26/2019</a:t>
            </a:fld>
            <a:endParaRPr lang="en-US" dirty="0"/>
          </a:p>
        </p:txBody>
      </p:sp>
      <p:sp>
        <p:nvSpPr>
          <p:cNvPr id="8" name="Footer Placeholder 7"/>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9" name="Slide Number Placeholder 8"/>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96696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90124" y="438150"/>
            <a:ext cx="12421553" cy="1590676"/>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990124" y="7627621"/>
            <a:ext cx="3240405" cy="438150"/>
          </a:xfrm>
          <a:prstGeom prst="rect">
            <a:avLst/>
          </a:prstGeom>
        </p:spPr>
        <p:txBody>
          <a:bodyPr/>
          <a:lstStyle/>
          <a:p>
            <a:fld id="{BB0080C9-1173-4873-821C-E80FF61220D5}" type="datetime1">
              <a:rPr lang="en-US" smtClean="0"/>
              <a:t>4/26/2019</a:t>
            </a:fld>
            <a:endParaRPr lang="en-US" dirty="0"/>
          </a:p>
        </p:txBody>
      </p:sp>
      <p:sp>
        <p:nvSpPr>
          <p:cNvPr id="4" name="Footer Placeholder 3"/>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p>
        </p:txBody>
      </p:sp>
      <p:sp>
        <p:nvSpPr>
          <p:cNvPr id="5" name="Slide Number Placeholder 4"/>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97940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0124" y="7627621"/>
            <a:ext cx="3240405" cy="438150"/>
          </a:xfrm>
          <a:prstGeom prst="rect">
            <a:avLst/>
          </a:prstGeom>
        </p:spPr>
        <p:txBody>
          <a:bodyPr/>
          <a:lstStyle/>
          <a:p>
            <a:fld id="{4502DBBD-4383-4ABC-97F2-D4C9510DE777}" type="datetime1">
              <a:rPr lang="en-US" smtClean="0"/>
              <a:t>4/26/2019</a:t>
            </a:fld>
            <a:endParaRPr lang="en-US" dirty="0"/>
          </a:p>
        </p:txBody>
      </p:sp>
      <p:sp>
        <p:nvSpPr>
          <p:cNvPr id="3" name="Footer Placeholder 2"/>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p>
        </p:txBody>
      </p:sp>
      <p:sp>
        <p:nvSpPr>
          <p:cNvPr id="4" name="Slide Number Placeholder 3"/>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384281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2000" y="548640"/>
            <a:ext cx="4644955" cy="1920240"/>
          </a:xfrm>
          <a:prstGeom prst="rect">
            <a:avLst/>
          </a:prstGeo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6122641" y="1184911"/>
            <a:ext cx="7290911" cy="5848350"/>
          </a:xfrm>
        </p:spPr>
        <p:txBody>
          <a:bodyPr/>
          <a:lstStyle>
            <a:lvl1pPr>
              <a:defRPr sz="3780"/>
            </a:lvl1pPr>
            <a:lvl2pPr>
              <a:defRPr sz="3308"/>
            </a:lvl2pPr>
            <a:lvl3pPr>
              <a:defRPr sz="2835"/>
            </a:lvl3pPr>
            <a:lvl4pPr>
              <a:defRPr sz="2363"/>
            </a:lvl4pPr>
            <a:lvl5pPr>
              <a:defRPr sz="2363"/>
            </a:lvl5pPr>
            <a:lvl6pPr>
              <a:defRPr sz="2363"/>
            </a:lvl6pPr>
            <a:lvl7pPr>
              <a:defRPr sz="2363"/>
            </a:lvl7pPr>
            <a:lvl8pPr>
              <a:defRPr sz="2363"/>
            </a:lvl8pPr>
            <a:lvl9pPr>
              <a:defRPr sz="23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2000" y="2468880"/>
            <a:ext cx="4644955" cy="4573906"/>
          </a:xfrm>
        </p:spPr>
        <p:txBody>
          <a:bodyPr/>
          <a:lstStyle>
            <a:lvl1pPr marL="0" indent="0">
              <a:buNone/>
              <a:defRPr sz="1890"/>
            </a:lvl1pPr>
            <a:lvl2pPr marL="540090" indent="0">
              <a:buNone/>
              <a:defRPr sz="1654"/>
            </a:lvl2pPr>
            <a:lvl3pPr marL="1080181" indent="0">
              <a:buNone/>
              <a:defRPr sz="1418"/>
            </a:lvl3pPr>
            <a:lvl4pPr marL="1620271" indent="0">
              <a:buNone/>
              <a:defRPr sz="1181"/>
            </a:lvl4pPr>
            <a:lvl5pPr marL="2160361" indent="0">
              <a:buNone/>
              <a:defRPr sz="1181"/>
            </a:lvl5pPr>
            <a:lvl6pPr marL="2700452" indent="0">
              <a:buNone/>
              <a:defRPr sz="1181"/>
            </a:lvl6pPr>
            <a:lvl7pPr marL="3240542" indent="0">
              <a:buNone/>
              <a:defRPr sz="1181"/>
            </a:lvl7pPr>
            <a:lvl8pPr marL="3780633" indent="0">
              <a:buNone/>
              <a:defRPr sz="1181"/>
            </a:lvl8pPr>
            <a:lvl9pPr marL="4320723" indent="0">
              <a:buNone/>
              <a:defRPr sz="1181"/>
            </a:lvl9pPr>
          </a:lstStyle>
          <a:p>
            <a:pPr lvl="0"/>
            <a:r>
              <a:rPr lang="en-US"/>
              <a:t>Edit Master text styles</a:t>
            </a:r>
          </a:p>
        </p:txBody>
      </p:sp>
      <p:sp>
        <p:nvSpPr>
          <p:cNvPr id="5" name="Date Placeholder 4"/>
          <p:cNvSpPr>
            <a:spLocks noGrp="1"/>
          </p:cNvSpPr>
          <p:nvPr>
            <p:ph type="dt" sz="half" idx="10"/>
          </p:nvPr>
        </p:nvSpPr>
        <p:spPr>
          <a:xfrm>
            <a:off x="990124" y="7627621"/>
            <a:ext cx="3240405" cy="438150"/>
          </a:xfrm>
          <a:prstGeom prst="rect">
            <a:avLst/>
          </a:prstGeom>
        </p:spPr>
        <p:txBody>
          <a:bodyPr/>
          <a:lstStyle/>
          <a:p>
            <a:fld id="{1542E243-4192-4242-98DE-A9131061C9FA}" type="datetime1">
              <a:rPr lang="en-US" smtClean="0"/>
              <a:t>4/26/2019</a:t>
            </a:fld>
            <a:endParaRPr lang="en-US" dirty="0"/>
          </a:p>
        </p:txBody>
      </p:sp>
      <p:sp>
        <p:nvSpPr>
          <p:cNvPr id="6" name="Footer Placeholder 5"/>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7" name="Slide Number Placeholder 6"/>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139721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2000" y="548640"/>
            <a:ext cx="4644955" cy="1920240"/>
          </a:xfrm>
          <a:prstGeom prst="rect">
            <a:avLst/>
          </a:prstGeo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2641" y="1184911"/>
            <a:ext cx="7290911" cy="5848350"/>
          </a:xfrm>
        </p:spPr>
        <p:txBody>
          <a:bodyPr anchor="t"/>
          <a:lstStyle>
            <a:lvl1pPr marL="0" indent="0">
              <a:buNone/>
              <a:defRPr sz="3780"/>
            </a:lvl1pPr>
            <a:lvl2pPr marL="540090" indent="0">
              <a:buNone/>
              <a:defRPr sz="3308"/>
            </a:lvl2pPr>
            <a:lvl3pPr marL="1080181" indent="0">
              <a:buNone/>
              <a:defRPr sz="2835"/>
            </a:lvl3pPr>
            <a:lvl4pPr marL="1620271" indent="0">
              <a:buNone/>
              <a:defRPr sz="2363"/>
            </a:lvl4pPr>
            <a:lvl5pPr marL="2160361" indent="0">
              <a:buNone/>
              <a:defRPr sz="2363"/>
            </a:lvl5pPr>
            <a:lvl6pPr marL="2700452" indent="0">
              <a:buNone/>
              <a:defRPr sz="2363"/>
            </a:lvl6pPr>
            <a:lvl7pPr marL="3240542" indent="0">
              <a:buNone/>
              <a:defRPr sz="2363"/>
            </a:lvl7pPr>
            <a:lvl8pPr marL="3780633" indent="0">
              <a:buNone/>
              <a:defRPr sz="2363"/>
            </a:lvl8pPr>
            <a:lvl9pPr marL="4320723" indent="0">
              <a:buNone/>
              <a:defRPr sz="2363"/>
            </a:lvl9pPr>
          </a:lstStyle>
          <a:p>
            <a:r>
              <a:rPr lang="en-US"/>
              <a:t>Click icon to add picture</a:t>
            </a:r>
            <a:endParaRPr lang="en-US" dirty="0"/>
          </a:p>
        </p:txBody>
      </p:sp>
      <p:sp>
        <p:nvSpPr>
          <p:cNvPr id="4" name="Text Placeholder 3"/>
          <p:cNvSpPr>
            <a:spLocks noGrp="1"/>
          </p:cNvSpPr>
          <p:nvPr>
            <p:ph type="body" sz="half" idx="2"/>
          </p:nvPr>
        </p:nvSpPr>
        <p:spPr>
          <a:xfrm>
            <a:off x="992000" y="2468880"/>
            <a:ext cx="4644955" cy="4573906"/>
          </a:xfrm>
        </p:spPr>
        <p:txBody>
          <a:bodyPr/>
          <a:lstStyle>
            <a:lvl1pPr marL="0" indent="0">
              <a:buNone/>
              <a:defRPr sz="1890"/>
            </a:lvl1pPr>
            <a:lvl2pPr marL="540090" indent="0">
              <a:buNone/>
              <a:defRPr sz="1654"/>
            </a:lvl2pPr>
            <a:lvl3pPr marL="1080181" indent="0">
              <a:buNone/>
              <a:defRPr sz="1418"/>
            </a:lvl3pPr>
            <a:lvl4pPr marL="1620271" indent="0">
              <a:buNone/>
              <a:defRPr sz="1181"/>
            </a:lvl4pPr>
            <a:lvl5pPr marL="2160361" indent="0">
              <a:buNone/>
              <a:defRPr sz="1181"/>
            </a:lvl5pPr>
            <a:lvl6pPr marL="2700452" indent="0">
              <a:buNone/>
              <a:defRPr sz="1181"/>
            </a:lvl6pPr>
            <a:lvl7pPr marL="3240542" indent="0">
              <a:buNone/>
              <a:defRPr sz="1181"/>
            </a:lvl7pPr>
            <a:lvl8pPr marL="3780633" indent="0">
              <a:buNone/>
              <a:defRPr sz="1181"/>
            </a:lvl8pPr>
            <a:lvl9pPr marL="4320723" indent="0">
              <a:buNone/>
              <a:defRPr sz="1181"/>
            </a:lvl9pPr>
          </a:lstStyle>
          <a:p>
            <a:pPr lvl="0"/>
            <a:r>
              <a:rPr lang="en-US"/>
              <a:t>Edit Master text styles</a:t>
            </a:r>
          </a:p>
        </p:txBody>
      </p:sp>
      <p:sp>
        <p:nvSpPr>
          <p:cNvPr id="5" name="Date Placeholder 4"/>
          <p:cNvSpPr>
            <a:spLocks noGrp="1"/>
          </p:cNvSpPr>
          <p:nvPr>
            <p:ph type="dt" sz="half" idx="10"/>
          </p:nvPr>
        </p:nvSpPr>
        <p:spPr>
          <a:xfrm>
            <a:off x="990124" y="7627621"/>
            <a:ext cx="3240405" cy="438150"/>
          </a:xfrm>
          <a:prstGeom prst="rect">
            <a:avLst/>
          </a:prstGeom>
        </p:spPr>
        <p:txBody>
          <a:bodyPr/>
          <a:lstStyle/>
          <a:p>
            <a:fld id="{2E223DDF-1781-40A5-8A55-A734F635CE87}" type="datetime1">
              <a:rPr lang="en-US" smtClean="0"/>
              <a:t>4/26/2019</a:t>
            </a:fld>
            <a:endParaRPr lang="en-US" dirty="0"/>
          </a:p>
        </p:txBody>
      </p:sp>
      <p:sp>
        <p:nvSpPr>
          <p:cNvPr id="6" name="Footer Placeholder 5"/>
          <p:cNvSpPr>
            <a:spLocks noGrp="1"/>
          </p:cNvSpPr>
          <p:nvPr>
            <p:ph type="ftr" sz="quarter" idx="11"/>
          </p:nvPr>
        </p:nvSpPr>
        <p:spPr>
          <a:xfrm>
            <a:off x="4770596" y="7627621"/>
            <a:ext cx="4860608" cy="438150"/>
          </a:xfrm>
          <a:prstGeom prst="rect">
            <a:avLst/>
          </a:prstGeom>
        </p:spPr>
        <p:txBody>
          <a:bodyPr/>
          <a:lstStyle/>
          <a:p>
            <a:r>
              <a:rPr lang="en-US"/>
              <a:t>Presentation Title Here (Insert Menu &gt; Header &amp; Footer &gt; Apply)</a:t>
            </a:r>
            <a:endParaRPr lang="en-US" dirty="0"/>
          </a:p>
        </p:txBody>
      </p:sp>
      <p:sp>
        <p:nvSpPr>
          <p:cNvPr id="7" name="Slide Number Placeholder 6"/>
          <p:cNvSpPr>
            <a:spLocks noGrp="1"/>
          </p:cNvSpPr>
          <p:nvPr>
            <p:ph type="sldNum" sz="quarter" idx="12"/>
          </p:nvPr>
        </p:nvSpPr>
        <p:spPr>
          <a:xfrm>
            <a:off x="10171271" y="7627621"/>
            <a:ext cx="3240405" cy="438150"/>
          </a:xfrm>
          <a:prstGeom prst="rect">
            <a:avLst/>
          </a:prstGeom>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83048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550" y="1463040"/>
            <a:ext cx="13075128" cy="5949316"/>
          </a:xfrm>
          <a:prstGeom prst="rect">
            <a:avLst/>
          </a:prstGeom>
        </p:spPr>
        <p:txBody>
          <a:bodyPr vert="horz" lIns="91440" tIns="45720" rIns="91440" bIns="45720" rtlCol="0">
            <a:normAutofit/>
          </a:body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Edit Master text styles</a:t>
            </a:r>
          </a:p>
          <a:p>
            <a:pPr marL="685800" lvl="1" indent="-228600" algn="l" defTabSz="914400" rtl="0" eaLnBrk="1" latinLnBrk="0" hangingPunct="1">
              <a:lnSpc>
                <a:spcPct val="90000"/>
              </a:lnSpc>
              <a:spcBef>
                <a:spcPts val="600"/>
              </a:spcBef>
              <a:buClr>
                <a:prstClr val="black">
                  <a:lumMod val="75000"/>
                  <a:lumOff val="25000"/>
                </a:prstClr>
              </a:buClr>
              <a:buFont typeface="Arial" panose="020B0604020202020204" pitchFamily="34" charset="0"/>
              <a:buChar char="•"/>
            </a:pPr>
            <a:r>
              <a:rPr lang="en-US" dirty="0"/>
              <a:t>Second level</a:t>
            </a:r>
          </a:p>
          <a:p>
            <a:pPr marL="1143000" lvl="2" indent="-228600" algn="l" defTabSz="914400" rtl="0" eaLnBrk="1" latinLnBrk="0" hangingPunct="1">
              <a:lnSpc>
                <a:spcPct val="90000"/>
              </a:lnSpc>
              <a:spcBef>
                <a:spcPts val="600"/>
              </a:spcBef>
              <a:buClr>
                <a:prstClr val="black">
                  <a:lumMod val="75000"/>
                  <a:lumOff val="25000"/>
                </a:prstClr>
              </a:buClr>
              <a:buFont typeface="Arial" panose="020B0604020202020204" pitchFamily="34" charset="0"/>
              <a:buChar char="•"/>
            </a:pPr>
            <a:r>
              <a:rPr lang="en-US" dirty="0"/>
              <a:t>Third level</a:t>
            </a:r>
          </a:p>
          <a:p>
            <a:pPr marL="1600200" lvl="3" indent="-228600" algn="l" defTabSz="914400" rtl="0" eaLnBrk="1" latinLnBrk="0" hangingPunct="1">
              <a:lnSpc>
                <a:spcPct val="90000"/>
              </a:lnSpc>
              <a:spcBef>
                <a:spcPts val="500"/>
              </a:spcBef>
              <a:buFont typeface="Arial" panose="020B0604020202020204" pitchFamily="34" charset="0"/>
              <a:buChar char="•"/>
            </a:pPr>
            <a:r>
              <a:rPr lang="en-US" dirty="0"/>
              <a:t>Fourth level</a:t>
            </a:r>
          </a:p>
          <a:p>
            <a:pPr marL="2057400" lvl="4" indent="-228600" algn="l" defTabSz="914400" rtl="0" eaLnBrk="1" latinLnBrk="0" hangingPunct="1">
              <a:lnSpc>
                <a:spcPct val="90000"/>
              </a:lnSpc>
              <a:spcBef>
                <a:spcPts val="500"/>
              </a:spcBef>
              <a:buFont typeface="Arial" panose="020B0604020202020204" pitchFamily="34" charset="0"/>
              <a:buChar char="•"/>
            </a:pPr>
            <a:r>
              <a:rPr lang="en-US" dirty="0"/>
              <a:t>Fifth level</a:t>
            </a:r>
          </a:p>
        </p:txBody>
      </p:sp>
      <p:pic>
        <p:nvPicPr>
          <p:cNvPr id="7" name="Picture 6">
            <a:extLst>
              <a:ext uri="{FF2B5EF4-FFF2-40B4-BE49-F238E27FC236}">
                <a16:creationId xmlns:a16="http://schemas.microsoft.com/office/drawing/2014/main" id="{F0CA3C6C-F100-4422-BA8A-75B0C0F51439}"/>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330041" y="7523222"/>
            <a:ext cx="1965246" cy="600085"/>
          </a:xfrm>
          <a:prstGeom prst="rect">
            <a:avLst/>
          </a:prstGeom>
        </p:spPr>
      </p:pic>
      <p:pic>
        <p:nvPicPr>
          <p:cNvPr id="8" name="Picture 7">
            <a:extLst>
              <a:ext uri="{FF2B5EF4-FFF2-40B4-BE49-F238E27FC236}">
                <a16:creationId xmlns:a16="http://schemas.microsoft.com/office/drawing/2014/main" id="{F2B42B5F-F1C7-46A2-BC4B-70074D73DFAA}"/>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6393845" y="7716967"/>
            <a:ext cx="1608281" cy="250961"/>
          </a:xfrm>
          <a:prstGeom prst="rect">
            <a:avLst/>
          </a:prstGeom>
        </p:spPr>
      </p:pic>
      <p:sp>
        <p:nvSpPr>
          <p:cNvPr id="9" name="Title Placeholder 1">
            <a:extLst>
              <a:ext uri="{FF2B5EF4-FFF2-40B4-BE49-F238E27FC236}">
                <a16:creationId xmlns:a16="http://schemas.microsoft.com/office/drawing/2014/main" id="{DA576527-9EF4-4C4C-A3FD-9C1899998AC5}"/>
              </a:ext>
            </a:extLst>
          </p:cNvPr>
          <p:cNvSpPr>
            <a:spLocks noGrp="1"/>
          </p:cNvSpPr>
          <p:nvPr>
            <p:ph type="title"/>
          </p:nvPr>
        </p:nvSpPr>
        <p:spPr>
          <a:xfrm>
            <a:off x="336549" y="288923"/>
            <a:ext cx="11513969" cy="874319"/>
          </a:xfrm>
          <a:prstGeom prst="rect">
            <a:avLst/>
          </a:prstGeom>
        </p:spPr>
        <p:txBody>
          <a:bodyPr vert="horz" lIns="0" tIns="0" rIns="0" bIns="0" rtlCol="0" anchor="t">
            <a:noAutofit/>
          </a:bodyPr>
          <a:lstStyle/>
          <a:p>
            <a:r>
              <a:rPr lang="en-US" dirty="0"/>
              <a:t>Click to edit Master title style</a:t>
            </a:r>
          </a:p>
        </p:txBody>
      </p:sp>
      <p:sp>
        <p:nvSpPr>
          <p:cNvPr id="10" name="Footer Placeholder 4">
            <a:extLst>
              <a:ext uri="{FF2B5EF4-FFF2-40B4-BE49-F238E27FC236}">
                <a16:creationId xmlns:a16="http://schemas.microsoft.com/office/drawing/2014/main" id="{84C1CA49-7919-40AE-A0FD-C067CFEB41A7}"/>
              </a:ext>
            </a:extLst>
          </p:cNvPr>
          <p:cNvSpPr>
            <a:spLocks noGrp="1"/>
          </p:cNvSpPr>
          <p:nvPr>
            <p:ph type="ftr" sz="quarter" idx="3"/>
          </p:nvPr>
        </p:nvSpPr>
        <p:spPr>
          <a:xfrm>
            <a:off x="8477726" y="7669443"/>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11" name="Slide Number Placeholder 5">
            <a:extLst>
              <a:ext uri="{FF2B5EF4-FFF2-40B4-BE49-F238E27FC236}">
                <a16:creationId xmlns:a16="http://schemas.microsoft.com/office/drawing/2014/main" id="{50256315-C7F6-45C7-8CA8-F1BB8B6D2845}"/>
              </a:ext>
            </a:extLst>
          </p:cNvPr>
          <p:cNvSpPr>
            <a:spLocks noGrp="1"/>
          </p:cNvSpPr>
          <p:nvPr>
            <p:ph type="sldNum" sz="quarter" idx="4"/>
          </p:nvPr>
        </p:nvSpPr>
        <p:spPr>
          <a:xfrm>
            <a:off x="13013642" y="7669443"/>
            <a:ext cx="398036" cy="365125"/>
          </a:xfrm>
          <a:prstGeom prst="rect">
            <a:avLst/>
          </a:prstGeom>
        </p:spPr>
        <p:txBody>
          <a:bodyPr vert="horz" lIns="0" tIns="0" rIns="0" bIns="0" rtlCol="0" anchor="ctr"/>
          <a:lstStyle>
            <a:lvl1pPr algn="ctr">
              <a:defRPr kumimoji="0" lang="en-US" sz="1200" b="1" i="0" u="none" strike="noStrike" kern="1200" cap="none" spc="0" normalizeH="0" baseline="0" smtClean="0">
                <a:ln>
                  <a:noFill/>
                </a:ln>
                <a:solidFill>
                  <a:prstClr val="black"/>
                </a:solidFill>
                <a:effectLst/>
                <a:uLnTx/>
                <a:uFillTx/>
                <a:latin typeface="Source Sans Pro" pitchFamily="34" charset="0"/>
                <a:ea typeface="+mn-ea"/>
                <a:cs typeface="+mn-cs"/>
              </a:defRPr>
            </a:lvl1p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2325605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p:titleStyle>
    <p:bodyStyle>
      <a:lvl1pPr marL="270045" indent="-270045" algn="l" defTabSz="1080181" rtl="0" eaLnBrk="1" latinLnBrk="0" hangingPunct="1">
        <a:lnSpc>
          <a:spcPct val="90000"/>
        </a:lnSpc>
        <a:spcBef>
          <a:spcPts val="1181"/>
        </a:spcBef>
        <a:buFont typeface="Arial" panose="020B0604020202020204" pitchFamily="34" charset="0"/>
        <a:buChar char="•"/>
        <a:defRPr lang="en-US" sz="2200" kern="1200" dirty="0" smtClean="0">
          <a:solidFill>
            <a:schemeClr val="tx1"/>
          </a:solidFill>
          <a:latin typeface="+mn-lt"/>
          <a:ea typeface="+mn-ea"/>
          <a:cs typeface="+mn-cs"/>
        </a:defRPr>
      </a:lvl1pPr>
      <a:lvl2pPr marL="914400" indent="-457200" algn="l" defTabSz="1080181" rtl="0" eaLnBrk="1" latinLnBrk="0" hangingPunct="1">
        <a:lnSpc>
          <a:spcPct val="90000"/>
        </a:lnSpc>
        <a:spcBef>
          <a:spcPts val="591"/>
        </a:spcBef>
        <a:buFont typeface="Arial" panose="020B0604020202020204" pitchFamily="34" charset="0"/>
        <a:buChar char="•"/>
        <a:defRPr lang="en-US" sz="2000" kern="1200" dirty="0" smtClean="0">
          <a:solidFill>
            <a:prstClr val="black"/>
          </a:solidFill>
          <a:latin typeface="+mn-lt"/>
          <a:ea typeface="+mn-ea"/>
          <a:cs typeface="+mn-cs"/>
        </a:defRPr>
      </a:lvl2pPr>
      <a:lvl3pPr marL="1257300" indent="-342900" algn="l" defTabSz="1080181" rtl="0" eaLnBrk="1" latinLnBrk="0" hangingPunct="1">
        <a:lnSpc>
          <a:spcPct val="90000"/>
        </a:lnSpc>
        <a:spcBef>
          <a:spcPts val="591"/>
        </a:spcBef>
        <a:buFont typeface="Arial" panose="020B0604020202020204" pitchFamily="34" charset="0"/>
        <a:buChar char="•"/>
        <a:defRPr lang="en-US" sz="1800" kern="1200" dirty="0" smtClean="0">
          <a:solidFill>
            <a:prstClr val="black"/>
          </a:solidFill>
          <a:latin typeface="+mn-lt"/>
          <a:ea typeface="+mn-ea"/>
          <a:cs typeface="+mn-cs"/>
        </a:defRPr>
      </a:lvl3pPr>
      <a:lvl4pPr marL="1714500" indent="-342900" algn="l" defTabSz="1080181" rtl="0" eaLnBrk="1" latinLnBrk="0" hangingPunct="1">
        <a:lnSpc>
          <a:spcPct val="90000"/>
        </a:lnSpc>
        <a:spcBef>
          <a:spcPts val="591"/>
        </a:spcBef>
        <a:buFont typeface="Arial" panose="020B0604020202020204" pitchFamily="34" charset="0"/>
        <a:buChar char="•"/>
        <a:defRPr lang="en-US" sz="1800" kern="1200" dirty="0" smtClean="0">
          <a:solidFill>
            <a:schemeClr val="tx1"/>
          </a:solidFill>
          <a:latin typeface="+mn-lt"/>
          <a:ea typeface="+mn-ea"/>
          <a:cs typeface="+mn-cs"/>
        </a:defRPr>
      </a:lvl4pPr>
      <a:lvl5pPr marL="2171700" indent="-342900" algn="l" defTabSz="1080181" rtl="0" eaLnBrk="1" latinLnBrk="0" hangingPunct="1">
        <a:lnSpc>
          <a:spcPct val="90000"/>
        </a:lnSpc>
        <a:spcBef>
          <a:spcPts val="591"/>
        </a:spcBef>
        <a:buFont typeface="Arial" panose="020B0604020202020204" pitchFamily="34" charset="0"/>
        <a:buChar char="•"/>
        <a:defRPr lang="en-US" sz="1800" kern="1200" dirty="0">
          <a:solidFill>
            <a:schemeClr val="tx1"/>
          </a:solidFill>
          <a:latin typeface="+mn-lt"/>
          <a:ea typeface="+mn-ea"/>
          <a:cs typeface="+mn-cs"/>
        </a:defRPr>
      </a:lvl5pPr>
      <a:lvl6pPr marL="297049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1058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50678"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90768"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80181" rtl="0" eaLnBrk="1" latinLnBrk="0" hangingPunct="1">
        <a:defRPr sz="2126" kern="1200">
          <a:solidFill>
            <a:schemeClr val="tx1"/>
          </a:solidFill>
          <a:latin typeface="+mn-lt"/>
          <a:ea typeface="+mn-ea"/>
          <a:cs typeface="+mn-cs"/>
        </a:defRPr>
      </a:lvl1pPr>
      <a:lvl2pPr marL="540090" algn="l" defTabSz="1080181" rtl="0" eaLnBrk="1" latinLnBrk="0" hangingPunct="1">
        <a:defRPr sz="2126" kern="1200">
          <a:solidFill>
            <a:schemeClr val="tx1"/>
          </a:solidFill>
          <a:latin typeface="+mn-lt"/>
          <a:ea typeface="+mn-ea"/>
          <a:cs typeface="+mn-cs"/>
        </a:defRPr>
      </a:lvl2pPr>
      <a:lvl3pPr marL="1080181" algn="l" defTabSz="1080181" rtl="0" eaLnBrk="1" latinLnBrk="0" hangingPunct="1">
        <a:defRPr sz="2126" kern="1200">
          <a:solidFill>
            <a:schemeClr val="tx1"/>
          </a:solidFill>
          <a:latin typeface="+mn-lt"/>
          <a:ea typeface="+mn-ea"/>
          <a:cs typeface="+mn-cs"/>
        </a:defRPr>
      </a:lvl3pPr>
      <a:lvl4pPr marL="1620271" algn="l" defTabSz="1080181" rtl="0" eaLnBrk="1" latinLnBrk="0" hangingPunct="1">
        <a:defRPr sz="2126" kern="1200">
          <a:solidFill>
            <a:schemeClr val="tx1"/>
          </a:solidFill>
          <a:latin typeface="+mn-lt"/>
          <a:ea typeface="+mn-ea"/>
          <a:cs typeface="+mn-cs"/>
        </a:defRPr>
      </a:lvl4pPr>
      <a:lvl5pPr marL="2160361" algn="l" defTabSz="1080181" rtl="0" eaLnBrk="1" latinLnBrk="0" hangingPunct="1">
        <a:defRPr sz="2126" kern="1200">
          <a:solidFill>
            <a:schemeClr val="tx1"/>
          </a:solidFill>
          <a:latin typeface="+mn-lt"/>
          <a:ea typeface="+mn-ea"/>
          <a:cs typeface="+mn-cs"/>
        </a:defRPr>
      </a:lvl5pPr>
      <a:lvl6pPr marL="2700452" algn="l" defTabSz="1080181" rtl="0" eaLnBrk="1" latinLnBrk="0" hangingPunct="1">
        <a:defRPr sz="2126" kern="1200">
          <a:solidFill>
            <a:schemeClr val="tx1"/>
          </a:solidFill>
          <a:latin typeface="+mn-lt"/>
          <a:ea typeface="+mn-ea"/>
          <a:cs typeface="+mn-cs"/>
        </a:defRPr>
      </a:lvl6pPr>
      <a:lvl7pPr marL="3240542" algn="l" defTabSz="1080181" rtl="0" eaLnBrk="1" latinLnBrk="0" hangingPunct="1">
        <a:defRPr sz="2126" kern="1200">
          <a:solidFill>
            <a:schemeClr val="tx1"/>
          </a:solidFill>
          <a:latin typeface="+mn-lt"/>
          <a:ea typeface="+mn-ea"/>
          <a:cs typeface="+mn-cs"/>
        </a:defRPr>
      </a:lvl7pPr>
      <a:lvl8pPr marL="3780633" algn="l" defTabSz="1080181" rtl="0" eaLnBrk="1" latinLnBrk="0" hangingPunct="1">
        <a:defRPr sz="2126" kern="1200">
          <a:solidFill>
            <a:schemeClr val="tx1"/>
          </a:solidFill>
          <a:latin typeface="+mn-lt"/>
          <a:ea typeface="+mn-ea"/>
          <a:cs typeface="+mn-cs"/>
        </a:defRPr>
      </a:lvl8pPr>
      <a:lvl9pPr marL="4320723" algn="l" defTabSz="1080181" rtl="0" eaLnBrk="1" latinLnBrk="0" hangingPunct="1">
        <a:defRPr sz="2126"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550" y="1463040"/>
            <a:ext cx="13075128" cy="5949316"/>
          </a:xfrm>
          <a:prstGeom prst="rect">
            <a:avLst/>
          </a:prstGeom>
        </p:spPr>
        <p:txBody>
          <a:bodyPr vert="horz" lIns="91440" tIns="45720" rIns="91440" bIns="45720" rtlCol="0">
            <a:normAutofit/>
          </a:bodyPr>
          <a:lstStyle/>
          <a:p>
            <a:pPr marL="228600" lvl="0" indent="-228600" algn="l" defTabSz="914400" rtl="0" eaLnBrk="1" latinLnBrk="0" hangingPunct="1">
              <a:lnSpc>
                <a:spcPct val="90000"/>
              </a:lnSpc>
              <a:spcBef>
                <a:spcPts val="1400"/>
              </a:spcBef>
              <a:buClr>
                <a:srgbClr val="E12726"/>
              </a:buClr>
              <a:buFont typeface="Arial" panose="020B0604020202020204" pitchFamily="34" charset="0"/>
              <a:buChar char="•"/>
            </a:pPr>
            <a:r>
              <a:rPr lang="en-US" dirty="0"/>
              <a:t>Edit Master text styles</a:t>
            </a:r>
          </a:p>
          <a:p>
            <a:pPr marL="685800" lvl="1" indent="-228600" algn="l" defTabSz="914400" rtl="0" eaLnBrk="1" latinLnBrk="0" hangingPunct="1">
              <a:lnSpc>
                <a:spcPct val="90000"/>
              </a:lnSpc>
              <a:spcBef>
                <a:spcPts val="600"/>
              </a:spcBef>
              <a:buClr>
                <a:prstClr val="black">
                  <a:lumMod val="75000"/>
                  <a:lumOff val="25000"/>
                </a:prstClr>
              </a:buClr>
              <a:buFont typeface="Arial" panose="020B0604020202020204" pitchFamily="34" charset="0"/>
              <a:buChar char="•"/>
            </a:pPr>
            <a:r>
              <a:rPr lang="en-US" dirty="0"/>
              <a:t>Second level</a:t>
            </a:r>
          </a:p>
          <a:p>
            <a:pPr marL="1143000" lvl="2" indent="-228600" algn="l" defTabSz="914400" rtl="0" eaLnBrk="1" latinLnBrk="0" hangingPunct="1">
              <a:lnSpc>
                <a:spcPct val="90000"/>
              </a:lnSpc>
              <a:spcBef>
                <a:spcPts val="600"/>
              </a:spcBef>
              <a:buClr>
                <a:prstClr val="black">
                  <a:lumMod val="75000"/>
                  <a:lumOff val="25000"/>
                </a:prstClr>
              </a:buClr>
              <a:buFont typeface="Arial" panose="020B0604020202020204" pitchFamily="34" charset="0"/>
              <a:buChar char="•"/>
            </a:pPr>
            <a:r>
              <a:rPr lang="en-US" dirty="0"/>
              <a:t>Third level</a:t>
            </a:r>
          </a:p>
          <a:p>
            <a:pPr marL="1600200" lvl="3" indent="-228600" algn="l" defTabSz="914400" rtl="0" eaLnBrk="1" latinLnBrk="0" hangingPunct="1">
              <a:lnSpc>
                <a:spcPct val="90000"/>
              </a:lnSpc>
              <a:spcBef>
                <a:spcPts val="500"/>
              </a:spcBef>
              <a:buFont typeface="Arial" panose="020B0604020202020204" pitchFamily="34" charset="0"/>
              <a:buChar char="•"/>
            </a:pPr>
            <a:r>
              <a:rPr lang="en-US" dirty="0"/>
              <a:t>Fourth level</a:t>
            </a:r>
          </a:p>
          <a:p>
            <a:pPr marL="2057400" lvl="4" indent="-228600" algn="l" defTabSz="914400" rtl="0" eaLnBrk="1" latinLnBrk="0" hangingPunct="1">
              <a:lnSpc>
                <a:spcPct val="90000"/>
              </a:lnSpc>
              <a:spcBef>
                <a:spcPts val="500"/>
              </a:spcBef>
              <a:buFont typeface="Arial" panose="020B0604020202020204" pitchFamily="34" charset="0"/>
              <a:buChar char="•"/>
            </a:pPr>
            <a:r>
              <a:rPr lang="en-US" dirty="0"/>
              <a:t>Fifth level</a:t>
            </a:r>
          </a:p>
        </p:txBody>
      </p:sp>
      <p:pic>
        <p:nvPicPr>
          <p:cNvPr id="7" name="Picture 6">
            <a:extLst>
              <a:ext uri="{FF2B5EF4-FFF2-40B4-BE49-F238E27FC236}">
                <a16:creationId xmlns:a16="http://schemas.microsoft.com/office/drawing/2014/main" id="{F0CA3C6C-F100-4422-BA8A-75B0C0F51439}"/>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330041" y="7523222"/>
            <a:ext cx="1965246" cy="600085"/>
          </a:xfrm>
          <a:prstGeom prst="rect">
            <a:avLst/>
          </a:prstGeom>
        </p:spPr>
      </p:pic>
      <p:pic>
        <p:nvPicPr>
          <p:cNvPr id="8" name="Picture 7">
            <a:extLst>
              <a:ext uri="{FF2B5EF4-FFF2-40B4-BE49-F238E27FC236}">
                <a16:creationId xmlns:a16="http://schemas.microsoft.com/office/drawing/2014/main" id="{F2B42B5F-F1C7-46A2-BC4B-70074D73DFAA}"/>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6393845" y="7716967"/>
            <a:ext cx="1608281" cy="250961"/>
          </a:xfrm>
          <a:prstGeom prst="rect">
            <a:avLst/>
          </a:prstGeom>
        </p:spPr>
      </p:pic>
      <p:sp>
        <p:nvSpPr>
          <p:cNvPr id="9" name="Title Placeholder 1">
            <a:extLst>
              <a:ext uri="{FF2B5EF4-FFF2-40B4-BE49-F238E27FC236}">
                <a16:creationId xmlns:a16="http://schemas.microsoft.com/office/drawing/2014/main" id="{DA576527-9EF4-4C4C-A3FD-9C1899998AC5}"/>
              </a:ext>
            </a:extLst>
          </p:cNvPr>
          <p:cNvSpPr>
            <a:spLocks noGrp="1"/>
          </p:cNvSpPr>
          <p:nvPr>
            <p:ph type="title"/>
          </p:nvPr>
        </p:nvSpPr>
        <p:spPr>
          <a:xfrm>
            <a:off x="336549" y="288923"/>
            <a:ext cx="11513969" cy="874319"/>
          </a:xfrm>
          <a:prstGeom prst="rect">
            <a:avLst/>
          </a:prstGeom>
        </p:spPr>
        <p:txBody>
          <a:bodyPr vert="horz" lIns="0" tIns="0" rIns="0" bIns="0" rtlCol="0" anchor="t">
            <a:noAutofit/>
          </a:bodyPr>
          <a:lstStyle/>
          <a:p>
            <a:r>
              <a:rPr lang="en-US" dirty="0"/>
              <a:t>Click to edit Master title style</a:t>
            </a:r>
          </a:p>
        </p:txBody>
      </p:sp>
      <p:sp>
        <p:nvSpPr>
          <p:cNvPr id="10" name="Footer Placeholder 4">
            <a:extLst>
              <a:ext uri="{FF2B5EF4-FFF2-40B4-BE49-F238E27FC236}">
                <a16:creationId xmlns:a16="http://schemas.microsoft.com/office/drawing/2014/main" id="{84C1CA49-7919-40AE-A0FD-C067CFEB41A7}"/>
              </a:ext>
            </a:extLst>
          </p:cNvPr>
          <p:cNvSpPr>
            <a:spLocks noGrp="1"/>
          </p:cNvSpPr>
          <p:nvPr>
            <p:ph type="ftr" sz="quarter" idx="3"/>
          </p:nvPr>
        </p:nvSpPr>
        <p:spPr>
          <a:xfrm>
            <a:off x="8477726" y="7669443"/>
            <a:ext cx="4535916" cy="365125"/>
          </a:xfrm>
          <a:prstGeom prst="rect">
            <a:avLst/>
          </a:prstGeom>
        </p:spPr>
        <p:txBody>
          <a:bodyPr vert="horz" lIns="0" tIns="0" rIns="0" bIns="0" rtlCol="0" anchor="ctr"/>
          <a:lstStyle>
            <a:lvl1pPr algn="r">
              <a:defRPr kumimoji="0" lang="en-US" sz="12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11" name="Slide Number Placeholder 5">
            <a:extLst>
              <a:ext uri="{FF2B5EF4-FFF2-40B4-BE49-F238E27FC236}">
                <a16:creationId xmlns:a16="http://schemas.microsoft.com/office/drawing/2014/main" id="{50256315-C7F6-45C7-8CA8-F1BB8B6D2845}"/>
              </a:ext>
            </a:extLst>
          </p:cNvPr>
          <p:cNvSpPr>
            <a:spLocks noGrp="1"/>
          </p:cNvSpPr>
          <p:nvPr>
            <p:ph type="sldNum" sz="quarter" idx="4"/>
          </p:nvPr>
        </p:nvSpPr>
        <p:spPr>
          <a:xfrm>
            <a:off x="13013642" y="7669443"/>
            <a:ext cx="398036" cy="365125"/>
          </a:xfrm>
          <a:prstGeom prst="rect">
            <a:avLst/>
          </a:prstGeom>
        </p:spPr>
        <p:txBody>
          <a:bodyPr vert="horz" lIns="0" tIns="0" rIns="0" bIns="0" rtlCol="0" anchor="ctr"/>
          <a:lstStyle>
            <a:lvl1pPr algn="ctr">
              <a:defRPr kumimoji="0" lang="en-US" sz="1200" b="1" i="0" u="none" strike="noStrike" kern="1200" cap="none" spc="0" normalizeH="0" baseline="0" smtClean="0">
                <a:ln>
                  <a:noFill/>
                </a:ln>
                <a:solidFill>
                  <a:prstClr val="black"/>
                </a:solidFill>
                <a:effectLst/>
                <a:uLnTx/>
                <a:uFillTx/>
                <a:latin typeface="Source Sans Pro" pitchFamily="34" charset="0"/>
                <a:ea typeface="+mn-ea"/>
                <a:cs typeface="+mn-cs"/>
              </a:defRPr>
            </a:lvl1p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92208224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dt="0"/>
  <p:txStyles>
    <p:title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p:titleStyle>
    <p:bodyStyle>
      <a:lvl1pPr marL="270045" indent="-270045" algn="l" defTabSz="1080181" rtl="0" eaLnBrk="1" latinLnBrk="0" hangingPunct="1">
        <a:lnSpc>
          <a:spcPct val="90000"/>
        </a:lnSpc>
        <a:spcBef>
          <a:spcPts val="1181"/>
        </a:spcBef>
        <a:buFont typeface="Arial" panose="020B0604020202020204" pitchFamily="34" charset="0"/>
        <a:buChar char="•"/>
        <a:defRPr lang="en-US" sz="2200" kern="1200" dirty="0" smtClean="0">
          <a:solidFill>
            <a:schemeClr val="tx1"/>
          </a:solidFill>
          <a:latin typeface="+mn-lt"/>
          <a:ea typeface="+mn-ea"/>
          <a:cs typeface="+mn-cs"/>
        </a:defRPr>
      </a:lvl1pPr>
      <a:lvl2pPr marL="914400" indent="-457200" algn="l" defTabSz="1080181" rtl="0" eaLnBrk="1" latinLnBrk="0" hangingPunct="1">
        <a:lnSpc>
          <a:spcPct val="90000"/>
        </a:lnSpc>
        <a:spcBef>
          <a:spcPts val="591"/>
        </a:spcBef>
        <a:buFont typeface="Arial" panose="020B0604020202020204" pitchFamily="34" charset="0"/>
        <a:buChar char="•"/>
        <a:defRPr lang="en-US" sz="2000" kern="1200" dirty="0" smtClean="0">
          <a:solidFill>
            <a:prstClr val="black"/>
          </a:solidFill>
          <a:latin typeface="+mn-lt"/>
          <a:ea typeface="+mn-ea"/>
          <a:cs typeface="+mn-cs"/>
        </a:defRPr>
      </a:lvl2pPr>
      <a:lvl3pPr marL="1257300" indent="-342900" algn="l" defTabSz="1080181" rtl="0" eaLnBrk="1" latinLnBrk="0" hangingPunct="1">
        <a:lnSpc>
          <a:spcPct val="90000"/>
        </a:lnSpc>
        <a:spcBef>
          <a:spcPts val="591"/>
        </a:spcBef>
        <a:buFont typeface="Arial" panose="020B0604020202020204" pitchFamily="34" charset="0"/>
        <a:buChar char="•"/>
        <a:defRPr lang="en-US" sz="1800" kern="1200" dirty="0" smtClean="0">
          <a:solidFill>
            <a:prstClr val="black"/>
          </a:solidFill>
          <a:latin typeface="+mn-lt"/>
          <a:ea typeface="+mn-ea"/>
          <a:cs typeface="+mn-cs"/>
        </a:defRPr>
      </a:lvl3pPr>
      <a:lvl4pPr marL="1714500" indent="-342900" algn="l" defTabSz="1080181" rtl="0" eaLnBrk="1" latinLnBrk="0" hangingPunct="1">
        <a:lnSpc>
          <a:spcPct val="90000"/>
        </a:lnSpc>
        <a:spcBef>
          <a:spcPts val="591"/>
        </a:spcBef>
        <a:buFont typeface="Arial" panose="020B0604020202020204" pitchFamily="34" charset="0"/>
        <a:buChar char="•"/>
        <a:defRPr lang="en-US" sz="1800" kern="1200" dirty="0" smtClean="0">
          <a:solidFill>
            <a:schemeClr val="tx1"/>
          </a:solidFill>
          <a:latin typeface="+mn-lt"/>
          <a:ea typeface="+mn-ea"/>
          <a:cs typeface="+mn-cs"/>
        </a:defRPr>
      </a:lvl4pPr>
      <a:lvl5pPr marL="2171700" indent="-342900" algn="l" defTabSz="1080181" rtl="0" eaLnBrk="1" latinLnBrk="0" hangingPunct="1">
        <a:lnSpc>
          <a:spcPct val="90000"/>
        </a:lnSpc>
        <a:spcBef>
          <a:spcPts val="591"/>
        </a:spcBef>
        <a:buFont typeface="Arial" panose="020B0604020202020204" pitchFamily="34" charset="0"/>
        <a:buChar char="•"/>
        <a:defRPr lang="en-US" sz="1800" kern="1200" dirty="0">
          <a:solidFill>
            <a:schemeClr val="tx1"/>
          </a:solidFill>
          <a:latin typeface="+mn-lt"/>
          <a:ea typeface="+mn-ea"/>
          <a:cs typeface="+mn-cs"/>
        </a:defRPr>
      </a:lvl5pPr>
      <a:lvl6pPr marL="297049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10587"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50678"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90768" indent="-270045" algn="l" defTabSz="1080181"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80181" rtl="0" eaLnBrk="1" latinLnBrk="0" hangingPunct="1">
        <a:defRPr sz="2126" kern="1200">
          <a:solidFill>
            <a:schemeClr val="tx1"/>
          </a:solidFill>
          <a:latin typeface="+mn-lt"/>
          <a:ea typeface="+mn-ea"/>
          <a:cs typeface="+mn-cs"/>
        </a:defRPr>
      </a:lvl1pPr>
      <a:lvl2pPr marL="540090" algn="l" defTabSz="1080181" rtl="0" eaLnBrk="1" latinLnBrk="0" hangingPunct="1">
        <a:defRPr sz="2126" kern="1200">
          <a:solidFill>
            <a:schemeClr val="tx1"/>
          </a:solidFill>
          <a:latin typeface="+mn-lt"/>
          <a:ea typeface="+mn-ea"/>
          <a:cs typeface="+mn-cs"/>
        </a:defRPr>
      </a:lvl2pPr>
      <a:lvl3pPr marL="1080181" algn="l" defTabSz="1080181" rtl="0" eaLnBrk="1" latinLnBrk="0" hangingPunct="1">
        <a:defRPr sz="2126" kern="1200">
          <a:solidFill>
            <a:schemeClr val="tx1"/>
          </a:solidFill>
          <a:latin typeface="+mn-lt"/>
          <a:ea typeface="+mn-ea"/>
          <a:cs typeface="+mn-cs"/>
        </a:defRPr>
      </a:lvl3pPr>
      <a:lvl4pPr marL="1620271" algn="l" defTabSz="1080181" rtl="0" eaLnBrk="1" latinLnBrk="0" hangingPunct="1">
        <a:defRPr sz="2126" kern="1200">
          <a:solidFill>
            <a:schemeClr val="tx1"/>
          </a:solidFill>
          <a:latin typeface="+mn-lt"/>
          <a:ea typeface="+mn-ea"/>
          <a:cs typeface="+mn-cs"/>
        </a:defRPr>
      </a:lvl4pPr>
      <a:lvl5pPr marL="2160361" algn="l" defTabSz="1080181" rtl="0" eaLnBrk="1" latinLnBrk="0" hangingPunct="1">
        <a:defRPr sz="2126" kern="1200">
          <a:solidFill>
            <a:schemeClr val="tx1"/>
          </a:solidFill>
          <a:latin typeface="+mn-lt"/>
          <a:ea typeface="+mn-ea"/>
          <a:cs typeface="+mn-cs"/>
        </a:defRPr>
      </a:lvl5pPr>
      <a:lvl6pPr marL="2700452" algn="l" defTabSz="1080181" rtl="0" eaLnBrk="1" latinLnBrk="0" hangingPunct="1">
        <a:defRPr sz="2126" kern="1200">
          <a:solidFill>
            <a:schemeClr val="tx1"/>
          </a:solidFill>
          <a:latin typeface="+mn-lt"/>
          <a:ea typeface="+mn-ea"/>
          <a:cs typeface="+mn-cs"/>
        </a:defRPr>
      </a:lvl6pPr>
      <a:lvl7pPr marL="3240542" algn="l" defTabSz="1080181" rtl="0" eaLnBrk="1" latinLnBrk="0" hangingPunct="1">
        <a:defRPr sz="2126" kern="1200">
          <a:solidFill>
            <a:schemeClr val="tx1"/>
          </a:solidFill>
          <a:latin typeface="+mn-lt"/>
          <a:ea typeface="+mn-ea"/>
          <a:cs typeface="+mn-cs"/>
        </a:defRPr>
      </a:lvl7pPr>
      <a:lvl8pPr marL="3780633" algn="l" defTabSz="1080181" rtl="0" eaLnBrk="1" latinLnBrk="0" hangingPunct="1">
        <a:defRPr sz="2126" kern="1200">
          <a:solidFill>
            <a:schemeClr val="tx1"/>
          </a:solidFill>
          <a:latin typeface="+mn-lt"/>
          <a:ea typeface="+mn-ea"/>
          <a:cs typeface="+mn-cs"/>
        </a:defRPr>
      </a:lvl8pPr>
      <a:lvl9pPr marL="4320723" algn="l" defTabSz="1080181" rtl="0" eaLnBrk="1" latinLnBrk="0" hangingPunct="1">
        <a:defRPr sz="212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9" name="Picture 1358">
            <a:extLst>
              <a:ext uri="{FF2B5EF4-FFF2-40B4-BE49-F238E27FC236}">
                <a16:creationId xmlns:a16="http://schemas.microsoft.com/office/drawing/2014/main" id="{70B53F3C-5D45-4AC4-BC5A-842C9B4D686A}"/>
              </a:ext>
            </a:extLst>
          </p:cNvPr>
          <p:cNvPicPr>
            <a:picLocks noChangeAspect="1"/>
          </p:cNvPicPr>
          <p:nvPr/>
        </p:nvPicPr>
        <p:blipFill rotWithShape="1">
          <a:blip r:embed="rId3">
            <a:duotone>
              <a:prstClr val="black"/>
              <a:schemeClr val="accent6">
                <a:tint val="45000"/>
                <a:satMod val="400000"/>
              </a:schemeClr>
            </a:duotone>
          </a:blip>
          <a:srcRect l="5659" t="3358" r="72" b="20436"/>
          <a:stretch/>
        </p:blipFill>
        <p:spPr>
          <a:xfrm>
            <a:off x="0" y="0"/>
            <a:ext cx="14396302" cy="8229600"/>
          </a:xfrm>
          <a:prstGeom prst="rect">
            <a:avLst/>
          </a:prstGeom>
        </p:spPr>
      </p:pic>
      <p:sp>
        <p:nvSpPr>
          <p:cNvPr id="1360" name="Blue overlay">
            <a:extLst>
              <a:ext uri="{FF2B5EF4-FFF2-40B4-BE49-F238E27FC236}">
                <a16:creationId xmlns:a16="http://schemas.microsoft.com/office/drawing/2014/main" id="{7B14B16F-8AE7-4738-AADD-B0DB54AAAFA2}"/>
              </a:ext>
            </a:extLst>
          </p:cNvPr>
          <p:cNvSpPr/>
          <p:nvPr/>
        </p:nvSpPr>
        <p:spPr>
          <a:xfrm>
            <a:off x="-11076" y="0"/>
            <a:ext cx="14412876" cy="8229600"/>
          </a:xfrm>
          <a:prstGeom prst="rect">
            <a:avLst/>
          </a:prstGeom>
          <a:gradFill flip="none" rotWithShape="1">
            <a:gsLst>
              <a:gs pos="0">
                <a:srgbClr val="002060"/>
              </a:gs>
              <a:gs pos="50000">
                <a:srgbClr val="002060">
                  <a:alpha val="80000"/>
                </a:srgbClr>
              </a:gs>
              <a:gs pos="100000">
                <a:srgbClr val="002060">
                  <a:alpha val="6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Top Corners Rounded 80">
            <a:extLst>
              <a:ext uri="{FF2B5EF4-FFF2-40B4-BE49-F238E27FC236}">
                <a16:creationId xmlns:a16="http://schemas.microsoft.com/office/drawing/2014/main" id="{37E26DFB-7071-4137-8942-B97D890050ED}"/>
              </a:ext>
            </a:extLst>
          </p:cNvPr>
          <p:cNvSpPr/>
          <p:nvPr/>
        </p:nvSpPr>
        <p:spPr>
          <a:xfrm rot="5400000">
            <a:off x="2287382" y="-1380955"/>
            <a:ext cx="741532" cy="5316296"/>
          </a:xfrm>
          <a:prstGeom prst="round2SameRect">
            <a:avLst>
              <a:gd name="adj1" fmla="val 50000"/>
              <a:gd name="adj2" fmla="val 0"/>
            </a:avLst>
          </a:prstGeom>
          <a:solidFill>
            <a:srgbClr val="1A377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126" b="0" i="0" u="none" strike="noStrike" kern="1200" cap="none" spc="0" normalizeH="0" baseline="0" noProof="0">
              <a:ln>
                <a:noFill/>
              </a:ln>
              <a:solidFill>
                <a:prstClr val="white"/>
              </a:solidFill>
              <a:effectLst/>
              <a:uLnTx/>
              <a:uFillTx/>
              <a:latin typeface="Source Sans Pro"/>
              <a:ea typeface="+mn-ea"/>
              <a:cs typeface="+mn-cs"/>
            </a:endParaRPr>
          </a:p>
        </p:txBody>
      </p:sp>
      <p:sp>
        <p:nvSpPr>
          <p:cNvPr id="12" name="Text Placeholder 11">
            <a:extLst>
              <a:ext uri="{FF2B5EF4-FFF2-40B4-BE49-F238E27FC236}">
                <a16:creationId xmlns:a16="http://schemas.microsoft.com/office/drawing/2014/main" id="{1ED9C138-ED06-4D97-A38A-7576C838D964}"/>
              </a:ext>
            </a:extLst>
          </p:cNvPr>
          <p:cNvSpPr>
            <a:spLocks noGrp="1"/>
          </p:cNvSpPr>
          <p:nvPr>
            <p:ph type="body" sz="quarter" idx="12"/>
          </p:nvPr>
        </p:nvSpPr>
        <p:spPr>
          <a:xfrm>
            <a:off x="353567" y="1277193"/>
            <a:ext cx="11873984" cy="3720465"/>
          </a:xfrm>
        </p:spPr>
        <p:txBody>
          <a:bodyPr/>
          <a:lstStyle/>
          <a:p>
            <a:r>
              <a:rPr lang="en-US" sz="5400" dirty="0"/>
              <a:t>Risk Mitigation in Global Economy </a:t>
            </a:r>
          </a:p>
          <a:p>
            <a:r>
              <a:rPr lang="en-US" sz="4000" dirty="0" smtClean="0"/>
              <a:t>Monetizing Data Science Opportunities</a:t>
            </a:r>
            <a:endParaRPr lang="en-US" sz="4000" dirty="0"/>
          </a:p>
        </p:txBody>
      </p:sp>
      <p:sp>
        <p:nvSpPr>
          <p:cNvPr id="4" name="TextBox 3"/>
          <p:cNvSpPr txBox="1"/>
          <p:nvPr/>
        </p:nvSpPr>
        <p:spPr>
          <a:xfrm>
            <a:off x="505333" y="1012890"/>
            <a:ext cx="4810963" cy="528606"/>
          </a:xfrm>
          <a:prstGeom prst="rect">
            <a:avLst/>
          </a:prstGeom>
          <a:noFill/>
        </p:spPr>
        <p:txBody>
          <a:bodyPr wrap="square" rtlCol="0">
            <a:spAutoFit/>
          </a:bodyPr>
          <a:lstStyle/>
          <a:p>
            <a:pPr lvl="0">
              <a:defRPr/>
            </a:pPr>
            <a:r>
              <a:rPr lang="en-US" sz="2835" spc="177" dirty="0">
                <a:solidFill>
                  <a:prstClr val="white"/>
                </a:solidFill>
                <a:latin typeface="Source Sans Pro Semibold" panose="020B0603030403020204" pitchFamily="34" charset="0"/>
                <a:ea typeface="Source Sans Pro Semibold" panose="020B0603030403020204" pitchFamily="34" charset="0"/>
              </a:rPr>
              <a:t>ODSC </a:t>
            </a:r>
            <a:r>
              <a:rPr lang="en-US" sz="2835" spc="177" dirty="0" smtClean="0">
                <a:solidFill>
                  <a:prstClr val="white"/>
                </a:solidFill>
                <a:latin typeface="Source Sans Pro Semibold" panose="020B0603030403020204" pitchFamily="34" charset="0"/>
                <a:ea typeface="Source Sans Pro Semibold" panose="020B0603030403020204" pitchFamily="34" charset="0"/>
              </a:rPr>
              <a:t>EAST </a:t>
            </a:r>
            <a:r>
              <a:rPr lang="en-US" sz="2835" spc="177" dirty="0">
                <a:solidFill>
                  <a:prstClr val="white"/>
                </a:solidFill>
                <a:latin typeface="Source Sans Pro Semibold" panose="020B0603030403020204" pitchFamily="34" charset="0"/>
                <a:ea typeface="Source Sans Pro Semibold" panose="020B0603030403020204" pitchFamily="34" charset="0"/>
              </a:rPr>
              <a:t>2019 </a:t>
            </a:r>
          </a:p>
        </p:txBody>
      </p:sp>
      <p:sp>
        <p:nvSpPr>
          <p:cNvPr id="15" name="Text Placeholder 9">
            <a:extLst>
              <a:ext uri="{FF2B5EF4-FFF2-40B4-BE49-F238E27FC236}">
                <a16:creationId xmlns:a16="http://schemas.microsoft.com/office/drawing/2014/main" id="{BCBCFA46-6FDA-4E9B-8EAE-37E37954224C}"/>
              </a:ext>
            </a:extLst>
          </p:cNvPr>
          <p:cNvSpPr>
            <a:spLocks noGrp="1"/>
          </p:cNvSpPr>
          <p:nvPr>
            <p:ph type="body" sz="quarter" idx="10"/>
          </p:nvPr>
        </p:nvSpPr>
        <p:spPr>
          <a:xfrm>
            <a:off x="353567" y="6197055"/>
            <a:ext cx="5852606" cy="470988"/>
          </a:xfrm>
        </p:spPr>
        <p:txBody>
          <a:bodyPr>
            <a:noAutofit/>
          </a:bodyPr>
          <a:lstStyle/>
          <a:p>
            <a:r>
              <a:rPr lang="en-US" sz="3600" dirty="0" smtClean="0">
                <a:solidFill>
                  <a:schemeClr val="bg1"/>
                </a:solidFill>
              </a:rPr>
              <a:t>Prabhu Sadasivam</a:t>
            </a:r>
            <a:endParaRPr lang="en-US" sz="3600" dirty="0">
              <a:solidFill>
                <a:schemeClr val="bg1"/>
              </a:solidFill>
            </a:endParaRPr>
          </a:p>
        </p:txBody>
      </p:sp>
      <p:sp>
        <p:nvSpPr>
          <p:cNvPr id="16" name="Text Placeholder 10">
            <a:extLst>
              <a:ext uri="{FF2B5EF4-FFF2-40B4-BE49-F238E27FC236}">
                <a16:creationId xmlns:a16="http://schemas.microsoft.com/office/drawing/2014/main" id="{B2EA43E5-4FDA-4BD9-8928-0EC7077C7DD7}"/>
              </a:ext>
            </a:extLst>
          </p:cNvPr>
          <p:cNvSpPr>
            <a:spLocks noGrp="1"/>
          </p:cNvSpPr>
          <p:nvPr>
            <p:ph type="body" sz="quarter" idx="11"/>
          </p:nvPr>
        </p:nvSpPr>
        <p:spPr>
          <a:xfrm>
            <a:off x="353567" y="6754224"/>
            <a:ext cx="5852606" cy="833349"/>
          </a:xfrm>
        </p:spPr>
        <p:txBody>
          <a:bodyPr>
            <a:noAutofit/>
          </a:bodyPr>
          <a:lstStyle/>
          <a:p>
            <a:r>
              <a:rPr lang="en-US" sz="2400" dirty="0" smtClean="0">
                <a:solidFill>
                  <a:schemeClr val="bg1"/>
                </a:solidFill>
              </a:rPr>
              <a:t>Director, Analytic Technology </a:t>
            </a:r>
          </a:p>
          <a:p>
            <a:r>
              <a:rPr lang="en-US" sz="2400" dirty="0" smtClean="0">
                <a:solidFill>
                  <a:schemeClr val="bg1"/>
                </a:solidFill>
              </a:rPr>
              <a:t>LexisNexis Risk &amp; Business Analytics</a:t>
            </a:r>
          </a:p>
        </p:txBody>
      </p:sp>
    </p:spTree>
    <p:extLst>
      <p:ext uri="{BB962C8B-B14F-4D97-AF65-F5344CB8AC3E}">
        <p14:creationId xmlns:p14="http://schemas.microsoft.com/office/powerpoint/2010/main" val="3880499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5088279" y="837832"/>
            <a:ext cx="4238419"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Cloud variability</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938716" y="2313650"/>
            <a:ext cx="67574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Cloud is absolutely the right solution, BUT….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7" name="Title 1">
            <a:extLst>
              <a:ext uri="{FF2B5EF4-FFF2-40B4-BE49-F238E27FC236}">
                <a16:creationId xmlns:a16="http://schemas.microsoft.com/office/drawing/2014/main" id="{841D368C-7AC3-4307-9848-ADC4A080BFEC}"/>
              </a:ext>
            </a:extLst>
          </p:cNvPr>
          <p:cNvSpPr txBox="1">
            <a:spLocks/>
          </p:cNvSpPr>
          <p:nvPr/>
        </p:nvSpPr>
        <p:spPr>
          <a:xfrm>
            <a:off x="938716" y="6812526"/>
            <a:ext cx="9089204" cy="883276"/>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Solution: Cloud abstraction &amp; agnostic layer</a:t>
            </a:r>
            <a:endParaRPr lang="en-US" sz="2800" b="1" dirty="0">
              <a:solidFill>
                <a:schemeClr val="accent4">
                  <a:lumMod val="40000"/>
                  <a:lumOff val="60000"/>
                </a:schemeClr>
              </a:solidFill>
              <a:latin typeface="Source Sans Pro Semibold" panose="020B0603030403020204" pitchFamily="34" charset="0"/>
              <a:ea typeface="Source Sans Pro Semibold" panose="020B0603030403020204" pitchFamily="34" charset="0"/>
            </a:endParaRPr>
          </a:p>
        </p:txBody>
      </p:sp>
      <p:sp>
        <p:nvSpPr>
          <p:cNvPr id="8" name="TextBox 7">
            <a:extLst>
              <a:ext uri="{FF2B5EF4-FFF2-40B4-BE49-F238E27FC236}">
                <a16:creationId xmlns:a16="http://schemas.microsoft.com/office/drawing/2014/main" id="{ABD85190-A632-4D22-8867-ECD46537B46D}"/>
              </a:ext>
            </a:extLst>
          </p:cNvPr>
          <p:cNvSpPr txBox="1"/>
          <p:nvPr/>
        </p:nvSpPr>
        <p:spPr>
          <a:xfrm>
            <a:off x="938716" y="3438369"/>
            <a:ext cx="1200004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Is your primary cloud provider operating in the geography?</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9" name="TextBox 8">
            <a:extLst>
              <a:ext uri="{FF2B5EF4-FFF2-40B4-BE49-F238E27FC236}">
                <a16:creationId xmlns:a16="http://schemas.microsoft.com/office/drawing/2014/main" id="{ABD85190-A632-4D22-8867-ECD46537B46D}"/>
              </a:ext>
            </a:extLst>
          </p:cNvPr>
          <p:cNvSpPr txBox="1"/>
          <p:nvPr/>
        </p:nvSpPr>
        <p:spPr>
          <a:xfrm>
            <a:off x="938716" y="4563088"/>
            <a:ext cx="12000044" cy="523220"/>
          </a:xfrm>
          <a:prstGeom prst="rect">
            <a:avLst/>
          </a:prstGeom>
          <a:noFill/>
        </p:spPr>
        <p:txBody>
          <a:bodyPr wrap="square" rtlCol="0">
            <a:spAutoFit/>
          </a:bodyPr>
          <a:lstStyle/>
          <a:p>
            <a:r>
              <a:rPr lang="en-US" sz="2800" dirty="0">
                <a:solidFill>
                  <a:schemeClr val="bg1"/>
                </a:solidFill>
                <a:latin typeface="Source Sans Pro Light" panose="020B0403030403020204" pitchFamily="34" charset="0"/>
                <a:ea typeface="Source Sans Pro Light" panose="020B0403030403020204" pitchFamily="34" charset="0"/>
              </a:rPr>
              <a:t>Does your cloud provider have enough availability zones</a:t>
            </a:r>
            <a:r>
              <a:rPr lang="en-US" sz="2800" dirty="0" smtClean="0">
                <a:solidFill>
                  <a:schemeClr val="bg1"/>
                </a:solidFill>
                <a:latin typeface="Source Sans Pro Light" panose="020B0403030403020204" pitchFamily="34" charset="0"/>
                <a:ea typeface="Source Sans Pro Light" panose="020B0403030403020204" pitchFamily="34" charset="0"/>
              </a:rPr>
              <a:t>? </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0" name="TextBox 9">
            <a:extLst>
              <a:ext uri="{FF2B5EF4-FFF2-40B4-BE49-F238E27FC236}">
                <a16:creationId xmlns:a16="http://schemas.microsoft.com/office/drawing/2014/main" id="{ABD85190-A632-4D22-8867-ECD46537B46D}"/>
              </a:ext>
            </a:extLst>
          </p:cNvPr>
          <p:cNvSpPr txBox="1"/>
          <p:nvPr/>
        </p:nvSpPr>
        <p:spPr>
          <a:xfrm>
            <a:off x="938716" y="5687807"/>
            <a:ext cx="1200004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What about Disaster Recovery option in smaller countries? </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429069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13179" y="30931"/>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3971712" y="697787"/>
            <a:ext cx="6458375"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The key to global success</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862271" y="2330327"/>
            <a:ext cx="67574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Source the right and robust data</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8" name="TextBox 7">
            <a:extLst>
              <a:ext uri="{FF2B5EF4-FFF2-40B4-BE49-F238E27FC236}">
                <a16:creationId xmlns:a16="http://schemas.microsoft.com/office/drawing/2014/main" id="{ABD85190-A632-4D22-8867-ECD46537B46D}"/>
              </a:ext>
            </a:extLst>
          </p:cNvPr>
          <p:cNvSpPr txBox="1"/>
          <p:nvPr/>
        </p:nvSpPr>
        <p:spPr>
          <a:xfrm>
            <a:off x="862271" y="3289438"/>
            <a:ext cx="1200004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Know your data – Local geography nuances and compliance</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9" name="TextBox 8">
            <a:extLst>
              <a:ext uri="{FF2B5EF4-FFF2-40B4-BE49-F238E27FC236}">
                <a16:creationId xmlns:a16="http://schemas.microsoft.com/office/drawing/2014/main" id="{ABD85190-A632-4D22-8867-ECD46537B46D}"/>
              </a:ext>
            </a:extLst>
          </p:cNvPr>
          <p:cNvSpPr txBox="1"/>
          <p:nvPr/>
        </p:nvSpPr>
        <p:spPr>
          <a:xfrm>
            <a:off x="862271" y="4257440"/>
            <a:ext cx="1200004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Understand your problem statement (Prevent, Predict, or Detect)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0" name="TextBox 9">
            <a:extLst>
              <a:ext uri="{FF2B5EF4-FFF2-40B4-BE49-F238E27FC236}">
                <a16:creationId xmlns:a16="http://schemas.microsoft.com/office/drawing/2014/main" id="{ABD85190-A632-4D22-8867-ECD46537B46D}"/>
              </a:ext>
            </a:extLst>
          </p:cNvPr>
          <p:cNvSpPr txBox="1"/>
          <p:nvPr/>
        </p:nvSpPr>
        <p:spPr>
          <a:xfrm>
            <a:off x="862271" y="5270152"/>
            <a:ext cx="1200004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Choose the right algorithm &amp; right technology</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grpSp>
        <p:nvGrpSpPr>
          <p:cNvPr id="11" name="Group 10">
            <a:extLst>
              <a:ext uri="{FF2B5EF4-FFF2-40B4-BE49-F238E27FC236}">
                <a16:creationId xmlns:a16="http://schemas.microsoft.com/office/drawing/2014/main" id="{76B96419-37BE-4FE3-9BB0-F02A5DEE599A}"/>
              </a:ext>
            </a:extLst>
          </p:cNvPr>
          <p:cNvGrpSpPr/>
          <p:nvPr/>
        </p:nvGrpSpPr>
        <p:grpSpPr>
          <a:xfrm>
            <a:off x="11927902" y="1934885"/>
            <a:ext cx="1202970" cy="1202970"/>
            <a:chOff x="1527351" y="3880362"/>
            <a:chExt cx="1202970" cy="1202970"/>
          </a:xfrm>
        </p:grpSpPr>
        <p:sp>
          <p:nvSpPr>
            <p:cNvPr id="12" name="Oval 11">
              <a:extLst>
                <a:ext uri="{FF2B5EF4-FFF2-40B4-BE49-F238E27FC236}">
                  <a16:creationId xmlns:a16="http://schemas.microsoft.com/office/drawing/2014/main" id="{359C93BF-5454-4205-BFAD-B6F47C4E2ADF}"/>
                </a:ext>
              </a:extLst>
            </p:cNvPr>
            <p:cNvSpPr/>
            <p:nvPr/>
          </p:nvSpPr>
          <p:spPr>
            <a:xfrm>
              <a:off x="1527351" y="3880362"/>
              <a:ext cx="1202970" cy="1202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13" name="Group 173">
              <a:extLst>
                <a:ext uri="{FF2B5EF4-FFF2-40B4-BE49-F238E27FC236}">
                  <a16:creationId xmlns:a16="http://schemas.microsoft.com/office/drawing/2014/main" id="{9AEAB8F0-7665-46F9-A3B2-BDC4029A3F1B}"/>
                </a:ext>
              </a:extLst>
            </p:cNvPr>
            <p:cNvGrpSpPr>
              <a:grpSpLocks noChangeAspect="1"/>
            </p:cNvGrpSpPr>
            <p:nvPr/>
          </p:nvGrpSpPr>
          <p:grpSpPr bwMode="auto">
            <a:xfrm>
              <a:off x="1703952" y="4108757"/>
              <a:ext cx="790072" cy="746180"/>
              <a:chOff x="3744" y="2984"/>
              <a:chExt cx="576" cy="544"/>
            </a:xfrm>
            <a:solidFill>
              <a:schemeClr val="tx1">
                <a:lumMod val="65000"/>
                <a:lumOff val="35000"/>
              </a:schemeClr>
            </a:solidFill>
          </p:grpSpPr>
          <p:sp>
            <p:nvSpPr>
              <p:cNvPr id="14" name="Freeform 174">
                <a:extLst>
                  <a:ext uri="{FF2B5EF4-FFF2-40B4-BE49-F238E27FC236}">
                    <a16:creationId xmlns:a16="http://schemas.microsoft.com/office/drawing/2014/main" id="{0319E2C7-8BE4-4A03-A969-E33267F41254}"/>
                  </a:ext>
                </a:extLst>
              </p:cNvPr>
              <p:cNvSpPr>
                <a:spLocks/>
              </p:cNvSpPr>
              <p:nvPr/>
            </p:nvSpPr>
            <p:spPr bwMode="auto">
              <a:xfrm>
                <a:off x="3744" y="3176"/>
                <a:ext cx="499" cy="201"/>
              </a:xfrm>
              <a:custGeom>
                <a:avLst/>
                <a:gdLst>
                  <a:gd name="T0" fmla="*/ 0 w 1556"/>
                  <a:gd name="T1" fmla="*/ 314 h 627"/>
                  <a:gd name="T2" fmla="*/ 0 w 1556"/>
                  <a:gd name="T3" fmla="*/ 1 h 627"/>
                  <a:gd name="T4" fmla="*/ 24 w 1556"/>
                  <a:gd name="T5" fmla="*/ 1 h 627"/>
                  <a:gd name="T6" fmla="*/ 552 w 1556"/>
                  <a:gd name="T7" fmla="*/ 0 h 627"/>
                  <a:gd name="T8" fmla="*/ 694 w 1556"/>
                  <a:gd name="T9" fmla="*/ 57 h 627"/>
                  <a:gd name="T10" fmla="*/ 996 w 1556"/>
                  <a:gd name="T11" fmla="*/ 358 h 627"/>
                  <a:gd name="T12" fmla="*/ 999 w 1556"/>
                  <a:gd name="T13" fmla="*/ 474 h 627"/>
                  <a:gd name="T14" fmla="*/ 882 w 1556"/>
                  <a:gd name="T15" fmla="*/ 471 h 627"/>
                  <a:gd name="T16" fmla="*/ 713 w 1556"/>
                  <a:gd name="T17" fmla="*/ 306 h 627"/>
                  <a:gd name="T18" fmla="*/ 683 w 1556"/>
                  <a:gd name="T19" fmla="*/ 342 h 627"/>
                  <a:gd name="T20" fmla="*/ 698 w 1556"/>
                  <a:gd name="T21" fmla="*/ 358 h 627"/>
                  <a:gd name="T22" fmla="*/ 842 w 1556"/>
                  <a:gd name="T23" fmla="*/ 499 h 627"/>
                  <a:gd name="T24" fmla="*/ 1066 w 1556"/>
                  <a:gd name="T25" fmla="*/ 460 h 627"/>
                  <a:gd name="T26" fmla="*/ 1097 w 1556"/>
                  <a:gd name="T27" fmla="*/ 440 h 627"/>
                  <a:gd name="T28" fmla="*/ 1457 w 1556"/>
                  <a:gd name="T29" fmla="*/ 441 h 627"/>
                  <a:gd name="T30" fmla="*/ 1551 w 1556"/>
                  <a:gd name="T31" fmla="*/ 537 h 627"/>
                  <a:gd name="T32" fmla="*/ 1456 w 1556"/>
                  <a:gd name="T33" fmla="*/ 627 h 627"/>
                  <a:gd name="T34" fmla="*/ 830 w 1556"/>
                  <a:gd name="T35" fmla="*/ 627 h 627"/>
                  <a:gd name="T36" fmla="*/ 736 w 1556"/>
                  <a:gd name="T37" fmla="*/ 593 h 627"/>
                  <a:gd name="T38" fmla="*/ 386 w 1556"/>
                  <a:gd name="T39" fmla="*/ 326 h 627"/>
                  <a:gd name="T40" fmla="*/ 348 w 1556"/>
                  <a:gd name="T41" fmla="*/ 314 h 627"/>
                  <a:gd name="T42" fmla="*/ 24 w 1556"/>
                  <a:gd name="T43" fmla="*/ 314 h 627"/>
                  <a:gd name="T44" fmla="*/ 0 w 1556"/>
                  <a:gd name="T45" fmla="*/ 31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56" h="627">
                    <a:moveTo>
                      <a:pt x="0" y="314"/>
                    </a:moveTo>
                    <a:cubicBezTo>
                      <a:pt x="0" y="208"/>
                      <a:pt x="0" y="106"/>
                      <a:pt x="0" y="1"/>
                    </a:cubicBezTo>
                    <a:cubicBezTo>
                      <a:pt x="9" y="1"/>
                      <a:pt x="16" y="1"/>
                      <a:pt x="24" y="1"/>
                    </a:cubicBezTo>
                    <a:cubicBezTo>
                      <a:pt x="200" y="1"/>
                      <a:pt x="376" y="2"/>
                      <a:pt x="552" y="0"/>
                    </a:cubicBezTo>
                    <a:cubicBezTo>
                      <a:pt x="609" y="0"/>
                      <a:pt x="655" y="18"/>
                      <a:pt x="694" y="57"/>
                    </a:cubicBezTo>
                    <a:cubicBezTo>
                      <a:pt x="795" y="157"/>
                      <a:pt x="895" y="257"/>
                      <a:pt x="996" y="358"/>
                    </a:cubicBezTo>
                    <a:cubicBezTo>
                      <a:pt x="1031" y="393"/>
                      <a:pt x="1032" y="441"/>
                      <a:pt x="999" y="474"/>
                    </a:cubicBezTo>
                    <a:cubicBezTo>
                      <a:pt x="967" y="507"/>
                      <a:pt x="918" y="506"/>
                      <a:pt x="882" y="471"/>
                    </a:cubicBezTo>
                    <a:cubicBezTo>
                      <a:pt x="826" y="416"/>
                      <a:pt x="770" y="362"/>
                      <a:pt x="713" y="306"/>
                    </a:cubicBezTo>
                    <a:cubicBezTo>
                      <a:pt x="703" y="318"/>
                      <a:pt x="693" y="329"/>
                      <a:pt x="683" y="342"/>
                    </a:cubicBezTo>
                    <a:cubicBezTo>
                      <a:pt x="688" y="347"/>
                      <a:pt x="693" y="353"/>
                      <a:pt x="698" y="358"/>
                    </a:cubicBezTo>
                    <a:cubicBezTo>
                      <a:pt x="746" y="405"/>
                      <a:pt x="794" y="452"/>
                      <a:pt x="842" y="499"/>
                    </a:cubicBezTo>
                    <a:cubicBezTo>
                      <a:pt x="916" y="571"/>
                      <a:pt x="1024" y="553"/>
                      <a:pt x="1066" y="460"/>
                    </a:cubicBezTo>
                    <a:cubicBezTo>
                      <a:pt x="1073" y="444"/>
                      <a:pt x="1081" y="440"/>
                      <a:pt x="1097" y="440"/>
                    </a:cubicBezTo>
                    <a:cubicBezTo>
                      <a:pt x="1217" y="441"/>
                      <a:pt x="1337" y="440"/>
                      <a:pt x="1457" y="441"/>
                    </a:cubicBezTo>
                    <a:cubicBezTo>
                      <a:pt x="1514" y="441"/>
                      <a:pt x="1556" y="485"/>
                      <a:pt x="1551" y="537"/>
                    </a:cubicBezTo>
                    <a:cubicBezTo>
                      <a:pt x="1547" y="591"/>
                      <a:pt x="1510" y="627"/>
                      <a:pt x="1456" y="627"/>
                    </a:cubicBezTo>
                    <a:cubicBezTo>
                      <a:pt x="1247" y="627"/>
                      <a:pt x="1038" y="627"/>
                      <a:pt x="830" y="627"/>
                    </a:cubicBezTo>
                    <a:cubicBezTo>
                      <a:pt x="794" y="627"/>
                      <a:pt x="763" y="614"/>
                      <a:pt x="736" y="593"/>
                    </a:cubicBezTo>
                    <a:cubicBezTo>
                      <a:pt x="619" y="504"/>
                      <a:pt x="503" y="415"/>
                      <a:pt x="386" y="326"/>
                    </a:cubicBezTo>
                    <a:cubicBezTo>
                      <a:pt x="375" y="319"/>
                      <a:pt x="361" y="314"/>
                      <a:pt x="348" y="314"/>
                    </a:cubicBezTo>
                    <a:cubicBezTo>
                      <a:pt x="240" y="313"/>
                      <a:pt x="132" y="313"/>
                      <a:pt x="24" y="314"/>
                    </a:cubicBezTo>
                    <a:cubicBezTo>
                      <a:pt x="17" y="314"/>
                      <a:pt x="10" y="314"/>
                      <a:pt x="0"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75">
                <a:extLst>
                  <a:ext uri="{FF2B5EF4-FFF2-40B4-BE49-F238E27FC236}">
                    <a16:creationId xmlns:a16="http://schemas.microsoft.com/office/drawing/2014/main" id="{05243042-45C3-4782-AD13-308A022DEEAC}"/>
                  </a:ext>
                </a:extLst>
              </p:cNvPr>
              <p:cNvSpPr>
                <a:spLocks/>
              </p:cNvSpPr>
              <p:nvPr/>
            </p:nvSpPr>
            <p:spPr bwMode="auto">
              <a:xfrm>
                <a:off x="4032" y="3047"/>
                <a:ext cx="44" cy="44"/>
              </a:xfrm>
              <a:custGeom>
                <a:avLst/>
                <a:gdLst>
                  <a:gd name="T0" fmla="*/ 68 w 137"/>
                  <a:gd name="T1" fmla="*/ 137 h 137"/>
                  <a:gd name="T2" fmla="*/ 1 w 137"/>
                  <a:gd name="T3" fmla="*/ 67 h 137"/>
                  <a:gd name="T4" fmla="*/ 70 w 137"/>
                  <a:gd name="T5" fmla="*/ 1 h 137"/>
                  <a:gd name="T6" fmla="*/ 137 w 137"/>
                  <a:gd name="T7" fmla="*/ 69 h 137"/>
                  <a:gd name="T8" fmla="*/ 68 w 137"/>
                  <a:gd name="T9" fmla="*/ 137 h 137"/>
                </a:gdLst>
                <a:ahLst/>
                <a:cxnLst>
                  <a:cxn ang="0">
                    <a:pos x="T0" y="T1"/>
                  </a:cxn>
                  <a:cxn ang="0">
                    <a:pos x="T2" y="T3"/>
                  </a:cxn>
                  <a:cxn ang="0">
                    <a:pos x="T4" y="T5"/>
                  </a:cxn>
                  <a:cxn ang="0">
                    <a:pos x="T6" y="T7"/>
                  </a:cxn>
                  <a:cxn ang="0">
                    <a:pos x="T8" y="T9"/>
                  </a:cxn>
                </a:cxnLst>
                <a:rect l="0" t="0" r="r" b="b"/>
                <a:pathLst>
                  <a:path w="137" h="137">
                    <a:moveTo>
                      <a:pt x="68" y="137"/>
                    </a:moveTo>
                    <a:cubicBezTo>
                      <a:pt x="29" y="136"/>
                      <a:pt x="0" y="106"/>
                      <a:pt x="1" y="67"/>
                    </a:cubicBezTo>
                    <a:cubicBezTo>
                      <a:pt x="2" y="30"/>
                      <a:pt x="33" y="0"/>
                      <a:pt x="70" y="1"/>
                    </a:cubicBezTo>
                    <a:cubicBezTo>
                      <a:pt x="106" y="2"/>
                      <a:pt x="137" y="33"/>
                      <a:pt x="137" y="69"/>
                    </a:cubicBezTo>
                    <a:cubicBezTo>
                      <a:pt x="137" y="107"/>
                      <a:pt x="106" y="137"/>
                      <a:pt x="68" y="1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6">
                <a:extLst>
                  <a:ext uri="{FF2B5EF4-FFF2-40B4-BE49-F238E27FC236}">
                    <a16:creationId xmlns:a16="http://schemas.microsoft.com/office/drawing/2014/main" id="{4EBDE915-FABD-4D9F-95E8-10D5375E8BA4}"/>
                  </a:ext>
                </a:extLst>
              </p:cNvPr>
              <p:cNvSpPr>
                <a:spLocks/>
              </p:cNvSpPr>
              <p:nvPr/>
            </p:nvSpPr>
            <p:spPr bwMode="auto">
              <a:xfrm>
                <a:off x="4134" y="3194"/>
                <a:ext cx="44" cy="44"/>
              </a:xfrm>
              <a:custGeom>
                <a:avLst/>
                <a:gdLst>
                  <a:gd name="T0" fmla="*/ 137 w 137"/>
                  <a:gd name="T1" fmla="*/ 69 h 137"/>
                  <a:gd name="T2" fmla="*/ 69 w 137"/>
                  <a:gd name="T3" fmla="*/ 137 h 137"/>
                  <a:gd name="T4" fmla="*/ 1 w 137"/>
                  <a:gd name="T5" fmla="*/ 68 h 137"/>
                  <a:gd name="T6" fmla="*/ 71 w 137"/>
                  <a:gd name="T7" fmla="*/ 1 h 137"/>
                  <a:gd name="T8" fmla="*/ 137 w 137"/>
                  <a:gd name="T9" fmla="*/ 69 h 137"/>
                </a:gdLst>
                <a:ahLst/>
                <a:cxnLst>
                  <a:cxn ang="0">
                    <a:pos x="T0" y="T1"/>
                  </a:cxn>
                  <a:cxn ang="0">
                    <a:pos x="T2" y="T3"/>
                  </a:cxn>
                  <a:cxn ang="0">
                    <a:pos x="T4" y="T5"/>
                  </a:cxn>
                  <a:cxn ang="0">
                    <a:pos x="T6" y="T7"/>
                  </a:cxn>
                  <a:cxn ang="0">
                    <a:pos x="T8" y="T9"/>
                  </a:cxn>
                </a:cxnLst>
                <a:rect l="0" t="0" r="r" b="b"/>
                <a:pathLst>
                  <a:path w="137" h="137">
                    <a:moveTo>
                      <a:pt x="137" y="69"/>
                    </a:moveTo>
                    <a:cubicBezTo>
                      <a:pt x="137" y="106"/>
                      <a:pt x="106" y="137"/>
                      <a:pt x="69" y="137"/>
                    </a:cubicBezTo>
                    <a:cubicBezTo>
                      <a:pt x="32" y="137"/>
                      <a:pt x="0" y="105"/>
                      <a:pt x="1" y="68"/>
                    </a:cubicBezTo>
                    <a:cubicBezTo>
                      <a:pt x="2" y="30"/>
                      <a:pt x="33" y="0"/>
                      <a:pt x="71" y="1"/>
                    </a:cubicBezTo>
                    <a:cubicBezTo>
                      <a:pt x="108" y="1"/>
                      <a:pt x="137" y="32"/>
                      <a:pt x="137"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7">
                <a:extLst>
                  <a:ext uri="{FF2B5EF4-FFF2-40B4-BE49-F238E27FC236}">
                    <a16:creationId xmlns:a16="http://schemas.microsoft.com/office/drawing/2014/main" id="{905DE799-732D-42AF-BDCE-8B7B156EE0EF}"/>
                  </a:ext>
                </a:extLst>
              </p:cNvPr>
              <p:cNvSpPr>
                <a:spLocks/>
              </p:cNvSpPr>
              <p:nvPr/>
            </p:nvSpPr>
            <p:spPr bwMode="auto">
              <a:xfrm>
                <a:off x="3970" y="3012"/>
                <a:ext cx="43" cy="44"/>
              </a:xfrm>
              <a:custGeom>
                <a:avLst/>
                <a:gdLst>
                  <a:gd name="T0" fmla="*/ 136 w 136"/>
                  <a:gd name="T1" fmla="*/ 68 h 136"/>
                  <a:gd name="T2" fmla="*/ 69 w 136"/>
                  <a:gd name="T3" fmla="*/ 136 h 136"/>
                  <a:gd name="T4" fmla="*/ 0 w 136"/>
                  <a:gd name="T5" fmla="*/ 68 h 136"/>
                  <a:gd name="T6" fmla="*/ 68 w 136"/>
                  <a:gd name="T7" fmla="*/ 0 h 136"/>
                  <a:gd name="T8" fmla="*/ 136 w 136"/>
                  <a:gd name="T9" fmla="*/ 68 h 136"/>
                </a:gdLst>
                <a:ahLst/>
                <a:cxnLst>
                  <a:cxn ang="0">
                    <a:pos x="T0" y="T1"/>
                  </a:cxn>
                  <a:cxn ang="0">
                    <a:pos x="T2" y="T3"/>
                  </a:cxn>
                  <a:cxn ang="0">
                    <a:pos x="T4" y="T5"/>
                  </a:cxn>
                  <a:cxn ang="0">
                    <a:pos x="T6" y="T7"/>
                  </a:cxn>
                  <a:cxn ang="0">
                    <a:pos x="T8" y="T9"/>
                  </a:cxn>
                </a:cxnLst>
                <a:rect l="0" t="0" r="r" b="b"/>
                <a:pathLst>
                  <a:path w="136" h="136">
                    <a:moveTo>
                      <a:pt x="136" y="68"/>
                    </a:moveTo>
                    <a:cubicBezTo>
                      <a:pt x="136" y="106"/>
                      <a:pt x="107" y="136"/>
                      <a:pt x="69" y="136"/>
                    </a:cubicBezTo>
                    <a:cubicBezTo>
                      <a:pt x="31" y="136"/>
                      <a:pt x="0" y="105"/>
                      <a:pt x="0" y="68"/>
                    </a:cubicBezTo>
                    <a:cubicBezTo>
                      <a:pt x="1" y="31"/>
                      <a:pt x="31" y="0"/>
                      <a:pt x="68" y="0"/>
                    </a:cubicBezTo>
                    <a:cubicBezTo>
                      <a:pt x="106" y="0"/>
                      <a:pt x="136" y="30"/>
                      <a:pt x="136" y="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8">
                <a:extLst>
                  <a:ext uri="{FF2B5EF4-FFF2-40B4-BE49-F238E27FC236}">
                    <a16:creationId xmlns:a16="http://schemas.microsoft.com/office/drawing/2014/main" id="{FE0D945B-1601-47FE-A632-F39E327D0D73}"/>
                  </a:ext>
                </a:extLst>
              </p:cNvPr>
              <p:cNvSpPr>
                <a:spLocks/>
              </p:cNvSpPr>
              <p:nvPr/>
            </p:nvSpPr>
            <p:spPr bwMode="auto">
              <a:xfrm>
                <a:off x="3985" y="3086"/>
                <a:ext cx="44" cy="44"/>
              </a:xfrm>
              <a:custGeom>
                <a:avLst/>
                <a:gdLst>
                  <a:gd name="T0" fmla="*/ 136 w 136"/>
                  <a:gd name="T1" fmla="*/ 67 h 136"/>
                  <a:gd name="T2" fmla="*/ 68 w 136"/>
                  <a:gd name="T3" fmla="*/ 136 h 136"/>
                  <a:gd name="T4" fmla="*/ 0 w 136"/>
                  <a:gd name="T5" fmla="*/ 68 h 136"/>
                  <a:gd name="T6" fmla="*/ 68 w 136"/>
                  <a:gd name="T7" fmla="*/ 0 h 136"/>
                  <a:gd name="T8" fmla="*/ 136 w 136"/>
                  <a:gd name="T9" fmla="*/ 67 h 136"/>
                </a:gdLst>
                <a:ahLst/>
                <a:cxnLst>
                  <a:cxn ang="0">
                    <a:pos x="T0" y="T1"/>
                  </a:cxn>
                  <a:cxn ang="0">
                    <a:pos x="T2" y="T3"/>
                  </a:cxn>
                  <a:cxn ang="0">
                    <a:pos x="T4" y="T5"/>
                  </a:cxn>
                  <a:cxn ang="0">
                    <a:pos x="T6" y="T7"/>
                  </a:cxn>
                  <a:cxn ang="0">
                    <a:pos x="T8" y="T9"/>
                  </a:cxn>
                </a:cxnLst>
                <a:rect l="0" t="0" r="r" b="b"/>
                <a:pathLst>
                  <a:path w="136" h="136">
                    <a:moveTo>
                      <a:pt x="136" y="67"/>
                    </a:moveTo>
                    <a:cubicBezTo>
                      <a:pt x="136" y="105"/>
                      <a:pt x="106" y="136"/>
                      <a:pt x="68" y="136"/>
                    </a:cubicBezTo>
                    <a:cubicBezTo>
                      <a:pt x="31" y="136"/>
                      <a:pt x="1" y="105"/>
                      <a:pt x="0" y="68"/>
                    </a:cubicBezTo>
                    <a:cubicBezTo>
                      <a:pt x="0" y="31"/>
                      <a:pt x="31" y="0"/>
                      <a:pt x="68" y="0"/>
                    </a:cubicBezTo>
                    <a:cubicBezTo>
                      <a:pt x="106" y="0"/>
                      <a:pt x="135" y="30"/>
                      <a:pt x="136"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9">
                <a:extLst>
                  <a:ext uri="{FF2B5EF4-FFF2-40B4-BE49-F238E27FC236}">
                    <a16:creationId xmlns:a16="http://schemas.microsoft.com/office/drawing/2014/main" id="{8E63C0BC-DA5D-452B-ADBF-CE8B01783F98}"/>
                  </a:ext>
                </a:extLst>
              </p:cNvPr>
              <p:cNvSpPr>
                <a:spLocks/>
              </p:cNvSpPr>
              <p:nvPr/>
            </p:nvSpPr>
            <p:spPr bwMode="auto">
              <a:xfrm>
                <a:off x="4107" y="3080"/>
                <a:ext cx="44" cy="44"/>
              </a:xfrm>
              <a:custGeom>
                <a:avLst/>
                <a:gdLst>
                  <a:gd name="T0" fmla="*/ 136 w 136"/>
                  <a:gd name="T1" fmla="*/ 68 h 136"/>
                  <a:gd name="T2" fmla="*/ 67 w 136"/>
                  <a:gd name="T3" fmla="*/ 136 h 136"/>
                  <a:gd name="T4" fmla="*/ 0 w 136"/>
                  <a:gd name="T5" fmla="*/ 68 h 136"/>
                  <a:gd name="T6" fmla="*/ 68 w 136"/>
                  <a:gd name="T7" fmla="*/ 0 h 136"/>
                  <a:gd name="T8" fmla="*/ 136 w 136"/>
                  <a:gd name="T9" fmla="*/ 68 h 136"/>
                </a:gdLst>
                <a:ahLst/>
                <a:cxnLst>
                  <a:cxn ang="0">
                    <a:pos x="T0" y="T1"/>
                  </a:cxn>
                  <a:cxn ang="0">
                    <a:pos x="T2" y="T3"/>
                  </a:cxn>
                  <a:cxn ang="0">
                    <a:pos x="T4" y="T5"/>
                  </a:cxn>
                  <a:cxn ang="0">
                    <a:pos x="T6" y="T7"/>
                  </a:cxn>
                  <a:cxn ang="0">
                    <a:pos x="T8" y="T9"/>
                  </a:cxn>
                </a:cxnLst>
                <a:rect l="0" t="0" r="r" b="b"/>
                <a:pathLst>
                  <a:path w="136" h="136">
                    <a:moveTo>
                      <a:pt x="136" y="68"/>
                    </a:moveTo>
                    <a:cubicBezTo>
                      <a:pt x="136" y="107"/>
                      <a:pt x="106" y="136"/>
                      <a:pt x="67" y="136"/>
                    </a:cubicBezTo>
                    <a:cubicBezTo>
                      <a:pt x="31" y="136"/>
                      <a:pt x="0" y="105"/>
                      <a:pt x="0" y="68"/>
                    </a:cubicBezTo>
                    <a:cubicBezTo>
                      <a:pt x="0" y="31"/>
                      <a:pt x="31" y="1"/>
                      <a:pt x="68" y="0"/>
                    </a:cubicBezTo>
                    <a:cubicBezTo>
                      <a:pt x="106" y="0"/>
                      <a:pt x="136" y="30"/>
                      <a:pt x="136" y="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0">
                <a:extLst>
                  <a:ext uri="{FF2B5EF4-FFF2-40B4-BE49-F238E27FC236}">
                    <a16:creationId xmlns:a16="http://schemas.microsoft.com/office/drawing/2014/main" id="{54878F05-7A4F-48EF-B32B-9CDDD1655132}"/>
                  </a:ext>
                </a:extLst>
              </p:cNvPr>
              <p:cNvSpPr>
                <a:spLocks/>
              </p:cNvSpPr>
              <p:nvPr/>
            </p:nvSpPr>
            <p:spPr bwMode="auto">
              <a:xfrm>
                <a:off x="4276" y="3358"/>
                <a:ext cx="44" cy="44"/>
              </a:xfrm>
              <a:custGeom>
                <a:avLst/>
                <a:gdLst>
                  <a:gd name="T0" fmla="*/ 137 w 137"/>
                  <a:gd name="T1" fmla="*/ 67 h 137"/>
                  <a:gd name="T2" fmla="*/ 69 w 137"/>
                  <a:gd name="T3" fmla="*/ 136 h 137"/>
                  <a:gd name="T4" fmla="*/ 1 w 137"/>
                  <a:gd name="T5" fmla="*/ 69 h 137"/>
                  <a:gd name="T6" fmla="*/ 67 w 137"/>
                  <a:gd name="T7" fmla="*/ 0 h 137"/>
                  <a:gd name="T8" fmla="*/ 137 w 137"/>
                  <a:gd name="T9" fmla="*/ 67 h 137"/>
                </a:gdLst>
                <a:ahLst/>
                <a:cxnLst>
                  <a:cxn ang="0">
                    <a:pos x="T0" y="T1"/>
                  </a:cxn>
                  <a:cxn ang="0">
                    <a:pos x="T2" y="T3"/>
                  </a:cxn>
                  <a:cxn ang="0">
                    <a:pos x="T4" y="T5"/>
                  </a:cxn>
                  <a:cxn ang="0">
                    <a:pos x="T6" y="T7"/>
                  </a:cxn>
                  <a:cxn ang="0">
                    <a:pos x="T8" y="T9"/>
                  </a:cxn>
                </a:cxnLst>
                <a:rect l="0" t="0" r="r" b="b"/>
                <a:pathLst>
                  <a:path w="137" h="137">
                    <a:moveTo>
                      <a:pt x="137" y="67"/>
                    </a:moveTo>
                    <a:cubicBezTo>
                      <a:pt x="137" y="105"/>
                      <a:pt x="106" y="137"/>
                      <a:pt x="69" y="136"/>
                    </a:cubicBezTo>
                    <a:cubicBezTo>
                      <a:pt x="32" y="136"/>
                      <a:pt x="1" y="105"/>
                      <a:pt x="1" y="69"/>
                    </a:cubicBezTo>
                    <a:cubicBezTo>
                      <a:pt x="0" y="32"/>
                      <a:pt x="30" y="1"/>
                      <a:pt x="67" y="0"/>
                    </a:cubicBezTo>
                    <a:cubicBezTo>
                      <a:pt x="106" y="0"/>
                      <a:pt x="136" y="29"/>
                      <a:pt x="137"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1">
                <a:extLst>
                  <a:ext uri="{FF2B5EF4-FFF2-40B4-BE49-F238E27FC236}">
                    <a16:creationId xmlns:a16="http://schemas.microsoft.com/office/drawing/2014/main" id="{21AFC23A-FD07-4BE9-AA35-8F9C477FFBEB}"/>
                  </a:ext>
                </a:extLst>
              </p:cNvPr>
              <p:cNvSpPr>
                <a:spLocks/>
              </p:cNvSpPr>
              <p:nvPr/>
            </p:nvSpPr>
            <p:spPr bwMode="auto">
              <a:xfrm>
                <a:off x="3872" y="3109"/>
                <a:ext cx="44" cy="44"/>
              </a:xfrm>
              <a:custGeom>
                <a:avLst/>
                <a:gdLst>
                  <a:gd name="T0" fmla="*/ 0 w 137"/>
                  <a:gd name="T1" fmla="*/ 68 h 137"/>
                  <a:gd name="T2" fmla="*/ 70 w 137"/>
                  <a:gd name="T3" fmla="*/ 0 h 137"/>
                  <a:gd name="T4" fmla="*/ 136 w 137"/>
                  <a:gd name="T5" fmla="*/ 69 h 137"/>
                  <a:gd name="T6" fmla="*/ 69 w 137"/>
                  <a:gd name="T7" fmla="*/ 136 h 137"/>
                  <a:gd name="T8" fmla="*/ 0 w 137"/>
                  <a:gd name="T9" fmla="*/ 68 h 137"/>
                </a:gdLst>
                <a:ahLst/>
                <a:cxnLst>
                  <a:cxn ang="0">
                    <a:pos x="T0" y="T1"/>
                  </a:cxn>
                  <a:cxn ang="0">
                    <a:pos x="T2" y="T3"/>
                  </a:cxn>
                  <a:cxn ang="0">
                    <a:pos x="T4" y="T5"/>
                  </a:cxn>
                  <a:cxn ang="0">
                    <a:pos x="T6" y="T7"/>
                  </a:cxn>
                  <a:cxn ang="0">
                    <a:pos x="T8" y="T9"/>
                  </a:cxn>
                </a:cxnLst>
                <a:rect l="0" t="0" r="r" b="b"/>
                <a:pathLst>
                  <a:path w="137" h="137">
                    <a:moveTo>
                      <a:pt x="0" y="68"/>
                    </a:moveTo>
                    <a:cubicBezTo>
                      <a:pt x="1" y="30"/>
                      <a:pt x="31" y="0"/>
                      <a:pt x="70" y="0"/>
                    </a:cubicBezTo>
                    <a:cubicBezTo>
                      <a:pt x="106" y="1"/>
                      <a:pt x="137" y="32"/>
                      <a:pt x="136" y="69"/>
                    </a:cubicBezTo>
                    <a:cubicBezTo>
                      <a:pt x="136" y="105"/>
                      <a:pt x="105" y="136"/>
                      <a:pt x="69" y="136"/>
                    </a:cubicBezTo>
                    <a:cubicBezTo>
                      <a:pt x="31" y="137"/>
                      <a:pt x="0" y="106"/>
                      <a:pt x="0" y="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82">
                <a:extLst>
                  <a:ext uri="{FF2B5EF4-FFF2-40B4-BE49-F238E27FC236}">
                    <a16:creationId xmlns:a16="http://schemas.microsoft.com/office/drawing/2014/main" id="{26D2380F-CF62-4628-91D0-749306A1487D}"/>
                  </a:ext>
                </a:extLst>
              </p:cNvPr>
              <p:cNvSpPr>
                <a:spLocks/>
              </p:cNvSpPr>
              <p:nvPr/>
            </p:nvSpPr>
            <p:spPr bwMode="auto">
              <a:xfrm>
                <a:off x="4074" y="3160"/>
                <a:ext cx="45" cy="44"/>
              </a:xfrm>
              <a:custGeom>
                <a:avLst/>
                <a:gdLst>
                  <a:gd name="T0" fmla="*/ 71 w 138"/>
                  <a:gd name="T1" fmla="*/ 1 h 138"/>
                  <a:gd name="T2" fmla="*/ 137 w 138"/>
                  <a:gd name="T3" fmla="*/ 70 h 138"/>
                  <a:gd name="T4" fmla="*/ 66 w 138"/>
                  <a:gd name="T5" fmla="*/ 137 h 138"/>
                  <a:gd name="T6" fmla="*/ 1 w 138"/>
                  <a:gd name="T7" fmla="*/ 66 h 138"/>
                  <a:gd name="T8" fmla="*/ 71 w 138"/>
                  <a:gd name="T9" fmla="*/ 1 h 138"/>
                </a:gdLst>
                <a:ahLst/>
                <a:cxnLst>
                  <a:cxn ang="0">
                    <a:pos x="T0" y="T1"/>
                  </a:cxn>
                  <a:cxn ang="0">
                    <a:pos x="T2" y="T3"/>
                  </a:cxn>
                  <a:cxn ang="0">
                    <a:pos x="T4" y="T5"/>
                  </a:cxn>
                  <a:cxn ang="0">
                    <a:pos x="T6" y="T7"/>
                  </a:cxn>
                  <a:cxn ang="0">
                    <a:pos x="T8" y="T9"/>
                  </a:cxn>
                </a:cxnLst>
                <a:rect l="0" t="0" r="r" b="b"/>
                <a:pathLst>
                  <a:path w="138" h="138">
                    <a:moveTo>
                      <a:pt x="71" y="1"/>
                    </a:moveTo>
                    <a:cubicBezTo>
                      <a:pt x="108" y="3"/>
                      <a:pt x="138" y="34"/>
                      <a:pt x="137" y="70"/>
                    </a:cubicBezTo>
                    <a:cubicBezTo>
                      <a:pt x="136" y="108"/>
                      <a:pt x="104" y="138"/>
                      <a:pt x="66" y="137"/>
                    </a:cubicBezTo>
                    <a:cubicBezTo>
                      <a:pt x="28" y="135"/>
                      <a:pt x="0" y="104"/>
                      <a:pt x="1" y="66"/>
                    </a:cubicBezTo>
                    <a:cubicBezTo>
                      <a:pt x="2" y="29"/>
                      <a:pt x="33" y="0"/>
                      <a:pt x="71" y="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83">
                <a:extLst>
                  <a:ext uri="{FF2B5EF4-FFF2-40B4-BE49-F238E27FC236}">
                    <a16:creationId xmlns:a16="http://schemas.microsoft.com/office/drawing/2014/main" id="{226DA7F5-5C8E-435A-9524-180DC506DFCD}"/>
                  </a:ext>
                </a:extLst>
              </p:cNvPr>
              <p:cNvSpPr>
                <a:spLocks/>
              </p:cNvSpPr>
              <p:nvPr/>
            </p:nvSpPr>
            <p:spPr bwMode="auto">
              <a:xfrm>
                <a:off x="4018" y="3196"/>
                <a:ext cx="44" cy="44"/>
              </a:xfrm>
              <a:custGeom>
                <a:avLst/>
                <a:gdLst>
                  <a:gd name="T0" fmla="*/ 0 w 136"/>
                  <a:gd name="T1" fmla="*/ 68 h 137"/>
                  <a:gd name="T2" fmla="*/ 70 w 136"/>
                  <a:gd name="T3" fmla="*/ 1 h 137"/>
                  <a:gd name="T4" fmla="*/ 136 w 136"/>
                  <a:gd name="T5" fmla="*/ 70 h 137"/>
                  <a:gd name="T6" fmla="*/ 68 w 136"/>
                  <a:gd name="T7" fmla="*/ 137 h 137"/>
                  <a:gd name="T8" fmla="*/ 0 w 136"/>
                  <a:gd name="T9" fmla="*/ 68 h 137"/>
                </a:gdLst>
                <a:ahLst/>
                <a:cxnLst>
                  <a:cxn ang="0">
                    <a:pos x="T0" y="T1"/>
                  </a:cxn>
                  <a:cxn ang="0">
                    <a:pos x="T2" y="T3"/>
                  </a:cxn>
                  <a:cxn ang="0">
                    <a:pos x="T4" y="T5"/>
                  </a:cxn>
                  <a:cxn ang="0">
                    <a:pos x="T6" y="T7"/>
                  </a:cxn>
                  <a:cxn ang="0">
                    <a:pos x="T8" y="T9"/>
                  </a:cxn>
                </a:cxnLst>
                <a:rect l="0" t="0" r="r" b="b"/>
                <a:pathLst>
                  <a:path w="136" h="137">
                    <a:moveTo>
                      <a:pt x="0" y="68"/>
                    </a:moveTo>
                    <a:cubicBezTo>
                      <a:pt x="1" y="30"/>
                      <a:pt x="31" y="0"/>
                      <a:pt x="70" y="1"/>
                    </a:cubicBezTo>
                    <a:cubicBezTo>
                      <a:pt x="107" y="2"/>
                      <a:pt x="136" y="33"/>
                      <a:pt x="136" y="70"/>
                    </a:cubicBezTo>
                    <a:cubicBezTo>
                      <a:pt x="135" y="107"/>
                      <a:pt x="105" y="137"/>
                      <a:pt x="68" y="137"/>
                    </a:cubicBezTo>
                    <a:cubicBezTo>
                      <a:pt x="30" y="137"/>
                      <a:pt x="0" y="106"/>
                      <a:pt x="0" y="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4">
                <a:extLst>
                  <a:ext uri="{FF2B5EF4-FFF2-40B4-BE49-F238E27FC236}">
                    <a16:creationId xmlns:a16="http://schemas.microsoft.com/office/drawing/2014/main" id="{F65D7919-026F-4BB8-BE9F-B829C9FB4898}"/>
                  </a:ext>
                </a:extLst>
              </p:cNvPr>
              <p:cNvSpPr>
                <a:spLocks/>
              </p:cNvSpPr>
              <p:nvPr/>
            </p:nvSpPr>
            <p:spPr bwMode="auto">
              <a:xfrm>
                <a:off x="4181" y="3250"/>
                <a:ext cx="44" cy="44"/>
              </a:xfrm>
              <a:custGeom>
                <a:avLst/>
                <a:gdLst>
                  <a:gd name="T0" fmla="*/ 137 w 137"/>
                  <a:gd name="T1" fmla="*/ 69 h 137"/>
                  <a:gd name="T2" fmla="*/ 69 w 137"/>
                  <a:gd name="T3" fmla="*/ 136 h 137"/>
                  <a:gd name="T4" fmla="*/ 1 w 137"/>
                  <a:gd name="T5" fmla="*/ 67 h 137"/>
                  <a:gd name="T6" fmla="*/ 71 w 137"/>
                  <a:gd name="T7" fmla="*/ 1 h 137"/>
                  <a:gd name="T8" fmla="*/ 137 w 137"/>
                  <a:gd name="T9" fmla="*/ 69 h 137"/>
                </a:gdLst>
                <a:ahLst/>
                <a:cxnLst>
                  <a:cxn ang="0">
                    <a:pos x="T0" y="T1"/>
                  </a:cxn>
                  <a:cxn ang="0">
                    <a:pos x="T2" y="T3"/>
                  </a:cxn>
                  <a:cxn ang="0">
                    <a:pos x="T4" y="T5"/>
                  </a:cxn>
                  <a:cxn ang="0">
                    <a:pos x="T6" y="T7"/>
                  </a:cxn>
                  <a:cxn ang="0">
                    <a:pos x="T8" y="T9"/>
                  </a:cxn>
                </a:cxnLst>
                <a:rect l="0" t="0" r="r" b="b"/>
                <a:pathLst>
                  <a:path w="137" h="137">
                    <a:moveTo>
                      <a:pt x="137" y="69"/>
                    </a:moveTo>
                    <a:cubicBezTo>
                      <a:pt x="137" y="106"/>
                      <a:pt x="106" y="136"/>
                      <a:pt x="69" y="136"/>
                    </a:cubicBezTo>
                    <a:cubicBezTo>
                      <a:pt x="32" y="137"/>
                      <a:pt x="0" y="105"/>
                      <a:pt x="1" y="67"/>
                    </a:cubicBezTo>
                    <a:cubicBezTo>
                      <a:pt x="2" y="30"/>
                      <a:pt x="33" y="0"/>
                      <a:pt x="71" y="1"/>
                    </a:cubicBezTo>
                    <a:cubicBezTo>
                      <a:pt x="108" y="1"/>
                      <a:pt x="137" y="32"/>
                      <a:pt x="137"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5">
                <a:extLst>
                  <a:ext uri="{FF2B5EF4-FFF2-40B4-BE49-F238E27FC236}">
                    <a16:creationId xmlns:a16="http://schemas.microsoft.com/office/drawing/2014/main" id="{DAE12C23-5E7F-4DE8-80ED-9806C9FE13A4}"/>
                  </a:ext>
                </a:extLst>
              </p:cNvPr>
              <p:cNvSpPr>
                <a:spLocks/>
              </p:cNvSpPr>
              <p:nvPr/>
            </p:nvSpPr>
            <p:spPr bwMode="auto">
              <a:xfrm>
                <a:off x="4244" y="3223"/>
                <a:ext cx="43" cy="44"/>
              </a:xfrm>
              <a:custGeom>
                <a:avLst/>
                <a:gdLst>
                  <a:gd name="T0" fmla="*/ 135 w 135"/>
                  <a:gd name="T1" fmla="*/ 69 h 137"/>
                  <a:gd name="T2" fmla="*/ 69 w 135"/>
                  <a:gd name="T3" fmla="*/ 137 h 137"/>
                  <a:gd name="T4" fmla="*/ 0 w 135"/>
                  <a:gd name="T5" fmla="*/ 68 h 137"/>
                  <a:gd name="T6" fmla="*/ 69 w 135"/>
                  <a:gd name="T7" fmla="*/ 1 h 137"/>
                  <a:gd name="T8" fmla="*/ 135 w 135"/>
                  <a:gd name="T9" fmla="*/ 69 h 137"/>
                </a:gdLst>
                <a:ahLst/>
                <a:cxnLst>
                  <a:cxn ang="0">
                    <a:pos x="T0" y="T1"/>
                  </a:cxn>
                  <a:cxn ang="0">
                    <a:pos x="T2" y="T3"/>
                  </a:cxn>
                  <a:cxn ang="0">
                    <a:pos x="T4" y="T5"/>
                  </a:cxn>
                  <a:cxn ang="0">
                    <a:pos x="T6" y="T7"/>
                  </a:cxn>
                  <a:cxn ang="0">
                    <a:pos x="T8" y="T9"/>
                  </a:cxn>
                </a:cxnLst>
                <a:rect l="0" t="0" r="r" b="b"/>
                <a:pathLst>
                  <a:path w="135" h="137">
                    <a:moveTo>
                      <a:pt x="135" y="69"/>
                    </a:moveTo>
                    <a:cubicBezTo>
                      <a:pt x="135" y="106"/>
                      <a:pt x="106" y="136"/>
                      <a:pt x="69" y="137"/>
                    </a:cubicBezTo>
                    <a:cubicBezTo>
                      <a:pt x="32" y="137"/>
                      <a:pt x="0" y="106"/>
                      <a:pt x="0" y="68"/>
                    </a:cubicBezTo>
                    <a:cubicBezTo>
                      <a:pt x="0" y="31"/>
                      <a:pt x="31" y="0"/>
                      <a:pt x="69" y="1"/>
                    </a:cubicBezTo>
                    <a:cubicBezTo>
                      <a:pt x="107" y="1"/>
                      <a:pt x="135" y="31"/>
                      <a:pt x="135" y="6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6">
                <a:extLst>
                  <a:ext uri="{FF2B5EF4-FFF2-40B4-BE49-F238E27FC236}">
                    <a16:creationId xmlns:a16="http://schemas.microsoft.com/office/drawing/2014/main" id="{8EF93A72-FEAD-45BD-8E0F-2E3E185C4C34}"/>
                  </a:ext>
                </a:extLst>
              </p:cNvPr>
              <p:cNvSpPr>
                <a:spLocks/>
              </p:cNvSpPr>
              <p:nvPr/>
            </p:nvSpPr>
            <p:spPr bwMode="auto">
              <a:xfrm>
                <a:off x="4130" y="3134"/>
                <a:ext cx="44" cy="44"/>
              </a:xfrm>
              <a:custGeom>
                <a:avLst/>
                <a:gdLst>
                  <a:gd name="T0" fmla="*/ 137 w 137"/>
                  <a:gd name="T1" fmla="*/ 67 h 136"/>
                  <a:gd name="T2" fmla="*/ 69 w 137"/>
                  <a:gd name="T3" fmla="*/ 136 h 136"/>
                  <a:gd name="T4" fmla="*/ 1 w 137"/>
                  <a:gd name="T5" fmla="*/ 68 h 136"/>
                  <a:gd name="T6" fmla="*/ 69 w 137"/>
                  <a:gd name="T7" fmla="*/ 0 h 136"/>
                  <a:gd name="T8" fmla="*/ 137 w 137"/>
                  <a:gd name="T9" fmla="*/ 67 h 136"/>
                </a:gdLst>
                <a:ahLst/>
                <a:cxnLst>
                  <a:cxn ang="0">
                    <a:pos x="T0" y="T1"/>
                  </a:cxn>
                  <a:cxn ang="0">
                    <a:pos x="T2" y="T3"/>
                  </a:cxn>
                  <a:cxn ang="0">
                    <a:pos x="T4" y="T5"/>
                  </a:cxn>
                  <a:cxn ang="0">
                    <a:pos x="T6" y="T7"/>
                  </a:cxn>
                  <a:cxn ang="0">
                    <a:pos x="T8" y="T9"/>
                  </a:cxn>
                </a:cxnLst>
                <a:rect l="0" t="0" r="r" b="b"/>
                <a:pathLst>
                  <a:path w="137" h="136">
                    <a:moveTo>
                      <a:pt x="137" y="67"/>
                    </a:moveTo>
                    <a:cubicBezTo>
                      <a:pt x="137" y="105"/>
                      <a:pt x="107" y="136"/>
                      <a:pt x="69" y="136"/>
                    </a:cubicBezTo>
                    <a:cubicBezTo>
                      <a:pt x="32" y="136"/>
                      <a:pt x="1" y="105"/>
                      <a:pt x="1" y="68"/>
                    </a:cubicBezTo>
                    <a:cubicBezTo>
                      <a:pt x="0" y="31"/>
                      <a:pt x="31" y="0"/>
                      <a:pt x="69" y="0"/>
                    </a:cubicBezTo>
                    <a:cubicBezTo>
                      <a:pt x="106" y="0"/>
                      <a:pt x="136" y="29"/>
                      <a:pt x="137"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87">
                <a:extLst>
                  <a:ext uri="{FF2B5EF4-FFF2-40B4-BE49-F238E27FC236}">
                    <a16:creationId xmlns:a16="http://schemas.microsoft.com/office/drawing/2014/main" id="{E76C91D3-36B5-4E16-A66D-EDE6F8748277}"/>
                  </a:ext>
                </a:extLst>
              </p:cNvPr>
              <p:cNvSpPr>
                <a:spLocks/>
              </p:cNvSpPr>
              <p:nvPr/>
            </p:nvSpPr>
            <p:spPr bwMode="auto">
              <a:xfrm>
                <a:off x="4242" y="3283"/>
                <a:ext cx="43" cy="43"/>
              </a:xfrm>
              <a:custGeom>
                <a:avLst/>
                <a:gdLst>
                  <a:gd name="T0" fmla="*/ 68 w 136"/>
                  <a:gd name="T1" fmla="*/ 136 h 136"/>
                  <a:gd name="T2" fmla="*/ 0 w 136"/>
                  <a:gd name="T3" fmla="*/ 69 h 136"/>
                  <a:gd name="T4" fmla="*/ 67 w 136"/>
                  <a:gd name="T5" fmla="*/ 0 h 136"/>
                  <a:gd name="T6" fmla="*/ 136 w 136"/>
                  <a:gd name="T7" fmla="*/ 68 h 136"/>
                  <a:gd name="T8" fmla="*/ 68 w 136"/>
                  <a:gd name="T9" fmla="*/ 136 h 136"/>
                </a:gdLst>
                <a:ahLst/>
                <a:cxnLst>
                  <a:cxn ang="0">
                    <a:pos x="T0" y="T1"/>
                  </a:cxn>
                  <a:cxn ang="0">
                    <a:pos x="T2" y="T3"/>
                  </a:cxn>
                  <a:cxn ang="0">
                    <a:pos x="T4" y="T5"/>
                  </a:cxn>
                  <a:cxn ang="0">
                    <a:pos x="T6" y="T7"/>
                  </a:cxn>
                  <a:cxn ang="0">
                    <a:pos x="T8" y="T9"/>
                  </a:cxn>
                </a:cxnLst>
                <a:rect l="0" t="0" r="r" b="b"/>
                <a:pathLst>
                  <a:path w="136" h="136">
                    <a:moveTo>
                      <a:pt x="68" y="136"/>
                    </a:moveTo>
                    <a:cubicBezTo>
                      <a:pt x="31" y="136"/>
                      <a:pt x="1" y="106"/>
                      <a:pt x="0" y="69"/>
                    </a:cubicBezTo>
                    <a:cubicBezTo>
                      <a:pt x="0" y="31"/>
                      <a:pt x="30" y="0"/>
                      <a:pt x="67" y="0"/>
                    </a:cubicBezTo>
                    <a:cubicBezTo>
                      <a:pt x="105" y="0"/>
                      <a:pt x="136" y="31"/>
                      <a:pt x="136" y="68"/>
                    </a:cubicBezTo>
                    <a:cubicBezTo>
                      <a:pt x="136" y="105"/>
                      <a:pt x="105" y="136"/>
                      <a:pt x="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8">
                <a:extLst>
                  <a:ext uri="{FF2B5EF4-FFF2-40B4-BE49-F238E27FC236}">
                    <a16:creationId xmlns:a16="http://schemas.microsoft.com/office/drawing/2014/main" id="{6C4EA574-D68A-418A-AD84-32D3D4D92150}"/>
                  </a:ext>
                </a:extLst>
              </p:cNvPr>
              <p:cNvSpPr>
                <a:spLocks/>
              </p:cNvSpPr>
              <p:nvPr/>
            </p:nvSpPr>
            <p:spPr bwMode="auto">
              <a:xfrm>
                <a:off x="4092" y="3024"/>
                <a:ext cx="44" cy="44"/>
              </a:xfrm>
              <a:custGeom>
                <a:avLst/>
                <a:gdLst>
                  <a:gd name="T0" fmla="*/ 136 w 136"/>
                  <a:gd name="T1" fmla="*/ 68 h 137"/>
                  <a:gd name="T2" fmla="*/ 70 w 136"/>
                  <a:gd name="T3" fmla="*/ 136 h 137"/>
                  <a:gd name="T4" fmla="*/ 0 w 136"/>
                  <a:gd name="T5" fmla="*/ 69 h 137"/>
                  <a:gd name="T6" fmla="*/ 68 w 136"/>
                  <a:gd name="T7" fmla="*/ 0 h 137"/>
                  <a:gd name="T8" fmla="*/ 136 w 136"/>
                  <a:gd name="T9" fmla="*/ 68 h 137"/>
                </a:gdLst>
                <a:ahLst/>
                <a:cxnLst>
                  <a:cxn ang="0">
                    <a:pos x="T0" y="T1"/>
                  </a:cxn>
                  <a:cxn ang="0">
                    <a:pos x="T2" y="T3"/>
                  </a:cxn>
                  <a:cxn ang="0">
                    <a:pos x="T4" y="T5"/>
                  </a:cxn>
                  <a:cxn ang="0">
                    <a:pos x="T6" y="T7"/>
                  </a:cxn>
                  <a:cxn ang="0">
                    <a:pos x="T8" y="T9"/>
                  </a:cxn>
                </a:cxnLst>
                <a:rect l="0" t="0" r="r" b="b"/>
                <a:pathLst>
                  <a:path w="136" h="137">
                    <a:moveTo>
                      <a:pt x="136" y="68"/>
                    </a:moveTo>
                    <a:cubicBezTo>
                      <a:pt x="136" y="105"/>
                      <a:pt x="107" y="135"/>
                      <a:pt x="70" y="136"/>
                    </a:cubicBezTo>
                    <a:cubicBezTo>
                      <a:pt x="32" y="137"/>
                      <a:pt x="1" y="107"/>
                      <a:pt x="0" y="69"/>
                    </a:cubicBezTo>
                    <a:cubicBezTo>
                      <a:pt x="0" y="32"/>
                      <a:pt x="31" y="0"/>
                      <a:pt x="68" y="0"/>
                    </a:cubicBezTo>
                    <a:cubicBezTo>
                      <a:pt x="105" y="0"/>
                      <a:pt x="135" y="30"/>
                      <a:pt x="136"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9">
                <a:extLst>
                  <a:ext uri="{FF2B5EF4-FFF2-40B4-BE49-F238E27FC236}">
                    <a16:creationId xmlns:a16="http://schemas.microsoft.com/office/drawing/2014/main" id="{9740BAC2-1D81-44CE-AEB1-9EA4A56E23DD}"/>
                  </a:ext>
                </a:extLst>
              </p:cNvPr>
              <p:cNvSpPr>
                <a:spLocks/>
              </p:cNvSpPr>
              <p:nvPr/>
            </p:nvSpPr>
            <p:spPr bwMode="auto">
              <a:xfrm>
                <a:off x="4277" y="3484"/>
                <a:ext cx="43" cy="44"/>
              </a:xfrm>
              <a:custGeom>
                <a:avLst/>
                <a:gdLst>
                  <a:gd name="T0" fmla="*/ 136 w 136"/>
                  <a:gd name="T1" fmla="*/ 67 h 136"/>
                  <a:gd name="T2" fmla="*/ 67 w 136"/>
                  <a:gd name="T3" fmla="*/ 136 h 136"/>
                  <a:gd name="T4" fmla="*/ 0 w 136"/>
                  <a:gd name="T5" fmla="*/ 68 h 136"/>
                  <a:gd name="T6" fmla="*/ 69 w 136"/>
                  <a:gd name="T7" fmla="*/ 0 h 136"/>
                  <a:gd name="T8" fmla="*/ 136 w 136"/>
                  <a:gd name="T9" fmla="*/ 67 h 136"/>
                </a:gdLst>
                <a:ahLst/>
                <a:cxnLst>
                  <a:cxn ang="0">
                    <a:pos x="T0" y="T1"/>
                  </a:cxn>
                  <a:cxn ang="0">
                    <a:pos x="T2" y="T3"/>
                  </a:cxn>
                  <a:cxn ang="0">
                    <a:pos x="T4" y="T5"/>
                  </a:cxn>
                  <a:cxn ang="0">
                    <a:pos x="T6" y="T7"/>
                  </a:cxn>
                  <a:cxn ang="0">
                    <a:pos x="T8" y="T9"/>
                  </a:cxn>
                </a:cxnLst>
                <a:rect l="0" t="0" r="r" b="b"/>
                <a:pathLst>
                  <a:path w="136" h="136">
                    <a:moveTo>
                      <a:pt x="136" y="67"/>
                    </a:moveTo>
                    <a:cubicBezTo>
                      <a:pt x="136" y="106"/>
                      <a:pt x="105" y="136"/>
                      <a:pt x="67" y="136"/>
                    </a:cubicBezTo>
                    <a:cubicBezTo>
                      <a:pt x="31" y="136"/>
                      <a:pt x="0" y="105"/>
                      <a:pt x="0" y="68"/>
                    </a:cubicBezTo>
                    <a:cubicBezTo>
                      <a:pt x="0" y="31"/>
                      <a:pt x="31" y="0"/>
                      <a:pt x="69" y="0"/>
                    </a:cubicBezTo>
                    <a:cubicBezTo>
                      <a:pt x="106" y="0"/>
                      <a:pt x="136" y="30"/>
                      <a:pt x="136"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0">
                <a:extLst>
                  <a:ext uri="{FF2B5EF4-FFF2-40B4-BE49-F238E27FC236}">
                    <a16:creationId xmlns:a16="http://schemas.microsoft.com/office/drawing/2014/main" id="{45D448E5-DE89-4A24-963D-0F5388BC9559}"/>
                  </a:ext>
                </a:extLst>
              </p:cNvPr>
              <p:cNvSpPr>
                <a:spLocks/>
              </p:cNvSpPr>
              <p:nvPr/>
            </p:nvSpPr>
            <p:spPr bwMode="auto">
              <a:xfrm>
                <a:off x="4001" y="3141"/>
                <a:ext cx="44" cy="43"/>
              </a:xfrm>
              <a:custGeom>
                <a:avLst/>
                <a:gdLst>
                  <a:gd name="T0" fmla="*/ 68 w 137"/>
                  <a:gd name="T1" fmla="*/ 136 h 136"/>
                  <a:gd name="T2" fmla="*/ 1 w 137"/>
                  <a:gd name="T3" fmla="*/ 67 h 136"/>
                  <a:gd name="T4" fmla="*/ 70 w 137"/>
                  <a:gd name="T5" fmla="*/ 0 h 136"/>
                  <a:gd name="T6" fmla="*/ 137 w 137"/>
                  <a:gd name="T7" fmla="*/ 68 h 136"/>
                  <a:gd name="T8" fmla="*/ 68 w 137"/>
                  <a:gd name="T9" fmla="*/ 136 h 136"/>
                </a:gdLst>
                <a:ahLst/>
                <a:cxnLst>
                  <a:cxn ang="0">
                    <a:pos x="T0" y="T1"/>
                  </a:cxn>
                  <a:cxn ang="0">
                    <a:pos x="T2" y="T3"/>
                  </a:cxn>
                  <a:cxn ang="0">
                    <a:pos x="T4" y="T5"/>
                  </a:cxn>
                  <a:cxn ang="0">
                    <a:pos x="T6" y="T7"/>
                  </a:cxn>
                  <a:cxn ang="0">
                    <a:pos x="T8" y="T9"/>
                  </a:cxn>
                </a:cxnLst>
                <a:rect l="0" t="0" r="r" b="b"/>
                <a:pathLst>
                  <a:path w="137" h="136">
                    <a:moveTo>
                      <a:pt x="68" y="136"/>
                    </a:moveTo>
                    <a:cubicBezTo>
                      <a:pt x="30" y="136"/>
                      <a:pt x="0" y="105"/>
                      <a:pt x="1" y="67"/>
                    </a:cubicBezTo>
                    <a:cubicBezTo>
                      <a:pt x="2" y="30"/>
                      <a:pt x="33" y="0"/>
                      <a:pt x="70" y="0"/>
                    </a:cubicBezTo>
                    <a:cubicBezTo>
                      <a:pt x="106" y="1"/>
                      <a:pt x="137" y="31"/>
                      <a:pt x="137" y="68"/>
                    </a:cubicBezTo>
                    <a:cubicBezTo>
                      <a:pt x="137" y="106"/>
                      <a:pt x="106" y="136"/>
                      <a:pt x="68"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1">
                <a:extLst>
                  <a:ext uri="{FF2B5EF4-FFF2-40B4-BE49-F238E27FC236}">
                    <a16:creationId xmlns:a16="http://schemas.microsoft.com/office/drawing/2014/main" id="{0663002F-752C-4808-B14B-93ABD3B79735}"/>
                  </a:ext>
                </a:extLst>
              </p:cNvPr>
              <p:cNvSpPr>
                <a:spLocks/>
              </p:cNvSpPr>
              <p:nvPr/>
            </p:nvSpPr>
            <p:spPr bwMode="auto">
              <a:xfrm>
                <a:off x="3934" y="3125"/>
                <a:ext cx="44" cy="44"/>
              </a:xfrm>
              <a:custGeom>
                <a:avLst/>
                <a:gdLst>
                  <a:gd name="T0" fmla="*/ 136 w 136"/>
                  <a:gd name="T1" fmla="*/ 68 h 136"/>
                  <a:gd name="T2" fmla="*/ 68 w 136"/>
                  <a:gd name="T3" fmla="*/ 136 h 136"/>
                  <a:gd name="T4" fmla="*/ 0 w 136"/>
                  <a:gd name="T5" fmla="*/ 67 h 136"/>
                  <a:gd name="T6" fmla="*/ 68 w 136"/>
                  <a:gd name="T7" fmla="*/ 0 h 136"/>
                  <a:gd name="T8" fmla="*/ 136 w 136"/>
                  <a:gd name="T9" fmla="*/ 68 h 136"/>
                </a:gdLst>
                <a:ahLst/>
                <a:cxnLst>
                  <a:cxn ang="0">
                    <a:pos x="T0" y="T1"/>
                  </a:cxn>
                  <a:cxn ang="0">
                    <a:pos x="T2" y="T3"/>
                  </a:cxn>
                  <a:cxn ang="0">
                    <a:pos x="T4" y="T5"/>
                  </a:cxn>
                  <a:cxn ang="0">
                    <a:pos x="T6" y="T7"/>
                  </a:cxn>
                  <a:cxn ang="0">
                    <a:pos x="T8" y="T9"/>
                  </a:cxn>
                </a:cxnLst>
                <a:rect l="0" t="0" r="r" b="b"/>
                <a:pathLst>
                  <a:path w="136" h="136">
                    <a:moveTo>
                      <a:pt x="136" y="68"/>
                    </a:moveTo>
                    <a:cubicBezTo>
                      <a:pt x="135" y="106"/>
                      <a:pt x="106" y="136"/>
                      <a:pt x="68" y="136"/>
                    </a:cubicBezTo>
                    <a:cubicBezTo>
                      <a:pt x="31" y="136"/>
                      <a:pt x="0" y="105"/>
                      <a:pt x="0" y="67"/>
                    </a:cubicBezTo>
                    <a:cubicBezTo>
                      <a:pt x="0" y="30"/>
                      <a:pt x="31" y="0"/>
                      <a:pt x="68" y="0"/>
                    </a:cubicBezTo>
                    <a:cubicBezTo>
                      <a:pt x="106" y="0"/>
                      <a:pt x="136" y="30"/>
                      <a:pt x="136"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2">
                <a:extLst>
                  <a:ext uri="{FF2B5EF4-FFF2-40B4-BE49-F238E27FC236}">
                    <a16:creationId xmlns:a16="http://schemas.microsoft.com/office/drawing/2014/main" id="{964F3ECA-780E-4B07-A252-E61458E74F08}"/>
                  </a:ext>
                </a:extLst>
              </p:cNvPr>
              <p:cNvSpPr>
                <a:spLocks/>
              </p:cNvSpPr>
              <p:nvPr/>
            </p:nvSpPr>
            <p:spPr bwMode="auto">
              <a:xfrm>
                <a:off x="4032" y="2984"/>
                <a:ext cx="44" cy="44"/>
              </a:xfrm>
              <a:custGeom>
                <a:avLst/>
                <a:gdLst>
                  <a:gd name="T0" fmla="*/ 69 w 137"/>
                  <a:gd name="T1" fmla="*/ 136 h 137"/>
                  <a:gd name="T2" fmla="*/ 1 w 137"/>
                  <a:gd name="T3" fmla="*/ 70 h 137"/>
                  <a:gd name="T4" fmla="*/ 68 w 137"/>
                  <a:gd name="T5" fmla="*/ 1 h 137"/>
                  <a:gd name="T6" fmla="*/ 137 w 137"/>
                  <a:gd name="T7" fmla="*/ 69 h 137"/>
                  <a:gd name="T8" fmla="*/ 69 w 137"/>
                  <a:gd name="T9" fmla="*/ 136 h 137"/>
                </a:gdLst>
                <a:ahLst/>
                <a:cxnLst>
                  <a:cxn ang="0">
                    <a:pos x="T0" y="T1"/>
                  </a:cxn>
                  <a:cxn ang="0">
                    <a:pos x="T2" y="T3"/>
                  </a:cxn>
                  <a:cxn ang="0">
                    <a:pos x="T4" y="T5"/>
                  </a:cxn>
                  <a:cxn ang="0">
                    <a:pos x="T6" y="T7"/>
                  </a:cxn>
                  <a:cxn ang="0">
                    <a:pos x="T8" y="T9"/>
                  </a:cxn>
                </a:cxnLst>
                <a:rect l="0" t="0" r="r" b="b"/>
                <a:pathLst>
                  <a:path w="137" h="137">
                    <a:moveTo>
                      <a:pt x="69" y="136"/>
                    </a:moveTo>
                    <a:cubicBezTo>
                      <a:pt x="31" y="137"/>
                      <a:pt x="2" y="108"/>
                      <a:pt x="1" y="70"/>
                    </a:cubicBezTo>
                    <a:cubicBezTo>
                      <a:pt x="0" y="32"/>
                      <a:pt x="31" y="1"/>
                      <a:pt x="68" y="1"/>
                    </a:cubicBezTo>
                    <a:cubicBezTo>
                      <a:pt x="105" y="0"/>
                      <a:pt x="137" y="32"/>
                      <a:pt x="137" y="69"/>
                    </a:cubicBezTo>
                    <a:cubicBezTo>
                      <a:pt x="136" y="106"/>
                      <a:pt x="106" y="136"/>
                      <a:pt x="69"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93">
                <a:extLst>
                  <a:ext uri="{FF2B5EF4-FFF2-40B4-BE49-F238E27FC236}">
                    <a16:creationId xmlns:a16="http://schemas.microsoft.com/office/drawing/2014/main" id="{995DEEA5-985B-42FB-80F4-C7298C654FAB}"/>
                  </a:ext>
                </a:extLst>
              </p:cNvPr>
              <p:cNvSpPr>
                <a:spLocks/>
              </p:cNvSpPr>
              <p:nvPr/>
            </p:nvSpPr>
            <p:spPr bwMode="auto">
              <a:xfrm>
                <a:off x="4120" y="3258"/>
                <a:ext cx="44" cy="44"/>
              </a:xfrm>
              <a:custGeom>
                <a:avLst/>
                <a:gdLst>
                  <a:gd name="T0" fmla="*/ 136 w 136"/>
                  <a:gd name="T1" fmla="*/ 69 h 137"/>
                  <a:gd name="T2" fmla="*/ 67 w 136"/>
                  <a:gd name="T3" fmla="*/ 136 h 137"/>
                  <a:gd name="T4" fmla="*/ 0 w 136"/>
                  <a:gd name="T5" fmla="*/ 68 h 137"/>
                  <a:gd name="T6" fmla="*/ 68 w 136"/>
                  <a:gd name="T7" fmla="*/ 1 h 137"/>
                  <a:gd name="T8" fmla="*/ 136 w 136"/>
                  <a:gd name="T9" fmla="*/ 69 h 137"/>
                </a:gdLst>
                <a:ahLst/>
                <a:cxnLst>
                  <a:cxn ang="0">
                    <a:pos x="T0" y="T1"/>
                  </a:cxn>
                  <a:cxn ang="0">
                    <a:pos x="T2" y="T3"/>
                  </a:cxn>
                  <a:cxn ang="0">
                    <a:pos x="T4" y="T5"/>
                  </a:cxn>
                  <a:cxn ang="0">
                    <a:pos x="T6" y="T7"/>
                  </a:cxn>
                  <a:cxn ang="0">
                    <a:pos x="T8" y="T9"/>
                  </a:cxn>
                </a:cxnLst>
                <a:rect l="0" t="0" r="r" b="b"/>
                <a:pathLst>
                  <a:path w="136" h="137">
                    <a:moveTo>
                      <a:pt x="136" y="69"/>
                    </a:moveTo>
                    <a:cubicBezTo>
                      <a:pt x="136" y="108"/>
                      <a:pt x="106" y="137"/>
                      <a:pt x="67" y="136"/>
                    </a:cubicBezTo>
                    <a:cubicBezTo>
                      <a:pt x="30" y="136"/>
                      <a:pt x="0" y="105"/>
                      <a:pt x="0" y="68"/>
                    </a:cubicBezTo>
                    <a:cubicBezTo>
                      <a:pt x="1" y="31"/>
                      <a:pt x="32" y="1"/>
                      <a:pt x="68" y="1"/>
                    </a:cubicBezTo>
                    <a:cubicBezTo>
                      <a:pt x="106" y="0"/>
                      <a:pt x="136" y="31"/>
                      <a:pt x="13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94">
                <a:extLst>
                  <a:ext uri="{FF2B5EF4-FFF2-40B4-BE49-F238E27FC236}">
                    <a16:creationId xmlns:a16="http://schemas.microsoft.com/office/drawing/2014/main" id="{41B82E75-C393-42EC-80BB-89D42BD40C15}"/>
                  </a:ext>
                </a:extLst>
              </p:cNvPr>
              <p:cNvSpPr>
                <a:spLocks/>
              </p:cNvSpPr>
              <p:nvPr/>
            </p:nvSpPr>
            <p:spPr bwMode="auto">
              <a:xfrm>
                <a:off x="4190" y="3190"/>
                <a:ext cx="44" cy="44"/>
              </a:xfrm>
              <a:custGeom>
                <a:avLst/>
                <a:gdLst>
                  <a:gd name="T0" fmla="*/ 69 w 136"/>
                  <a:gd name="T1" fmla="*/ 1 h 137"/>
                  <a:gd name="T2" fmla="*/ 135 w 136"/>
                  <a:gd name="T3" fmla="*/ 69 h 137"/>
                  <a:gd name="T4" fmla="*/ 66 w 136"/>
                  <a:gd name="T5" fmla="*/ 137 h 137"/>
                  <a:gd name="T6" fmla="*/ 0 w 136"/>
                  <a:gd name="T7" fmla="*/ 68 h 137"/>
                  <a:gd name="T8" fmla="*/ 69 w 136"/>
                  <a:gd name="T9" fmla="*/ 1 h 137"/>
                </a:gdLst>
                <a:ahLst/>
                <a:cxnLst>
                  <a:cxn ang="0">
                    <a:pos x="T0" y="T1"/>
                  </a:cxn>
                  <a:cxn ang="0">
                    <a:pos x="T2" y="T3"/>
                  </a:cxn>
                  <a:cxn ang="0">
                    <a:pos x="T4" y="T5"/>
                  </a:cxn>
                  <a:cxn ang="0">
                    <a:pos x="T6" y="T7"/>
                  </a:cxn>
                  <a:cxn ang="0">
                    <a:pos x="T8" y="T9"/>
                  </a:cxn>
                </a:cxnLst>
                <a:rect l="0" t="0" r="r" b="b"/>
                <a:pathLst>
                  <a:path w="136" h="137">
                    <a:moveTo>
                      <a:pt x="69" y="1"/>
                    </a:moveTo>
                    <a:cubicBezTo>
                      <a:pt x="106" y="1"/>
                      <a:pt x="136" y="31"/>
                      <a:pt x="135" y="69"/>
                    </a:cubicBezTo>
                    <a:cubicBezTo>
                      <a:pt x="135" y="107"/>
                      <a:pt x="104" y="137"/>
                      <a:pt x="66" y="137"/>
                    </a:cubicBezTo>
                    <a:cubicBezTo>
                      <a:pt x="29" y="136"/>
                      <a:pt x="0" y="105"/>
                      <a:pt x="0" y="68"/>
                    </a:cubicBezTo>
                    <a:cubicBezTo>
                      <a:pt x="0" y="30"/>
                      <a:pt x="31" y="0"/>
                      <a:pt x="6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95">
                <a:extLst>
                  <a:ext uri="{FF2B5EF4-FFF2-40B4-BE49-F238E27FC236}">
                    <a16:creationId xmlns:a16="http://schemas.microsoft.com/office/drawing/2014/main" id="{829AEDA5-A73D-4C2B-A572-145B650E3A9E}"/>
                  </a:ext>
                </a:extLst>
              </p:cNvPr>
              <p:cNvSpPr>
                <a:spLocks/>
              </p:cNvSpPr>
              <p:nvPr/>
            </p:nvSpPr>
            <p:spPr bwMode="auto">
              <a:xfrm>
                <a:off x="3930" y="3062"/>
                <a:ext cx="44" cy="44"/>
              </a:xfrm>
              <a:custGeom>
                <a:avLst/>
                <a:gdLst>
                  <a:gd name="T0" fmla="*/ 137 w 137"/>
                  <a:gd name="T1" fmla="*/ 69 h 136"/>
                  <a:gd name="T2" fmla="*/ 69 w 137"/>
                  <a:gd name="T3" fmla="*/ 136 h 136"/>
                  <a:gd name="T4" fmla="*/ 1 w 137"/>
                  <a:gd name="T5" fmla="*/ 68 h 136"/>
                  <a:gd name="T6" fmla="*/ 69 w 137"/>
                  <a:gd name="T7" fmla="*/ 0 h 136"/>
                  <a:gd name="T8" fmla="*/ 137 w 137"/>
                  <a:gd name="T9" fmla="*/ 69 h 136"/>
                </a:gdLst>
                <a:ahLst/>
                <a:cxnLst>
                  <a:cxn ang="0">
                    <a:pos x="T0" y="T1"/>
                  </a:cxn>
                  <a:cxn ang="0">
                    <a:pos x="T2" y="T3"/>
                  </a:cxn>
                  <a:cxn ang="0">
                    <a:pos x="T4" y="T5"/>
                  </a:cxn>
                  <a:cxn ang="0">
                    <a:pos x="T6" y="T7"/>
                  </a:cxn>
                  <a:cxn ang="0">
                    <a:pos x="T8" y="T9"/>
                  </a:cxn>
                </a:cxnLst>
                <a:rect l="0" t="0" r="r" b="b"/>
                <a:pathLst>
                  <a:path w="137" h="136">
                    <a:moveTo>
                      <a:pt x="137" y="69"/>
                    </a:moveTo>
                    <a:cubicBezTo>
                      <a:pt x="136" y="107"/>
                      <a:pt x="107" y="136"/>
                      <a:pt x="69" y="136"/>
                    </a:cubicBezTo>
                    <a:cubicBezTo>
                      <a:pt x="31" y="136"/>
                      <a:pt x="0" y="105"/>
                      <a:pt x="1" y="68"/>
                    </a:cubicBezTo>
                    <a:cubicBezTo>
                      <a:pt x="1" y="31"/>
                      <a:pt x="32" y="1"/>
                      <a:pt x="69" y="0"/>
                    </a:cubicBezTo>
                    <a:cubicBezTo>
                      <a:pt x="106" y="0"/>
                      <a:pt x="137" y="31"/>
                      <a:pt x="13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96">
                <a:extLst>
                  <a:ext uri="{FF2B5EF4-FFF2-40B4-BE49-F238E27FC236}">
                    <a16:creationId xmlns:a16="http://schemas.microsoft.com/office/drawing/2014/main" id="{FBEB52E7-5D55-4312-9CCB-5DAEDA6FD352}"/>
                  </a:ext>
                </a:extLst>
              </p:cNvPr>
              <p:cNvSpPr>
                <a:spLocks/>
              </p:cNvSpPr>
              <p:nvPr/>
            </p:nvSpPr>
            <p:spPr bwMode="auto">
              <a:xfrm>
                <a:off x="4079" y="3218"/>
                <a:ext cx="44" cy="44"/>
              </a:xfrm>
              <a:custGeom>
                <a:avLst/>
                <a:gdLst>
                  <a:gd name="T0" fmla="*/ 136 w 136"/>
                  <a:gd name="T1" fmla="*/ 69 h 137"/>
                  <a:gd name="T2" fmla="*/ 68 w 136"/>
                  <a:gd name="T3" fmla="*/ 137 h 137"/>
                  <a:gd name="T4" fmla="*/ 0 w 136"/>
                  <a:gd name="T5" fmla="*/ 68 h 137"/>
                  <a:gd name="T6" fmla="*/ 70 w 136"/>
                  <a:gd name="T7" fmla="*/ 1 h 137"/>
                  <a:gd name="T8" fmla="*/ 136 w 136"/>
                  <a:gd name="T9" fmla="*/ 69 h 137"/>
                </a:gdLst>
                <a:ahLst/>
                <a:cxnLst>
                  <a:cxn ang="0">
                    <a:pos x="T0" y="T1"/>
                  </a:cxn>
                  <a:cxn ang="0">
                    <a:pos x="T2" y="T3"/>
                  </a:cxn>
                  <a:cxn ang="0">
                    <a:pos x="T4" y="T5"/>
                  </a:cxn>
                  <a:cxn ang="0">
                    <a:pos x="T6" y="T7"/>
                  </a:cxn>
                  <a:cxn ang="0">
                    <a:pos x="T8" y="T9"/>
                  </a:cxn>
                </a:cxnLst>
                <a:rect l="0" t="0" r="r" b="b"/>
                <a:pathLst>
                  <a:path w="136" h="137">
                    <a:moveTo>
                      <a:pt x="136" y="69"/>
                    </a:moveTo>
                    <a:cubicBezTo>
                      <a:pt x="136" y="106"/>
                      <a:pt x="105" y="137"/>
                      <a:pt x="68" y="137"/>
                    </a:cubicBezTo>
                    <a:cubicBezTo>
                      <a:pt x="31" y="137"/>
                      <a:pt x="0" y="105"/>
                      <a:pt x="0" y="68"/>
                    </a:cubicBezTo>
                    <a:cubicBezTo>
                      <a:pt x="0" y="30"/>
                      <a:pt x="31" y="0"/>
                      <a:pt x="70" y="1"/>
                    </a:cubicBezTo>
                    <a:cubicBezTo>
                      <a:pt x="107" y="2"/>
                      <a:pt x="136" y="32"/>
                      <a:pt x="136"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97">
                <a:extLst>
                  <a:ext uri="{FF2B5EF4-FFF2-40B4-BE49-F238E27FC236}">
                    <a16:creationId xmlns:a16="http://schemas.microsoft.com/office/drawing/2014/main" id="{F92D6C46-94A1-49AB-A223-C69D6D601169}"/>
                  </a:ext>
                </a:extLst>
              </p:cNvPr>
              <p:cNvSpPr>
                <a:spLocks/>
              </p:cNvSpPr>
              <p:nvPr/>
            </p:nvSpPr>
            <p:spPr bwMode="auto">
              <a:xfrm>
                <a:off x="4053" y="3106"/>
                <a:ext cx="43" cy="44"/>
              </a:xfrm>
              <a:custGeom>
                <a:avLst/>
                <a:gdLst>
                  <a:gd name="T0" fmla="*/ 67 w 136"/>
                  <a:gd name="T1" fmla="*/ 136 h 136"/>
                  <a:gd name="T2" fmla="*/ 0 w 136"/>
                  <a:gd name="T3" fmla="*/ 69 h 136"/>
                  <a:gd name="T4" fmla="*/ 68 w 136"/>
                  <a:gd name="T5" fmla="*/ 0 h 136"/>
                  <a:gd name="T6" fmla="*/ 135 w 136"/>
                  <a:gd name="T7" fmla="*/ 70 h 136"/>
                  <a:gd name="T8" fmla="*/ 67 w 136"/>
                  <a:gd name="T9" fmla="*/ 136 h 136"/>
                </a:gdLst>
                <a:ahLst/>
                <a:cxnLst>
                  <a:cxn ang="0">
                    <a:pos x="T0" y="T1"/>
                  </a:cxn>
                  <a:cxn ang="0">
                    <a:pos x="T2" y="T3"/>
                  </a:cxn>
                  <a:cxn ang="0">
                    <a:pos x="T4" y="T5"/>
                  </a:cxn>
                  <a:cxn ang="0">
                    <a:pos x="T6" y="T7"/>
                  </a:cxn>
                  <a:cxn ang="0">
                    <a:pos x="T8" y="T9"/>
                  </a:cxn>
                </a:cxnLst>
                <a:rect l="0" t="0" r="r" b="b"/>
                <a:pathLst>
                  <a:path w="136" h="136">
                    <a:moveTo>
                      <a:pt x="67" y="136"/>
                    </a:moveTo>
                    <a:cubicBezTo>
                      <a:pt x="30" y="136"/>
                      <a:pt x="0" y="107"/>
                      <a:pt x="0" y="69"/>
                    </a:cubicBezTo>
                    <a:cubicBezTo>
                      <a:pt x="0" y="31"/>
                      <a:pt x="30" y="0"/>
                      <a:pt x="68" y="0"/>
                    </a:cubicBezTo>
                    <a:cubicBezTo>
                      <a:pt x="106" y="1"/>
                      <a:pt x="136" y="32"/>
                      <a:pt x="135" y="70"/>
                    </a:cubicBezTo>
                    <a:cubicBezTo>
                      <a:pt x="135" y="107"/>
                      <a:pt x="105" y="136"/>
                      <a:pt x="6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8">
                <a:extLst>
                  <a:ext uri="{FF2B5EF4-FFF2-40B4-BE49-F238E27FC236}">
                    <a16:creationId xmlns:a16="http://schemas.microsoft.com/office/drawing/2014/main" id="{F969A074-6402-4C6B-ADAE-BF5E18E7D93E}"/>
                  </a:ext>
                </a:extLst>
              </p:cNvPr>
              <p:cNvSpPr>
                <a:spLocks/>
              </p:cNvSpPr>
              <p:nvPr/>
            </p:nvSpPr>
            <p:spPr bwMode="auto">
              <a:xfrm>
                <a:off x="4190" y="3131"/>
                <a:ext cx="44" cy="43"/>
              </a:xfrm>
              <a:custGeom>
                <a:avLst/>
                <a:gdLst>
                  <a:gd name="T0" fmla="*/ 135 w 136"/>
                  <a:gd name="T1" fmla="*/ 67 h 136"/>
                  <a:gd name="T2" fmla="*/ 67 w 136"/>
                  <a:gd name="T3" fmla="*/ 136 h 136"/>
                  <a:gd name="T4" fmla="*/ 0 w 136"/>
                  <a:gd name="T5" fmla="*/ 69 h 136"/>
                  <a:gd name="T6" fmla="*/ 68 w 136"/>
                  <a:gd name="T7" fmla="*/ 0 h 136"/>
                  <a:gd name="T8" fmla="*/ 135 w 136"/>
                  <a:gd name="T9" fmla="*/ 67 h 136"/>
                </a:gdLst>
                <a:ahLst/>
                <a:cxnLst>
                  <a:cxn ang="0">
                    <a:pos x="T0" y="T1"/>
                  </a:cxn>
                  <a:cxn ang="0">
                    <a:pos x="T2" y="T3"/>
                  </a:cxn>
                  <a:cxn ang="0">
                    <a:pos x="T4" y="T5"/>
                  </a:cxn>
                  <a:cxn ang="0">
                    <a:pos x="T6" y="T7"/>
                  </a:cxn>
                  <a:cxn ang="0">
                    <a:pos x="T8" y="T9"/>
                  </a:cxn>
                </a:cxnLst>
                <a:rect l="0" t="0" r="r" b="b"/>
                <a:pathLst>
                  <a:path w="136" h="136">
                    <a:moveTo>
                      <a:pt x="135" y="67"/>
                    </a:moveTo>
                    <a:cubicBezTo>
                      <a:pt x="136" y="105"/>
                      <a:pt x="105" y="136"/>
                      <a:pt x="67" y="136"/>
                    </a:cubicBezTo>
                    <a:cubicBezTo>
                      <a:pt x="30" y="135"/>
                      <a:pt x="0" y="106"/>
                      <a:pt x="0" y="69"/>
                    </a:cubicBezTo>
                    <a:cubicBezTo>
                      <a:pt x="0" y="30"/>
                      <a:pt x="30" y="0"/>
                      <a:pt x="68" y="0"/>
                    </a:cubicBezTo>
                    <a:cubicBezTo>
                      <a:pt x="105" y="0"/>
                      <a:pt x="135" y="30"/>
                      <a:pt x="13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7" name="TextBox 46">
            <a:extLst>
              <a:ext uri="{FF2B5EF4-FFF2-40B4-BE49-F238E27FC236}">
                <a16:creationId xmlns:a16="http://schemas.microsoft.com/office/drawing/2014/main" id="{ABD85190-A632-4D22-8867-ECD46537B46D}"/>
              </a:ext>
            </a:extLst>
          </p:cNvPr>
          <p:cNvSpPr txBox="1"/>
          <p:nvPr/>
        </p:nvSpPr>
        <p:spPr>
          <a:xfrm>
            <a:off x="892987" y="6364784"/>
            <a:ext cx="1200004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Scalable infrastructure and cloud strategy</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grpSp>
        <p:nvGrpSpPr>
          <p:cNvPr id="50" name="Group 49">
            <a:extLst>
              <a:ext uri="{FF2B5EF4-FFF2-40B4-BE49-F238E27FC236}">
                <a16:creationId xmlns:a16="http://schemas.microsoft.com/office/drawing/2014/main" id="{0483BD61-3197-4E92-990B-72FD9E30B822}"/>
              </a:ext>
            </a:extLst>
          </p:cNvPr>
          <p:cNvGrpSpPr/>
          <p:nvPr/>
        </p:nvGrpSpPr>
        <p:grpSpPr>
          <a:xfrm>
            <a:off x="11927902" y="6149032"/>
            <a:ext cx="1202970" cy="1202970"/>
            <a:chOff x="9486966" y="3880362"/>
            <a:chExt cx="1202970" cy="1202970"/>
          </a:xfrm>
        </p:grpSpPr>
        <p:sp>
          <p:nvSpPr>
            <p:cNvPr id="51" name="Oval 50">
              <a:extLst>
                <a:ext uri="{FF2B5EF4-FFF2-40B4-BE49-F238E27FC236}">
                  <a16:creationId xmlns:a16="http://schemas.microsoft.com/office/drawing/2014/main" id="{12E6425F-BE57-442B-B5E5-68B75EB26716}"/>
                </a:ext>
              </a:extLst>
            </p:cNvPr>
            <p:cNvSpPr/>
            <p:nvPr/>
          </p:nvSpPr>
          <p:spPr>
            <a:xfrm>
              <a:off x="9486966" y="3880362"/>
              <a:ext cx="1202970" cy="1202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52" name="Group 51">
              <a:extLst>
                <a:ext uri="{FF2B5EF4-FFF2-40B4-BE49-F238E27FC236}">
                  <a16:creationId xmlns:a16="http://schemas.microsoft.com/office/drawing/2014/main" id="{DC9C7FFB-3F94-45C5-BF01-1A5F90277BD9}"/>
                </a:ext>
              </a:extLst>
            </p:cNvPr>
            <p:cNvGrpSpPr/>
            <p:nvPr/>
          </p:nvGrpSpPr>
          <p:grpSpPr>
            <a:xfrm>
              <a:off x="9595930" y="4262942"/>
              <a:ext cx="950716" cy="437810"/>
              <a:chOff x="5091113" y="2960688"/>
              <a:chExt cx="2009776" cy="925513"/>
            </a:xfrm>
          </p:grpSpPr>
          <p:grpSp>
            <p:nvGrpSpPr>
              <p:cNvPr id="53" name="Group 52">
                <a:extLst>
                  <a:ext uri="{FF2B5EF4-FFF2-40B4-BE49-F238E27FC236}">
                    <a16:creationId xmlns:a16="http://schemas.microsoft.com/office/drawing/2014/main" id="{02AB093E-8687-49BA-9CB5-931FA2F78256}"/>
                  </a:ext>
                </a:extLst>
              </p:cNvPr>
              <p:cNvGrpSpPr/>
              <p:nvPr/>
            </p:nvGrpSpPr>
            <p:grpSpPr>
              <a:xfrm>
                <a:off x="5091113" y="3335338"/>
                <a:ext cx="2009776" cy="550863"/>
                <a:chOff x="5091113" y="3335338"/>
                <a:chExt cx="2009776" cy="550863"/>
              </a:xfrm>
              <a:solidFill>
                <a:schemeClr val="accent1"/>
              </a:solidFill>
            </p:grpSpPr>
            <p:sp>
              <p:nvSpPr>
                <p:cNvPr id="72" name="Freeform 384">
                  <a:extLst>
                    <a:ext uri="{FF2B5EF4-FFF2-40B4-BE49-F238E27FC236}">
                      <a16:creationId xmlns:a16="http://schemas.microsoft.com/office/drawing/2014/main" id="{E3B091C0-BF80-4221-94D4-767201752702}"/>
                    </a:ext>
                  </a:extLst>
                </p:cNvPr>
                <p:cNvSpPr>
                  <a:spLocks/>
                </p:cNvSpPr>
                <p:nvPr/>
              </p:nvSpPr>
              <p:spPr bwMode="auto">
                <a:xfrm>
                  <a:off x="5608638" y="3662363"/>
                  <a:ext cx="974725" cy="223838"/>
                </a:xfrm>
                <a:custGeom>
                  <a:avLst/>
                  <a:gdLst>
                    <a:gd name="T0" fmla="*/ 1030 w 1227"/>
                    <a:gd name="T1" fmla="*/ 4 h 282"/>
                    <a:gd name="T2" fmla="*/ 1030 w 1227"/>
                    <a:gd name="T3" fmla="*/ 46 h 282"/>
                    <a:gd name="T4" fmla="*/ 1187 w 1227"/>
                    <a:gd name="T5" fmla="*/ 123 h 282"/>
                    <a:gd name="T6" fmla="*/ 614 w 1227"/>
                    <a:gd name="T7" fmla="*/ 242 h 282"/>
                    <a:gd name="T8" fmla="*/ 40 w 1227"/>
                    <a:gd name="T9" fmla="*/ 123 h 282"/>
                    <a:gd name="T10" fmla="*/ 215 w 1227"/>
                    <a:gd name="T11" fmla="*/ 42 h 282"/>
                    <a:gd name="T12" fmla="*/ 215 w 1227"/>
                    <a:gd name="T13" fmla="*/ 0 h 282"/>
                    <a:gd name="T14" fmla="*/ 0 w 1227"/>
                    <a:gd name="T15" fmla="*/ 123 h 282"/>
                    <a:gd name="T16" fmla="*/ 614 w 1227"/>
                    <a:gd name="T17" fmla="*/ 282 h 282"/>
                    <a:gd name="T18" fmla="*/ 1227 w 1227"/>
                    <a:gd name="T19" fmla="*/ 123 h 282"/>
                    <a:gd name="T20" fmla="*/ 1030 w 1227"/>
                    <a:gd name="T21" fmla="*/ 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7" h="282">
                      <a:moveTo>
                        <a:pt x="1030" y="4"/>
                      </a:moveTo>
                      <a:cubicBezTo>
                        <a:pt x="1030" y="46"/>
                        <a:pt x="1030" y="46"/>
                        <a:pt x="1030" y="46"/>
                      </a:cubicBezTo>
                      <a:cubicBezTo>
                        <a:pt x="1130" y="69"/>
                        <a:pt x="1187" y="99"/>
                        <a:pt x="1187" y="123"/>
                      </a:cubicBezTo>
                      <a:cubicBezTo>
                        <a:pt x="1187" y="172"/>
                        <a:pt x="964" y="242"/>
                        <a:pt x="614" y="242"/>
                      </a:cubicBezTo>
                      <a:cubicBezTo>
                        <a:pt x="264" y="242"/>
                        <a:pt x="40" y="172"/>
                        <a:pt x="40" y="123"/>
                      </a:cubicBezTo>
                      <a:cubicBezTo>
                        <a:pt x="40" y="98"/>
                        <a:pt x="103" y="66"/>
                        <a:pt x="215" y="42"/>
                      </a:cubicBezTo>
                      <a:cubicBezTo>
                        <a:pt x="215" y="0"/>
                        <a:pt x="215" y="0"/>
                        <a:pt x="215" y="0"/>
                      </a:cubicBezTo>
                      <a:cubicBezTo>
                        <a:pt x="88" y="27"/>
                        <a:pt x="0" y="68"/>
                        <a:pt x="0" y="123"/>
                      </a:cubicBezTo>
                      <a:cubicBezTo>
                        <a:pt x="0" y="227"/>
                        <a:pt x="309" y="282"/>
                        <a:pt x="614" y="282"/>
                      </a:cubicBezTo>
                      <a:cubicBezTo>
                        <a:pt x="918" y="282"/>
                        <a:pt x="1227" y="227"/>
                        <a:pt x="1227" y="123"/>
                      </a:cubicBezTo>
                      <a:cubicBezTo>
                        <a:pt x="1227" y="71"/>
                        <a:pt x="1148" y="31"/>
                        <a:pt x="1030"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85">
                  <a:extLst>
                    <a:ext uri="{FF2B5EF4-FFF2-40B4-BE49-F238E27FC236}">
                      <a16:creationId xmlns:a16="http://schemas.microsoft.com/office/drawing/2014/main" id="{F708A75F-631E-41CB-9E8A-707FB954EA95}"/>
                    </a:ext>
                  </a:extLst>
                </p:cNvPr>
                <p:cNvSpPr>
                  <a:spLocks/>
                </p:cNvSpPr>
                <p:nvPr/>
              </p:nvSpPr>
              <p:spPr bwMode="auto">
                <a:xfrm>
                  <a:off x="5091113" y="3335338"/>
                  <a:ext cx="638175" cy="155575"/>
                </a:xfrm>
                <a:custGeom>
                  <a:avLst/>
                  <a:gdLst>
                    <a:gd name="T0" fmla="*/ 627 w 802"/>
                    <a:gd name="T1" fmla="*/ 6 h 196"/>
                    <a:gd name="T2" fmla="*/ 627 w 802"/>
                    <a:gd name="T3" fmla="*/ 32 h 196"/>
                    <a:gd name="T4" fmla="*/ 776 w 802"/>
                    <a:gd name="T5" fmla="*/ 92 h 196"/>
                    <a:gd name="T6" fmla="*/ 401 w 802"/>
                    <a:gd name="T7" fmla="*/ 170 h 196"/>
                    <a:gd name="T8" fmla="*/ 27 w 802"/>
                    <a:gd name="T9" fmla="*/ 92 h 196"/>
                    <a:gd name="T10" fmla="*/ 214 w 802"/>
                    <a:gd name="T11" fmla="*/ 27 h 196"/>
                    <a:gd name="T12" fmla="*/ 214 w 802"/>
                    <a:gd name="T13" fmla="*/ 0 h 196"/>
                    <a:gd name="T14" fmla="*/ 0 w 802"/>
                    <a:gd name="T15" fmla="*/ 92 h 196"/>
                    <a:gd name="T16" fmla="*/ 401 w 802"/>
                    <a:gd name="T17" fmla="*/ 196 h 196"/>
                    <a:gd name="T18" fmla="*/ 802 w 802"/>
                    <a:gd name="T19" fmla="*/ 92 h 196"/>
                    <a:gd name="T20" fmla="*/ 627 w 802"/>
                    <a:gd name="T21" fmla="*/ 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2" h="196">
                      <a:moveTo>
                        <a:pt x="627" y="6"/>
                      </a:moveTo>
                      <a:cubicBezTo>
                        <a:pt x="627" y="32"/>
                        <a:pt x="627" y="32"/>
                        <a:pt x="627" y="32"/>
                      </a:cubicBezTo>
                      <a:cubicBezTo>
                        <a:pt x="722" y="49"/>
                        <a:pt x="776" y="73"/>
                        <a:pt x="776" y="92"/>
                      </a:cubicBezTo>
                      <a:cubicBezTo>
                        <a:pt x="776" y="124"/>
                        <a:pt x="630" y="170"/>
                        <a:pt x="401" y="170"/>
                      </a:cubicBezTo>
                      <a:cubicBezTo>
                        <a:pt x="173" y="170"/>
                        <a:pt x="27" y="124"/>
                        <a:pt x="27" y="92"/>
                      </a:cubicBezTo>
                      <a:cubicBezTo>
                        <a:pt x="27" y="71"/>
                        <a:pt x="96" y="42"/>
                        <a:pt x="214" y="27"/>
                      </a:cubicBezTo>
                      <a:cubicBezTo>
                        <a:pt x="214" y="0"/>
                        <a:pt x="214" y="0"/>
                        <a:pt x="214" y="0"/>
                      </a:cubicBezTo>
                      <a:cubicBezTo>
                        <a:pt x="93" y="15"/>
                        <a:pt x="0" y="46"/>
                        <a:pt x="0" y="92"/>
                      </a:cubicBezTo>
                      <a:cubicBezTo>
                        <a:pt x="0" y="160"/>
                        <a:pt x="202" y="196"/>
                        <a:pt x="401" y="196"/>
                      </a:cubicBezTo>
                      <a:cubicBezTo>
                        <a:pt x="601" y="196"/>
                        <a:pt x="802" y="160"/>
                        <a:pt x="802" y="92"/>
                      </a:cubicBezTo>
                      <a:cubicBezTo>
                        <a:pt x="802" y="51"/>
                        <a:pt x="729" y="22"/>
                        <a:pt x="627"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86">
                  <a:extLst>
                    <a:ext uri="{FF2B5EF4-FFF2-40B4-BE49-F238E27FC236}">
                      <a16:creationId xmlns:a16="http://schemas.microsoft.com/office/drawing/2014/main" id="{560F5D7B-E896-4C6B-BD64-536417E14C90}"/>
                    </a:ext>
                  </a:extLst>
                </p:cNvPr>
                <p:cNvSpPr>
                  <a:spLocks/>
                </p:cNvSpPr>
                <p:nvPr/>
              </p:nvSpPr>
              <p:spPr bwMode="auto">
                <a:xfrm>
                  <a:off x="5403851" y="3471863"/>
                  <a:ext cx="346075" cy="223838"/>
                </a:xfrm>
                <a:custGeom>
                  <a:avLst/>
                  <a:gdLst>
                    <a:gd name="T0" fmla="*/ 211 w 218"/>
                    <a:gd name="T1" fmla="*/ 141 h 141"/>
                    <a:gd name="T2" fmla="*/ 0 w 218"/>
                    <a:gd name="T3" fmla="*/ 11 h 141"/>
                    <a:gd name="T4" fmla="*/ 7 w 218"/>
                    <a:gd name="T5" fmla="*/ 0 h 141"/>
                    <a:gd name="T6" fmla="*/ 218 w 218"/>
                    <a:gd name="T7" fmla="*/ 130 h 141"/>
                    <a:gd name="T8" fmla="*/ 211 w 218"/>
                    <a:gd name="T9" fmla="*/ 141 h 141"/>
                  </a:gdLst>
                  <a:ahLst/>
                  <a:cxnLst>
                    <a:cxn ang="0">
                      <a:pos x="T0" y="T1"/>
                    </a:cxn>
                    <a:cxn ang="0">
                      <a:pos x="T2" y="T3"/>
                    </a:cxn>
                    <a:cxn ang="0">
                      <a:pos x="T4" y="T5"/>
                    </a:cxn>
                    <a:cxn ang="0">
                      <a:pos x="T6" y="T7"/>
                    </a:cxn>
                    <a:cxn ang="0">
                      <a:pos x="T8" y="T9"/>
                    </a:cxn>
                  </a:cxnLst>
                  <a:rect l="0" t="0" r="r" b="b"/>
                  <a:pathLst>
                    <a:path w="218" h="141">
                      <a:moveTo>
                        <a:pt x="211" y="141"/>
                      </a:moveTo>
                      <a:lnTo>
                        <a:pt x="0" y="11"/>
                      </a:lnTo>
                      <a:lnTo>
                        <a:pt x="7" y="0"/>
                      </a:lnTo>
                      <a:lnTo>
                        <a:pt x="218" y="130"/>
                      </a:lnTo>
                      <a:lnTo>
                        <a:pt x="211" y="14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87">
                  <a:extLst>
                    <a:ext uri="{FF2B5EF4-FFF2-40B4-BE49-F238E27FC236}">
                      <a16:creationId xmlns:a16="http://schemas.microsoft.com/office/drawing/2014/main" id="{8B53C479-2BBB-4B8C-A5EE-4C5A23AADF43}"/>
                    </a:ext>
                  </a:extLst>
                </p:cNvPr>
                <p:cNvSpPr>
                  <a:spLocks/>
                </p:cNvSpPr>
                <p:nvPr/>
              </p:nvSpPr>
              <p:spPr bwMode="auto">
                <a:xfrm>
                  <a:off x="6469063" y="3471863"/>
                  <a:ext cx="344488" cy="223838"/>
                </a:xfrm>
                <a:custGeom>
                  <a:avLst/>
                  <a:gdLst>
                    <a:gd name="T0" fmla="*/ 7 w 217"/>
                    <a:gd name="T1" fmla="*/ 141 h 141"/>
                    <a:gd name="T2" fmla="*/ 0 w 217"/>
                    <a:gd name="T3" fmla="*/ 130 h 141"/>
                    <a:gd name="T4" fmla="*/ 210 w 217"/>
                    <a:gd name="T5" fmla="*/ 0 h 141"/>
                    <a:gd name="T6" fmla="*/ 217 w 217"/>
                    <a:gd name="T7" fmla="*/ 11 h 141"/>
                    <a:gd name="T8" fmla="*/ 7 w 217"/>
                    <a:gd name="T9" fmla="*/ 141 h 141"/>
                  </a:gdLst>
                  <a:ahLst/>
                  <a:cxnLst>
                    <a:cxn ang="0">
                      <a:pos x="T0" y="T1"/>
                    </a:cxn>
                    <a:cxn ang="0">
                      <a:pos x="T2" y="T3"/>
                    </a:cxn>
                    <a:cxn ang="0">
                      <a:pos x="T4" y="T5"/>
                    </a:cxn>
                    <a:cxn ang="0">
                      <a:pos x="T6" y="T7"/>
                    </a:cxn>
                    <a:cxn ang="0">
                      <a:pos x="T8" y="T9"/>
                    </a:cxn>
                  </a:cxnLst>
                  <a:rect l="0" t="0" r="r" b="b"/>
                  <a:pathLst>
                    <a:path w="217" h="141">
                      <a:moveTo>
                        <a:pt x="7" y="141"/>
                      </a:moveTo>
                      <a:lnTo>
                        <a:pt x="0" y="130"/>
                      </a:lnTo>
                      <a:lnTo>
                        <a:pt x="210" y="0"/>
                      </a:lnTo>
                      <a:lnTo>
                        <a:pt x="217" y="11"/>
                      </a:lnTo>
                      <a:lnTo>
                        <a:pt x="7" y="141"/>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394">
                  <a:extLst>
                    <a:ext uri="{FF2B5EF4-FFF2-40B4-BE49-F238E27FC236}">
                      <a16:creationId xmlns:a16="http://schemas.microsoft.com/office/drawing/2014/main" id="{AE3DB3E6-3830-48FB-A9F0-431F0C31A564}"/>
                    </a:ext>
                  </a:extLst>
                </p:cNvPr>
                <p:cNvSpPr>
                  <a:spLocks/>
                </p:cNvSpPr>
                <p:nvPr/>
              </p:nvSpPr>
              <p:spPr bwMode="auto">
                <a:xfrm>
                  <a:off x="6464301" y="3338513"/>
                  <a:ext cx="636588" cy="152400"/>
                </a:xfrm>
                <a:custGeom>
                  <a:avLst/>
                  <a:gdLst>
                    <a:gd name="T0" fmla="*/ 622 w 802"/>
                    <a:gd name="T1" fmla="*/ 1 h 192"/>
                    <a:gd name="T2" fmla="*/ 622 w 802"/>
                    <a:gd name="T3" fmla="*/ 28 h 192"/>
                    <a:gd name="T4" fmla="*/ 776 w 802"/>
                    <a:gd name="T5" fmla="*/ 88 h 192"/>
                    <a:gd name="T6" fmla="*/ 401 w 802"/>
                    <a:gd name="T7" fmla="*/ 166 h 192"/>
                    <a:gd name="T8" fmla="*/ 26 w 802"/>
                    <a:gd name="T9" fmla="*/ 88 h 192"/>
                    <a:gd name="T10" fmla="*/ 187 w 802"/>
                    <a:gd name="T11" fmla="*/ 26 h 192"/>
                    <a:gd name="T12" fmla="*/ 187 w 802"/>
                    <a:gd name="T13" fmla="*/ 0 h 192"/>
                    <a:gd name="T14" fmla="*/ 0 w 802"/>
                    <a:gd name="T15" fmla="*/ 88 h 192"/>
                    <a:gd name="T16" fmla="*/ 401 w 802"/>
                    <a:gd name="T17" fmla="*/ 192 h 192"/>
                    <a:gd name="T18" fmla="*/ 802 w 802"/>
                    <a:gd name="T19" fmla="*/ 88 h 192"/>
                    <a:gd name="T20" fmla="*/ 622 w 802"/>
                    <a:gd name="T21" fmla="*/ 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2" h="192">
                      <a:moveTo>
                        <a:pt x="622" y="1"/>
                      </a:moveTo>
                      <a:cubicBezTo>
                        <a:pt x="622" y="28"/>
                        <a:pt x="622" y="28"/>
                        <a:pt x="622" y="28"/>
                      </a:cubicBezTo>
                      <a:cubicBezTo>
                        <a:pt x="720" y="44"/>
                        <a:pt x="776" y="69"/>
                        <a:pt x="776" y="88"/>
                      </a:cubicBezTo>
                      <a:cubicBezTo>
                        <a:pt x="776" y="120"/>
                        <a:pt x="630" y="166"/>
                        <a:pt x="401" y="166"/>
                      </a:cubicBezTo>
                      <a:cubicBezTo>
                        <a:pt x="172" y="166"/>
                        <a:pt x="26" y="120"/>
                        <a:pt x="26" y="88"/>
                      </a:cubicBezTo>
                      <a:cubicBezTo>
                        <a:pt x="26" y="68"/>
                        <a:pt x="85" y="43"/>
                        <a:pt x="187" y="26"/>
                      </a:cubicBezTo>
                      <a:cubicBezTo>
                        <a:pt x="187" y="0"/>
                        <a:pt x="187" y="0"/>
                        <a:pt x="187" y="0"/>
                      </a:cubicBezTo>
                      <a:cubicBezTo>
                        <a:pt x="79" y="16"/>
                        <a:pt x="0" y="46"/>
                        <a:pt x="0" y="88"/>
                      </a:cubicBezTo>
                      <a:cubicBezTo>
                        <a:pt x="0" y="156"/>
                        <a:pt x="202" y="192"/>
                        <a:pt x="401" y="192"/>
                      </a:cubicBezTo>
                      <a:cubicBezTo>
                        <a:pt x="600" y="192"/>
                        <a:pt x="802" y="156"/>
                        <a:pt x="802" y="88"/>
                      </a:cubicBezTo>
                      <a:cubicBezTo>
                        <a:pt x="802" y="47"/>
                        <a:pt x="726" y="17"/>
                        <a:pt x="622"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4" name="Freeform 388">
                <a:extLst>
                  <a:ext uri="{FF2B5EF4-FFF2-40B4-BE49-F238E27FC236}">
                    <a16:creationId xmlns:a16="http://schemas.microsoft.com/office/drawing/2014/main" id="{1E4D0CDB-3546-44BC-8B9B-69D9B400D27B}"/>
                  </a:ext>
                </a:extLst>
              </p:cNvPr>
              <p:cNvSpPr>
                <a:spLocks/>
              </p:cNvSpPr>
              <p:nvPr/>
            </p:nvSpPr>
            <p:spPr bwMode="auto">
              <a:xfrm>
                <a:off x="5227638" y="3259138"/>
                <a:ext cx="361950" cy="50800"/>
              </a:xfrm>
              <a:custGeom>
                <a:avLst/>
                <a:gdLst>
                  <a:gd name="T0" fmla="*/ 0 w 455"/>
                  <a:gd name="T1" fmla="*/ 32 h 65"/>
                  <a:gd name="T2" fmla="*/ 0 w 455"/>
                  <a:gd name="T3" fmla="*/ 11 h 65"/>
                  <a:gd name="T4" fmla="*/ 227 w 455"/>
                  <a:gd name="T5" fmla="*/ 24 h 65"/>
                  <a:gd name="T6" fmla="*/ 455 w 455"/>
                  <a:gd name="T7" fmla="*/ 11 h 65"/>
                  <a:gd name="T8" fmla="*/ 455 w 455"/>
                  <a:gd name="T9" fmla="*/ 32 h 65"/>
                  <a:gd name="T10" fmla="*/ 227 w 455"/>
                  <a:gd name="T11" fmla="*/ 65 h 65"/>
                  <a:gd name="T12" fmla="*/ 0 w 455"/>
                  <a:gd name="T13" fmla="*/ 32 h 65"/>
                </a:gdLst>
                <a:ahLst/>
                <a:cxnLst>
                  <a:cxn ang="0">
                    <a:pos x="T0" y="T1"/>
                  </a:cxn>
                  <a:cxn ang="0">
                    <a:pos x="T2" y="T3"/>
                  </a:cxn>
                  <a:cxn ang="0">
                    <a:pos x="T4" y="T5"/>
                  </a:cxn>
                  <a:cxn ang="0">
                    <a:pos x="T6" y="T7"/>
                  </a:cxn>
                  <a:cxn ang="0">
                    <a:pos x="T8" y="T9"/>
                  </a:cxn>
                  <a:cxn ang="0">
                    <a:pos x="T10" y="T11"/>
                  </a:cxn>
                  <a:cxn ang="0">
                    <a:pos x="T12" y="T13"/>
                  </a:cxn>
                </a:cxnLst>
                <a:rect l="0" t="0" r="r" b="b"/>
                <a:pathLst>
                  <a:path w="455" h="65">
                    <a:moveTo>
                      <a:pt x="0" y="32"/>
                    </a:moveTo>
                    <a:cubicBezTo>
                      <a:pt x="0" y="32"/>
                      <a:pt x="0" y="11"/>
                      <a:pt x="0" y="11"/>
                    </a:cubicBezTo>
                    <a:cubicBezTo>
                      <a:pt x="4" y="0"/>
                      <a:pt x="101" y="24"/>
                      <a:pt x="227" y="24"/>
                    </a:cubicBezTo>
                    <a:cubicBezTo>
                      <a:pt x="352" y="24"/>
                      <a:pt x="449" y="0"/>
                      <a:pt x="455" y="11"/>
                    </a:cubicBezTo>
                    <a:cubicBezTo>
                      <a:pt x="455" y="11"/>
                      <a:pt x="455" y="31"/>
                      <a:pt x="455" y="32"/>
                    </a:cubicBezTo>
                    <a:cubicBezTo>
                      <a:pt x="455" y="43"/>
                      <a:pt x="380" y="65"/>
                      <a:pt x="227" y="65"/>
                    </a:cubicBezTo>
                    <a:cubicBezTo>
                      <a:pt x="72" y="65"/>
                      <a:pt x="0" y="43"/>
                      <a:pt x="0" y="3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389">
                <a:extLst>
                  <a:ext uri="{FF2B5EF4-FFF2-40B4-BE49-F238E27FC236}">
                    <a16:creationId xmlns:a16="http://schemas.microsoft.com/office/drawing/2014/main" id="{85135E1C-2353-4687-93C8-08E9309710E3}"/>
                  </a:ext>
                </a:extLst>
              </p:cNvPr>
              <p:cNvSpPr>
                <a:spLocks/>
              </p:cNvSpPr>
              <p:nvPr/>
            </p:nvSpPr>
            <p:spPr bwMode="auto">
              <a:xfrm>
                <a:off x="5211763" y="3303588"/>
                <a:ext cx="393700" cy="142875"/>
              </a:xfrm>
              <a:custGeom>
                <a:avLst/>
                <a:gdLst>
                  <a:gd name="T0" fmla="*/ 495 w 495"/>
                  <a:gd name="T1" fmla="*/ 0 h 180"/>
                  <a:gd name="T2" fmla="*/ 247 w 495"/>
                  <a:gd name="T3" fmla="*/ 37 h 180"/>
                  <a:gd name="T4" fmla="*/ 0 w 495"/>
                  <a:gd name="T5" fmla="*/ 0 h 180"/>
                  <a:gd name="T6" fmla="*/ 0 w 495"/>
                  <a:gd name="T7" fmla="*/ 0 h 180"/>
                  <a:gd name="T8" fmla="*/ 0 w 495"/>
                  <a:gd name="T9" fmla="*/ 0 h 180"/>
                  <a:gd name="T10" fmla="*/ 0 w 495"/>
                  <a:gd name="T11" fmla="*/ 138 h 180"/>
                  <a:gd name="T12" fmla="*/ 0 w 495"/>
                  <a:gd name="T13" fmla="*/ 138 h 180"/>
                  <a:gd name="T14" fmla="*/ 247 w 495"/>
                  <a:gd name="T15" fmla="*/ 180 h 180"/>
                  <a:gd name="T16" fmla="*/ 494 w 495"/>
                  <a:gd name="T17" fmla="*/ 138 h 180"/>
                  <a:gd name="T18" fmla="*/ 495 w 495"/>
                  <a:gd name="T19" fmla="*/ 138 h 180"/>
                  <a:gd name="T20" fmla="*/ 495 w 495"/>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5" h="180">
                    <a:moveTo>
                      <a:pt x="495" y="0"/>
                    </a:moveTo>
                    <a:cubicBezTo>
                      <a:pt x="495" y="12"/>
                      <a:pt x="412" y="37"/>
                      <a:pt x="247" y="37"/>
                    </a:cubicBezTo>
                    <a:cubicBezTo>
                      <a:pt x="80" y="37"/>
                      <a:pt x="0" y="12"/>
                      <a:pt x="0" y="0"/>
                    </a:cubicBezTo>
                    <a:cubicBezTo>
                      <a:pt x="0" y="0"/>
                      <a:pt x="0" y="0"/>
                      <a:pt x="0" y="0"/>
                    </a:cubicBezTo>
                    <a:cubicBezTo>
                      <a:pt x="0" y="0"/>
                      <a:pt x="0" y="0"/>
                      <a:pt x="0" y="0"/>
                    </a:cubicBezTo>
                    <a:cubicBezTo>
                      <a:pt x="0" y="138"/>
                      <a:pt x="0" y="138"/>
                      <a:pt x="0" y="138"/>
                    </a:cubicBezTo>
                    <a:cubicBezTo>
                      <a:pt x="0" y="138"/>
                      <a:pt x="0" y="138"/>
                      <a:pt x="0" y="138"/>
                    </a:cubicBezTo>
                    <a:cubicBezTo>
                      <a:pt x="5" y="150"/>
                      <a:pt x="84" y="180"/>
                      <a:pt x="247" y="180"/>
                    </a:cubicBezTo>
                    <a:cubicBezTo>
                      <a:pt x="408" y="180"/>
                      <a:pt x="490" y="150"/>
                      <a:pt x="494" y="138"/>
                    </a:cubicBezTo>
                    <a:cubicBezTo>
                      <a:pt x="495" y="138"/>
                      <a:pt x="495" y="138"/>
                      <a:pt x="495" y="138"/>
                    </a:cubicBezTo>
                    <a:cubicBezTo>
                      <a:pt x="495" y="0"/>
                      <a:pt x="495" y="0"/>
                      <a:pt x="495"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390">
                <a:extLst>
                  <a:ext uri="{FF2B5EF4-FFF2-40B4-BE49-F238E27FC236}">
                    <a16:creationId xmlns:a16="http://schemas.microsoft.com/office/drawing/2014/main" id="{341A36E0-8D7F-426F-A068-3E387444D32A}"/>
                  </a:ext>
                </a:extLst>
              </p:cNvPr>
              <p:cNvSpPr>
                <a:spLocks/>
              </p:cNvSpPr>
              <p:nvPr/>
            </p:nvSpPr>
            <p:spPr bwMode="auto">
              <a:xfrm>
                <a:off x="5227638" y="3111500"/>
                <a:ext cx="361950" cy="47625"/>
              </a:xfrm>
              <a:custGeom>
                <a:avLst/>
                <a:gdLst>
                  <a:gd name="T0" fmla="*/ 0 w 455"/>
                  <a:gd name="T1" fmla="*/ 32 h 60"/>
                  <a:gd name="T2" fmla="*/ 0 w 455"/>
                  <a:gd name="T3" fmla="*/ 11 h 60"/>
                  <a:gd name="T4" fmla="*/ 227 w 455"/>
                  <a:gd name="T5" fmla="*/ 18 h 60"/>
                  <a:gd name="T6" fmla="*/ 455 w 455"/>
                  <a:gd name="T7" fmla="*/ 11 h 60"/>
                  <a:gd name="T8" fmla="*/ 455 w 455"/>
                  <a:gd name="T9" fmla="*/ 32 h 60"/>
                  <a:gd name="T10" fmla="*/ 227 w 455"/>
                  <a:gd name="T11" fmla="*/ 60 h 60"/>
                  <a:gd name="T12" fmla="*/ 0 w 455"/>
                  <a:gd name="T13" fmla="*/ 32 h 60"/>
                </a:gdLst>
                <a:ahLst/>
                <a:cxnLst>
                  <a:cxn ang="0">
                    <a:pos x="T0" y="T1"/>
                  </a:cxn>
                  <a:cxn ang="0">
                    <a:pos x="T2" y="T3"/>
                  </a:cxn>
                  <a:cxn ang="0">
                    <a:pos x="T4" y="T5"/>
                  </a:cxn>
                  <a:cxn ang="0">
                    <a:pos x="T6" y="T7"/>
                  </a:cxn>
                  <a:cxn ang="0">
                    <a:pos x="T8" y="T9"/>
                  </a:cxn>
                  <a:cxn ang="0">
                    <a:pos x="T10" y="T11"/>
                  </a:cxn>
                  <a:cxn ang="0">
                    <a:pos x="T12" y="T13"/>
                  </a:cxn>
                </a:cxnLst>
                <a:rect l="0" t="0" r="r" b="b"/>
                <a:pathLst>
                  <a:path w="455" h="60">
                    <a:moveTo>
                      <a:pt x="0" y="32"/>
                    </a:moveTo>
                    <a:cubicBezTo>
                      <a:pt x="0" y="32"/>
                      <a:pt x="0" y="11"/>
                      <a:pt x="0" y="11"/>
                    </a:cubicBezTo>
                    <a:cubicBezTo>
                      <a:pt x="4" y="1"/>
                      <a:pt x="101" y="18"/>
                      <a:pt x="227" y="18"/>
                    </a:cubicBezTo>
                    <a:cubicBezTo>
                      <a:pt x="352" y="18"/>
                      <a:pt x="449" y="0"/>
                      <a:pt x="455" y="11"/>
                    </a:cubicBezTo>
                    <a:cubicBezTo>
                      <a:pt x="455" y="11"/>
                      <a:pt x="455" y="32"/>
                      <a:pt x="455" y="32"/>
                    </a:cubicBezTo>
                    <a:cubicBezTo>
                      <a:pt x="455" y="43"/>
                      <a:pt x="380" y="60"/>
                      <a:pt x="227" y="60"/>
                    </a:cubicBezTo>
                    <a:cubicBezTo>
                      <a:pt x="72" y="60"/>
                      <a:pt x="0" y="43"/>
                      <a:pt x="0" y="3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391">
                <a:extLst>
                  <a:ext uri="{FF2B5EF4-FFF2-40B4-BE49-F238E27FC236}">
                    <a16:creationId xmlns:a16="http://schemas.microsoft.com/office/drawing/2014/main" id="{68DEFE2D-E353-4F4D-9354-71D7A5167F21}"/>
                  </a:ext>
                </a:extLst>
              </p:cNvPr>
              <p:cNvSpPr>
                <a:spLocks/>
              </p:cNvSpPr>
              <p:nvPr/>
            </p:nvSpPr>
            <p:spPr bwMode="auto">
              <a:xfrm>
                <a:off x="5211763" y="3152775"/>
                <a:ext cx="393700" cy="133350"/>
              </a:xfrm>
              <a:custGeom>
                <a:avLst/>
                <a:gdLst>
                  <a:gd name="T0" fmla="*/ 495 w 495"/>
                  <a:gd name="T1" fmla="*/ 0 h 167"/>
                  <a:gd name="T2" fmla="*/ 247 w 495"/>
                  <a:gd name="T3" fmla="*/ 32 h 167"/>
                  <a:gd name="T4" fmla="*/ 0 w 495"/>
                  <a:gd name="T5" fmla="*/ 0 h 167"/>
                  <a:gd name="T6" fmla="*/ 0 w 495"/>
                  <a:gd name="T7" fmla="*/ 0 h 167"/>
                  <a:gd name="T8" fmla="*/ 0 w 495"/>
                  <a:gd name="T9" fmla="*/ 0 h 167"/>
                  <a:gd name="T10" fmla="*/ 0 w 495"/>
                  <a:gd name="T11" fmla="*/ 133 h 167"/>
                  <a:gd name="T12" fmla="*/ 0 w 495"/>
                  <a:gd name="T13" fmla="*/ 133 h 167"/>
                  <a:gd name="T14" fmla="*/ 247 w 495"/>
                  <a:gd name="T15" fmla="*/ 167 h 167"/>
                  <a:gd name="T16" fmla="*/ 494 w 495"/>
                  <a:gd name="T17" fmla="*/ 133 h 167"/>
                  <a:gd name="T18" fmla="*/ 495 w 495"/>
                  <a:gd name="T19" fmla="*/ 133 h 167"/>
                  <a:gd name="T20" fmla="*/ 495 w 495"/>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5" h="167">
                    <a:moveTo>
                      <a:pt x="495" y="0"/>
                    </a:moveTo>
                    <a:cubicBezTo>
                      <a:pt x="495" y="12"/>
                      <a:pt x="412" y="32"/>
                      <a:pt x="247" y="32"/>
                    </a:cubicBezTo>
                    <a:cubicBezTo>
                      <a:pt x="80" y="32"/>
                      <a:pt x="0" y="12"/>
                      <a:pt x="0" y="0"/>
                    </a:cubicBezTo>
                    <a:cubicBezTo>
                      <a:pt x="0" y="0"/>
                      <a:pt x="0" y="0"/>
                      <a:pt x="0" y="0"/>
                    </a:cubicBezTo>
                    <a:cubicBezTo>
                      <a:pt x="0" y="0"/>
                      <a:pt x="0" y="0"/>
                      <a:pt x="0" y="0"/>
                    </a:cubicBezTo>
                    <a:cubicBezTo>
                      <a:pt x="0" y="133"/>
                      <a:pt x="0" y="133"/>
                      <a:pt x="0" y="133"/>
                    </a:cubicBezTo>
                    <a:cubicBezTo>
                      <a:pt x="0" y="133"/>
                      <a:pt x="0" y="133"/>
                      <a:pt x="0" y="133"/>
                    </a:cubicBezTo>
                    <a:cubicBezTo>
                      <a:pt x="5" y="145"/>
                      <a:pt x="84" y="167"/>
                      <a:pt x="247" y="167"/>
                    </a:cubicBezTo>
                    <a:cubicBezTo>
                      <a:pt x="408" y="167"/>
                      <a:pt x="490" y="145"/>
                      <a:pt x="494" y="133"/>
                    </a:cubicBezTo>
                    <a:cubicBezTo>
                      <a:pt x="495" y="133"/>
                      <a:pt x="495" y="133"/>
                      <a:pt x="495" y="133"/>
                    </a:cubicBezTo>
                    <a:cubicBezTo>
                      <a:pt x="495" y="0"/>
                      <a:pt x="495" y="0"/>
                      <a:pt x="495"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392">
                <a:extLst>
                  <a:ext uri="{FF2B5EF4-FFF2-40B4-BE49-F238E27FC236}">
                    <a16:creationId xmlns:a16="http://schemas.microsoft.com/office/drawing/2014/main" id="{3960F0BF-302B-4BD2-B3EB-A7E76067D059}"/>
                  </a:ext>
                </a:extLst>
              </p:cNvPr>
              <p:cNvSpPr>
                <a:spLocks/>
              </p:cNvSpPr>
              <p:nvPr/>
            </p:nvSpPr>
            <p:spPr bwMode="auto">
              <a:xfrm>
                <a:off x="5226051" y="2973388"/>
                <a:ext cx="365125" cy="39688"/>
              </a:xfrm>
              <a:custGeom>
                <a:avLst/>
                <a:gdLst>
                  <a:gd name="T0" fmla="*/ 0 w 459"/>
                  <a:gd name="T1" fmla="*/ 25 h 50"/>
                  <a:gd name="T2" fmla="*/ 459 w 459"/>
                  <a:gd name="T3" fmla="*/ 25 h 50"/>
                  <a:gd name="T4" fmla="*/ 0 w 459"/>
                  <a:gd name="T5" fmla="*/ 25 h 50"/>
                </a:gdLst>
                <a:ahLst/>
                <a:cxnLst>
                  <a:cxn ang="0">
                    <a:pos x="T0" y="T1"/>
                  </a:cxn>
                  <a:cxn ang="0">
                    <a:pos x="T2" y="T3"/>
                  </a:cxn>
                  <a:cxn ang="0">
                    <a:pos x="T4" y="T5"/>
                  </a:cxn>
                </a:cxnLst>
                <a:rect l="0" t="0" r="r" b="b"/>
                <a:pathLst>
                  <a:path w="459" h="50">
                    <a:moveTo>
                      <a:pt x="0" y="25"/>
                    </a:moveTo>
                    <a:cubicBezTo>
                      <a:pt x="0" y="50"/>
                      <a:pt x="459" y="44"/>
                      <a:pt x="459" y="25"/>
                    </a:cubicBezTo>
                    <a:cubicBezTo>
                      <a:pt x="459" y="6"/>
                      <a:pt x="0" y="0"/>
                      <a:pt x="0" y="2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393">
                <a:extLst>
                  <a:ext uri="{FF2B5EF4-FFF2-40B4-BE49-F238E27FC236}">
                    <a16:creationId xmlns:a16="http://schemas.microsoft.com/office/drawing/2014/main" id="{8F220135-1107-4344-AA63-F4F67C2A59C4}"/>
                  </a:ext>
                </a:extLst>
              </p:cNvPr>
              <p:cNvSpPr>
                <a:spLocks/>
              </p:cNvSpPr>
              <p:nvPr/>
            </p:nvSpPr>
            <p:spPr bwMode="auto">
              <a:xfrm>
                <a:off x="5211763" y="3001963"/>
                <a:ext cx="393700" cy="133350"/>
              </a:xfrm>
              <a:custGeom>
                <a:avLst/>
                <a:gdLst>
                  <a:gd name="T0" fmla="*/ 495 w 495"/>
                  <a:gd name="T1" fmla="*/ 0 h 168"/>
                  <a:gd name="T2" fmla="*/ 424 w 495"/>
                  <a:gd name="T3" fmla="*/ 16 h 168"/>
                  <a:gd name="T4" fmla="*/ 247 w 495"/>
                  <a:gd name="T5" fmla="*/ 23 h 168"/>
                  <a:gd name="T6" fmla="*/ 232 w 495"/>
                  <a:gd name="T7" fmla="*/ 23 h 168"/>
                  <a:gd name="T8" fmla="*/ 116 w 495"/>
                  <a:gd name="T9" fmla="*/ 20 h 168"/>
                  <a:gd name="T10" fmla="*/ 0 w 495"/>
                  <a:gd name="T11" fmla="*/ 0 h 168"/>
                  <a:gd name="T12" fmla="*/ 0 w 495"/>
                  <a:gd name="T13" fmla="*/ 0 h 168"/>
                  <a:gd name="T14" fmla="*/ 0 w 495"/>
                  <a:gd name="T15" fmla="*/ 0 h 168"/>
                  <a:gd name="T16" fmla="*/ 0 w 495"/>
                  <a:gd name="T17" fmla="*/ 139 h 168"/>
                  <a:gd name="T18" fmla="*/ 0 w 495"/>
                  <a:gd name="T19" fmla="*/ 139 h 168"/>
                  <a:gd name="T20" fmla="*/ 247 w 495"/>
                  <a:gd name="T21" fmla="*/ 168 h 168"/>
                  <a:gd name="T22" fmla="*/ 494 w 495"/>
                  <a:gd name="T23" fmla="*/ 139 h 168"/>
                  <a:gd name="T24" fmla="*/ 495 w 495"/>
                  <a:gd name="T25" fmla="*/ 139 h 168"/>
                  <a:gd name="T26" fmla="*/ 495 w 495"/>
                  <a:gd name="T2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5" h="168">
                    <a:moveTo>
                      <a:pt x="495" y="0"/>
                    </a:moveTo>
                    <a:cubicBezTo>
                      <a:pt x="495" y="6"/>
                      <a:pt x="471" y="12"/>
                      <a:pt x="424" y="16"/>
                    </a:cubicBezTo>
                    <a:cubicBezTo>
                      <a:pt x="384" y="20"/>
                      <a:pt x="325" y="23"/>
                      <a:pt x="247" y="23"/>
                    </a:cubicBezTo>
                    <a:cubicBezTo>
                      <a:pt x="242" y="23"/>
                      <a:pt x="237" y="23"/>
                      <a:pt x="232" y="23"/>
                    </a:cubicBezTo>
                    <a:cubicBezTo>
                      <a:pt x="186" y="22"/>
                      <a:pt x="148" y="21"/>
                      <a:pt x="116" y="20"/>
                    </a:cubicBezTo>
                    <a:cubicBezTo>
                      <a:pt x="38" y="16"/>
                      <a:pt x="0" y="8"/>
                      <a:pt x="0" y="0"/>
                    </a:cubicBezTo>
                    <a:cubicBezTo>
                      <a:pt x="0" y="0"/>
                      <a:pt x="0" y="0"/>
                      <a:pt x="0" y="0"/>
                    </a:cubicBezTo>
                    <a:cubicBezTo>
                      <a:pt x="0" y="0"/>
                      <a:pt x="0" y="0"/>
                      <a:pt x="0" y="0"/>
                    </a:cubicBezTo>
                    <a:cubicBezTo>
                      <a:pt x="0" y="139"/>
                      <a:pt x="0" y="139"/>
                      <a:pt x="0" y="139"/>
                    </a:cubicBezTo>
                    <a:cubicBezTo>
                      <a:pt x="0" y="139"/>
                      <a:pt x="0" y="139"/>
                      <a:pt x="0" y="139"/>
                    </a:cubicBezTo>
                    <a:cubicBezTo>
                      <a:pt x="5" y="151"/>
                      <a:pt x="84" y="168"/>
                      <a:pt x="247" y="168"/>
                    </a:cubicBezTo>
                    <a:cubicBezTo>
                      <a:pt x="408" y="168"/>
                      <a:pt x="490" y="151"/>
                      <a:pt x="494" y="139"/>
                    </a:cubicBezTo>
                    <a:cubicBezTo>
                      <a:pt x="495" y="139"/>
                      <a:pt x="495" y="139"/>
                      <a:pt x="495" y="139"/>
                    </a:cubicBezTo>
                    <a:cubicBezTo>
                      <a:pt x="495" y="0"/>
                      <a:pt x="495" y="0"/>
                      <a:pt x="495"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95">
                <a:extLst>
                  <a:ext uri="{FF2B5EF4-FFF2-40B4-BE49-F238E27FC236}">
                    <a16:creationId xmlns:a16="http://schemas.microsoft.com/office/drawing/2014/main" id="{134D46E6-2D13-4E7C-8F33-77DEF78A781A}"/>
                  </a:ext>
                </a:extLst>
              </p:cNvPr>
              <p:cNvSpPr>
                <a:spLocks/>
              </p:cNvSpPr>
              <p:nvPr/>
            </p:nvSpPr>
            <p:spPr bwMode="auto">
              <a:xfrm>
                <a:off x="6600826" y="3259138"/>
                <a:ext cx="361950" cy="50800"/>
              </a:xfrm>
              <a:custGeom>
                <a:avLst/>
                <a:gdLst>
                  <a:gd name="T0" fmla="*/ 0 w 456"/>
                  <a:gd name="T1" fmla="*/ 32 h 65"/>
                  <a:gd name="T2" fmla="*/ 0 w 456"/>
                  <a:gd name="T3" fmla="*/ 11 h 65"/>
                  <a:gd name="T4" fmla="*/ 228 w 456"/>
                  <a:gd name="T5" fmla="*/ 24 h 65"/>
                  <a:gd name="T6" fmla="*/ 456 w 456"/>
                  <a:gd name="T7" fmla="*/ 11 h 65"/>
                  <a:gd name="T8" fmla="*/ 456 w 456"/>
                  <a:gd name="T9" fmla="*/ 32 h 65"/>
                  <a:gd name="T10" fmla="*/ 228 w 456"/>
                  <a:gd name="T11" fmla="*/ 65 h 65"/>
                  <a:gd name="T12" fmla="*/ 0 w 456"/>
                  <a:gd name="T13" fmla="*/ 32 h 65"/>
                </a:gdLst>
                <a:ahLst/>
                <a:cxnLst>
                  <a:cxn ang="0">
                    <a:pos x="T0" y="T1"/>
                  </a:cxn>
                  <a:cxn ang="0">
                    <a:pos x="T2" y="T3"/>
                  </a:cxn>
                  <a:cxn ang="0">
                    <a:pos x="T4" y="T5"/>
                  </a:cxn>
                  <a:cxn ang="0">
                    <a:pos x="T6" y="T7"/>
                  </a:cxn>
                  <a:cxn ang="0">
                    <a:pos x="T8" y="T9"/>
                  </a:cxn>
                  <a:cxn ang="0">
                    <a:pos x="T10" y="T11"/>
                  </a:cxn>
                  <a:cxn ang="0">
                    <a:pos x="T12" y="T13"/>
                  </a:cxn>
                </a:cxnLst>
                <a:rect l="0" t="0" r="r" b="b"/>
                <a:pathLst>
                  <a:path w="456" h="65">
                    <a:moveTo>
                      <a:pt x="0" y="32"/>
                    </a:moveTo>
                    <a:cubicBezTo>
                      <a:pt x="0" y="32"/>
                      <a:pt x="0" y="11"/>
                      <a:pt x="0" y="11"/>
                    </a:cubicBezTo>
                    <a:cubicBezTo>
                      <a:pt x="4" y="0"/>
                      <a:pt x="102" y="24"/>
                      <a:pt x="228" y="24"/>
                    </a:cubicBezTo>
                    <a:cubicBezTo>
                      <a:pt x="353" y="24"/>
                      <a:pt x="450" y="0"/>
                      <a:pt x="456" y="11"/>
                    </a:cubicBezTo>
                    <a:cubicBezTo>
                      <a:pt x="456" y="11"/>
                      <a:pt x="456" y="31"/>
                      <a:pt x="456" y="32"/>
                    </a:cubicBezTo>
                    <a:cubicBezTo>
                      <a:pt x="456" y="43"/>
                      <a:pt x="381" y="65"/>
                      <a:pt x="228" y="65"/>
                    </a:cubicBezTo>
                    <a:cubicBezTo>
                      <a:pt x="73" y="65"/>
                      <a:pt x="0" y="43"/>
                      <a:pt x="0" y="3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96">
                <a:extLst>
                  <a:ext uri="{FF2B5EF4-FFF2-40B4-BE49-F238E27FC236}">
                    <a16:creationId xmlns:a16="http://schemas.microsoft.com/office/drawing/2014/main" id="{8A64807C-D162-4FA2-9E67-E0CA8C5F1864}"/>
                  </a:ext>
                </a:extLst>
              </p:cNvPr>
              <p:cNvSpPr>
                <a:spLocks/>
              </p:cNvSpPr>
              <p:nvPr/>
            </p:nvSpPr>
            <p:spPr bwMode="auto">
              <a:xfrm>
                <a:off x="6584951" y="3303588"/>
                <a:ext cx="393700" cy="142875"/>
              </a:xfrm>
              <a:custGeom>
                <a:avLst/>
                <a:gdLst>
                  <a:gd name="T0" fmla="*/ 496 w 496"/>
                  <a:gd name="T1" fmla="*/ 0 h 180"/>
                  <a:gd name="T2" fmla="*/ 248 w 496"/>
                  <a:gd name="T3" fmla="*/ 37 h 180"/>
                  <a:gd name="T4" fmla="*/ 1 w 496"/>
                  <a:gd name="T5" fmla="*/ 0 h 180"/>
                  <a:gd name="T6" fmla="*/ 1 w 496"/>
                  <a:gd name="T7" fmla="*/ 0 h 180"/>
                  <a:gd name="T8" fmla="*/ 0 w 496"/>
                  <a:gd name="T9" fmla="*/ 0 h 180"/>
                  <a:gd name="T10" fmla="*/ 0 w 496"/>
                  <a:gd name="T11" fmla="*/ 138 h 180"/>
                  <a:gd name="T12" fmla="*/ 1 w 496"/>
                  <a:gd name="T13" fmla="*/ 138 h 180"/>
                  <a:gd name="T14" fmla="*/ 248 w 496"/>
                  <a:gd name="T15" fmla="*/ 180 h 180"/>
                  <a:gd name="T16" fmla="*/ 495 w 496"/>
                  <a:gd name="T17" fmla="*/ 138 h 180"/>
                  <a:gd name="T18" fmla="*/ 496 w 496"/>
                  <a:gd name="T19" fmla="*/ 138 h 180"/>
                  <a:gd name="T20" fmla="*/ 496 w 496"/>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180">
                    <a:moveTo>
                      <a:pt x="496" y="0"/>
                    </a:moveTo>
                    <a:cubicBezTo>
                      <a:pt x="496" y="12"/>
                      <a:pt x="413" y="37"/>
                      <a:pt x="248" y="37"/>
                    </a:cubicBezTo>
                    <a:cubicBezTo>
                      <a:pt x="81" y="37"/>
                      <a:pt x="1" y="12"/>
                      <a:pt x="1" y="0"/>
                    </a:cubicBezTo>
                    <a:cubicBezTo>
                      <a:pt x="1" y="0"/>
                      <a:pt x="1" y="0"/>
                      <a:pt x="1" y="0"/>
                    </a:cubicBezTo>
                    <a:cubicBezTo>
                      <a:pt x="0" y="0"/>
                      <a:pt x="0" y="0"/>
                      <a:pt x="0" y="0"/>
                    </a:cubicBezTo>
                    <a:cubicBezTo>
                      <a:pt x="0" y="138"/>
                      <a:pt x="0" y="138"/>
                      <a:pt x="0" y="138"/>
                    </a:cubicBezTo>
                    <a:cubicBezTo>
                      <a:pt x="1" y="138"/>
                      <a:pt x="1" y="138"/>
                      <a:pt x="1" y="138"/>
                    </a:cubicBezTo>
                    <a:cubicBezTo>
                      <a:pt x="6" y="150"/>
                      <a:pt x="85" y="180"/>
                      <a:pt x="248" y="180"/>
                    </a:cubicBezTo>
                    <a:cubicBezTo>
                      <a:pt x="409" y="180"/>
                      <a:pt x="491" y="150"/>
                      <a:pt x="495" y="138"/>
                    </a:cubicBezTo>
                    <a:cubicBezTo>
                      <a:pt x="496" y="138"/>
                      <a:pt x="496" y="138"/>
                      <a:pt x="496" y="138"/>
                    </a:cubicBezTo>
                    <a:cubicBezTo>
                      <a:pt x="496" y="0"/>
                      <a:pt x="496" y="0"/>
                      <a:pt x="496"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97">
                <a:extLst>
                  <a:ext uri="{FF2B5EF4-FFF2-40B4-BE49-F238E27FC236}">
                    <a16:creationId xmlns:a16="http://schemas.microsoft.com/office/drawing/2014/main" id="{4A2644C6-820B-4470-8416-C899943853DA}"/>
                  </a:ext>
                </a:extLst>
              </p:cNvPr>
              <p:cNvSpPr>
                <a:spLocks/>
              </p:cNvSpPr>
              <p:nvPr/>
            </p:nvSpPr>
            <p:spPr bwMode="auto">
              <a:xfrm>
                <a:off x="6600826" y="3111500"/>
                <a:ext cx="361950" cy="47625"/>
              </a:xfrm>
              <a:custGeom>
                <a:avLst/>
                <a:gdLst>
                  <a:gd name="T0" fmla="*/ 0 w 456"/>
                  <a:gd name="T1" fmla="*/ 32 h 60"/>
                  <a:gd name="T2" fmla="*/ 0 w 456"/>
                  <a:gd name="T3" fmla="*/ 11 h 60"/>
                  <a:gd name="T4" fmla="*/ 228 w 456"/>
                  <a:gd name="T5" fmla="*/ 18 h 60"/>
                  <a:gd name="T6" fmla="*/ 456 w 456"/>
                  <a:gd name="T7" fmla="*/ 11 h 60"/>
                  <a:gd name="T8" fmla="*/ 456 w 456"/>
                  <a:gd name="T9" fmla="*/ 32 h 60"/>
                  <a:gd name="T10" fmla="*/ 228 w 456"/>
                  <a:gd name="T11" fmla="*/ 60 h 60"/>
                  <a:gd name="T12" fmla="*/ 0 w 456"/>
                  <a:gd name="T13" fmla="*/ 32 h 60"/>
                </a:gdLst>
                <a:ahLst/>
                <a:cxnLst>
                  <a:cxn ang="0">
                    <a:pos x="T0" y="T1"/>
                  </a:cxn>
                  <a:cxn ang="0">
                    <a:pos x="T2" y="T3"/>
                  </a:cxn>
                  <a:cxn ang="0">
                    <a:pos x="T4" y="T5"/>
                  </a:cxn>
                  <a:cxn ang="0">
                    <a:pos x="T6" y="T7"/>
                  </a:cxn>
                  <a:cxn ang="0">
                    <a:pos x="T8" y="T9"/>
                  </a:cxn>
                  <a:cxn ang="0">
                    <a:pos x="T10" y="T11"/>
                  </a:cxn>
                  <a:cxn ang="0">
                    <a:pos x="T12" y="T13"/>
                  </a:cxn>
                </a:cxnLst>
                <a:rect l="0" t="0" r="r" b="b"/>
                <a:pathLst>
                  <a:path w="456" h="60">
                    <a:moveTo>
                      <a:pt x="0" y="32"/>
                    </a:moveTo>
                    <a:cubicBezTo>
                      <a:pt x="0" y="32"/>
                      <a:pt x="0" y="11"/>
                      <a:pt x="0" y="11"/>
                    </a:cubicBezTo>
                    <a:cubicBezTo>
                      <a:pt x="4" y="1"/>
                      <a:pt x="102" y="18"/>
                      <a:pt x="228" y="18"/>
                    </a:cubicBezTo>
                    <a:cubicBezTo>
                      <a:pt x="353" y="18"/>
                      <a:pt x="450" y="0"/>
                      <a:pt x="456" y="11"/>
                    </a:cubicBezTo>
                    <a:cubicBezTo>
                      <a:pt x="456" y="11"/>
                      <a:pt x="456" y="32"/>
                      <a:pt x="456" y="32"/>
                    </a:cubicBezTo>
                    <a:cubicBezTo>
                      <a:pt x="456" y="43"/>
                      <a:pt x="381" y="60"/>
                      <a:pt x="228" y="60"/>
                    </a:cubicBezTo>
                    <a:cubicBezTo>
                      <a:pt x="73" y="60"/>
                      <a:pt x="0" y="43"/>
                      <a:pt x="0" y="3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98">
                <a:extLst>
                  <a:ext uri="{FF2B5EF4-FFF2-40B4-BE49-F238E27FC236}">
                    <a16:creationId xmlns:a16="http://schemas.microsoft.com/office/drawing/2014/main" id="{37AA4687-35D7-436E-B0B1-B263DAAFC624}"/>
                  </a:ext>
                </a:extLst>
              </p:cNvPr>
              <p:cNvSpPr>
                <a:spLocks/>
              </p:cNvSpPr>
              <p:nvPr/>
            </p:nvSpPr>
            <p:spPr bwMode="auto">
              <a:xfrm>
                <a:off x="6584951" y="3152775"/>
                <a:ext cx="393700" cy="133350"/>
              </a:xfrm>
              <a:custGeom>
                <a:avLst/>
                <a:gdLst>
                  <a:gd name="T0" fmla="*/ 496 w 496"/>
                  <a:gd name="T1" fmla="*/ 0 h 167"/>
                  <a:gd name="T2" fmla="*/ 248 w 496"/>
                  <a:gd name="T3" fmla="*/ 32 h 167"/>
                  <a:gd name="T4" fmla="*/ 1 w 496"/>
                  <a:gd name="T5" fmla="*/ 0 h 167"/>
                  <a:gd name="T6" fmla="*/ 1 w 496"/>
                  <a:gd name="T7" fmla="*/ 0 h 167"/>
                  <a:gd name="T8" fmla="*/ 0 w 496"/>
                  <a:gd name="T9" fmla="*/ 0 h 167"/>
                  <a:gd name="T10" fmla="*/ 0 w 496"/>
                  <a:gd name="T11" fmla="*/ 133 h 167"/>
                  <a:gd name="T12" fmla="*/ 1 w 496"/>
                  <a:gd name="T13" fmla="*/ 133 h 167"/>
                  <a:gd name="T14" fmla="*/ 248 w 496"/>
                  <a:gd name="T15" fmla="*/ 167 h 167"/>
                  <a:gd name="T16" fmla="*/ 495 w 496"/>
                  <a:gd name="T17" fmla="*/ 133 h 167"/>
                  <a:gd name="T18" fmla="*/ 496 w 496"/>
                  <a:gd name="T19" fmla="*/ 133 h 167"/>
                  <a:gd name="T20" fmla="*/ 496 w 496"/>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6" h="167">
                    <a:moveTo>
                      <a:pt x="496" y="0"/>
                    </a:moveTo>
                    <a:cubicBezTo>
                      <a:pt x="496" y="12"/>
                      <a:pt x="413" y="32"/>
                      <a:pt x="248" y="32"/>
                    </a:cubicBezTo>
                    <a:cubicBezTo>
                      <a:pt x="81" y="32"/>
                      <a:pt x="1" y="12"/>
                      <a:pt x="1" y="0"/>
                    </a:cubicBezTo>
                    <a:cubicBezTo>
                      <a:pt x="1" y="0"/>
                      <a:pt x="1" y="0"/>
                      <a:pt x="1" y="0"/>
                    </a:cubicBezTo>
                    <a:cubicBezTo>
                      <a:pt x="0" y="0"/>
                      <a:pt x="0" y="0"/>
                      <a:pt x="0" y="0"/>
                    </a:cubicBezTo>
                    <a:cubicBezTo>
                      <a:pt x="0" y="133"/>
                      <a:pt x="0" y="133"/>
                      <a:pt x="0" y="133"/>
                    </a:cubicBezTo>
                    <a:cubicBezTo>
                      <a:pt x="1" y="133"/>
                      <a:pt x="1" y="133"/>
                      <a:pt x="1" y="133"/>
                    </a:cubicBezTo>
                    <a:cubicBezTo>
                      <a:pt x="6" y="145"/>
                      <a:pt x="85" y="167"/>
                      <a:pt x="248" y="167"/>
                    </a:cubicBezTo>
                    <a:cubicBezTo>
                      <a:pt x="409" y="167"/>
                      <a:pt x="491" y="145"/>
                      <a:pt x="495" y="133"/>
                    </a:cubicBezTo>
                    <a:cubicBezTo>
                      <a:pt x="496" y="133"/>
                      <a:pt x="496" y="133"/>
                      <a:pt x="496" y="133"/>
                    </a:cubicBezTo>
                    <a:cubicBezTo>
                      <a:pt x="496" y="0"/>
                      <a:pt x="496" y="0"/>
                      <a:pt x="496"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99">
                <a:extLst>
                  <a:ext uri="{FF2B5EF4-FFF2-40B4-BE49-F238E27FC236}">
                    <a16:creationId xmlns:a16="http://schemas.microsoft.com/office/drawing/2014/main" id="{CEB62189-B2BB-4FC6-8F49-6BDD07E181DC}"/>
                  </a:ext>
                </a:extLst>
              </p:cNvPr>
              <p:cNvSpPr>
                <a:spLocks/>
              </p:cNvSpPr>
              <p:nvPr/>
            </p:nvSpPr>
            <p:spPr bwMode="auto">
              <a:xfrm>
                <a:off x="6599238" y="2973388"/>
                <a:ext cx="365125" cy="39688"/>
              </a:xfrm>
              <a:custGeom>
                <a:avLst/>
                <a:gdLst>
                  <a:gd name="T0" fmla="*/ 0 w 460"/>
                  <a:gd name="T1" fmla="*/ 25 h 50"/>
                  <a:gd name="T2" fmla="*/ 460 w 460"/>
                  <a:gd name="T3" fmla="*/ 25 h 50"/>
                  <a:gd name="T4" fmla="*/ 0 w 460"/>
                  <a:gd name="T5" fmla="*/ 25 h 50"/>
                </a:gdLst>
                <a:ahLst/>
                <a:cxnLst>
                  <a:cxn ang="0">
                    <a:pos x="T0" y="T1"/>
                  </a:cxn>
                  <a:cxn ang="0">
                    <a:pos x="T2" y="T3"/>
                  </a:cxn>
                  <a:cxn ang="0">
                    <a:pos x="T4" y="T5"/>
                  </a:cxn>
                </a:cxnLst>
                <a:rect l="0" t="0" r="r" b="b"/>
                <a:pathLst>
                  <a:path w="460" h="50">
                    <a:moveTo>
                      <a:pt x="0" y="25"/>
                    </a:moveTo>
                    <a:cubicBezTo>
                      <a:pt x="0" y="50"/>
                      <a:pt x="460" y="44"/>
                      <a:pt x="460" y="25"/>
                    </a:cubicBezTo>
                    <a:cubicBezTo>
                      <a:pt x="460" y="6"/>
                      <a:pt x="0" y="0"/>
                      <a:pt x="0" y="2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400">
                <a:extLst>
                  <a:ext uri="{FF2B5EF4-FFF2-40B4-BE49-F238E27FC236}">
                    <a16:creationId xmlns:a16="http://schemas.microsoft.com/office/drawing/2014/main" id="{C98F1A7B-8B94-45EF-8EA2-6C4E3C079AEA}"/>
                  </a:ext>
                </a:extLst>
              </p:cNvPr>
              <p:cNvSpPr>
                <a:spLocks/>
              </p:cNvSpPr>
              <p:nvPr/>
            </p:nvSpPr>
            <p:spPr bwMode="auto">
              <a:xfrm>
                <a:off x="6584951" y="3001963"/>
                <a:ext cx="393700" cy="133350"/>
              </a:xfrm>
              <a:custGeom>
                <a:avLst/>
                <a:gdLst>
                  <a:gd name="T0" fmla="*/ 496 w 496"/>
                  <a:gd name="T1" fmla="*/ 0 h 168"/>
                  <a:gd name="T2" fmla="*/ 425 w 496"/>
                  <a:gd name="T3" fmla="*/ 16 h 168"/>
                  <a:gd name="T4" fmla="*/ 248 w 496"/>
                  <a:gd name="T5" fmla="*/ 23 h 168"/>
                  <a:gd name="T6" fmla="*/ 232 w 496"/>
                  <a:gd name="T7" fmla="*/ 23 h 168"/>
                  <a:gd name="T8" fmla="*/ 117 w 496"/>
                  <a:gd name="T9" fmla="*/ 20 h 168"/>
                  <a:gd name="T10" fmla="*/ 1 w 496"/>
                  <a:gd name="T11" fmla="*/ 0 h 168"/>
                  <a:gd name="T12" fmla="*/ 1 w 496"/>
                  <a:gd name="T13" fmla="*/ 0 h 168"/>
                  <a:gd name="T14" fmla="*/ 0 w 496"/>
                  <a:gd name="T15" fmla="*/ 0 h 168"/>
                  <a:gd name="T16" fmla="*/ 0 w 496"/>
                  <a:gd name="T17" fmla="*/ 139 h 168"/>
                  <a:gd name="T18" fmla="*/ 1 w 496"/>
                  <a:gd name="T19" fmla="*/ 139 h 168"/>
                  <a:gd name="T20" fmla="*/ 248 w 496"/>
                  <a:gd name="T21" fmla="*/ 168 h 168"/>
                  <a:gd name="T22" fmla="*/ 495 w 496"/>
                  <a:gd name="T23" fmla="*/ 139 h 168"/>
                  <a:gd name="T24" fmla="*/ 496 w 496"/>
                  <a:gd name="T25" fmla="*/ 139 h 168"/>
                  <a:gd name="T26" fmla="*/ 496 w 496"/>
                  <a:gd name="T2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6" h="168">
                    <a:moveTo>
                      <a:pt x="496" y="0"/>
                    </a:moveTo>
                    <a:cubicBezTo>
                      <a:pt x="496" y="6"/>
                      <a:pt x="472" y="12"/>
                      <a:pt x="425" y="16"/>
                    </a:cubicBezTo>
                    <a:cubicBezTo>
                      <a:pt x="384" y="20"/>
                      <a:pt x="326" y="23"/>
                      <a:pt x="248" y="23"/>
                    </a:cubicBezTo>
                    <a:cubicBezTo>
                      <a:pt x="243" y="23"/>
                      <a:pt x="238" y="23"/>
                      <a:pt x="232" y="23"/>
                    </a:cubicBezTo>
                    <a:cubicBezTo>
                      <a:pt x="187" y="22"/>
                      <a:pt x="148" y="21"/>
                      <a:pt x="117" y="20"/>
                    </a:cubicBezTo>
                    <a:cubicBezTo>
                      <a:pt x="39" y="16"/>
                      <a:pt x="1" y="8"/>
                      <a:pt x="1" y="0"/>
                    </a:cubicBezTo>
                    <a:cubicBezTo>
                      <a:pt x="1" y="0"/>
                      <a:pt x="1" y="0"/>
                      <a:pt x="1" y="0"/>
                    </a:cubicBezTo>
                    <a:cubicBezTo>
                      <a:pt x="0" y="0"/>
                      <a:pt x="0" y="0"/>
                      <a:pt x="0" y="0"/>
                    </a:cubicBezTo>
                    <a:cubicBezTo>
                      <a:pt x="0" y="139"/>
                      <a:pt x="0" y="139"/>
                      <a:pt x="0" y="139"/>
                    </a:cubicBezTo>
                    <a:cubicBezTo>
                      <a:pt x="1" y="139"/>
                      <a:pt x="1" y="139"/>
                      <a:pt x="1" y="139"/>
                    </a:cubicBezTo>
                    <a:cubicBezTo>
                      <a:pt x="6" y="151"/>
                      <a:pt x="85" y="168"/>
                      <a:pt x="248" y="168"/>
                    </a:cubicBezTo>
                    <a:cubicBezTo>
                      <a:pt x="409" y="168"/>
                      <a:pt x="491" y="151"/>
                      <a:pt x="495" y="139"/>
                    </a:cubicBezTo>
                    <a:cubicBezTo>
                      <a:pt x="496" y="139"/>
                      <a:pt x="496" y="139"/>
                      <a:pt x="496" y="139"/>
                    </a:cubicBezTo>
                    <a:cubicBezTo>
                      <a:pt x="496" y="0"/>
                      <a:pt x="496" y="0"/>
                      <a:pt x="496" y="0"/>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401">
                <a:extLst>
                  <a:ext uri="{FF2B5EF4-FFF2-40B4-BE49-F238E27FC236}">
                    <a16:creationId xmlns:a16="http://schemas.microsoft.com/office/drawing/2014/main" id="{754D95B0-7144-4C50-BB0A-64DEA186B222}"/>
                  </a:ext>
                </a:extLst>
              </p:cNvPr>
              <p:cNvSpPr>
                <a:spLocks/>
              </p:cNvSpPr>
              <p:nvPr/>
            </p:nvSpPr>
            <p:spPr bwMode="auto">
              <a:xfrm>
                <a:off x="5780088" y="3462338"/>
                <a:ext cx="636588" cy="90488"/>
              </a:xfrm>
              <a:custGeom>
                <a:avLst/>
                <a:gdLst>
                  <a:gd name="T0" fmla="*/ 0 w 801"/>
                  <a:gd name="T1" fmla="*/ 56 h 115"/>
                  <a:gd name="T2" fmla="*/ 0 w 801"/>
                  <a:gd name="T3" fmla="*/ 20 h 115"/>
                  <a:gd name="T4" fmla="*/ 400 w 801"/>
                  <a:gd name="T5" fmla="*/ 42 h 115"/>
                  <a:gd name="T6" fmla="*/ 800 w 801"/>
                  <a:gd name="T7" fmla="*/ 19 h 115"/>
                  <a:gd name="T8" fmla="*/ 801 w 801"/>
                  <a:gd name="T9" fmla="*/ 56 h 115"/>
                  <a:gd name="T10" fmla="*/ 400 w 801"/>
                  <a:gd name="T11" fmla="*/ 115 h 115"/>
                  <a:gd name="T12" fmla="*/ 0 w 801"/>
                  <a:gd name="T13" fmla="*/ 56 h 115"/>
                </a:gdLst>
                <a:ahLst/>
                <a:cxnLst>
                  <a:cxn ang="0">
                    <a:pos x="T0" y="T1"/>
                  </a:cxn>
                  <a:cxn ang="0">
                    <a:pos x="T2" y="T3"/>
                  </a:cxn>
                  <a:cxn ang="0">
                    <a:pos x="T4" y="T5"/>
                  </a:cxn>
                  <a:cxn ang="0">
                    <a:pos x="T6" y="T7"/>
                  </a:cxn>
                  <a:cxn ang="0">
                    <a:pos x="T8" y="T9"/>
                  </a:cxn>
                  <a:cxn ang="0">
                    <a:pos x="T10" y="T11"/>
                  </a:cxn>
                  <a:cxn ang="0">
                    <a:pos x="T12" y="T13"/>
                  </a:cxn>
                </a:cxnLst>
                <a:rect l="0" t="0" r="r" b="b"/>
                <a:pathLst>
                  <a:path w="801" h="115">
                    <a:moveTo>
                      <a:pt x="0" y="56"/>
                    </a:moveTo>
                    <a:cubicBezTo>
                      <a:pt x="0" y="55"/>
                      <a:pt x="0" y="20"/>
                      <a:pt x="0" y="20"/>
                    </a:cubicBezTo>
                    <a:cubicBezTo>
                      <a:pt x="7" y="1"/>
                      <a:pt x="179" y="42"/>
                      <a:pt x="400" y="42"/>
                    </a:cubicBezTo>
                    <a:cubicBezTo>
                      <a:pt x="619" y="42"/>
                      <a:pt x="790" y="0"/>
                      <a:pt x="800" y="19"/>
                    </a:cubicBezTo>
                    <a:cubicBezTo>
                      <a:pt x="801" y="19"/>
                      <a:pt x="801" y="55"/>
                      <a:pt x="801" y="56"/>
                    </a:cubicBezTo>
                    <a:cubicBezTo>
                      <a:pt x="801" y="75"/>
                      <a:pt x="669" y="115"/>
                      <a:pt x="400" y="115"/>
                    </a:cubicBezTo>
                    <a:cubicBezTo>
                      <a:pt x="128" y="115"/>
                      <a:pt x="0" y="75"/>
                      <a:pt x="0"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402">
                <a:extLst>
                  <a:ext uri="{FF2B5EF4-FFF2-40B4-BE49-F238E27FC236}">
                    <a16:creationId xmlns:a16="http://schemas.microsoft.com/office/drawing/2014/main" id="{900011C9-AB7E-4C5D-874F-E540116A33E7}"/>
                  </a:ext>
                </a:extLst>
              </p:cNvPr>
              <p:cNvSpPr>
                <a:spLocks noEditPoints="1"/>
              </p:cNvSpPr>
              <p:nvPr/>
            </p:nvSpPr>
            <p:spPr bwMode="auto">
              <a:xfrm>
                <a:off x="5751513" y="3540125"/>
                <a:ext cx="692150" cy="252413"/>
              </a:xfrm>
              <a:custGeom>
                <a:avLst/>
                <a:gdLst>
                  <a:gd name="T0" fmla="*/ 870 w 871"/>
                  <a:gd name="T1" fmla="*/ 0 h 317"/>
                  <a:gd name="T2" fmla="*/ 435 w 871"/>
                  <a:gd name="T3" fmla="*/ 66 h 317"/>
                  <a:gd name="T4" fmla="*/ 1 w 871"/>
                  <a:gd name="T5" fmla="*/ 0 h 317"/>
                  <a:gd name="T6" fmla="*/ 1 w 871"/>
                  <a:gd name="T7" fmla="*/ 0 h 317"/>
                  <a:gd name="T8" fmla="*/ 0 w 871"/>
                  <a:gd name="T9" fmla="*/ 0 h 317"/>
                  <a:gd name="T10" fmla="*/ 0 w 871"/>
                  <a:gd name="T11" fmla="*/ 243 h 317"/>
                  <a:gd name="T12" fmla="*/ 1 w 871"/>
                  <a:gd name="T13" fmla="*/ 243 h 317"/>
                  <a:gd name="T14" fmla="*/ 435 w 871"/>
                  <a:gd name="T15" fmla="*/ 317 h 317"/>
                  <a:gd name="T16" fmla="*/ 870 w 871"/>
                  <a:gd name="T17" fmla="*/ 243 h 317"/>
                  <a:gd name="T18" fmla="*/ 871 w 871"/>
                  <a:gd name="T19" fmla="*/ 243 h 317"/>
                  <a:gd name="T20" fmla="*/ 871 w 871"/>
                  <a:gd name="T21" fmla="*/ 0 h 317"/>
                  <a:gd name="T22" fmla="*/ 870 w 871"/>
                  <a:gd name="T23" fmla="*/ 0 h 317"/>
                  <a:gd name="T24" fmla="*/ 657 w 871"/>
                  <a:gd name="T25" fmla="*/ 190 h 317"/>
                  <a:gd name="T26" fmla="*/ 638 w 871"/>
                  <a:gd name="T27" fmla="*/ 171 h 317"/>
                  <a:gd name="T28" fmla="*/ 657 w 871"/>
                  <a:gd name="T29" fmla="*/ 152 h 317"/>
                  <a:gd name="T30" fmla="*/ 675 w 871"/>
                  <a:gd name="T31" fmla="*/ 171 h 317"/>
                  <a:gd name="T32" fmla="*/ 657 w 871"/>
                  <a:gd name="T33" fmla="*/ 190 h 317"/>
                  <a:gd name="T34" fmla="*/ 724 w 871"/>
                  <a:gd name="T35" fmla="*/ 185 h 317"/>
                  <a:gd name="T36" fmla="*/ 705 w 871"/>
                  <a:gd name="T37" fmla="*/ 166 h 317"/>
                  <a:gd name="T38" fmla="*/ 724 w 871"/>
                  <a:gd name="T39" fmla="*/ 148 h 317"/>
                  <a:gd name="T40" fmla="*/ 743 w 871"/>
                  <a:gd name="T41" fmla="*/ 166 h 317"/>
                  <a:gd name="T42" fmla="*/ 724 w 871"/>
                  <a:gd name="T43" fmla="*/ 185 h 317"/>
                  <a:gd name="T44" fmla="*/ 792 w 871"/>
                  <a:gd name="T45" fmla="*/ 177 h 317"/>
                  <a:gd name="T46" fmla="*/ 773 w 871"/>
                  <a:gd name="T47" fmla="*/ 158 h 317"/>
                  <a:gd name="T48" fmla="*/ 792 w 871"/>
                  <a:gd name="T49" fmla="*/ 139 h 317"/>
                  <a:gd name="T50" fmla="*/ 810 w 871"/>
                  <a:gd name="T51" fmla="*/ 158 h 317"/>
                  <a:gd name="T52" fmla="*/ 792 w 871"/>
                  <a:gd name="T53" fmla="*/ 177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1" h="317">
                    <a:moveTo>
                      <a:pt x="870" y="0"/>
                    </a:moveTo>
                    <a:cubicBezTo>
                      <a:pt x="870" y="21"/>
                      <a:pt x="725" y="66"/>
                      <a:pt x="435" y="66"/>
                    </a:cubicBezTo>
                    <a:cubicBezTo>
                      <a:pt x="141" y="66"/>
                      <a:pt x="1" y="21"/>
                      <a:pt x="1" y="0"/>
                    </a:cubicBezTo>
                    <a:cubicBezTo>
                      <a:pt x="1" y="0"/>
                      <a:pt x="1" y="0"/>
                      <a:pt x="1" y="0"/>
                    </a:cubicBezTo>
                    <a:cubicBezTo>
                      <a:pt x="0" y="0"/>
                      <a:pt x="0" y="0"/>
                      <a:pt x="0" y="0"/>
                    </a:cubicBezTo>
                    <a:cubicBezTo>
                      <a:pt x="0" y="243"/>
                      <a:pt x="0" y="243"/>
                      <a:pt x="0" y="243"/>
                    </a:cubicBezTo>
                    <a:cubicBezTo>
                      <a:pt x="1" y="243"/>
                      <a:pt x="1" y="243"/>
                      <a:pt x="1" y="243"/>
                    </a:cubicBezTo>
                    <a:cubicBezTo>
                      <a:pt x="9" y="263"/>
                      <a:pt x="148" y="317"/>
                      <a:pt x="435" y="317"/>
                    </a:cubicBezTo>
                    <a:cubicBezTo>
                      <a:pt x="718" y="317"/>
                      <a:pt x="861" y="263"/>
                      <a:pt x="870" y="243"/>
                    </a:cubicBezTo>
                    <a:cubicBezTo>
                      <a:pt x="871" y="243"/>
                      <a:pt x="871" y="243"/>
                      <a:pt x="871" y="243"/>
                    </a:cubicBezTo>
                    <a:cubicBezTo>
                      <a:pt x="871" y="0"/>
                      <a:pt x="871" y="0"/>
                      <a:pt x="871" y="0"/>
                    </a:cubicBezTo>
                    <a:lnTo>
                      <a:pt x="870" y="0"/>
                    </a:lnTo>
                    <a:close/>
                    <a:moveTo>
                      <a:pt x="657" y="190"/>
                    </a:moveTo>
                    <a:cubicBezTo>
                      <a:pt x="646" y="190"/>
                      <a:pt x="638" y="181"/>
                      <a:pt x="638" y="171"/>
                    </a:cubicBezTo>
                    <a:cubicBezTo>
                      <a:pt x="638" y="160"/>
                      <a:pt x="646" y="152"/>
                      <a:pt x="657" y="152"/>
                    </a:cubicBezTo>
                    <a:cubicBezTo>
                      <a:pt x="667" y="152"/>
                      <a:pt x="675" y="160"/>
                      <a:pt x="675" y="171"/>
                    </a:cubicBezTo>
                    <a:cubicBezTo>
                      <a:pt x="675" y="181"/>
                      <a:pt x="667" y="190"/>
                      <a:pt x="657" y="190"/>
                    </a:cubicBezTo>
                    <a:close/>
                    <a:moveTo>
                      <a:pt x="724" y="185"/>
                    </a:moveTo>
                    <a:cubicBezTo>
                      <a:pt x="714" y="185"/>
                      <a:pt x="705" y="177"/>
                      <a:pt x="705" y="166"/>
                    </a:cubicBezTo>
                    <a:cubicBezTo>
                      <a:pt x="705" y="156"/>
                      <a:pt x="714" y="148"/>
                      <a:pt x="724" y="148"/>
                    </a:cubicBezTo>
                    <a:cubicBezTo>
                      <a:pt x="735" y="148"/>
                      <a:pt x="743" y="156"/>
                      <a:pt x="743" y="166"/>
                    </a:cubicBezTo>
                    <a:cubicBezTo>
                      <a:pt x="743" y="177"/>
                      <a:pt x="735" y="185"/>
                      <a:pt x="724" y="185"/>
                    </a:cubicBezTo>
                    <a:close/>
                    <a:moveTo>
                      <a:pt x="792" y="177"/>
                    </a:moveTo>
                    <a:cubicBezTo>
                      <a:pt x="781" y="177"/>
                      <a:pt x="773" y="168"/>
                      <a:pt x="773" y="158"/>
                    </a:cubicBezTo>
                    <a:cubicBezTo>
                      <a:pt x="773" y="147"/>
                      <a:pt x="781" y="139"/>
                      <a:pt x="792" y="139"/>
                    </a:cubicBezTo>
                    <a:cubicBezTo>
                      <a:pt x="802" y="139"/>
                      <a:pt x="810" y="147"/>
                      <a:pt x="810" y="158"/>
                    </a:cubicBezTo>
                    <a:cubicBezTo>
                      <a:pt x="810" y="168"/>
                      <a:pt x="802" y="177"/>
                      <a:pt x="792" y="177"/>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403">
                <a:extLst>
                  <a:ext uri="{FF2B5EF4-FFF2-40B4-BE49-F238E27FC236}">
                    <a16:creationId xmlns:a16="http://schemas.microsoft.com/office/drawing/2014/main" id="{0D8BED0F-F1AF-47B3-BA09-796B3B62157B}"/>
                  </a:ext>
                </a:extLst>
              </p:cNvPr>
              <p:cNvSpPr>
                <a:spLocks/>
              </p:cNvSpPr>
              <p:nvPr/>
            </p:nvSpPr>
            <p:spPr bwMode="auto">
              <a:xfrm>
                <a:off x="5780088" y="3203575"/>
                <a:ext cx="636588" cy="84138"/>
              </a:xfrm>
              <a:custGeom>
                <a:avLst/>
                <a:gdLst>
                  <a:gd name="T0" fmla="*/ 0 w 801"/>
                  <a:gd name="T1" fmla="*/ 56 h 105"/>
                  <a:gd name="T2" fmla="*/ 0 w 801"/>
                  <a:gd name="T3" fmla="*/ 20 h 105"/>
                  <a:gd name="T4" fmla="*/ 400 w 801"/>
                  <a:gd name="T5" fmla="*/ 32 h 105"/>
                  <a:gd name="T6" fmla="*/ 800 w 801"/>
                  <a:gd name="T7" fmla="*/ 19 h 105"/>
                  <a:gd name="T8" fmla="*/ 801 w 801"/>
                  <a:gd name="T9" fmla="*/ 56 h 105"/>
                  <a:gd name="T10" fmla="*/ 400 w 801"/>
                  <a:gd name="T11" fmla="*/ 105 h 105"/>
                  <a:gd name="T12" fmla="*/ 0 w 801"/>
                  <a:gd name="T13" fmla="*/ 56 h 105"/>
                </a:gdLst>
                <a:ahLst/>
                <a:cxnLst>
                  <a:cxn ang="0">
                    <a:pos x="T0" y="T1"/>
                  </a:cxn>
                  <a:cxn ang="0">
                    <a:pos x="T2" y="T3"/>
                  </a:cxn>
                  <a:cxn ang="0">
                    <a:pos x="T4" y="T5"/>
                  </a:cxn>
                  <a:cxn ang="0">
                    <a:pos x="T6" y="T7"/>
                  </a:cxn>
                  <a:cxn ang="0">
                    <a:pos x="T8" y="T9"/>
                  </a:cxn>
                  <a:cxn ang="0">
                    <a:pos x="T10" y="T11"/>
                  </a:cxn>
                  <a:cxn ang="0">
                    <a:pos x="T12" y="T13"/>
                  </a:cxn>
                </a:cxnLst>
                <a:rect l="0" t="0" r="r" b="b"/>
                <a:pathLst>
                  <a:path w="801" h="105">
                    <a:moveTo>
                      <a:pt x="0" y="56"/>
                    </a:moveTo>
                    <a:cubicBezTo>
                      <a:pt x="0" y="56"/>
                      <a:pt x="0" y="20"/>
                      <a:pt x="0" y="20"/>
                    </a:cubicBezTo>
                    <a:cubicBezTo>
                      <a:pt x="7" y="1"/>
                      <a:pt x="179" y="32"/>
                      <a:pt x="400" y="32"/>
                    </a:cubicBezTo>
                    <a:cubicBezTo>
                      <a:pt x="619" y="32"/>
                      <a:pt x="790" y="0"/>
                      <a:pt x="800" y="19"/>
                    </a:cubicBezTo>
                    <a:cubicBezTo>
                      <a:pt x="801" y="19"/>
                      <a:pt x="801" y="55"/>
                      <a:pt x="801" y="56"/>
                    </a:cubicBezTo>
                    <a:cubicBezTo>
                      <a:pt x="801" y="75"/>
                      <a:pt x="669" y="105"/>
                      <a:pt x="400" y="105"/>
                    </a:cubicBezTo>
                    <a:cubicBezTo>
                      <a:pt x="128" y="105"/>
                      <a:pt x="0" y="75"/>
                      <a:pt x="0" y="5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04">
                <a:extLst>
                  <a:ext uri="{FF2B5EF4-FFF2-40B4-BE49-F238E27FC236}">
                    <a16:creationId xmlns:a16="http://schemas.microsoft.com/office/drawing/2014/main" id="{AF5C5A23-B135-4BB3-8C91-ADB8E7F56EDB}"/>
                  </a:ext>
                </a:extLst>
              </p:cNvPr>
              <p:cNvSpPr>
                <a:spLocks noEditPoints="1"/>
              </p:cNvSpPr>
              <p:nvPr/>
            </p:nvSpPr>
            <p:spPr bwMode="auto">
              <a:xfrm>
                <a:off x="5751513" y="3278188"/>
                <a:ext cx="692150" cy="231775"/>
              </a:xfrm>
              <a:custGeom>
                <a:avLst/>
                <a:gdLst>
                  <a:gd name="T0" fmla="*/ 870 w 871"/>
                  <a:gd name="T1" fmla="*/ 0 h 292"/>
                  <a:gd name="T2" fmla="*/ 435 w 871"/>
                  <a:gd name="T3" fmla="*/ 55 h 292"/>
                  <a:gd name="T4" fmla="*/ 1 w 871"/>
                  <a:gd name="T5" fmla="*/ 0 h 292"/>
                  <a:gd name="T6" fmla="*/ 1 w 871"/>
                  <a:gd name="T7" fmla="*/ 0 h 292"/>
                  <a:gd name="T8" fmla="*/ 0 w 871"/>
                  <a:gd name="T9" fmla="*/ 0 h 292"/>
                  <a:gd name="T10" fmla="*/ 0 w 871"/>
                  <a:gd name="T11" fmla="*/ 233 h 292"/>
                  <a:gd name="T12" fmla="*/ 1 w 871"/>
                  <a:gd name="T13" fmla="*/ 233 h 292"/>
                  <a:gd name="T14" fmla="*/ 435 w 871"/>
                  <a:gd name="T15" fmla="*/ 292 h 292"/>
                  <a:gd name="T16" fmla="*/ 870 w 871"/>
                  <a:gd name="T17" fmla="*/ 233 h 292"/>
                  <a:gd name="T18" fmla="*/ 871 w 871"/>
                  <a:gd name="T19" fmla="*/ 233 h 292"/>
                  <a:gd name="T20" fmla="*/ 871 w 871"/>
                  <a:gd name="T21" fmla="*/ 0 h 292"/>
                  <a:gd name="T22" fmla="*/ 870 w 871"/>
                  <a:gd name="T23" fmla="*/ 0 h 292"/>
                  <a:gd name="T24" fmla="*/ 657 w 871"/>
                  <a:gd name="T25" fmla="*/ 175 h 292"/>
                  <a:gd name="T26" fmla="*/ 638 w 871"/>
                  <a:gd name="T27" fmla="*/ 156 h 292"/>
                  <a:gd name="T28" fmla="*/ 657 w 871"/>
                  <a:gd name="T29" fmla="*/ 137 h 292"/>
                  <a:gd name="T30" fmla="*/ 675 w 871"/>
                  <a:gd name="T31" fmla="*/ 156 h 292"/>
                  <a:gd name="T32" fmla="*/ 657 w 871"/>
                  <a:gd name="T33" fmla="*/ 175 h 292"/>
                  <a:gd name="T34" fmla="*/ 724 w 871"/>
                  <a:gd name="T35" fmla="*/ 170 h 292"/>
                  <a:gd name="T36" fmla="*/ 705 w 871"/>
                  <a:gd name="T37" fmla="*/ 152 h 292"/>
                  <a:gd name="T38" fmla="*/ 724 w 871"/>
                  <a:gd name="T39" fmla="*/ 133 h 292"/>
                  <a:gd name="T40" fmla="*/ 743 w 871"/>
                  <a:gd name="T41" fmla="*/ 152 h 292"/>
                  <a:gd name="T42" fmla="*/ 724 w 871"/>
                  <a:gd name="T43" fmla="*/ 170 h 292"/>
                  <a:gd name="T44" fmla="*/ 792 w 871"/>
                  <a:gd name="T45" fmla="*/ 162 h 292"/>
                  <a:gd name="T46" fmla="*/ 773 w 871"/>
                  <a:gd name="T47" fmla="*/ 143 h 292"/>
                  <a:gd name="T48" fmla="*/ 792 w 871"/>
                  <a:gd name="T49" fmla="*/ 124 h 292"/>
                  <a:gd name="T50" fmla="*/ 810 w 871"/>
                  <a:gd name="T51" fmla="*/ 143 h 292"/>
                  <a:gd name="T52" fmla="*/ 792 w 871"/>
                  <a:gd name="T53" fmla="*/ 16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1" h="292">
                    <a:moveTo>
                      <a:pt x="870" y="0"/>
                    </a:moveTo>
                    <a:cubicBezTo>
                      <a:pt x="870" y="20"/>
                      <a:pt x="725" y="55"/>
                      <a:pt x="435" y="55"/>
                    </a:cubicBezTo>
                    <a:cubicBezTo>
                      <a:pt x="141" y="55"/>
                      <a:pt x="1" y="20"/>
                      <a:pt x="1" y="0"/>
                    </a:cubicBezTo>
                    <a:cubicBezTo>
                      <a:pt x="1" y="0"/>
                      <a:pt x="1" y="0"/>
                      <a:pt x="1" y="0"/>
                    </a:cubicBezTo>
                    <a:cubicBezTo>
                      <a:pt x="0" y="0"/>
                      <a:pt x="0" y="0"/>
                      <a:pt x="0" y="0"/>
                    </a:cubicBezTo>
                    <a:cubicBezTo>
                      <a:pt x="0" y="233"/>
                      <a:pt x="0" y="233"/>
                      <a:pt x="0" y="233"/>
                    </a:cubicBezTo>
                    <a:cubicBezTo>
                      <a:pt x="1" y="233"/>
                      <a:pt x="1" y="233"/>
                      <a:pt x="1" y="233"/>
                    </a:cubicBezTo>
                    <a:cubicBezTo>
                      <a:pt x="9" y="253"/>
                      <a:pt x="148" y="292"/>
                      <a:pt x="435" y="292"/>
                    </a:cubicBezTo>
                    <a:cubicBezTo>
                      <a:pt x="718" y="292"/>
                      <a:pt x="861" y="253"/>
                      <a:pt x="870" y="233"/>
                    </a:cubicBezTo>
                    <a:cubicBezTo>
                      <a:pt x="871" y="233"/>
                      <a:pt x="871" y="233"/>
                      <a:pt x="871" y="233"/>
                    </a:cubicBezTo>
                    <a:cubicBezTo>
                      <a:pt x="871" y="0"/>
                      <a:pt x="871" y="0"/>
                      <a:pt x="871" y="0"/>
                    </a:cubicBezTo>
                    <a:lnTo>
                      <a:pt x="870" y="0"/>
                    </a:lnTo>
                    <a:close/>
                    <a:moveTo>
                      <a:pt x="657" y="175"/>
                    </a:moveTo>
                    <a:cubicBezTo>
                      <a:pt x="646" y="175"/>
                      <a:pt x="638" y="166"/>
                      <a:pt x="638" y="156"/>
                    </a:cubicBezTo>
                    <a:cubicBezTo>
                      <a:pt x="638" y="146"/>
                      <a:pt x="646" y="137"/>
                      <a:pt x="657" y="137"/>
                    </a:cubicBezTo>
                    <a:cubicBezTo>
                      <a:pt x="667" y="137"/>
                      <a:pt x="675" y="146"/>
                      <a:pt x="675" y="156"/>
                    </a:cubicBezTo>
                    <a:cubicBezTo>
                      <a:pt x="675" y="166"/>
                      <a:pt x="667" y="175"/>
                      <a:pt x="657" y="175"/>
                    </a:cubicBezTo>
                    <a:close/>
                    <a:moveTo>
                      <a:pt x="724" y="170"/>
                    </a:moveTo>
                    <a:cubicBezTo>
                      <a:pt x="714" y="170"/>
                      <a:pt x="705" y="162"/>
                      <a:pt x="705" y="152"/>
                    </a:cubicBezTo>
                    <a:cubicBezTo>
                      <a:pt x="705" y="141"/>
                      <a:pt x="714" y="133"/>
                      <a:pt x="724" y="133"/>
                    </a:cubicBezTo>
                    <a:cubicBezTo>
                      <a:pt x="735" y="133"/>
                      <a:pt x="743" y="141"/>
                      <a:pt x="743" y="152"/>
                    </a:cubicBezTo>
                    <a:cubicBezTo>
                      <a:pt x="743" y="162"/>
                      <a:pt x="735" y="170"/>
                      <a:pt x="724" y="170"/>
                    </a:cubicBezTo>
                    <a:close/>
                    <a:moveTo>
                      <a:pt x="792" y="162"/>
                    </a:moveTo>
                    <a:cubicBezTo>
                      <a:pt x="781" y="162"/>
                      <a:pt x="773" y="153"/>
                      <a:pt x="773" y="143"/>
                    </a:cubicBezTo>
                    <a:cubicBezTo>
                      <a:pt x="773" y="133"/>
                      <a:pt x="781" y="124"/>
                      <a:pt x="792" y="124"/>
                    </a:cubicBezTo>
                    <a:cubicBezTo>
                      <a:pt x="802" y="124"/>
                      <a:pt x="810" y="133"/>
                      <a:pt x="810" y="143"/>
                    </a:cubicBezTo>
                    <a:cubicBezTo>
                      <a:pt x="810" y="153"/>
                      <a:pt x="802" y="162"/>
                      <a:pt x="792" y="162"/>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05">
                <a:extLst>
                  <a:ext uri="{FF2B5EF4-FFF2-40B4-BE49-F238E27FC236}">
                    <a16:creationId xmlns:a16="http://schemas.microsoft.com/office/drawing/2014/main" id="{26BFC3CC-45FD-4499-8B90-AACF72198674}"/>
                  </a:ext>
                </a:extLst>
              </p:cNvPr>
              <p:cNvSpPr>
                <a:spLocks/>
              </p:cNvSpPr>
              <p:nvPr/>
            </p:nvSpPr>
            <p:spPr bwMode="auto">
              <a:xfrm>
                <a:off x="5776913" y="2960688"/>
                <a:ext cx="641350" cy="69850"/>
              </a:xfrm>
              <a:custGeom>
                <a:avLst/>
                <a:gdLst>
                  <a:gd name="T0" fmla="*/ 0 w 808"/>
                  <a:gd name="T1" fmla="*/ 44 h 88"/>
                  <a:gd name="T2" fmla="*/ 808 w 808"/>
                  <a:gd name="T3" fmla="*/ 44 h 88"/>
                  <a:gd name="T4" fmla="*/ 0 w 808"/>
                  <a:gd name="T5" fmla="*/ 44 h 88"/>
                </a:gdLst>
                <a:ahLst/>
                <a:cxnLst>
                  <a:cxn ang="0">
                    <a:pos x="T0" y="T1"/>
                  </a:cxn>
                  <a:cxn ang="0">
                    <a:pos x="T2" y="T3"/>
                  </a:cxn>
                  <a:cxn ang="0">
                    <a:pos x="T4" y="T5"/>
                  </a:cxn>
                </a:cxnLst>
                <a:rect l="0" t="0" r="r" b="b"/>
                <a:pathLst>
                  <a:path w="808" h="88">
                    <a:moveTo>
                      <a:pt x="0" y="44"/>
                    </a:moveTo>
                    <a:cubicBezTo>
                      <a:pt x="0" y="88"/>
                      <a:pt x="808" y="77"/>
                      <a:pt x="808" y="44"/>
                    </a:cubicBezTo>
                    <a:cubicBezTo>
                      <a:pt x="808" y="11"/>
                      <a:pt x="0" y="0"/>
                      <a:pt x="0" y="4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06">
                <a:extLst>
                  <a:ext uri="{FF2B5EF4-FFF2-40B4-BE49-F238E27FC236}">
                    <a16:creationId xmlns:a16="http://schemas.microsoft.com/office/drawing/2014/main" id="{5CA55062-CDAA-4096-8FC8-750D12C8171A}"/>
                  </a:ext>
                </a:extLst>
              </p:cNvPr>
              <p:cNvSpPr>
                <a:spLocks noEditPoints="1"/>
              </p:cNvSpPr>
              <p:nvPr/>
            </p:nvSpPr>
            <p:spPr bwMode="auto">
              <a:xfrm>
                <a:off x="5751513" y="3011488"/>
                <a:ext cx="692150" cy="234950"/>
              </a:xfrm>
              <a:custGeom>
                <a:avLst/>
                <a:gdLst>
                  <a:gd name="T0" fmla="*/ 870 w 871"/>
                  <a:gd name="T1" fmla="*/ 0 h 295"/>
                  <a:gd name="T2" fmla="*/ 747 w 871"/>
                  <a:gd name="T3" fmla="*/ 29 h 295"/>
                  <a:gd name="T4" fmla="*/ 435 w 871"/>
                  <a:gd name="T5" fmla="*/ 40 h 295"/>
                  <a:gd name="T6" fmla="*/ 408 w 871"/>
                  <a:gd name="T7" fmla="*/ 40 h 295"/>
                  <a:gd name="T8" fmla="*/ 204 w 871"/>
                  <a:gd name="T9" fmla="*/ 35 h 295"/>
                  <a:gd name="T10" fmla="*/ 1 w 871"/>
                  <a:gd name="T11" fmla="*/ 0 h 295"/>
                  <a:gd name="T12" fmla="*/ 1 w 871"/>
                  <a:gd name="T13" fmla="*/ 0 h 295"/>
                  <a:gd name="T14" fmla="*/ 0 w 871"/>
                  <a:gd name="T15" fmla="*/ 0 h 295"/>
                  <a:gd name="T16" fmla="*/ 0 w 871"/>
                  <a:gd name="T17" fmla="*/ 245 h 295"/>
                  <a:gd name="T18" fmla="*/ 1 w 871"/>
                  <a:gd name="T19" fmla="*/ 245 h 295"/>
                  <a:gd name="T20" fmla="*/ 435 w 871"/>
                  <a:gd name="T21" fmla="*/ 295 h 295"/>
                  <a:gd name="T22" fmla="*/ 870 w 871"/>
                  <a:gd name="T23" fmla="*/ 245 h 295"/>
                  <a:gd name="T24" fmla="*/ 871 w 871"/>
                  <a:gd name="T25" fmla="*/ 245 h 295"/>
                  <a:gd name="T26" fmla="*/ 871 w 871"/>
                  <a:gd name="T27" fmla="*/ 0 h 295"/>
                  <a:gd name="T28" fmla="*/ 870 w 871"/>
                  <a:gd name="T29" fmla="*/ 0 h 295"/>
                  <a:gd name="T30" fmla="*/ 657 w 871"/>
                  <a:gd name="T31" fmla="*/ 176 h 295"/>
                  <a:gd name="T32" fmla="*/ 638 w 871"/>
                  <a:gd name="T33" fmla="*/ 157 h 295"/>
                  <a:gd name="T34" fmla="*/ 657 w 871"/>
                  <a:gd name="T35" fmla="*/ 138 h 295"/>
                  <a:gd name="T36" fmla="*/ 675 w 871"/>
                  <a:gd name="T37" fmla="*/ 157 h 295"/>
                  <a:gd name="T38" fmla="*/ 657 w 871"/>
                  <a:gd name="T39" fmla="*/ 176 h 295"/>
                  <a:gd name="T40" fmla="*/ 724 w 871"/>
                  <a:gd name="T41" fmla="*/ 172 h 295"/>
                  <a:gd name="T42" fmla="*/ 705 w 871"/>
                  <a:gd name="T43" fmla="*/ 153 h 295"/>
                  <a:gd name="T44" fmla="*/ 724 w 871"/>
                  <a:gd name="T45" fmla="*/ 134 h 295"/>
                  <a:gd name="T46" fmla="*/ 743 w 871"/>
                  <a:gd name="T47" fmla="*/ 153 h 295"/>
                  <a:gd name="T48" fmla="*/ 724 w 871"/>
                  <a:gd name="T49" fmla="*/ 172 h 295"/>
                  <a:gd name="T50" fmla="*/ 792 w 871"/>
                  <a:gd name="T51" fmla="*/ 163 h 295"/>
                  <a:gd name="T52" fmla="*/ 773 w 871"/>
                  <a:gd name="T53" fmla="*/ 144 h 295"/>
                  <a:gd name="T54" fmla="*/ 792 w 871"/>
                  <a:gd name="T55" fmla="*/ 125 h 295"/>
                  <a:gd name="T56" fmla="*/ 810 w 871"/>
                  <a:gd name="T57" fmla="*/ 144 h 295"/>
                  <a:gd name="T58" fmla="*/ 792 w 871"/>
                  <a:gd name="T59" fmla="*/ 16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1" h="295">
                    <a:moveTo>
                      <a:pt x="870" y="0"/>
                    </a:moveTo>
                    <a:cubicBezTo>
                      <a:pt x="870" y="11"/>
                      <a:pt x="829" y="21"/>
                      <a:pt x="747" y="29"/>
                    </a:cubicBezTo>
                    <a:cubicBezTo>
                      <a:pt x="675" y="36"/>
                      <a:pt x="571" y="40"/>
                      <a:pt x="435" y="40"/>
                    </a:cubicBezTo>
                    <a:cubicBezTo>
                      <a:pt x="426" y="40"/>
                      <a:pt x="417" y="40"/>
                      <a:pt x="408" y="40"/>
                    </a:cubicBezTo>
                    <a:cubicBezTo>
                      <a:pt x="328" y="39"/>
                      <a:pt x="260" y="38"/>
                      <a:pt x="204" y="35"/>
                    </a:cubicBezTo>
                    <a:cubicBezTo>
                      <a:pt x="67" y="28"/>
                      <a:pt x="1" y="14"/>
                      <a:pt x="1" y="0"/>
                    </a:cubicBezTo>
                    <a:cubicBezTo>
                      <a:pt x="1" y="0"/>
                      <a:pt x="1" y="0"/>
                      <a:pt x="1" y="0"/>
                    </a:cubicBezTo>
                    <a:cubicBezTo>
                      <a:pt x="0" y="0"/>
                      <a:pt x="0" y="0"/>
                      <a:pt x="0" y="0"/>
                    </a:cubicBezTo>
                    <a:cubicBezTo>
                      <a:pt x="0" y="245"/>
                      <a:pt x="0" y="245"/>
                      <a:pt x="0" y="245"/>
                    </a:cubicBezTo>
                    <a:cubicBezTo>
                      <a:pt x="1" y="245"/>
                      <a:pt x="1" y="245"/>
                      <a:pt x="1" y="245"/>
                    </a:cubicBezTo>
                    <a:cubicBezTo>
                      <a:pt x="9" y="265"/>
                      <a:pt x="148" y="295"/>
                      <a:pt x="435" y="295"/>
                    </a:cubicBezTo>
                    <a:cubicBezTo>
                      <a:pt x="718" y="295"/>
                      <a:pt x="861" y="265"/>
                      <a:pt x="870" y="245"/>
                    </a:cubicBezTo>
                    <a:cubicBezTo>
                      <a:pt x="871" y="245"/>
                      <a:pt x="871" y="245"/>
                      <a:pt x="871" y="245"/>
                    </a:cubicBezTo>
                    <a:cubicBezTo>
                      <a:pt x="871" y="0"/>
                      <a:pt x="871" y="0"/>
                      <a:pt x="871" y="0"/>
                    </a:cubicBezTo>
                    <a:lnTo>
                      <a:pt x="870" y="0"/>
                    </a:lnTo>
                    <a:close/>
                    <a:moveTo>
                      <a:pt x="657" y="176"/>
                    </a:moveTo>
                    <a:cubicBezTo>
                      <a:pt x="646" y="176"/>
                      <a:pt x="638" y="167"/>
                      <a:pt x="638" y="157"/>
                    </a:cubicBezTo>
                    <a:cubicBezTo>
                      <a:pt x="638" y="147"/>
                      <a:pt x="646" y="138"/>
                      <a:pt x="657" y="138"/>
                    </a:cubicBezTo>
                    <a:cubicBezTo>
                      <a:pt x="667" y="138"/>
                      <a:pt x="675" y="147"/>
                      <a:pt x="675" y="157"/>
                    </a:cubicBezTo>
                    <a:cubicBezTo>
                      <a:pt x="675" y="167"/>
                      <a:pt x="667" y="176"/>
                      <a:pt x="657" y="176"/>
                    </a:cubicBezTo>
                    <a:close/>
                    <a:moveTo>
                      <a:pt x="724" y="172"/>
                    </a:moveTo>
                    <a:cubicBezTo>
                      <a:pt x="714" y="172"/>
                      <a:pt x="705" y="163"/>
                      <a:pt x="705" y="153"/>
                    </a:cubicBezTo>
                    <a:cubicBezTo>
                      <a:pt x="705" y="142"/>
                      <a:pt x="714" y="134"/>
                      <a:pt x="724" y="134"/>
                    </a:cubicBezTo>
                    <a:cubicBezTo>
                      <a:pt x="735" y="134"/>
                      <a:pt x="743" y="142"/>
                      <a:pt x="743" y="153"/>
                    </a:cubicBezTo>
                    <a:cubicBezTo>
                      <a:pt x="743" y="163"/>
                      <a:pt x="735" y="172"/>
                      <a:pt x="724" y="172"/>
                    </a:cubicBezTo>
                    <a:close/>
                    <a:moveTo>
                      <a:pt x="792" y="163"/>
                    </a:moveTo>
                    <a:cubicBezTo>
                      <a:pt x="781" y="163"/>
                      <a:pt x="773" y="155"/>
                      <a:pt x="773" y="144"/>
                    </a:cubicBezTo>
                    <a:cubicBezTo>
                      <a:pt x="773" y="134"/>
                      <a:pt x="781" y="125"/>
                      <a:pt x="792" y="125"/>
                    </a:cubicBezTo>
                    <a:cubicBezTo>
                      <a:pt x="802" y="125"/>
                      <a:pt x="810" y="134"/>
                      <a:pt x="810" y="144"/>
                    </a:cubicBezTo>
                    <a:cubicBezTo>
                      <a:pt x="810" y="155"/>
                      <a:pt x="802" y="163"/>
                      <a:pt x="792" y="16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7" name="Group 76">
            <a:extLst>
              <a:ext uri="{FF2B5EF4-FFF2-40B4-BE49-F238E27FC236}">
                <a16:creationId xmlns:a16="http://schemas.microsoft.com/office/drawing/2014/main" id="{E0B82BA8-7CAA-4A52-816B-0665E8B355F7}"/>
              </a:ext>
            </a:extLst>
          </p:cNvPr>
          <p:cNvGrpSpPr/>
          <p:nvPr/>
        </p:nvGrpSpPr>
        <p:grpSpPr>
          <a:xfrm>
            <a:off x="11915886" y="4048704"/>
            <a:ext cx="1202970" cy="1202970"/>
            <a:chOff x="5494515" y="3880362"/>
            <a:chExt cx="1202970" cy="1202970"/>
          </a:xfrm>
        </p:grpSpPr>
        <p:sp>
          <p:nvSpPr>
            <p:cNvPr id="78" name="Oval 77">
              <a:extLst>
                <a:ext uri="{FF2B5EF4-FFF2-40B4-BE49-F238E27FC236}">
                  <a16:creationId xmlns:a16="http://schemas.microsoft.com/office/drawing/2014/main" id="{02D8932D-9CB0-4A9C-A185-ED00C46736FA}"/>
                </a:ext>
              </a:extLst>
            </p:cNvPr>
            <p:cNvSpPr/>
            <p:nvPr/>
          </p:nvSpPr>
          <p:spPr>
            <a:xfrm>
              <a:off x="5494515" y="3880362"/>
              <a:ext cx="1202970" cy="12029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grpSp>
          <p:nvGrpSpPr>
            <p:cNvPr id="79" name="Group 78">
              <a:extLst>
                <a:ext uri="{FF2B5EF4-FFF2-40B4-BE49-F238E27FC236}">
                  <a16:creationId xmlns:a16="http://schemas.microsoft.com/office/drawing/2014/main" id="{7C1B29C6-9ABD-4B3F-90E2-1E4034403A18}"/>
                </a:ext>
              </a:extLst>
            </p:cNvPr>
            <p:cNvGrpSpPr/>
            <p:nvPr/>
          </p:nvGrpSpPr>
          <p:grpSpPr>
            <a:xfrm>
              <a:off x="5736431" y="4191240"/>
              <a:ext cx="807244" cy="581215"/>
              <a:chOff x="2484909" y="4720936"/>
              <a:chExt cx="1270001" cy="914400"/>
            </a:xfrm>
          </p:grpSpPr>
          <p:sp>
            <p:nvSpPr>
              <p:cNvPr id="80" name="Freeform 412">
                <a:extLst>
                  <a:ext uri="{FF2B5EF4-FFF2-40B4-BE49-F238E27FC236}">
                    <a16:creationId xmlns:a16="http://schemas.microsoft.com/office/drawing/2014/main" id="{222EB063-C7D0-4EA5-903F-C42F8F5F1C46}"/>
                  </a:ext>
                </a:extLst>
              </p:cNvPr>
              <p:cNvSpPr>
                <a:spLocks noEditPoints="1"/>
              </p:cNvSpPr>
              <p:nvPr/>
            </p:nvSpPr>
            <p:spPr bwMode="auto">
              <a:xfrm>
                <a:off x="2484909" y="4720936"/>
                <a:ext cx="993775" cy="914400"/>
              </a:xfrm>
              <a:custGeom>
                <a:avLst/>
                <a:gdLst>
                  <a:gd name="T0" fmla="*/ 66 w 1645"/>
                  <a:gd name="T1" fmla="*/ 1514 h 1514"/>
                  <a:gd name="T2" fmla="*/ 66 w 1645"/>
                  <a:gd name="T3" fmla="*/ 0 h 1514"/>
                  <a:gd name="T4" fmla="*/ 131 w 1645"/>
                  <a:gd name="T5" fmla="*/ 221 h 1514"/>
                  <a:gd name="T6" fmla="*/ 202 w 1645"/>
                  <a:gd name="T7" fmla="*/ 336 h 1514"/>
                  <a:gd name="T8" fmla="*/ 131 w 1645"/>
                  <a:gd name="T9" fmla="*/ 399 h 1514"/>
                  <a:gd name="T10" fmla="*/ 233 w 1645"/>
                  <a:gd name="T11" fmla="*/ 714 h 1514"/>
                  <a:gd name="T12" fmla="*/ 131 w 1645"/>
                  <a:gd name="T13" fmla="*/ 1029 h 1514"/>
                  <a:gd name="T14" fmla="*/ 202 w 1645"/>
                  <a:gd name="T15" fmla="*/ 1092 h 1514"/>
                  <a:gd name="T16" fmla="*/ 423 w 1645"/>
                  <a:gd name="T17" fmla="*/ 1383 h 1514"/>
                  <a:gd name="T18" fmla="*/ 485 w 1645"/>
                  <a:gd name="T19" fmla="*/ 1312 h 1514"/>
                  <a:gd name="T20" fmla="*/ 769 w 1645"/>
                  <a:gd name="T21" fmla="*/ 1312 h 1514"/>
                  <a:gd name="T22" fmla="*/ 832 w 1645"/>
                  <a:gd name="T23" fmla="*/ 1383 h 1514"/>
                  <a:gd name="T24" fmla="*/ 1147 w 1645"/>
                  <a:gd name="T25" fmla="*/ 1281 h 1514"/>
                  <a:gd name="T26" fmla="*/ 1462 w 1645"/>
                  <a:gd name="T27" fmla="*/ 1383 h 1514"/>
                  <a:gd name="T28" fmla="*/ 1525 w 1645"/>
                  <a:gd name="T29" fmla="*/ 1312 h 1514"/>
                  <a:gd name="T30" fmla="*/ 1645 w 1645"/>
                  <a:gd name="T31" fmla="*/ 1449 h 1514"/>
                  <a:gd name="T32" fmla="*/ 344 w 1645"/>
                  <a:gd name="T33" fmla="*/ 1195 h 1514"/>
                  <a:gd name="T34" fmla="*/ 436 w 1645"/>
                  <a:gd name="T35" fmla="*/ 1206 h 1514"/>
                  <a:gd name="T36" fmla="*/ 432 w 1645"/>
                  <a:gd name="T37" fmla="*/ 1108 h 1514"/>
                  <a:gd name="T38" fmla="*/ 408 w 1645"/>
                  <a:gd name="T39" fmla="*/ 1020 h 1514"/>
                  <a:gd name="T40" fmla="*/ 289 w 1645"/>
                  <a:gd name="T41" fmla="*/ 1020 h 1514"/>
                  <a:gd name="T42" fmla="*/ 289 w 1645"/>
                  <a:gd name="T43" fmla="*/ 1140 h 1514"/>
                  <a:gd name="T44" fmla="*/ 546 w 1645"/>
                  <a:gd name="T45" fmla="*/ 712 h 1514"/>
                  <a:gd name="T46" fmla="*/ 638 w 1645"/>
                  <a:gd name="T47" fmla="*/ 700 h 1514"/>
                  <a:gd name="T48" fmla="*/ 693 w 1645"/>
                  <a:gd name="T49" fmla="*/ 645 h 1514"/>
                  <a:gd name="T50" fmla="*/ 693 w 1645"/>
                  <a:gd name="T51" fmla="*/ 525 h 1514"/>
                  <a:gd name="T52" fmla="*/ 574 w 1645"/>
                  <a:gd name="T53" fmla="*/ 525 h 1514"/>
                  <a:gd name="T54" fmla="*/ 551 w 1645"/>
                  <a:gd name="T55" fmla="*/ 613 h 1514"/>
                  <a:gd name="T56" fmla="*/ 735 w 1645"/>
                  <a:gd name="T57" fmla="*/ 404 h 1514"/>
                  <a:gd name="T58" fmla="*/ 823 w 1645"/>
                  <a:gd name="T59" fmla="*/ 372 h 1514"/>
                  <a:gd name="T60" fmla="*/ 910 w 1645"/>
                  <a:gd name="T61" fmla="*/ 404 h 1514"/>
                  <a:gd name="T62" fmla="*/ 910 w 1645"/>
                  <a:gd name="T63" fmla="*/ 284 h 1514"/>
                  <a:gd name="T64" fmla="*/ 823 w 1645"/>
                  <a:gd name="T65" fmla="*/ 261 h 1514"/>
                  <a:gd name="T66" fmla="*/ 735 w 1645"/>
                  <a:gd name="T67" fmla="*/ 284 h 1514"/>
                  <a:gd name="T68" fmla="*/ 735 w 1645"/>
                  <a:gd name="T69" fmla="*/ 404 h 1514"/>
                  <a:gd name="T70" fmla="*/ 693 w 1645"/>
                  <a:gd name="T71" fmla="*/ 1022 h 1514"/>
                  <a:gd name="T72" fmla="*/ 606 w 1645"/>
                  <a:gd name="T73" fmla="*/ 1045 h 1514"/>
                  <a:gd name="T74" fmla="*/ 606 w 1645"/>
                  <a:gd name="T75" fmla="*/ 1164 h 1514"/>
                  <a:gd name="T76" fmla="*/ 693 w 1645"/>
                  <a:gd name="T77" fmla="*/ 1132 h 1514"/>
                  <a:gd name="T78" fmla="*/ 781 w 1645"/>
                  <a:gd name="T79" fmla="*/ 1164 h 1514"/>
                  <a:gd name="T80" fmla="*/ 781 w 1645"/>
                  <a:gd name="T81" fmla="*/ 1045 h 1514"/>
                  <a:gd name="T82" fmla="*/ 866 w 1645"/>
                  <a:gd name="T83" fmla="*/ 770 h 1514"/>
                  <a:gd name="T84" fmla="*/ 862 w 1645"/>
                  <a:gd name="T85" fmla="*/ 869 h 1514"/>
                  <a:gd name="T86" fmla="*/ 954 w 1645"/>
                  <a:gd name="T87" fmla="*/ 858 h 1514"/>
                  <a:gd name="T88" fmla="*/ 1009 w 1645"/>
                  <a:gd name="T89" fmla="*/ 802 h 1514"/>
                  <a:gd name="T90" fmla="*/ 1009 w 1645"/>
                  <a:gd name="T91" fmla="*/ 683 h 1514"/>
                  <a:gd name="T92" fmla="*/ 889 w 1645"/>
                  <a:gd name="T93" fmla="*/ 683 h 1514"/>
                  <a:gd name="T94" fmla="*/ 1319 w 1645"/>
                  <a:gd name="T95" fmla="*/ 439 h 1514"/>
                  <a:gd name="T96" fmla="*/ 1232 w 1645"/>
                  <a:gd name="T97" fmla="*/ 462 h 1514"/>
                  <a:gd name="T98" fmla="*/ 1232 w 1645"/>
                  <a:gd name="T99" fmla="*/ 581 h 1514"/>
                  <a:gd name="T100" fmla="*/ 1319 w 1645"/>
                  <a:gd name="T101" fmla="*/ 549 h 1514"/>
                  <a:gd name="T102" fmla="*/ 1407 w 1645"/>
                  <a:gd name="T103" fmla="*/ 581 h 1514"/>
                  <a:gd name="T104" fmla="*/ 1407 w 1645"/>
                  <a:gd name="T105" fmla="*/ 462 h 1514"/>
                  <a:gd name="T106" fmla="*/ 1319 w 1645"/>
                  <a:gd name="T107" fmla="*/ 439 h 1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45" h="1514">
                    <a:moveTo>
                      <a:pt x="1645" y="1449"/>
                    </a:moveTo>
                    <a:cubicBezTo>
                      <a:pt x="1645" y="1485"/>
                      <a:pt x="1616" y="1514"/>
                      <a:pt x="1580" y="1514"/>
                    </a:cubicBezTo>
                    <a:cubicBezTo>
                      <a:pt x="66" y="1514"/>
                      <a:pt x="66" y="1514"/>
                      <a:pt x="66" y="1514"/>
                    </a:cubicBezTo>
                    <a:cubicBezTo>
                      <a:pt x="30" y="1514"/>
                      <a:pt x="0" y="1485"/>
                      <a:pt x="0" y="1449"/>
                    </a:cubicBezTo>
                    <a:cubicBezTo>
                      <a:pt x="0" y="65"/>
                      <a:pt x="0" y="65"/>
                      <a:pt x="0" y="65"/>
                    </a:cubicBezTo>
                    <a:cubicBezTo>
                      <a:pt x="0" y="29"/>
                      <a:pt x="30" y="0"/>
                      <a:pt x="66" y="0"/>
                    </a:cubicBezTo>
                    <a:cubicBezTo>
                      <a:pt x="102" y="0"/>
                      <a:pt x="131" y="29"/>
                      <a:pt x="131" y="65"/>
                    </a:cubicBezTo>
                    <a:cubicBezTo>
                      <a:pt x="131" y="162"/>
                      <a:pt x="131" y="162"/>
                      <a:pt x="131" y="162"/>
                    </a:cubicBezTo>
                    <a:cubicBezTo>
                      <a:pt x="131" y="221"/>
                      <a:pt x="131" y="221"/>
                      <a:pt x="131" y="221"/>
                    </a:cubicBezTo>
                    <a:cubicBezTo>
                      <a:pt x="131" y="225"/>
                      <a:pt x="131" y="225"/>
                      <a:pt x="131" y="225"/>
                    </a:cubicBezTo>
                    <a:cubicBezTo>
                      <a:pt x="131" y="336"/>
                      <a:pt x="131" y="336"/>
                      <a:pt x="131" y="336"/>
                    </a:cubicBezTo>
                    <a:cubicBezTo>
                      <a:pt x="202" y="336"/>
                      <a:pt x="202" y="336"/>
                      <a:pt x="202" y="336"/>
                    </a:cubicBezTo>
                    <a:cubicBezTo>
                      <a:pt x="219" y="336"/>
                      <a:pt x="233" y="350"/>
                      <a:pt x="233" y="368"/>
                    </a:cubicBezTo>
                    <a:cubicBezTo>
                      <a:pt x="233" y="385"/>
                      <a:pt x="219" y="399"/>
                      <a:pt x="202" y="399"/>
                    </a:cubicBezTo>
                    <a:cubicBezTo>
                      <a:pt x="131" y="399"/>
                      <a:pt x="131" y="399"/>
                      <a:pt x="131" y="399"/>
                    </a:cubicBezTo>
                    <a:cubicBezTo>
                      <a:pt x="131" y="683"/>
                      <a:pt x="131" y="683"/>
                      <a:pt x="131" y="683"/>
                    </a:cubicBezTo>
                    <a:cubicBezTo>
                      <a:pt x="202" y="683"/>
                      <a:pt x="202" y="683"/>
                      <a:pt x="202" y="683"/>
                    </a:cubicBezTo>
                    <a:cubicBezTo>
                      <a:pt x="219" y="683"/>
                      <a:pt x="233" y="697"/>
                      <a:pt x="233" y="714"/>
                    </a:cubicBezTo>
                    <a:cubicBezTo>
                      <a:pt x="233" y="731"/>
                      <a:pt x="219" y="745"/>
                      <a:pt x="202" y="745"/>
                    </a:cubicBezTo>
                    <a:cubicBezTo>
                      <a:pt x="131" y="745"/>
                      <a:pt x="131" y="745"/>
                      <a:pt x="131" y="745"/>
                    </a:cubicBezTo>
                    <a:cubicBezTo>
                      <a:pt x="131" y="1029"/>
                      <a:pt x="131" y="1029"/>
                      <a:pt x="131" y="1029"/>
                    </a:cubicBezTo>
                    <a:cubicBezTo>
                      <a:pt x="202" y="1029"/>
                      <a:pt x="202" y="1029"/>
                      <a:pt x="202" y="1029"/>
                    </a:cubicBezTo>
                    <a:cubicBezTo>
                      <a:pt x="219" y="1029"/>
                      <a:pt x="233" y="1043"/>
                      <a:pt x="233" y="1061"/>
                    </a:cubicBezTo>
                    <a:cubicBezTo>
                      <a:pt x="233" y="1078"/>
                      <a:pt x="219" y="1092"/>
                      <a:pt x="202" y="1092"/>
                    </a:cubicBezTo>
                    <a:cubicBezTo>
                      <a:pt x="131" y="1092"/>
                      <a:pt x="131" y="1092"/>
                      <a:pt x="131" y="1092"/>
                    </a:cubicBezTo>
                    <a:cubicBezTo>
                      <a:pt x="131" y="1383"/>
                      <a:pt x="131" y="1383"/>
                      <a:pt x="131" y="1383"/>
                    </a:cubicBezTo>
                    <a:cubicBezTo>
                      <a:pt x="423" y="1383"/>
                      <a:pt x="423" y="1383"/>
                      <a:pt x="423" y="1383"/>
                    </a:cubicBezTo>
                    <a:cubicBezTo>
                      <a:pt x="423" y="1312"/>
                      <a:pt x="423" y="1312"/>
                      <a:pt x="423" y="1312"/>
                    </a:cubicBezTo>
                    <a:cubicBezTo>
                      <a:pt x="423" y="1295"/>
                      <a:pt x="437" y="1281"/>
                      <a:pt x="454" y="1281"/>
                    </a:cubicBezTo>
                    <a:cubicBezTo>
                      <a:pt x="471" y="1281"/>
                      <a:pt x="485" y="1295"/>
                      <a:pt x="485" y="1312"/>
                    </a:cubicBezTo>
                    <a:cubicBezTo>
                      <a:pt x="485" y="1383"/>
                      <a:pt x="485" y="1383"/>
                      <a:pt x="485" y="1383"/>
                    </a:cubicBezTo>
                    <a:cubicBezTo>
                      <a:pt x="769" y="1383"/>
                      <a:pt x="769" y="1383"/>
                      <a:pt x="769" y="1383"/>
                    </a:cubicBezTo>
                    <a:cubicBezTo>
                      <a:pt x="769" y="1312"/>
                      <a:pt x="769" y="1312"/>
                      <a:pt x="769" y="1312"/>
                    </a:cubicBezTo>
                    <a:cubicBezTo>
                      <a:pt x="769" y="1295"/>
                      <a:pt x="783" y="1281"/>
                      <a:pt x="800" y="1281"/>
                    </a:cubicBezTo>
                    <a:cubicBezTo>
                      <a:pt x="818" y="1281"/>
                      <a:pt x="832" y="1295"/>
                      <a:pt x="832" y="1312"/>
                    </a:cubicBezTo>
                    <a:cubicBezTo>
                      <a:pt x="832" y="1383"/>
                      <a:pt x="832" y="1383"/>
                      <a:pt x="832" y="1383"/>
                    </a:cubicBezTo>
                    <a:cubicBezTo>
                      <a:pt x="1116" y="1383"/>
                      <a:pt x="1116" y="1383"/>
                      <a:pt x="1116" y="1383"/>
                    </a:cubicBezTo>
                    <a:cubicBezTo>
                      <a:pt x="1116" y="1312"/>
                      <a:pt x="1116" y="1312"/>
                      <a:pt x="1116" y="1312"/>
                    </a:cubicBezTo>
                    <a:cubicBezTo>
                      <a:pt x="1116" y="1295"/>
                      <a:pt x="1130" y="1281"/>
                      <a:pt x="1147" y="1281"/>
                    </a:cubicBezTo>
                    <a:cubicBezTo>
                      <a:pt x="1164" y="1281"/>
                      <a:pt x="1178" y="1295"/>
                      <a:pt x="1178" y="1312"/>
                    </a:cubicBezTo>
                    <a:cubicBezTo>
                      <a:pt x="1178" y="1383"/>
                      <a:pt x="1178" y="1383"/>
                      <a:pt x="1178" y="1383"/>
                    </a:cubicBezTo>
                    <a:cubicBezTo>
                      <a:pt x="1462" y="1383"/>
                      <a:pt x="1462" y="1383"/>
                      <a:pt x="1462" y="1383"/>
                    </a:cubicBezTo>
                    <a:cubicBezTo>
                      <a:pt x="1462" y="1312"/>
                      <a:pt x="1462" y="1312"/>
                      <a:pt x="1462" y="1312"/>
                    </a:cubicBezTo>
                    <a:cubicBezTo>
                      <a:pt x="1462" y="1295"/>
                      <a:pt x="1476" y="1281"/>
                      <a:pt x="1493" y="1281"/>
                    </a:cubicBezTo>
                    <a:cubicBezTo>
                      <a:pt x="1511" y="1281"/>
                      <a:pt x="1525" y="1295"/>
                      <a:pt x="1525" y="1312"/>
                    </a:cubicBezTo>
                    <a:cubicBezTo>
                      <a:pt x="1525" y="1383"/>
                      <a:pt x="1525" y="1383"/>
                      <a:pt x="1525" y="1383"/>
                    </a:cubicBezTo>
                    <a:cubicBezTo>
                      <a:pt x="1580" y="1383"/>
                      <a:pt x="1580" y="1383"/>
                      <a:pt x="1580" y="1383"/>
                    </a:cubicBezTo>
                    <a:cubicBezTo>
                      <a:pt x="1616" y="1383"/>
                      <a:pt x="1645" y="1413"/>
                      <a:pt x="1645" y="1449"/>
                    </a:cubicBezTo>
                    <a:close/>
                    <a:moveTo>
                      <a:pt x="289" y="1195"/>
                    </a:moveTo>
                    <a:cubicBezTo>
                      <a:pt x="297" y="1203"/>
                      <a:pt x="307" y="1206"/>
                      <a:pt x="317" y="1206"/>
                    </a:cubicBezTo>
                    <a:cubicBezTo>
                      <a:pt x="327" y="1206"/>
                      <a:pt x="337" y="1203"/>
                      <a:pt x="344" y="1195"/>
                    </a:cubicBezTo>
                    <a:cubicBezTo>
                      <a:pt x="376" y="1163"/>
                      <a:pt x="376" y="1163"/>
                      <a:pt x="376" y="1163"/>
                    </a:cubicBezTo>
                    <a:cubicBezTo>
                      <a:pt x="408" y="1195"/>
                      <a:pt x="408" y="1195"/>
                      <a:pt x="408" y="1195"/>
                    </a:cubicBezTo>
                    <a:cubicBezTo>
                      <a:pt x="416" y="1203"/>
                      <a:pt x="426" y="1206"/>
                      <a:pt x="436" y="1206"/>
                    </a:cubicBezTo>
                    <a:cubicBezTo>
                      <a:pt x="446" y="1206"/>
                      <a:pt x="456" y="1203"/>
                      <a:pt x="464" y="1195"/>
                    </a:cubicBezTo>
                    <a:cubicBezTo>
                      <a:pt x="479" y="1180"/>
                      <a:pt x="479" y="1155"/>
                      <a:pt x="464" y="1140"/>
                    </a:cubicBezTo>
                    <a:cubicBezTo>
                      <a:pt x="432" y="1108"/>
                      <a:pt x="432" y="1108"/>
                      <a:pt x="432" y="1108"/>
                    </a:cubicBezTo>
                    <a:cubicBezTo>
                      <a:pt x="464" y="1075"/>
                      <a:pt x="464" y="1075"/>
                      <a:pt x="464" y="1075"/>
                    </a:cubicBezTo>
                    <a:cubicBezTo>
                      <a:pt x="479" y="1060"/>
                      <a:pt x="479" y="1035"/>
                      <a:pt x="464" y="1020"/>
                    </a:cubicBezTo>
                    <a:cubicBezTo>
                      <a:pt x="449" y="1005"/>
                      <a:pt x="424" y="1005"/>
                      <a:pt x="408" y="1020"/>
                    </a:cubicBezTo>
                    <a:cubicBezTo>
                      <a:pt x="376" y="1052"/>
                      <a:pt x="376" y="1052"/>
                      <a:pt x="376" y="1052"/>
                    </a:cubicBezTo>
                    <a:cubicBezTo>
                      <a:pt x="344" y="1020"/>
                      <a:pt x="344" y="1020"/>
                      <a:pt x="344" y="1020"/>
                    </a:cubicBezTo>
                    <a:cubicBezTo>
                      <a:pt x="329" y="1005"/>
                      <a:pt x="304" y="1005"/>
                      <a:pt x="289" y="1020"/>
                    </a:cubicBezTo>
                    <a:cubicBezTo>
                      <a:pt x="274" y="1035"/>
                      <a:pt x="274" y="1060"/>
                      <a:pt x="289" y="1075"/>
                    </a:cubicBezTo>
                    <a:cubicBezTo>
                      <a:pt x="321" y="1108"/>
                      <a:pt x="321" y="1108"/>
                      <a:pt x="321" y="1108"/>
                    </a:cubicBezTo>
                    <a:cubicBezTo>
                      <a:pt x="289" y="1140"/>
                      <a:pt x="289" y="1140"/>
                      <a:pt x="289" y="1140"/>
                    </a:cubicBezTo>
                    <a:cubicBezTo>
                      <a:pt x="274" y="1155"/>
                      <a:pt x="274" y="1180"/>
                      <a:pt x="289" y="1195"/>
                    </a:cubicBezTo>
                    <a:close/>
                    <a:moveTo>
                      <a:pt x="518" y="700"/>
                    </a:moveTo>
                    <a:cubicBezTo>
                      <a:pt x="526" y="708"/>
                      <a:pt x="536" y="712"/>
                      <a:pt x="546" y="712"/>
                    </a:cubicBezTo>
                    <a:cubicBezTo>
                      <a:pt x="556" y="712"/>
                      <a:pt x="566" y="708"/>
                      <a:pt x="574" y="700"/>
                    </a:cubicBezTo>
                    <a:cubicBezTo>
                      <a:pt x="606" y="668"/>
                      <a:pt x="606" y="668"/>
                      <a:pt x="606" y="668"/>
                    </a:cubicBezTo>
                    <a:cubicBezTo>
                      <a:pt x="638" y="700"/>
                      <a:pt x="638" y="700"/>
                      <a:pt x="638" y="700"/>
                    </a:cubicBezTo>
                    <a:cubicBezTo>
                      <a:pt x="646" y="708"/>
                      <a:pt x="656" y="712"/>
                      <a:pt x="666" y="712"/>
                    </a:cubicBezTo>
                    <a:cubicBezTo>
                      <a:pt x="676" y="712"/>
                      <a:pt x="686" y="708"/>
                      <a:pt x="693" y="700"/>
                    </a:cubicBezTo>
                    <a:cubicBezTo>
                      <a:pt x="709" y="685"/>
                      <a:pt x="709" y="660"/>
                      <a:pt x="693" y="645"/>
                    </a:cubicBezTo>
                    <a:cubicBezTo>
                      <a:pt x="661" y="613"/>
                      <a:pt x="661" y="613"/>
                      <a:pt x="661" y="613"/>
                    </a:cubicBezTo>
                    <a:cubicBezTo>
                      <a:pt x="693" y="581"/>
                      <a:pt x="693" y="581"/>
                      <a:pt x="693" y="581"/>
                    </a:cubicBezTo>
                    <a:cubicBezTo>
                      <a:pt x="709" y="566"/>
                      <a:pt x="709" y="541"/>
                      <a:pt x="693" y="525"/>
                    </a:cubicBezTo>
                    <a:cubicBezTo>
                      <a:pt x="678" y="510"/>
                      <a:pt x="653" y="510"/>
                      <a:pt x="638" y="525"/>
                    </a:cubicBezTo>
                    <a:cubicBezTo>
                      <a:pt x="606" y="558"/>
                      <a:pt x="606" y="558"/>
                      <a:pt x="606" y="558"/>
                    </a:cubicBezTo>
                    <a:cubicBezTo>
                      <a:pt x="574" y="525"/>
                      <a:pt x="574" y="525"/>
                      <a:pt x="574" y="525"/>
                    </a:cubicBezTo>
                    <a:cubicBezTo>
                      <a:pt x="559" y="510"/>
                      <a:pt x="534" y="510"/>
                      <a:pt x="518" y="525"/>
                    </a:cubicBezTo>
                    <a:cubicBezTo>
                      <a:pt x="503" y="541"/>
                      <a:pt x="503" y="566"/>
                      <a:pt x="518" y="581"/>
                    </a:cubicBezTo>
                    <a:cubicBezTo>
                      <a:pt x="551" y="613"/>
                      <a:pt x="551" y="613"/>
                      <a:pt x="551" y="613"/>
                    </a:cubicBezTo>
                    <a:cubicBezTo>
                      <a:pt x="518" y="645"/>
                      <a:pt x="518" y="645"/>
                      <a:pt x="518" y="645"/>
                    </a:cubicBezTo>
                    <a:cubicBezTo>
                      <a:pt x="503" y="660"/>
                      <a:pt x="503" y="685"/>
                      <a:pt x="518" y="700"/>
                    </a:cubicBezTo>
                    <a:close/>
                    <a:moveTo>
                      <a:pt x="735" y="404"/>
                    </a:moveTo>
                    <a:cubicBezTo>
                      <a:pt x="743" y="411"/>
                      <a:pt x="753" y="415"/>
                      <a:pt x="763" y="415"/>
                    </a:cubicBezTo>
                    <a:cubicBezTo>
                      <a:pt x="773" y="415"/>
                      <a:pt x="783" y="411"/>
                      <a:pt x="791" y="404"/>
                    </a:cubicBezTo>
                    <a:cubicBezTo>
                      <a:pt x="823" y="372"/>
                      <a:pt x="823" y="372"/>
                      <a:pt x="823" y="372"/>
                    </a:cubicBezTo>
                    <a:cubicBezTo>
                      <a:pt x="855" y="404"/>
                      <a:pt x="855" y="404"/>
                      <a:pt x="855" y="404"/>
                    </a:cubicBezTo>
                    <a:cubicBezTo>
                      <a:pt x="862" y="411"/>
                      <a:pt x="872" y="415"/>
                      <a:pt x="882" y="415"/>
                    </a:cubicBezTo>
                    <a:cubicBezTo>
                      <a:pt x="892" y="415"/>
                      <a:pt x="902" y="411"/>
                      <a:pt x="910" y="404"/>
                    </a:cubicBezTo>
                    <a:cubicBezTo>
                      <a:pt x="925" y="388"/>
                      <a:pt x="925" y="364"/>
                      <a:pt x="910" y="348"/>
                    </a:cubicBezTo>
                    <a:cubicBezTo>
                      <a:pt x="878" y="316"/>
                      <a:pt x="878" y="316"/>
                      <a:pt x="878" y="316"/>
                    </a:cubicBezTo>
                    <a:cubicBezTo>
                      <a:pt x="910" y="284"/>
                      <a:pt x="910" y="284"/>
                      <a:pt x="910" y="284"/>
                    </a:cubicBezTo>
                    <a:cubicBezTo>
                      <a:pt x="925" y="269"/>
                      <a:pt x="925" y="244"/>
                      <a:pt x="910" y="229"/>
                    </a:cubicBezTo>
                    <a:cubicBezTo>
                      <a:pt x="895" y="213"/>
                      <a:pt x="870" y="213"/>
                      <a:pt x="855" y="229"/>
                    </a:cubicBezTo>
                    <a:cubicBezTo>
                      <a:pt x="823" y="261"/>
                      <a:pt x="823" y="261"/>
                      <a:pt x="823" y="261"/>
                    </a:cubicBezTo>
                    <a:cubicBezTo>
                      <a:pt x="791" y="229"/>
                      <a:pt x="791" y="229"/>
                      <a:pt x="791" y="229"/>
                    </a:cubicBezTo>
                    <a:cubicBezTo>
                      <a:pt x="775" y="213"/>
                      <a:pt x="750" y="213"/>
                      <a:pt x="735" y="229"/>
                    </a:cubicBezTo>
                    <a:cubicBezTo>
                      <a:pt x="720" y="244"/>
                      <a:pt x="720" y="269"/>
                      <a:pt x="735" y="284"/>
                    </a:cubicBezTo>
                    <a:cubicBezTo>
                      <a:pt x="767" y="316"/>
                      <a:pt x="767" y="316"/>
                      <a:pt x="767" y="316"/>
                    </a:cubicBezTo>
                    <a:cubicBezTo>
                      <a:pt x="735" y="348"/>
                      <a:pt x="735" y="348"/>
                      <a:pt x="735" y="348"/>
                    </a:cubicBezTo>
                    <a:cubicBezTo>
                      <a:pt x="720" y="364"/>
                      <a:pt x="720" y="388"/>
                      <a:pt x="735" y="404"/>
                    </a:cubicBezTo>
                    <a:close/>
                    <a:moveTo>
                      <a:pt x="781" y="989"/>
                    </a:moveTo>
                    <a:cubicBezTo>
                      <a:pt x="766" y="974"/>
                      <a:pt x="741" y="974"/>
                      <a:pt x="726" y="989"/>
                    </a:cubicBezTo>
                    <a:cubicBezTo>
                      <a:pt x="693" y="1022"/>
                      <a:pt x="693" y="1022"/>
                      <a:pt x="693" y="1022"/>
                    </a:cubicBezTo>
                    <a:cubicBezTo>
                      <a:pt x="661" y="989"/>
                      <a:pt x="661" y="989"/>
                      <a:pt x="661" y="989"/>
                    </a:cubicBezTo>
                    <a:cubicBezTo>
                      <a:pt x="646" y="974"/>
                      <a:pt x="621" y="974"/>
                      <a:pt x="606" y="989"/>
                    </a:cubicBezTo>
                    <a:cubicBezTo>
                      <a:pt x="591" y="1005"/>
                      <a:pt x="591" y="1030"/>
                      <a:pt x="606" y="1045"/>
                    </a:cubicBezTo>
                    <a:cubicBezTo>
                      <a:pt x="638" y="1077"/>
                      <a:pt x="638" y="1077"/>
                      <a:pt x="638" y="1077"/>
                    </a:cubicBezTo>
                    <a:cubicBezTo>
                      <a:pt x="606" y="1109"/>
                      <a:pt x="606" y="1109"/>
                      <a:pt x="606" y="1109"/>
                    </a:cubicBezTo>
                    <a:cubicBezTo>
                      <a:pt x="591" y="1124"/>
                      <a:pt x="591" y="1149"/>
                      <a:pt x="606" y="1164"/>
                    </a:cubicBezTo>
                    <a:cubicBezTo>
                      <a:pt x="614" y="1172"/>
                      <a:pt x="624" y="1176"/>
                      <a:pt x="634" y="1176"/>
                    </a:cubicBezTo>
                    <a:cubicBezTo>
                      <a:pt x="644" y="1176"/>
                      <a:pt x="654" y="1172"/>
                      <a:pt x="661" y="1164"/>
                    </a:cubicBezTo>
                    <a:cubicBezTo>
                      <a:pt x="693" y="1132"/>
                      <a:pt x="693" y="1132"/>
                      <a:pt x="693" y="1132"/>
                    </a:cubicBezTo>
                    <a:cubicBezTo>
                      <a:pt x="726" y="1164"/>
                      <a:pt x="726" y="1164"/>
                      <a:pt x="726" y="1164"/>
                    </a:cubicBezTo>
                    <a:cubicBezTo>
                      <a:pt x="733" y="1172"/>
                      <a:pt x="743" y="1176"/>
                      <a:pt x="753" y="1176"/>
                    </a:cubicBezTo>
                    <a:cubicBezTo>
                      <a:pt x="763" y="1176"/>
                      <a:pt x="773" y="1172"/>
                      <a:pt x="781" y="1164"/>
                    </a:cubicBezTo>
                    <a:cubicBezTo>
                      <a:pt x="796" y="1149"/>
                      <a:pt x="796" y="1124"/>
                      <a:pt x="781" y="1109"/>
                    </a:cubicBezTo>
                    <a:cubicBezTo>
                      <a:pt x="749" y="1077"/>
                      <a:pt x="749" y="1077"/>
                      <a:pt x="749" y="1077"/>
                    </a:cubicBezTo>
                    <a:cubicBezTo>
                      <a:pt x="781" y="1045"/>
                      <a:pt x="781" y="1045"/>
                      <a:pt x="781" y="1045"/>
                    </a:cubicBezTo>
                    <a:cubicBezTo>
                      <a:pt x="796" y="1030"/>
                      <a:pt x="796" y="1005"/>
                      <a:pt x="781" y="989"/>
                    </a:cubicBezTo>
                    <a:close/>
                    <a:moveTo>
                      <a:pt x="834" y="738"/>
                    </a:moveTo>
                    <a:cubicBezTo>
                      <a:pt x="866" y="770"/>
                      <a:pt x="866" y="770"/>
                      <a:pt x="866" y="770"/>
                    </a:cubicBezTo>
                    <a:cubicBezTo>
                      <a:pt x="834" y="802"/>
                      <a:pt x="834" y="802"/>
                      <a:pt x="834" y="802"/>
                    </a:cubicBezTo>
                    <a:cubicBezTo>
                      <a:pt x="819" y="818"/>
                      <a:pt x="819" y="842"/>
                      <a:pt x="834" y="858"/>
                    </a:cubicBezTo>
                    <a:cubicBezTo>
                      <a:pt x="842" y="865"/>
                      <a:pt x="852" y="869"/>
                      <a:pt x="862" y="869"/>
                    </a:cubicBezTo>
                    <a:cubicBezTo>
                      <a:pt x="872" y="869"/>
                      <a:pt x="882" y="865"/>
                      <a:pt x="889" y="858"/>
                    </a:cubicBezTo>
                    <a:cubicBezTo>
                      <a:pt x="922" y="826"/>
                      <a:pt x="922" y="826"/>
                      <a:pt x="922" y="826"/>
                    </a:cubicBezTo>
                    <a:cubicBezTo>
                      <a:pt x="954" y="858"/>
                      <a:pt x="954" y="858"/>
                      <a:pt x="954" y="858"/>
                    </a:cubicBezTo>
                    <a:cubicBezTo>
                      <a:pt x="961" y="865"/>
                      <a:pt x="971" y="869"/>
                      <a:pt x="981" y="869"/>
                    </a:cubicBezTo>
                    <a:cubicBezTo>
                      <a:pt x="991" y="869"/>
                      <a:pt x="1001" y="865"/>
                      <a:pt x="1009" y="858"/>
                    </a:cubicBezTo>
                    <a:cubicBezTo>
                      <a:pt x="1024" y="842"/>
                      <a:pt x="1024" y="818"/>
                      <a:pt x="1009" y="802"/>
                    </a:cubicBezTo>
                    <a:cubicBezTo>
                      <a:pt x="977" y="770"/>
                      <a:pt x="977" y="770"/>
                      <a:pt x="977" y="770"/>
                    </a:cubicBezTo>
                    <a:cubicBezTo>
                      <a:pt x="1009" y="738"/>
                      <a:pt x="1009" y="738"/>
                      <a:pt x="1009" y="738"/>
                    </a:cubicBezTo>
                    <a:cubicBezTo>
                      <a:pt x="1024" y="723"/>
                      <a:pt x="1024" y="698"/>
                      <a:pt x="1009" y="683"/>
                    </a:cubicBezTo>
                    <a:cubicBezTo>
                      <a:pt x="994" y="668"/>
                      <a:pt x="969" y="668"/>
                      <a:pt x="954" y="683"/>
                    </a:cubicBezTo>
                    <a:cubicBezTo>
                      <a:pt x="922" y="715"/>
                      <a:pt x="922" y="715"/>
                      <a:pt x="922" y="715"/>
                    </a:cubicBezTo>
                    <a:cubicBezTo>
                      <a:pt x="889" y="683"/>
                      <a:pt x="889" y="683"/>
                      <a:pt x="889" y="683"/>
                    </a:cubicBezTo>
                    <a:cubicBezTo>
                      <a:pt x="874" y="668"/>
                      <a:pt x="849" y="668"/>
                      <a:pt x="834" y="683"/>
                    </a:cubicBezTo>
                    <a:cubicBezTo>
                      <a:pt x="819" y="698"/>
                      <a:pt x="819" y="723"/>
                      <a:pt x="834" y="738"/>
                    </a:cubicBezTo>
                    <a:close/>
                    <a:moveTo>
                      <a:pt x="1319" y="439"/>
                    </a:moveTo>
                    <a:cubicBezTo>
                      <a:pt x="1287" y="407"/>
                      <a:pt x="1287" y="407"/>
                      <a:pt x="1287" y="407"/>
                    </a:cubicBezTo>
                    <a:cubicBezTo>
                      <a:pt x="1272" y="391"/>
                      <a:pt x="1247" y="391"/>
                      <a:pt x="1232" y="407"/>
                    </a:cubicBezTo>
                    <a:cubicBezTo>
                      <a:pt x="1217" y="422"/>
                      <a:pt x="1217" y="447"/>
                      <a:pt x="1232" y="462"/>
                    </a:cubicBezTo>
                    <a:cubicBezTo>
                      <a:pt x="1264" y="494"/>
                      <a:pt x="1264" y="494"/>
                      <a:pt x="1264" y="494"/>
                    </a:cubicBezTo>
                    <a:cubicBezTo>
                      <a:pt x="1232" y="526"/>
                      <a:pt x="1232" y="526"/>
                      <a:pt x="1232" y="526"/>
                    </a:cubicBezTo>
                    <a:cubicBezTo>
                      <a:pt x="1217" y="541"/>
                      <a:pt x="1217" y="566"/>
                      <a:pt x="1232" y="581"/>
                    </a:cubicBezTo>
                    <a:cubicBezTo>
                      <a:pt x="1240" y="589"/>
                      <a:pt x="1250" y="593"/>
                      <a:pt x="1260" y="593"/>
                    </a:cubicBezTo>
                    <a:cubicBezTo>
                      <a:pt x="1270" y="593"/>
                      <a:pt x="1280" y="589"/>
                      <a:pt x="1287" y="581"/>
                    </a:cubicBezTo>
                    <a:cubicBezTo>
                      <a:pt x="1319" y="549"/>
                      <a:pt x="1319" y="549"/>
                      <a:pt x="1319" y="549"/>
                    </a:cubicBezTo>
                    <a:cubicBezTo>
                      <a:pt x="1352" y="581"/>
                      <a:pt x="1352" y="581"/>
                      <a:pt x="1352" y="581"/>
                    </a:cubicBezTo>
                    <a:cubicBezTo>
                      <a:pt x="1359" y="589"/>
                      <a:pt x="1369" y="593"/>
                      <a:pt x="1379" y="593"/>
                    </a:cubicBezTo>
                    <a:cubicBezTo>
                      <a:pt x="1389" y="593"/>
                      <a:pt x="1399" y="589"/>
                      <a:pt x="1407" y="581"/>
                    </a:cubicBezTo>
                    <a:cubicBezTo>
                      <a:pt x="1422" y="566"/>
                      <a:pt x="1422" y="541"/>
                      <a:pt x="1407" y="526"/>
                    </a:cubicBezTo>
                    <a:cubicBezTo>
                      <a:pt x="1375" y="494"/>
                      <a:pt x="1375" y="494"/>
                      <a:pt x="1375" y="494"/>
                    </a:cubicBezTo>
                    <a:cubicBezTo>
                      <a:pt x="1407" y="462"/>
                      <a:pt x="1407" y="462"/>
                      <a:pt x="1407" y="462"/>
                    </a:cubicBezTo>
                    <a:cubicBezTo>
                      <a:pt x="1422" y="447"/>
                      <a:pt x="1422" y="422"/>
                      <a:pt x="1407" y="407"/>
                    </a:cubicBezTo>
                    <a:cubicBezTo>
                      <a:pt x="1392" y="391"/>
                      <a:pt x="1367" y="391"/>
                      <a:pt x="1352" y="407"/>
                    </a:cubicBezTo>
                    <a:lnTo>
                      <a:pt x="1319" y="439"/>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411">
                <a:extLst>
                  <a:ext uri="{FF2B5EF4-FFF2-40B4-BE49-F238E27FC236}">
                    <a16:creationId xmlns:a16="http://schemas.microsoft.com/office/drawing/2014/main" id="{E3F09402-4DA5-4D1F-8820-A8041917030B}"/>
                  </a:ext>
                </a:extLst>
              </p:cNvPr>
              <p:cNvSpPr>
                <a:spLocks noEditPoints="1"/>
              </p:cNvSpPr>
              <p:nvPr/>
            </p:nvSpPr>
            <p:spPr bwMode="auto">
              <a:xfrm>
                <a:off x="3051647" y="4787611"/>
                <a:ext cx="703263" cy="635000"/>
              </a:xfrm>
              <a:custGeom>
                <a:avLst/>
                <a:gdLst>
                  <a:gd name="T0" fmla="*/ 1028 w 1164"/>
                  <a:gd name="T1" fmla="*/ 784 h 1052"/>
                  <a:gd name="T2" fmla="*/ 941 w 1164"/>
                  <a:gd name="T3" fmla="*/ 718 h 1052"/>
                  <a:gd name="T4" fmla="*/ 902 w 1164"/>
                  <a:gd name="T5" fmla="*/ 692 h 1052"/>
                  <a:gd name="T6" fmla="*/ 686 w 1164"/>
                  <a:gd name="T7" fmla="*/ 571 h 1052"/>
                  <a:gd name="T8" fmla="*/ 613 w 1164"/>
                  <a:gd name="T9" fmla="*/ 123 h 1052"/>
                  <a:gd name="T10" fmla="*/ 124 w 1164"/>
                  <a:gd name="T11" fmla="*/ 166 h 1052"/>
                  <a:gd name="T12" fmla="*/ 167 w 1164"/>
                  <a:gd name="T13" fmla="*/ 655 h 1052"/>
                  <a:gd name="T14" fmla="*/ 620 w 1164"/>
                  <a:gd name="T15" fmla="*/ 649 h 1052"/>
                  <a:gd name="T16" fmla="*/ 870 w 1164"/>
                  <a:gd name="T17" fmla="*/ 932 h 1052"/>
                  <a:gd name="T18" fmla="*/ 890 w 1164"/>
                  <a:gd name="T19" fmla="*/ 949 h 1052"/>
                  <a:gd name="T20" fmla="*/ 909 w 1164"/>
                  <a:gd name="T21" fmla="*/ 965 h 1052"/>
                  <a:gd name="T22" fmla="*/ 1125 w 1164"/>
                  <a:gd name="T23" fmla="*/ 1046 h 1052"/>
                  <a:gd name="T24" fmla="*/ 1142 w 1164"/>
                  <a:gd name="T25" fmla="*/ 1025 h 1052"/>
                  <a:gd name="T26" fmla="*/ 1164 w 1164"/>
                  <a:gd name="T27" fmla="*/ 999 h 1052"/>
                  <a:gd name="T28" fmla="*/ 1028 w 1164"/>
                  <a:gd name="T29" fmla="*/ 784 h 1052"/>
                  <a:gd name="T30" fmla="*/ 584 w 1164"/>
                  <a:gd name="T31" fmla="*/ 552 h 1052"/>
                  <a:gd name="T32" fmla="*/ 227 w 1164"/>
                  <a:gd name="T33" fmla="*/ 583 h 1052"/>
                  <a:gd name="T34" fmla="*/ 196 w 1164"/>
                  <a:gd name="T35" fmla="*/ 226 h 1052"/>
                  <a:gd name="T36" fmla="*/ 553 w 1164"/>
                  <a:gd name="T37" fmla="*/ 195 h 1052"/>
                  <a:gd name="T38" fmla="*/ 584 w 1164"/>
                  <a:gd name="T39" fmla="*/ 55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4" h="1052">
                    <a:moveTo>
                      <a:pt x="1028" y="784"/>
                    </a:moveTo>
                    <a:cubicBezTo>
                      <a:pt x="1002" y="762"/>
                      <a:pt x="972" y="740"/>
                      <a:pt x="941" y="718"/>
                    </a:cubicBezTo>
                    <a:cubicBezTo>
                      <a:pt x="928" y="709"/>
                      <a:pt x="915" y="701"/>
                      <a:pt x="902" y="692"/>
                    </a:cubicBezTo>
                    <a:cubicBezTo>
                      <a:pt x="822" y="640"/>
                      <a:pt x="739" y="594"/>
                      <a:pt x="686" y="571"/>
                    </a:cubicBezTo>
                    <a:cubicBezTo>
                      <a:pt x="775" y="426"/>
                      <a:pt x="747" y="235"/>
                      <a:pt x="613" y="123"/>
                    </a:cubicBezTo>
                    <a:cubicBezTo>
                      <a:pt x="466" y="0"/>
                      <a:pt x="247" y="19"/>
                      <a:pt x="124" y="166"/>
                    </a:cubicBezTo>
                    <a:cubicBezTo>
                      <a:pt x="0" y="313"/>
                      <a:pt x="20" y="532"/>
                      <a:pt x="167" y="655"/>
                    </a:cubicBezTo>
                    <a:cubicBezTo>
                      <a:pt x="300" y="768"/>
                      <a:pt x="494" y="762"/>
                      <a:pt x="620" y="649"/>
                    </a:cubicBezTo>
                    <a:cubicBezTo>
                      <a:pt x="668" y="719"/>
                      <a:pt x="772" y="844"/>
                      <a:pt x="870" y="932"/>
                    </a:cubicBezTo>
                    <a:cubicBezTo>
                      <a:pt x="876" y="937"/>
                      <a:pt x="883" y="943"/>
                      <a:pt x="890" y="949"/>
                    </a:cubicBezTo>
                    <a:cubicBezTo>
                      <a:pt x="897" y="955"/>
                      <a:pt x="903" y="960"/>
                      <a:pt x="909" y="965"/>
                    </a:cubicBezTo>
                    <a:cubicBezTo>
                      <a:pt x="1018" y="1052"/>
                      <a:pt x="1068" y="1051"/>
                      <a:pt x="1125" y="1046"/>
                    </a:cubicBezTo>
                    <a:cubicBezTo>
                      <a:pt x="1142" y="1025"/>
                      <a:pt x="1142" y="1025"/>
                      <a:pt x="1142" y="1025"/>
                    </a:cubicBezTo>
                    <a:cubicBezTo>
                      <a:pt x="1164" y="999"/>
                      <a:pt x="1164" y="999"/>
                      <a:pt x="1164" y="999"/>
                    </a:cubicBezTo>
                    <a:cubicBezTo>
                      <a:pt x="1160" y="938"/>
                      <a:pt x="1151" y="887"/>
                      <a:pt x="1028" y="784"/>
                    </a:cubicBezTo>
                    <a:close/>
                    <a:moveTo>
                      <a:pt x="584" y="552"/>
                    </a:moveTo>
                    <a:cubicBezTo>
                      <a:pt x="494" y="659"/>
                      <a:pt x="334" y="673"/>
                      <a:pt x="227" y="583"/>
                    </a:cubicBezTo>
                    <a:cubicBezTo>
                      <a:pt x="120" y="493"/>
                      <a:pt x="106" y="334"/>
                      <a:pt x="196" y="226"/>
                    </a:cubicBezTo>
                    <a:cubicBezTo>
                      <a:pt x="286" y="119"/>
                      <a:pt x="445" y="105"/>
                      <a:pt x="553" y="195"/>
                    </a:cubicBezTo>
                    <a:cubicBezTo>
                      <a:pt x="660" y="285"/>
                      <a:pt x="674" y="445"/>
                      <a:pt x="584" y="55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93298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8" grpId="0"/>
      <p:bldP spid="9" grpId="0"/>
      <p:bldP spid="10" grpId="0"/>
      <p:bldP spid="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DB6523-0415-41D4-89CB-3D1BF9EB8F57}"/>
              </a:ext>
            </a:extLst>
          </p:cNvPr>
          <p:cNvSpPr/>
          <p:nvPr/>
        </p:nvSpPr>
        <p:spPr>
          <a:xfrm>
            <a:off x="0" y="-100208"/>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5">
            <a:extLst>
              <a:ext uri="{FF2B5EF4-FFF2-40B4-BE49-F238E27FC236}">
                <a16:creationId xmlns:a16="http://schemas.microsoft.com/office/drawing/2014/main" id="{0BE23258-16D0-4B37-8495-B28A7C488A7F}"/>
              </a:ext>
            </a:extLst>
          </p:cNvPr>
          <p:cNvSpPr txBox="1">
            <a:spLocks/>
          </p:cNvSpPr>
          <p:nvPr/>
        </p:nvSpPr>
        <p:spPr>
          <a:xfrm>
            <a:off x="0" y="775660"/>
            <a:ext cx="5995792" cy="1042315"/>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6600" dirty="0" smtClean="0">
                <a:solidFill>
                  <a:schemeClr val="accent4">
                    <a:lumMod val="60000"/>
                    <a:lumOff val="40000"/>
                  </a:schemeClr>
                </a:solidFill>
                <a:latin typeface="Source Sans Pro Light" panose="020B0403030403020204" pitchFamily="34" charset="0"/>
                <a:ea typeface="Source Sans Pro Light" panose="020B0403030403020204" pitchFamily="34" charset="0"/>
              </a:rPr>
              <a:t>Thank You!</a:t>
            </a:r>
            <a:endParaRPr lang="en-US" sz="6600" dirty="0">
              <a:solidFill>
                <a:schemeClr val="accent4">
                  <a:lumMod val="60000"/>
                  <a:lumOff val="40000"/>
                </a:schemeClr>
              </a:solidFill>
              <a:latin typeface="Source Sans Pro Light" panose="020B0403030403020204" pitchFamily="34" charset="0"/>
              <a:ea typeface="Source Sans Pro Light" panose="020B0403030403020204" pitchFamily="34" charset="0"/>
            </a:endParaRPr>
          </a:p>
        </p:txBody>
      </p:sp>
      <p:sp>
        <p:nvSpPr>
          <p:cNvPr id="6" name="TextBox 5">
            <a:extLst>
              <a:ext uri="{FF2B5EF4-FFF2-40B4-BE49-F238E27FC236}">
                <a16:creationId xmlns:a16="http://schemas.microsoft.com/office/drawing/2014/main" id="{ABD85190-A632-4D22-8867-ECD46537B46D}"/>
              </a:ext>
            </a:extLst>
          </p:cNvPr>
          <p:cNvSpPr txBox="1"/>
          <p:nvPr/>
        </p:nvSpPr>
        <p:spPr>
          <a:xfrm>
            <a:off x="1097819" y="2754814"/>
            <a:ext cx="5415244" cy="2985433"/>
          </a:xfrm>
          <a:prstGeom prst="rect">
            <a:avLst/>
          </a:prstGeom>
          <a:noFill/>
        </p:spPr>
        <p:txBody>
          <a:bodyPr wrap="square" rtlCol="0">
            <a:spAutoFit/>
          </a:bodyPr>
          <a:lstStyle/>
          <a:p>
            <a:pPr>
              <a:spcBef>
                <a:spcPts val="600"/>
              </a:spcBef>
              <a:spcAft>
                <a:spcPts val="600"/>
              </a:spcAft>
            </a:pPr>
            <a:r>
              <a:rPr lang="en-US" sz="3600" b="1" dirty="0" smtClean="0">
                <a:solidFill>
                  <a:schemeClr val="bg1"/>
                </a:solidFill>
                <a:latin typeface="Source Sans Pro Light" panose="020B0403030403020204" pitchFamily="34" charset="0"/>
                <a:ea typeface="Source Sans Pro Light" panose="020B0403030403020204" pitchFamily="34" charset="0"/>
              </a:rPr>
              <a:t>Prabhu Sadasivam</a:t>
            </a:r>
          </a:p>
          <a:p>
            <a:pPr>
              <a:spcBef>
                <a:spcPts val="600"/>
              </a:spcBef>
              <a:spcAft>
                <a:spcPts val="600"/>
              </a:spcAft>
            </a:pPr>
            <a:endParaRPr lang="en-US" sz="2800" dirty="0" smtClean="0">
              <a:solidFill>
                <a:schemeClr val="bg1"/>
              </a:solidFill>
              <a:latin typeface="Source Sans Pro Light" panose="020B0403030403020204" pitchFamily="34" charset="0"/>
              <a:ea typeface="Source Sans Pro Light" panose="020B0403030403020204" pitchFamily="34" charset="0"/>
            </a:endParaRPr>
          </a:p>
          <a:p>
            <a:pPr>
              <a:spcBef>
                <a:spcPts val="600"/>
              </a:spcBef>
              <a:spcAft>
                <a:spcPts val="600"/>
              </a:spcAft>
            </a:pPr>
            <a:r>
              <a:rPr lang="en-US" sz="2800" dirty="0" smtClean="0">
                <a:solidFill>
                  <a:schemeClr val="bg1"/>
                </a:solidFill>
                <a:latin typeface="Source Sans Pro Light" panose="020B0403030403020204" pitchFamily="34" charset="0"/>
                <a:ea typeface="Source Sans Pro Light" panose="020B0403030403020204" pitchFamily="34" charset="0"/>
              </a:rPr>
              <a:t>Director, Analytic Technology </a:t>
            </a:r>
          </a:p>
          <a:p>
            <a:pPr>
              <a:spcBef>
                <a:spcPts val="600"/>
              </a:spcBef>
              <a:spcAft>
                <a:spcPts val="600"/>
              </a:spcAft>
            </a:pPr>
            <a:r>
              <a:rPr lang="en-US" sz="2800" dirty="0" smtClean="0">
                <a:solidFill>
                  <a:schemeClr val="bg1"/>
                </a:solidFill>
                <a:latin typeface="Source Sans Pro Light" panose="020B0403030403020204" pitchFamily="34" charset="0"/>
                <a:ea typeface="Source Sans Pro Light" panose="020B0403030403020204" pitchFamily="34" charset="0"/>
              </a:rPr>
              <a:t>LexisNexis Risk &amp; Business Analytics</a:t>
            </a:r>
          </a:p>
          <a:p>
            <a:pPr>
              <a:spcBef>
                <a:spcPts val="600"/>
              </a:spcBef>
              <a:spcAft>
                <a:spcPts val="600"/>
              </a:spcAft>
            </a:pPr>
            <a:endParaRPr lang="en-US" sz="2800" dirty="0">
              <a:solidFill>
                <a:schemeClr val="accent4">
                  <a:lumMod val="60000"/>
                  <a:lumOff val="40000"/>
                </a:schemeClr>
              </a:solidFill>
              <a:latin typeface="Source Sans Pro Light" panose="020B0403030403020204" pitchFamily="34" charset="0"/>
              <a:ea typeface="Source Sans Pro Light" panose="020B0403030403020204" pitchFamily="34" charset="0"/>
            </a:endParaRPr>
          </a:p>
        </p:txBody>
      </p:sp>
      <p:grpSp>
        <p:nvGrpSpPr>
          <p:cNvPr id="7" name="Group 6">
            <a:extLst>
              <a:ext uri="{FF2B5EF4-FFF2-40B4-BE49-F238E27FC236}">
                <a16:creationId xmlns:a16="http://schemas.microsoft.com/office/drawing/2014/main" id="{EC8189CF-5DA8-40E2-A7D1-44BA18450C7E}"/>
              </a:ext>
            </a:extLst>
          </p:cNvPr>
          <p:cNvGrpSpPr/>
          <p:nvPr/>
        </p:nvGrpSpPr>
        <p:grpSpPr>
          <a:xfrm>
            <a:off x="-360919" y="2302426"/>
            <a:ext cx="17332011" cy="9278810"/>
            <a:chOff x="127388" y="1657240"/>
            <a:chExt cx="17332011" cy="9278810"/>
          </a:xfrm>
        </p:grpSpPr>
        <p:grpSp>
          <p:nvGrpSpPr>
            <p:cNvPr id="8" name="Group 205">
              <a:extLst>
                <a:ext uri="{FF2B5EF4-FFF2-40B4-BE49-F238E27FC236}">
                  <a16:creationId xmlns:a16="http://schemas.microsoft.com/office/drawing/2014/main" id="{D72B7CE7-4C11-4559-B5D0-044E4FAE8AB4}"/>
                </a:ext>
              </a:extLst>
            </p:cNvPr>
            <p:cNvGrpSpPr>
              <a:grpSpLocks/>
            </p:cNvGrpSpPr>
            <p:nvPr/>
          </p:nvGrpSpPr>
          <p:grpSpPr bwMode="auto">
            <a:xfrm rot="21034599" flipH="1">
              <a:off x="196631" y="3694131"/>
              <a:ext cx="17116830" cy="7021572"/>
              <a:chOff x="-5375" y="438"/>
              <a:chExt cx="3725" cy="1560"/>
            </a:xfrm>
          </p:grpSpPr>
          <p:sp>
            <p:nvSpPr>
              <p:cNvPr id="1148" name="Freeform 5">
                <a:extLst>
                  <a:ext uri="{FF2B5EF4-FFF2-40B4-BE49-F238E27FC236}">
                    <a16:creationId xmlns:a16="http://schemas.microsoft.com/office/drawing/2014/main" id="{EA7028EE-5FDB-4B45-83C9-956DDA7D0FFB}"/>
                  </a:ext>
                </a:extLst>
              </p:cNvPr>
              <p:cNvSpPr>
                <a:spLocks noEditPoints="1"/>
              </p:cNvSpPr>
              <p:nvPr/>
            </p:nvSpPr>
            <p:spPr bwMode="auto">
              <a:xfrm>
                <a:off x="-2478" y="1622"/>
                <a:ext cx="37" cy="357"/>
              </a:xfrm>
              <a:custGeom>
                <a:avLst/>
                <a:gdLst>
                  <a:gd name="T0" fmla="*/ 3 w 37"/>
                  <a:gd name="T1" fmla="*/ 327 h 357"/>
                  <a:gd name="T2" fmla="*/ 3 w 37"/>
                  <a:gd name="T3" fmla="*/ 327 h 357"/>
                  <a:gd name="T4" fmla="*/ 0 w 37"/>
                  <a:gd name="T5" fmla="*/ 357 h 357"/>
                  <a:gd name="T6" fmla="*/ 3 w 37"/>
                  <a:gd name="T7" fmla="*/ 327 h 357"/>
                  <a:gd name="T8" fmla="*/ 20 w 37"/>
                  <a:gd name="T9" fmla="*/ 168 h 357"/>
                  <a:gd name="T10" fmla="*/ 20 w 37"/>
                  <a:gd name="T11" fmla="*/ 168 h 357"/>
                  <a:gd name="T12" fmla="*/ 4 w 37"/>
                  <a:gd name="T13" fmla="*/ 318 h 357"/>
                  <a:gd name="T14" fmla="*/ 4 w 37"/>
                  <a:gd name="T15" fmla="*/ 318 h 357"/>
                  <a:gd name="T16" fmla="*/ 20 w 37"/>
                  <a:gd name="T17" fmla="*/ 168 h 357"/>
                  <a:gd name="T18" fmla="*/ 31 w 37"/>
                  <a:gd name="T19" fmla="*/ 64 h 357"/>
                  <a:gd name="T20" fmla="*/ 31 w 37"/>
                  <a:gd name="T21" fmla="*/ 64 h 357"/>
                  <a:gd name="T22" fmla="*/ 20 w 37"/>
                  <a:gd name="T23" fmla="*/ 165 h 357"/>
                  <a:gd name="T24" fmla="*/ 20 w 37"/>
                  <a:gd name="T25" fmla="*/ 165 h 357"/>
                  <a:gd name="T26" fmla="*/ 31 w 37"/>
                  <a:gd name="T27" fmla="*/ 64 h 357"/>
                  <a:gd name="T28" fmla="*/ 37 w 37"/>
                  <a:gd name="T29" fmla="*/ 0 h 357"/>
                  <a:gd name="T30" fmla="*/ 31 w 37"/>
                  <a:gd name="T31" fmla="*/ 62 h 357"/>
                  <a:gd name="T32" fmla="*/ 37 w 37"/>
                  <a:gd name="T33" fmla="*/ 0 h 357"/>
                  <a:gd name="T34" fmla="*/ 37 w 37"/>
                  <a:gd name="T35"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57">
                    <a:moveTo>
                      <a:pt x="3" y="327"/>
                    </a:moveTo>
                    <a:lnTo>
                      <a:pt x="3" y="327"/>
                    </a:lnTo>
                    <a:lnTo>
                      <a:pt x="0" y="357"/>
                    </a:lnTo>
                    <a:lnTo>
                      <a:pt x="3" y="327"/>
                    </a:lnTo>
                    <a:close/>
                    <a:moveTo>
                      <a:pt x="20" y="168"/>
                    </a:moveTo>
                    <a:lnTo>
                      <a:pt x="20" y="168"/>
                    </a:lnTo>
                    <a:lnTo>
                      <a:pt x="4" y="318"/>
                    </a:lnTo>
                    <a:lnTo>
                      <a:pt x="4" y="318"/>
                    </a:lnTo>
                    <a:lnTo>
                      <a:pt x="20" y="168"/>
                    </a:lnTo>
                    <a:close/>
                    <a:moveTo>
                      <a:pt x="31" y="64"/>
                    </a:moveTo>
                    <a:lnTo>
                      <a:pt x="31" y="64"/>
                    </a:lnTo>
                    <a:lnTo>
                      <a:pt x="20" y="165"/>
                    </a:lnTo>
                    <a:lnTo>
                      <a:pt x="20" y="165"/>
                    </a:lnTo>
                    <a:lnTo>
                      <a:pt x="31" y="64"/>
                    </a:lnTo>
                    <a:close/>
                    <a:moveTo>
                      <a:pt x="37" y="0"/>
                    </a:moveTo>
                    <a:lnTo>
                      <a:pt x="31" y="62"/>
                    </a:lnTo>
                    <a:lnTo>
                      <a:pt x="37" y="0"/>
                    </a:lnTo>
                    <a:lnTo>
                      <a:pt x="37" y="0"/>
                    </a:lnTo>
                    <a:close/>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9" name="Freeform 6">
                <a:extLst>
                  <a:ext uri="{FF2B5EF4-FFF2-40B4-BE49-F238E27FC236}">
                    <a16:creationId xmlns:a16="http://schemas.microsoft.com/office/drawing/2014/main" id="{B56BA51F-21C1-4CCB-92DF-F21A8EDC7249}"/>
                  </a:ext>
                </a:extLst>
              </p:cNvPr>
              <p:cNvSpPr>
                <a:spLocks noEditPoints="1"/>
              </p:cNvSpPr>
              <p:nvPr/>
            </p:nvSpPr>
            <p:spPr bwMode="auto">
              <a:xfrm>
                <a:off x="-2478" y="1622"/>
                <a:ext cx="37" cy="357"/>
              </a:xfrm>
              <a:custGeom>
                <a:avLst/>
                <a:gdLst>
                  <a:gd name="T0" fmla="*/ 3 w 37"/>
                  <a:gd name="T1" fmla="*/ 327 h 357"/>
                  <a:gd name="T2" fmla="*/ 3 w 37"/>
                  <a:gd name="T3" fmla="*/ 327 h 357"/>
                  <a:gd name="T4" fmla="*/ 0 w 37"/>
                  <a:gd name="T5" fmla="*/ 357 h 357"/>
                  <a:gd name="T6" fmla="*/ 3 w 37"/>
                  <a:gd name="T7" fmla="*/ 327 h 357"/>
                  <a:gd name="T8" fmla="*/ 20 w 37"/>
                  <a:gd name="T9" fmla="*/ 168 h 357"/>
                  <a:gd name="T10" fmla="*/ 20 w 37"/>
                  <a:gd name="T11" fmla="*/ 168 h 357"/>
                  <a:gd name="T12" fmla="*/ 4 w 37"/>
                  <a:gd name="T13" fmla="*/ 318 h 357"/>
                  <a:gd name="T14" fmla="*/ 4 w 37"/>
                  <a:gd name="T15" fmla="*/ 318 h 357"/>
                  <a:gd name="T16" fmla="*/ 20 w 37"/>
                  <a:gd name="T17" fmla="*/ 168 h 357"/>
                  <a:gd name="T18" fmla="*/ 31 w 37"/>
                  <a:gd name="T19" fmla="*/ 64 h 357"/>
                  <a:gd name="T20" fmla="*/ 31 w 37"/>
                  <a:gd name="T21" fmla="*/ 64 h 357"/>
                  <a:gd name="T22" fmla="*/ 20 w 37"/>
                  <a:gd name="T23" fmla="*/ 165 h 357"/>
                  <a:gd name="T24" fmla="*/ 20 w 37"/>
                  <a:gd name="T25" fmla="*/ 165 h 357"/>
                  <a:gd name="T26" fmla="*/ 31 w 37"/>
                  <a:gd name="T27" fmla="*/ 64 h 357"/>
                  <a:gd name="T28" fmla="*/ 37 w 37"/>
                  <a:gd name="T29" fmla="*/ 0 h 357"/>
                  <a:gd name="T30" fmla="*/ 31 w 37"/>
                  <a:gd name="T31" fmla="*/ 62 h 357"/>
                  <a:gd name="T32" fmla="*/ 37 w 37"/>
                  <a:gd name="T33" fmla="*/ 0 h 357"/>
                  <a:gd name="T34" fmla="*/ 37 w 37"/>
                  <a:gd name="T35"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 h="357">
                    <a:moveTo>
                      <a:pt x="3" y="327"/>
                    </a:moveTo>
                    <a:lnTo>
                      <a:pt x="3" y="327"/>
                    </a:lnTo>
                    <a:lnTo>
                      <a:pt x="0" y="357"/>
                    </a:lnTo>
                    <a:lnTo>
                      <a:pt x="3" y="327"/>
                    </a:lnTo>
                    <a:moveTo>
                      <a:pt x="20" y="168"/>
                    </a:moveTo>
                    <a:lnTo>
                      <a:pt x="20" y="168"/>
                    </a:lnTo>
                    <a:lnTo>
                      <a:pt x="4" y="318"/>
                    </a:lnTo>
                    <a:lnTo>
                      <a:pt x="4" y="318"/>
                    </a:lnTo>
                    <a:lnTo>
                      <a:pt x="20" y="168"/>
                    </a:lnTo>
                    <a:moveTo>
                      <a:pt x="31" y="64"/>
                    </a:moveTo>
                    <a:lnTo>
                      <a:pt x="31" y="64"/>
                    </a:lnTo>
                    <a:lnTo>
                      <a:pt x="20" y="165"/>
                    </a:lnTo>
                    <a:lnTo>
                      <a:pt x="20" y="165"/>
                    </a:lnTo>
                    <a:lnTo>
                      <a:pt x="31" y="64"/>
                    </a:lnTo>
                    <a:moveTo>
                      <a:pt x="37" y="0"/>
                    </a:moveTo>
                    <a:lnTo>
                      <a:pt x="31" y="62"/>
                    </a:lnTo>
                    <a:lnTo>
                      <a:pt x="37" y="0"/>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0" name="Freeform 7">
                <a:extLst>
                  <a:ext uri="{FF2B5EF4-FFF2-40B4-BE49-F238E27FC236}">
                    <a16:creationId xmlns:a16="http://schemas.microsoft.com/office/drawing/2014/main" id="{173757D8-6D37-4CCF-988C-8AF9BD26F090}"/>
                  </a:ext>
                </a:extLst>
              </p:cNvPr>
              <p:cNvSpPr>
                <a:spLocks noEditPoints="1"/>
              </p:cNvSpPr>
              <p:nvPr/>
            </p:nvSpPr>
            <p:spPr bwMode="auto">
              <a:xfrm>
                <a:off x="-5375" y="1135"/>
                <a:ext cx="1512" cy="748"/>
              </a:xfrm>
              <a:custGeom>
                <a:avLst/>
                <a:gdLst>
                  <a:gd name="T0" fmla="*/ 1375 w 1375"/>
                  <a:gd name="T1" fmla="*/ 682 h 682"/>
                  <a:gd name="T2" fmla="*/ 1317 w 1375"/>
                  <a:gd name="T3" fmla="*/ 653 h 682"/>
                  <a:gd name="T4" fmla="*/ 1350 w 1375"/>
                  <a:gd name="T5" fmla="*/ 669 h 682"/>
                  <a:gd name="T6" fmla="*/ 1217 w 1375"/>
                  <a:gd name="T7" fmla="*/ 604 h 682"/>
                  <a:gd name="T8" fmla="*/ 1218 w 1375"/>
                  <a:gd name="T9" fmla="*/ 603 h 682"/>
                  <a:gd name="T10" fmla="*/ 1214 w 1375"/>
                  <a:gd name="T11" fmla="*/ 603 h 682"/>
                  <a:gd name="T12" fmla="*/ 1148 w 1375"/>
                  <a:gd name="T13" fmla="*/ 569 h 682"/>
                  <a:gd name="T14" fmla="*/ 1167 w 1375"/>
                  <a:gd name="T15" fmla="*/ 578 h 682"/>
                  <a:gd name="T16" fmla="*/ 1125 w 1375"/>
                  <a:gd name="T17" fmla="*/ 559 h 682"/>
                  <a:gd name="T18" fmla="*/ 1125 w 1375"/>
                  <a:gd name="T19" fmla="*/ 557 h 682"/>
                  <a:gd name="T20" fmla="*/ 1124 w 1375"/>
                  <a:gd name="T21" fmla="*/ 558 h 682"/>
                  <a:gd name="T22" fmla="*/ 1103 w 1375"/>
                  <a:gd name="T23" fmla="*/ 546 h 682"/>
                  <a:gd name="T24" fmla="*/ 1110 w 1375"/>
                  <a:gd name="T25" fmla="*/ 550 h 682"/>
                  <a:gd name="T26" fmla="*/ 1098 w 1375"/>
                  <a:gd name="T27" fmla="*/ 545 h 682"/>
                  <a:gd name="T28" fmla="*/ 1098 w 1375"/>
                  <a:gd name="T29" fmla="*/ 544 h 682"/>
                  <a:gd name="T30" fmla="*/ 1093 w 1375"/>
                  <a:gd name="T31" fmla="*/ 543 h 682"/>
                  <a:gd name="T32" fmla="*/ 965 w 1375"/>
                  <a:gd name="T33" fmla="*/ 478 h 682"/>
                  <a:gd name="T34" fmla="*/ 1028 w 1375"/>
                  <a:gd name="T35" fmla="*/ 509 h 682"/>
                  <a:gd name="T36" fmla="*/ 951 w 1375"/>
                  <a:gd name="T37" fmla="*/ 472 h 682"/>
                  <a:gd name="T38" fmla="*/ 951 w 1375"/>
                  <a:gd name="T39" fmla="*/ 471 h 682"/>
                  <a:gd name="T40" fmla="*/ 946 w 1375"/>
                  <a:gd name="T41" fmla="*/ 470 h 682"/>
                  <a:gd name="T42" fmla="*/ 853 w 1375"/>
                  <a:gd name="T43" fmla="*/ 423 h 682"/>
                  <a:gd name="T44" fmla="*/ 910 w 1375"/>
                  <a:gd name="T45" fmla="*/ 451 h 682"/>
                  <a:gd name="T46" fmla="*/ 842 w 1375"/>
                  <a:gd name="T47" fmla="*/ 418 h 682"/>
                  <a:gd name="T48" fmla="*/ 843 w 1375"/>
                  <a:gd name="T49" fmla="*/ 418 h 682"/>
                  <a:gd name="T50" fmla="*/ 836 w 1375"/>
                  <a:gd name="T51" fmla="*/ 415 h 682"/>
                  <a:gd name="T52" fmla="*/ 822 w 1375"/>
                  <a:gd name="T53" fmla="*/ 407 h 682"/>
                  <a:gd name="T54" fmla="*/ 827 w 1375"/>
                  <a:gd name="T55" fmla="*/ 410 h 682"/>
                  <a:gd name="T56" fmla="*/ 724 w 1375"/>
                  <a:gd name="T57" fmla="*/ 360 h 682"/>
                  <a:gd name="T58" fmla="*/ 724 w 1375"/>
                  <a:gd name="T59" fmla="*/ 359 h 682"/>
                  <a:gd name="T60" fmla="*/ 722 w 1375"/>
                  <a:gd name="T61" fmla="*/ 359 h 682"/>
                  <a:gd name="T62" fmla="*/ 712 w 1375"/>
                  <a:gd name="T63" fmla="*/ 353 h 682"/>
                  <a:gd name="T64" fmla="*/ 721 w 1375"/>
                  <a:gd name="T65" fmla="*/ 357 h 682"/>
                  <a:gd name="T66" fmla="*/ 705 w 1375"/>
                  <a:gd name="T67" fmla="*/ 350 h 682"/>
                  <a:gd name="T68" fmla="*/ 607 w 1375"/>
                  <a:gd name="T69" fmla="*/ 302 h 682"/>
                  <a:gd name="T70" fmla="*/ 596 w 1375"/>
                  <a:gd name="T71" fmla="*/ 296 h 682"/>
                  <a:gd name="T72" fmla="*/ 536 w 1375"/>
                  <a:gd name="T73" fmla="*/ 265 h 682"/>
                  <a:gd name="T74" fmla="*/ 538 w 1375"/>
                  <a:gd name="T75" fmla="*/ 266 h 682"/>
                  <a:gd name="T76" fmla="*/ 506 w 1375"/>
                  <a:gd name="T77" fmla="*/ 252 h 682"/>
                  <a:gd name="T78" fmla="*/ 526 w 1375"/>
                  <a:gd name="T79" fmla="*/ 261 h 682"/>
                  <a:gd name="T80" fmla="*/ 416 w 1375"/>
                  <a:gd name="T81" fmla="*/ 207 h 682"/>
                  <a:gd name="T82" fmla="*/ 417 w 1375"/>
                  <a:gd name="T83" fmla="*/ 207 h 682"/>
                  <a:gd name="T84" fmla="*/ 410 w 1375"/>
                  <a:gd name="T85" fmla="*/ 204 h 682"/>
                  <a:gd name="T86" fmla="*/ 331 w 1375"/>
                  <a:gd name="T87" fmla="*/ 164 h 682"/>
                  <a:gd name="T88" fmla="*/ 391 w 1375"/>
                  <a:gd name="T89" fmla="*/ 194 h 682"/>
                  <a:gd name="T90" fmla="*/ 274 w 1375"/>
                  <a:gd name="T91" fmla="*/ 137 h 682"/>
                  <a:gd name="T92" fmla="*/ 273 w 1375"/>
                  <a:gd name="T93" fmla="*/ 135 h 682"/>
                  <a:gd name="T94" fmla="*/ 264 w 1375"/>
                  <a:gd name="T95" fmla="*/ 132 h 682"/>
                  <a:gd name="T96" fmla="*/ 198 w 1375"/>
                  <a:gd name="T97" fmla="*/ 98 h 682"/>
                  <a:gd name="T98" fmla="*/ 234 w 1375"/>
                  <a:gd name="T99" fmla="*/ 116 h 682"/>
                  <a:gd name="T100" fmla="*/ 108 w 1375"/>
                  <a:gd name="T101" fmla="*/ 54 h 682"/>
                  <a:gd name="T102" fmla="*/ 108 w 1375"/>
                  <a:gd name="T103" fmla="*/ 53 h 682"/>
                  <a:gd name="T104" fmla="*/ 101 w 1375"/>
                  <a:gd name="T105" fmla="*/ 51 h 682"/>
                  <a:gd name="T106" fmla="*/ 74 w 1375"/>
                  <a:gd name="T107" fmla="*/ 37 h 682"/>
                  <a:gd name="T108" fmla="*/ 92 w 1375"/>
                  <a:gd name="T109" fmla="*/ 45 h 682"/>
                  <a:gd name="T110" fmla="*/ 0 w 1375"/>
                  <a:gd name="T111" fmla="*/ 1 h 682"/>
                  <a:gd name="T112" fmla="*/ 0 w 1375"/>
                  <a:gd name="T11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75" h="682">
                    <a:moveTo>
                      <a:pt x="1355" y="672"/>
                    </a:moveTo>
                    <a:cubicBezTo>
                      <a:pt x="1356" y="673"/>
                      <a:pt x="1356" y="673"/>
                      <a:pt x="1356" y="673"/>
                    </a:cubicBezTo>
                    <a:cubicBezTo>
                      <a:pt x="1375" y="682"/>
                      <a:pt x="1375" y="682"/>
                      <a:pt x="1375" y="682"/>
                    </a:cubicBezTo>
                    <a:cubicBezTo>
                      <a:pt x="1375" y="681"/>
                      <a:pt x="1375" y="681"/>
                      <a:pt x="1375" y="681"/>
                    </a:cubicBezTo>
                    <a:cubicBezTo>
                      <a:pt x="1355" y="672"/>
                      <a:pt x="1355" y="672"/>
                      <a:pt x="1355" y="672"/>
                    </a:cubicBezTo>
                    <a:moveTo>
                      <a:pt x="1317" y="653"/>
                    </a:moveTo>
                    <a:cubicBezTo>
                      <a:pt x="1317" y="654"/>
                      <a:pt x="1317" y="654"/>
                      <a:pt x="1317" y="654"/>
                    </a:cubicBezTo>
                    <a:cubicBezTo>
                      <a:pt x="1351" y="671"/>
                      <a:pt x="1351" y="671"/>
                      <a:pt x="1351" y="671"/>
                    </a:cubicBezTo>
                    <a:cubicBezTo>
                      <a:pt x="1350" y="669"/>
                      <a:pt x="1350" y="669"/>
                      <a:pt x="1350" y="669"/>
                    </a:cubicBezTo>
                    <a:cubicBezTo>
                      <a:pt x="1317" y="653"/>
                      <a:pt x="1317" y="653"/>
                      <a:pt x="1317" y="653"/>
                    </a:cubicBezTo>
                    <a:moveTo>
                      <a:pt x="1218" y="603"/>
                    </a:moveTo>
                    <a:cubicBezTo>
                      <a:pt x="1217" y="604"/>
                      <a:pt x="1217" y="604"/>
                      <a:pt x="1217" y="604"/>
                    </a:cubicBezTo>
                    <a:cubicBezTo>
                      <a:pt x="1315" y="653"/>
                      <a:pt x="1315" y="653"/>
                      <a:pt x="1315" y="653"/>
                    </a:cubicBezTo>
                    <a:cubicBezTo>
                      <a:pt x="1316" y="652"/>
                      <a:pt x="1316" y="652"/>
                      <a:pt x="1316" y="652"/>
                    </a:cubicBezTo>
                    <a:cubicBezTo>
                      <a:pt x="1218" y="603"/>
                      <a:pt x="1218" y="603"/>
                      <a:pt x="1218" y="603"/>
                    </a:cubicBezTo>
                    <a:moveTo>
                      <a:pt x="1169" y="579"/>
                    </a:moveTo>
                    <a:cubicBezTo>
                      <a:pt x="1168" y="580"/>
                      <a:pt x="1168" y="580"/>
                      <a:pt x="1168" y="580"/>
                    </a:cubicBezTo>
                    <a:cubicBezTo>
                      <a:pt x="1214" y="603"/>
                      <a:pt x="1214" y="603"/>
                      <a:pt x="1214" y="603"/>
                    </a:cubicBezTo>
                    <a:cubicBezTo>
                      <a:pt x="1214" y="602"/>
                      <a:pt x="1214" y="602"/>
                      <a:pt x="1214" y="602"/>
                    </a:cubicBezTo>
                    <a:cubicBezTo>
                      <a:pt x="1169" y="579"/>
                      <a:pt x="1169" y="579"/>
                      <a:pt x="1169" y="579"/>
                    </a:cubicBezTo>
                    <a:moveTo>
                      <a:pt x="1148" y="569"/>
                    </a:moveTo>
                    <a:cubicBezTo>
                      <a:pt x="1147" y="570"/>
                      <a:pt x="1147" y="570"/>
                      <a:pt x="1147" y="570"/>
                    </a:cubicBezTo>
                    <a:cubicBezTo>
                      <a:pt x="1166" y="579"/>
                      <a:pt x="1166" y="579"/>
                      <a:pt x="1166" y="579"/>
                    </a:cubicBezTo>
                    <a:cubicBezTo>
                      <a:pt x="1167" y="578"/>
                      <a:pt x="1167" y="578"/>
                      <a:pt x="1167" y="578"/>
                    </a:cubicBezTo>
                    <a:cubicBezTo>
                      <a:pt x="1148" y="569"/>
                      <a:pt x="1148" y="569"/>
                      <a:pt x="1148" y="569"/>
                    </a:cubicBezTo>
                    <a:moveTo>
                      <a:pt x="1125" y="557"/>
                    </a:moveTo>
                    <a:cubicBezTo>
                      <a:pt x="1125" y="559"/>
                      <a:pt x="1125" y="559"/>
                      <a:pt x="1125" y="559"/>
                    </a:cubicBezTo>
                    <a:cubicBezTo>
                      <a:pt x="1143" y="568"/>
                      <a:pt x="1143" y="568"/>
                      <a:pt x="1143" y="568"/>
                    </a:cubicBezTo>
                    <a:cubicBezTo>
                      <a:pt x="1144" y="567"/>
                      <a:pt x="1144" y="567"/>
                      <a:pt x="1144" y="567"/>
                    </a:cubicBezTo>
                    <a:cubicBezTo>
                      <a:pt x="1125" y="557"/>
                      <a:pt x="1125" y="557"/>
                      <a:pt x="1125" y="557"/>
                    </a:cubicBezTo>
                    <a:moveTo>
                      <a:pt x="1111" y="550"/>
                    </a:moveTo>
                    <a:cubicBezTo>
                      <a:pt x="1111" y="552"/>
                      <a:pt x="1111" y="552"/>
                      <a:pt x="1111" y="552"/>
                    </a:cubicBezTo>
                    <a:cubicBezTo>
                      <a:pt x="1124" y="558"/>
                      <a:pt x="1124" y="558"/>
                      <a:pt x="1124" y="558"/>
                    </a:cubicBezTo>
                    <a:cubicBezTo>
                      <a:pt x="1124" y="557"/>
                      <a:pt x="1124" y="557"/>
                      <a:pt x="1124" y="557"/>
                    </a:cubicBezTo>
                    <a:cubicBezTo>
                      <a:pt x="1111" y="550"/>
                      <a:pt x="1111" y="550"/>
                      <a:pt x="1111" y="550"/>
                    </a:cubicBezTo>
                    <a:moveTo>
                      <a:pt x="1103" y="546"/>
                    </a:moveTo>
                    <a:cubicBezTo>
                      <a:pt x="1104" y="548"/>
                      <a:pt x="1104" y="548"/>
                      <a:pt x="1104" y="548"/>
                    </a:cubicBezTo>
                    <a:cubicBezTo>
                      <a:pt x="1110" y="551"/>
                      <a:pt x="1110" y="551"/>
                      <a:pt x="1110" y="551"/>
                    </a:cubicBezTo>
                    <a:cubicBezTo>
                      <a:pt x="1110" y="550"/>
                      <a:pt x="1110" y="550"/>
                      <a:pt x="1110" y="550"/>
                    </a:cubicBezTo>
                    <a:cubicBezTo>
                      <a:pt x="1103" y="546"/>
                      <a:pt x="1103" y="546"/>
                      <a:pt x="1103" y="546"/>
                    </a:cubicBezTo>
                    <a:moveTo>
                      <a:pt x="1098" y="544"/>
                    </a:moveTo>
                    <a:cubicBezTo>
                      <a:pt x="1098" y="545"/>
                      <a:pt x="1098" y="545"/>
                      <a:pt x="1098" y="545"/>
                    </a:cubicBezTo>
                    <a:cubicBezTo>
                      <a:pt x="1101" y="547"/>
                      <a:pt x="1101" y="547"/>
                      <a:pt x="1101" y="547"/>
                    </a:cubicBezTo>
                    <a:cubicBezTo>
                      <a:pt x="1101" y="545"/>
                      <a:pt x="1101" y="545"/>
                      <a:pt x="1101" y="545"/>
                    </a:cubicBezTo>
                    <a:cubicBezTo>
                      <a:pt x="1098" y="544"/>
                      <a:pt x="1098" y="544"/>
                      <a:pt x="1098" y="544"/>
                    </a:cubicBezTo>
                    <a:moveTo>
                      <a:pt x="1047" y="519"/>
                    </a:moveTo>
                    <a:cubicBezTo>
                      <a:pt x="1046" y="519"/>
                      <a:pt x="1046" y="519"/>
                      <a:pt x="1046" y="519"/>
                    </a:cubicBezTo>
                    <a:cubicBezTo>
                      <a:pt x="1093" y="543"/>
                      <a:pt x="1093" y="543"/>
                      <a:pt x="1093" y="543"/>
                    </a:cubicBezTo>
                    <a:cubicBezTo>
                      <a:pt x="1093" y="541"/>
                      <a:pt x="1093" y="541"/>
                      <a:pt x="1093" y="541"/>
                    </a:cubicBezTo>
                    <a:cubicBezTo>
                      <a:pt x="1047" y="519"/>
                      <a:pt x="1047" y="519"/>
                      <a:pt x="1047" y="519"/>
                    </a:cubicBezTo>
                    <a:moveTo>
                      <a:pt x="965" y="478"/>
                    </a:moveTo>
                    <a:cubicBezTo>
                      <a:pt x="965" y="479"/>
                      <a:pt x="965" y="479"/>
                      <a:pt x="965" y="479"/>
                    </a:cubicBezTo>
                    <a:cubicBezTo>
                      <a:pt x="1026" y="510"/>
                      <a:pt x="1026" y="510"/>
                      <a:pt x="1026" y="510"/>
                    </a:cubicBezTo>
                    <a:cubicBezTo>
                      <a:pt x="1027" y="510"/>
                      <a:pt x="1027" y="509"/>
                      <a:pt x="1028" y="509"/>
                    </a:cubicBezTo>
                    <a:cubicBezTo>
                      <a:pt x="965" y="478"/>
                      <a:pt x="965" y="478"/>
                      <a:pt x="965" y="478"/>
                    </a:cubicBezTo>
                    <a:moveTo>
                      <a:pt x="951" y="471"/>
                    </a:moveTo>
                    <a:cubicBezTo>
                      <a:pt x="951" y="472"/>
                      <a:pt x="951" y="472"/>
                      <a:pt x="951" y="472"/>
                    </a:cubicBezTo>
                    <a:cubicBezTo>
                      <a:pt x="964" y="479"/>
                      <a:pt x="964" y="479"/>
                      <a:pt x="964" y="479"/>
                    </a:cubicBezTo>
                    <a:cubicBezTo>
                      <a:pt x="964" y="478"/>
                      <a:pt x="964" y="478"/>
                      <a:pt x="964" y="478"/>
                    </a:cubicBezTo>
                    <a:cubicBezTo>
                      <a:pt x="951" y="471"/>
                      <a:pt x="951" y="471"/>
                      <a:pt x="951" y="471"/>
                    </a:cubicBezTo>
                    <a:moveTo>
                      <a:pt x="915" y="453"/>
                    </a:moveTo>
                    <a:cubicBezTo>
                      <a:pt x="915" y="454"/>
                      <a:pt x="915" y="454"/>
                      <a:pt x="915" y="454"/>
                    </a:cubicBezTo>
                    <a:cubicBezTo>
                      <a:pt x="946" y="470"/>
                      <a:pt x="946" y="470"/>
                      <a:pt x="946" y="470"/>
                    </a:cubicBezTo>
                    <a:cubicBezTo>
                      <a:pt x="947" y="469"/>
                      <a:pt x="947" y="469"/>
                      <a:pt x="947" y="469"/>
                    </a:cubicBezTo>
                    <a:cubicBezTo>
                      <a:pt x="915" y="453"/>
                      <a:pt x="915" y="453"/>
                      <a:pt x="915" y="453"/>
                    </a:cubicBezTo>
                    <a:moveTo>
                      <a:pt x="853" y="423"/>
                    </a:moveTo>
                    <a:cubicBezTo>
                      <a:pt x="852" y="423"/>
                      <a:pt x="852" y="423"/>
                      <a:pt x="852" y="423"/>
                    </a:cubicBezTo>
                    <a:cubicBezTo>
                      <a:pt x="909" y="452"/>
                      <a:pt x="909" y="452"/>
                      <a:pt x="909" y="452"/>
                    </a:cubicBezTo>
                    <a:cubicBezTo>
                      <a:pt x="910" y="451"/>
                      <a:pt x="910" y="451"/>
                      <a:pt x="910" y="451"/>
                    </a:cubicBezTo>
                    <a:cubicBezTo>
                      <a:pt x="853" y="423"/>
                      <a:pt x="853" y="423"/>
                      <a:pt x="853" y="423"/>
                    </a:cubicBezTo>
                    <a:moveTo>
                      <a:pt x="843" y="418"/>
                    </a:moveTo>
                    <a:cubicBezTo>
                      <a:pt x="842" y="418"/>
                      <a:pt x="842" y="418"/>
                      <a:pt x="842" y="418"/>
                    </a:cubicBezTo>
                    <a:cubicBezTo>
                      <a:pt x="848" y="421"/>
                      <a:pt x="848" y="421"/>
                      <a:pt x="848" y="421"/>
                    </a:cubicBezTo>
                    <a:cubicBezTo>
                      <a:pt x="849" y="421"/>
                      <a:pt x="849" y="421"/>
                      <a:pt x="849" y="421"/>
                    </a:cubicBezTo>
                    <a:cubicBezTo>
                      <a:pt x="843" y="418"/>
                      <a:pt x="843" y="418"/>
                      <a:pt x="843" y="418"/>
                    </a:cubicBezTo>
                    <a:moveTo>
                      <a:pt x="830" y="411"/>
                    </a:moveTo>
                    <a:cubicBezTo>
                      <a:pt x="829" y="412"/>
                      <a:pt x="829" y="412"/>
                      <a:pt x="829" y="412"/>
                    </a:cubicBezTo>
                    <a:cubicBezTo>
                      <a:pt x="836" y="415"/>
                      <a:pt x="836" y="415"/>
                      <a:pt x="836" y="415"/>
                    </a:cubicBezTo>
                    <a:cubicBezTo>
                      <a:pt x="837" y="415"/>
                      <a:pt x="837" y="415"/>
                      <a:pt x="837" y="415"/>
                    </a:cubicBezTo>
                    <a:cubicBezTo>
                      <a:pt x="830" y="411"/>
                      <a:pt x="830" y="411"/>
                      <a:pt x="830" y="411"/>
                    </a:cubicBezTo>
                    <a:moveTo>
                      <a:pt x="822" y="407"/>
                    </a:moveTo>
                    <a:cubicBezTo>
                      <a:pt x="821" y="408"/>
                      <a:pt x="821" y="408"/>
                      <a:pt x="821" y="408"/>
                    </a:cubicBezTo>
                    <a:cubicBezTo>
                      <a:pt x="826" y="410"/>
                      <a:pt x="826" y="410"/>
                      <a:pt x="826" y="410"/>
                    </a:cubicBezTo>
                    <a:cubicBezTo>
                      <a:pt x="827" y="410"/>
                      <a:pt x="827" y="410"/>
                      <a:pt x="827" y="410"/>
                    </a:cubicBezTo>
                    <a:cubicBezTo>
                      <a:pt x="822" y="407"/>
                      <a:pt x="822" y="407"/>
                      <a:pt x="822" y="407"/>
                    </a:cubicBezTo>
                    <a:moveTo>
                      <a:pt x="724" y="359"/>
                    </a:moveTo>
                    <a:cubicBezTo>
                      <a:pt x="724" y="360"/>
                      <a:pt x="724" y="360"/>
                      <a:pt x="724" y="360"/>
                    </a:cubicBezTo>
                    <a:cubicBezTo>
                      <a:pt x="819" y="407"/>
                      <a:pt x="819" y="407"/>
                      <a:pt x="819" y="407"/>
                    </a:cubicBezTo>
                    <a:cubicBezTo>
                      <a:pt x="820" y="406"/>
                      <a:pt x="820" y="406"/>
                      <a:pt x="820" y="406"/>
                    </a:cubicBezTo>
                    <a:cubicBezTo>
                      <a:pt x="724" y="359"/>
                      <a:pt x="724" y="359"/>
                      <a:pt x="724" y="359"/>
                    </a:cubicBezTo>
                    <a:moveTo>
                      <a:pt x="722" y="358"/>
                    </a:moveTo>
                    <a:cubicBezTo>
                      <a:pt x="721" y="358"/>
                      <a:pt x="721" y="358"/>
                      <a:pt x="721" y="358"/>
                    </a:cubicBezTo>
                    <a:cubicBezTo>
                      <a:pt x="722" y="359"/>
                      <a:pt x="722" y="359"/>
                      <a:pt x="722" y="359"/>
                    </a:cubicBezTo>
                    <a:cubicBezTo>
                      <a:pt x="722" y="358"/>
                      <a:pt x="722" y="358"/>
                      <a:pt x="722" y="358"/>
                    </a:cubicBezTo>
                    <a:cubicBezTo>
                      <a:pt x="722" y="358"/>
                      <a:pt x="722" y="358"/>
                      <a:pt x="722" y="358"/>
                    </a:cubicBezTo>
                    <a:moveTo>
                      <a:pt x="712" y="353"/>
                    </a:moveTo>
                    <a:cubicBezTo>
                      <a:pt x="711" y="354"/>
                      <a:pt x="711" y="354"/>
                      <a:pt x="711" y="354"/>
                    </a:cubicBezTo>
                    <a:cubicBezTo>
                      <a:pt x="720" y="358"/>
                      <a:pt x="720" y="358"/>
                      <a:pt x="720" y="358"/>
                    </a:cubicBezTo>
                    <a:cubicBezTo>
                      <a:pt x="721" y="357"/>
                      <a:pt x="721" y="357"/>
                      <a:pt x="721" y="357"/>
                    </a:cubicBezTo>
                    <a:cubicBezTo>
                      <a:pt x="712" y="353"/>
                      <a:pt x="712" y="353"/>
                      <a:pt x="712" y="353"/>
                    </a:cubicBezTo>
                    <a:moveTo>
                      <a:pt x="607" y="302"/>
                    </a:moveTo>
                    <a:cubicBezTo>
                      <a:pt x="705" y="350"/>
                      <a:pt x="705" y="350"/>
                      <a:pt x="705" y="350"/>
                    </a:cubicBezTo>
                    <a:cubicBezTo>
                      <a:pt x="706" y="350"/>
                      <a:pt x="706" y="350"/>
                      <a:pt x="706" y="350"/>
                    </a:cubicBezTo>
                    <a:cubicBezTo>
                      <a:pt x="609" y="302"/>
                      <a:pt x="609" y="302"/>
                      <a:pt x="609" y="302"/>
                    </a:cubicBezTo>
                    <a:cubicBezTo>
                      <a:pt x="607" y="302"/>
                      <a:pt x="607" y="302"/>
                      <a:pt x="607" y="302"/>
                    </a:cubicBezTo>
                    <a:moveTo>
                      <a:pt x="540" y="268"/>
                    </a:moveTo>
                    <a:cubicBezTo>
                      <a:pt x="539" y="268"/>
                      <a:pt x="539" y="268"/>
                      <a:pt x="539" y="268"/>
                    </a:cubicBezTo>
                    <a:cubicBezTo>
                      <a:pt x="596" y="296"/>
                      <a:pt x="596" y="296"/>
                      <a:pt x="596" y="296"/>
                    </a:cubicBezTo>
                    <a:cubicBezTo>
                      <a:pt x="598" y="296"/>
                      <a:pt x="598" y="296"/>
                      <a:pt x="598" y="296"/>
                    </a:cubicBezTo>
                    <a:cubicBezTo>
                      <a:pt x="540" y="268"/>
                      <a:pt x="540" y="268"/>
                      <a:pt x="540" y="268"/>
                    </a:cubicBezTo>
                    <a:moveTo>
                      <a:pt x="536" y="265"/>
                    </a:moveTo>
                    <a:cubicBezTo>
                      <a:pt x="536" y="266"/>
                      <a:pt x="536" y="266"/>
                      <a:pt x="537" y="267"/>
                    </a:cubicBezTo>
                    <a:cubicBezTo>
                      <a:pt x="537" y="267"/>
                      <a:pt x="537" y="267"/>
                      <a:pt x="537" y="267"/>
                    </a:cubicBezTo>
                    <a:cubicBezTo>
                      <a:pt x="538" y="266"/>
                      <a:pt x="538" y="266"/>
                      <a:pt x="538" y="266"/>
                    </a:cubicBezTo>
                    <a:cubicBezTo>
                      <a:pt x="536" y="265"/>
                      <a:pt x="536" y="265"/>
                      <a:pt x="536" y="265"/>
                    </a:cubicBezTo>
                    <a:moveTo>
                      <a:pt x="504" y="250"/>
                    </a:moveTo>
                    <a:cubicBezTo>
                      <a:pt x="506" y="252"/>
                      <a:pt x="506" y="252"/>
                      <a:pt x="506" y="252"/>
                    </a:cubicBezTo>
                    <a:cubicBezTo>
                      <a:pt x="524" y="261"/>
                      <a:pt x="524" y="261"/>
                      <a:pt x="524" y="261"/>
                    </a:cubicBezTo>
                    <a:cubicBezTo>
                      <a:pt x="525" y="261"/>
                      <a:pt x="525" y="261"/>
                      <a:pt x="525" y="261"/>
                    </a:cubicBezTo>
                    <a:cubicBezTo>
                      <a:pt x="526" y="261"/>
                      <a:pt x="526" y="261"/>
                      <a:pt x="526" y="261"/>
                    </a:cubicBezTo>
                    <a:cubicBezTo>
                      <a:pt x="504" y="250"/>
                      <a:pt x="504" y="250"/>
                      <a:pt x="504" y="250"/>
                    </a:cubicBezTo>
                    <a:moveTo>
                      <a:pt x="417" y="207"/>
                    </a:moveTo>
                    <a:cubicBezTo>
                      <a:pt x="416" y="207"/>
                      <a:pt x="416" y="207"/>
                      <a:pt x="416" y="207"/>
                    </a:cubicBezTo>
                    <a:cubicBezTo>
                      <a:pt x="503" y="250"/>
                      <a:pt x="503" y="250"/>
                      <a:pt x="503" y="250"/>
                    </a:cubicBezTo>
                    <a:cubicBezTo>
                      <a:pt x="502" y="248"/>
                      <a:pt x="502" y="248"/>
                      <a:pt x="502" y="248"/>
                    </a:cubicBezTo>
                    <a:cubicBezTo>
                      <a:pt x="417" y="207"/>
                      <a:pt x="417" y="207"/>
                      <a:pt x="417" y="207"/>
                    </a:cubicBezTo>
                    <a:moveTo>
                      <a:pt x="394" y="195"/>
                    </a:moveTo>
                    <a:cubicBezTo>
                      <a:pt x="393" y="196"/>
                      <a:pt x="393" y="196"/>
                      <a:pt x="393" y="196"/>
                    </a:cubicBezTo>
                    <a:cubicBezTo>
                      <a:pt x="410" y="204"/>
                      <a:pt x="410" y="204"/>
                      <a:pt x="410" y="204"/>
                    </a:cubicBezTo>
                    <a:cubicBezTo>
                      <a:pt x="411" y="204"/>
                      <a:pt x="411" y="204"/>
                      <a:pt x="411" y="204"/>
                    </a:cubicBezTo>
                    <a:cubicBezTo>
                      <a:pt x="394" y="195"/>
                      <a:pt x="394" y="195"/>
                      <a:pt x="394" y="195"/>
                    </a:cubicBezTo>
                    <a:moveTo>
                      <a:pt x="331" y="164"/>
                    </a:moveTo>
                    <a:cubicBezTo>
                      <a:pt x="330" y="165"/>
                      <a:pt x="330" y="165"/>
                      <a:pt x="330" y="165"/>
                    </a:cubicBezTo>
                    <a:cubicBezTo>
                      <a:pt x="390" y="194"/>
                      <a:pt x="390" y="194"/>
                      <a:pt x="390" y="194"/>
                    </a:cubicBezTo>
                    <a:cubicBezTo>
                      <a:pt x="391" y="194"/>
                      <a:pt x="391" y="194"/>
                      <a:pt x="391" y="194"/>
                    </a:cubicBezTo>
                    <a:cubicBezTo>
                      <a:pt x="331" y="164"/>
                      <a:pt x="331" y="164"/>
                      <a:pt x="331" y="164"/>
                    </a:cubicBezTo>
                    <a:moveTo>
                      <a:pt x="273" y="135"/>
                    </a:moveTo>
                    <a:cubicBezTo>
                      <a:pt x="274" y="137"/>
                      <a:pt x="274" y="137"/>
                      <a:pt x="274" y="137"/>
                    </a:cubicBezTo>
                    <a:cubicBezTo>
                      <a:pt x="328" y="163"/>
                      <a:pt x="328" y="163"/>
                      <a:pt x="328" y="163"/>
                    </a:cubicBezTo>
                    <a:cubicBezTo>
                      <a:pt x="328" y="163"/>
                      <a:pt x="328" y="163"/>
                      <a:pt x="328" y="163"/>
                    </a:cubicBezTo>
                    <a:cubicBezTo>
                      <a:pt x="273" y="135"/>
                      <a:pt x="273" y="135"/>
                      <a:pt x="273" y="135"/>
                    </a:cubicBezTo>
                    <a:moveTo>
                      <a:pt x="235" y="116"/>
                    </a:moveTo>
                    <a:cubicBezTo>
                      <a:pt x="235" y="117"/>
                      <a:pt x="235" y="117"/>
                      <a:pt x="235" y="117"/>
                    </a:cubicBezTo>
                    <a:cubicBezTo>
                      <a:pt x="264" y="132"/>
                      <a:pt x="264" y="132"/>
                      <a:pt x="264" y="132"/>
                    </a:cubicBezTo>
                    <a:cubicBezTo>
                      <a:pt x="264" y="131"/>
                      <a:pt x="264" y="131"/>
                      <a:pt x="264" y="131"/>
                    </a:cubicBezTo>
                    <a:cubicBezTo>
                      <a:pt x="235" y="116"/>
                      <a:pt x="235" y="116"/>
                      <a:pt x="235" y="116"/>
                    </a:cubicBezTo>
                    <a:moveTo>
                      <a:pt x="198" y="98"/>
                    </a:moveTo>
                    <a:cubicBezTo>
                      <a:pt x="197" y="99"/>
                      <a:pt x="197" y="99"/>
                      <a:pt x="197" y="99"/>
                    </a:cubicBezTo>
                    <a:cubicBezTo>
                      <a:pt x="234" y="117"/>
                      <a:pt x="234" y="117"/>
                      <a:pt x="234" y="117"/>
                    </a:cubicBezTo>
                    <a:cubicBezTo>
                      <a:pt x="234" y="116"/>
                      <a:pt x="234" y="116"/>
                      <a:pt x="234" y="116"/>
                    </a:cubicBezTo>
                    <a:cubicBezTo>
                      <a:pt x="198" y="98"/>
                      <a:pt x="198" y="98"/>
                      <a:pt x="198" y="98"/>
                    </a:cubicBezTo>
                    <a:moveTo>
                      <a:pt x="108" y="53"/>
                    </a:moveTo>
                    <a:cubicBezTo>
                      <a:pt x="108" y="54"/>
                      <a:pt x="108" y="54"/>
                      <a:pt x="108" y="54"/>
                    </a:cubicBezTo>
                    <a:cubicBezTo>
                      <a:pt x="195" y="98"/>
                      <a:pt x="195" y="98"/>
                      <a:pt x="195" y="98"/>
                    </a:cubicBezTo>
                    <a:cubicBezTo>
                      <a:pt x="196" y="97"/>
                      <a:pt x="196" y="97"/>
                      <a:pt x="196" y="97"/>
                    </a:cubicBezTo>
                    <a:cubicBezTo>
                      <a:pt x="108" y="53"/>
                      <a:pt x="108" y="53"/>
                      <a:pt x="108" y="53"/>
                    </a:cubicBezTo>
                    <a:moveTo>
                      <a:pt x="94" y="47"/>
                    </a:moveTo>
                    <a:cubicBezTo>
                      <a:pt x="94" y="47"/>
                      <a:pt x="94" y="47"/>
                      <a:pt x="94" y="47"/>
                    </a:cubicBezTo>
                    <a:cubicBezTo>
                      <a:pt x="101" y="51"/>
                      <a:pt x="101" y="51"/>
                      <a:pt x="101" y="51"/>
                    </a:cubicBezTo>
                    <a:cubicBezTo>
                      <a:pt x="101" y="50"/>
                      <a:pt x="101" y="50"/>
                      <a:pt x="101" y="50"/>
                    </a:cubicBezTo>
                    <a:cubicBezTo>
                      <a:pt x="94" y="47"/>
                      <a:pt x="94" y="47"/>
                      <a:pt x="94" y="47"/>
                    </a:cubicBezTo>
                    <a:moveTo>
                      <a:pt x="74" y="37"/>
                    </a:moveTo>
                    <a:cubicBezTo>
                      <a:pt x="75" y="38"/>
                      <a:pt x="75" y="38"/>
                      <a:pt x="75" y="38"/>
                    </a:cubicBezTo>
                    <a:cubicBezTo>
                      <a:pt x="91" y="46"/>
                      <a:pt x="91" y="46"/>
                      <a:pt x="91" y="46"/>
                    </a:cubicBezTo>
                    <a:cubicBezTo>
                      <a:pt x="92" y="45"/>
                      <a:pt x="92" y="45"/>
                      <a:pt x="92" y="45"/>
                    </a:cubicBezTo>
                    <a:cubicBezTo>
                      <a:pt x="74" y="37"/>
                      <a:pt x="74" y="37"/>
                      <a:pt x="74" y="37"/>
                    </a:cubicBezTo>
                    <a:moveTo>
                      <a:pt x="0" y="0"/>
                    </a:moveTo>
                    <a:cubicBezTo>
                      <a:pt x="0" y="1"/>
                      <a:pt x="0" y="1"/>
                      <a:pt x="0" y="1"/>
                    </a:cubicBezTo>
                    <a:cubicBezTo>
                      <a:pt x="66" y="34"/>
                      <a:pt x="66" y="34"/>
                      <a:pt x="66" y="34"/>
                    </a:cubicBezTo>
                    <a:cubicBezTo>
                      <a:pt x="65" y="32"/>
                      <a:pt x="65" y="32"/>
                      <a:pt x="65" y="32"/>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1" name="Freeform 8">
                <a:extLst>
                  <a:ext uri="{FF2B5EF4-FFF2-40B4-BE49-F238E27FC236}">
                    <a16:creationId xmlns:a16="http://schemas.microsoft.com/office/drawing/2014/main" id="{1222CC08-6AF3-4138-88E4-99F6A48A7CC2}"/>
                  </a:ext>
                </a:extLst>
              </p:cNvPr>
              <p:cNvSpPr>
                <a:spLocks noEditPoints="1"/>
              </p:cNvSpPr>
              <p:nvPr/>
            </p:nvSpPr>
            <p:spPr bwMode="auto">
              <a:xfrm>
                <a:off x="-5240" y="1205"/>
                <a:ext cx="432" cy="293"/>
              </a:xfrm>
              <a:custGeom>
                <a:avLst/>
                <a:gdLst>
                  <a:gd name="T0" fmla="*/ 17 w 393"/>
                  <a:gd name="T1" fmla="*/ 264 h 268"/>
                  <a:gd name="T2" fmla="*/ 0 w 393"/>
                  <a:gd name="T3" fmla="*/ 267 h 268"/>
                  <a:gd name="T4" fmla="*/ 0 w 393"/>
                  <a:gd name="T5" fmla="*/ 268 h 268"/>
                  <a:gd name="T6" fmla="*/ 14 w 393"/>
                  <a:gd name="T7" fmla="*/ 266 h 268"/>
                  <a:gd name="T8" fmla="*/ 17 w 393"/>
                  <a:gd name="T9" fmla="*/ 264 h 268"/>
                  <a:gd name="T10" fmla="*/ 59 w 393"/>
                  <a:gd name="T11" fmla="*/ 259 h 268"/>
                  <a:gd name="T12" fmla="*/ 24 w 393"/>
                  <a:gd name="T13" fmla="*/ 263 h 268"/>
                  <a:gd name="T14" fmla="*/ 22 w 393"/>
                  <a:gd name="T15" fmla="*/ 265 h 268"/>
                  <a:gd name="T16" fmla="*/ 59 w 393"/>
                  <a:gd name="T17" fmla="*/ 260 h 268"/>
                  <a:gd name="T18" fmla="*/ 59 w 393"/>
                  <a:gd name="T19" fmla="*/ 259 h 268"/>
                  <a:gd name="T20" fmla="*/ 152 w 393"/>
                  <a:gd name="T21" fmla="*/ 246 h 268"/>
                  <a:gd name="T22" fmla="*/ 66 w 393"/>
                  <a:gd name="T23" fmla="*/ 258 h 268"/>
                  <a:gd name="T24" fmla="*/ 65 w 393"/>
                  <a:gd name="T25" fmla="*/ 259 h 268"/>
                  <a:gd name="T26" fmla="*/ 152 w 393"/>
                  <a:gd name="T27" fmla="*/ 247 h 268"/>
                  <a:gd name="T28" fmla="*/ 152 w 393"/>
                  <a:gd name="T29" fmla="*/ 246 h 268"/>
                  <a:gd name="T30" fmla="*/ 227 w 393"/>
                  <a:gd name="T31" fmla="*/ 236 h 268"/>
                  <a:gd name="T32" fmla="*/ 178 w 393"/>
                  <a:gd name="T33" fmla="*/ 242 h 268"/>
                  <a:gd name="T34" fmla="*/ 179 w 393"/>
                  <a:gd name="T35" fmla="*/ 243 h 268"/>
                  <a:gd name="T36" fmla="*/ 230 w 393"/>
                  <a:gd name="T37" fmla="*/ 236 h 268"/>
                  <a:gd name="T38" fmla="*/ 227 w 393"/>
                  <a:gd name="T39" fmla="*/ 236 h 268"/>
                  <a:gd name="T40" fmla="*/ 390 w 393"/>
                  <a:gd name="T41" fmla="*/ 214 h 268"/>
                  <a:gd name="T42" fmla="*/ 262 w 393"/>
                  <a:gd name="T43" fmla="*/ 231 h 268"/>
                  <a:gd name="T44" fmla="*/ 265 w 393"/>
                  <a:gd name="T45" fmla="*/ 231 h 268"/>
                  <a:gd name="T46" fmla="*/ 390 w 393"/>
                  <a:gd name="T47" fmla="*/ 214 h 268"/>
                  <a:gd name="T48" fmla="*/ 390 w 393"/>
                  <a:gd name="T49" fmla="*/ 214 h 268"/>
                  <a:gd name="T50" fmla="*/ 330 w 393"/>
                  <a:gd name="T51" fmla="*/ 129 h 268"/>
                  <a:gd name="T52" fmla="*/ 329 w 393"/>
                  <a:gd name="T53" fmla="*/ 129 h 268"/>
                  <a:gd name="T54" fmla="*/ 379 w 393"/>
                  <a:gd name="T55" fmla="*/ 185 h 268"/>
                  <a:gd name="T56" fmla="*/ 380 w 393"/>
                  <a:gd name="T57" fmla="*/ 187 h 268"/>
                  <a:gd name="T58" fmla="*/ 393 w 393"/>
                  <a:gd name="T59" fmla="*/ 202 h 268"/>
                  <a:gd name="T60" fmla="*/ 393 w 393"/>
                  <a:gd name="T61" fmla="*/ 202 h 268"/>
                  <a:gd name="T62" fmla="*/ 330 w 393"/>
                  <a:gd name="T63" fmla="*/ 129 h 268"/>
                  <a:gd name="T64" fmla="*/ 313 w 393"/>
                  <a:gd name="T65" fmla="*/ 110 h 268"/>
                  <a:gd name="T66" fmla="*/ 313 w 393"/>
                  <a:gd name="T67" fmla="*/ 110 h 268"/>
                  <a:gd name="T68" fmla="*/ 326 w 393"/>
                  <a:gd name="T69" fmla="*/ 125 h 268"/>
                  <a:gd name="T70" fmla="*/ 326 w 393"/>
                  <a:gd name="T71" fmla="*/ 125 h 268"/>
                  <a:gd name="T72" fmla="*/ 313 w 393"/>
                  <a:gd name="T73" fmla="*/ 110 h 268"/>
                  <a:gd name="T74" fmla="*/ 260 w 393"/>
                  <a:gd name="T75" fmla="*/ 48 h 268"/>
                  <a:gd name="T76" fmla="*/ 259 w 393"/>
                  <a:gd name="T77" fmla="*/ 48 h 268"/>
                  <a:gd name="T78" fmla="*/ 311 w 393"/>
                  <a:gd name="T79" fmla="*/ 108 h 268"/>
                  <a:gd name="T80" fmla="*/ 311 w 393"/>
                  <a:gd name="T81" fmla="*/ 108 h 268"/>
                  <a:gd name="T82" fmla="*/ 260 w 393"/>
                  <a:gd name="T83" fmla="*/ 48 h 268"/>
                  <a:gd name="T84" fmla="*/ 218 w 393"/>
                  <a:gd name="T85" fmla="*/ 0 h 268"/>
                  <a:gd name="T86" fmla="*/ 218 w 393"/>
                  <a:gd name="T87" fmla="*/ 0 h 268"/>
                  <a:gd name="T88" fmla="*/ 258 w 393"/>
                  <a:gd name="T89" fmla="*/ 46 h 268"/>
                  <a:gd name="T90" fmla="*/ 258 w 393"/>
                  <a:gd name="T91" fmla="*/ 46 h 268"/>
                  <a:gd name="T92" fmla="*/ 218 w 393"/>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93" h="268">
                    <a:moveTo>
                      <a:pt x="17" y="264"/>
                    </a:moveTo>
                    <a:cubicBezTo>
                      <a:pt x="0" y="267"/>
                      <a:pt x="0" y="267"/>
                      <a:pt x="0" y="267"/>
                    </a:cubicBezTo>
                    <a:cubicBezTo>
                      <a:pt x="0" y="268"/>
                      <a:pt x="0" y="268"/>
                      <a:pt x="0" y="268"/>
                    </a:cubicBezTo>
                    <a:cubicBezTo>
                      <a:pt x="14" y="266"/>
                      <a:pt x="14" y="266"/>
                      <a:pt x="14" y="266"/>
                    </a:cubicBezTo>
                    <a:cubicBezTo>
                      <a:pt x="17" y="264"/>
                      <a:pt x="17" y="264"/>
                      <a:pt x="17" y="264"/>
                    </a:cubicBezTo>
                    <a:moveTo>
                      <a:pt x="59" y="259"/>
                    </a:moveTo>
                    <a:cubicBezTo>
                      <a:pt x="24" y="263"/>
                      <a:pt x="24" y="263"/>
                      <a:pt x="24" y="263"/>
                    </a:cubicBezTo>
                    <a:cubicBezTo>
                      <a:pt x="22" y="265"/>
                      <a:pt x="22" y="265"/>
                      <a:pt x="22" y="265"/>
                    </a:cubicBezTo>
                    <a:cubicBezTo>
                      <a:pt x="59" y="260"/>
                      <a:pt x="59" y="260"/>
                      <a:pt x="59" y="260"/>
                    </a:cubicBezTo>
                    <a:cubicBezTo>
                      <a:pt x="59" y="259"/>
                      <a:pt x="59" y="259"/>
                      <a:pt x="59" y="259"/>
                    </a:cubicBezTo>
                    <a:moveTo>
                      <a:pt x="152" y="246"/>
                    </a:moveTo>
                    <a:cubicBezTo>
                      <a:pt x="66" y="258"/>
                      <a:pt x="66" y="258"/>
                      <a:pt x="66" y="258"/>
                    </a:cubicBezTo>
                    <a:cubicBezTo>
                      <a:pt x="65" y="259"/>
                      <a:pt x="65" y="259"/>
                      <a:pt x="65" y="259"/>
                    </a:cubicBezTo>
                    <a:cubicBezTo>
                      <a:pt x="152" y="247"/>
                      <a:pt x="152" y="247"/>
                      <a:pt x="152" y="247"/>
                    </a:cubicBezTo>
                    <a:cubicBezTo>
                      <a:pt x="152" y="246"/>
                      <a:pt x="152" y="246"/>
                      <a:pt x="152" y="246"/>
                    </a:cubicBezTo>
                    <a:moveTo>
                      <a:pt x="227" y="236"/>
                    </a:moveTo>
                    <a:cubicBezTo>
                      <a:pt x="178" y="242"/>
                      <a:pt x="178" y="242"/>
                      <a:pt x="178" y="242"/>
                    </a:cubicBezTo>
                    <a:cubicBezTo>
                      <a:pt x="178" y="243"/>
                      <a:pt x="179" y="243"/>
                      <a:pt x="179" y="243"/>
                    </a:cubicBezTo>
                    <a:cubicBezTo>
                      <a:pt x="230" y="236"/>
                      <a:pt x="230" y="236"/>
                      <a:pt x="230" y="236"/>
                    </a:cubicBezTo>
                    <a:cubicBezTo>
                      <a:pt x="227" y="236"/>
                      <a:pt x="227" y="236"/>
                      <a:pt x="227" y="236"/>
                    </a:cubicBezTo>
                    <a:moveTo>
                      <a:pt x="390" y="214"/>
                    </a:moveTo>
                    <a:cubicBezTo>
                      <a:pt x="262" y="231"/>
                      <a:pt x="262" y="231"/>
                      <a:pt x="262" y="231"/>
                    </a:cubicBezTo>
                    <a:cubicBezTo>
                      <a:pt x="265" y="231"/>
                      <a:pt x="265" y="231"/>
                      <a:pt x="265" y="231"/>
                    </a:cubicBezTo>
                    <a:cubicBezTo>
                      <a:pt x="390" y="214"/>
                      <a:pt x="390" y="214"/>
                      <a:pt x="390" y="214"/>
                    </a:cubicBezTo>
                    <a:cubicBezTo>
                      <a:pt x="390" y="214"/>
                      <a:pt x="390" y="214"/>
                      <a:pt x="390" y="214"/>
                    </a:cubicBezTo>
                    <a:moveTo>
                      <a:pt x="330" y="129"/>
                    </a:moveTo>
                    <a:cubicBezTo>
                      <a:pt x="329" y="129"/>
                      <a:pt x="329" y="129"/>
                      <a:pt x="329" y="129"/>
                    </a:cubicBezTo>
                    <a:cubicBezTo>
                      <a:pt x="379" y="185"/>
                      <a:pt x="379" y="185"/>
                      <a:pt x="379" y="185"/>
                    </a:cubicBezTo>
                    <a:cubicBezTo>
                      <a:pt x="380" y="187"/>
                      <a:pt x="380" y="187"/>
                      <a:pt x="380" y="187"/>
                    </a:cubicBezTo>
                    <a:cubicBezTo>
                      <a:pt x="393" y="202"/>
                      <a:pt x="393" y="202"/>
                      <a:pt x="393" y="202"/>
                    </a:cubicBezTo>
                    <a:cubicBezTo>
                      <a:pt x="393" y="202"/>
                      <a:pt x="393" y="202"/>
                      <a:pt x="393" y="202"/>
                    </a:cubicBezTo>
                    <a:cubicBezTo>
                      <a:pt x="330" y="129"/>
                      <a:pt x="330" y="129"/>
                      <a:pt x="330" y="129"/>
                    </a:cubicBezTo>
                    <a:moveTo>
                      <a:pt x="313" y="110"/>
                    </a:moveTo>
                    <a:cubicBezTo>
                      <a:pt x="313" y="110"/>
                      <a:pt x="313" y="110"/>
                      <a:pt x="313" y="110"/>
                    </a:cubicBezTo>
                    <a:cubicBezTo>
                      <a:pt x="326" y="125"/>
                      <a:pt x="326" y="125"/>
                      <a:pt x="326" y="125"/>
                    </a:cubicBezTo>
                    <a:cubicBezTo>
                      <a:pt x="326" y="125"/>
                      <a:pt x="326" y="125"/>
                      <a:pt x="326" y="125"/>
                    </a:cubicBezTo>
                    <a:cubicBezTo>
                      <a:pt x="313" y="110"/>
                      <a:pt x="313" y="110"/>
                      <a:pt x="313" y="110"/>
                    </a:cubicBezTo>
                    <a:moveTo>
                      <a:pt x="260" y="48"/>
                    </a:moveTo>
                    <a:cubicBezTo>
                      <a:pt x="259" y="48"/>
                      <a:pt x="259" y="48"/>
                      <a:pt x="259" y="48"/>
                    </a:cubicBezTo>
                    <a:cubicBezTo>
                      <a:pt x="311" y="108"/>
                      <a:pt x="311" y="108"/>
                      <a:pt x="311" y="108"/>
                    </a:cubicBezTo>
                    <a:cubicBezTo>
                      <a:pt x="311" y="108"/>
                      <a:pt x="311" y="108"/>
                      <a:pt x="311" y="108"/>
                    </a:cubicBezTo>
                    <a:cubicBezTo>
                      <a:pt x="260" y="48"/>
                      <a:pt x="260" y="48"/>
                      <a:pt x="260" y="48"/>
                    </a:cubicBezTo>
                    <a:moveTo>
                      <a:pt x="218" y="0"/>
                    </a:moveTo>
                    <a:cubicBezTo>
                      <a:pt x="218" y="0"/>
                      <a:pt x="218" y="0"/>
                      <a:pt x="218" y="0"/>
                    </a:cubicBezTo>
                    <a:cubicBezTo>
                      <a:pt x="258" y="46"/>
                      <a:pt x="258" y="46"/>
                      <a:pt x="258" y="46"/>
                    </a:cubicBezTo>
                    <a:cubicBezTo>
                      <a:pt x="258" y="46"/>
                      <a:pt x="258" y="46"/>
                      <a:pt x="258" y="46"/>
                    </a:cubicBezTo>
                    <a:cubicBezTo>
                      <a:pt x="218" y="0"/>
                      <a:pt x="218" y="0"/>
                      <a:pt x="218"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2" name="Freeform 9">
                <a:extLst>
                  <a:ext uri="{FF2B5EF4-FFF2-40B4-BE49-F238E27FC236}">
                    <a16:creationId xmlns:a16="http://schemas.microsoft.com/office/drawing/2014/main" id="{B91F3DBA-48BE-48F0-8A7F-0089AD4600F9}"/>
                  </a:ext>
                </a:extLst>
              </p:cNvPr>
              <p:cNvSpPr>
                <a:spLocks noEditPoints="1"/>
              </p:cNvSpPr>
              <p:nvPr/>
            </p:nvSpPr>
            <p:spPr bwMode="auto">
              <a:xfrm>
                <a:off x="-5137" y="1371"/>
                <a:ext cx="375" cy="465"/>
              </a:xfrm>
              <a:custGeom>
                <a:avLst/>
                <a:gdLst>
                  <a:gd name="T0" fmla="*/ 290 w 341"/>
                  <a:gd name="T1" fmla="*/ 361 h 424"/>
                  <a:gd name="T2" fmla="*/ 290 w 341"/>
                  <a:gd name="T3" fmla="*/ 361 h 424"/>
                  <a:gd name="T4" fmla="*/ 341 w 341"/>
                  <a:gd name="T5" fmla="*/ 424 h 424"/>
                  <a:gd name="T6" fmla="*/ 341 w 341"/>
                  <a:gd name="T7" fmla="*/ 424 h 424"/>
                  <a:gd name="T8" fmla="*/ 290 w 341"/>
                  <a:gd name="T9" fmla="*/ 361 h 424"/>
                  <a:gd name="T10" fmla="*/ 280 w 341"/>
                  <a:gd name="T11" fmla="*/ 348 h 424"/>
                  <a:gd name="T12" fmla="*/ 280 w 341"/>
                  <a:gd name="T13" fmla="*/ 348 h 424"/>
                  <a:gd name="T14" fmla="*/ 289 w 341"/>
                  <a:gd name="T15" fmla="*/ 360 h 424"/>
                  <a:gd name="T16" fmla="*/ 289 w 341"/>
                  <a:gd name="T17" fmla="*/ 360 h 424"/>
                  <a:gd name="T18" fmla="*/ 280 w 341"/>
                  <a:gd name="T19" fmla="*/ 348 h 424"/>
                  <a:gd name="T20" fmla="*/ 255 w 341"/>
                  <a:gd name="T21" fmla="*/ 317 h 424"/>
                  <a:gd name="T22" fmla="*/ 255 w 341"/>
                  <a:gd name="T23" fmla="*/ 317 h 424"/>
                  <a:gd name="T24" fmla="*/ 276 w 341"/>
                  <a:gd name="T25" fmla="*/ 344 h 424"/>
                  <a:gd name="T26" fmla="*/ 276 w 341"/>
                  <a:gd name="T27" fmla="*/ 344 h 424"/>
                  <a:gd name="T28" fmla="*/ 255 w 341"/>
                  <a:gd name="T29" fmla="*/ 317 h 424"/>
                  <a:gd name="T30" fmla="*/ 240 w 341"/>
                  <a:gd name="T31" fmla="*/ 298 h 424"/>
                  <a:gd name="T32" fmla="*/ 240 w 341"/>
                  <a:gd name="T33" fmla="*/ 298 h 424"/>
                  <a:gd name="T34" fmla="*/ 252 w 341"/>
                  <a:gd name="T35" fmla="*/ 314 h 424"/>
                  <a:gd name="T36" fmla="*/ 252 w 341"/>
                  <a:gd name="T37" fmla="*/ 314 h 424"/>
                  <a:gd name="T38" fmla="*/ 240 w 341"/>
                  <a:gd name="T39" fmla="*/ 298 h 424"/>
                  <a:gd name="T40" fmla="*/ 210 w 341"/>
                  <a:gd name="T41" fmla="*/ 261 h 424"/>
                  <a:gd name="T42" fmla="*/ 210 w 341"/>
                  <a:gd name="T43" fmla="*/ 261 h 424"/>
                  <a:gd name="T44" fmla="*/ 238 w 341"/>
                  <a:gd name="T45" fmla="*/ 296 h 424"/>
                  <a:gd name="T46" fmla="*/ 238 w 341"/>
                  <a:gd name="T47" fmla="*/ 296 h 424"/>
                  <a:gd name="T48" fmla="*/ 210 w 341"/>
                  <a:gd name="T49" fmla="*/ 261 h 424"/>
                  <a:gd name="T50" fmla="*/ 148 w 341"/>
                  <a:gd name="T51" fmla="*/ 184 h 424"/>
                  <a:gd name="T52" fmla="*/ 148 w 341"/>
                  <a:gd name="T53" fmla="*/ 184 h 424"/>
                  <a:gd name="T54" fmla="*/ 208 w 341"/>
                  <a:gd name="T55" fmla="*/ 259 h 424"/>
                  <a:gd name="T56" fmla="*/ 208 w 341"/>
                  <a:gd name="T57" fmla="*/ 259 h 424"/>
                  <a:gd name="T58" fmla="*/ 148 w 341"/>
                  <a:gd name="T59" fmla="*/ 184 h 424"/>
                  <a:gd name="T60" fmla="*/ 81 w 341"/>
                  <a:gd name="T61" fmla="*/ 101 h 424"/>
                  <a:gd name="T62" fmla="*/ 81 w 341"/>
                  <a:gd name="T63" fmla="*/ 101 h 424"/>
                  <a:gd name="T64" fmla="*/ 131 w 341"/>
                  <a:gd name="T65" fmla="*/ 163 h 424"/>
                  <a:gd name="T66" fmla="*/ 131 w 341"/>
                  <a:gd name="T67" fmla="*/ 163 h 424"/>
                  <a:gd name="T68" fmla="*/ 81 w 341"/>
                  <a:gd name="T69" fmla="*/ 101 h 424"/>
                  <a:gd name="T70" fmla="*/ 46 w 341"/>
                  <a:gd name="T71" fmla="*/ 57 h 424"/>
                  <a:gd name="T72" fmla="*/ 46 w 341"/>
                  <a:gd name="T73" fmla="*/ 57 h 424"/>
                  <a:gd name="T74" fmla="*/ 63 w 341"/>
                  <a:gd name="T75" fmla="*/ 78 h 424"/>
                  <a:gd name="T76" fmla="*/ 63 w 341"/>
                  <a:gd name="T77" fmla="*/ 78 h 424"/>
                  <a:gd name="T78" fmla="*/ 46 w 341"/>
                  <a:gd name="T79" fmla="*/ 57 h 424"/>
                  <a:gd name="T80" fmla="*/ 42 w 341"/>
                  <a:gd name="T81" fmla="*/ 52 h 424"/>
                  <a:gd name="T82" fmla="*/ 42 w 341"/>
                  <a:gd name="T83" fmla="*/ 52 h 424"/>
                  <a:gd name="T84" fmla="*/ 43 w 341"/>
                  <a:gd name="T85" fmla="*/ 53 h 424"/>
                  <a:gd name="T86" fmla="*/ 43 w 341"/>
                  <a:gd name="T87" fmla="*/ 53 h 424"/>
                  <a:gd name="T88" fmla="*/ 42 w 341"/>
                  <a:gd name="T89" fmla="*/ 52 h 424"/>
                  <a:gd name="T90" fmla="*/ 29 w 341"/>
                  <a:gd name="T91" fmla="*/ 36 h 424"/>
                  <a:gd name="T92" fmla="*/ 29 w 341"/>
                  <a:gd name="T93" fmla="*/ 36 h 424"/>
                  <a:gd name="T94" fmla="*/ 40 w 341"/>
                  <a:gd name="T95" fmla="*/ 50 h 424"/>
                  <a:gd name="T96" fmla="*/ 40 w 341"/>
                  <a:gd name="T97" fmla="*/ 50 h 424"/>
                  <a:gd name="T98" fmla="*/ 29 w 341"/>
                  <a:gd name="T99" fmla="*/ 36 h 424"/>
                  <a:gd name="T100" fmla="*/ 0 w 341"/>
                  <a:gd name="T101" fmla="*/ 0 h 424"/>
                  <a:gd name="T102" fmla="*/ 0 w 341"/>
                  <a:gd name="T103" fmla="*/ 0 h 424"/>
                  <a:gd name="T104" fmla="*/ 28 w 341"/>
                  <a:gd name="T105" fmla="*/ 34 h 424"/>
                  <a:gd name="T106" fmla="*/ 28 w 341"/>
                  <a:gd name="T107" fmla="*/ 34 h 424"/>
                  <a:gd name="T108" fmla="*/ 0 w 341"/>
                  <a:gd name="T109"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1" h="424">
                    <a:moveTo>
                      <a:pt x="290" y="361"/>
                    </a:moveTo>
                    <a:cubicBezTo>
                      <a:pt x="290" y="361"/>
                      <a:pt x="290" y="361"/>
                      <a:pt x="290" y="361"/>
                    </a:cubicBezTo>
                    <a:cubicBezTo>
                      <a:pt x="341" y="424"/>
                      <a:pt x="341" y="424"/>
                      <a:pt x="341" y="424"/>
                    </a:cubicBezTo>
                    <a:cubicBezTo>
                      <a:pt x="341" y="424"/>
                      <a:pt x="341" y="424"/>
                      <a:pt x="341" y="424"/>
                    </a:cubicBezTo>
                    <a:cubicBezTo>
                      <a:pt x="290" y="361"/>
                      <a:pt x="290" y="361"/>
                      <a:pt x="290" y="361"/>
                    </a:cubicBezTo>
                    <a:moveTo>
                      <a:pt x="280" y="348"/>
                    </a:moveTo>
                    <a:cubicBezTo>
                      <a:pt x="280" y="348"/>
                      <a:pt x="280" y="348"/>
                      <a:pt x="280" y="348"/>
                    </a:cubicBezTo>
                    <a:cubicBezTo>
                      <a:pt x="289" y="360"/>
                      <a:pt x="289" y="360"/>
                      <a:pt x="289" y="360"/>
                    </a:cubicBezTo>
                    <a:cubicBezTo>
                      <a:pt x="289" y="360"/>
                      <a:pt x="289" y="360"/>
                      <a:pt x="289" y="360"/>
                    </a:cubicBezTo>
                    <a:cubicBezTo>
                      <a:pt x="280" y="348"/>
                      <a:pt x="280" y="348"/>
                      <a:pt x="280" y="348"/>
                    </a:cubicBezTo>
                    <a:moveTo>
                      <a:pt x="255" y="317"/>
                    </a:moveTo>
                    <a:cubicBezTo>
                      <a:pt x="255" y="317"/>
                      <a:pt x="255" y="317"/>
                      <a:pt x="255" y="317"/>
                    </a:cubicBezTo>
                    <a:cubicBezTo>
                      <a:pt x="276" y="344"/>
                      <a:pt x="276" y="344"/>
                      <a:pt x="276" y="344"/>
                    </a:cubicBezTo>
                    <a:cubicBezTo>
                      <a:pt x="276" y="344"/>
                      <a:pt x="276" y="344"/>
                      <a:pt x="276" y="344"/>
                    </a:cubicBezTo>
                    <a:cubicBezTo>
                      <a:pt x="255" y="317"/>
                      <a:pt x="255" y="317"/>
                      <a:pt x="255" y="317"/>
                    </a:cubicBezTo>
                    <a:moveTo>
                      <a:pt x="240" y="298"/>
                    </a:moveTo>
                    <a:cubicBezTo>
                      <a:pt x="240" y="298"/>
                      <a:pt x="240" y="298"/>
                      <a:pt x="240" y="298"/>
                    </a:cubicBezTo>
                    <a:cubicBezTo>
                      <a:pt x="252" y="314"/>
                      <a:pt x="252" y="314"/>
                      <a:pt x="252" y="314"/>
                    </a:cubicBezTo>
                    <a:cubicBezTo>
                      <a:pt x="252" y="314"/>
                      <a:pt x="252" y="314"/>
                      <a:pt x="252" y="314"/>
                    </a:cubicBezTo>
                    <a:cubicBezTo>
                      <a:pt x="240" y="298"/>
                      <a:pt x="240" y="298"/>
                      <a:pt x="240" y="298"/>
                    </a:cubicBezTo>
                    <a:moveTo>
                      <a:pt x="210" y="261"/>
                    </a:moveTo>
                    <a:cubicBezTo>
                      <a:pt x="210" y="261"/>
                      <a:pt x="210" y="261"/>
                      <a:pt x="210" y="261"/>
                    </a:cubicBezTo>
                    <a:cubicBezTo>
                      <a:pt x="238" y="296"/>
                      <a:pt x="238" y="296"/>
                      <a:pt x="238" y="296"/>
                    </a:cubicBezTo>
                    <a:cubicBezTo>
                      <a:pt x="238" y="296"/>
                      <a:pt x="238" y="296"/>
                      <a:pt x="238" y="296"/>
                    </a:cubicBezTo>
                    <a:cubicBezTo>
                      <a:pt x="210" y="261"/>
                      <a:pt x="210" y="261"/>
                      <a:pt x="210" y="261"/>
                    </a:cubicBezTo>
                    <a:moveTo>
                      <a:pt x="148" y="184"/>
                    </a:moveTo>
                    <a:cubicBezTo>
                      <a:pt x="148" y="184"/>
                      <a:pt x="148" y="184"/>
                      <a:pt x="148" y="184"/>
                    </a:cubicBezTo>
                    <a:cubicBezTo>
                      <a:pt x="208" y="259"/>
                      <a:pt x="208" y="259"/>
                      <a:pt x="208" y="259"/>
                    </a:cubicBezTo>
                    <a:cubicBezTo>
                      <a:pt x="208" y="259"/>
                      <a:pt x="208" y="259"/>
                      <a:pt x="208" y="259"/>
                    </a:cubicBezTo>
                    <a:cubicBezTo>
                      <a:pt x="148" y="184"/>
                      <a:pt x="148" y="184"/>
                      <a:pt x="148" y="184"/>
                    </a:cubicBezTo>
                    <a:moveTo>
                      <a:pt x="81" y="101"/>
                    </a:moveTo>
                    <a:cubicBezTo>
                      <a:pt x="81" y="101"/>
                      <a:pt x="81" y="101"/>
                      <a:pt x="81" y="101"/>
                    </a:cubicBezTo>
                    <a:cubicBezTo>
                      <a:pt x="131" y="163"/>
                      <a:pt x="131" y="163"/>
                      <a:pt x="131" y="163"/>
                    </a:cubicBezTo>
                    <a:cubicBezTo>
                      <a:pt x="131" y="163"/>
                      <a:pt x="131" y="163"/>
                      <a:pt x="131" y="163"/>
                    </a:cubicBezTo>
                    <a:cubicBezTo>
                      <a:pt x="81" y="101"/>
                      <a:pt x="81" y="101"/>
                      <a:pt x="81" y="101"/>
                    </a:cubicBezTo>
                    <a:moveTo>
                      <a:pt x="46" y="57"/>
                    </a:moveTo>
                    <a:cubicBezTo>
                      <a:pt x="46" y="57"/>
                      <a:pt x="46" y="57"/>
                      <a:pt x="46" y="57"/>
                    </a:cubicBezTo>
                    <a:cubicBezTo>
                      <a:pt x="63" y="78"/>
                      <a:pt x="63" y="78"/>
                      <a:pt x="63" y="78"/>
                    </a:cubicBezTo>
                    <a:cubicBezTo>
                      <a:pt x="63" y="78"/>
                      <a:pt x="63" y="78"/>
                      <a:pt x="63" y="78"/>
                    </a:cubicBezTo>
                    <a:cubicBezTo>
                      <a:pt x="46" y="57"/>
                      <a:pt x="46" y="57"/>
                      <a:pt x="46" y="57"/>
                    </a:cubicBezTo>
                    <a:moveTo>
                      <a:pt x="42" y="52"/>
                    </a:moveTo>
                    <a:cubicBezTo>
                      <a:pt x="42" y="52"/>
                      <a:pt x="42" y="52"/>
                      <a:pt x="42" y="52"/>
                    </a:cubicBezTo>
                    <a:cubicBezTo>
                      <a:pt x="43" y="53"/>
                      <a:pt x="43" y="53"/>
                      <a:pt x="43" y="53"/>
                    </a:cubicBezTo>
                    <a:cubicBezTo>
                      <a:pt x="43" y="53"/>
                      <a:pt x="43" y="53"/>
                      <a:pt x="43" y="53"/>
                    </a:cubicBezTo>
                    <a:cubicBezTo>
                      <a:pt x="42" y="52"/>
                      <a:pt x="42" y="52"/>
                      <a:pt x="42" y="52"/>
                    </a:cubicBezTo>
                    <a:moveTo>
                      <a:pt x="29" y="36"/>
                    </a:moveTo>
                    <a:cubicBezTo>
                      <a:pt x="29" y="36"/>
                      <a:pt x="29" y="36"/>
                      <a:pt x="29" y="36"/>
                    </a:cubicBezTo>
                    <a:cubicBezTo>
                      <a:pt x="40" y="50"/>
                      <a:pt x="40" y="50"/>
                      <a:pt x="40" y="50"/>
                    </a:cubicBezTo>
                    <a:cubicBezTo>
                      <a:pt x="40" y="50"/>
                      <a:pt x="40" y="50"/>
                      <a:pt x="40" y="50"/>
                    </a:cubicBezTo>
                    <a:cubicBezTo>
                      <a:pt x="29" y="36"/>
                      <a:pt x="29" y="36"/>
                      <a:pt x="29" y="36"/>
                    </a:cubicBezTo>
                    <a:moveTo>
                      <a:pt x="0" y="0"/>
                    </a:moveTo>
                    <a:cubicBezTo>
                      <a:pt x="0" y="0"/>
                      <a:pt x="0" y="0"/>
                      <a:pt x="0" y="0"/>
                    </a:cubicBezTo>
                    <a:cubicBezTo>
                      <a:pt x="28" y="34"/>
                      <a:pt x="28" y="34"/>
                      <a:pt x="28" y="34"/>
                    </a:cubicBezTo>
                    <a:cubicBezTo>
                      <a:pt x="28" y="34"/>
                      <a:pt x="28" y="34"/>
                      <a:pt x="28" y="34"/>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3" name="Freeform 10">
                <a:extLst>
                  <a:ext uri="{FF2B5EF4-FFF2-40B4-BE49-F238E27FC236}">
                    <a16:creationId xmlns:a16="http://schemas.microsoft.com/office/drawing/2014/main" id="{BE296C61-C02A-4EC2-A602-C3426822AC6D}"/>
                  </a:ext>
                </a:extLst>
              </p:cNvPr>
              <p:cNvSpPr>
                <a:spLocks noEditPoints="1"/>
              </p:cNvSpPr>
              <p:nvPr/>
            </p:nvSpPr>
            <p:spPr bwMode="auto">
              <a:xfrm>
                <a:off x="-5375" y="1070"/>
                <a:ext cx="932" cy="160"/>
              </a:xfrm>
              <a:custGeom>
                <a:avLst/>
                <a:gdLst>
                  <a:gd name="T0" fmla="*/ 828 w 848"/>
                  <a:gd name="T1" fmla="*/ 139 h 146"/>
                  <a:gd name="T2" fmla="*/ 832 w 848"/>
                  <a:gd name="T3" fmla="*/ 144 h 146"/>
                  <a:gd name="T4" fmla="*/ 847 w 848"/>
                  <a:gd name="T5" fmla="*/ 146 h 146"/>
                  <a:gd name="T6" fmla="*/ 848 w 848"/>
                  <a:gd name="T7" fmla="*/ 143 h 146"/>
                  <a:gd name="T8" fmla="*/ 828 w 848"/>
                  <a:gd name="T9" fmla="*/ 139 h 146"/>
                  <a:gd name="T10" fmla="*/ 750 w 848"/>
                  <a:gd name="T11" fmla="*/ 126 h 146"/>
                  <a:gd name="T12" fmla="*/ 744 w 848"/>
                  <a:gd name="T13" fmla="*/ 129 h 146"/>
                  <a:gd name="T14" fmla="*/ 828 w 848"/>
                  <a:gd name="T15" fmla="*/ 143 h 146"/>
                  <a:gd name="T16" fmla="*/ 824 w 848"/>
                  <a:gd name="T17" fmla="*/ 139 h 146"/>
                  <a:gd name="T18" fmla="*/ 750 w 848"/>
                  <a:gd name="T19" fmla="*/ 126 h 146"/>
                  <a:gd name="T20" fmla="*/ 664 w 848"/>
                  <a:gd name="T21" fmla="*/ 112 h 146"/>
                  <a:gd name="T22" fmla="*/ 659 w 848"/>
                  <a:gd name="T23" fmla="*/ 114 h 146"/>
                  <a:gd name="T24" fmla="*/ 735 w 848"/>
                  <a:gd name="T25" fmla="*/ 127 h 146"/>
                  <a:gd name="T26" fmla="*/ 741 w 848"/>
                  <a:gd name="T27" fmla="*/ 125 h 146"/>
                  <a:gd name="T28" fmla="*/ 664 w 848"/>
                  <a:gd name="T29" fmla="*/ 112 h 146"/>
                  <a:gd name="T30" fmla="*/ 471 w 848"/>
                  <a:gd name="T31" fmla="*/ 79 h 146"/>
                  <a:gd name="T32" fmla="*/ 469 w 848"/>
                  <a:gd name="T33" fmla="*/ 82 h 146"/>
                  <a:gd name="T34" fmla="*/ 655 w 848"/>
                  <a:gd name="T35" fmla="*/ 114 h 146"/>
                  <a:gd name="T36" fmla="*/ 660 w 848"/>
                  <a:gd name="T37" fmla="*/ 111 h 146"/>
                  <a:gd name="T38" fmla="*/ 471 w 848"/>
                  <a:gd name="T39" fmla="*/ 79 h 146"/>
                  <a:gd name="T40" fmla="*/ 350 w 848"/>
                  <a:gd name="T41" fmla="*/ 59 h 146"/>
                  <a:gd name="T42" fmla="*/ 346 w 848"/>
                  <a:gd name="T43" fmla="*/ 61 h 146"/>
                  <a:gd name="T44" fmla="*/ 466 w 848"/>
                  <a:gd name="T45" fmla="*/ 81 h 146"/>
                  <a:gd name="T46" fmla="*/ 468 w 848"/>
                  <a:gd name="T47" fmla="*/ 79 h 146"/>
                  <a:gd name="T48" fmla="*/ 350 w 848"/>
                  <a:gd name="T49" fmla="*/ 59 h 146"/>
                  <a:gd name="T50" fmla="*/ 277 w 848"/>
                  <a:gd name="T51" fmla="*/ 47 h 146"/>
                  <a:gd name="T52" fmla="*/ 280 w 848"/>
                  <a:gd name="T53" fmla="*/ 50 h 146"/>
                  <a:gd name="T54" fmla="*/ 344 w 848"/>
                  <a:gd name="T55" fmla="*/ 61 h 146"/>
                  <a:gd name="T56" fmla="*/ 347 w 848"/>
                  <a:gd name="T57" fmla="*/ 58 h 146"/>
                  <a:gd name="T58" fmla="*/ 277 w 848"/>
                  <a:gd name="T59" fmla="*/ 47 h 146"/>
                  <a:gd name="T60" fmla="*/ 259 w 848"/>
                  <a:gd name="T61" fmla="*/ 44 h 146"/>
                  <a:gd name="T62" fmla="*/ 259 w 848"/>
                  <a:gd name="T63" fmla="*/ 46 h 146"/>
                  <a:gd name="T64" fmla="*/ 278 w 848"/>
                  <a:gd name="T65" fmla="*/ 49 h 146"/>
                  <a:gd name="T66" fmla="*/ 275 w 848"/>
                  <a:gd name="T67" fmla="*/ 46 h 146"/>
                  <a:gd name="T68" fmla="*/ 259 w 848"/>
                  <a:gd name="T69" fmla="*/ 44 h 146"/>
                  <a:gd name="T70" fmla="*/ 175 w 848"/>
                  <a:gd name="T71" fmla="*/ 29 h 146"/>
                  <a:gd name="T72" fmla="*/ 177 w 848"/>
                  <a:gd name="T73" fmla="*/ 32 h 146"/>
                  <a:gd name="T74" fmla="*/ 257 w 848"/>
                  <a:gd name="T75" fmla="*/ 46 h 146"/>
                  <a:gd name="T76" fmla="*/ 258 w 848"/>
                  <a:gd name="T77" fmla="*/ 43 h 146"/>
                  <a:gd name="T78" fmla="*/ 175 w 848"/>
                  <a:gd name="T79" fmla="*/ 29 h 146"/>
                  <a:gd name="T80" fmla="*/ 168 w 848"/>
                  <a:gd name="T81" fmla="*/ 28 h 146"/>
                  <a:gd name="T82" fmla="*/ 166 w 848"/>
                  <a:gd name="T83" fmla="*/ 30 h 146"/>
                  <a:gd name="T84" fmla="*/ 169 w 848"/>
                  <a:gd name="T85" fmla="*/ 31 h 146"/>
                  <a:gd name="T86" fmla="*/ 168 w 848"/>
                  <a:gd name="T87" fmla="*/ 28 h 146"/>
                  <a:gd name="T88" fmla="*/ 67 w 848"/>
                  <a:gd name="T89" fmla="*/ 11 h 146"/>
                  <a:gd name="T90" fmla="*/ 68 w 848"/>
                  <a:gd name="T91" fmla="*/ 14 h 146"/>
                  <a:gd name="T92" fmla="*/ 163 w 848"/>
                  <a:gd name="T93" fmla="*/ 30 h 146"/>
                  <a:gd name="T94" fmla="*/ 165 w 848"/>
                  <a:gd name="T95" fmla="*/ 28 h 146"/>
                  <a:gd name="T96" fmla="*/ 67 w 848"/>
                  <a:gd name="T97" fmla="*/ 11 h 146"/>
                  <a:gd name="T98" fmla="*/ 0 w 848"/>
                  <a:gd name="T99" fmla="*/ 0 h 146"/>
                  <a:gd name="T100" fmla="*/ 0 w 848"/>
                  <a:gd name="T101" fmla="*/ 2 h 146"/>
                  <a:gd name="T102" fmla="*/ 62 w 848"/>
                  <a:gd name="T103" fmla="*/ 13 h 146"/>
                  <a:gd name="T104" fmla="*/ 61 w 848"/>
                  <a:gd name="T105" fmla="*/ 10 h 146"/>
                  <a:gd name="T106" fmla="*/ 0 w 848"/>
                  <a:gd name="T10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8" h="146">
                    <a:moveTo>
                      <a:pt x="828" y="139"/>
                    </a:moveTo>
                    <a:cubicBezTo>
                      <a:pt x="832" y="144"/>
                      <a:pt x="832" y="144"/>
                      <a:pt x="832" y="144"/>
                    </a:cubicBezTo>
                    <a:cubicBezTo>
                      <a:pt x="847" y="146"/>
                      <a:pt x="847" y="146"/>
                      <a:pt x="847" y="146"/>
                    </a:cubicBezTo>
                    <a:cubicBezTo>
                      <a:pt x="847" y="145"/>
                      <a:pt x="848" y="144"/>
                      <a:pt x="848" y="143"/>
                    </a:cubicBezTo>
                    <a:cubicBezTo>
                      <a:pt x="828" y="139"/>
                      <a:pt x="828" y="139"/>
                      <a:pt x="828" y="139"/>
                    </a:cubicBezTo>
                    <a:moveTo>
                      <a:pt x="750" y="126"/>
                    </a:moveTo>
                    <a:cubicBezTo>
                      <a:pt x="744" y="129"/>
                      <a:pt x="744" y="129"/>
                      <a:pt x="744" y="129"/>
                    </a:cubicBezTo>
                    <a:cubicBezTo>
                      <a:pt x="828" y="143"/>
                      <a:pt x="828" y="143"/>
                      <a:pt x="828" y="143"/>
                    </a:cubicBezTo>
                    <a:cubicBezTo>
                      <a:pt x="824" y="139"/>
                      <a:pt x="824" y="139"/>
                      <a:pt x="824" y="139"/>
                    </a:cubicBezTo>
                    <a:cubicBezTo>
                      <a:pt x="750" y="126"/>
                      <a:pt x="750" y="126"/>
                      <a:pt x="750" y="126"/>
                    </a:cubicBezTo>
                    <a:moveTo>
                      <a:pt x="664" y="112"/>
                    </a:moveTo>
                    <a:cubicBezTo>
                      <a:pt x="659" y="114"/>
                      <a:pt x="659" y="114"/>
                      <a:pt x="659" y="114"/>
                    </a:cubicBezTo>
                    <a:cubicBezTo>
                      <a:pt x="735" y="127"/>
                      <a:pt x="735" y="127"/>
                      <a:pt x="735" y="127"/>
                    </a:cubicBezTo>
                    <a:cubicBezTo>
                      <a:pt x="741" y="125"/>
                      <a:pt x="741" y="125"/>
                      <a:pt x="741" y="125"/>
                    </a:cubicBezTo>
                    <a:cubicBezTo>
                      <a:pt x="664" y="112"/>
                      <a:pt x="664" y="112"/>
                      <a:pt x="664" y="112"/>
                    </a:cubicBezTo>
                    <a:moveTo>
                      <a:pt x="471" y="79"/>
                    </a:moveTo>
                    <a:cubicBezTo>
                      <a:pt x="469" y="82"/>
                      <a:pt x="469" y="82"/>
                      <a:pt x="469" y="82"/>
                    </a:cubicBezTo>
                    <a:cubicBezTo>
                      <a:pt x="655" y="114"/>
                      <a:pt x="655" y="114"/>
                      <a:pt x="655" y="114"/>
                    </a:cubicBezTo>
                    <a:cubicBezTo>
                      <a:pt x="660" y="111"/>
                      <a:pt x="660" y="111"/>
                      <a:pt x="660" y="111"/>
                    </a:cubicBezTo>
                    <a:cubicBezTo>
                      <a:pt x="471" y="79"/>
                      <a:pt x="471" y="79"/>
                      <a:pt x="471" y="79"/>
                    </a:cubicBezTo>
                    <a:moveTo>
                      <a:pt x="350" y="59"/>
                    </a:moveTo>
                    <a:cubicBezTo>
                      <a:pt x="346" y="61"/>
                      <a:pt x="346" y="61"/>
                      <a:pt x="346" y="61"/>
                    </a:cubicBezTo>
                    <a:cubicBezTo>
                      <a:pt x="466" y="81"/>
                      <a:pt x="466" y="81"/>
                      <a:pt x="466" y="81"/>
                    </a:cubicBezTo>
                    <a:cubicBezTo>
                      <a:pt x="468" y="79"/>
                      <a:pt x="468" y="79"/>
                      <a:pt x="468" y="79"/>
                    </a:cubicBezTo>
                    <a:cubicBezTo>
                      <a:pt x="350" y="59"/>
                      <a:pt x="350" y="59"/>
                      <a:pt x="350" y="59"/>
                    </a:cubicBezTo>
                    <a:moveTo>
                      <a:pt x="277" y="47"/>
                    </a:moveTo>
                    <a:cubicBezTo>
                      <a:pt x="280" y="50"/>
                      <a:pt x="280" y="50"/>
                      <a:pt x="280" y="50"/>
                    </a:cubicBezTo>
                    <a:cubicBezTo>
                      <a:pt x="344" y="61"/>
                      <a:pt x="344" y="61"/>
                      <a:pt x="344" y="61"/>
                    </a:cubicBezTo>
                    <a:cubicBezTo>
                      <a:pt x="347" y="58"/>
                      <a:pt x="347" y="58"/>
                      <a:pt x="347" y="58"/>
                    </a:cubicBezTo>
                    <a:cubicBezTo>
                      <a:pt x="277" y="47"/>
                      <a:pt x="277" y="47"/>
                      <a:pt x="277" y="47"/>
                    </a:cubicBezTo>
                    <a:moveTo>
                      <a:pt x="259" y="44"/>
                    </a:moveTo>
                    <a:cubicBezTo>
                      <a:pt x="259" y="46"/>
                      <a:pt x="259" y="46"/>
                      <a:pt x="259" y="46"/>
                    </a:cubicBezTo>
                    <a:cubicBezTo>
                      <a:pt x="278" y="49"/>
                      <a:pt x="278" y="49"/>
                      <a:pt x="278" y="49"/>
                    </a:cubicBezTo>
                    <a:cubicBezTo>
                      <a:pt x="275" y="46"/>
                      <a:pt x="275" y="46"/>
                      <a:pt x="275" y="46"/>
                    </a:cubicBezTo>
                    <a:cubicBezTo>
                      <a:pt x="259" y="44"/>
                      <a:pt x="259" y="44"/>
                      <a:pt x="259" y="44"/>
                    </a:cubicBezTo>
                    <a:moveTo>
                      <a:pt x="175" y="29"/>
                    </a:moveTo>
                    <a:cubicBezTo>
                      <a:pt x="177" y="32"/>
                      <a:pt x="177" y="32"/>
                      <a:pt x="177" y="32"/>
                    </a:cubicBezTo>
                    <a:cubicBezTo>
                      <a:pt x="257" y="46"/>
                      <a:pt x="257" y="46"/>
                      <a:pt x="257" y="46"/>
                    </a:cubicBezTo>
                    <a:cubicBezTo>
                      <a:pt x="258" y="43"/>
                      <a:pt x="258" y="43"/>
                      <a:pt x="258" y="43"/>
                    </a:cubicBezTo>
                    <a:cubicBezTo>
                      <a:pt x="175" y="29"/>
                      <a:pt x="175" y="29"/>
                      <a:pt x="175" y="29"/>
                    </a:cubicBezTo>
                    <a:moveTo>
                      <a:pt x="168" y="28"/>
                    </a:moveTo>
                    <a:cubicBezTo>
                      <a:pt x="166" y="30"/>
                      <a:pt x="166" y="30"/>
                      <a:pt x="166" y="30"/>
                    </a:cubicBezTo>
                    <a:cubicBezTo>
                      <a:pt x="169" y="31"/>
                      <a:pt x="169" y="31"/>
                      <a:pt x="169" y="31"/>
                    </a:cubicBezTo>
                    <a:cubicBezTo>
                      <a:pt x="168" y="28"/>
                      <a:pt x="168" y="28"/>
                      <a:pt x="168" y="28"/>
                    </a:cubicBezTo>
                    <a:moveTo>
                      <a:pt x="67" y="11"/>
                    </a:moveTo>
                    <a:cubicBezTo>
                      <a:pt x="68" y="14"/>
                      <a:pt x="68" y="14"/>
                      <a:pt x="68" y="14"/>
                    </a:cubicBezTo>
                    <a:cubicBezTo>
                      <a:pt x="163" y="30"/>
                      <a:pt x="163" y="30"/>
                      <a:pt x="163" y="30"/>
                    </a:cubicBezTo>
                    <a:cubicBezTo>
                      <a:pt x="165" y="28"/>
                      <a:pt x="165" y="28"/>
                      <a:pt x="165" y="28"/>
                    </a:cubicBezTo>
                    <a:cubicBezTo>
                      <a:pt x="67" y="11"/>
                      <a:pt x="67" y="11"/>
                      <a:pt x="67" y="11"/>
                    </a:cubicBezTo>
                    <a:moveTo>
                      <a:pt x="0" y="0"/>
                    </a:moveTo>
                    <a:cubicBezTo>
                      <a:pt x="0" y="2"/>
                      <a:pt x="0" y="2"/>
                      <a:pt x="0" y="2"/>
                    </a:cubicBezTo>
                    <a:cubicBezTo>
                      <a:pt x="62" y="13"/>
                      <a:pt x="62" y="13"/>
                      <a:pt x="62" y="13"/>
                    </a:cubicBezTo>
                    <a:cubicBezTo>
                      <a:pt x="61" y="10"/>
                      <a:pt x="61" y="10"/>
                      <a:pt x="61" y="10"/>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4" name="Freeform 11">
                <a:extLst>
                  <a:ext uri="{FF2B5EF4-FFF2-40B4-BE49-F238E27FC236}">
                    <a16:creationId xmlns:a16="http://schemas.microsoft.com/office/drawing/2014/main" id="{084BBD4F-4D85-4105-83E1-8721E24330DD}"/>
                  </a:ext>
                </a:extLst>
              </p:cNvPr>
              <p:cNvSpPr>
                <a:spLocks noEditPoints="1"/>
              </p:cNvSpPr>
              <p:nvPr/>
            </p:nvSpPr>
            <p:spPr bwMode="auto">
              <a:xfrm>
                <a:off x="-5375" y="864"/>
                <a:ext cx="1348" cy="251"/>
              </a:xfrm>
              <a:custGeom>
                <a:avLst/>
                <a:gdLst>
                  <a:gd name="T0" fmla="*/ 1113 w 1226"/>
                  <a:gd name="T1" fmla="*/ 208 h 229"/>
                  <a:gd name="T2" fmla="*/ 1226 w 1226"/>
                  <a:gd name="T3" fmla="*/ 229 h 229"/>
                  <a:gd name="T4" fmla="*/ 1094 w 1226"/>
                  <a:gd name="T5" fmla="*/ 205 h 229"/>
                  <a:gd name="T6" fmla="*/ 1111 w 1226"/>
                  <a:gd name="T7" fmla="*/ 208 h 229"/>
                  <a:gd name="T8" fmla="*/ 1094 w 1226"/>
                  <a:gd name="T9" fmla="*/ 205 h 229"/>
                  <a:gd name="T10" fmla="*/ 1036 w 1226"/>
                  <a:gd name="T11" fmla="*/ 194 h 229"/>
                  <a:gd name="T12" fmla="*/ 1093 w 1226"/>
                  <a:gd name="T13" fmla="*/ 204 h 229"/>
                  <a:gd name="T14" fmla="*/ 908 w 1226"/>
                  <a:gd name="T15" fmla="*/ 170 h 229"/>
                  <a:gd name="T16" fmla="*/ 1026 w 1226"/>
                  <a:gd name="T17" fmla="*/ 192 h 229"/>
                  <a:gd name="T18" fmla="*/ 908 w 1226"/>
                  <a:gd name="T19" fmla="*/ 170 h 229"/>
                  <a:gd name="T20" fmla="*/ 782 w 1226"/>
                  <a:gd name="T21" fmla="*/ 147 h 229"/>
                  <a:gd name="T22" fmla="*/ 904 w 1226"/>
                  <a:gd name="T23" fmla="*/ 169 h 229"/>
                  <a:gd name="T24" fmla="*/ 661 w 1226"/>
                  <a:gd name="T25" fmla="*/ 124 h 229"/>
                  <a:gd name="T26" fmla="*/ 781 w 1226"/>
                  <a:gd name="T27" fmla="*/ 146 h 229"/>
                  <a:gd name="T28" fmla="*/ 661 w 1226"/>
                  <a:gd name="T29" fmla="*/ 124 h 229"/>
                  <a:gd name="T30" fmla="*/ 618 w 1226"/>
                  <a:gd name="T31" fmla="*/ 116 h 229"/>
                  <a:gd name="T32" fmla="*/ 657 w 1226"/>
                  <a:gd name="T33" fmla="*/ 123 h 229"/>
                  <a:gd name="T34" fmla="*/ 599 w 1226"/>
                  <a:gd name="T35" fmla="*/ 112 h 229"/>
                  <a:gd name="T36" fmla="*/ 615 w 1226"/>
                  <a:gd name="T37" fmla="*/ 116 h 229"/>
                  <a:gd name="T38" fmla="*/ 599 w 1226"/>
                  <a:gd name="T39" fmla="*/ 112 h 229"/>
                  <a:gd name="T40" fmla="*/ 564 w 1226"/>
                  <a:gd name="T41" fmla="*/ 106 h 229"/>
                  <a:gd name="T42" fmla="*/ 590 w 1226"/>
                  <a:gd name="T43" fmla="*/ 110 h 229"/>
                  <a:gd name="T44" fmla="*/ 380 w 1226"/>
                  <a:gd name="T45" fmla="*/ 71 h 229"/>
                  <a:gd name="T46" fmla="*/ 562 w 1226"/>
                  <a:gd name="T47" fmla="*/ 106 h 229"/>
                  <a:gd name="T48" fmla="*/ 380 w 1226"/>
                  <a:gd name="T49" fmla="*/ 71 h 229"/>
                  <a:gd name="T50" fmla="*/ 267 w 1226"/>
                  <a:gd name="T51" fmla="*/ 51 h 229"/>
                  <a:gd name="T52" fmla="*/ 373 w 1226"/>
                  <a:gd name="T53" fmla="*/ 70 h 229"/>
                  <a:gd name="T54" fmla="*/ 89 w 1226"/>
                  <a:gd name="T55" fmla="*/ 17 h 229"/>
                  <a:gd name="T56" fmla="*/ 266 w 1226"/>
                  <a:gd name="T57" fmla="*/ 51 h 229"/>
                  <a:gd name="T58" fmla="*/ 89 w 1226"/>
                  <a:gd name="T59" fmla="*/ 17 h 229"/>
                  <a:gd name="T60" fmla="*/ 0 w 1226"/>
                  <a:gd name="T61" fmla="*/ 1 h 229"/>
                  <a:gd name="T62" fmla="*/ 87 w 1226"/>
                  <a:gd name="T63" fmla="*/ 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6" h="229">
                    <a:moveTo>
                      <a:pt x="1113" y="208"/>
                    </a:moveTo>
                    <a:cubicBezTo>
                      <a:pt x="1113" y="208"/>
                      <a:pt x="1113" y="208"/>
                      <a:pt x="1113" y="208"/>
                    </a:cubicBezTo>
                    <a:cubicBezTo>
                      <a:pt x="1226" y="229"/>
                      <a:pt x="1226" y="229"/>
                      <a:pt x="1226" y="229"/>
                    </a:cubicBezTo>
                    <a:cubicBezTo>
                      <a:pt x="1226" y="229"/>
                      <a:pt x="1226" y="229"/>
                      <a:pt x="1226" y="229"/>
                    </a:cubicBezTo>
                    <a:cubicBezTo>
                      <a:pt x="1113" y="208"/>
                      <a:pt x="1113" y="208"/>
                      <a:pt x="1113" y="208"/>
                    </a:cubicBezTo>
                    <a:moveTo>
                      <a:pt x="1094" y="205"/>
                    </a:moveTo>
                    <a:cubicBezTo>
                      <a:pt x="1094" y="205"/>
                      <a:pt x="1094" y="205"/>
                      <a:pt x="1094" y="205"/>
                    </a:cubicBezTo>
                    <a:cubicBezTo>
                      <a:pt x="1111" y="208"/>
                      <a:pt x="1111" y="208"/>
                      <a:pt x="1111" y="208"/>
                    </a:cubicBezTo>
                    <a:cubicBezTo>
                      <a:pt x="1111" y="208"/>
                      <a:pt x="1111" y="208"/>
                      <a:pt x="1111" y="208"/>
                    </a:cubicBezTo>
                    <a:cubicBezTo>
                      <a:pt x="1094" y="205"/>
                      <a:pt x="1094" y="205"/>
                      <a:pt x="1094" y="205"/>
                    </a:cubicBezTo>
                    <a:moveTo>
                      <a:pt x="1036" y="194"/>
                    </a:moveTo>
                    <a:cubicBezTo>
                      <a:pt x="1036" y="194"/>
                      <a:pt x="1036" y="194"/>
                      <a:pt x="1036" y="194"/>
                    </a:cubicBezTo>
                    <a:cubicBezTo>
                      <a:pt x="1093" y="204"/>
                      <a:pt x="1093" y="204"/>
                      <a:pt x="1093" y="204"/>
                    </a:cubicBezTo>
                    <a:cubicBezTo>
                      <a:pt x="1093" y="204"/>
                      <a:pt x="1093" y="204"/>
                      <a:pt x="1093" y="204"/>
                    </a:cubicBezTo>
                    <a:cubicBezTo>
                      <a:pt x="1036" y="194"/>
                      <a:pt x="1036" y="194"/>
                      <a:pt x="1036" y="194"/>
                    </a:cubicBezTo>
                    <a:moveTo>
                      <a:pt x="908" y="170"/>
                    </a:moveTo>
                    <a:cubicBezTo>
                      <a:pt x="908" y="170"/>
                      <a:pt x="908" y="170"/>
                      <a:pt x="908" y="170"/>
                    </a:cubicBezTo>
                    <a:cubicBezTo>
                      <a:pt x="1026" y="192"/>
                      <a:pt x="1026" y="192"/>
                      <a:pt x="1026" y="192"/>
                    </a:cubicBezTo>
                    <a:cubicBezTo>
                      <a:pt x="1027" y="192"/>
                      <a:pt x="1027" y="192"/>
                      <a:pt x="1027" y="192"/>
                    </a:cubicBezTo>
                    <a:cubicBezTo>
                      <a:pt x="908" y="170"/>
                      <a:pt x="908" y="170"/>
                      <a:pt x="908" y="170"/>
                    </a:cubicBezTo>
                    <a:moveTo>
                      <a:pt x="782" y="146"/>
                    </a:moveTo>
                    <a:cubicBezTo>
                      <a:pt x="782" y="147"/>
                      <a:pt x="782" y="147"/>
                      <a:pt x="782" y="147"/>
                    </a:cubicBezTo>
                    <a:cubicBezTo>
                      <a:pt x="904" y="169"/>
                      <a:pt x="904" y="169"/>
                      <a:pt x="904" y="169"/>
                    </a:cubicBezTo>
                    <a:cubicBezTo>
                      <a:pt x="904" y="169"/>
                      <a:pt x="904" y="169"/>
                      <a:pt x="904" y="169"/>
                    </a:cubicBezTo>
                    <a:cubicBezTo>
                      <a:pt x="782" y="146"/>
                      <a:pt x="782" y="146"/>
                      <a:pt x="782" y="146"/>
                    </a:cubicBezTo>
                    <a:moveTo>
                      <a:pt x="661" y="124"/>
                    </a:moveTo>
                    <a:cubicBezTo>
                      <a:pt x="661" y="124"/>
                      <a:pt x="661" y="124"/>
                      <a:pt x="661" y="124"/>
                    </a:cubicBezTo>
                    <a:cubicBezTo>
                      <a:pt x="781" y="146"/>
                      <a:pt x="781" y="146"/>
                      <a:pt x="781" y="146"/>
                    </a:cubicBezTo>
                    <a:cubicBezTo>
                      <a:pt x="780" y="146"/>
                      <a:pt x="780" y="146"/>
                      <a:pt x="780" y="146"/>
                    </a:cubicBezTo>
                    <a:cubicBezTo>
                      <a:pt x="661" y="124"/>
                      <a:pt x="661" y="124"/>
                      <a:pt x="661" y="124"/>
                    </a:cubicBezTo>
                    <a:moveTo>
                      <a:pt x="619" y="116"/>
                    </a:moveTo>
                    <a:cubicBezTo>
                      <a:pt x="618" y="116"/>
                      <a:pt x="618" y="116"/>
                      <a:pt x="618" y="116"/>
                    </a:cubicBezTo>
                    <a:cubicBezTo>
                      <a:pt x="657" y="123"/>
                      <a:pt x="657" y="123"/>
                      <a:pt x="657" y="123"/>
                    </a:cubicBezTo>
                    <a:cubicBezTo>
                      <a:pt x="657" y="123"/>
                      <a:pt x="657" y="123"/>
                      <a:pt x="657" y="123"/>
                    </a:cubicBezTo>
                    <a:cubicBezTo>
                      <a:pt x="619" y="116"/>
                      <a:pt x="619" y="116"/>
                      <a:pt x="619" y="116"/>
                    </a:cubicBezTo>
                    <a:moveTo>
                      <a:pt x="599" y="112"/>
                    </a:moveTo>
                    <a:cubicBezTo>
                      <a:pt x="600" y="113"/>
                      <a:pt x="600" y="113"/>
                      <a:pt x="600" y="113"/>
                    </a:cubicBezTo>
                    <a:cubicBezTo>
                      <a:pt x="615" y="116"/>
                      <a:pt x="615" y="116"/>
                      <a:pt x="615" y="116"/>
                    </a:cubicBezTo>
                    <a:cubicBezTo>
                      <a:pt x="616" y="115"/>
                      <a:pt x="616" y="115"/>
                      <a:pt x="616" y="115"/>
                    </a:cubicBezTo>
                    <a:cubicBezTo>
                      <a:pt x="599" y="112"/>
                      <a:pt x="599" y="112"/>
                      <a:pt x="599" y="112"/>
                    </a:cubicBezTo>
                    <a:moveTo>
                      <a:pt x="564" y="106"/>
                    </a:moveTo>
                    <a:cubicBezTo>
                      <a:pt x="564" y="106"/>
                      <a:pt x="564" y="106"/>
                      <a:pt x="564" y="106"/>
                    </a:cubicBezTo>
                    <a:cubicBezTo>
                      <a:pt x="591" y="111"/>
                      <a:pt x="591" y="111"/>
                      <a:pt x="591" y="111"/>
                    </a:cubicBezTo>
                    <a:cubicBezTo>
                      <a:pt x="590" y="110"/>
                      <a:pt x="590" y="110"/>
                      <a:pt x="590" y="110"/>
                    </a:cubicBezTo>
                    <a:cubicBezTo>
                      <a:pt x="564" y="106"/>
                      <a:pt x="564" y="106"/>
                      <a:pt x="564" y="106"/>
                    </a:cubicBezTo>
                    <a:moveTo>
                      <a:pt x="380" y="71"/>
                    </a:moveTo>
                    <a:cubicBezTo>
                      <a:pt x="378" y="72"/>
                      <a:pt x="378" y="72"/>
                      <a:pt x="378" y="72"/>
                    </a:cubicBezTo>
                    <a:cubicBezTo>
                      <a:pt x="562" y="106"/>
                      <a:pt x="562" y="106"/>
                      <a:pt x="562" y="106"/>
                    </a:cubicBezTo>
                    <a:cubicBezTo>
                      <a:pt x="563" y="105"/>
                      <a:pt x="563" y="105"/>
                      <a:pt x="563" y="105"/>
                    </a:cubicBezTo>
                    <a:cubicBezTo>
                      <a:pt x="380" y="71"/>
                      <a:pt x="380" y="71"/>
                      <a:pt x="380" y="71"/>
                    </a:cubicBezTo>
                    <a:moveTo>
                      <a:pt x="267" y="50"/>
                    </a:moveTo>
                    <a:cubicBezTo>
                      <a:pt x="267" y="51"/>
                      <a:pt x="267" y="51"/>
                      <a:pt x="267" y="51"/>
                    </a:cubicBezTo>
                    <a:cubicBezTo>
                      <a:pt x="372" y="70"/>
                      <a:pt x="372" y="70"/>
                      <a:pt x="372" y="70"/>
                    </a:cubicBezTo>
                    <a:cubicBezTo>
                      <a:pt x="373" y="70"/>
                      <a:pt x="373" y="70"/>
                      <a:pt x="373" y="70"/>
                    </a:cubicBezTo>
                    <a:cubicBezTo>
                      <a:pt x="267" y="50"/>
                      <a:pt x="267" y="50"/>
                      <a:pt x="267" y="50"/>
                    </a:cubicBezTo>
                    <a:moveTo>
                      <a:pt x="89" y="17"/>
                    </a:moveTo>
                    <a:cubicBezTo>
                      <a:pt x="90" y="18"/>
                      <a:pt x="90" y="18"/>
                      <a:pt x="90" y="18"/>
                    </a:cubicBezTo>
                    <a:cubicBezTo>
                      <a:pt x="266" y="51"/>
                      <a:pt x="266" y="51"/>
                      <a:pt x="266" y="51"/>
                    </a:cubicBezTo>
                    <a:cubicBezTo>
                      <a:pt x="265" y="50"/>
                      <a:pt x="265" y="50"/>
                      <a:pt x="265" y="50"/>
                    </a:cubicBezTo>
                    <a:cubicBezTo>
                      <a:pt x="89" y="17"/>
                      <a:pt x="89" y="17"/>
                      <a:pt x="89" y="17"/>
                    </a:cubicBezTo>
                    <a:moveTo>
                      <a:pt x="0" y="0"/>
                    </a:moveTo>
                    <a:cubicBezTo>
                      <a:pt x="0" y="1"/>
                      <a:pt x="0" y="1"/>
                      <a:pt x="0" y="1"/>
                    </a:cubicBezTo>
                    <a:cubicBezTo>
                      <a:pt x="88" y="18"/>
                      <a:pt x="88" y="18"/>
                      <a:pt x="88" y="18"/>
                    </a:cubicBezTo>
                    <a:cubicBezTo>
                      <a:pt x="87" y="17"/>
                      <a:pt x="87" y="17"/>
                      <a:pt x="87" y="17"/>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5" name="Freeform 12">
                <a:extLst>
                  <a:ext uri="{FF2B5EF4-FFF2-40B4-BE49-F238E27FC236}">
                    <a16:creationId xmlns:a16="http://schemas.microsoft.com/office/drawing/2014/main" id="{EEB76E7E-770B-4694-A14F-B5D32E7B699D}"/>
                  </a:ext>
                </a:extLst>
              </p:cNvPr>
              <p:cNvSpPr>
                <a:spLocks/>
              </p:cNvSpPr>
              <p:nvPr/>
            </p:nvSpPr>
            <p:spPr bwMode="auto">
              <a:xfrm>
                <a:off x="-3134" y="1428"/>
                <a:ext cx="46" cy="46"/>
              </a:xfrm>
              <a:custGeom>
                <a:avLst/>
                <a:gdLst>
                  <a:gd name="T0" fmla="*/ 7 w 42"/>
                  <a:gd name="T1" fmla="*/ 9 h 42"/>
                  <a:gd name="T2" fmla="*/ 33 w 42"/>
                  <a:gd name="T3" fmla="*/ 6 h 42"/>
                  <a:gd name="T4" fmla="*/ 36 w 42"/>
                  <a:gd name="T5" fmla="*/ 33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5"/>
                      <a:pt x="36" y="33"/>
                    </a:cubicBezTo>
                    <a:cubicBezTo>
                      <a:pt x="29" y="41"/>
                      <a:pt x="17" y="42"/>
                      <a:pt x="9" y="35"/>
                    </a:cubicBezTo>
                    <a:cubicBezTo>
                      <a:pt x="1" y="29"/>
                      <a:pt x="0" y="17"/>
                      <a:pt x="7" y="9"/>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6" name="Freeform 13">
                <a:extLst>
                  <a:ext uri="{FF2B5EF4-FFF2-40B4-BE49-F238E27FC236}">
                    <a16:creationId xmlns:a16="http://schemas.microsoft.com/office/drawing/2014/main" id="{8C78D9FC-2B81-470B-B2C5-19CF0193E3CB}"/>
                  </a:ext>
                </a:extLst>
              </p:cNvPr>
              <p:cNvSpPr>
                <a:spLocks/>
              </p:cNvSpPr>
              <p:nvPr/>
            </p:nvSpPr>
            <p:spPr bwMode="auto">
              <a:xfrm>
                <a:off x="-2458" y="1580"/>
                <a:ext cx="46" cy="46"/>
              </a:xfrm>
              <a:custGeom>
                <a:avLst/>
                <a:gdLst>
                  <a:gd name="T0" fmla="*/ 6 w 42"/>
                  <a:gd name="T1" fmla="*/ 9 h 42"/>
                  <a:gd name="T2" fmla="*/ 33 w 42"/>
                  <a:gd name="T3" fmla="*/ 6 h 42"/>
                  <a:gd name="T4" fmla="*/ 35 w 42"/>
                  <a:gd name="T5" fmla="*/ 33 h 42"/>
                  <a:gd name="T6" fmla="*/ 9 w 42"/>
                  <a:gd name="T7" fmla="*/ 35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6"/>
                    </a:cubicBezTo>
                    <a:cubicBezTo>
                      <a:pt x="41" y="13"/>
                      <a:pt x="42" y="25"/>
                      <a:pt x="35" y="33"/>
                    </a:cubicBezTo>
                    <a:cubicBezTo>
                      <a:pt x="29" y="41"/>
                      <a:pt x="17" y="42"/>
                      <a:pt x="9" y="35"/>
                    </a:cubicBezTo>
                    <a:cubicBezTo>
                      <a:pt x="1" y="29"/>
                      <a:pt x="0" y="17"/>
                      <a:pt x="6" y="9"/>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7" name="Freeform 14">
                <a:extLst>
                  <a:ext uri="{FF2B5EF4-FFF2-40B4-BE49-F238E27FC236}">
                    <a16:creationId xmlns:a16="http://schemas.microsoft.com/office/drawing/2014/main" id="{5CB8286E-A8F1-4309-B253-30EB836A7AB8}"/>
                  </a:ext>
                </a:extLst>
              </p:cNvPr>
              <p:cNvSpPr>
                <a:spLocks/>
              </p:cNvSpPr>
              <p:nvPr/>
            </p:nvSpPr>
            <p:spPr bwMode="auto">
              <a:xfrm>
                <a:off x="-1874" y="1280"/>
                <a:ext cx="46" cy="46"/>
              </a:xfrm>
              <a:custGeom>
                <a:avLst/>
                <a:gdLst>
                  <a:gd name="T0" fmla="*/ 6 w 42"/>
                  <a:gd name="T1" fmla="*/ 9 h 42"/>
                  <a:gd name="T2" fmla="*/ 33 w 42"/>
                  <a:gd name="T3" fmla="*/ 7 h 42"/>
                  <a:gd name="T4" fmla="*/ 35 w 42"/>
                  <a:gd name="T5" fmla="*/ 33 h 42"/>
                  <a:gd name="T6" fmla="*/ 9 w 42"/>
                  <a:gd name="T7" fmla="*/ 36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7"/>
                    </a:cubicBezTo>
                    <a:cubicBezTo>
                      <a:pt x="41" y="13"/>
                      <a:pt x="42" y="25"/>
                      <a:pt x="35" y="33"/>
                    </a:cubicBezTo>
                    <a:cubicBezTo>
                      <a:pt x="29" y="41"/>
                      <a:pt x="17" y="42"/>
                      <a:pt x="9" y="36"/>
                    </a:cubicBezTo>
                    <a:cubicBezTo>
                      <a:pt x="1" y="29"/>
                      <a:pt x="0" y="17"/>
                      <a:pt x="6" y="9"/>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8" name="Freeform 15">
                <a:extLst>
                  <a:ext uri="{FF2B5EF4-FFF2-40B4-BE49-F238E27FC236}">
                    <a16:creationId xmlns:a16="http://schemas.microsoft.com/office/drawing/2014/main" id="{AFE526A6-364E-420B-8845-C037AD106110}"/>
                  </a:ext>
                </a:extLst>
              </p:cNvPr>
              <p:cNvSpPr>
                <a:spLocks/>
              </p:cNvSpPr>
              <p:nvPr/>
            </p:nvSpPr>
            <p:spPr bwMode="auto">
              <a:xfrm>
                <a:off x="-2145" y="703"/>
                <a:ext cx="46" cy="47"/>
              </a:xfrm>
              <a:custGeom>
                <a:avLst/>
                <a:gdLst>
                  <a:gd name="T0" fmla="*/ 6 w 42"/>
                  <a:gd name="T1" fmla="*/ 9 h 42"/>
                  <a:gd name="T2" fmla="*/ 33 w 42"/>
                  <a:gd name="T3" fmla="*/ 6 h 42"/>
                  <a:gd name="T4" fmla="*/ 35 w 42"/>
                  <a:gd name="T5" fmla="*/ 33 h 42"/>
                  <a:gd name="T6" fmla="*/ 9 w 42"/>
                  <a:gd name="T7" fmla="*/ 35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6"/>
                    </a:cubicBezTo>
                    <a:cubicBezTo>
                      <a:pt x="41" y="13"/>
                      <a:pt x="42" y="25"/>
                      <a:pt x="35" y="33"/>
                    </a:cubicBezTo>
                    <a:cubicBezTo>
                      <a:pt x="29" y="41"/>
                      <a:pt x="17" y="42"/>
                      <a:pt x="9" y="35"/>
                    </a:cubicBezTo>
                    <a:cubicBezTo>
                      <a:pt x="1" y="29"/>
                      <a:pt x="0" y="17"/>
                      <a:pt x="6" y="9"/>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9" name="Freeform 16">
                <a:extLst>
                  <a:ext uri="{FF2B5EF4-FFF2-40B4-BE49-F238E27FC236}">
                    <a16:creationId xmlns:a16="http://schemas.microsoft.com/office/drawing/2014/main" id="{C889E9CF-5D1A-4007-A68C-6466BC3EF8CD}"/>
                  </a:ext>
                </a:extLst>
              </p:cNvPr>
              <p:cNvSpPr>
                <a:spLocks/>
              </p:cNvSpPr>
              <p:nvPr/>
            </p:nvSpPr>
            <p:spPr bwMode="auto">
              <a:xfrm>
                <a:off x="-1712" y="851"/>
                <a:ext cx="47" cy="47"/>
              </a:xfrm>
              <a:custGeom>
                <a:avLst/>
                <a:gdLst>
                  <a:gd name="T0" fmla="*/ 6 w 42"/>
                  <a:gd name="T1" fmla="*/ 9 h 42"/>
                  <a:gd name="T2" fmla="*/ 33 w 42"/>
                  <a:gd name="T3" fmla="*/ 7 h 42"/>
                  <a:gd name="T4" fmla="*/ 35 w 42"/>
                  <a:gd name="T5" fmla="*/ 33 h 42"/>
                  <a:gd name="T6" fmla="*/ 9 w 42"/>
                  <a:gd name="T7" fmla="*/ 36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7"/>
                    </a:cubicBezTo>
                    <a:cubicBezTo>
                      <a:pt x="41" y="13"/>
                      <a:pt x="42" y="25"/>
                      <a:pt x="35" y="33"/>
                    </a:cubicBezTo>
                    <a:cubicBezTo>
                      <a:pt x="29" y="41"/>
                      <a:pt x="17" y="42"/>
                      <a:pt x="9" y="36"/>
                    </a:cubicBezTo>
                    <a:cubicBezTo>
                      <a:pt x="1" y="29"/>
                      <a:pt x="0" y="17"/>
                      <a:pt x="6" y="9"/>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0" name="Freeform 17">
                <a:extLst>
                  <a:ext uri="{FF2B5EF4-FFF2-40B4-BE49-F238E27FC236}">
                    <a16:creationId xmlns:a16="http://schemas.microsoft.com/office/drawing/2014/main" id="{5656EB7C-81DF-44F4-A951-22A0620C43EC}"/>
                  </a:ext>
                </a:extLst>
              </p:cNvPr>
              <p:cNvSpPr>
                <a:spLocks/>
              </p:cNvSpPr>
              <p:nvPr/>
            </p:nvSpPr>
            <p:spPr bwMode="auto">
              <a:xfrm>
                <a:off x="-3815" y="1039"/>
                <a:ext cx="47" cy="46"/>
              </a:xfrm>
              <a:custGeom>
                <a:avLst/>
                <a:gdLst>
                  <a:gd name="T0" fmla="*/ 7 w 42"/>
                  <a:gd name="T1" fmla="*/ 9 h 42"/>
                  <a:gd name="T2" fmla="*/ 33 w 42"/>
                  <a:gd name="T3" fmla="*/ 6 h 42"/>
                  <a:gd name="T4" fmla="*/ 36 w 42"/>
                  <a:gd name="T5" fmla="*/ 33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5"/>
                      <a:pt x="36" y="33"/>
                    </a:cubicBezTo>
                    <a:cubicBezTo>
                      <a:pt x="29" y="41"/>
                      <a:pt x="17" y="42"/>
                      <a:pt x="9" y="35"/>
                    </a:cubicBezTo>
                    <a:cubicBezTo>
                      <a:pt x="1" y="29"/>
                      <a:pt x="0" y="17"/>
                      <a:pt x="7" y="9"/>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1" name="Freeform 18">
                <a:extLst>
                  <a:ext uri="{FF2B5EF4-FFF2-40B4-BE49-F238E27FC236}">
                    <a16:creationId xmlns:a16="http://schemas.microsoft.com/office/drawing/2014/main" id="{D621E9FC-1E03-4EC2-8224-DDBBF03142E1}"/>
                  </a:ext>
                </a:extLst>
              </p:cNvPr>
              <p:cNvSpPr>
                <a:spLocks/>
              </p:cNvSpPr>
              <p:nvPr/>
            </p:nvSpPr>
            <p:spPr bwMode="auto">
              <a:xfrm>
                <a:off x="-4030" y="1097"/>
                <a:ext cx="46" cy="46"/>
              </a:xfrm>
              <a:custGeom>
                <a:avLst/>
                <a:gdLst>
                  <a:gd name="T0" fmla="*/ 7 w 42"/>
                  <a:gd name="T1" fmla="*/ 9 h 42"/>
                  <a:gd name="T2" fmla="*/ 33 w 42"/>
                  <a:gd name="T3" fmla="*/ 6 h 42"/>
                  <a:gd name="T4" fmla="*/ 36 w 42"/>
                  <a:gd name="T5" fmla="*/ 32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4"/>
                      <a:pt x="36" y="32"/>
                    </a:cubicBezTo>
                    <a:cubicBezTo>
                      <a:pt x="29" y="40"/>
                      <a:pt x="17" y="42"/>
                      <a:pt x="9" y="35"/>
                    </a:cubicBezTo>
                    <a:cubicBezTo>
                      <a:pt x="1" y="29"/>
                      <a:pt x="0" y="17"/>
                      <a:pt x="7" y="9"/>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2" name="Freeform 19">
                <a:extLst>
                  <a:ext uri="{FF2B5EF4-FFF2-40B4-BE49-F238E27FC236}">
                    <a16:creationId xmlns:a16="http://schemas.microsoft.com/office/drawing/2014/main" id="{48CD5651-F07D-4D4C-89EA-699CBEFC8E35}"/>
                  </a:ext>
                </a:extLst>
              </p:cNvPr>
              <p:cNvSpPr>
                <a:spLocks/>
              </p:cNvSpPr>
              <p:nvPr/>
            </p:nvSpPr>
            <p:spPr bwMode="auto">
              <a:xfrm>
                <a:off x="-4774" y="1831"/>
                <a:ext cx="46" cy="46"/>
              </a:xfrm>
              <a:custGeom>
                <a:avLst/>
                <a:gdLst>
                  <a:gd name="T0" fmla="*/ 6 w 42"/>
                  <a:gd name="T1" fmla="*/ 9 h 42"/>
                  <a:gd name="T2" fmla="*/ 32 w 42"/>
                  <a:gd name="T3" fmla="*/ 7 h 42"/>
                  <a:gd name="T4" fmla="*/ 35 w 42"/>
                  <a:gd name="T5" fmla="*/ 33 h 42"/>
                  <a:gd name="T6" fmla="*/ 9 w 42"/>
                  <a:gd name="T7" fmla="*/ 36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4" y="0"/>
                      <a:pt x="32" y="7"/>
                    </a:cubicBezTo>
                    <a:cubicBezTo>
                      <a:pt x="40" y="13"/>
                      <a:pt x="42" y="25"/>
                      <a:pt x="35" y="33"/>
                    </a:cubicBezTo>
                    <a:cubicBezTo>
                      <a:pt x="29" y="41"/>
                      <a:pt x="17" y="42"/>
                      <a:pt x="9" y="36"/>
                    </a:cubicBezTo>
                    <a:cubicBezTo>
                      <a:pt x="1" y="29"/>
                      <a:pt x="0" y="17"/>
                      <a:pt x="6" y="9"/>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3" name="Freeform 20">
                <a:extLst>
                  <a:ext uri="{FF2B5EF4-FFF2-40B4-BE49-F238E27FC236}">
                    <a16:creationId xmlns:a16="http://schemas.microsoft.com/office/drawing/2014/main" id="{7FF4B46F-9768-416B-89A6-634089AFDAC2}"/>
                  </a:ext>
                </a:extLst>
              </p:cNvPr>
              <p:cNvSpPr>
                <a:spLocks/>
              </p:cNvSpPr>
              <p:nvPr/>
            </p:nvSpPr>
            <p:spPr bwMode="auto">
              <a:xfrm>
                <a:off x="-3977" y="1598"/>
                <a:ext cx="46" cy="46"/>
              </a:xfrm>
              <a:custGeom>
                <a:avLst/>
                <a:gdLst>
                  <a:gd name="T0" fmla="*/ 7 w 42"/>
                  <a:gd name="T1" fmla="*/ 9 h 42"/>
                  <a:gd name="T2" fmla="*/ 33 w 42"/>
                  <a:gd name="T3" fmla="*/ 6 h 42"/>
                  <a:gd name="T4" fmla="*/ 36 w 42"/>
                  <a:gd name="T5" fmla="*/ 32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4"/>
                      <a:pt x="36" y="32"/>
                    </a:cubicBezTo>
                    <a:cubicBezTo>
                      <a:pt x="29" y="40"/>
                      <a:pt x="17" y="42"/>
                      <a:pt x="9" y="35"/>
                    </a:cubicBezTo>
                    <a:cubicBezTo>
                      <a:pt x="1" y="29"/>
                      <a:pt x="0" y="17"/>
                      <a:pt x="7" y="9"/>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4" name="Freeform 21">
                <a:extLst>
                  <a:ext uri="{FF2B5EF4-FFF2-40B4-BE49-F238E27FC236}">
                    <a16:creationId xmlns:a16="http://schemas.microsoft.com/office/drawing/2014/main" id="{B6C1DC80-0516-4098-8470-984BF8CF1674}"/>
                  </a:ext>
                </a:extLst>
              </p:cNvPr>
              <p:cNvSpPr>
                <a:spLocks/>
              </p:cNvSpPr>
              <p:nvPr/>
            </p:nvSpPr>
            <p:spPr bwMode="auto">
              <a:xfrm>
                <a:off x="-4446" y="1217"/>
                <a:ext cx="33" cy="31"/>
              </a:xfrm>
              <a:custGeom>
                <a:avLst/>
                <a:gdLst>
                  <a:gd name="T0" fmla="*/ 5 w 30"/>
                  <a:gd name="T1" fmla="*/ 6 h 29"/>
                  <a:gd name="T2" fmla="*/ 24 w 30"/>
                  <a:gd name="T3" fmla="*/ 4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0"/>
                      <a:pt x="18" y="0"/>
                      <a:pt x="24" y="4"/>
                    </a:cubicBezTo>
                    <a:cubicBezTo>
                      <a:pt x="29" y="9"/>
                      <a:pt x="30" y="17"/>
                      <a:pt x="25" y="23"/>
                    </a:cubicBezTo>
                    <a:cubicBezTo>
                      <a:pt x="21" y="29"/>
                      <a:pt x="12" y="29"/>
                      <a:pt x="7" y="25"/>
                    </a:cubicBezTo>
                    <a:cubicBezTo>
                      <a:pt x="1" y="20"/>
                      <a:pt x="0" y="12"/>
                      <a:pt x="5" y="6"/>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5" name="Freeform 22">
                <a:extLst>
                  <a:ext uri="{FF2B5EF4-FFF2-40B4-BE49-F238E27FC236}">
                    <a16:creationId xmlns:a16="http://schemas.microsoft.com/office/drawing/2014/main" id="{CF1CC8AA-01C4-4090-9515-86C518372F76}"/>
                  </a:ext>
                </a:extLst>
              </p:cNvPr>
              <p:cNvSpPr>
                <a:spLocks/>
              </p:cNvSpPr>
              <p:nvPr/>
            </p:nvSpPr>
            <p:spPr bwMode="auto">
              <a:xfrm>
                <a:off x="-3479" y="1232"/>
                <a:ext cx="33" cy="33"/>
              </a:xfrm>
              <a:custGeom>
                <a:avLst/>
                <a:gdLst>
                  <a:gd name="T0" fmla="*/ 5 w 30"/>
                  <a:gd name="T1" fmla="*/ 7 h 30"/>
                  <a:gd name="T2" fmla="*/ 23 w 30"/>
                  <a:gd name="T3" fmla="*/ 5 h 30"/>
                  <a:gd name="T4" fmla="*/ 25 w 30"/>
                  <a:gd name="T5" fmla="*/ 24 h 30"/>
                  <a:gd name="T6" fmla="*/ 7 w 30"/>
                  <a:gd name="T7" fmla="*/ 25 h 30"/>
                  <a:gd name="T8" fmla="*/ 5 w 30"/>
                  <a:gd name="T9" fmla="*/ 7 h 30"/>
                </a:gdLst>
                <a:ahLst/>
                <a:cxnLst>
                  <a:cxn ang="0">
                    <a:pos x="T0" y="T1"/>
                  </a:cxn>
                  <a:cxn ang="0">
                    <a:pos x="T2" y="T3"/>
                  </a:cxn>
                  <a:cxn ang="0">
                    <a:pos x="T4" y="T5"/>
                  </a:cxn>
                  <a:cxn ang="0">
                    <a:pos x="T6" y="T7"/>
                  </a:cxn>
                  <a:cxn ang="0">
                    <a:pos x="T8" y="T9"/>
                  </a:cxn>
                </a:cxnLst>
                <a:rect l="0" t="0" r="r" b="b"/>
                <a:pathLst>
                  <a:path w="30" h="30">
                    <a:moveTo>
                      <a:pt x="5" y="7"/>
                    </a:moveTo>
                    <a:cubicBezTo>
                      <a:pt x="9" y="1"/>
                      <a:pt x="18" y="0"/>
                      <a:pt x="23" y="5"/>
                    </a:cubicBezTo>
                    <a:cubicBezTo>
                      <a:pt x="29" y="10"/>
                      <a:pt x="30" y="18"/>
                      <a:pt x="25" y="24"/>
                    </a:cubicBezTo>
                    <a:cubicBezTo>
                      <a:pt x="21" y="29"/>
                      <a:pt x="12" y="30"/>
                      <a:pt x="7" y="25"/>
                    </a:cubicBezTo>
                    <a:cubicBezTo>
                      <a:pt x="1" y="21"/>
                      <a:pt x="0" y="12"/>
                      <a:pt x="5" y="7"/>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6" name="Freeform 23">
                <a:extLst>
                  <a:ext uri="{FF2B5EF4-FFF2-40B4-BE49-F238E27FC236}">
                    <a16:creationId xmlns:a16="http://schemas.microsoft.com/office/drawing/2014/main" id="{BD119602-BFB5-463E-B9D9-2A0F2A3FFE26}"/>
                  </a:ext>
                </a:extLst>
              </p:cNvPr>
              <p:cNvSpPr>
                <a:spLocks/>
              </p:cNvSpPr>
              <p:nvPr/>
            </p:nvSpPr>
            <p:spPr bwMode="auto">
              <a:xfrm>
                <a:off x="-3597" y="1601"/>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7"/>
                      <a:pt x="25" y="23"/>
                    </a:cubicBezTo>
                    <a:cubicBezTo>
                      <a:pt x="21" y="29"/>
                      <a:pt x="12" y="30"/>
                      <a:pt x="7"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7" name="Freeform 24">
                <a:extLst>
                  <a:ext uri="{FF2B5EF4-FFF2-40B4-BE49-F238E27FC236}">
                    <a16:creationId xmlns:a16="http://schemas.microsoft.com/office/drawing/2014/main" id="{D8473DF4-F0A1-4292-A691-9C80160034B4}"/>
                  </a:ext>
                </a:extLst>
              </p:cNvPr>
              <p:cNvSpPr>
                <a:spLocks/>
              </p:cNvSpPr>
              <p:nvPr/>
            </p:nvSpPr>
            <p:spPr bwMode="auto">
              <a:xfrm>
                <a:off x="-3906" y="1131"/>
                <a:ext cx="23" cy="23"/>
              </a:xfrm>
              <a:custGeom>
                <a:avLst/>
                <a:gdLst>
                  <a:gd name="T0" fmla="*/ 3 w 21"/>
                  <a:gd name="T1" fmla="*/ 4 h 21"/>
                  <a:gd name="T2" fmla="*/ 17 w 21"/>
                  <a:gd name="T3" fmla="*/ 3 h 21"/>
                  <a:gd name="T4" fmla="*/ 18 w 21"/>
                  <a:gd name="T5" fmla="*/ 16 h 21"/>
                  <a:gd name="T6" fmla="*/ 5 w 21"/>
                  <a:gd name="T7" fmla="*/ 17 h 21"/>
                  <a:gd name="T8" fmla="*/ 3 w 21"/>
                  <a:gd name="T9" fmla="*/ 4 h 21"/>
                </a:gdLst>
                <a:ahLst/>
                <a:cxnLst>
                  <a:cxn ang="0">
                    <a:pos x="T0" y="T1"/>
                  </a:cxn>
                  <a:cxn ang="0">
                    <a:pos x="T2" y="T3"/>
                  </a:cxn>
                  <a:cxn ang="0">
                    <a:pos x="T4" y="T5"/>
                  </a:cxn>
                  <a:cxn ang="0">
                    <a:pos x="T6" y="T7"/>
                  </a:cxn>
                  <a:cxn ang="0">
                    <a:pos x="T8" y="T9"/>
                  </a:cxn>
                </a:cxnLst>
                <a:rect l="0" t="0" r="r" b="b"/>
                <a:pathLst>
                  <a:path w="21" h="21">
                    <a:moveTo>
                      <a:pt x="3" y="4"/>
                    </a:moveTo>
                    <a:cubicBezTo>
                      <a:pt x="7" y="0"/>
                      <a:pt x="13" y="0"/>
                      <a:pt x="17" y="3"/>
                    </a:cubicBezTo>
                    <a:cubicBezTo>
                      <a:pt x="21" y="6"/>
                      <a:pt x="21" y="12"/>
                      <a:pt x="18" y="16"/>
                    </a:cubicBezTo>
                    <a:cubicBezTo>
                      <a:pt x="15" y="20"/>
                      <a:pt x="9" y="21"/>
                      <a:pt x="5" y="17"/>
                    </a:cubicBezTo>
                    <a:cubicBezTo>
                      <a:pt x="1" y="14"/>
                      <a:pt x="0" y="8"/>
                      <a:pt x="3" y="4"/>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8" name="Freeform 25">
                <a:extLst>
                  <a:ext uri="{FF2B5EF4-FFF2-40B4-BE49-F238E27FC236}">
                    <a16:creationId xmlns:a16="http://schemas.microsoft.com/office/drawing/2014/main" id="{A7C6B1ED-6B34-4B0B-9693-E396E039F358}"/>
                  </a:ext>
                </a:extLst>
              </p:cNvPr>
              <p:cNvSpPr>
                <a:spLocks/>
              </p:cNvSpPr>
              <p:nvPr/>
            </p:nvSpPr>
            <p:spPr bwMode="auto">
              <a:xfrm>
                <a:off x="-3958" y="1177"/>
                <a:ext cx="23" cy="23"/>
              </a:xfrm>
              <a:custGeom>
                <a:avLst/>
                <a:gdLst>
                  <a:gd name="T0" fmla="*/ 4 w 21"/>
                  <a:gd name="T1" fmla="*/ 5 h 21"/>
                  <a:gd name="T2" fmla="*/ 17 w 21"/>
                  <a:gd name="T3" fmla="*/ 4 h 21"/>
                  <a:gd name="T4" fmla="*/ 18 w 21"/>
                  <a:gd name="T5" fmla="*/ 17 h 21"/>
                  <a:gd name="T6" fmla="*/ 5 w 21"/>
                  <a:gd name="T7" fmla="*/ 18 h 21"/>
                  <a:gd name="T8" fmla="*/ 4 w 21"/>
                  <a:gd name="T9" fmla="*/ 5 h 21"/>
                </a:gdLst>
                <a:ahLst/>
                <a:cxnLst>
                  <a:cxn ang="0">
                    <a:pos x="T0" y="T1"/>
                  </a:cxn>
                  <a:cxn ang="0">
                    <a:pos x="T2" y="T3"/>
                  </a:cxn>
                  <a:cxn ang="0">
                    <a:pos x="T4" y="T5"/>
                  </a:cxn>
                  <a:cxn ang="0">
                    <a:pos x="T6" y="T7"/>
                  </a:cxn>
                  <a:cxn ang="0">
                    <a:pos x="T8" y="T9"/>
                  </a:cxn>
                </a:cxnLst>
                <a:rect l="0" t="0" r="r" b="b"/>
                <a:pathLst>
                  <a:path w="21" h="21">
                    <a:moveTo>
                      <a:pt x="4" y="5"/>
                    </a:moveTo>
                    <a:cubicBezTo>
                      <a:pt x="7" y="1"/>
                      <a:pt x="13" y="0"/>
                      <a:pt x="17" y="4"/>
                    </a:cubicBezTo>
                    <a:cubicBezTo>
                      <a:pt x="21" y="7"/>
                      <a:pt x="21" y="13"/>
                      <a:pt x="18" y="17"/>
                    </a:cubicBezTo>
                    <a:cubicBezTo>
                      <a:pt x="15" y="21"/>
                      <a:pt x="9" y="21"/>
                      <a:pt x="5" y="18"/>
                    </a:cubicBezTo>
                    <a:cubicBezTo>
                      <a:pt x="1" y="15"/>
                      <a:pt x="0" y="9"/>
                      <a:pt x="4" y="5"/>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9" name="Freeform 26">
                <a:extLst>
                  <a:ext uri="{FF2B5EF4-FFF2-40B4-BE49-F238E27FC236}">
                    <a16:creationId xmlns:a16="http://schemas.microsoft.com/office/drawing/2014/main" id="{2A7B4AA7-F755-498E-9DFA-2AE75AD35252}"/>
                  </a:ext>
                </a:extLst>
              </p:cNvPr>
              <p:cNvSpPr>
                <a:spLocks/>
              </p:cNvSpPr>
              <p:nvPr/>
            </p:nvSpPr>
            <p:spPr bwMode="auto">
              <a:xfrm>
                <a:off x="-3998" y="1211"/>
                <a:ext cx="23" cy="23"/>
              </a:xfrm>
              <a:custGeom>
                <a:avLst/>
                <a:gdLst>
                  <a:gd name="T0" fmla="*/ 3 w 21"/>
                  <a:gd name="T1" fmla="*/ 4 h 21"/>
                  <a:gd name="T2" fmla="*/ 16 w 21"/>
                  <a:gd name="T3" fmla="*/ 3 h 21"/>
                  <a:gd name="T4" fmla="*/ 17 w 21"/>
                  <a:gd name="T5" fmla="*/ 16 h 21"/>
                  <a:gd name="T6" fmla="*/ 4 w 21"/>
                  <a:gd name="T7" fmla="*/ 18 h 21"/>
                  <a:gd name="T8" fmla="*/ 3 w 21"/>
                  <a:gd name="T9" fmla="*/ 4 h 21"/>
                </a:gdLst>
                <a:ahLst/>
                <a:cxnLst>
                  <a:cxn ang="0">
                    <a:pos x="T0" y="T1"/>
                  </a:cxn>
                  <a:cxn ang="0">
                    <a:pos x="T2" y="T3"/>
                  </a:cxn>
                  <a:cxn ang="0">
                    <a:pos x="T4" y="T5"/>
                  </a:cxn>
                  <a:cxn ang="0">
                    <a:pos x="T6" y="T7"/>
                  </a:cxn>
                  <a:cxn ang="0">
                    <a:pos x="T8" y="T9"/>
                  </a:cxn>
                </a:cxnLst>
                <a:rect l="0" t="0" r="r" b="b"/>
                <a:pathLst>
                  <a:path w="21" h="21">
                    <a:moveTo>
                      <a:pt x="3" y="4"/>
                    </a:moveTo>
                    <a:cubicBezTo>
                      <a:pt x="6" y="0"/>
                      <a:pt x="12" y="0"/>
                      <a:pt x="16" y="3"/>
                    </a:cubicBezTo>
                    <a:cubicBezTo>
                      <a:pt x="20" y="6"/>
                      <a:pt x="21" y="12"/>
                      <a:pt x="17" y="16"/>
                    </a:cubicBezTo>
                    <a:cubicBezTo>
                      <a:pt x="14" y="20"/>
                      <a:pt x="8" y="21"/>
                      <a:pt x="4" y="18"/>
                    </a:cubicBezTo>
                    <a:cubicBezTo>
                      <a:pt x="0" y="14"/>
                      <a:pt x="0" y="8"/>
                      <a:pt x="3" y="4"/>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0" name="Freeform 27">
                <a:extLst>
                  <a:ext uri="{FF2B5EF4-FFF2-40B4-BE49-F238E27FC236}">
                    <a16:creationId xmlns:a16="http://schemas.microsoft.com/office/drawing/2014/main" id="{539B90B4-4AE2-4C0D-9631-EDD348741979}"/>
                  </a:ext>
                </a:extLst>
              </p:cNvPr>
              <p:cNvSpPr>
                <a:spLocks/>
              </p:cNvSpPr>
              <p:nvPr/>
            </p:nvSpPr>
            <p:spPr bwMode="auto">
              <a:xfrm>
                <a:off x="-4051" y="1255"/>
                <a:ext cx="23" cy="23"/>
              </a:xfrm>
              <a:custGeom>
                <a:avLst/>
                <a:gdLst>
                  <a:gd name="T0" fmla="*/ 3 w 21"/>
                  <a:gd name="T1" fmla="*/ 5 h 21"/>
                  <a:gd name="T2" fmla="*/ 17 w 21"/>
                  <a:gd name="T3" fmla="*/ 3 h 21"/>
                  <a:gd name="T4" fmla="*/ 18 w 21"/>
                  <a:gd name="T5" fmla="*/ 16 h 21"/>
                  <a:gd name="T6" fmla="*/ 5 w 21"/>
                  <a:gd name="T7" fmla="*/ 18 h 21"/>
                  <a:gd name="T8" fmla="*/ 3 w 21"/>
                  <a:gd name="T9" fmla="*/ 5 h 21"/>
                </a:gdLst>
                <a:ahLst/>
                <a:cxnLst>
                  <a:cxn ang="0">
                    <a:pos x="T0" y="T1"/>
                  </a:cxn>
                  <a:cxn ang="0">
                    <a:pos x="T2" y="T3"/>
                  </a:cxn>
                  <a:cxn ang="0">
                    <a:pos x="T4" y="T5"/>
                  </a:cxn>
                  <a:cxn ang="0">
                    <a:pos x="T6" y="T7"/>
                  </a:cxn>
                  <a:cxn ang="0">
                    <a:pos x="T8" y="T9"/>
                  </a:cxn>
                </a:cxnLst>
                <a:rect l="0" t="0" r="r" b="b"/>
                <a:pathLst>
                  <a:path w="21" h="21">
                    <a:moveTo>
                      <a:pt x="3" y="5"/>
                    </a:moveTo>
                    <a:cubicBezTo>
                      <a:pt x="7" y="1"/>
                      <a:pt x="13" y="0"/>
                      <a:pt x="17" y="3"/>
                    </a:cubicBezTo>
                    <a:cubicBezTo>
                      <a:pt x="21" y="7"/>
                      <a:pt x="21" y="12"/>
                      <a:pt x="18" y="16"/>
                    </a:cubicBezTo>
                    <a:cubicBezTo>
                      <a:pt x="15" y="20"/>
                      <a:pt x="9" y="21"/>
                      <a:pt x="5" y="18"/>
                    </a:cubicBezTo>
                    <a:cubicBezTo>
                      <a:pt x="1" y="14"/>
                      <a:pt x="0" y="9"/>
                      <a:pt x="3" y="5"/>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1" name="Freeform 28">
                <a:extLst>
                  <a:ext uri="{FF2B5EF4-FFF2-40B4-BE49-F238E27FC236}">
                    <a16:creationId xmlns:a16="http://schemas.microsoft.com/office/drawing/2014/main" id="{C8B4ECE0-25BD-4925-904C-8CCD9B7B8136}"/>
                  </a:ext>
                </a:extLst>
              </p:cNvPr>
              <p:cNvSpPr>
                <a:spLocks/>
              </p:cNvSpPr>
              <p:nvPr/>
            </p:nvSpPr>
            <p:spPr bwMode="auto">
              <a:xfrm>
                <a:off x="-2318" y="1211"/>
                <a:ext cx="33" cy="32"/>
              </a:xfrm>
              <a:custGeom>
                <a:avLst/>
                <a:gdLst>
                  <a:gd name="T0" fmla="*/ 5 w 30"/>
                  <a:gd name="T1" fmla="*/ 6 h 29"/>
                  <a:gd name="T2" fmla="*/ 24 w 30"/>
                  <a:gd name="T3" fmla="*/ 4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1"/>
                      <a:pt x="18" y="0"/>
                      <a:pt x="24" y="4"/>
                    </a:cubicBezTo>
                    <a:cubicBezTo>
                      <a:pt x="29" y="9"/>
                      <a:pt x="30" y="17"/>
                      <a:pt x="25" y="23"/>
                    </a:cubicBezTo>
                    <a:cubicBezTo>
                      <a:pt x="21" y="29"/>
                      <a:pt x="13" y="29"/>
                      <a:pt x="7"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2" name="Freeform 29">
                <a:extLst>
                  <a:ext uri="{FF2B5EF4-FFF2-40B4-BE49-F238E27FC236}">
                    <a16:creationId xmlns:a16="http://schemas.microsoft.com/office/drawing/2014/main" id="{46571745-2C52-4A3C-BA1D-0DC4CAE2314D}"/>
                  </a:ext>
                </a:extLst>
              </p:cNvPr>
              <p:cNvSpPr>
                <a:spLocks/>
              </p:cNvSpPr>
              <p:nvPr/>
            </p:nvSpPr>
            <p:spPr bwMode="auto">
              <a:xfrm>
                <a:off x="-1683" y="467"/>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8"/>
                      <a:pt x="25" y="23"/>
                    </a:cubicBezTo>
                    <a:cubicBezTo>
                      <a:pt x="21" y="29"/>
                      <a:pt x="12" y="30"/>
                      <a:pt x="7"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3" name="Freeform 30">
                <a:extLst>
                  <a:ext uri="{FF2B5EF4-FFF2-40B4-BE49-F238E27FC236}">
                    <a16:creationId xmlns:a16="http://schemas.microsoft.com/office/drawing/2014/main" id="{69F9A27A-66EF-495E-BA51-DD86E42D2C77}"/>
                  </a:ext>
                </a:extLst>
              </p:cNvPr>
              <p:cNvSpPr>
                <a:spLocks/>
              </p:cNvSpPr>
              <p:nvPr/>
            </p:nvSpPr>
            <p:spPr bwMode="auto">
              <a:xfrm>
                <a:off x="-3441" y="1783"/>
                <a:ext cx="32" cy="33"/>
              </a:xfrm>
              <a:custGeom>
                <a:avLst/>
                <a:gdLst>
                  <a:gd name="T0" fmla="*/ 4 w 29"/>
                  <a:gd name="T1" fmla="*/ 6 h 30"/>
                  <a:gd name="T2" fmla="*/ 23 w 29"/>
                  <a:gd name="T3" fmla="*/ 4 h 30"/>
                  <a:gd name="T4" fmla="*/ 25 w 29"/>
                  <a:gd name="T5" fmla="*/ 23 h 30"/>
                  <a:gd name="T6" fmla="*/ 6 w 29"/>
                  <a:gd name="T7" fmla="*/ 25 h 30"/>
                  <a:gd name="T8" fmla="*/ 4 w 29"/>
                  <a:gd name="T9" fmla="*/ 6 h 30"/>
                </a:gdLst>
                <a:ahLst/>
                <a:cxnLst>
                  <a:cxn ang="0">
                    <a:pos x="T0" y="T1"/>
                  </a:cxn>
                  <a:cxn ang="0">
                    <a:pos x="T2" y="T3"/>
                  </a:cxn>
                  <a:cxn ang="0">
                    <a:pos x="T4" y="T5"/>
                  </a:cxn>
                  <a:cxn ang="0">
                    <a:pos x="T6" y="T7"/>
                  </a:cxn>
                  <a:cxn ang="0">
                    <a:pos x="T8" y="T9"/>
                  </a:cxn>
                </a:cxnLst>
                <a:rect l="0" t="0" r="r" b="b"/>
                <a:pathLst>
                  <a:path w="29" h="30">
                    <a:moveTo>
                      <a:pt x="4" y="6"/>
                    </a:moveTo>
                    <a:cubicBezTo>
                      <a:pt x="9" y="1"/>
                      <a:pt x="17" y="0"/>
                      <a:pt x="23" y="4"/>
                    </a:cubicBezTo>
                    <a:cubicBezTo>
                      <a:pt x="29" y="9"/>
                      <a:pt x="29" y="17"/>
                      <a:pt x="25" y="23"/>
                    </a:cubicBezTo>
                    <a:cubicBezTo>
                      <a:pt x="20" y="29"/>
                      <a:pt x="12" y="30"/>
                      <a:pt x="6" y="25"/>
                    </a:cubicBezTo>
                    <a:cubicBezTo>
                      <a:pt x="0" y="20"/>
                      <a:pt x="0" y="12"/>
                      <a:pt x="4" y="6"/>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4" name="Freeform 31">
                <a:extLst>
                  <a:ext uri="{FF2B5EF4-FFF2-40B4-BE49-F238E27FC236}">
                    <a16:creationId xmlns:a16="http://schemas.microsoft.com/office/drawing/2014/main" id="{48AF20C2-8E56-43BB-8827-BB859C0ADE08}"/>
                  </a:ext>
                </a:extLst>
              </p:cNvPr>
              <p:cNvSpPr>
                <a:spLocks/>
              </p:cNvSpPr>
              <p:nvPr/>
            </p:nvSpPr>
            <p:spPr bwMode="auto">
              <a:xfrm>
                <a:off x="-3349" y="1895"/>
                <a:ext cx="33" cy="33"/>
              </a:xfrm>
              <a:custGeom>
                <a:avLst/>
                <a:gdLst>
                  <a:gd name="T0" fmla="*/ 5 w 30"/>
                  <a:gd name="T1" fmla="*/ 7 h 30"/>
                  <a:gd name="T2" fmla="*/ 24 w 30"/>
                  <a:gd name="T3" fmla="*/ 5 h 30"/>
                  <a:gd name="T4" fmla="*/ 26 w 30"/>
                  <a:gd name="T5" fmla="*/ 24 h 30"/>
                  <a:gd name="T6" fmla="*/ 7 w 30"/>
                  <a:gd name="T7" fmla="*/ 25 h 30"/>
                  <a:gd name="T8" fmla="*/ 5 w 30"/>
                  <a:gd name="T9" fmla="*/ 7 h 30"/>
                </a:gdLst>
                <a:ahLst/>
                <a:cxnLst>
                  <a:cxn ang="0">
                    <a:pos x="T0" y="T1"/>
                  </a:cxn>
                  <a:cxn ang="0">
                    <a:pos x="T2" y="T3"/>
                  </a:cxn>
                  <a:cxn ang="0">
                    <a:pos x="T4" y="T5"/>
                  </a:cxn>
                  <a:cxn ang="0">
                    <a:pos x="T6" y="T7"/>
                  </a:cxn>
                  <a:cxn ang="0">
                    <a:pos x="T8" y="T9"/>
                  </a:cxn>
                </a:cxnLst>
                <a:rect l="0" t="0" r="r" b="b"/>
                <a:pathLst>
                  <a:path w="30" h="30">
                    <a:moveTo>
                      <a:pt x="5" y="7"/>
                    </a:moveTo>
                    <a:cubicBezTo>
                      <a:pt x="10" y="1"/>
                      <a:pt x="18" y="0"/>
                      <a:pt x="24" y="5"/>
                    </a:cubicBezTo>
                    <a:cubicBezTo>
                      <a:pt x="29" y="10"/>
                      <a:pt x="30" y="18"/>
                      <a:pt x="26" y="24"/>
                    </a:cubicBezTo>
                    <a:cubicBezTo>
                      <a:pt x="21" y="29"/>
                      <a:pt x="13" y="30"/>
                      <a:pt x="7" y="25"/>
                    </a:cubicBezTo>
                    <a:cubicBezTo>
                      <a:pt x="1" y="21"/>
                      <a:pt x="0" y="12"/>
                      <a:pt x="5" y="7"/>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5" name="Freeform 32">
                <a:extLst>
                  <a:ext uri="{FF2B5EF4-FFF2-40B4-BE49-F238E27FC236}">
                    <a16:creationId xmlns:a16="http://schemas.microsoft.com/office/drawing/2014/main" id="{71F3B1B6-54C3-4760-BA32-E9587FDA8478}"/>
                  </a:ext>
                </a:extLst>
              </p:cNvPr>
              <p:cNvSpPr>
                <a:spLocks/>
              </p:cNvSpPr>
              <p:nvPr/>
            </p:nvSpPr>
            <p:spPr bwMode="auto">
              <a:xfrm>
                <a:off x="-3029" y="1685"/>
                <a:ext cx="32" cy="33"/>
              </a:xfrm>
              <a:custGeom>
                <a:avLst/>
                <a:gdLst>
                  <a:gd name="T0" fmla="*/ 4 w 29"/>
                  <a:gd name="T1" fmla="*/ 7 h 30"/>
                  <a:gd name="T2" fmla="*/ 23 w 29"/>
                  <a:gd name="T3" fmla="*/ 5 h 30"/>
                  <a:gd name="T4" fmla="*/ 25 w 29"/>
                  <a:gd name="T5" fmla="*/ 24 h 30"/>
                  <a:gd name="T6" fmla="*/ 6 w 29"/>
                  <a:gd name="T7" fmla="*/ 26 h 30"/>
                  <a:gd name="T8" fmla="*/ 4 w 29"/>
                  <a:gd name="T9" fmla="*/ 7 h 30"/>
                </a:gdLst>
                <a:ahLst/>
                <a:cxnLst>
                  <a:cxn ang="0">
                    <a:pos x="T0" y="T1"/>
                  </a:cxn>
                  <a:cxn ang="0">
                    <a:pos x="T2" y="T3"/>
                  </a:cxn>
                  <a:cxn ang="0">
                    <a:pos x="T4" y="T5"/>
                  </a:cxn>
                  <a:cxn ang="0">
                    <a:pos x="T6" y="T7"/>
                  </a:cxn>
                  <a:cxn ang="0">
                    <a:pos x="T8" y="T9"/>
                  </a:cxn>
                </a:cxnLst>
                <a:rect l="0" t="0" r="r" b="b"/>
                <a:pathLst>
                  <a:path w="29" h="30">
                    <a:moveTo>
                      <a:pt x="4" y="7"/>
                    </a:moveTo>
                    <a:cubicBezTo>
                      <a:pt x="9" y="1"/>
                      <a:pt x="17" y="0"/>
                      <a:pt x="23" y="5"/>
                    </a:cubicBezTo>
                    <a:cubicBezTo>
                      <a:pt x="29" y="10"/>
                      <a:pt x="29" y="18"/>
                      <a:pt x="25" y="24"/>
                    </a:cubicBezTo>
                    <a:cubicBezTo>
                      <a:pt x="20" y="29"/>
                      <a:pt x="12" y="30"/>
                      <a:pt x="6" y="26"/>
                    </a:cubicBezTo>
                    <a:cubicBezTo>
                      <a:pt x="1" y="21"/>
                      <a:pt x="0" y="13"/>
                      <a:pt x="4" y="7"/>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6" name="Freeform 33">
                <a:extLst>
                  <a:ext uri="{FF2B5EF4-FFF2-40B4-BE49-F238E27FC236}">
                    <a16:creationId xmlns:a16="http://schemas.microsoft.com/office/drawing/2014/main" id="{35C8800A-F70D-46AF-8BBF-9833E51D1324}"/>
                  </a:ext>
                </a:extLst>
              </p:cNvPr>
              <p:cNvSpPr>
                <a:spLocks/>
              </p:cNvSpPr>
              <p:nvPr/>
            </p:nvSpPr>
            <p:spPr bwMode="auto">
              <a:xfrm>
                <a:off x="-2773" y="1516"/>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7"/>
                      <a:pt x="25" y="23"/>
                    </a:cubicBezTo>
                    <a:cubicBezTo>
                      <a:pt x="21" y="29"/>
                      <a:pt x="12" y="30"/>
                      <a:pt x="7" y="25"/>
                    </a:cubicBezTo>
                    <a:cubicBezTo>
                      <a:pt x="1" y="20"/>
                      <a:pt x="0" y="12"/>
                      <a:pt x="5" y="6"/>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7" name="Freeform 34">
                <a:extLst>
                  <a:ext uri="{FF2B5EF4-FFF2-40B4-BE49-F238E27FC236}">
                    <a16:creationId xmlns:a16="http://schemas.microsoft.com/office/drawing/2014/main" id="{D6DEE2E2-B128-4F4B-A9A5-8F07340E8984}"/>
                  </a:ext>
                </a:extLst>
              </p:cNvPr>
              <p:cNvSpPr>
                <a:spLocks/>
              </p:cNvSpPr>
              <p:nvPr/>
            </p:nvSpPr>
            <p:spPr bwMode="auto">
              <a:xfrm>
                <a:off x="-3523" y="1868"/>
                <a:ext cx="33" cy="34"/>
              </a:xfrm>
              <a:custGeom>
                <a:avLst/>
                <a:gdLst>
                  <a:gd name="T0" fmla="*/ 22 w 30"/>
                  <a:gd name="T1" fmla="*/ 4 h 31"/>
                  <a:gd name="T2" fmla="*/ 26 w 30"/>
                  <a:gd name="T3" fmla="*/ 23 h 31"/>
                  <a:gd name="T4" fmla="*/ 7 w 30"/>
                  <a:gd name="T5" fmla="*/ 27 h 31"/>
                  <a:gd name="T6" fmla="*/ 4 w 30"/>
                  <a:gd name="T7" fmla="*/ 8 h 31"/>
                  <a:gd name="T8" fmla="*/ 22 w 30"/>
                  <a:gd name="T9" fmla="*/ 4 h 31"/>
                </a:gdLst>
                <a:ahLst/>
                <a:cxnLst>
                  <a:cxn ang="0">
                    <a:pos x="T0" y="T1"/>
                  </a:cxn>
                  <a:cxn ang="0">
                    <a:pos x="T2" y="T3"/>
                  </a:cxn>
                  <a:cxn ang="0">
                    <a:pos x="T4" y="T5"/>
                  </a:cxn>
                  <a:cxn ang="0">
                    <a:pos x="T6" y="T7"/>
                  </a:cxn>
                  <a:cxn ang="0">
                    <a:pos x="T8" y="T9"/>
                  </a:cxn>
                </a:cxnLst>
                <a:rect l="0" t="0" r="r" b="b"/>
                <a:pathLst>
                  <a:path w="30" h="31">
                    <a:moveTo>
                      <a:pt x="22" y="4"/>
                    </a:moveTo>
                    <a:cubicBezTo>
                      <a:pt x="28" y="8"/>
                      <a:pt x="30" y="17"/>
                      <a:pt x="26" y="23"/>
                    </a:cubicBezTo>
                    <a:cubicBezTo>
                      <a:pt x="22" y="29"/>
                      <a:pt x="14" y="31"/>
                      <a:pt x="7" y="27"/>
                    </a:cubicBezTo>
                    <a:cubicBezTo>
                      <a:pt x="1" y="22"/>
                      <a:pt x="0" y="14"/>
                      <a:pt x="4" y="8"/>
                    </a:cubicBezTo>
                    <a:cubicBezTo>
                      <a:pt x="8" y="2"/>
                      <a:pt x="16" y="0"/>
                      <a:pt x="22" y="4"/>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8" name="Freeform 35">
                <a:extLst>
                  <a:ext uri="{FF2B5EF4-FFF2-40B4-BE49-F238E27FC236}">
                    <a16:creationId xmlns:a16="http://schemas.microsoft.com/office/drawing/2014/main" id="{D1548B31-EF06-4DC8-AC83-3C73D843287F}"/>
                  </a:ext>
                </a:extLst>
              </p:cNvPr>
              <p:cNvSpPr>
                <a:spLocks/>
              </p:cNvSpPr>
              <p:nvPr/>
            </p:nvSpPr>
            <p:spPr bwMode="auto">
              <a:xfrm>
                <a:off x="-2948" y="1888"/>
                <a:ext cx="33" cy="31"/>
              </a:xfrm>
              <a:custGeom>
                <a:avLst/>
                <a:gdLst>
                  <a:gd name="T0" fmla="*/ 5 w 30"/>
                  <a:gd name="T1" fmla="*/ 6 h 29"/>
                  <a:gd name="T2" fmla="*/ 24 w 30"/>
                  <a:gd name="T3" fmla="*/ 4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1"/>
                      <a:pt x="18" y="0"/>
                      <a:pt x="24" y="4"/>
                    </a:cubicBezTo>
                    <a:cubicBezTo>
                      <a:pt x="29" y="9"/>
                      <a:pt x="30" y="17"/>
                      <a:pt x="25" y="23"/>
                    </a:cubicBezTo>
                    <a:cubicBezTo>
                      <a:pt x="21" y="29"/>
                      <a:pt x="13" y="29"/>
                      <a:pt x="7"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9" name="Freeform 36">
                <a:extLst>
                  <a:ext uri="{FF2B5EF4-FFF2-40B4-BE49-F238E27FC236}">
                    <a16:creationId xmlns:a16="http://schemas.microsoft.com/office/drawing/2014/main" id="{2B442125-C293-4AB9-AD45-49BA0898312B}"/>
                  </a:ext>
                </a:extLst>
              </p:cNvPr>
              <p:cNvSpPr>
                <a:spLocks/>
              </p:cNvSpPr>
              <p:nvPr/>
            </p:nvSpPr>
            <p:spPr bwMode="auto">
              <a:xfrm>
                <a:off x="-5074" y="1456"/>
                <a:ext cx="32" cy="33"/>
              </a:xfrm>
              <a:custGeom>
                <a:avLst/>
                <a:gdLst>
                  <a:gd name="T0" fmla="*/ 4 w 29"/>
                  <a:gd name="T1" fmla="*/ 7 h 30"/>
                  <a:gd name="T2" fmla="*/ 23 w 29"/>
                  <a:gd name="T3" fmla="*/ 5 h 30"/>
                  <a:gd name="T4" fmla="*/ 25 w 29"/>
                  <a:gd name="T5" fmla="*/ 24 h 30"/>
                  <a:gd name="T6" fmla="*/ 6 w 29"/>
                  <a:gd name="T7" fmla="*/ 26 h 30"/>
                  <a:gd name="T8" fmla="*/ 4 w 29"/>
                  <a:gd name="T9" fmla="*/ 7 h 30"/>
                </a:gdLst>
                <a:ahLst/>
                <a:cxnLst>
                  <a:cxn ang="0">
                    <a:pos x="T0" y="T1"/>
                  </a:cxn>
                  <a:cxn ang="0">
                    <a:pos x="T2" y="T3"/>
                  </a:cxn>
                  <a:cxn ang="0">
                    <a:pos x="T4" y="T5"/>
                  </a:cxn>
                  <a:cxn ang="0">
                    <a:pos x="T6" y="T7"/>
                  </a:cxn>
                  <a:cxn ang="0">
                    <a:pos x="T8" y="T9"/>
                  </a:cxn>
                </a:cxnLst>
                <a:rect l="0" t="0" r="r" b="b"/>
                <a:pathLst>
                  <a:path w="29" h="30">
                    <a:moveTo>
                      <a:pt x="4" y="7"/>
                    </a:moveTo>
                    <a:cubicBezTo>
                      <a:pt x="9" y="1"/>
                      <a:pt x="17" y="0"/>
                      <a:pt x="23" y="5"/>
                    </a:cubicBezTo>
                    <a:cubicBezTo>
                      <a:pt x="28" y="10"/>
                      <a:pt x="29" y="18"/>
                      <a:pt x="25" y="24"/>
                    </a:cubicBezTo>
                    <a:cubicBezTo>
                      <a:pt x="20" y="29"/>
                      <a:pt x="12" y="30"/>
                      <a:pt x="6" y="26"/>
                    </a:cubicBezTo>
                    <a:cubicBezTo>
                      <a:pt x="0" y="21"/>
                      <a:pt x="0" y="13"/>
                      <a:pt x="4" y="7"/>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0" name="Freeform 37">
                <a:extLst>
                  <a:ext uri="{FF2B5EF4-FFF2-40B4-BE49-F238E27FC236}">
                    <a16:creationId xmlns:a16="http://schemas.microsoft.com/office/drawing/2014/main" id="{CEB383A9-623B-4396-A319-28169DC8EBBD}"/>
                  </a:ext>
                </a:extLst>
              </p:cNvPr>
              <p:cNvSpPr>
                <a:spLocks/>
              </p:cNvSpPr>
              <p:nvPr/>
            </p:nvSpPr>
            <p:spPr bwMode="auto">
              <a:xfrm>
                <a:off x="-5053" y="1892"/>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8"/>
                      <a:pt x="25" y="23"/>
                    </a:cubicBezTo>
                    <a:cubicBezTo>
                      <a:pt x="21" y="29"/>
                      <a:pt x="12" y="30"/>
                      <a:pt x="7" y="25"/>
                    </a:cubicBezTo>
                    <a:cubicBezTo>
                      <a:pt x="1" y="20"/>
                      <a:pt x="0" y="12"/>
                      <a:pt x="5" y="6"/>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1" name="Freeform 38">
                <a:extLst>
                  <a:ext uri="{FF2B5EF4-FFF2-40B4-BE49-F238E27FC236}">
                    <a16:creationId xmlns:a16="http://schemas.microsoft.com/office/drawing/2014/main" id="{63B63521-C2EA-45AE-B675-5A803E9BED55}"/>
                  </a:ext>
                </a:extLst>
              </p:cNvPr>
              <p:cNvSpPr>
                <a:spLocks/>
              </p:cNvSpPr>
              <p:nvPr/>
            </p:nvSpPr>
            <p:spPr bwMode="auto">
              <a:xfrm>
                <a:off x="-5221" y="1694"/>
                <a:ext cx="33" cy="31"/>
              </a:xfrm>
              <a:custGeom>
                <a:avLst/>
                <a:gdLst>
                  <a:gd name="T0" fmla="*/ 5 w 30"/>
                  <a:gd name="T1" fmla="*/ 6 h 29"/>
                  <a:gd name="T2" fmla="*/ 23 w 30"/>
                  <a:gd name="T3" fmla="*/ 4 h 29"/>
                  <a:gd name="T4" fmla="*/ 25 w 30"/>
                  <a:gd name="T5" fmla="*/ 23 h 29"/>
                  <a:gd name="T6" fmla="*/ 6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9" y="1"/>
                      <a:pt x="17" y="0"/>
                      <a:pt x="23" y="4"/>
                    </a:cubicBezTo>
                    <a:cubicBezTo>
                      <a:pt x="29" y="9"/>
                      <a:pt x="30" y="17"/>
                      <a:pt x="25" y="23"/>
                    </a:cubicBezTo>
                    <a:cubicBezTo>
                      <a:pt x="20" y="29"/>
                      <a:pt x="12" y="29"/>
                      <a:pt x="6"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2" name="Freeform 39">
                <a:extLst>
                  <a:ext uri="{FF2B5EF4-FFF2-40B4-BE49-F238E27FC236}">
                    <a16:creationId xmlns:a16="http://schemas.microsoft.com/office/drawing/2014/main" id="{2705350C-CE25-4AFB-AEE5-67376ADF2661}"/>
                  </a:ext>
                </a:extLst>
              </p:cNvPr>
              <p:cNvSpPr>
                <a:spLocks/>
              </p:cNvSpPr>
              <p:nvPr/>
            </p:nvSpPr>
            <p:spPr bwMode="auto">
              <a:xfrm>
                <a:off x="-5002" y="1547"/>
                <a:ext cx="33" cy="33"/>
              </a:xfrm>
              <a:custGeom>
                <a:avLst/>
                <a:gdLst>
                  <a:gd name="T0" fmla="*/ 4 w 30"/>
                  <a:gd name="T1" fmla="*/ 7 h 30"/>
                  <a:gd name="T2" fmla="*/ 23 w 30"/>
                  <a:gd name="T3" fmla="*/ 5 h 30"/>
                  <a:gd name="T4" fmla="*/ 25 w 30"/>
                  <a:gd name="T5" fmla="*/ 23 h 30"/>
                  <a:gd name="T6" fmla="*/ 6 w 30"/>
                  <a:gd name="T7" fmla="*/ 25 h 30"/>
                  <a:gd name="T8" fmla="*/ 4 w 30"/>
                  <a:gd name="T9" fmla="*/ 7 h 30"/>
                </a:gdLst>
                <a:ahLst/>
                <a:cxnLst>
                  <a:cxn ang="0">
                    <a:pos x="T0" y="T1"/>
                  </a:cxn>
                  <a:cxn ang="0">
                    <a:pos x="T2" y="T3"/>
                  </a:cxn>
                  <a:cxn ang="0">
                    <a:pos x="T4" y="T5"/>
                  </a:cxn>
                  <a:cxn ang="0">
                    <a:pos x="T6" y="T7"/>
                  </a:cxn>
                  <a:cxn ang="0">
                    <a:pos x="T8" y="T9"/>
                  </a:cxn>
                </a:cxnLst>
                <a:rect l="0" t="0" r="r" b="b"/>
                <a:pathLst>
                  <a:path w="30" h="30">
                    <a:moveTo>
                      <a:pt x="4" y="7"/>
                    </a:moveTo>
                    <a:cubicBezTo>
                      <a:pt x="9" y="1"/>
                      <a:pt x="17" y="0"/>
                      <a:pt x="23" y="5"/>
                    </a:cubicBezTo>
                    <a:cubicBezTo>
                      <a:pt x="29" y="9"/>
                      <a:pt x="30" y="18"/>
                      <a:pt x="25" y="23"/>
                    </a:cubicBezTo>
                    <a:cubicBezTo>
                      <a:pt x="20" y="29"/>
                      <a:pt x="12" y="30"/>
                      <a:pt x="6" y="25"/>
                    </a:cubicBezTo>
                    <a:cubicBezTo>
                      <a:pt x="1" y="21"/>
                      <a:pt x="0" y="12"/>
                      <a:pt x="4" y="7"/>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3" name="Freeform 40">
                <a:extLst>
                  <a:ext uri="{FF2B5EF4-FFF2-40B4-BE49-F238E27FC236}">
                    <a16:creationId xmlns:a16="http://schemas.microsoft.com/office/drawing/2014/main" id="{4EC4522D-563C-4276-90CB-5F7D7503D679}"/>
                  </a:ext>
                </a:extLst>
              </p:cNvPr>
              <p:cNvSpPr>
                <a:spLocks/>
              </p:cNvSpPr>
              <p:nvPr/>
            </p:nvSpPr>
            <p:spPr bwMode="auto">
              <a:xfrm>
                <a:off x="-4258" y="1691"/>
                <a:ext cx="33" cy="33"/>
              </a:xfrm>
              <a:custGeom>
                <a:avLst/>
                <a:gdLst>
                  <a:gd name="T0" fmla="*/ 5 w 30"/>
                  <a:gd name="T1" fmla="*/ 7 h 30"/>
                  <a:gd name="T2" fmla="*/ 23 w 30"/>
                  <a:gd name="T3" fmla="*/ 5 h 30"/>
                  <a:gd name="T4" fmla="*/ 25 w 30"/>
                  <a:gd name="T5" fmla="*/ 24 h 30"/>
                  <a:gd name="T6" fmla="*/ 6 w 30"/>
                  <a:gd name="T7" fmla="*/ 25 h 30"/>
                  <a:gd name="T8" fmla="*/ 5 w 30"/>
                  <a:gd name="T9" fmla="*/ 7 h 30"/>
                </a:gdLst>
                <a:ahLst/>
                <a:cxnLst>
                  <a:cxn ang="0">
                    <a:pos x="T0" y="T1"/>
                  </a:cxn>
                  <a:cxn ang="0">
                    <a:pos x="T2" y="T3"/>
                  </a:cxn>
                  <a:cxn ang="0">
                    <a:pos x="T4" y="T5"/>
                  </a:cxn>
                  <a:cxn ang="0">
                    <a:pos x="T6" y="T7"/>
                  </a:cxn>
                  <a:cxn ang="0">
                    <a:pos x="T8" y="T9"/>
                  </a:cxn>
                </a:cxnLst>
                <a:rect l="0" t="0" r="r" b="b"/>
                <a:pathLst>
                  <a:path w="30" h="30">
                    <a:moveTo>
                      <a:pt x="5" y="7"/>
                    </a:moveTo>
                    <a:cubicBezTo>
                      <a:pt x="9" y="1"/>
                      <a:pt x="17" y="0"/>
                      <a:pt x="23" y="5"/>
                    </a:cubicBezTo>
                    <a:cubicBezTo>
                      <a:pt x="29" y="10"/>
                      <a:pt x="30" y="18"/>
                      <a:pt x="25" y="24"/>
                    </a:cubicBezTo>
                    <a:cubicBezTo>
                      <a:pt x="20" y="29"/>
                      <a:pt x="12" y="30"/>
                      <a:pt x="6" y="25"/>
                    </a:cubicBezTo>
                    <a:cubicBezTo>
                      <a:pt x="1" y="21"/>
                      <a:pt x="0" y="13"/>
                      <a:pt x="5" y="7"/>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4" name="Freeform 41">
                <a:extLst>
                  <a:ext uri="{FF2B5EF4-FFF2-40B4-BE49-F238E27FC236}">
                    <a16:creationId xmlns:a16="http://schemas.microsoft.com/office/drawing/2014/main" id="{AF890137-7955-49EA-9AE5-330D7456793F}"/>
                  </a:ext>
                </a:extLst>
              </p:cNvPr>
              <p:cNvSpPr>
                <a:spLocks/>
              </p:cNvSpPr>
              <p:nvPr/>
            </p:nvSpPr>
            <p:spPr bwMode="auto">
              <a:xfrm>
                <a:off x="-4405" y="1965"/>
                <a:ext cx="32" cy="33"/>
              </a:xfrm>
              <a:custGeom>
                <a:avLst/>
                <a:gdLst>
                  <a:gd name="T0" fmla="*/ 4 w 29"/>
                  <a:gd name="T1" fmla="*/ 6 h 30"/>
                  <a:gd name="T2" fmla="*/ 23 w 29"/>
                  <a:gd name="T3" fmla="*/ 5 h 30"/>
                  <a:gd name="T4" fmla="*/ 25 w 29"/>
                  <a:gd name="T5" fmla="*/ 23 h 30"/>
                  <a:gd name="T6" fmla="*/ 6 w 29"/>
                  <a:gd name="T7" fmla="*/ 25 h 30"/>
                  <a:gd name="T8" fmla="*/ 4 w 29"/>
                  <a:gd name="T9" fmla="*/ 6 h 30"/>
                </a:gdLst>
                <a:ahLst/>
                <a:cxnLst>
                  <a:cxn ang="0">
                    <a:pos x="T0" y="T1"/>
                  </a:cxn>
                  <a:cxn ang="0">
                    <a:pos x="T2" y="T3"/>
                  </a:cxn>
                  <a:cxn ang="0">
                    <a:pos x="T4" y="T5"/>
                  </a:cxn>
                  <a:cxn ang="0">
                    <a:pos x="T6" y="T7"/>
                  </a:cxn>
                  <a:cxn ang="0">
                    <a:pos x="T8" y="T9"/>
                  </a:cxn>
                </a:cxnLst>
                <a:rect l="0" t="0" r="r" b="b"/>
                <a:pathLst>
                  <a:path w="29" h="30">
                    <a:moveTo>
                      <a:pt x="4" y="6"/>
                    </a:moveTo>
                    <a:cubicBezTo>
                      <a:pt x="9" y="1"/>
                      <a:pt x="17" y="0"/>
                      <a:pt x="23" y="5"/>
                    </a:cubicBezTo>
                    <a:cubicBezTo>
                      <a:pt x="29" y="9"/>
                      <a:pt x="29" y="18"/>
                      <a:pt x="25" y="23"/>
                    </a:cubicBezTo>
                    <a:cubicBezTo>
                      <a:pt x="20" y="29"/>
                      <a:pt x="12" y="30"/>
                      <a:pt x="6" y="25"/>
                    </a:cubicBezTo>
                    <a:cubicBezTo>
                      <a:pt x="1" y="20"/>
                      <a:pt x="0" y="12"/>
                      <a:pt x="4" y="6"/>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5" name="Freeform 42">
                <a:extLst>
                  <a:ext uri="{FF2B5EF4-FFF2-40B4-BE49-F238E27FC236}">
                    <a16:creationId xmlns:a16="http://schemas.microsoft.com/office/drawing/2014/main" id="{0B033729-2A35-4132-A62C-9EF225F52429}"/>
                  </a:ext>
                </a:extLst>
              </p:cNvPr>
              <p:cNvSpPr>
                <a:spLocks/>
              </p:cNvSpPr>
              <p:nvPr/>
            </p:nvSpPr>
            <p:spPr bwMode="auto">
              <a:xfrm>
                <a:off x="-4813" y="1419"/>
                <a:ext cx="31" cy="33"/>
              </a:xfrm>
              <a:custGeom>
                <a:avLst/>
                <a:gdLst>
                  <a:gd name="T0" fmla="*/ 4 w 29"/>
                  <a:gd name="T1" fmla="*/ 6 h 30"/>
                  <a:gd name="T2" fmla="*/ 23 w 29"/>
                  <a:gd name="T3" fmla="*/ 5 h 30"/>
                  <a:gd name="T4" fmla="*/ 25 w 29"/>
                  <a:gd name="T5" fmla="*/ 23 h 30"/>
                  <a:gd name="T6" fmla="*/ 6 w 29"/>
                  <a:gd name="T7" fmla="*/ 25 h 30"/>
                  <a:gd name="T8" fmla="*/ 4 w 29"/>
                  <a:gd name="T9" fmla="*/ 6 h 30"/>
                </a:gdLst>
                <a:ahLst/>
                <a:cxnLst>
                  <a:cxn ang="0">
                    <a:pos x="T0" y="T1"/>
                  </a:cxn>
                  <a:cxn ang="0">
                    <a:pos x="T2" y="T3"/>
                  </a:cxn>
                  <a:cxn ang="0">
                    <a:pos x="T4" y="T5"/>
                  </a:cxn>
                  <a:cxn ang="0">
                    <a:pos x="T6" y="T7"/>
                  </a:cxn>
                  <a:cxn ang="0">
                    <a:pos x="T8" y="T9"/>
                  </a:cxn>
                </a:cxnLst>
                <a:rect l="0" t="0" r="r" b="b"/>
                <a:pathLst>
                  <a:path w="29" h="30">
                    <a:moveTo>
                      <a:pt x="4" y="6"/>
                    </a:moveTo>
                    <a:cubicBezTo>
                      <a:pt x="9" y="1"/>
                      <a:pt x="17" y="0"/>
                      <a:pt x="23" y="5"/>
                    </a:cubicBezTo>
                    <a:cubicBezTo>
                      <a:pt x="29" y="9"/>
                      <a:pt x="29" y="17"/>
                      <a:pt x="25" y="23"/>
                    </a:cubicBezTo>
                    <a:cubicBezTo>
                      <a:pt x="20" y="29"/>
                      <a:pt x="12" y="30"/>
                      <a:pt x="6" y="25"/>
                    </a:cubicBezTo>
                    <a:cubicBezTo>
                      <a:pt x="0" y="20"/>
                      <a:pt x="0" y="12"/>
                      <a:pt x="4" y="6"/>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6" name="Freeform 43">
                <a:extLst>
                  <a:ext uri="{FF2B5EF4-FFF2-40B4-BE49-F238E27FC236}">
                    <a16:creationId xmlns:a16="http://schemas.microsoft.com/office/drawing/2014/main" id="{57AD6225-6ADA-43EA-8FF5-B44FF90AAC25}"/>
                  </a:ext>
                </a:extLst>
              </p:cNvPr>
              <p:cNvSpPr>
                <a:spLocks noEditPoints="1"/>
              </p:cNvSpPr>
              <p:nvPr/>
            </p:nvSpPr>
            <p:spPr bwMode="auto">
              <a:xfrm>
                <a:off x="-2883" y="1615"/>
                <a:ext cx="431" cy="364"/>
              </a:xfrm>
              <a:custGeom>
                <a:avLst/>
                <a:gdLst>
                  <a:gd name="T0" fmla="*/ 114 w 392"/>
                  <a:gd name="T1" fmla="*/ 235 h 332"/>
                  <a:gd name="T2" fmla="*/ 0 w 392"/>
                  <a:gd name="T3" fmla="*/ 332 h 332"/>
                  <a:gd name="T4" fmla="*/ 2 w 392"/>
                  <a:gd name="T5" fmla="*/ 332 h 332"/>
                  <a:gd name="T6" fmla="*/ 115 w 392"/>
                  <a:gd name="T7" fmla="*/ 236 h 332"/>
                  <a:gd name="T8" fmla="*/ 114 w 392"/>
                  <a:gd name="T9" fmla="*/ 235 h 332"/>
                  <a:gd name="T10" fmla="*/ 171 w 392"/>
                  <a:gd name="T11" fmla="*/ 187 h 332"/>
                  <a:gd name="T12" fmla="*/ 118 w 392"/>
                  <a:gd name="T13" fmla="*/ 232 h 332"/>
                  <a:gd name="T14" fmla="*/ 119 w 392"/>
                  <a:gd name="T15" fmla="*/ 233 h 332"/>
                  <a:gd name="T16" fmla="*/ 172 w 392"/>
                  <a:gd name="T17" fmla="*/ 188 h 332"/>
                  <a:gd name="T18" fmla="*/ 171 w 392"/>
                  <a:gd name="T19" fmla="*/ 187 h 332"/>
                  <a:gd name="T20" fmla="*/ 273 w 392"/>
                  <a:gd name="T21" fmla="*/ 102 h 332"/>
                  <a:gd name="T22" fmla="*/ 271 w 392"/>
                  <a:gd name="T23" fmla="*/ 102 h 332"/>
                  <a:gd name="T24" fmla="*/ 175 w 392"/>
                  <a:gd name="T25" fmla="*/ 184 h 332"/>
                  <a:gd name="T26" fmla="*/ 176 w 392"/>
                  <a:gd name="T27" fmla="*/ 184 h 332"/>
                  <a:gd name="T28" fmla="*/ 273 w 392"/>
                  <a:gd name="T29" fmla="*/ 102 h 332"/>
                  <a:gd name="T30" fmla="*/ 391 w 392"/>
                  <a:gd name="T31" fmla="*/ 0 h 332"/>
                  <a:gd name="T32" fmla="*/ 273 w 392"/>
                  <a:gd name="T33" fmla="*/ 100 h 332"/>
                  <a:gd name="T34" fmla="*/ 276 w 392"/>
                  <a:gd name="T35" fmla="*/ 99 h 332"/>
                  <a:gd name="T36" fmla="*/ 392 w 392"/>
                  <a:gd name="T37" fmla="*/ 0 h 332"/>
                  <a:gd name="T38" fmla="*/ 391 w 392"/>
                  <a:gd name="T3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2" h="332">
                    <a:moveTo>
                      <a:pt x="114" y="235"/>
                    </a:moveTo>
                    <a:cubicBezTo>
                      <a:pt x="0" y="332"/>
                      <a:pt x="0" y="332"/>
                      <a:pt x="0" y="332"/>
                    </a:cubicBezTo>
                    <a:cubicBezTo>
                      <a:pt x="2" y="332"/>
                      <a:pt x="2" y="332"/>
                      <a:pt x="2" y="332"/>
                    </a:cubicBezTo>
                    <a:cubicBezTo>
                      <a:pt x="115" y="236"/>
                      <a:pt x="115" y="236"/>
                      <a:pt x="115" y="236"/>
                    </a:cubicBezTo>
                    <a:cubicBezTo>
                      <a:pt x="114" y="235"/>
                      <a:pt x="114" y="235"/>
                      <a:pt x="114" y="235"/>
                    </a:cubicBezTo>
                    <a:moveTo>
                      <a:pt x="171" y="187"/>
                    </a:moveTo>
                    <a:cubicBezTo>
                      <a:pt x="118" y="232"/>
                      <a:pt x="118" y="232"/>
                      <a:pt x="118" y="232"/>
                    </a:cubicBezTo>
                    <a:cubicBezTo>
                      <a:pt x="119" y="233"/>
                      <a:pt x="119" y="233"/>
                      <a:pt x="119" y="233"/>
                    </a:cubicBezTo>
                    <a:cubicBezTo>
                      <a:pt x="172" y="188"/>
                      <a:pt x="172" y="188"/>
                      <a:pt x="172" y="188"/>
                    </a:cubicBezTo>
                    <a:cubicBezTo>
                      <a:pt x="171" y="187"/>
                      <a:pt x="171" y="187"/>
                      <a:pt x="171" y="187"/>
                    </a:cubicBezTo>
                    <a:moveTo>
                      <a:pt x="273" y="102"/>
                    </a:moveTo>
                    <a:cubicBezTo>
                      <a:pt x="271" y="102"/>
                      <a:pt x="271" y="102"/>
                      <a:pt x="271" y="102"/>
                    </a:cubicBezTo>
                    <a:cubicBezTo>
                      <a:pt x="175" y="184"/>
                      <a:pt x="175" y="184"/>
                      <a:pt x="175" y="184"/>
                    </a:cubicBezTo>
                    <a:cubicBezTo>
                      <a:pt x="176" y="184"/>
                      <a:pt x="176" y="184"/>
                      <a:pt x="176" y="184"/>
                    </a:cubicBezTo>
                    <a:cubicBezTo>
                      <a:pt x="273" y="102"/>
                      <a:pt x="273" y="102"/>
                      <a:pt x="273" y="102"/>
                    </a:cubicBezTo>
                    <a:moveTo>
                      <a:pt x="391" y="0"/>
                    </a:moveTo>
                    <a:cubicBezTo>
                      <a:pt x="273" y="100"/>
                      <a:pt x="273" y="100"/>
                      <a:pt x="273" y="100"/>
                    </a:cubicBezTo>
                    <a:cubicBezTo>
                      <a:pt x="276" y="99"/>
                      <a:pt x="276" y="99"/>
                      <a:pt x="276" y="99"/>
                    </a:cubicBezTo>
                    <a:cubicBezTo>
                      <a:pt x="392" y="0"/>
                      <a:pt x="392" y="0"/>
                      <a:pt x="392" y="0"/>
                    </a:cubicBezTo>
                    <a:cubicBezTo>
                      <a:pt x="392" y="0"/>
                      <a:pt x="391" y="0"/>
                      <a:pt x="39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7" name="Freeform 44">
                <a:extLst>
                  <a:ext uri="{FF2B5EF4-FFF2-40B4-BE49-F238E27FC236}">
                    <a16:creationId xmlns:a16="http://schemas.microsoft.com/office/drawing/2014/main" id="{88116BF9-72F0-42D9-89CB-35BFE36FD510}"/>
                  </a:ext>
                </a:extLst>
              </p:cNvPr>
              <p:cNvSpPr>
                <a:spLocks noEditPoints="1"/>
              </p:cNvSpPr>
              <p:nvPr/>
            </p:nvSpPr>
            <p:spPr bwMode="auto">
              <a:xfrm>
                <a:off x="-2478" y="1622"/>
                <a:ext cx="38" cy="357"/>
              </a:xfrm>
              <a:custGeom>
                <a:avLst/>
                <a:gdLst>
                  <a:gd name="T0" fmla="*/ 4 w 35"/>
                  <a:gd name="T1" fmla="*/ 296 h 325"/>
                  <a:gd name="T2" fmla="*/ 3 w 35"/>
                  <a:gd name="T3" fmla="*/ 298 h 325"/>
                  <a:gd name="T4" fmla="*/ 0 w 35"/>
                  <a:gd name="T5" fmla="*/ 325 h 325"/>
                  <a:gd name="T6" fmla="*/ 1 w 35"/>
                  <a:gd name="T7" fmla="*/ 325 h 325"/>
                  <a:gd name="T8" fmla="*/ 4 w 35"/>
                  <a:gd name="T9" fmla="*/ 296 h 325"/>
                  <a:gd name="T10" fmla="*/ 19 w 35"/>
                  <a:gd name="T11" fmla="*/ 151 h 325"/>
                  <a:gd name="T12" fmla="*/ 18 w 35"/>
                  <a:gd name="T13" fmla="*/ 153 h 325"/>
                  <a:gd name="T14" fmla="*/ 4 w 35"/>
                  <a:gd name="T15" fmla="*/ 290 h 325"/>
                  <a:gd name="T16" fmla="*/ 5 w 35"/>
                  <a:gd name="T17" fmla="*/ 290 h 325"/>
                  <a:gd name="T18" fmla="*/ 19 w 35"/>
                  <a:gd name="T19" fmla="*/ 151 h 325"/>
                  <a:gd name="T20" fmla="*/ 29 w 35"/>
                  <a:gd name="T21" fmla="*/ 57 h 325"/>
                  <a:gd name="T22" fmla="*/ 28 w 35"/>
                  <a:gd name="T23" fmla="*/ 58 h 325"/>
                  <a:gd name="T24" fmla="*/ 18 w 35"/>
                  <a:gd name="T25" fmla="*/ 150 h 325"/>
                  <a:gd name="T26" fmla="*/ 20 w 35"/>
                  <a:gd name="T27" fmla="*/ 149 h 325"/>
                  <a:gd name="T28" fmla="*/ 29 w 35"/>
                  <a:gd name="T29" fmla="*/ 57 h 325"/>
                  <a:gd name="T30" fmla="*/ 34 w 35"/>
                  <a:gd name="T31" fmla="*/ 0 h 325"/>
                  <a:gd name="T32" fmla="*/ 28 w 35"/>
                  <a:gd name="T33" fmla="*/ 56 h 325"/>
                  <a:gd name="T34" fmla="*/ 29 w 35"/>
                  <a:gd name="T35" fmla="*/ 56 h 325"/>
                  <a:gd name="T36" fmla="*/ 35 w 35"/>
                  <a:gd name="T37" fmla="*/ 0 h 325"/>
                  <a:gd name="T38" fmla="*/ 34 w 35"/>
                  <a:gd name="T3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25">
                    <a:moveTo>
                      <a:pt x="4" y="296"/>
                    </a:moveTo>
                    <a:cubicBezTo>
                      <a:pt x="3" y="298"/>
                      <a:pt x="3" y="298"/>
                      <a:pt x="3" y="298"/>
                    </a:cubicBezTo>
                    <a:cubicBezTo>
                      <a:pt x="0" y="325"/>
                      <a:pt x="0" y="325"/>
                      <a:pt x="0" y="325"/>
                    </a:cubicBezTo>
                    <a:cubicBezTo>
                      <a:pt x="1" y="325"/>
                      <a:pt x="1" y="325"/>
                      <a:pt x="1" y="325"/>
                    </a:cubicBezTo>
                    <a:cubicBezTo>
                      <a:pt x="4" y="296"/>
                      <a:pt x="4" y="296"/>
                      <a:pt x="4" y="296"/>
                    </a:cubicBezTo>
                    <a:moveTo>
                      <a:pt x="19" y="151"/>
                    </a:moveTo>
                    <a:cubicBezTo>
                      <a:pt x="18" y="153"/>
                      <a:pt x="18" y="153"/>
                      <a:pt x="18" y="153"/>
                    </a:cubicBezTo>
                    <a:cubicBezTo>
                      <a:pt x="4" y="290"/>
                      <a:pt x="4" y="290"/>
                      <a:pt x="4" y="290"/>
                    </a:cubicBezTo>
                    <a:cubicBezTo>
                      <a:pt x="5" y="290"/>
                      <a:pt x="5" y="290"/>
                      <a:pt x="5" y="290"/>
                    </a:cubicBezTo>
                    <a:cubicBezTo>
                      <a:pt x="19" y="151"/>
                      <a:pt x="19" y="151"/>
                      <a:pt x="19" y="151"/>
                    </a:cubicBezTo>
                    <a:moveTo>
                      <a:pt x="29" y="57"/>
                    </a:moveTo>
                    <a:cubicBezTo>
                      <a:pt x="28" y="58"/>
                      <a:pt x="28" y="58"/>
                      <a:pt x="28" y="58"/>
                    </a:cubicBezTo>
                    <a:cubicBezTo>
                      <a:pt x="18" y="150"/>
                      <a:pt x="18" y="150"/>
                      <a:pt x="18" y="150"/>
                    </a:cubicBezTo>
                    <a:cubicBezTo>
                      <a:pt x="20" y="149"/>
                      <a:pt x="20" y="149"/>
                      <a:pt x="20" y="149"/>
                    </a:cubicBezTo>
                    <a:cubicBezTo>
                      <a:pt x="29" y="57"/>
                      <a:pt x="29" y="57"/>
                      <a:pt x="29" y="57"/>
                    </a:cubicBezTo>
                    <a:moveTo>
                      <a:pt x="34" y="0"/>
                    </a:moveTo>
                    <a:cubicBezTo>
                      <a:pt x="28" y="56"/>
                      <a:pt x="28" y="56"/>
                      <a:pt x="28" y="56"/>
                    </a:cubicBezTo>
                    <a:cubicBezTo>
                      <a:pt x="29" y="56"/>
                      <a:pt x="29" y="56"/>
                      <a:pt x="29" y="56"/>
                    </a:cubicBezTo>
                    <a:cubicBezTo>
                      <a:pt x="35" y="0"/>
                      <a:pt x="35" y="0"/>
                      <a:pt x="35" y="0"/>
                    </a:cubicBezTo>
                    <a:cubicBezTo>
                      <a:pt x="35" y="0"/>
                      <a:pt x="34" y="0"/>
                      <a:pt x="3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8" name="Freeform 45">
                <a:extLst>
                  <a:ext uri="{FF2B5EF4-FFF2-40B4-BE49-F238E27FC236}">
                    <a16:creationId xmlns:a16="http://schemas.microsoft.com/office/drawing/2014/main" id="{46994E98-1EF2-4925-86C8-03BC3567B487}"/>
                  </a:ext>
                </a:extLst>
              </p:cNvPr>
              <p:cNvSpPr>
                <a:spLocks noEditPoints="1"/>
              </p:cNvSpPr>
              <p:nvPr/>
            </p:nvSpPr>
            <p:spPr bwMode="auto">
              <a:xfrm>
                <a:off x="-4042" y="899"/>
                <a:ext cx="297" cy="984"/>
              </a:xfrm>
              <a:custGeom>
                <a:avLst/>
                <a:gdLst>
                  <a:gd name="T0" fmla="*/ 270 w 270"/>
                  <a:gd name="T1" fmla="*/ 797 h 898"/>
                  <a:gd name="T2" fmla="*/ 164 w 270"/>
                  <a:gd name="T3" fmla="*/ 898 h 898"/>
                  <a:gd name="T4" fmla="*/ 148 w 270"/>
                  <a:gd name="T5" fmla="*/ 811 h 898"/>
                  <a:gd name="T6" fmla="*/ 147 w 270"/>
                  <a:gd name="T7" fmla="*/ 812 h 898"/>
                  <a:gd name="T8" fmla="*/ 163 w 270"/>
                  <a:gd name="T9" fmla="*/ 897 h 898"/>
                  <a:gd name="T10" fmla="*/ 164 w 270"/>
                  <a:gd name="T11" fmla="*/ 898 h 898"/>
                  <a:gd name="T12" fmla="*/ 270 w 270"/>
                  <a:gd name="T13" fmla="*/ 797 h 898"/>
                  <a:gd name="T14" fmla="*/ 129 w 270"/>
                  <a:gd name="T15" fmla="*/ 709 h 898"/>
                  <a:gd name="T16" fmla="*/ 128 w 270"/>
                  <a:gd name="T17" fmla="*/ 709 h 898"/>
                  <a:gd name="T18" fmla="*/ 147 w 270"/>
                  <a:gd name="T19" fmla="*/ 811 h 898"/>
                  <a:gd name="T20" fmla="*/ 148 w 270"/>
                  <a:gd name="T21" fmla="*/ 809 h 898"/>
                  <a:gd name="T22" fmla="*/ 129 w 270"/>
                  <a:gd name="T23" fmla="*/ 709 h 898"/>
                  <a:gd name="T24" fmla="*/ 127 w 270"/>
                  <a:gd name="T25" fmla="*/ 701 h 898"/>
                  <a:gd name="T26" fmla="*/ 128 w 270"/>
                  <a:gd name="T27" fmla="*/ 708 h 898"/>
                  <a:gd name="T28" fmla="*/ 129 w 270"/>
                  <a:gd name="T29" fmla="*/ 707 h 898"/>
                  <a:gd name="T30" fmla="*/ 128 w 270"/>
                  <a:gd name="T31" fmla="*/ 702 h 898"/>
                  <a:gd name="T32" fmla="*/ 127 w 270"/>
                  <a:gd name="T33" fmla="*/ 701 h 898"/>
                  <a:gd name="T34" fmla="*/ 77 w 270"/>
                  <a:gd name="T35" fmla="*/ 418 h 898"/>
                  <a:gd name="T36" fmla="*/ 76 w 270"/>
                  <a:gd name="T37" fmla="*/ 418 h 898"/>
                  <a:gd name="T38" fmla="*/ 127 w 270"/>
                  <a:gd name="T39" fmla="*/ 699 h 898"/>
                  <a:gd name="T40" fmla="*/ 128 w 270"/>
                  <a:gd name="T41" fmla="*/ 700 h 898"/>
                  <a:gd name="T42" fmla="*/ 77 w 270"/>
                  <a:gd name="T43" fmla="*/ 418 h 898"/>
                  <a:gd name="T44" fmla="*/ 58 w 270"/>
                  <a:gd name="T45" fmla="*/ 319 h 898"/>
                  <a:gd name="T46" fmla="*/ 75 w 270"/>
                  <a:gd name="T47" fmla="*/ 417 h 898"/>
                  <a:gd name="T48" fmla="*/ 76 w 270"/>
                  <a:gd name="T49" fmla="*/ 417 h 898"/>
                  <a:gd name="T50" fmla="*/ 59 w 270"/>
                  <a:gd name="T51" fmla="*/ 319 h 898"/>
                  <a:gd name="T52" fmla="*/ 58 w 270"/>
                  <a:gd name="T53" fmla="*/ 319 h 898"/>
                  <a:gd name="T54" fmla="*/ 56 w 270"/>
                  <a:gd name="T55" fmla="*/ 303 h 898"/>
                  <a:gd name="T56" fmla="*/ 55 w 270"/>
                  <a:gd name="T57" fmla="*/ 303 h 898"/>
                  <a:gd name="T58" fmla="*/ 56 w 270"/>
                  <a:gd name="T59" fmla="*/ 312 h 898"/>
                  <a:gd name="T60" fmla="*/ 58 w 270"/>
                  <a:gd name="T61" fmla="*/ 313 h 898"/>
                  <a:gd name="T62" fmla="*/ 56 w 270"/>
                  <a:gd name="T63" fmla="*/ 303 h 898"/>
                  <a:gd name="T64" fmla="*/ 15 w 270"/>
                  <a:gd name="T65" fmla="*/ 81 h 898"/>
                  <a:gd name="T66" fmla="*/ 14 w 270"/>
                  <a:gd name="T67" fmla="*/ 81 h 898"/>
                  <a:gd name="T68" fmla="*/ 33 w 270"/>
                  <a:gd name="T69" fmla="*/ 183 h 898"/>
                  <a:gd name="T70" fmla="*/ 34 w 270"/>
                  <a:gd name="T71" fmla="*/ 183 h 898"/>
                  <a:gd name="T72" fmla="*/ 15 w 270"/>
                  <a:gd name="T73" fmla="*/ 81 h 898"/>
                  <a:gd name="T74" fmla="*/ 1 w 270"/>
                  <a:gd name="T75" fmla="*/ 0 h 898"/>
                  <a:gd name="T76" fmla="*/ 0 w 270"/>
                  <a:gd name="T77" fmla="*/ 1 h 898"/>
                  <a:gd name="T78" fmla="*/ 13 w 270"/>
                  <a:gd name="T79" fmla="*/ 76 h 898"/>
                  <a:gd name="T80" fmla="*/ 14 w 270"/>
                  <a:gd name="T81" fmla="*/ 76 h 898"/>
                  <a:gd name="T82" fmla="*/ 1 w 270"/>
                  <a:gd name="T8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0" h="898">
                    <a:moveTo>
                      <a:pt x="270" y="797"/>
                    </a:moveTo>
                    <a:cubicBezTo>
                      <a:pt x="164" y="898"/>
                      <a:pt x="164" y="898"/>
                      <a:pt x="164" y="898"/>
                    </a:cubicBezTo>
                    <a:cubicBezTo>
                      <a:pt x="148" y="811"/>
                      <a:pt x="148" y="811"/>
                      <a:pt x="148" y="811"/>
                    </a:cubicBezTo>
                    <a:cubicBezTo>
                      <a:pt x="147" y="812"/>
                      <a:pt x="147" y="812"/>
                      <a:pt x="147" y="812"/>
                    </a:cubicBezTo>
                    <a:cubicBezTo>
                      <a:pt x="163" y="897"/>
                      <a:pt x="163" y="897"/>
                      <a:pt x="163" y="897"/>
                    </a:cubicBezTo>
                    <a:cubicBezTo>
                      <a:pt x="164" y="898"/>
                      <a:pt x="164" y="898"/>
                      <a:pt x="164" y="898"/>
                    </a:cubicBezTo>
                    <a:cubicBezTo>
                      <a:pt x="270" y="797"/>
                      <a:pt x="270" y="797"/>
                      <a:pt x="270" y="797"/>
                    </a:cubicBezTo>
                    <a:moveTo>
                      <a:pt x="129" y="709"/>
                    </a:moveTo>
                    <a:cubicBezTo>
                      <a:pt x="128" y="709"/>
                      <a:pt x="128" y="709"/>
                      <a:pt x="128" y="709"/>
                    </a:cubicBezTo>
                    <a:cubicBezTo>
                      <a:pt x="147" y="811"/>
                      <a:pt x="147" y="811"/>
                      <a:pt x="147" y="811"/>
                    </a:cubicBezTo>
                    <a:cubicBezTo>
                      <a:pt x="148" y="809"/>
                      <a:pt x="148" y="809"/>
                      <a:pt x="148" y="809"/>
                    </a:cubicBezTo>
                    <a:cubicBezTo>
                      <a:pt x="129" y="709"/>
                      <a:pt x="129" y="709"/>
                      <a:pt x="129" y="709"/>
                    </a:cubicBezTo>
                    <a:moveTo>
                      <a:pt x="127" y="701"/>
                    </a:moveTo>
                    <a:cubicBezTo>
                      <a:pt x="128" y="708"/>
                      <a:pt x="128" y="708"/>
                      <a:pt x="128" y="708"/>
                    </a:cubicBezTo>
                    <a:cubicBezTo>
                      <a:pt x="129" y="707"/>
                      <a:pt x="129" y="707"/>
                      <a:pt x="129" y="707"/>
                    </a:cubicBezTo>
                    <a:cubicBezTo>
                      <a:pt x="128" y="702"/>
                      <a:pt x="128" y="702"/>
                      <a:pt x="128" y="702"/>
                    </a:cubicBezTo>
                    <a:cubicBezTo>
                      <a:pt x="127" y="701"/>
                      <a:pt x="127" y="701"/>
                      <a:pt x="127" y="701"/>
                    </a:cubicBezTo>
                    <a:moveTo>
                      <a:pt x="77" y="418"/>
                    </a:moveTo>
                    <a:cubicBezTo>
                      <a:pt x="76" y="418"/>
                      <a:pt x="76" y="418"/>
                      <a:pt x="76" y="418"/>
                    </a:cubicBezTo>
                    <a:cubicBezTo>
                      <a:pt x="127" y="699"/>
                      <a:pt x="127" y="699"/>
                      <a:pt x="127" y="699"/>
                    </a:cubicBezTo>
                    <a:cubicBezTo>
                      <a:pt x="128" y="700"/>
                      <a:pt x="128" y="700"/>
                      <a:pt x="128" y="700"/>
                    </a:cubicBezTo>
                    <a:cubicBezTo>
                      <a:pt x="77" y="418"/>
                      <a:pt x="77" y="418"/>
                      <a:pt x="77" y="418"/>
                    </a:cubicBezTo>
                    <a:moveTo>
                      <a:pt x="58" y="319"/>
                    </a:moveTo>
                    <a:cubicBezTo>
                      <a:pt x="75" y="417"/>
                      <a:pt x="75" y="417"/>
                      <a:pt x="75" y="417"/>
                    </a:cubicBezTo>
                    <a:cubicBezTo>
                      <a:pt x="76" y="417"/>
                      <a:pt x="76" y="417"/>
                      <a:pt x="76" y="417"/>
                    </a:cubicBezTo>
                    <a:cubicBezTo>
                      <a:pt x="59" y="319"/>
                      <a:pt x="59" y="319"/>
                      <a:pt x="59" y="319"/>
                    </a:cubicBezTo>
                    <a:cubicBezTo>
                      <a:pt x="58" y="319"/>
                      <a:pt x="58" y="319"/>
                      <a:pt x="58" y="319"/>
                    </a:cubicBezTo>
                    <a:moveTo>
                      <a:pt x="56" y="303"/>
                    </a:moveTo>
                    <a:cubicBezTo>
                      <a:pt x="55" y="303"/>
                      <a:pt x="55" y="303"/>
                      <a:pt x="55" y="303"/>
                    </a:cubicBezTo>
                    <a:cubicBezTo>
                      <a:pt x="56" y="312"/>
                      <a:pt x="56" y="312"/>
                      <a:pt x="56" y="312"/>
                    </a:cubicBezTo>
                    <a:cubicBezTo>
                      <a:pt x="58" y="313"/>
                      <a:pt x="58" y="313"/>
                      <a:pt x="58" y="313"/>
                    </a:cubicBezTo>
                    <a:cubicBezTo>
                      <a:pt x="56" y="303"/>
                      <a:pt x="56" y="303"/>
                      <a:pt x="56" y="303"/>
                    </a:cubicBezTo>
                    <a:moveTo>
                      <a:pt x="15" y="81"/>
                    </a:moveTo>
                    <a:cubicBezTo>
                      <a:pt x="14" y="81"/>
                      <a:pt x="14" y="81"/>
                      <a:pt x="14" y="81"/>
                    </a:cubicBezTo>
                    <a:cubicBezTo>
                      <a:pt x="33" y="183"/>
                      <a:pt x="33" y="183"/>
                      <a:pt x="33" y="183"/>
                    </a:cubicBezTo>
                    <a:cubicBezTo>
                      <a:pt x="33" y="183"/>
                      <a:pt x="34" y="183"/>
                      <a:pt x="34" y="183"/>
                    </a:cubicBezTo>
                    <a:cubicBezTo>
                      <a:pt x="15" y="81"/>
                      <a:pt x="15" y="81"/>
                      <a:pt x="15" y="81"/>
                    </a:cubicBezTo>
                    <a:moveTo>
                      <a:pt x="1" y="0"/>
                    </a:moveTo>
                    <a:cubicBezTo>
                      <a:pt x="0" y="1"/>
                      <a:pt x="0" y="1"/>
                      <a:pt x="0" y="1"/>
                    </a:cubicBezTo>
                    <a:cubicBezTo>
                      <a:pt x="13" y="76"/>
                      <a:pt x="13" y="76"/>
                      <a:pt x="13" y="76"/>
                    </a:cubicBezTo>
                    <a:cubicBezTo>
                      <a:pt x="14" y="76"/>
                      <a:pt x="14" y="76"/>
                      <a:pt x="14" y="76"/>
                    </a:cubicBezTo>
                    <a:cubicBezTo>
                      <a:pt x="1" y="0"/>
                      <a:pt x="1" y="0"/>
                      <a:pt x="1"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9" name="Freeform 46">
                <a:extLst>
                  <a:ext uri="{FF2B5EF4-FFF2-40B4-BE49-F238E27FC236}">
                    <a16:creationId xmlns:a16="http://schemas.microsoft.com/office/drawing/2014/main" id="{3D754446-4AEB-49E9-84A9-88A74ABEF072}"/>
                  </a:ext>
                </a:extLst>
              </p:cNvPr>
              <p:cNvSpPr>
                <a:spLocks noEditPoints="1"/>
              </p:cNvSpPr>
              <p:nvPr/>
            </p:nvSpPr>
            <p:spPr bwMode="auto">
              <a:xfrm>
                <a:off x="-3878" y="1627"/>
                <a:ext cx="287" cy="352"/>
              </a:xfrm>
              <a:custGeom>
                <a:avLst/>
                <a:gdLst>
                  <a:gd name="T0" fmla="*/ 121 w 261"/>
                  <a:gd name="T1" fmla="*/ 133 h 321"/>
                  <a:gd name="T2" fmla="*/ 15 w 261"/>
                  <a:gd name="T3" fmla="*/ 234 h 321"/>
                  <a:gd name="T4" fmla="*/ 14 w 261"/>
                  <a:gd name="T5" fmla="*/ 233 h 321"/>
                  <a:gd name="T6" fmla="*/ 14 w 261"/>
                  <a:gd name="T7" fmla="*/ 234 h 321"/>
                  <a:gd name="T8" fmla="*/ 0 w 261"/>
                  <a:gd name="T9" fmla="*/ 247 h 321"/>
                  <a:gd name="T10" fmla="*/ 1 w 261"/>
                  <a:gd name="T11" fmla="*/ 248 h 321"/>
                  <a:gd name="T12" fmla="*/ 14 w 261"/>
                  <a:gd name="T13" fmla="*/ 236 h 321"/>
                  <a:gd name="T14" fmla="*/ 30 w 261"/>
                  <a:gd name="T15" fmla="*/ 321 h 321"/>
                  <a:gd name="T16" fmla="*/ 31 w 261"/>
                  <a:gd name="T17" fmla="*/ 321 h 321"/>
                  <a:gd name="T18" fmla="*/ 15 w 261"/>
                  <a:gd name="T19" fmla="*/ 235 h 321"/>
                  <a:gd name="T20" fmla="*/ 122 w 261"/>
                  <a:gd name="T21" fmla="*/ 134 h 321"/>
                  <a:gd name="T22" fmla="*/ 121 w 261"/>
                  <a:gd name="T23" fmla="*/ 133 h 321"/>
                  <a:gd name="T24" fmla="*/ 127 w 261"/>
                  <a:gd name="T25" fmla="*/ 127 h 321"/>
                  <a:gd name="T26" fmla="*/ 122 w 261"/>
                  <a:gd name="T27" fmla="*/ 132 h 321"/>
                  <a:gd name="T28" fmla="*/ 123 w 261"/>
                  <a:gd name="T29" fmla="*/ 133 h 321"/>
                  <a:gd name="T30" fmla="*/ 127 w 261"/>
                  <a:gd name="T31" fmla="*/ 129 h 321"/>
                  <a:gd name="T32" fmla="*/ 127 w 261"/>
                  <a:gd name="T33" fmla="*/ 127 h 321"/>
                  <a:gd name="T34" fmla="*/ 178 w 261"/>
                  <a:gd name="T35" fmla="*/ 79 h 321"/>
                  <a:gd name="T36" fmla="*/ 128 w 261"/>
                  <a:gd name="T37" fmla="*/ 126 h 321"/>
                  <a:gd name="T38" fmla="*/ 128 w 261"/>
                  <a:gd name="T39" fmla="*/ 127 h 321"/>
                  <a:gd name="T40" fmla="*/ 178 w 261"/>
                  <a:gd name="T41" fmla="*/ 80 h 321"/>
                  <a:gd name="T42" fmla="*/ 178 w 261"/>
                  <a:gd name="T43" fmla="*/ 79 h 321"/>
                  <a:gd name="T44" fmla="*/ 261 w 261"/>
                  <a:gd name="T45" fmla="*/ 0 h 321"/>
                  <a:gd name="T46" fmla="*/ 179 w 261"/>
                  <a:gd name="T47" fmla="*/ 78 h 321"/>
                  <a:gd name="T48" fmla="*/ 179 w 261"/>
                  <a:gd name="T49" fmla="*/ 79 h 321"/>
                  <a:gd name="T50" fmla="*/ 261 w 261"/>
                  <a:gd name="T51" fmla="*/ 1 h 321"/>
                  <a:gd name="T52" fmla="*/ 261 w 261"/>
                  <a:gd name="T5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1" h="321">
                    <a:moveTo>
                      <a:pt x="121" y="133"/>
                    </a:moveTo>
                    <a:cubicBezTo>
                      <a:pt x="15" y="234"/>
                      <a:pt x="15" y="234"/>
                      <a:pt x="15" y="234"/>
                    </a:cubicBezTo>
                    <a:cubicBezTo>
                      <a:pt x="14" y="233"/>
                      <a:pt x="14" y="233"/>
                      <a:pt x="14" y="233"/>
                    </a:cubicBezTo>
                    <a:cubicBezTo>
                      <a:pt x="14" y="234"/>
                      <a:pt x="14" y="234"/>
                      <a:pt x="14" y="234"/>
                    </a:cubicBezTo>
                    <a:cubicBezTo>
                      <a:pt x="0" y="247"/>
                      <a:pt x="0" y="247"/>
                      <a:pt x="0" y="247"/>
                    </a:cubicBezTo>
                    <a:cubicBezTo>
                      <a:pt x="1" y="248"/>
                      <a:pt x="1" y="248"/>
                      <a:pt x="1" y="248"/>
                    </a:cubicBezTo>
                    <a:cubicBezTo>
                      <a:pt x="14" y="236"/>
                      <a:pt x="14" y="236"/>
                      <a:pt x="14" y="236"/>
                    </a:cubicBezTo>
                    <a:cubicBezTo>
                      <a:pt x="30" y="321"/>
                      <a:pt x="30" y="321"/>
                      <a:pt x="30" y="321"/>
                    </a:cubicBezTo>
                    <a:cubicBezTo>
                      <a:pt x="31" y="321"/>
                      <a:pt x="31" y="321"/>
                      <a:pt x="31" y="321"/>
                    </a:cubicBezTo>
                    <a:cubicBezTo>
                      <a:pt x="15" y="235"/>
                      <a:pt x="15" y="235"/>
                      <a:pt x="15" y="235"/>
                    </a:cubicBezTo>
                    <a:cubicBezTo>
                      <a:pt x="122" y="134"/>
                      <a:pt x="122" y="134"/>
                      <a:pt x="122" y="134"/>
                    </a:cubicBezTo>
                    <a:cubicBezTo>
                      <a:pt x="121" y="133"/>
                      <a:pt x="121" y="133"/>
                      <a:pt x="121" y="133"/>
                    </a:cubicBezTo>
                    <a:moveTo>
                      <a:pt x="127" y="127"/>
                    </a:moveTo>
                    <a:cubicBezTo>
                      <a:pt x="122" y="132"/>
                      <a:pt x="122" y="132"/>
                      <a:pt x="122" y="132"/>
                    </a:cubicBezTo>
                    <a:cubicBezTo>
                      <a:pt x="123" y="133"/>
                      <a:pt x="123" y="133"/>
                      <a:pt x="123" y="133"/>
                    </a:cubicBezTo>
                    <a:cubicBezTo>
                      <a:pt x="127" y="129"/>
                      <a:pt x="127" y="129"/>
                      <a:pt x="127" y="129"/>
                    </a:cubicBezTo>
                    <a:cubicBezTo>
                      <a:pt x="127" y="127"/>
                      <a:pt x="127" y="127"/>
                      <a:pt x="127" y="127"/>
                    </a:cubicBezTo>
                    <a:moveTo>
                      <a:pt x="178" y="79"/>
                    </a:moveTo>
                    <a:cubicBezTo>
                      <a:pt x="128" y="126"/>
                      <a:pt x="128" y="126"/>
                      <a:pt x="128" y="126"/>
                    </a:cubicBezTo>
                    <a:cubicBezTo>
                      <a:pt x="128" y="127"/>
                      <a:pt x="128" y="127"/>
                      <a:pt x="128" y="127"/>
                    </a:cubicBezTo>
                    <a:cubicBezTo>
                      <a:pt x="178" y="80"/>
                      <a:pt x="178" y="80"/>
                      <a:pt x="178" y="80"/>
                    </a:cubicBezTo>
                    <a:cubicBezTo>
                      <a:pt x="178" y="79"/>
                      <a:pt x="178" y="79"/>
                      <a:pt x="178" y="79"/>
                    </a:cubicBezTo>
                    <a:moveTo>
                      <a:pt x="261" y="0"/>
                    </a:moveTo>
                    <a:cubicBezTo>
                      <a:pt x="179" y="78"/>
                      <a:pt x="179" y="78"/>
                      <a:pt x="179" y="78"/>
                    </a:cubicBezTo>
                    <a:cubicBezTo>
                      <a:pt x="179" y="79"/>
                      <a:pt x="179" y="79"/>
                      <a:pt x="179" y="79"/>
                    </a:cubicBezTo>
                    <a:cubicBezTo>
                      <a:pt x="261" y="1"/>
                      <a:pt x="261" y="1"/>
                      <a:pt x="261" y="1"/>
                    </a:cubicBezTo>
                    <a:cubicBezTo>
                      <a:pt x="261" y="1"/>
                      <a:pt x="261" y="0"/>
                      <a:pt x="26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0" name="Freeform 47">
                <a:extLst>
                  <a:ext uri="{FF2B5EF4-FFF2-40B4-BE49-F238E27FC236}">
                    <a16:creationId xmlns:a16="http://schemas.microsoft.com/office/drawing/2014/main" id="{BB67FDB1-2857-4662-821B-B7AD222719E8}"/>
                  </a:ext>
                </a:extLst>
              </p:cNvPr>
              <p:cNvSpPr>
                <a:spLocks noEditPoints="1"/>
              </p:cNvSpPr>
              <p:nvPr/>
            </p:nvSpPr>
            <p:spPr bwMode="auto">
              <a:xfrm>
                <a:off x="-3711" y="1631"/>
                <a:ext cx="126" cy="348"/>
              </a:xfrm>
              <a:custGeom>
                <a:avLst/>
                <a:gdLst>
                  <a:gd name="T0" fmla="*/ 28 w 115"/>
                  <a:gd name="T1" fmla="*/ 241 h 317"/>
                  <a:gd name="T2" fmla="*/ 27 w 115"/>
                  <a:gd name="T3" fmla="*/ 242 h 317"/>
                  <a:gd name="T4" fmla="*/ 0 w 115"/>
                  <a:gd name="T5" fmla="*/ 317 h 317"/>
                  <a:gd name="T6" fmla="*/ 1 w 115"/>
                  <a:gd name="T7" fmla="*/ 317 h 317"/>
                  <a:gd name="T8" fmla="*/ 28 w 115"/>
                  <a:gd name="T9" fmla="*/ 241 h 317"/>
                  <a:gd name="T10" fmla="*/ 48 w 115"/>
                  <a:gd name="T11" fmla="*/ 182 h 317"/>
                  <a:gd name="T12" fmla="*/ 29 w 115"/>
                  <a:gd name="T13" fmla="*/ 234 h 317"/>
                  <a:gd name="T14" fmla="*/ 31 w 115"/>
                  <a:gd name="T15" fmla="*/ 233 h 317"/>
                  <a:gd name="T16" fmla="*/ 49 w 115"/>
                  <a:gd name="T17" fmla="*/ 183 h 317"/>
                  <a:gd name="T18" fmla="*/ 48 w 115"/>
                  <a:gd name="T19" fmla="*/ 182 h 317"/>
                  <a:gd name="T20" fmla="*/ 59 w 115"/>
                  <a:gd name="T21" fmla="*/ 151 h 317"/>
                  <a:gd name="T22" fmla="*/ 48 w 115"/>
                  <a:gd name="T23" fmla="*/ 181 h 317"/>
                  <a:gd name="T24" fmla="*/ 49 w 115"/>
                  <a:gd name="T25" fmla="*/ 182 h 317"/>
                  <a:gd name="T26" fmla="*/ 60 w 115"/>
                  <a:gd name="T27" fmla="*/ 153 h 317"/>
                  <a:gd name="T28" fmla="*/ 59 w 115"/>
                  <a:gd name="T29" fmla="*/ 151 h 317"/>
                  <a:gd name="T30" fmla="*/ 114 w 115"/>
                  <a:gd name="T31" fmla="*/ 0 h 317"/>
                  <a:gd name="T32" fmla="*/ 60 w 115"/>
                  <a:gd name="T33" fmla="*/ 149 h 317"/>
                  <a:gd name="T34" fmla="*/ 60 w 115"/>
                  <a:gd name="T35" fmla="*/ 151 h 317"/>
                  <a:gd name="T36" fmla="*/ 115 w 115"/>
                  <a:gd name="T37" fmla="*/ 0 h 317"/>
                  <a:gd name="T38" fmla="*/ 114 w 115"/>
                  <a:gd name="T39"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5" h="317">
                    <a:moveTo>
                      <a:pt x="28" y="241"/>
                    </a:moveTo>
                    <a:cubicBezTo>
                      <a:pt x="27" y="242"/>
                      <a:pt x="27" y="242"/>
                      <a:pt x="27" y="242"/>
                    </a:cubicBezTo>
                    <a:cubicBezTo>
                      <a:pt x="0" y="317"/>
                      <a:pt x="0" y="317"/>
                      <a:pt x="0" y="317"/>
                    </a:cubicBezTo>
                    <a:cubicBezTo>
                      <a:pt x="1" y="317"/>
                      <a:pt x="1" y="317"/>
                      <a:pt x="1" y="317"/>
                    </a:cubicBezTo>
                    <a:cubicBezTo>
                      <a:pt x="28" y="241"/>
                      <a:pt x="28" y="241"/>
                      <a:pt x="28" y="241"/>
                    </a:cubicBezTo>
                    <a:moveTo>
                      <a:pt x="48" y="182"/>
                    </a:moveTo>
                    <a:cubicBezTo>
                      <a:pt x="29" y="234"/>
                      <a:pt x="29" y="234"/>
                      <a:pt x="29" y="234"/>
                    </a:cubicBezTo>
                    <a:cubicBezTo>
                      <a:pt x="31" y="233"/>
                      <a:pt x="31" y="233"/>
                      <a:pt x="31" y="233"/>
                    </a:cubicBezTo>
                    <a:cubicBezTo>
                      <a:pt x="49" y="183"/>
                      <a:pt x="49" y="183"/>
                      <a:pt x="49" y="183"/>
                    </a:cubicBezTo>
                    <a:cubicBezTo>
                      <a:pt x="48" y="182"/>
                      <a:pt x="48" y="182"/>
                      <a:pt x="48" y="182"/>
                    </a:cubicBezTo>
                    <a:moveTo>
                      <a:pt x="59" y="151"/>
                    </a:moveTo>
                    <a:cubicBezTo>
                      <a:pt x="48" y="181"/>
                      <a:pt x="48" y="181"/>
                      <a:pt x="48" y="181"/>
                    </a:cubicBezTo>
                    <a:cubicBezTo>
                      <a:pt x="49" y="182"/>
                      <a:pt x="49" y="182"/>
                      <a:pt x="49" y="182"/>
                    </a:cubicBezTo>
                    <a:cubicBezTo>
                      <a:pt x="60" y="153"/>
                      <a:pt x="60" y="153"/>
                      <a:pt x="60" y="153"/>
                    </a:cubicBezTo>
                    <a:cubicBezTo>
                      <a:pt x="59" y="151"/>
                      <a:pt x="59" y="151"/>
                      <a:pt x="59" y="151"/>
                    </a:cubicBezTo>
                    <a:moveTo>
                      <a:pt x="114" y="0"/>
                    </a:moveTo>
                    <a:cubicBezTo>
                      <a:pt x="60" y="149"/>
                      <a:pt x="60" y="149"/>
                      <a:pt x="60" y="149"/>
                    </a:cubicBezTo>
                    <a:cubicBezTo>
                      <a:pt x="60" y="151"/>
                      <a:pt x="60" y="151"/>
                      <a:pt x="60" y="151"/>
                    </a:cubicBezTo>
                    <a:cubicBezTo>
                      <a:pt x="115" y="0"/>
                      <a:pt x="115" y="0"/>
                      <a:pt x="115" y="0"/>
                    </a:cubicBezTo>
                    <a:cubicBezTo>
                      <a:pt x="114" y="0"/>
                      <a:pt x="114" y="0"/>
                      <a:pt x="11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1" name="Freeform 48">
                <a:extLst>
                  <a:ext uri="{FF2B5EF4-FFF2-40B4-BE49-F238E27FC236}">
                    <a16:creationId xmlns:a16="http://schemas.microsoft.com/office/drawing/2014/main" id="{6DF1D25C-FAF6-4569-ACCD-51EA5EEEC794}"/>
                  </a:ext>
                </a:extLst>
              </p:cNvPr>
              <p:cNvSpPr>
                <a:spLocks/>
              </p:cNvSpPr>
              <p:nvPr/>
            </p:nvSpPr>
            <p:spPr bwMode="auto">
              <a:xfrm>
                <a:off x="-3984" y="1221"/>
                <a:ext cx="3" cy="10"/>
              </a:xfrm>
              <a:custGeom>
                <a:avLst/>
                <a:gdLst>
                  <a:gd name="T0" fmla="*/ 1 w 3"/>
                  <a:gd name="T1" fmla="*/ 0 h 9"/>
                  <a:gd name="T2" fmla="*/ 0 w 3"/>
                  <a:gd name="T3" fmla="*/ 1 h 9"/>
                  <a:gd name="T4" fmla="*/ 2 w 3"/>
                  <a:gd name="T5" fmla="*/ 9 h 9"/>
                  <a:gd name="T6" fmla="*/ 3 w 3"/>
                  <a:gd name="T7" fmla="*/ 9 h 9"/>
                  <a:gd name="T8" fmla="*/ 1 w 3"/>
                  <a:gd name="T9" fmla="*/ 0 h 9"/>
                </a:gdLst>
                <a:ahLst/>
                <a:cxnLst>
                  <a:cxn ang="0">
                    <a:pos x="T0" y="T1"/>
                  </a:cxn>
                  <a:cxn ang="0">
                    <a:pos x="T2" y="T3"/>
                  </a:cxn>
                  <a:cxn ang="0">
                    <a:pos x="T4" y="T5"/>
                  </a:cxn>
                  <a:cxn ang="0">
                    <a:pos x="T6" y="T7"/>
                  </a:cxn>
                  <a:cxn ang="0">
                    <a:pos x="T8" y="T9"/>
                  </a:cxn>
                </a:cxnLst>
                <a:rect l="0" t="0" r="r" b="b"/>
                <a:pathLst>
                  <a:path w="3" h="9">
                    <a:moveTo>
                      <a:pt x="1" y="0"/>
                    </a:moveTo>
                    <a:cubicBezTo>
                      <a:pt x="0" y="1"/>
                      <a:pt x="0" y="1"/>
                      <a:pt x="0" y="1"/>
                    </a:cubicBezTo>
                    <a:cubicBezTo>
                      <a:pt x="2" y="9"/>
                      <a:pt x="2" y="9"/>
                      <a:pt x="2" y="9"/>
                    </a:cubicBezTo>
                    <a:cubicBezTo>
                      <a:pt x="2" y="9"/>
                      <a:pt x="2" y="9"/>
                      <a:pt x="3" y="9"/>
                    </a:cubicBezTo>
                    <a:cubicBezTo>
                      <a:pt x="1" y="0"/>
                      <a:pt x="1" y="0"/>
                      <a:pt x="1"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2" name="Freeform 49">
                <a:extLst>
                  <a:ext uri="{FF2B5EF4-FFF2-40B4-BE49-F238E27FC236}">
                    <a16:creationId xmlns:a16="http://schemas.microsoft.com/office/drawing/2014/main" id="{AA84BB10-97A0-4C21-BD0B-AC85C5742E5A}"/>
                  </a:ext>
                </a:extLst>
              </p:cNvPr>
              <p:cNvSpPr>
                <a:spLocks/>
              </p:cNvSpPr>
              <p:nvPr/>
            </p:nvSpPr>
            <p:spPr bwMode="auto">
              <a:xfrm>
                <a:off x="-3964" y="1902"/>
                <a:ext cx="82" cy="77"/>
              </a:xfrm>
              <a:custGeom>
                <a:avLst/>
                <a:gdLst>
                  <a:gd name="T0" fmla="*/ 82 w 82"/>
                  <a:gd name="T1" fmla="*/ 0 h 77"/>
                  <a:gd name="T2" fmla="*/ 0 w 82"/>
                  <a:gd name="T3" fmla="*/ 77 h 77"/>
                  <a:gd name="T4" fmla="*/ 2 w 82"/>
                  <a:gd name="T5" fmla="*/ 77 h 77"/>
                  <a:gd name="T6" fmla="*/ 82 w 82"/>
                  <a:gd name="T7" fmla="*/ 1 h 77"/>
                  <a:gd name="T8" fmla="*/ 82 w 82"/>
                  <a:gd name="T9" fmla="*/ 0 h 77"/>
                </a:gdLst>
                <a:ahLst/>
                <a:cxnLst>
                  <a:cxn ang="0">
                    <a:pos x="T0" y="T1"/>
                  </a:cxn>
                  <a:cxn ang="0">
                    <a:pos x="T2" y="T3"/>
                  </a:cxn>
                  <a:cxn ang="0">
                    <a:pos x="T4" y="T5"/>
                  </a:cxn>
                  <a:cxn ang="0">
                    <a:pos x="T6" y="T7"/>
                  </a:cxn>
                  <a:cxn ang="0">
                    <a:pos x="T8" y="T9"/>
                  </a:cxn>
                </a:cxnLst>
                <a:rect l="0" t="0" r="r" b="b"/>
                <a:pathLst>
                  <a:path w="82" h="77">
                    <a:moveTo>
                      <a:pt x="82" y="0"/>
                    </a:moveTo>
                    <a:lnTo>
                      <a:pt x="0" y="77"/>
                    </a:lnTo>
                    <a:lnTo>
                      <a:pt x="2" y="77"/>
                    </a:lnTo>
                    <a:lnTo>
                      <a:pt x="82" y="1"/>
                    </a:lnTo>
                    <a:lnTo>
                      <a:pt x="82"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3" name="Freeform 50">
                <a:extLst>
                  <a:ext uri="{FF2B5EF4-FFF2-40B4-BE49-F238E27FC236}">
                    <a16:creationId xmlns:a16="http://schemas.microsoft.com/office/drawing/2014/main" id="{765667F3-49DF-4F19-A970-FC633B53EC14}"/>
                  </a:ext>
                </a:extLst>
              </p:cNvPr>
              <p:cNvSpPr>
                <a:spLocks/>
              </p:cNvSpPr>
              <p:nvPr/>
            </p:nvSpPr>
            <p:spPr bwMode="auto">
              <a:xfrm>
                <a:off x="-3964" y="1902"/>
                <a:ext cx="82" cy="77"/>
              </a:xfrm>
              <a:custGeom>
                <a:avLst/>
                <a:gdLst>
                  <a:gd name="T0" fmla="*/ 82 w 82"/>
                  <a:gd name="T1" fmla="*/ 0 h 77"/>
                  <a:gd name="T2" fmla="*/ 0 w 82"/>
                  <a:gd name="T3" fmla="*/ 77 h 77"/>
                  <a:gd name="T4" fmla="*/ 2 w 82"/>
                  <a:gd name="T5" fmla="*/ 77 h 77"/>
                  <a:gd name="T6" fmla="*/ 82 w 82"/>
                  <a:gd name="T7" fmla="*/ 1 h 77"/>
                  <a:gd name="T8" fmla="*/ 82 w 82"/>
                  <a:gd name="T9" fmla="*/ 0 h 77"/>
                </a:gdLst>
                <a:ahLst/>
                <a:cxnLst>
                  <a:cxn ang="0">
                    <a:pos x="T0" y="T1"/>
                  </a:cxn>
                  <a:cxn ang="0">
                    <a:pos x="T2" y="T3"/>
                  </a:cxn>
                  <a:cxn ang="0">
                    <a:pos x="T4" y="T5"/>
                  </a:cxn>
                  <a:cxn ang="0">
                    <a:pos x="T6" y="T7"/>
                  </a:cxn>
                  <a:cxn ang="0">
                    <a:pos x="T8" y="T9"/>
                  </a:cxn>
                </a:cxnLst>
                <a:rect l="0" t="0" r="r" b="b"/>
                <a:pathLst>
                  <a:path w="82" h="77">
                    <a:moveTo>
                      <a:pt x="82" y="0"/>
                    </a:moveTo>
                    <a:lnTo>
                      <a:pt x="0" y="77"/>
                    </a:lnTo>
                    <a:lnTo>
                      <a:pt x="2" y="77"/>
                    </a:lnTo>
                    <a:lnTo>
                      <a:pt x="82" y="1"/>
                    </a:lnTo>
                    <a:lnTo>
                      <a:pt x="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4" name="Freeform 51">
                <a:extLst>
                  <a:ext uri="{FF2B5EF4-FFF2-40B4-BE49-F238E27FC236}">
                    <a16:creationId xmlns:a16="http://schemas.microsoft.com/office/drawing/2014/main" id="{8FE4C5C2-5784-43AA-BF02-BD585FCC759F}"/>
                  </a:ext>
                </a:extLst>
              </p:cNvPr>
              <p:cNvSpPr>
                <a:spLocks/>
              </p:cNvSpPr>
              <p:nvPr/>
            </p:nvSpPr>
            <p:spPr bwMode="auto">
              <a:xfrm>
                <a:off x="-3999" y="1138"/>
                <a:ext cx="15" cy="74"/>
              </a:xfrm>
              <a:custGeom>
                <a:avLst/>
                <a:gdLst>
                  <a:gd name="T0" fmla="*/ 1 w 14"/>
                  <a:gd name="T1" fmla="*/ 0 h 68"/>
                  <a:gd name="T2" fmla="*/ 0 w 14"/>
                  <a:gd name="T3" fmla="*/ 1 h 68"/>
                  <a:gd name="T4" fmla="*/ 13 w 14"/>
                  <a:gd name="T5" fmla="*/ 68 h 68"/>
                  <a:gd name="T6" fmla="*/ 14 w 14"/>
                  <a:gd name="T7" fmla="*/ 68 h 68"/>
                  <a:gd name="T8" fmla="*/ 1 w 14"/>
                  <a:gd name="T9" fmla="*/ 0 h 68"/>
                </a:gdLst>
                <a:ahLst/>
                <a:cxnLst>
                  <a:cxn ang="0">
                    <a:pos x="T0" y="T1"/>
                  </a:cxn>
                  <a:cxn ang="0">
                    <a:pos x="T2" y="T3"/>
                  </a:cxn>
                  <a:cxn ang="0">
                    <a:pos x="T4" y="T5"/>
                  </a:cxn>
                  <a:cxn ang="0">
                    <a:pos x="T6" y="T7"/>
                  </a:cxn>
                  <a:cxn ang="0">
                    <a:pos x="T8" y="T9"/>
                  </a:cxn>
                </a:cxnLst>
                <a:rect l="0" t="0" r="r" b="b"/>
                <a:pathLst>
                  <a:path w="14" h="68">
                    <a:moveTo>
                      <a:pt x="1" y="0"/>
                    </a:moveTo>
                    <a:cubicBezTo>
                      <a:pt x="1" y="1"/>
                      <a:pt x="1" y="1"/>
                      <a:pt x="0" y="1"/>
                    </a:cubicBezTo>
                    <a:cubicBezTo>
                      <a:pt x="13" y="68"/>
                      <a:pt x="13" y="68"/>
                      <a:pt x="13" y="68"/>
                    </a:cubicBezTo>
                    <a:cubicBezTo>
                      <a:pt x="13" y="68"/>
                      <a:pt x="13" y="68"/>
                      <a:pt x="14" y="68"/>
                    </a:cubicBezTo>
                    <a:cubicBezTo>
                      <a:pt x="1" y="0"/>
                      <a:pt x="1" y="0"/>
                      <a:pt x="1"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5" name="Freeform 52">
                <a:extLst>
                  <a:ext uri="{FF2B5EF4-FFF2-40B4-BE49-F238E27FC236}">
                    <a16:creationId xmlns:a16="http://schemas.microsoft.com/office/drawing/2014/main" id="{E3E9E7F0-D09D-4064-82E5-80D7A8539F28}"/>
                  </a:ext>
                </a:extLst>
              </p:cNvPr>
              <p:cNvSpPr>
                <a:spLocks/>
              </p:cNvSpPr>
              <p:nvPr/>
            </p:nvSpPr>
            <p:spPr bwMode="auto">
              <a:xfrm>
                <a:off x="-3985" y="1212"/>
                <a:ext cx="1" cy="5"/>
              </a:xfrm>
              <a:custGeom>
                <a:avLst/>
                <a:gdLst>
                  <a:gd name="T0" fmla="*/ 0 w 1"/>
                  <a:gd name="T1" fmla="*/ 0 h 4"/>
                  <a:gd name="T2" fmla="*/ 0 w 1"/>
                  <a:gd name="T3" fmla="*/ 4 h 4"/>
                  <a:gd name="T4" fmla="*/ 1 w 1"/>
                  <a:gd name="T5" fmla="*/ 3 h 4"/>
                  <a:gd name="T6" fmla="*/ 1 w 1"/>
                  <a:gd name="T7" fmla="*/ 0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4"/>
                      <a:pt x="0" y="4"/>
                      <a:pt x="0" y="4"/>
                    </a:cubicBezTo>
                    <a:cubicBezTo>
                      <a:pt x="1" y="3"/>
                      <a:pt x="1" y="3"/>
                      <a:pt x="1" y="3"/>
                    </a:cubicBezTo>
                    <a:cubicBezTo>
                      <a:pt x="1" y="0"/>
                      <a:pt x="1" y="0"/>
                      <a:pt x="1" y="0"/>
                    </a:cubicBezTo>
                    <a:cubicBezTo>
                      <a:pt x="0" y="0"/>
                      <a:pt x="0" y="0"/>
                      <a:pt x="0"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6" name="Freeform 53">
                <a:extLst>
                  <a:ext uri="{FF2B5EF4-FFF2-40B4-BE49-F238E27FC236}">
                    <a16:creationId xmlns:a16="http://schemas.microsoft.com/office/drawing/2014/main" id="{1AE7ACEC-74B7-488F-AF6E-4A8ADB8CC648}"/>
                  </a:ext>
                </a:extLst>
              </p:cNvPr>
              <p:cNvSpPr>
                <a:spLocks noEditPoints="1"/>
              </p:cNvSpPr>
              <p:nvPr/>
            </p:nvSpPr>
            <p:spPr bwMode="auto">
              <a:xfrm>
                <a:off x="-2918" y="1611"/>
                <a:ext cx="464" cy="287"/>
              </a:xfrm>
              <a:custGeom>
                <a:avLst/>
                <a:gdLst>
                  <a:gd name="T0" fmla="*/ 110 w 422"/>
                  <a:gd name="T1" fmla="*/ 192 h 261"/>
                  <a:gd name="T2" fmla="*/ 0 w 422"/>
                  <a:gd name="T3" fmla="*/ 260 h 261"/>
                  <a:gd name="T4" fmla="*/ 0 w 422"/>
                  <a:gd name="T5" fmla="*/ 261 h 261"/>
                  <a:gd name="T6" fmla="*/ 111 w 422"/>
                  <a:gd name="T7" fmla="*/ 193 h 261"/>
                  <a:gd name="T8" fmla="*/ 110 w 422"/>
                  <a:gd name="T9" fmla="*/ 192 h 261"/>
                  <a:gd name="T10" fmla="*/ 146 w 422"/>
                  <a:gd name="T11" fmla="*/ 171 h 261"/>
                  <a:gd name="T12" fmla="*/ 144 w 422"/>
                  <a:gd name="T13" fmla="*/ 171 h 261"/>
                  <a:gd name="T14" fmla="*/ 115 w 422"/>
                  <a:gd name="T15" fmla="*/ 189 h 261"/>
                  <a:gd name="T16" fmla="*/ 116 w 422"/>
                  <a:gd name="T17" fmla="*/ 190 h 261"/>
                  <a:gd name="T18" fmla="*/ 146 w 422"/>
                  <a:gd name="T19" fmla="*/ 171 h 261"/>
                  <a:gd name="T20" fmla="*/ 156 w 422"/>
                  <a:gd name="T21" fmla="*/ 163 h 261"/>
                  <a:gd name="T22" fmla="*/ 156 w 422"/>
                  <a:gd name="T23" fmla="*/ 164 h 261"/>
                  <a:gd name="T24" fmla="*/ 154 w 422"/>
                  <a:gd name="T25" fmla="*/ 166 h 261"/>
                  <a:gd name="T26" fmla="*/ 157 w 422"/>
                  <a:gd name="T27" fmla="*/ 164 h 261"/>
                  <a:gd name="T28" fmla="*/ 156 w 422"/>
                  <a:gd name="T29" fmla="*/ 163 h 261"/>
                  <a:gd name="T30" fmla="*/ 205 w 422"/>
                  <a:gd name="T31" fmla="*/ 134 h 261"/>
                  <a:gd name="T32" fmla="*/ 201 w 422"/>
                  <a:gd name="T33" fmla="*/ 136 h 261"/>
                  <a:gd name="T34" fmla="*/ 161 w 422"/>
                  <a:gd name="T35" fmla="*/ 160 h 261"/>
                  <a:gd name="T36" fmla="*/ 162 w 422"/>
                  <a:gd name="T37" fmla="*/ 161 h 261"/>
                  <a:gd name="T38" fmla="*/ 205 w 422"/>
                  <a:gd name="T39" fmla="*/ 134 h 261"/>
                  <a:gd name="T40" fmla="*/ 422 w 422"/>
                  <a:gd name="T41" fmla="*/ 0 h 261"/>
                  <a:gd name="T42" fmla="*/ 206 w 422"/>
                  <a:gd name="T43" fmla="*/ 133 h 261"/>
                  <a:gd name="T44" fmla="*/ 210 w 422"/>
                  <a:gd name="T45" fmla="*/ 132 h 261"/>
                  <a:gd name="T46" fmla="*/ 422 w 422"/>
                  <a:gd name="T47" fmla="*/ 1 h 261"/>
                  <a:gd name="T48" fmla="*/ 422 w 422"/>
                  <a:gd name="T49"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2" h="261">
                    <a:moveTo>
                      <a:pt x="110" y="192"/>
                    </a:moveTo>
                    <a:cubicBezTo>
                      <a:pt x="0" y="260"/>
                      <a:pt x="0" y="260"/>
                      <a:pt x="0" y="260"/>
                    </a:cubicBezTo>
                    <a:cubicBezTo>
                      <a:pt x="0" y="260"/>
                      <a:pt x="0" y="260"/>
                      <a:pt x="0" y="261"/>
                    </a:cubicBezTo>
                    <a:cubicBezTo>
                      <a:pt x="111" y="193"/>
                      <a:pt x="111" y="193"/>
                      <a:pt x="111" y="193"/>
                    </a:cubicBezTo>
                    <a:cubicBezTo>
                      <a:pt x="110" y="192"/>
                      <a:pt x="110" y="192"/>
                      <a:pt x="110" y="192"/>
                    </a:cubicBezTo>
                    <a:moveTo>
                      <a:pt x="146" y="171"/>
                    </a:moveTo>
                    <a:cubicBezTo>
                      <a:pt x="145" y="171"/>
                      <a:pt x="145" y="171"/>
                      <a:pt x="144" y="171"/>
                    </a:cubicBezTo>
                    <a:cubicBezTo>
                      <a:pt x="115" y="189"/>
                      <a:pt x="115" y="189"/>
                      <a:pt x="115" y="189"/>
                    </a:cubicBezTo>
                    <a:cubicBezTo>
                      <a:pt x="116" y="190"/>
                      <a:pt x="116" y="190"/>
                      <a:pt x="116" y="190"/>
                    </a:cubicBezTo>
                    <a:cubicBezTo>
                      <a:pt x="146" y="171"/>
                      <a:pt x="146" y="171"/>
                      <a:pt x="146" y="171"/>
                    </a:cubicBezTo>
                    <a:moveTo>
                      <a:pt x="156" y="163"/>
                    </a:moveTo>
                    <a:cubicBezTo>
                      <a:pt x="156" y="164"/>
                      <a:pt x="156" y="164"/>
                      <a:pt x="156" y="164"/>
                    </a:cubicBezTo>
                    <a:cubicBezTo>
                      <a:pt x="155" y="165"/>
                      <a:pt x="155" y="165"/>
                      <a:pt x="154" y="166"/>
                    </a:cubicBezTo>
                    <a:cubicBezTo>
                      <a:pt x="157" y="164"/>
                      <a:pt x="157" y="164"/>
                      <a:pt x="157" y="164"/>
                    </a:cubicBezTo>
                    <a:cubicBezTo>
                      <a:pt x="156" y="163"/>
                      <a:pt x="156" y="163"/>
                      <a:pt x="156" y="163"/>
                    </a:cubicBezTo>
                    <a:moveTo>
                      <a:pt x="205" y="134"/>
                    </a:moveTo>
                    <a:cubicBezTo>
                      <a:pt x="201" y="136"/>
                      <a:pt x="201" y="136"/>
                      <a:pt x="201" y="136"/>
                    </a:cubicBezTo>
                    <a:cubicBezTo>
                      <a:pt x="161" y="160"/>
                      <a:pt x="161" y="160"/>
                      <a:pt x="161" y="160"/>
                    </a:cubicBezTo>
                    <a:cubicBezTo>
                      <a:pt x="162" y="161"/>
                      <a:pt x="162" y="161"/>
                      <a:pt x="162" y="161"/>
                    </a:cubicBezTo>
                    <a:cubicBezTo>
                      <a:pt x="205" y="134"/>
                      <a:pt x="205" y="134"/>
                      <a:pt x="205" y="134"/>
                    </a:cubicBezTo>
                    <a:moveTo>
                      <a:pt x="422" y="0"/>
                    </a:moveTo>
                    <a:cubicBezTo>
                      <a:pt x="206" y="133"/>
                      <a:pt x="206" y="133"/>
                      <a:pt x="206" y="133"/>
                    </a:cubicBezTo>
                    <a:cubicBezTo>
                      <a:pt x="210" y="132"/>
                      <a:pt x="210" y="132"/>
                      <a:pt x="210" y="132"/>
                    </a:cubicBezTo>
                    <a:cubicBezTo>
                      <a:pt x="422" y="1"/>
                      <a:pt x="422" y="1"/>
                      <a:pt x="422" y="1"/>
                    </a:cubicBezTo>
                    <a:cubicBezTo>
                      <a:pt x="422" y="1"/>
                      <a:pt x="422" y="1"/>
                      <a:pt x="42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7" name="Freeform 54">
                <a:extLst>
                  <a:ext uri="{FF2B5EF4-FFF2-40B4-BE49-F238E27FC236}">
                    <a16:creationId xmlns:a16="http://schemas.microsoft.com/office/drawing/2014/main" id="{B1044527-810C-4755-81D0-1FD55A8E171D}"/>
                  </a:ext>
                </a:extLst>
              </p:cNvPr>
              <p:cNvSpPr>
                <a:spLocks/>
              </p:cNvSpPr>
              <p:nvPr/>
            </p:nvSpPr>
            <p:spPr bwMode="auto">
              <a:xfrm>
                <a:off x="-2928" y="1917"/>
                <a:ext cx="13" cy="62"/>
              </a:xfrm>
              <a:custGeom>
                <a:avLst/>
                <a:gdLst>
                  <a:gd name="T0" fmla="*/ 1 w 12"/>
                  <a:gd name="T1" fmla="*/ 0 h 56"/>
                  <a:gd name="T2" fmla="*/ 0 w 12"/>
                  <a:gd name="T3" fmla="*/ 1 h 56"/>
                  <a:gd name="T4" fmla="*/ 11 w 12"/>
                  <a:gd name="T5" fmla="*/ 56 h 56"/>
                  <a:gd name="T6" fmla="*/ 12 w 12"/>
                  <a:gd name="T7" fmla="*/ 56 h 56"/>
                  <a:gd name="T8" fmla="*/ 1 w 12"/>
                  <a:gd name="T9" fmla="*/ 0 h 56"/>
                </a:gdLst>
                <a:ahLst/>
                <a:cxnLst>
                  <a:cxn ang="0">
                    <a:pos x="T0" y="T1"/>
                  </a:cxn>
                  <a:cxn ang="0">
                    <a:pos x="T2" y="T3"/>
                  </a:cxn>
                  <a:cxn ang="0">
                    <a:pos x="T4" y="T5"/>
                  </a:cxn>
                  <a:cxn ang="0">
                    <a:pos x="T6" y="T7"/>
                  </a:cxn>
                  <a:cxn ang="0">
                    <a:pos x="T8" y="T9"/>
                  </a:cxn>
                </a:cxnLst>
                <a:rect l="0" t="0" r="r" b="b"/>
                <a:pathLst>
                  <a:path w="12" h="56">
                    <a:moveTo>
                      <a:pt x="1" y="0"/>
                    </a:moveTo>
                    <a:cubicBezTo>
                      <a:pt x="1" y="0"/>
                      <a:pt x="0" y="0"/>
                      <a:pt x="0" y="1"/>
                    </a:cubicBezTo>
                    <a:cubicBezTo>
                      <a:pt x="11" y="56"/>
                      <a:pt x="11" y="56"/>
                      <a:pt x="11" y="56"/>
                    </a:cubicBezTo>
                    <a:cubicBezTo>
                      <a:pt x="12" y="56"/>
                      <a:pt x="12" y="56"/>
                      <a:pt x="12" y="56"/>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8" name="Freeform 55">
                <a:extLst>
                  <a:ext uri="{FF2B5EF4-FFF2-40B4-BE49-F238E27FC236}">
                    <a16:creationId xmlns:a16="http://schemas.microsoft.com/office/drawing/2014/main" id="{08278823-1D7C-4A84-9FEE-1D0C32ACEB53}"/>
                  </a:ext>
                </a:extLst>
              </p:cNvPr>
              <p:cNvSpPr>
                <a:spLocks noEditPoints="1"/>
              </p:cNvSpPr>
              <p:nvPr/>
            </p:nvSpPr>
            <p:spPr bwMode="auto">
              <a:xfrm>
                <a:off x="-5375" y="769"/>
                <a:ext cx="568" cy="656"/>
              </a:xfrm>
              <a:custGeom>
                <a:avLst/>
                <a:gdLst>
                  <a:gd name="T0" fmla="*/ 517 w 517"/>
                  <a:gd name="T1" fmla="*/ 598 h 598"/>
                  <a:gd name="T2" fmla="*/ 506 w 517"/>
                  <a:gd name="T3" fmla="*/ 586 h 598"/>
                  <a:gd name="T4" fmla="*/ 454 w 517"/>
                  <a:gd name="T5" fmla="*/ 525 h 598"/>
                  <a:gd name="T6" fmla="*/ 504 w 517"/>
                  <a:gd name="T7" fmla="*/ 584 h 598"/>
                  <a:gd name="T8" fmla="*/ 454 w 517"/>
                  <a:gd name="T9" fmla="*/ 525 h 598"/>
                  <a:gd name="T10" fmla="*/ 437 w 517"/>
                  <a:gd name="T11" fmla="*/ 506 h 598"/>
                  <a:gd name="T12" fmla="*/ 450 w 517"/>
                  <a:gd name="T13" fmla="*/ 521 h 598"/>
                  <a:gd name="T14" fmla="*/ 383 w 517"/>
                  <a:gd name="T15" fmla="*/ 444 h 598"/>
                  <a:gd name="T16" fmla="*/ 435 w 517"/>
                  <a:gd name="T17" fmla="*/ 504 h 598"/>
                  <a:gd name="T18" fmla="*/ 383 w 517"/>
                  <a:gd name="T19" fmla="*/ 444 h 598"/>
                  <a:gd name="T20" fmla="*/ 309 w 517"/>
                  <a:gd name="T21" fmla="*/ 359 h 598"/>
                  <a:gd name="T22" fmla="*/ 342 w 517"/>
                  <a:gd name="T23" fmla="*/ 397 h 598"/>
                  <a:gd name="T24" fmla="*/ 382 w 517"/>
                  <a:gd name="T25" fmla="*/ 442 h 598"/>
                  <a:gd name="T26" fmla="*/ 278 w 517"/>
                  <a:gd name="T27" fmla="*/ 323 h 598"/>
                  <a:gd name="T28" fmla="*/ 309 w 517"/>
                  <a:gd name="T29" fmla="*/ 357 h 598"/>
                  <a:gd name="T30" fmla="*/ 278 w 517"/>
                  <a:gd name="T31" fmla="*/ 323 h 598"/>
                  <a:gd name="T32" fmla="*/ 262 w 517"/>
                  <a:gd name="T33" fmla="*/ 304 h 598"/>
                  <a:gd name="T34" fmla="*/ 277 w 517"/>
                  <a:gd name="T35" fmla="*/ 321 h 598"/>
                  <a:gd name="T36" fmla="*/ 216 w 517"/>
                  <a:gd name="T37" fmla="*/ 250 h 598"/>
                  <a:gd name="T38" fmla="*/ 260 w 517"/>
                  <a:gd name="T39" fmla="*/ 303 h 598"/>
                  <a:gd name="T40" fmla="*/ 216 w 517"/>
                  <a:gd name="T41" fmla="*/ 250 h 598"/>
                  <a:gd name="T42" fmla="*/ 179 w 517"/>
                  <a:gd name="T43" fmla="*/ 209 h 598"/>
                  <a:gd name="T44" fmla="*/ 215 w 517"/>
                  <a:gd name="T45" fmla="*/ 248 h 598"/>
                  <a:gd name="T46" fmla="*/ 130 w 517"/>
                  <a:gd name="T47" fmla="*/ 152 h 598"/>
                  <a:gd name="T48" fmla="*/ 179 w 517"/>
                  <a:gd name="T49" fmla="*/ 208 h 598"/>
                  <a:gd name="T50" fmla="*/ 130 w 517"/>
                  <a:gd name="T51" fmla="*/ 152 h 598"/>
                  <a:gd name="T52" fmla="*/ 129 w 517"/>
                  <a:gd name="T53" fmla="*/ 151 h 598"/>
                  <a:gd name="T54" fmla="*/ 90 w 517"/>
                  <a:gd name="T55" fmla="*/ 104 h 598"/>
                  <a:gd name="T56" fmla="*/ 59 w 517"/>
                  <a:gd name="T57" fmla="*/ 70 h 598"/>
                  <a:gd name="T58" fmla="*/ 89 w 517"/>
                  <a:gd name="T59" fmla="*/ 103 h 598"/>
                  <a:gd name="T60" fmla="*/ 59 w 517"/>
                  <a:gd name="T61" fmla="*/ 70 h 598"/>
                  <a:gd name="T62" fmla="*/ 0 w 517"/>
                  <a:gd name="T63" fmla="*/ 2 h 598"/>
                  <a:gd name="T64" fmla="*/ 60 w 517"/>
                  <a:gd name="T65" fmla="*/ 6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7" h="598">
                    <a:moveTo>
                      <a:pt x="506" y="585"/>
                    </a:moveTo>
                    <a:cubicBezTo>
                      <a:pt x="517" y="598"/>
                      <a:pt x="517" y="598"/>
                      <a:pt x="517" y="598"/>
                    </a:cubicBezTo>
                    <a:cubicBezTo>
                      <a:pt x="517" y="598"/>
                      <a:pt x="517" y="598"/>
                      <a:pt x="517" y="598"/>
                    </a:cubicBezTo>
                    <a:cubicBezTo>
                      <a:pt x="506" y="586"/>
                      <a:pt x="506" y="586"/>
                      <a:pt x="506" y="586"/>
                    </a:cubicBezTo>
                    <a:cubicBezTo>
                      <a:pt x="506" y="585"/>
                      <a:pt x="506" y="585"/>
                      <a:pt x="506" y="585"/>
                    </a:cubicBezTo>
                    <a:moveTo>
                      <a:pt x="454" y="525"/>
                    </a:moveTo>
                    <a:cubicBezTo>
                      <a:pt x="454" y="525"/>
                      <a:pt x="454" y="525"/>
                      <a:pt x="454" y="525"/>
                    </a:cubicBezTo>
                    <a:cubicBezTo>
                      <a:pt x="504" y="584"/>
                      <a:pt x="504" y="584"/>
                      <a:pt x="504" y="584"/>
                    </a:cubicBezTo>
                    <a:cubicBezTo>
                      <a:pt x="504" y="584"/>
                      <a:pt x="504" y="584"/>
                      <a:pt x="504" y="584"/>
                    </a:cubicBezTo>
                    <a:cubicBezTo>
                      <a:pt x="454" y="525"/>
                      <a:pt x="454" y="525"/>
                      <a:pt x="454" y="525"/>
                    </a:cubicBezTo>
                    <a:moveTo>
                      <a:pt x="437" y="506"/>
                    </a:moveTo>
                    <a:cubicBezTo>
                      <a:pt x="437" y="506"/>
                      <a:pt x="437" y="506"/>
                      <a:pt x="437" y="506"/>
                    </a:cubicBezTo>
                    <a:cubicBezTo>
                      <a:pt x="450" y="521"/>
                      <a:pt x="450" y="521"/>
                      <a:pt x="450" y="521"/>
                    </a:cubicBezTo>
                    <a:cubicBezTo>
                      <a:pt x="450" y="521"/>
                      <a:pt x="450" y="521"/>
                      <a:pt x="450" y="521"/>
                    </a:cubicBezTo>
                    <a:cubicBezTo>
                      <a:pt x="437" y="506"/>
                      <a:pt x="437" y="506"/>
                      <a:pt x="437" y="506"/>
                    </a:cubicBezTo>
                    <a:moveTo>
                      <a:pt x="383" y="444"/>
                    </a:moveTo>
                    <a:cubicBezTo>
                      <a:pt x="383" y="444"/>
                      <a:pt x="383" y="444"/>
                      <a:pt x="383" y="444"/>
                    </a:cubicBezTo>
                    <a:cubicBezTo>
                      <a:pt x="435" y="504"/>
                      <a:pt x="435" y="504"/>
                      <a:pt x="435" y="504"/>
                    </a:cubicBezTo>
                    <a:cubicBezTo>
                      <a:pt x="435" y="504"/>
                      <a:pt x="435" y="504"/>
                      <a:pt x="435" y="504"/>
                    </a:cubicBezTo>
                    <a:cubicBezTo>
                      <a:pt x="383" y="444"/>
                      <a:pt x="383" y="444"/>
                      <a:pt x="383" y="444"/>
                    </a:cubicBezTo>
                    <a:moveTo>
                      <a:pt x="310" y="359"/>
                    </a:moveTo>
                    <a:cubicBezTo>
                      <a:pt x="309" y="359"/>
                      <a:pt x="309" y="359"/>
                      <a:pt x="309" y="359"/>
                    </a:cubicBezTo>
                    <a:cubicBezTo>
                      <a:pt x="341" y="397"/>
                      <a:pt x="341" y="397"/>
                      <a:pt x="341" y="397"/>
                    </a:cubicBezTo>
                    <a:cubicBezTo>
                      <a:pt x="342" y="397"/>
                      <a:pt x="342" y="397"/>
                      <a:pt x="342" y="397"/>
                    </a:cubicBezTo>
                    <a:cubicBezTo>
                      <a:pt x="381" y="442"/>
                      <a:pt x="381" y="442"/>
                      <a:pt x="381" y="442"/>
                    </a:cubicBezTo>
                    <a:cubicBezTo>
                      <a:pt x="382" y="442"/>
                      <a:pt x="382" y="442"/>
                      <a:pt x="382" y="442"/>
                    </a:cubicBezTo>
                    <a:cubicBezTo>
                      <a:pt x="310" y="359"/>
                      <a:pt x="310" y="359"/>
                      <a:pt x="310" y="359"/>
                    </a:cubicBezTo>
                    <a:moveTo>
                      <a:pt x="278" y="323"/>
                    </a:moveTo>
                    <a:cubicBezTo>
                      <a:pt x="308" y="358"/>
                      <a:pt x="308" y="358"/>
                      <a:pt x="308" y="358"/>
                    </a:cubicBezTo>
                    <a:cubicBezTo>
                      <a:pt x="309" y="357"/>
                      <a:pt x="309" y="357"/>
                      <a:pt x="309" y="357"/>
                    </a:cubicBezTo>
                    <a:cubicBezTo>
                      <a:pt x="280" y="324"/>
                      <a:pt x="280" y="324"/>
                      <a:pt x="280" y="324"/>
                    </a:cubicBezTo>
                    <a:cubicBezTo>
                      <a:pt x="278" y="323"/>
                      <a:pt x="278" y="323"/>
                      <a:pt x="278" y="323"/>
                    </a:cubicBezTo>
                    <a:moveTo>
                      <a:pt x="262" y="303"/>
                    </a:moveTo>
                    <a:cubicBezTo>
                      <a:pt x="262" y="304"/>
                      <a:pt x="262" y="304"/>
                      <a:pt x="262" y="304"/>
                    </a:cubicBezTo>
                    <a:cubicBezTo>
                      <a:pt x="275" y="320"/>
                      <a:pt x="275" y="320"/>
                      <a:pt x="275" y="320"/>
                    </a:cubicBezTo>
                    <a:cubicBezTo>
                      <a:pt x="277" y="321"/>
                      <a:pt x="277" y="321"/>
                      <a:pt x="277" y="321"/>
                    </a:cubicBezTo>
                    <a:cubicBezTo>
                      <a:pt x="262" y="303"/>
                      <a:pt x="262" y="303"/>
                      <a:pt x="262" y="303"/>
                    </a:cubicBezTo>
                    <a:moveTo>
                      <a:pt x="216" y="250"/>
                    </a:moveTo>
                    <a:cubicBezTo>
                      <a:pt x="216" y="251"/>
                      <a:pt x="216" y="251"/>
                      <a:pt x="216" y="251"/>
                    </a:cubicBezTo>
                    <a:cubicBezTo>
                      <a:pt x="260" y="303"/>
                      <a:pt x="260" y="303"/>
                      <a:pt x="260" y="303"/>
                    </a:cubicBezTo>
                    <a:cubicBezTo>
                      <a:pt x="261" y="302"/>
                      <a:pt x="261" y="302"/>
                      <a:pt x="261" y="302"/>
                    </a:cubicBezTo>
                    <a:cubicBezTo>
                      <a:pt x="216" y="250"/>
                      <a:pt x="216" y="250"/>
                      <a:pt x="216" y="250"/>
                    </a:cubicBezTo>
                    <a:moveTo>
                      <a:pt x="180" y="209"/>
                    </a:moveTo>
                    <a:cubicBezTo>
                      <a:pt x="179" y="209"/>
                      <a:pt x="179" y="209"/>
                      <a:pt x="179" y="209"/>
                    </a:cubicBezTo>
                    <a:cubicBezTo>
                      <a:pt x="214" y="249"/>
                      <a:pt x="214" y="249"/>
                      <a:pt x="214" y="249"/>
                    </a:cubicBezTo>
                    <a:cubicBezTo>
                      <a:pt x="215" y="248"/>
                      <a:pt x="215" y="248"/>
                      <a:pt x="215" y="248"/>
                    </a:cubicBezTo>
                    <a:cubicBezTo>
                      <a:pt x="180" y="209"/>
                      <a:pt x="180" y="209"/>
                      <a:pt x="180" y="209"/>
                    </a:cubicBezTo>
                    <a:moveTo>
                      <a:pt x="130" y="152"/>
                    </a:moveTo>
                    <a:cubicBezTo>
                      <a:pt x="178" y="208"/>
                      <a:pt x="178" y="208"/>
                      <a:pt x="178" y="208"/>
                    </a:cubicBezTo>
                    <a:cubicBezTo>
                      <a:pt x="179" y="208"/>
                      <a:pt x="179" y="208"/>
                      <a:pt x="179" y="208"/>
                    </a:cubicBezTo>
                    <a:cubicBezTo>
                      <a:pt x="132" y="153"/>
                      <a:pt x="132" y="153"/>
                      <a:pt x="132" y="153"/>
                    </a:cubicBezTo>
                    <a:cubicBezTo>
                      <a:pt x="130" y="152"/>
                      <a:pt x="130" y="152"/>
                      <a:pt x="130" y="152"/>
                    </a:cubicBezTo>
                    <a:moveTo>
                      <a:pt x="88" y="104"/>
                    </a:moveTo>
                    <a:cubicBezTo>
                      <a:pt x="129" y="151"/>
                      <a:pt x="129" y="151"/>
                      <a:pt x="129" y="151"/>
                    </a:cubicBezTo>
                    <a:cubicBezTo>
                      <a:pt x="130" y="151"/>
                      <a:pt x="130" y="151"/>
                      <a:pt x="130" y="151"/>
                    </a:cubicBezTo>
                    <a:cubicBezTo>
                      <a:pt x="90" y="104"/>
                      <a:pt x="90" y="104"/>
                      <a:pt x="90" y="104"/>
                    </a:cubicBezTo>
                    <a:cubicBezTo>
                      <a:pt x="88" y="104"/>
                      <a:pt x="88" y="104"/>
                      <a:pt x="88" y="104"/>
                    </a:cubicBezTo>
                    <a:moveTo>
                      <a:pt x="59" y="70"/>
                    </a:moveTo>
                    <a:cubicBezTo>
                      <a:pt x="87" y="103"/>
                      <a:pt x="87" y="103"/>
                      <a:pt x="87" y="103"/>
                    </a:cubicBezTo>
                    <a:cubicBezTo>
                      <a:pt x="89" y="103"/>
                      <a:pt x="89" y="103"/>
                      <a:pt x="89" y="103"/>
                    </a:cubicBezTo>
                    <a:cubicBezTo>
                      <a:pt x="60" y="70"/>
                      <a:pt x="60" y="70"/>
                      <a:pt x="60" y="70"/>
                    </a:cubicBezTo>
                    <a:cubicBezTo>
                      <a:pt x="59" y="70"/>
                      <a:pt x="59" y="70"/>
                      <a:pt x="59" y="70"/>
                    </a:cubicBezTo>
                    <a:moveTo>
                      <a:pt x="0" y="0"/>
                    </a:moveTo>
                    <a:cubicBezTo>
                      <a:pt x="0" y="2"/>
                      <a:pt x="0" y="2"/>
                      <a:pt x="0" y="2"/>
                    </a:cubicBezTo>
                    <a:cubicBezTo>
                      <a:pt x="59" y="69"/>
                      <a:pt x="59" y="69"/>
                      <a:pt x="59" y="69"/>
                    </a:cubicBezTo>
                    <a:cubicBezTo>
                      <a:pt x="60" y="69"/>
                      <a:pt x="60" y="69"/>
                      <a:pt x="60" y="69"/>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9" name="Freeform 56">
                <a:extLst>
                  <a:ext uri="{FF2B5EF4-FFF2-40B4-BE49-F238E27FC236}">
                    <a16:creationId xmlns:a16="http://schemas.microsoft.com/office/drawing/2014/main" id="{0697E0C9-2242-400C-9351-2EAB80B3F0CD}"/>
                  </a:ext>
                </a:extLst>
              </p:cNvPr>
              <p:cNvSpPr>
                <a:spLocks/>
              </p:cNvSpPr>
              <p:nvPr/>
            </p:nvSpPr>
            <p:spPr bwMode="auto">
              <a:xfrm>
                <a:off x="-4821" y="1410"/>
                <a:ext cx="2" cy="2"/>
              </a:xfrm>
              <a:custGeom>
                <a:avLst/>
                <a:gdLst>
                  <a:gd name="T0" fmla="*/ 0 w 2"/>
                  <a:gd name="T1" fmla="*/ 0 h 2"/>
                  <a:gd name="T2" fmla="*/ 2 w 2"/>
                  <a:gd name="T3" fmla="*/ 1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2" y="1"/>
                    </a:lnTo>
                    <a:lnTo>
                      <a:pt x="2" y="2"/>
                    </a:lnTo>
                    <a:lnTo>
                      <a:pt x="0" y="0"/>
                    </a:lnTo>
                    <a:lnTo>
                      <a:pt x="0"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0" name="Freeform 57">
                <a:extLst>
                  <a:ext uri="{FF2B5EF4-FFF2-40B4-BE49-F238E27FC236}">
                    <a16:creationId xmlns:a16="http://schemas.microsoft.com/office/drawing/2014/main" id="{1501BFAE-AE49-4BB8-B3B4-D6406C8C3CBA}"/>
                  </a:ext>
                </a:extLst>
              </p:cNvPr>
              <p:cNvSpPr>
                <a:spLocks/>
              </p:cNvSpPr>
              <p:nvPr/>
            </p:nvSpPr>
            <p:spPr bwMode="auto">
              <a:xfrm>
                <a:off x="-4821" y="1410"/>
                <a:ext cx="2" cy="2"/>
              </a:xfrm>
              <a:custGeom>
                <a:avLst/>
                <a:gdLst>
                  <a:gd name="T0" fmla="*/ 0 w 2"/>
                  <a:gd name="T1" fmla="*/ 0 h 2"/>
                  <a:gd name="T2" fmla="*/ 2 w 2"/>
                  <a:gd name="T3" fmla="*/ 1 h 2"/>
                  <a:gd name="T4" fmla="*/ 2 w 2"/>
                  <a:gd name="T5" fmla="*/ 2 h 2"/>
                  <a:gd name="T6" fmla="*/ 0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2" y="1"/>
                    </a:lnTo>
                    <a:lnTo>
                      <a:pt x="2" y="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1" name="Freeform 58">
                <a:extLst>
                  <a:ext uri="{FF2B5EF4-FFF2-40B4-BE49-F238E27FC236}">
                    <a16:creationId xmlns:a16="http://schemas.microsoft.com/office/drawing/2014/main" id="{C8BCBCD0-9B05-4172-95F3-E97D30A9CDBA}"/>
                  </a:ext>
                </a:extLst>
              </p:cNvPr>
              <p:cNvSpPr>
                <a:spLocks noEditPoints="1"/>
              </p:cNvSpPr>
              <p:nvPr/>
            </p:nvSpPr>
            <p:spPr bwMode="auto">
              <a:xfrm>
                <a:off x="-5000" y="1205"/>
                <a:ext cx="193" cy="221"/>
              </a:xfrm>
              <a:custGeom>
                <a:avLst/>
                <a:gdLst>
                  <a:gd name="T0" fmla="*/ 113 w 176"/>
                  <a:gd name="T1" fmla="*/ 128 h 202"/>
                  <a:gd name="T2" fmla="*/ 112 w 176"/>
                  <a:gd name="T3" fmla="*/ 129 h 202"/>
                  <a:gd name="T4" fmla="*/ 175 w 176"/>
                  <a:gd name="T5" fmla="*/ 202 h 202"/>
                  <a:gd name="T6" fmla="*/ 176 w 176"/>
                  <a:gd name="T7" fmla="*/ 201 h 202"/>
                  <a:gd name="T8" fmla="*/ 165 w 176"/>
                  <a:gd name="T9" fmla="*/ 188 h 202"/>
                  <a:gd name="T10" fmla="*/ 163 w 176"/>
                  <a:gd name="T11" fmla="*/ 187 h 202"/>
                  <a:gd name="T12" fmla="*/ 113 w 176"/>
                  <a:gd name="T13" fmla="*/ 128 h 202"/>
                  <a:gd name="T14" fmla="*/ 96 w 176"/>
                  <a:gd name="T15" fmla="*/ 109 h 202"/>
                  <a:gd name="T16" fmla="*/ 95 w 176"/>
                  <a:gd name="T17" fmla="*/ 110 h 202"/>
                  <a:gd name="T18" fmla="*/ 108 w 176"/>
                  <a:gd name="T19" fmla="*/ 125 h 202"/>
                  <a:gd name="T20" fmla="*/ 109 w 176"/>
                  <a:gd name="T21" fmla="*/ 124 h 202"/>
                  <a:gd name="T22" fmla="*/ 96 w 176"/>
                  <a:gd name="T23" fmla="*/ 109 h 202"/>
                  <a:gd name="T24" fmla="*/ 42 w 176"/>
                  <a:gd name="T25" fmla="*/ 47 h 202"/>
                  <a:gd name="T26" fmla="*/ 42 w 176"/>
                  <a:gd name="T27" fmla="*/ 48 h 202"/>
                  <a:gd name="T28" fmla="*/ 93 w 176"/>
                  <a:gd name="T29" fmla="*/ 108 h 202"/>
                  <a:gd name="T30" fmla="*/ 94 w 176"/>
                  <a:gd name="T31" fmla="*/ 107 h 202"/>
                  <a:gd name="T32" fmla="*/ 42 w 176"/>
                  <a:gd name="T33" fmla="*/ 47 h 202"/>
                  <a:gd name="T34" fmla="*/ 1 w 176"/>
                  <a:gd name="T35" fmla="*/ 0 h 202"/>
                  <a:gd name="T36" fmla="*/ 0 w 176"/>
                  <a:gd name="T37" fmla="*/ 0 h 202"/>
                  <a:gd name="T38" fmla="*/ 40 w 176"/>
                  <a:gd name="T39" fmla="*/ 46 h 202"/>
                  <a:gd name="T40" fmla="*/ 40 w 176"/>
                  <a:gd name="T41" fmla="*/ 45 h 202"/>
                  <a:gd name="T42" fmla="*/ 1 w 176"/>
                  <a:gd name="T43"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202">
                    <a:moveTo>
                      <a:pt x="113" y="128"/>
                    </a:moveTo>
                    <a:cubicBezTo>
                      <a:pt x="112" y="129"/>
                      <a:pt x="112" y="129"/>
                      <a:pt x="112" y="129"/>
                    </a:cubicBezTo>
                    <a:cubicBezTo>
                      <a:pt x="175" y="202"/>
                      <a:pt x="175" y="202"/>
                      <a:pt x="175" y="202"/>
                    </a:cubicBezTo>
                    <a:cubicBezTo>
                      <a:pt x="175" y="202"/>
                      <a:pt x="175" y="201"/>
                      <a:pt x="176" y="201"/>
                    </a:cubicBezTo>
                    <a:cubicBezTo>
                      <a:pt x="165" y="188"/>
                      <a:pt x="165" y="188"/>
                      <a:pt x="165" y="188"/>
                    </a:cubicBezTo>
                    <a:cubicBezTo>
                      <a:pt x="163" y="187"/>
                      <a:pt x="163" y="187"/>
                      <a:pt x="163" y="187"/>
                    </a:cubicBezTo>
                    <a:cubicBezTo>
                      <a:pt x="113" y="128"/>
                      <a:pt x="113" y="128"/>
                      <a:pt x="113" y="128"/>
                    </a:cubicBezTo>
                    <a:moveTo>
                      <a:pt x="96" y="109"/>
                    </a:moveTo>
                    <a:cubicBezTo>
                      <a:pt x="95" y="110"/>
                      <a:pt x="95" y="110"/>
                      <a:pt x="95" y="110"/>
                    </a:cubicBezTo>
                    <a:cubicBezTo>
                      <a:pt x="108" y="125"/>
                      <a:pt x="108" y="125"/>
                      <a:pt x="108" y="125"/>
                    </a:cubicBezTo>
                    <a:cubicBezTo>
                      <a:pt x="109" y="124"/>
                      <a:pt x="109" y="124"/>
                      <a:pt x="109" y="124"/>
                    </a:cubicBezTo>
                    <a:cubicBezTo>
                      <a:pt x="96" y="109"/>
                      <a:pt x="96" y="109"/>
                      <a:pt x="96" y="109"/>
                    </a:cubicBezTo>
                    <a:moveTo>
                      <a:pt x="42" y="47"/>
                    </a:moveTo>
                    <a:cubicBezTo>
                      <a:pt x="42" y="48"/>
                      <a:pt x="42" y="48"/>
                      <a:pt x="42" y="48"/>
                    </a:cubicBezTo>
                    <a:cubicBezTo>
                      <a:pt x="93" y="108"/>
                      <a:pt x="93" y="108"/>
                      <a:pt x="93" y="108"/>
                    </a:cubicBezTo>
                    <a:cubicBezTo>
                      <a:pt x="94" y="107"/>
                      <a:pt x="94" y="107"/>
                      <a:pt x="94" y="107"/>
                    </a:cubicBezTo>
                    <a:cubicBezTo>
                      <a:pt x="42" y="47"/>
                      <a:pt x="42" y="47"/>
                      <a:pt x="42" y="47"/>
                    </a:cubicBezTo>
                    <a:moveTo>
                      <a:pt x="1" y="0"/>
                    </a:moveTo>
                    <a:cubicBezTo>
                      <a:pt x="0" y="0"/>
                      <a:pt x="0" y="0"/>
                      <a:pt x="0" y="0"/>
                    </a:cubicBezTo>
                    <a:cubicBezTo>
                      <a:pt x="40" y="46"/>
                      <a:pt x="40" y="46"/>
                      <a:pt x="40" y="46"/>
                    </a:cubicBezTo>
                    <a:cubicBezTo>
                      <a:pt x="40" y="45"/>
                      <a:pt x="40" y="45"/>
                      <a:pt x="40" y="45"/>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2" name="Freeform 59">
                <a:extLst>
                  <a:ext uri="{FF2B5EF4-FFF2-40B4-BE49-F238E27FC236}">
                    <a16:creationId xmlns:a16="http://schemas.microsoft.com/office/drawing/2014/main" id="{A04816D0-D170-4F1A-98C3-3DA9CE3CC48E}"/>
                  </a:ext>
                </a:extLst>
              </p:cNvPr>
              <p:cNvSpPr>
                <a:spLocks/>
              </p:cNvSpPr>
              <p:nvPr/>
            </p:nvSpPr>
            <p:spPr bwMode="auto">
              <a:xfrm>
                <a:off x="-5073" y="1120"/>
                <a:ext cx="5" cy="5"/>
              </a:xfrm>
              <a:custGeom>
                <a:avLst/>
                <a:gdLst>
                  <a:gd name="T0" fmla="*/ 0 w 5"/>
                  <a:gd name="T1" fmla="*/ 0 h 5"/>
                  <a:gd name="T2" fmla="*/ 3 w 5"/>
                  <a:gd name="T3" fmla="*/ 3 h 5"/>
                  <a:gd name="T4" fmla="*/ 5 w 5"/>
                  <a:gd name="T5" fmla="*/ 5 h 5"/>
                  <a:gd name="T6" fmla="*/ 2 w 5"/>
                  <a:gd name="T7" fmla="*/ 1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3" y="3"/>
                    </a:lnTo>
                    <a:lnTo>
                      <a:pt x="5" y="5"/>
                    </a:lnTo>
                    <a:lnTo>
                      <a:pt x="2" y="1"/>
                    </a:lnTo>
                    <a:lnTo>
                      <a:pt x="0"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3" name="Freeform 60">
                <a:extLst>
                  <a:ext uri="{FF2B5EF4-FFF2-40B4-BE49-F238E27FC236}">
                    <a16:creationId xmlns:a16="http://schemas.microsoft.com/office/drawing/2014/main" id="{9BADF5A6-E54F-42CF-A6A8-B7F1C2DEF31B}"/>
                  </a:ext>
                </a:extLst>
              </p:cNvPr>
              <p:cNvSpPr>
                <a:spLocks/>
              </p:cNvSpPr>
              <p:nvPr/>
            </p:nvSpPr>
            <p:spPr bwMode="auto">
              <a:xfrm>
                <a:off x="-5073" y="1120"/>
                <a:ext cx="5" cy="5"/>
              </a:xfrm>
              <a:custGeom>
                <a:avLst/>
                <a:gdLst>
                  <a:gd name="T0" fmla="*/ 0 w 5"/>
                  <a:gd name="T1" fmla="*/ 0 h 5"/>
                  <a:gd name="T2" fmla="*/ 3 w 5"/>
                  <a:gd name="T3" fmla="*/ 3 h 5"/>
                  <a:gd name="T4" fmla="*/ 5 w 5"/>
                  <a:gd name="T5" fmla="*/ 5 h 5"/>
                  <a:gd name="T6" fmla="*/ 2 w 5"/>
                  <a:gd name="T7" fmla="*/ 1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3" y="3"/>
                    </a:lnTo>
                    <a:lnTo>
                      <a:pt x="5" y="5"/>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4" name="Freeform 61">
                <a:extLst>
                  <a:ext uri="{FF2B5EF4-FFF2-40B4-BE49-F238E27FC236}">
                    <a16:creationId xmlns:a16="http://schemas.microsoft.com/office/drawing/2014/main" id="{C72E6711-4953-4290-9136-AAB1D6C129D0}"/>
                  </a:ext>
                </a:extLst>
              </p:cNvPr>
              <p:cNvSpPr>
                <a:spLocks/>
              </p:cNvSpPr>
              <p:nvPr/>
            </p:nvSpPr>
            <p:spPr bwMode="auto">
              <a:xfrm>
                <a:off x="-5280" y="882"/>
                <a:ext cx="4" cy="1"/>
              </a:xfrm>
              <a:custGeom>
                <a:avLst/>
                <a:gdLst>
                  <a:gd name="T0" fmla="*/ 0 w 4"/>
                  <a:gd name="T1" fmla="*/ 0 h 1"/>
                  <a:gd name="T2" fmla="*/ 1 w 4"/>
                  <a:gd name="T3" fmla="*/ 1 h 1"/>
                  <a:gd name="T4" fmla="*/ 4 w 4"/>
                  <a:gd name="T5" fmla="*/ 1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2" y="0"/>
                    </a:lnTo>
                    <a:lnTo>
                      <a:pt x="0"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5" name="Freeform 62">
                <a:extLst>
                  <a:ext uri="{FF2B5EF4-FFF2-40B4-BE49-F238E27FC236}">
                    <a16:creationId xmlns:a16="http://schemas.microsoft.com/office/drawing/2014/main" id="{44357094-D168-4174-B723-6D42A5E78A4E}"/>
                  </a:ext>
                </a:extLst>
              </p:cNvPr>
              <p:cNvSpPr>
                <a:spLocks/>
              </p:cNvSpPr>
              <p:nvPr/>
            </p:nvSpPr>
            <p:spPr bwMode="auto">
              <a:xfrm>
                <a:off x="-5280" y="882"/>
                <a:ext cx="4" cy="1"/>
              </a:xfrm>
              <a:custGeom>
                <a:avLst/>
                <a:gdLst>
                  <a:gd name="T0" fmla="*/ 0 w 4"/>
                  <a:gd name="T1" fmla="*/ 0 h 1"/>
                  <a:gd name="T2" fmla="*/ 1 w 4"/>
                  <a:gd name="T3" fmla="*/ 1 h 1"/>
                  <a:gd name="T4" fmla="*/ 4 w 4"/>
                  <a:gd name="T5" fmla="*/ 1 h 1"/>
                  <a:gd name="T6" fmla="*/ 2 w 4"/>
                  <a:gd name="T7" fmla="*/ 0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1" y="1"/>
                    </a:lnTo>
                    <a:lnTo>
                      <a:pt x="4" y="1"/>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6" name="Freeform 63">
                <a:extLst>
                  <a:ext uri="{FF2B5EF4-FFF2-40B4-BE49-F238E27FC236}">
                    <a16:creationId xmlns:a16="http://schemas.microsoft.com/office/drawing/2014/main" id="{DB3C2854-811C-474F-BFCC-B7FED1B22A58}"/>
                  </a:ext>
                </a:extLst>
              </p:cNvPr>
              <p:cNvSpPr>
                <a:spLocks noEditPoints="1"/>
              </p:cNvSpPr>
              <p:nvPr/>
            </p:nvSpPr>
            <p:spPr bwMode="auto">
              <a:xfrm>
                <a:off x="-5044" y="1438"/>
                <a:ext cx="232" cy="32"/>
              </a:xfrm>
              <a:custGeom>
                <a:avLst/>
                <a:gdLst>
                  <a:gd name="T0" fmla="*/ 41 w 211"/>
                  <a:gd name="T1" fmla="*/ 23 h 29"/>
                  <a:gd name="T2" fmla="*/ 0 w 211"/>
                  <a:gd name="T3" fmla="*/ 28 h 29"/>
                  <a:gd name="T4" fmla="*/ 0 w 211"/>
                  <a:gd name="T5" fmla="*/ 29 h 29"/>
                  <a:gd name="T6" fmla="*/ 45 w 211"/>
                  <a:gd name="T7" fmla="*/ 23 h 29"/>
                  <a:gd name="T8" fmla="*/ 41 w 211"/>
                  <a:gd name="T9" fmla="*/ 23 h 29"/>
                  <a:gd name="T10" fmla="*/ 211 w 211"/>
                  <a:gd name="T11" fmla="*/ 0 h 29"/>
                  <a:gd name="T12" fmla="*/ 77 w 211"/>
                  <a:gd name="T13" fmla="*/ 18 h 29"/>
                  <a:gd name="T14" fmla="*/ 80 w 211"/>
                  <a:gd name="T15" fmla="*/ 18 h 29"/>
                  <a:gd name="T16" fmla="*/ 211 w 211"/>
                  <a:gd name="T17" fmla="*/ 0 h 29"/>
                  <a:gd name="T18" fmla="*/ 211 w 211"/>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29">
                    <a:moveTo>
                      <a:pt x="41" y="23"/>
                    </a:moveTo>
                    <a:cubicBezTo>
                      <a:pt x="0" y="28"/>
                      <a:pt x="0" y="28"/>
                      <a:pt x="0" y="28"/>
                    </a:cubicBezTo>
                    <a:cubicBezTo>
                      <a:pt x="0" y="29"/>
                      <a:pt x="0" y="29"/>
                      <a:pt x="0" y="29"/>
                    </a:cubicBezTo>
                    <a:cubicBezTo>
                      <a:pt x="45" y="23"/>
                      <a:pt x="45" y="23"/>
                      <a:pt x="45" y="23"/>
                    </a:cubicBezTo>
                    <a:cubicBezTo>
                      <a:pt x="41" y="23"/>
                      <a:pt x="41" y="23"/>
                      <a:pt x="41" y="23"/>
                    </a:cubicBezTo>
                    <a:moveTo>
                      <a:pt x="211" y="0"/>
                    </a:moveTo>
                    <a:cubicBezTo>
                      <a:pt x="77" y="18"/>
                      <a:pt x="77" y="18"/>
                      <a:pt x="77" y="18"/>
                    </a:cubicBezTo>
                    <a:cubicBezTo>
                      <a:pt x="80" y="18"/>
                      <a:pt x="80" y="18"/>
                      <a:pt x="80" y="18"/>
                    </a:cubicBezTo>
                    <a:cubicBezTo>
                      <a:pt x="211" y="0"/>
                      <a:pt x="211" y="0"/>
                      <a:pt x="211" y="0"/>
                    </a:cubicBezTo>
                    <a:cubicBezTo>
                      <a:pt x="211" y="0"/>
                      <a:pt x="211" y="0"/>
                      <a:pt x="211"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7" name="Freeform 64">
                <a:extLst>
                  <a:ext uri="{FF2B5EF4-FFF2-40B4-BE49-F238E27FC236}">
                    <a16:creationId xmlns:a16="http://schemas.microsoft.com/office/drawing/2014/main" id="{DDF84D46-2193-45DA-BAE9-D5C3C7827252}"/>
                  </a:ext>
                </a:extLst>
              </p:cNvPr>
              <p:cNvSpPr>
                <a:spLocks noEditPoints="1"/>
              </p:cNvSpPr>
              <p:nvPr/>
            </p:nvSpPr>
            <p:spPr bwMode="auto">
              <a:xfrm>
                <a:off x="-5044" y="1438"/>
                <a:ext cx="233" cy="32"/>
              </a:xfrm>
              <a:custGeom>
                <a:avLst/>
                <a:gdLst>
                  <a:gd name="T0" fmla="*/ 45 w 212"/>
                  <a:gd name="T1" fmla="*/ 23 h 29"/>
                  <a:gd name="T2" fmla="*/ 0 w 212"/>
                  <a:gd name="T3" fmla="*/ 29 h 29"/>
                  <a:gd name="T4" fmla="*/ 0 w 212"/>
                  <a:gd name="T5" fmla="*/ 29 h 29"/>
                  <a:gd name="T6" fmla="*/ 49 w 212"/>
                  <a:gd name="T7" fmla="*/ 23 h 29"/>
                  <a:gd name="T8" fmla="*/ 45 w 212"/>
                  <a:gd name="T9" fmla="*/ 23 h 29"/>
                  <a:gd name="T10" fmla="*/ 211 w 212"/>
                  <a:gd name="T11" fmla="*/ 0 h 29"/>
                  <a:gd name="T12" fmla="*/ 80 w 212"/>
                  <a:gd name="T13" fmla="*/ 18 h 29"/>
                  <a:gd name="T14" fmla="*/ 84 w 212"/>
                  <a:gd name="T15" fmla="*/ 18 h 29"/>
                  <a:gd name="T16" fmla="*/ 212 w 212"/>
                  <a:gd name="T17" fmla="*/ 1 h 29"/>
                  <a:gd name="T18" fmla="*/ 211 w 212"/>
                  <a:gd name="T1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29">
                    <a:moveTo>
                      <a:pt x="45" y="23"/>
                    </a:moveTo>
                    <a:cubicBezTo>
                      <a:pt x="0" y="29"/>
                      <a:pt x="0" y="29"/>
                      <a:pt x="0" y="29"/>
                    </a:cubicBezTo>
                    <a:cubicBezTo>
                      <a:pt x="0" y="29"/>
                      <a:pt x="0" y="29"/>
                      <a:pt x="0" y="29"/>
                    </a:cubicBezTo>
                    <a:cubicBezTo>
                      <a:pt x="49" y="23"/>
                      <a:pt x="49" y="23"/>
                      <a:pt x="49" y="23"/>
                    </a:cubicBezTo>
                    <a:cubicBezTo>
                      <a:pt x="45" y="23"/>
                      <a:pt x="45" y="23"/>
                      <a:pt x="45" y="23"/>
                    </a:cubicBezTo>
                    <a:moveTo>
                      <a:pt x="211" y="0"/>
                    </a:moveTo>
                    <a:cubicBezTo>
                      <a:pt x="80" y="18"/>
                      <a:pt x="80" y="18"/>
                      <a:pt x="80" y="18"/>
                    </a:cubicBezTo>
                    <a:cubicBezTo>
                      <a:pt x="84" y="18"/>
                      <a:pt x="84" y="18"/>
                      <a:pt x="84" y="18"/>
                    </a:cubicBezTo>
                    <a:cubicBezTo>
                      <a:pt x="212" y="1"/>
                      <a:pt x="212" y="1"/>
                      <a:pt x="212" y="1"/>
                    </a:cubicBezTo>
                    <a:cubicBezTo>
                      <a:pt x="212" y="1"/>
                      <a:pt x="211" y="0"/>
                      <a:pt x="21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8" name="Freeform 65">
                <a:extLst>
                  <a:ext uri="{FF2B5EF4-FFF2-40B4-BE49-F238E27FC236}">
                    <a16:creationId xmlns:a16="http://schemas.microsoft.com/office/drawing/2014/main" id="{22229055-A1BE-4BB0-B584-B3423E62A2C9}"/>
                  </a:ext>
                </a:extLst>
              </p:cNvPr>
              <p:cNvSpPr>
                <a:spLocks/>
              </p:cNvSpPr>
              <p:nvPr/>
            </p:nvSpPr>
            <p:spPr bwMode="auto">
              <a:xfrm>
                <a:off x="-4812" y="1425"/>
                <a:ext cx="14" cy="14"/>
              </a:xfrm>
              <a:custGeom>
                <a:avLst/>
                <a:gdLst>
                  <a:gd name="T0" fmla="*/ 5 w 13"/>
                  <a:gd name="T1" fmla="*/ 0 h 13"/>
                  <a:gd name="T2" fmla="*/ 5 w 13"/>
                  <a:gd name="T3" fmla="*/ 0 h 13"/>
                  <a:gd name="T4" fmla="*/ 4 w 13"/>
                  <a:gd name="T5" fmla="*/ 1 h 13"/>
                  <a:gd name="T6" fmla="*/ 12 w 13"/>
                  <a:gd name="T7" fmla="*/ 10 h 13"/>
                  <a:gd name="T8" fmla="*/ 0 w 13"/>
                  <a:gd name="T9" fmla="*/ 12 h 13"/>
                  <a:gd name="T10" fmla="*/ 0 w 13"/>
                  <a:gd name="T11" fmla="*/ 12 h 13"/>
                  <a:gd name="T12" fmla="*/ 1 w 13"/>
                  <a:gd name="T13" fmla="*/ 13 h 13"/>
                  <a:gd name="T14" fmla="*/ 11 w 13"/>
                  <a:gd name="T15" fmla="*/ 12 h 13"/>
                  <a:gd name="T16" fmla="*/ 12 w 13"/>
                  <a:gd name="T17" fmla="*/ 11 h 13"/>
                  <a:gd name="T18" fmla="*/ 12 w 13"/>
                  <a:gd name="T19" fmla="*/ 10 h 13"/>
                  <a:gd name="T20" fmla="*/ 13 w 13"/>
                  <a:gd name="T21" fmla="*/ 10 h 13"/>
                  <a:gd name="T22" fmla="*/ 13 w 13"/>
                  <a:gd name="T23" fmla="*/ 10 h 13"/>
                  <a:gd name="T24" fmla="*/ 5 w 13"/>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3">
                    <a:moveTo>
                      <a:pt x="5" y="0"/>
                    </a:moveTo>
                    <a:cubicBezTo>
                      <a:pt x="5" y="0"/>
                      <a:pt x="5" y="0"/>
                      <a:pt x="5" y="0"/>
                    </a:cubicBezTo>
                    <a:cubicBezTo>
                      <a:pt x="4" y="0"/>
                      <a:pt x="4" y="1"/>
                      <a:pt x="4" y="1"/>
                    </a:cubicBezTo>
                    <a:cubicBezTo>
                      <a:pt x="12" y="10"/>
                      <a:pt x="12" y="10"/>
                      <a:pt x="12" y="10"/>
                    </a:cubicBezTo>
                    <a:cubicBezTo>
                      <a:pt x="0" y="12"/>
                      <a:pt x="0" y="12"/>
                      <a:pt x="0" y="12"/>
                    </a:cubicBezTo>
                    <a:cubicBezTo>
                      <a:pt x="0" y="12"/>
                      <a:pt x="0" y="12"/>
                      <a:pt x="0" y="12"/>
                    </a:cubicBezTo>
                    <a:cubicBezTo>
                      <a:pt x="0" y="12"/>
                      <a:pt x="1" y="13"/>
                      <a:pt x="1" y="13"/>
                    </a:cubicBezTo>
                    <a:cubicBezTo>
                      <a:pt x="11" y="12"/>
                      <a:pt x="11" y="12"/>
                      <a:pt x="11" y="12"/>
                    </a:cubicBezTo>
                    <a:cubicBezTo>
                      <a:pt x="12" y="11"/>
                      <a:pt x="12" y="11"/>
                      <a:pt x="12" y="11"/>
                    </a:cubicBezTo>
                    <a:cubicBezTo>
                      <a:pt x="12" y="10"/>
                      <a:pt x="12" y="10"/>
                      <a:pt x="12" y="10"/>
                    </a:cubicBezTo>
                    <a:cubicBezTo>
                      <a:pt x="13" y="10"/>
                      <a:pt x="13" y="10"/>
                      <a:pt x="13" y="10"/>
                    </a:cubicBezTo>
                    <a:cubicBezTo>
                      <a:pt x="13" y="10"/>
                      <a:pt x="13" y="10"/>
                      <a:pt x="13" y="10"/>
                    </a:cubicBezTo>
                    <a:cubicBezTo>
                      <a:pt x="5" y="0"/>
                      <a:pt x="5" y="0"/>
                      <a:pt x="5"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9" name="Freeform 66">
                <a:extLst>
                  <a:ext uri="{FF2B5EF4-FFF2-40B4-BE49-F238E27FC236}">
                    <a16:creationId xmlns:a16="http://schemas.microsoft.com/office/drawing/2014/main" id="{1423B8AB-FA52-4643-BAE0-8DB5F40171BE}"/>
                  </a:ext>
                </a:extLst>
              </p:cNvPr>
              <p:cNvSpPr>
                <a:spLocks noEditPoints="1"/>
              </p:cNvSpPr>
              <p:nvPr/>
            </p:nvSpPr>
            <p:spPr bwMode="auto">
              <a:xfrm>
                <a:off x="-5375" y="1473"/>
                <a:ext cx="302" cy="42"/>
              </a:xfrm>
              <a:custGeom>
                <a:avLst/>
                <a:gdLst>
                  <a:gd name="T0" fmla="*/ 142 w 275"/>
                  <a:gd name="T1" fmla="*/ 18 h 38"/>
                  <a:gd name="T2" fmla="*/ 0 w 275"/>
                  <a:gd name="T3" fmla="*/ 37 h 38"/>
                  <a:gd name="T4" fmla="*/ 0 w 275"/>
                  <a:gd name="T5" fmla="*/ 38 h 38"/>
                  <a:gd name="T6" fmla="*/ 123 w 275"/>
                  <a:gd name="T7" fmla="*/ 22 h 38"/>
                  <a:gd name="T8" fmla="*/ 123 w 275"/>
                  <a:gd name="T9" fmla="*/ 22 h 38"/>
                  <a:gd name="T10" fmla="*/ 140 w 275"/>
                  <a:gd name="T11" fmla="*/ 19 h 38"/>
                  <a:gd name="T12" fmla="*/ 142 w 275"/>
                  <a:gd name="T13" fmla="*/ 18 h 38"/>
                  <a:gd name="T14" fmla="*/ 183 w 275"/>
                  <a:gd name="T15" fmla="*/ 12 h 38"/>
                  <a:gd name="T16" fmla="*/ 150 w 275"/>
                  <a:gd name="T17" fmla="*/ 17 h 38"/>
                  <a:gd name="T18" fmla="*/ 147 w 275"/>
                  <a:gd name="T19" fmla="*/ 18 h 38"/>
                  <a:gd name="T20" fmla="*/ 182 w 275"/>
                  <a:gd name="T21" fmla="*/ 13 h 38"/>
                  <a:gd name="T22" fmla="*/ 183 w 275"/>
                  <a:gd name="T23" fmla="*/ 12 h 38"/>
                  <a:gd name="T24" fmla="*/ 275 w 275"/>
                  <a:gd name="T25" fmla="*/ 0 h 38"/>
                  <a:gd name="T26" fmla="*/ 190 w 275"/>
                  <a:gd name="T27" fmla="*/ 12 h 38"/>
                  <a:gd name="T28" fmla="*/ 189 w 275"/>
                  <a:gd name="T29" fmla="*/ 13 h 38"/>
                  <a:gd name="T30" fmla="*/ 275 w 275"/>
                  <a:gd name="T31" fmla="*/ 1 h 38"/>
                  <a:gd name="T32" fmla="*/ 275 w 275"/>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38">
                    <a:moveTo>
                      <a:pt x="142" y="18"/>
                    </a:moveTo>
                    <a:cubicBezTo>
                      <a:pt x="0" y="37"/>
                      <a:pt x="0" y="37"/>
                      <a:pt x="0" y="37"/>
                    </a:cubicBezTo>
                    <a:cubicBezTo>
                      <a:pt x="0" y="38"/>
                      <a:pt x="0" y="38"/>
                      <a:pt x="0" y="38"/>
                    </a:cubicBezTo>
                    <a:cubicBezTo>
                      <a:pt x="123" y="22"/>
                      <a:pt x="123" y="22"/>
                      <a:pt x="123" y="22"/>
                    </a:cubicBezTo>
                    <a:cubicBezTo>
                      <a:pt x="123" y="22"/>
                      <a:pt x="123" y="22"/>
                      <a:pt x="123" y="22"/>
                    </a:cubicBezTo>
                    <a:cubicBezTo>
                      <a:pt x="140" y="19"/>
                      <a:pt x="140" y="19"/>
                      <a:pt x="140" y="19"/>
                    </a:cubicBezTo>
                    <a:cubicBezTo>
                      <a:pt x="142" y="18"/>
                      <a:pt x="142" y="18"/>
                      <a:pt x="142" y="18"/>
                    </a:cubicBezTo>
                    <a:moveTo>
                      <a:pt x="183" y="12"/>
                    </a:moveTo>
                    <a:cubicBezTo>
                      <a:pt x="150" y="17"/>
                      <a:pt x="150" y="17"/>
                      <a:pt x="150" y="17"/>
                    </a:cubicBezTo>
                    <a:cubicBezTo>
                      <a:pt x="147" y="18"/>
                      <a:pt x="147" y="18"/>
                      <a:pt x="147" y="18"/>
                    </a:cubicBezTo>
                    <a:cubicBezTo>
                      <a:pt x="182" y="13"/>
                      <a:pt x="182" y="13"/>
                      <a:pt x="182" y="13"/>
                    </a:cubicBezTo>
                    <a:cubicBezTo>
                      <a:pt x="183" y="12"/>
                      <a:pt x="183" y="12"/>
                      <a:pt x="183" y="12"/>
                    </a:cubicBezTo>
                    <a:moveTo>
                      <a:pt x="275" y="0"/>
                    </a:moveTo>
                    <a:cubicBezTo>
                      <a:pt x="190" y="12"/>
                      <a:pt x="190" y="12"/>
                      <a:pt x="190" y="12"/>
                    </a:cubicBezTo>
                    <a:cubicBezTo>
                      <a:pt x="189" y="13"/>
                      <a:pt x="189" y="13"/>
                      <a:pt x="189" y="13"/>
                    </a:cubicBezTo>
                    <a:cubicBezTo>
                      <a:pt x="275" y="1"/>
                      <a:pt x="275" y="1"/>
                      <a:pt x="275" y="1"/>
                    </a:cubicBezTo>
                    <a:cubicBezTo>
                      <a:pt x="275" y="0"/>
                      <a:pt x="275" y="0"/>
                      <a:pt x="275"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0" name="Freeform 67">
                <a:extLst>
                  <a:ext uri="{FF2B5EF4-FFF2-40B4-BE49-F238E27FC236}">
                    <a16:creationId xmlns:a16="http://schemas.microsoft.com/office/drawing/2014/main" id="{1BD28007-8152-48E7-AF3F-7E1BC8F9BEAA}"/>
                  </a:ext>
                </a:extLst>
              </p:cNvPr>
              <p:cNvSpPr>
                <a:spLocks noEditPoints="1"/>
              </p:cNvSpPr>
              <p:nvPr/>
            </p:nvSpPr>
            <p:spPr bwMode="auto">
              <a:xfrm>
                <a:off x="-5240" y="1474"/>
                <a:ext cx="167" cy="23"/>
              </a:xfrm>
              <a:custGeom>
                <a:avLst/>
                <a:gdLst>
                  <a:gd name="T0" fmla="*/ 17 w 152"/>
                  <a:gd name="T1" fmla="*/ 18 h 21"/>
                  <a:gd name="T2" fmla="*/ 0 w 152"/>
                  <a:gd name="T3" fmla="*/ 21 h 21"/>
                  <a:gd name="T4" fmla="*/ 0 w 152"/>
                  <a:gd name="T5" fmla="*/ 21 h 21"/>
                  <a:gd name="T6" fmla="*/ 17 w 152"/>
                  <a:gd name="T7" fmla="*/ 18 h 21"/>
                  <a:gd name="T8" fmla="*/ 17 w 152"/>
                  <a:gd name="T9" fmla="*/ 18 h 21"/>
                  <a:gd name="T10" fmla="*/ 59 w 152"/>
                  <a:gd name="T11" fmla="*/ 12 h 21"/>
                  <a:gd name="T12" fmla="*/ 24 w 152"/>
                  <a:gd name="T13" fmla="*/ 17 h 21"/>
                  <a:gd name="T14" fmla="*/ 24 w 152"/>
                  <a:gd name="T15" fmla="*/ 17 h 21"/>
                  <a:gd name="T16" fmla="*/ 59 w 152"/>
                  <a:gd name="T17" fmla="*/ 13 h 21"/>
                  <a:gd name="T18" fmla="*/ 59 w 152"/>
                  <a:gd name="T19" fmla="*/ 12 h 21"/>
                  <a:gd name="T20" fmla="*/ 152 w 152"/>
                  <a:gd name="T21" fmla="*/ 0 h 21"/>
                  <a:gd name="T22" fmla="*/ 66 w 152"/>
                  <a:gd name="T23" fmla="*/ 12 h 21"/>
                  <a:gd name="T24" fmla="*/ 66 w 152"/>
                  <a:gd name="T25" fmla="*/ 12 h 21"/>
                  <a:gd name="T26" fmla="*/ 152 w 152"/>
                  <a:gd name="T27" fmla="*/ 0 h 21"/>
                  <a:gd name="T28" fmla="*/ 152 w 152"/>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21">
                    <a:moveTo>
                      <a:pt x="17" y="18"/>
                    </a:moveTo>
                    <a:cubicBezTo>
                      <a:pt x="0" y="21"/>
                      <a:pt x="0" y="21"/>
                      <a:pt x="0" y="21"/>
                    </a:cubicBezTo>
                    <a:cubicBezTo>
                      <a:pt x="0" y="21"/>
                      <a:pt x="0" y="21"/>
                      <a:pt x="0" y="21"/>
                    </a:cubicBezTo>
                    <a:cubicBezTo>
                      <a:pt x="17" y="18"/>
                      <a:pt x="17" y="18"/>
                      <a:pt x="17" y="18"/>
                    </a:cubicBezTo>
                    <a:cubicBezTo>
                      <a:pt x="17" y="18"/>
                      <a:pt x="17" y="18"/>
                      <a:pt x="17" y="18"/>
                    </a:cubicBezTo>
                    <a:moveTo>
                      <a:pt x="59" y="12"/>
                    </a:moveTo>
                    <a:cubicBezTo>
                      <a:pt x="24" y="17"/>
                      <a:pt x="24" y="17"/>
                      <a:pt x="24" y="17"/>
                    </a:cubicBezTo>
                    <a:cubicBezTo>
                      <a:pt x="24" y="17"/>
                      <a:pt x="24" y="17"/>
                      <a:pt x="24" y="17"/>
                    </a:cubicBezTo>
                    <a:cubicBezTo>
                      <a:pt x="59" y="13"/>
                      <a:pt x="59" y="13"/>
                      <a:pt x="59" y="13"/>
                    </a:cubicBezTo>
                    <a:cubicBezTo>
                      <a:pt x="59" y="12"/>
                      <a:pt x="59" y="12"/>
                      <a:pt x="59" y="12"/>
                    </a:cubicBezTo>
                    <a:moveTo>
                      <a:pt x="152" y="0"/>
                    </a:moveTo>
                    <a:cubicBezTo>
                      <a:pt x="66" y="12"/>
                      <a:pt x="66" y="12"/>
                      <a:pt x="66" y="12"/>
                    </a:cubicBezTo>
                    <a:cubicBezTo>
                      <a:pt x="66" y="12"/>
                      <a:pt x="66" y="12"/>
                      <a:pt x="66" y="12"/>
                    </a:cubicBezTo>
                    <a:cubicBezTo>
                      <a:pt x="152" y="0"/>
                      <a:pt x="152" y="0"/>
                      <a:pt x="152" y="0"/>
                    </a:cubicBezTo>
                    <a:cubicBezTo>
                      <a:pt x="152" y="0"/>
                      <a:pt x="152" y="0"/>
                      <a:pt x="15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1" name="Freeform 68">
                <a:extLst>
                  <a:ext uri="{FF2B5EF4-FFF2-40B4-BE49-F238E27FC236}">
                    <a16:creationId xmlns:a16="http://schemas.microsoft.com/office/drawing/2014/main" id="{CCFBAD0F-BD0B-4A4E-AC3B-37E9DA96AAA0}"/>
                  </a:ext>
                </a:extLst>
              </p:cNvPr>
              <p:cNvSpPr>
                <a:spLocks noEditPoints="1"/>
              </p:cNvSpPr>
              <p:nvPr/>
            </p:nvSpPr>
            <p:spPr bwMode="auto">
              <a:xfrm>
                <a:off x="-4974" y="1444"/>
                <a:ext cx="165" cy="111"/>
              </a:xfrm>
              <a:custGeom>
                <a:avLst/>
                <a:gdLst>
                  <a:gd name="T0" fmla="*/ 34 w 150"/>
                  <a:gd name="T1" fmla="*/ 78 h 102"/>
                  <a:gd name="T2" fmla="*/ 0 w 150"/>
                  <a:gd name="T3" fmla="*/ 101 h 102"/>
                  <a:gd name="T4" fmla="*/ 1 w 150"/>
                  <a:gd name="T5" fmla="*/ 102 h 102"/>
                  <a:gd name="T6" fmla="*/ 34 w 150"/>
                  <a:gd name="T7" fmla="*/ 79 h 102"/>
                  <a:gd name="T8" fmla="*/ 34 w 150"/>
                  <a:gd name="T9" fmla="*/ 78 h 102"/>
                  <a:gd name="T10" fmla="*/ 121 w 150"/>
                  <a:gd name="T11" fmla="*/ 19 h 102"/>
                  <a:gd name="T12" fmla="*/ 39 w 150"/>
                  <a:gd name="T13" fmla="*/ 75 h 102"/>
                  <a:gd name="T14" fmla="*/ 39 w 150"/>
                  <a:gd name="T15" fmla="*/ 76 h 102"/>
                  <a:gd name="T16" fmla="*/ 123 w 150"/>
                  <a:gd name="T17" fmla="*/ 19 h 102"/>
                  <a:gd name="T18" fmla="*/ 121 w 150"/>
                  <a:gd name="T19" fmla="*/ 19 h 102"/>
                  <a:gd name="T20" fmla="*/ 150 w 150"/>
                  <a:gd name="T21" fmla="*/ 0 h 102"/>
                  <a:gd name="T22" fmla="*/ 129 w 150"/>
                  <a:gd name="T23" fmla="*/ 14 h 102"/>
                  <a:gd name="T24" fmla="*/ 130 w 150"/>
                  <a:gd name="T25" fmla="*/ 14 h 102"/>
                  <a:gd name="T26" fmla="*/ 150 w 150"/>
                  <a:gd name="T27" fmla="*/ 1 h 102"/>
                  <a:gd name="T28" fmla="*/ 150 w 150"/>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02">
                    <a:moveTo>
                      <a:pt x="34" y="78"/>
                    </a:moveTo>
                    <a:cubicBezTo>
                      <a:pt x="0" y="101"/>
                      <a:pt x="0" y="101"/>
                      <a:pt x="0" y="101"/>
                    </a:cubicBezTo>
                    <a:cubicBezTo>
                      <a:pt x="0" y="101"/>
                      <a:pt x="0" y="101"/>
                      <a:pt x="1" y="102"/>
                    </a:cubicBezTo>
                    <a:cubicBezTo>
                      <a:pt x="34" y="79"/>
                      <a:pt x="34" y="79"/>
                      <a:pt x="34" y="79"/>
                    </a:cubicBezTo>
                    <a:cubicBezTo>
                      <a:pt x="34" y="78"/>
                      <a:pt x="34" y="78"/>
                      <a:pt x="34" y="78"/>
                    </a:cubicBezTo>
                    <a:moveTo>
                      <a:pt x="121" y="19"/>
                    </a:moveTo>
                    <a:cubicBezTo>
                      <a:pt x="39" y="75"/>
                      <a:pt x="39" y="75"/>
                      <a:pt x="39" y="75"/>
                    </a:cubicBezTo>
                    <a:cubicBezTo>
                      <a:pt x="39" y="76"/>
                      <a:pt x="39" y="76"/>
                      <a:pt x="39" y="76"/>
                    </a:cubicBezTo>
                    <a:cubicBezTo>
                      <a:pt x="123" y="19"/>
                      <a:pt x="123" y="19"/>
                      <a:pt x="123" y="19"/>
                    </a:cubicBezTo>
                    <a:cubicBezTo>
                      <a:pt x="121" y="19"/>
                      <a:pt x="121" y="19"/>
                      <a:pt x="121" y="19"/>
                    </a:cubicBezTo>
                    <a:moveTo>
                      <a:pt x="150" y="0"/>
                    </a:moveTo>
                    <a:cubicBezTo>
                      <a:pt x="129" y="14"/>
                      <a:pt x="129" y="14"/>
                      <a:pt x="129" y="14"/>
                    </a:cubicBezTo>
                    <a:cubicBezTo>
                      <a:pt x="130" y="14"/>
                      <a:pt x="130" y="14"/>
                      <a:pt x="130" y="14"/>
                    </a:cubicBezTo>
                    <a:cubicBezTo>
                      <a:pt x="150" y="1"/>
                      <a:pt x="150" y="1"/>
                      <a:pt x="150" y="1"/>
                    </a:cubicBezTo>
                    <a:cubicBezTo>
                      <a:pt x="150" y="1"/>
                      <a:pt x="150" y="0"/>
                      <a:pt x="15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2" name="Freeform 69">
                <a:extLst>
                  <a:ext uri="{FF2B5EF4-FFF2-40B4-BE49-F238E27FC236}">
                    <a16:creationId xmlns:a16="http://schemas.microsoft.com/office/drawing/2014/main" id="{D91D87E5-FD63-467F-AD08-DF2CBF600655}"/>
                  </a:ext>
                </a:extLst>
              </p:cNvPr>
              <p:cNvSpPr>
                <a:spLocks/>
              </p:cNvSpPr>
              <p:nvPr/>
            </p:nvSpPr>
            <p:spPr bwMode="auto">
              <a:xfrm>
                <a:off x="-4984" y="1554"/>
                <a:ext cx="11" cy="8"/>
              </a:xfrm>
              <a:custGeom>
                <a:avLst/>
                <a:gdLst>
                  <a:gd name="T0" fmla="*/ 9 w 10"/>
                  <a:gd name="T1" fmla="*/ 0 h 7"/>
                  <a:gd name="T2" fmla="*/ 0 w 10"/>
                  <a:gd name="T3" fmla="*/ 6 h 7"/>
                  <a:gd name="T4" fmla="*/ 1 w 10"/>
                  <a:gd name="T5" fmla="*/ 7 h 7"/>
                  <a:gd name="T6" fmla="*/ 10 w 10"/>
                  <a:gd name="T7" fmla="*/ 1 h 7"/>
                  <a:gd name="T8" fmla="*/ 9 w 10"/>
                  <a:gd name="T9" fmla="*/ 0 h 7"/>
                  <a:gd name="T10" fmla="*/ 9 w 10"/>
                  <a:gd name="T11" fmla="*/ 0 h 7"/>
                </a:gdLst>
                <a:ahLst/>
                <a:cxnLst>
                  <a:cxn ang="0">
                    <a:pos x="T0" y="T1"/>
                  </a:cxn>
                  <a:cxn ang="0">
                    <a:pos x="T2" y="T3"/>
                  </a:cxn>
                  <a:cxn ang="0">
                    <a:pos x="T4" y="T5"/>
                  </a:cxn>
                  <a:cxn ang="0">
                    <a:pos x="T6" y="T7"/>
                  </a:cxn>
                  <a:cxn ang="0">
                    <a:pos x="T8" y="T9"/>
                  </a:cxn>
                  <a:cxn ang="0">
                    <a:pos x="T10" y="T11"/>
                  </a:cxn>
                </a:cxnLst>
                <a:rect l="0" t="0" r="r" b="b"/>
                <a:pathLst>
                  <a:path w="10" h="7">
                    <a:moveTo>
                      <a:pt x="9" y="0"/>
                    </a:moveTo>
                    <a:cubicBezTo>
                      <a:pt x="0" y="6"/>
                      <a:pt x="0" y="6"/>
                      <a:pt x="0" y="6"/>
                    </a:cubicBezTo>
                    <a:cubicBezTo>
                      <a:pt x="1" y="7"/>
                      <a:pt x="1" y="7"/>
                      <a:pt x="1" y="7"/>
                    </a:cubicBezTo>
                    <a:cubicBezTo>
                      <a:pt x="10" y="1"/>
                      <a:pt x="10" y="1"/>
                      <a:pt x="10" y="1"/>
                    </a:cubicBezTo>
                    <a:cubicBezTo>
                      <a:pt x="9" y="0"/>
                      <a:pt x="9" y="0"/>
                      <a:pt x="9" y="0"/>
                    </a:cubicBezTo>
                    <a:cubicBezTo>
                      <a:pt x="9" y="0"/>
                      <a:pt x="9" y="0"/>
                      <a:pt x="9"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3" name="Freeform 70">
                <a:extLst>
                  <a:ext uri="{FF2B5EF4-FFF2-40B4-BE49-F238E27FC236}">
                    <a16:creationId xmlns:a16="http://schemas.microsoft.com/office/drawing/2014/main" id="{75FB8827-5EC0-428C-9649-B1250ECDA4DD}"/>
                  </a:ext>
                </a:extLst>
              </p:cNvPr>
              <p:cNvSpPr>
                <a:spLocks/>
              </p:cNvSpPr>
              <p:nvPr/>
            </p:nvSpPr>
            <p:spPr bwMode="auto">
              <a:xfrm>
                <a:off x="-4809" y="1437"/>
                <a:ext cx="10" cy="8"/>
              </a:xfrm>
              <a:custGeom>
                <a:avLst/>
                <a:gdLst>
                  <a:gd name="T0" fmla="*/ 9 w 9"/>
                  <a:gd name="T1" fmla="*/ 0 h 7"/>
                  <a:gd name="T2" fmla="*/ 8 w 9"/>
                  <a:gd name="T3" fmla="*/ 1 h 7"/>
                  <a:gd name="T4" fmla="*/ 0 w 9"/>
                  <a:gd name="T5" fmla="*/ 6 h 7"/>
                  <a:gd name="T6" fmla="*/ 0 w 9"/>
                  <a:gd name="T7" fmla="*/ 6 h 7"/>
                  <a:gd name="T8" fmla="*/ 0 w 9"/>
                  <a:gd name="T9" fmla="*/ 7 h 7"/>
                  <a:gd name="T10" fmla="*/ 8 w 9"/>
                  <a:gd name="T11" fmla="*/ 2 h 7"/>
                  <a:gd name="T12" fmla="*/ 9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9" y="0"/>
                    </a:moveTo>
                    <a:cubicBezTo>
                      <a:pt x="8" y="1"/>
                      <a:pt x="8" y="1"/>
                      <a:pt x="8" y="1"/>
                    </a:cubicBezTo>
                    <a:cubicBezTo>
                      <a:pt x="0" y="6"/>
                      <a:pt x="0" y="6"/>
                      <a:pt x="0" y="6"/>
                    </a:cubicBezTo>
                    <a:cubicBezTo>
                      <a:pt x="0" y="6"/>
                      <a:pt x="0" y="6"/>
                      <a:pt x="0" y="6"/>
                    </a:cubicBezTo>
                    <a:cubicBezTo>
                      <a:pt x="0" y="6"/>
                      <a:pt x="0" y="7"/>
                      <a:pt x="0" y="7"/>
                    </a:cubicBezTo>
                    <a:cubicBezTo>
                      <a:pt x="8" y="2"/>
                      <a:pt x="8" y="2"/>
                      <a:pt x="8" y="2"/>
                    </a:cubicBezTo>
                    <a:cubicBezTo>
                      <a:pt x="9" y="0"/>
                      <a:pt x="9" y="0"/>
                      <a:pt x="9"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4" name="Freeform 71">
                <a:extLst>
                  <a:ext uri="{FF2B5EF4-FFF2-40B4-BE49-F238E27FC236}">
                    <a16:creationId xmlns:a16="http://schemas.microsoft.com/office/drawing/2014/main" id="{AA2152B0-124E-428B-9B04-76CDA5974884}"/>
                  </a:ext>
                </a:extLst>
              </p:cNvPr>
              <p:cNvSpPr>
                <a:spLocks/>
              </p:cNvSpPr>
              <p:nvPr/>
            </p:nvSpPr>
            <p:spPr bwMode="auto">
              <a:xfrm>
                <a:off x="-5194" y="1570"/>
                <a:ext cx="197" cy="132"/>
              </a:xfrm>
              <a:custGeom>
                <a:avLst/>
                <a:gdLst>
                  <a:gd name="T0" fmla="*/ 178 w 179"/>
                  <a:gd name="T1" fmla="*/ 0 h 121"/>
                  <a:gd name="T2" fmla="*/ 0 w 179"/>
                  <a:gd name="T3" fmla="*/ 120 h 121"/>
                  <a:gd name="T4" fmla="*/ 1 w 179"/>
                  <a:gd name="T5" fmla="*/ 121 h 121"/>
                  <a:gd name="T6" fmla="*/ 179 w 179"/>
                  <a:gd name="T7" fmla="*/ 1 h 121"/>
                  <a:gd name="T8" fmla="*/ 178 w 179"/>
                  <a:gd name="T9" fmla="*/ 0 h 121"/>
                </a:gdLst>
                <a:ahLst/>
                <a:cxnLst>
                  <a:cxn ang="0">
                    <a:pos x="T0" y="T1"/>
                  </a:cxn>
                  <a:cxn ang="0">
                    <a:pos x="T2" y="T3"/>
                  </a:cxn>
                  <a:cxn ang="0">
                    <a:pos x="T4" y="T5"/>
                  </a:cxn>
                  <a:cxn ang="0">
                    <a:pos x="T6" y="T7"/>
                  </a:cxn>
                  <a:cxn ang="0">
                    <a:pos x="T8" y="T9"/>
                  </a:cxn>
                </a:cxnLst>
                <a:rect l="0" t="0" r="r" b="b"/>
                <a:pathLst>
                  <a:path w="179" h="121">
                    <a:moveTo>
                      <a:pt x="178" y="0"/>
                    </a:moveTo>
                    <a:cubicBezTo>
                      <a:pt x="0" y="120"/>
                      <a:pt x="0" y="120"/>
                      <a:pt x="0" y="120"/>
                    </a:cubicBezTo>
                    <a:cubicBezTo>
                      <a:pt x="1" y="120"/>
                      <a:pt x="1" y="121"/>
                      <a:pt x="1" y="121"/>
                    </a:cubicBezTo>
                    <a:cubicBezTo>
                      <a:pt x="179" y="1"/>
                      <a:pt x="179" y="1"/>
                      <a:pt x="179" y="1"/>
                    </a:cubicBezTo>
                    <a:cubicBezTo>
                      <a:pt x="179" y="1"/>
                      <a:pt x="178" y="1"/>
                      <a:pt x="178"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5" name="Freeform 72">
                <a:extLst>
                  <a:ext uri="{FF2B5EF4-FFF2-40B4-BE49-F238E27FC236}">
                    <a16:creationId xmlns:a16="http://schemas.microsoft.com/office/drawing/2014/main" id="{E9FCAEDE-ADCC-477D-AD41-084588B94408}"/>
                  </a:ext>
                </a:extLst>
              </p:cNvPr>
              <p:cNvSpPr>
                <a:spLocks/>
              </p:cNvSpPr>
              <p:nvPr/>
            </p:nvSpPr>
            <p:spPr bwMode="auto">
              <a:xfrm>
                <a:off x="-5203" y="1701"/>
                <a:ext cx="10" cy="7"/>
              </a:xfrm>
              <a:custGeom>
                <a:avLst/>
                <a:gdLst>
                  <a:gd name="T0" fmla="*/ 8 w 9"/>
                  <a:gd name="T1" fmla="*/ 0 h 6"/>
                  <a:gd name="T2" fmla="*/ 0 w 9"/>
                  <a:gd name="T3" fmla="*/ 6 h 6"/>
                  <a:gd name="T4" fmla="*/ 1 w 9"/>
                  <a:gd name="T5" fmla="*/ 6 h 6"/>
                  <a:gd name="T6" fmla="*/ 9 w 9"/>
                  <a:gd name="T7" fmla="*/ 1 h 6"/>
                  <a:gd name="T8" fmla="*/ 8 w 9"/>
                  <a:gd name="T9" fmla="*/ 0 h 6"/>
                  <a:gd name="T10" fmla="*/ 8 w 9"/>
                  <a:gd name="T11" fmla="*/ 0 h 6"/>
                </a:gdLst>
                <a:ahLst/>
                <a:cxnLst>
                  <a:cxn ang="0">
                    <a:pos x="T0" y="T1"/>
                  </a:cxn>
                  <a:cxn ang="0">
                    <a:pos x="T2" y="T3"/>
                  </a:cxn>
                  <a:cxn ang="0">
                    <a:pos x="T4" y="T5"/>
                  </a:cxn>
                  <a:cxn ang="0">
                    <a:pos x="T6" y="T7"/>
                  </a:cxn>
                  <a:cxn ang="0">
                    <a:pos x="T8" y="T9"/>
                  </a:cxn>
                  <a:cxn ang="0">
                    <a:pos x="T10" y="T11"/>
                  </a:cxn>
                </a:cxnLst>
                <a:rect l="0" t="0" r="r" b="b"/>
                <a:pathLst>
                  <a:path w="9" h="6">
                    <a:moveTo>
                      <a:pt x="8" y="0"/>
                    </a:moveTo>
                    <a:cubicBezTo>
                      <a:pt x="0" y="6"/>
                      <a:pt x="0" y="6"/>
                      <a:pt x="0" y="6"/>
                    </a:cubicBezTo>
                    <a:cubicBezTo>
                      <a:pt x="1" y="6"/>
                      <a:pt x="1" y="6"/>
                      <a:pt x="1" y="6"/>
                    </a:cubicBezTo>
                    <a:cubicBezTo>
                      <a:pt x="9" y="1"/>
                      <a:pt x="9" y="1"/>
                      <a:pt x="9" y="1"/>
                    </a:cubicBezTo>
                    <a:cubicBezTo>
                      <a:pt x="9" y="1"/>
                      <a:pt x="9" y="0"/>
                      <a:pt x="8" y="0"/>
                    </a:cubicBezTo>
                    <a:cubicBezTo>
                      <a:pt x="8" y="0"/>
                      <a:pt x="8" y="0"/>
                      <a:pt x="8"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6" name="Freeform 73">
                <a:extLst>
                  <a:ext uri="{FF2B5EF4-FFF2-40B4-BE49-F238E27FC236}">
                    <a16:creationId xmlns:a16="http://schemas.microsoft.com/office/drawing/2014/main" id="{808BE08B-B54D-4D03-AF10-493BF68E6C3C}"/>
                  </a:ext>
                </a:extLst>
              </p:cNvPr>
              <p:cNvSpPr>
                <a:spLocks/>
              </p:cNvSpPr>
              <p:nvPr/>
            </p:nvSpPr>
            <p:spPr bwMode="auto">
              <a:xfrm>
                <a:off x="-4998" y="1563"/>
                <a:ext cx="11" cy="8"/>
              </a:xfrm>
              <a:custGeom>
                <a:avLst/>
                <a:gdLst>
                  <a:gd name="T0" fmla="*/ 9 w 10"/>
                  <a:gd name="T1" fmla="*/ 0 h 7"/>
                  <a:gd name="T2" fmla="*/ 0 w 10"/>
                  <a:gd name="T3" fmla="*/ 6 h 7"/>
                  <a:gd name="T4" fmla="*/ 0 w 10"/>
                  <a:gd name="T5" fmla="*/ 6 h 7"/>
                  <a:gd name="T6" fmla="*/ 1 w 10"/>
                  <a:gd name="T7" fmla="*/ 7 h 7"/>
                  <a:gd name="T8" fmla="*/ 10 w 10"/>
                  <a:gd name="T9" fmla="*/ 1 h 7"/>
                  <a:gd name="T10" fmla="*/ 9 w 10"/>
                  <a:gd name="T11" fmla="*/ 0 h 7"/>
                </a:gdLst>
                <a:ahLst/>
                <a:cxnLst>
                  <a:cxn ang="0">
                    <a:pos x="T0" y="T1"/>
                  </a:cxn>
                  <a:cxn ang="0">
                    <a:pos x="T2" y="T3"/>
                  </a:cxn>
                  <a:cxn ang="0">
                    <a:pos x="T4" y="T5"/>
                  </a:cxn>
                  <a:cxn ang="0">
                    <a:pos x="T6" y="T7"/>
                  </a:cxn>
                  <a:cxn ang="0">
                    <a:pos x="T8" y="T9"/>
                  </a:cxn>
                  <a:cxn ang="0">
                    <a:pos x="T10" y="T11"/>
                  </a:cxn>
                </a:cxnLst>
                <a:rect l="0" t="0" r="r" b="b"/>
                <a:pathLst>
                  <a:path w="10" h="7">
                    <a:moveTo>
                      <a:pt x="9" y="0"/>
                    </a:moveTo>
                    <a:cubicBezTo>
                      <a:pt x="0" y="6"/>
                      <a:pt x="0" y="6"/>
                      <a:pt x="0" y="6"/>
                    </a:cubicBezTo>
                    <a:cubicBezTo>
                      <a:pt x="0" y="6"/>
                      <a:pt x="0" y="6"/>
                      <a:pt x="0" y="6"/>
                    </a:cubicBezTo>
                    <a:cubicBezTo>
                      <a:pt x="0" y="7"/>
                      <a:pt x="1" y="7"/>
                      <a:pt x="1" y="7"/>
                    </a:cubicBezTo>
                    <a:cubicBezTo>
                      <a:pt x="10" y="1"/>
                      <a:pt x="10" y="1"/>
                      <a:pt x="10" y="1"/>
                    </a:cubicBezTo>
                    <a:cubicBezTo>
                      <a:pt x="9" y="0"/>
                      <a:pt x="9" y="0"/>
                      <a:pt x="9"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7" name="Freeform 74">
                <a:extLst>
                  <a:ext uri="{FF2B5EF4-FFF2-40B4-BE49-F238E27FC236}">
                    <a16:creationId xmlns:a16="http://schemas.microsoft.com/office/drawing/2014/main" id="{7C87C60D-56C5-40A4-AC55-A2981E53097C}"/>
                  </a:ext>
                </a:extLst>
              </p:cNvPr>
              <p:cNvSpPr>
                <a:spLocks/>
              </p:cNvSpPr>
              <p:nvPr/>
            </p:nvSpPr>
            <p:spPr bwMode="auto">
              <a:xfrm>
                <a:off x="-5375" y="1718"/>
                <a:ext cx="158" cy="107"/>
              </a:xfrm>
              <a:custGeom>
                <a:avLst/>
                <a:gdLst>
                  <a:gd name="T0" fmla="*/ 144 w 144"/>
                  <a:gd name="T1" fmla="*/ 0 h 98"/>
                  <a:gd name="T2" fmla="*/ 0 w 144"/>
                  <a:gd name="T3" fmla="*/ 96 h 98"/>
                  <a:gd name="T4" fmla="*/ 0 w 144"/>
                  <a:gd name="T5" fmla="*/ 98 h 98"/>
                  <a:gd name="T6" fmla="*/ 144 w 144"/>
                  <a:gd name="T7" fmla="*/ 1 h 98"/>
                  <a:gd name="T8" fmla="*/ 144 w 144"/>
                  <a:gd name="T9" fmla="*/ 0 h 98"/>
                </a:gdLst>
                <a:ahLst/>
                <a:cxnLst>
                  <a:cxn ang="0">
                    <a:pos x="T0" y="T1"/>
                  </a:cxn>
                  <a:cxn ang="0">
                    <a:pos x="T2" y="T3"/>
                  </a:cxn>
                  <a:cxn ang="0">
                    <a:pos x="T4" y="T5"/>
                  </a:cxn>
                  <a:cxn ang="0">
                    <a:pos x="T6" y="T7"/>
                  </a:cxn>
                  <a:cxn ang="0">
                    <a:pos x="T8" y="T9"/>
                  </a:cxn>
                </a:cxnLst>
                <a:rect l="0" t="0" r="r" b="b"/>
                <a:pathLst>
                  <a:path w="144" h="98">
                    <a:moveTo>
                      <a:pt x="144" y="0"/>
                    </a:moveTo>
                    <a:cubicBezTo>
                      <a:pt x="0" y="96"/>
                      <a:pt x="0" y="96"/>
                      <a:pt x="0" y="96"/>
                    </a:cubicBezTo>
                    <a:cubicBezTo>
                      <a:pt x="0" y="98"/>
                      <a:pt x="0" y="98"/>
                      <a:pt x="0" y="98"/>
                    </a:cubicBezTo>
                    <a:cubicBezTo>
                      <a:pt x="144" y="1"/>
                      <a:pt x="144" y="1"/>
                      <a:pt x="144" y="1"/>
                    </a:cubicBezTo>
                    <a:cubicBezTo>
                      <a:pt x="144" y="0"/>
                      <a:pt x="144" y="0"/>
                      <a:pt x="14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8" name="Freeform 75">
                <a:extLst>
                  <a:ext uri="{FF2B5EF4-FFF2-40B4-BE49-F238E27FC236}">
                    <a16:creationId xmlns:a16="http://schemas.microsoft.com/office/drawing/2014/main" id="{22C0260C-AA50-4F89-A705-1E096B1E8D2E}"/>
                  </a:ext>
                </a:extLst>
              </p:cNvPr>
              <p:cNvSpPr>
                <a:spLocks/>
              </p:cNvSpPr>
              <p:nvPr/>
            </p:nvSpPr>
            <p:spPr bwMode="auto">
              <a:xfrm>
                <a:off x="-5217" y="1709"/>
                <a:ext cx="13" cy="10"/>
              </a:xfrm>
              <a:custGeom>
                <a:avLst/>
                <a:gdLst>
                  <a:gd name="T0" fmla="*/ 11 w 12"/>
                  <a:gd name="T1" fmla="*/ 0 h 9"/>
                  <a:gd name="T2" fmla="*/ 0 w 12"/>
                  <a:gd name="T3" fmla="*/ 8 h 9"/>
                  <a:gd name="T4" fmla="*/ 0 w 12"/>
                  <a:gd name="T5" fmla="*/ 8 h 9"/>
                  <a:gd name="T6" fmla="*/ 0 w 12"/>
                  <a:gd name="T7" fmla="*/ 9 h 9"/>
                  <a:gd name="T8" fmla="*/ 12 w 12"/>
                  <a:gd name="T9" fmla="*/ 1 h 9"/>
                  <a:gd name="T10" fmla="*/ 11 w 12"/>
                  <a:gd name="T11" fmla="*/ 0 h 9"/>
                </a:gdLst>
                <a:ahLst/>
                <a:cxnLst>
                  <a:cxn ang="0">
                    <a:pos x="T0" y="T1"/>
                  </a:cxn>
                  <a:cxn ang="0">
                    <a:pos x="T2" y="T3"/>
                  </a:cxn>
                  <a:cxn ang="0">
                    <a:pos x="T4" y="T5"/>
                  </a:cxn>
                  <a:cxn ang="0">
                    <a:pos x="T6" y="T7"/>
                  </a:cxn>
                  <a:cxn ang="0">
                    <a:pos x="T8" y="T9"/>
                  </a:cxn>
                  <a:cxn ang="0">
                    <a:pos x="T10" y="T11"/>
                  </a:cxn>
                </a:cxnLst>
                <a:rect l="0" t="0" r="r" b="b"/>
                <a:pathLst>
                  <a:path w="12" h="9">
                    <a:moveTo>
                      <a:pt x="11" y="0"/>
                    </a:moveTo>
                    <a:cubicBezTo>
                      <a:pt x="0" y="8"/>
                      <a:pt x="0" y="8"/>
                      <a:pt x="0" y="8"/>
                    </a:cubicBezTo>
                    <a:cubicBezTo>
                      <a:pt x="0" y="8"/>
                      <a:pt x="0" y="8"/>
                      <a:pt x="0" y="8"/>
                    </a:cubicBezTo>
                    <a:cubicBezTo>
                      <a:pt x="0" y="8"/>
                      <a:pt x="0" y="8"/>
                      <a:pt x="0" y="9"/>
                    </a:cubicBezTo>
                    <a:cubicBezTo>
                      <a:pt x="12" y="1"/>
                      <a:pt x="12" y="1"/>
                      <a:pt x="12" y="1"/>
                    </a:cubicBezTo>
                    <a:cubicBezTo>
                      <a:pt x="11" y="0"/>
                      <a:pt x="11" y="0"/>
                      <a:pt x="11"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9" name="Freeform 76">
                <a:extLst>
                  <a:ext uri="{FF2B5EF4-FFF2-40B4-BE49-F238E27FC236}">
                    <a16:creationId xmlns:a16="http://schemas.microsoft.com/office/drawing/2014/main" id="{D156AAE4-B680-49DA-86B9-2B9E3BC2E921}"/>
                  </a:ext>
                </a:extLst>
              </p:cNvPr>
              <p:cNvSpPr>
                <a:spLocks noEditPoints="1"/>
              </p:cNvSpPr>
              <p:nvPr/>
            </p:nvSpPr>
            <p:spPr bwMode="auto">
              <a:xfrm>
                <a:off x="-4797" y="1450"/>
                <a:ext cx="46" cy="384"/>
              </a:xfrm>
              <a:custGeom>
                <a:avLst/>
                <a:gdLst>
                  <a:gd name="T0" fmla="*/ 30 w 42"/>
                  <a:gd name="T1" fmla="*/ 251 h 350"/>
                  <a:gd name="T2" fmla="*/ 29 w 42"/>
                  <a:gd name="T3" fmla="*/ 251 h 350"/>
                  <a:gd name="T4" fmla="*/ 40 w 42"/>
                  <a:gd name="T5" fmla="*/ 350 h 350"/>
                  <a:gd name="T6" fmla="*/ 42 w 42"/>
                  <a:gd name="T7" fmla="*/ 350 h 350"/>
                  <a:gd name="T8" fmla="*/ 30 w 42"/>
                  <a:gd name="T9" fmla="*/ 251 h 350"/>
                  <a:gd name="T10" fmla="*/ 29 w 42"/>
                  <a:gd name="T11" fmla="*/ 240 h 350"/>
                  <a:gd name="T12" fmla="*/ 28 w 42"/>
                  <a:gd name="T13" fmla="*/ 241 h 350"/>
                  <a:gd name="T14" fmla="*/ 28 w 42"/>
                  <a:gd name="T15" fmla="*/ 246 h 350"/>
                  <a:gd name="T16" fmla="*/ 29 w 42"/>
                  <a:gd name="T17" fmla="*/ 245 h 350"/>
                  <a:gd name="T18" fmla="*/ 29 w 42"/>
                  <a:gd name="T19" fmla="*/ 240 h 350"/>
                  <a:gd name="T20" fmla="*/ 20 w 42"/>
                  <a:gd name="T21" fmla="*/ 165 h 350"/>
                  <a:gd name="T22" fmla="*/ 19 w 42"/>
                  <a:gd name="T23" fmla="*/ 166 h 350"/>
                  <a:gd name="T24" fmla="*/ 28 w 42"/>
                  <a:gd name="T25" fmla="*/ 240 h 350"/>
                  <a:gd name="T26" fmla="*/ 29 w 42"/>
                  <a:gd name="T27" fmla="*/ 239 h 350"/>
                  <a:gd name="T28" fmla="*/ 20 w 42"/>
                  <a:gd name="T29" fmla="*/ 165 h 350"/>
                  <a:gd name="T30" fmla="*/ 2 w 42"/>
                  <a:gd name="T31" fmla="*/ 14 h 350"/>
                  <a:gd name="T32" fmla="*/ 18 w 42"/>
                  <a:gd name="T33" fmla="*/ 160 h 350"/>
                  <a:gd name="T34" fmla="*/ 19 w 42"/>
                  <a:gd name="T35" fmla="*/ 159 h 350"/>
                  <a:gd name="T36" fmla="*/ 3 w 42"/>
                  <a:gd name="T37" fmla="*/ 14 h 350"/>
                  <a:gd name="T38" fmla="*/ 2 w 42"/>
                  <a:gd name="T39" fmla="*/ 14 h 350"/>
                  <a:gd name="T40" fmla="*/ 1 w 42"/>
                  <a:gd name="T41" fmla="*/ 0 h 350"/>
                  <a:gd name="T42" fmla="*/ 0 w 42"/>
                  <a:gd name="T43" fmla="*/ 0 h 350"/>
                  <a:gd name="T44" fmla="*/ 1 w 42"/>
                  <a:gd name="T45" fmla="*/ 9 h 350"/>
                  <a:gd name="T46" fmla="*/ 2 w 42"/>
                  <a:gd name="T47" fmla="*/ 9 h 350"/>
                  <a:gd name="T48" fmla="*/ 1 w 42"/>
                  <a:gd name="T49"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350">
                    <a:moveTo>
                      <a:pt x="30" y="251"/>
                    </a:moveTo>
                    <a:cubicBezTo>
                      <a:pt x="29" y="251"/>
                      <a:pt x="29" y="251"/>
                      <a:pt x="29" y="251"/>
                    </a:cubicBezTo>
                    <a:cubicBezTo>
                      <a:pt x="40" y="350"/>
                      <a:pt x="40" y="350"/>
                      <a:pt x="40" y="350"/>
                    </a:cubicBezTo>
                    <a:cubicBezTo>
                      <a:pt x="41" y="350"/>
                      <a:pt x="41" y="350"/>
                      <a:pt x="42" y="350"/>
                    </a:cubicBezTo>
                    <a:cubicBezTo>
                      <a:pt x="30" y="251"/>
                      <a:pt x="30" y="251"/>
                      <a:pt x="30" y="251"/>
                    </a:cubicBezTo>
                    <a:moveTo>
                      <a:pt x="29" y="240"/>
                    </a:moveTo>
                    <a:cubicBezTo>
                      <a:pt x="28" y="241"/>
                      <a:pt x="28" y="241"/>
                      <a:pt x="28" y="241"/>
                    </a:cubicBezTo>
                    <a:cubicBezTo>
                      <a:pt x="28" y="246"/>
                      <a:pt x="28" y="246"/>
                      <a:pt x="28" y="246"/>
                    </a:cubicBezTo>
                    <a:cubicBezTo>
                      <a:pt x="29" y="245"/>
                      <a:pt x="29" y="245"/>
                      <a:pt x="29" y="245"/>
                    </a:cubicBezTo>
                    <a:cubicBezTo>
                      <a:pt x="29" y="240"/>
                      <a:pt x="29" y="240"/>
                      <a:pt x="29" y="240"/>
                    </a:cubicBezTo>
                    <a:moveTo>
                      <a:pt x="20" y="165"/>
                    </a:moveTo>
                    <a:cubicBezTo>
                      <a:pt x="19" y="166"/>
                      <a:pt x="19" y="166"/>
                      <a:pt x="19" y="166"/>
                    </a:cubicBezTo>
                    <a:cubicBezTo>
                      <a:pt x="28" y="240"/>
                      <a:pt x="28" y="240"/>
                      <a:pt x="28" y="240"/>
                    </a:cubicBezTo>
                    <a:cubicBezTo>
                      <a:pt x="29" y="239"/>
                      <a:pt x="29" y="239"/>
                      <a:pt x="29" y="239"/>
                    </a:cubicBezTo>
                    <a:cubicBezTo>
                      <a:pt x="20" y="165"/>
                      <a:pt x="20" y="165"/>
                      <a:pt x="20" y="165"/>
                    </a:cubicBezTo>
                    <a:moveTo>
                      <a:pt x="2" y="14"/>
                    </a:moveTo>
                    <a:cubicBezTo>
                      <a:pt x="18" y="160"/>
                      <a:pt x="18" y="160"/>
                      <a:pt x="18" y="160"/>
                    </a:cubicBezTo>
                    <a:cubicBezTo>
                      <a:pt x="19" y="159"/>
                      <a:pt x="19" y="159"/>
                      <a:pt x="19" y="159"/>
                    </a:cubicBezTo>
                    <a:cubicBezTo>
                      <a:pt x="3" y="14"/>
                      <a:pt x="3" y="14"/>
                      <a:pt x="3" y="14"/>
                    </a:cubicBezTo>
                    <a:cubicBezTo>
                      <a:pt x="2" y="14"/>
                      <a:pt x="2" y="14"/>
                      <a:pt x="2" y="14"/>
                    </a:cubicBezTo>
                    <a:moveTo>
                      <a:pt x="1" y="0"/>
                    </a:moveTo>
                    <a:cubicBezTo>
                      <a:pt x="1" y="0"/>
                      <a:pt x="0" y="0"/>
                      <a:pt x="0" y="0"/>
                    </a:cubicBezTo>
                    <a:cubicBezTo>
                      <a:pt x="1" y="9"/>
                      <a:pt x="1" y="9"/>
                      <a:pt x="1" y="9"/>
                    </a:cubicBezTo>
                    <a:cubicBezTo>
                      <a:pt x="2" y="9"/>
                      <a:pt x="2" y="9"/>
                      <a:pt x="2" y="9"/>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0" name="Freeform 77">
                <a:extLst>
                  <a:ext uri="{FF2B5EF4-FFF2-40B4-BE49-F238E27FC236}">
                    <a16:creationId xmlns:a16="http://schemas.microsoft.com/office/drawing/2014/main" id="{ED964B82-B8F4-4BFE-88A5-C4D3A3DBFEA1}"/>
                  </a:ext>
                </a:extLst>
              </p:cNvPr>
              <p:cNvSpPr>
                <a:spLocks/>
              </p:cNvSpPr>
              <p:nvPr/>
            </p:nvSpPr>
            <p:spPr bwMode="auto">
              <a:xfrm>
                <a:off x="-4753" y="1834"/>
                <a:ext cx="4" cy="19"/>
              </a:xfrm>
              <a:custGeom>
                <a:avLst/>
                <a:gdLst>
                  <a:gd name="T0" fmla="*/ 2 w 4"/>
                  <a:gd name="T1" fmla="*/ 0 h 17"/>
                  <a:gd name="T2" fmla="*/ 2 w 4"/>
                  <a:gd name="T3" fmla="*/ 0 h 17"/>
                  <a:gd name="T4" fmla="*/ 0 w 4"/>
                  <a:gd name="T5" fmla="*/ 0 h 17"/>
                  <a:gd name="T6" fmla="*/ 2 w 4"/>
                  <a:gd name="T7" fmla="*/ 15 h 17"/>
                  <a:gd name="T8" fmla="*/ 4 w 4"/>
                  <a:gd name="T9" fmla="*/ 17 h 17"/>
                  <a:gd name="T10" fmla="*/ 2 w 4"/>
                  <a:gd name="T11" fmla="*/ 0 h 17"/>
                </a:gdLst>
                <a:ahLst/>
                <a:cxnLst>
                  <a:cxn ang="0">
                    <a:pos x="T0" y="T1"/>
                  </a:cxn>
                  <a:cxn ang="0">
                    <a:pos x="T2" y="T3"/>
                  </a:cxn>
                  <a:cxn ang="0">
                    <a:pos x="T4" y="T5"/>
                  </a:cxn>
                  <a:cxn ang="0">
                    <a:pos x="T6" y="T7"/>
                  </a:cxn>
                  <a:cxn ang="0">
                    <a:pos x="T8" y="T9"/>
                  </a:cxn>
                  <a:cxn ang="0">
                    <a:pos x="T10" y="T11"/>
                  </a:cxn>
                </a:cxnLst>
                <a:rect l="0" t="0" r="r" b="b"/>
                <a:pathLst>
                  <a:path w="4" h="17">
                    <a:moveTo>
                      <a:pt x="2" y="0"/>
                    </a:moveTo>
                    <a:cubicBezTo>
                      <a:pt x="2" y="0"/>
                      <a:pt x="2" y="0"/>
                      <a:pt x="2" y="0"/>
                    </a:cubicBezTo>
                    <a:cubicBezTo>
                      <a:pt x="1" y="0"/>
                      <a:pt x="1" y="0"/>
                      <a:pt x="0" y="0"/>
                    </a:cubicBezTo>
                    <a:cubicBezTo>
                      <a:pt x="2" y="15"/>
                      <a:pt x="2" y="15"/>
                      <a:pt x="2" y="15"/>
                    </a:cubicBezTo>
                    <a:cubicBezTo>
                      <a:pt x="4" y="17"/>
                      <a:pt x="4" y="17"/>
                      <a:pt x="4" y="17"/>
                    </a:cubicBezTo>
                    <a:cubicBezTo>
                      <a:pt x="2" y="0"/>
                      <a:pt x="2" y="0"/>
                      <a:pt x="2"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1" name="Freeform 78">
                <a:extLst>
                  <a:ext uri="{FF2B5EF4-FFF2-40B4-BE49-F238E27FC236}">
                    <a16:creationId xmlns:a16="http://schemas.microsoft.com/office/drawing/2014/main" id="{80F9BCE7-F8E5-4CC9-944A-1F85967C0EFD}"/>
                  </a:ext>
                </a:extLst>
              </p:cNvPr>
              <p:cNvSpPr>
                <a:spLocks/>
              </p:cNvSpPr>
              <p:nvPr/>
            </p:nvSpPr>
            <p:spPr bwMode="auto">
              <a:xfrm>
                <a:off x="-4798" y="1438"/>
                <a:ext cx="2" cy="12"/>
              </a:xfrm>
              <a:custGeom>
                <a:avLst/>
                <a:gdLst>
                  <a:gd name="T0" fmla="*/ 1 w 2"/>
                  <a:gd name="T1" fmla="*/ 0 h 11"/>
                  <a:gd name="T2" fmla="*/ 0 w 2"/>
                  <a:gd name="T3" fmla="*/ 2 h 11"/>
                  <a:gd name="T4" fmla="*/ 1 w 2"/>
                  <a:gd name="T5" fmla="*/ 11 h 11"/>
                  <a:gd name="T6" fmla="*/ 2 w 2"/>
                  <a:gd name="T7" fmla="*/ 11 h 11"/>
                  <a:gd name="T8" fmla="*/ 2 w 2"/>
                  <a:gd name="T9" fmla="*/ 11 h 11"/>
                  <a:gd name="T10" fmla="*/ 1 w 2"/>
                  <a:gd name="T11" fmla="*/ 0 h 11"/>
                </a:gdLst>
                <a:ahLst/>
                <a:cxnLst>
                  <a:cxn ang="0">
                    <a:pos x="T0" y="T1"/>
                  </a:cxn>
                  <a:cxn ang="0">
                    <a:pos x="T2" y="T3"/>
                  </a:cxn>
                  <a:cxn ang="0">
                    <a:pos x="T4" y="T5"/>
                  </a:cxn>
                  <a:cxn ang="0">
                    <a:pos x="T6" y="T7"/>
                  </a:cxn>
                  <a:cxn ang="0">
                    <a:pos x="T8" y="T9"/>
                  </a:cxn>
                  <a:cxn ang="0">
                    <a:pos x="T10" y="T11"/>
                  </a:cxn>
                </a:cxnLst>
                <a:rect l="0" t="0" r="r" b="b"/>
                <a:pathLst>
                  <a:path w="2" h="11">
                    <a:moveTo>
                      <a:pt x="1" y="0"/>
                    </a:moveTo>
                    <a:cubicBezTo>
                      <a:pt x="0" y="2"/>
                      <a:pt x="0" y="2"/>
                      <a:pt x="0" y="2"/>
                    </a:cubicBezTo>
                    <a:cubicBezTo>
                      <a:pt x="1" y="11"/>
                      <a:pt x="1" y="11"/>
                      <a:pt x="1" y="11"/>
                    </a:cubicBezTo>
                    <a:cubicBezTo>
                      <a:pt x="1" y="11"/>
                      <a:pt x="2" y="11"/>
                      <a:pt x="2" y="11"/>
                    </a:cubicBezTo>
                    <a:cubicBezTo>
                      <a:pt x="2" y="11"/>
                      <a:pt x="2" y="11"/>
                      <a:pt x="2" y="11"/>
                    </a:cubicBezTo>
                    <a:cubicBezTo>
                      <a:pt x="1" y="0"/>
                      <a:pt x="1" y="0"/>
                      <a:pt x="1"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2" name="Freeform 79">
                <a:extLst>
                  <a:ext uri="{FF2B5EF4-FFF2-40B4-BE49-F238E27FC236}">
                    <a16:creationId xmlns:a16="http://schemas.microsoft.com/office/drawing/2014/main" id="{0515FB20-8525-49A5-82E2-B21DA478EAAD}"/>
                  </a:ext>
                </a:extLst>
              </p:cNvPr>
              <p:cNvSpPr>
                <a:spLocks noEditPoints="1"/>
              </p:cNvSpPr>
              <p:nvPr/>
            </p:nvSpPr>
            <p:spPr bwMode="auto">
              <a:xfrm>
                <a:off x="-3448" y="1228"/>
                <a:ext cx="1133" cy="22"/>
              </a:xfrm>
              <a:custGeom>
                <a:avLst/>
                <a:gdLst>
                  <a:gd name="T0" fmla="*/ 7 w 1030"/>
                  <a:gd name="T1" fmla="*/ 19 h 20"/>
                  <a:gd name="T2" fmla="*/ 0 w 1030"/>
                  <a:gd name="T3" fmla="*/ 19 h 20"/>
                  <a:gd name="T4" fmla="*/ 0 w 1030"/>
                  <a:gd name="T5" fmla="*/ 19 h 20"/>
                  <a:gd name="T6" fmla="*/ 0 w 1030"/>
                  <a:gd name="T7" fmla="*/ 20 h 20"/>
                  <a:gd name="T8" fmla="*/ 8 w 1030"/>
                  <a:gd name="T9" fmla="*/ 20 h 20"/>
                  <a:gd name="T10" fmla="*/ 7 w 1030"/>
                  <a:gd name="T11" fmla="*/ 19 h 20"/>
                  <a:gd name="T12" fmla="*/ 86 w 1030"/>
                  <a:gd name="T13" fmla="*/ 17 h 20"/>
                  <a:gd name="T14" fmla="*/ 14 w 1030"/>
                  <a:gd name="T15" fmla="*/ 19 h 20"/>
                  <a:gd name="T16" fmla="*/ 15 w 1030"/>
                  <a:gd name="T17" fmla="*/ 20 h 20"/>
                  <a:gd name="T18" fmla="*/ 90 w 1030"/>
                  <a:gd name="T19" fmla="*/ 18 h 20"/>
                  <a:gd name="T20" fmla="*/ 86 w 1030"/>
                  <a:gd name="T21" fmla="*/ 17 h 20"/>
                  <a:gd name="T22" fmla="*/ 166 w 1030"/>
                  <a:gd name="T23" fmla="*/ 16 h 20"/>
                  <a:gd name="T24" fmla="*/ 90 w 1030"/>
                  <a:gd name="T25" fmla="*/ 17 h 20"/>
                  <a:gd name="T26" fmla="*/ 94 w 1030"/>
                  <a:gd name="T27" fmla="*/ 18 h 20"/>
                  <a:gd name="T28" fmla="*/ 163 w 1030"/>
                  <a:gd name="T29" fmla="*/ 17 h 20"/>
                  <a:gd name="T30" fmla="*/ 166 w 1030"/>
                  <a:gd name="T31" fmla="*/ 16 h 20"/>
                  <a:gd name="T32" fmla="*/ 716 w 1030"/>
                  <a:gd name="T33" fmla="*/ 6 h 20"/>
                  <a:gd name="T34" fmla="*/ 172 w 1030"/>
                  <a:gd name="T35" fmla="*/ 16 h 20"/>
                  <a:gd name="T36" fmla="*/ 168 w 1030"/>
                  <a:gd name="T37" fmla="*/ 17 h 20"/>
                  <a:gd name="T38" fmla="*/ 714 w 1030"/>
                  <a:gd name="T39" fmla="*/ 7 h 20"/>
                  <a:gd name="T40" fmla="*/ 716 w 1030"/>
                  <a:gd name="T41" fmla="*/ 6 h 20"/>
                  <a:gd name="T42" fmla="*/ 974 w 1030"/>
                  <a:gd name="T43" fmla="*/ 1 h 20"/>
                  <a:gd name="T44" fmla="*/ 719 w 1030"/>
                  <a:gd name="T45" fmla="*/ 6 h 20"/>
                  <a:gd name="T46" fmla="*/ 717 w 1030"/>
                  <a:gd name="T47" fmla="*/ 7 h 20"/>
                  <a:gd name="T48" fmla="*/ 973 w 1030"/>
                  <a:gd name="T49" fmla="*/ 2 h 20"/>
                  <a:gd name="T50" fmla="*/ 974 w 1030"/>
                  <a:gd name="T51" fmla="*/ 1 h 20"/>
                  <a:gd name="T52" fmla="*/ 1030 w 1030"/>
                  <a:gd name="T53" fmla="*/ 0 h 20"/>
                  <a:gd name="T54" fmla="*/ 976 w 1030"/>
                  <a:gd name="T55" fmla="*/ 1 h 20"/>
                  <a:gd name="T56" fmla="*/ 975 w 1030"/>
                  <a:gd name="T57" fmla="*/ 2 h 20"/>
                  <a:gd name="T58" fmla="*/ 1030 w 1030"/>
                  <a:gd name="T59" fmla="*/ 1 h 20"/>
                  <a:gd name="T60" fmla="*/ 1030 w 1030"/>
                  <a:gd name="T6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30" h="20">
                    <a:moveTo>
                      <a:pt x="7" y="19"/>
                    </a:moveTo>
                    <a:cubicBezTo>
                      <a:pt x="0" y="19"/>
                      <a:pt x="0" y="19"/>
                      <a:pt x="0" y="19"/>
                    </a:cubicBezTo>
                    <a:cubicBezTo>
                      <a:pt x="0" y="19"/>
                      <a:pt x="0" y="19"/>
                      <a:pt x="0" y="19"/>
                    </a:cubicBezTo>
                    <a:cubicBezTo>
                      <a:pt x="0" y="20"/>
                      <a:pt x="0" y="20"/>
                      <a:pt x="0" y="20"/>
                    </a:cubicBezTo>
                    <a:cubicBezTo>
                      <a:pt x="8" y="20"/>
                      <a:pt x="8" y="20"/>
                      <a:pt x="8" y="20"/>
                    </a:cubicBezTo>
                    <a:cubicBezTo>
                      <a:pt x="7" y="19"/>
                      <a:pt x="7" y="19"/>
                      <a:pt x="7" y="19"/>
                    </a:cubicBezTo>
                    <a:moveTo>
                      <a:pt x="86" y="17"/>
                    </a:moveTo>
                    <a:cubicBezTo>
                      <a:pt x="14" y="19"/>
                      <a:pt x="14" y="19"/>
                      <a:pt x="14" y="19"/>
                    </a:cubicBezTo>
                    <a:cubicBezTo>
                      <a:pt x="15" y="20"/>
                      <a:pt x="15" y="20"/>
                      <a:pt x="15" y="20"/>
                    </a:cubicBezTo>
                    <a:cubicBezTo>
                      <a:pt x="90" y="18"/>
                      <a:pt x="90" y="18"/>
                      <a:pt x="90" y="18"/>
                    </a:cubicBezTo>
                    <a:cubicBezTo>
                      <a:pt x="86" y="17"/>
                      <a:pt x="86" y="17"/>
                      <a:pt x="86" y="17"/>
                    </a:cubicBezTo>
                    <a:moveTo>
                      <a:pt x="166" y="16"/>
                    </a:moveTo>
                    <a:cubicBezTo>
                      <a:pt x="90" y="17"/>
                      <a:pt x="90" y="17"/>
                      <a:pt x="90" y="17"/>
                    </a:cubicBezTo>
                    <a:cubicBezTo>
                      <a:pt x="94" y="18"/>
                      <a:pt x="94" y="18"/>
                      <a:pt x="94" y="18"/>
                    </a:cubicBezTo>
                    <a:cubicBezTo>
                      <a:pt x="163" y="17"/>
                      <a:pt x="163" y="17"/>
                      <a:pt x="163" y="17"/>
                    </a:cubicBezTo>
                    <a:cubicBezTo>
                      <a:pt x="166" y="16"/>
                      <a:pt x="166" y="16"/>
                      <a:pt x="166" y="16"/>
                    </a:cubicBezTo>
                    <a:moveTo>
                      <a:pt x="716" y="6"/>
                    </a:moveTo>
                    <a:cubicBezTo>
                      <a:pt x="172" y="16"/>
                      <a:pt x="172" y="16"/>
                      <a:pt x="172" y="16"/>
                    </a:cubicBezTo>
                    <a:cubicBezTo>
                      <a:pt x="168" y="17"/>
                      <a:pt x="168" y="17"/>
                      <a:pt x="168" y="17"/>
                    </a:cubicBezTo>
                    <a:cubicBezTo>
                      <a:pt x="714" y="7"/>
                      <a:pt x="714" y="7"/>
                      <a:pt x="714" y="7"/>
                    </a:cubicBezTo>
                    <a:cubicBezTo>
                      <a:pt x="716" y="6"/>
                      <a:pt x="716" y="6"/>
                      <a:pt x="716" y="6"/>
                    </a:cubicBezTo>
                    <a:moveTo>
                      <a:pt x="974" y="1"/>
                    </a:moveTo>
                    <a:cubicBezTo>
                      <a:pt x="719" y="6"/>
                      <a:pt x="719" y="6"/>
                      <a:pt x="719" y="6"/>
                    </a:cubicBezTo>
                    <a:cubicBezTo>
                      <a:pt x="717" y="7"/>
                      <a:pt x="717" y="7"/>
                      <a:pt x="717" y="7"/>
                    </a:cubicBezTo>
                    <a:cubicBezTo>
                      <a:pt x="973" y="2"/>
                      <a:pt x="973" y="2"/>
                      <a:pt x="973" y="2"/>
                    </a:cubicBezTo>
                    <a:cubicBezTo>
                      <a:pt x="974" y="1"/>
                      <a:pt x="974" y="1"/>
                      <a:pt x="974" y="1"/>
                    </a:cubicBezTo>
                    <a:moveTo>
                      <a:pt x="1030" y="0"/>
                    </a:moveTo>
                    <a:cubicBezTo>
                      <a:pt x="976" y="1"/>
                      <a:pt x="976" y="1"/>
                      <a:pt x="976" y="1"/>
                    </a:cubicBezTo>
                    <a:cubicBezTo>
                      <a:pt x="975" y="2"/>
                      <a:pt x="975" y="2"/>
                      <a:pt x="975" y="2"/>
                    </a:cubicBezTo>
                    <a:cubicBezTo>
                      <a:pt x="1030" y="1"/>
                      <a:pt x="1030" y="1"/>
                      <a:pt x="1030" y="1"/>
                    </a:cubicBezTo>
                    <a:cubicBezTo>
                      <a:pt x="1030" y="1"/>
                      <a:pt x="1030" y="0"/>
                      <a:pt x="103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3" name="Freeform 80">
                <a:extLst>
                  <a:ext uri="{FF2B5EF4-FFF2-40B4-BE49-F238E27FC236}">
                    <a16:creationId xmlns:a16="http://schemas.microsoft.com/office/drawing/2014/main" id="{1D98C705-0C62-47C5-8423-74442906CB3F}"/>
                  </a:ext>
                </a:extLst>
              </p:cNvPr>
              <p:cNvSpPr>
                <a:spLocks/>
              </p:cNvSpPr>
              <p:nvPr/>
            </p:nvSpPr>
            <p:spPr bwMode="auto">
              <a:xfrm>
                <a:off x="-2315" y="1228"/>
                <a:ext cx="9" cy="1"/>
              </a:xfrm>
              <a:custGeom>
                <a:avLst/>
                <a:gdLst>
                  <a:gd name="T0" fmla="*/ 9 w 9"/>
                  <a:gd name="T1" fmla="*/ 0 h 1"/>
                  <a:gd name="T2" fmla="*/ 0 w 9"/>
                  <a:gd name="T3" fmla="*/ 0 h 1"/>
                  <a:gd name="T4" fmla="*/ 0 w 9"/>
                  <a:gd name="T5" fmla="*/ 0 h 1"/>
                  <a:gd name="T6" fmla="*/ 0 w 9"/>
                  <a:gd name="T7" fmla="*/ 1 h 1"/>
                  <a:gd name="T8" fmla="*/ 7 w 9"/>
                  <a:gd name="T9" fmla="*/ 1 h 1"/>
                  <a:gd name="T10" fmla="*/ 9 w 9"/>
                  <a:gd name="T11" fmla="*/ 0 h 1"/>
                  <a:gd name="T12" fmla="*/ 9 w 9"/>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9" h="1">
                    <a:moveTo>
                      <a:pt x="9" y="0"/>
                    </a:moveTo>
                    <a:cubicBezTo>
                      <a:pt x="0" y="0"/>
                      <a:pt x="0" y="0"/>
                      <a:pt x="0" y="0"/>
                    </a:cubicBezTo>
                    <a:cubicBezTo>
                      <a:pt x="0" y="0"/>
                      <a:pt x="0" y="0"/>
                      <a:pt x="0" y="0"/>
                    </a:cubicBezTo>
                    <a:cubicBezTo>
                      <a:pt x="0" y="0"/>
                      <a:pt x="0" y="1"/>
                      <a:pt x="0" y="1"/>
                    </a:cubicBezTo>
                    <a:cubicBezTo>
                      <a:pt x="7" y="1"/>
                      <a:pt x="7" y="1"/>
                      <a:pt x="7" y="1"/>
                    </a:cubicBezTo>
                    <a:cubicBezTo>
                      <a:pt x="9" y="0"/>
                      <a:pt x="9" y="0"/>
                      <a:pt x="9" y="0"/>
                    </a:cubicBezTo>
                    <a:cubicBezTo>
                      <a:pt x="9" y="0"/>
                      <a:pt x="9" y="0"/>
                      <a:pt x="9"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4" name="Freeform 81">
                <a:extLst>
                  <a:ext uri="{FF2B5EF4-FFF2-40B4-BE49-F238E27FC236}">
                    <a16:creationId xmlns:a16="http://schemas.microsoft.com/office/drawing/2014/main" id="{E79CCCFD-6655-4EDA-9E7A-8B9B02A52E2C}"/>
                  </a:ext>
                </a:extLst>
              </p:cNvPr>
              <p:cNvSpPr>
                <a:spLocks noEditPoints="1"/>
              </p:cNvSpPr>
              <p:nvPr/>
            </p:nvSpPr>
            <p:spPr bwMode="auto">
              <a:xfrm>
                <a:off x="-2747" y="1234"/>
                <a:ext cx="434" cy="289"/>
              </a:xfrm>
              <a:custGeom>
                <a:avLst/>
                <a:gdLst>
                  <a:gd name="T0" fmla="*/ 91 w 394"/>
                  <a:gd name="T1" fmla="*/ 203 h 263"/>
                  <a:gd name="T2" fmla="*/ 89 w 394"/>
                  <a:gd name="T3" fmla="*/ 203 h 263"/>
                  <a:gd name="T4" fmla="*/ 0 w 394"/>
                  <a:gd name="T5" fmla="*/ 262 h 263"/>
                  <a:gd name="T6" fmla="*/ 1 w 394"/>
                  <a:gd name="T7" fmla="*/ 263 h 263"/>
                  <a:gd name="T8" fmla="*/ 91 w 394"/>
                  <a:gd name="T9" fmla="*/ 203 h 263"/>
                  <a:gd name="T10" fmla="*/ 99 w 394"/>
                  <a:gd name="T11" fmla="*/ 197 h 263"/>
                  <a:gd name="T12" fmla="*/ 98 w 394"/>
                  <a:gd name="T13" fmla="*/ 197 h 263"/>
                  <a:gd name="T14" fmla="*/ 100 w 394"/>
                  <a:gd name="T15" fmla="*/ 197 h 263"/>
                  <a:gd name="T16" fmla="*/ 99 w 394"/>
                  <a:gd name="T17" fmla="*/ 197 h 263"/>
                  <a:gd name="T18" fmla="*/ 249 w 394"/>
                  <a:gd name="T19" fmla="*/ 96 h 263"/>
                  <a:gd name="T20" fmla="*/ 100 w 394"/>
                  <a:gd name="T21" fmla="*/ 196 h 263"/>
                  <a:gd name="T22" fmla="*/ 101 w 394"/>
                  <a:gd name="T23" fmla="*/ 196 h 263"/>
                  <a:gd name="T24" fmla="*/ 247 w 394"/>
                  <a:gd name="T25" fmla="*/ 99 h 263"/>
                  <a:gd name="T26" fmla="*/ 249 w 394"/>
                  <a:gd name="T27" fmla="*/ 96 h 263"/>
                  <a:gd name="T28" fmla="*/ 394 w 394"/>
                  <a:gd name="T29" fmla="*/ 0 h 263"/>
                  <a:gd name="T30" fmla="*/ 254 w 394"/>
                  <a:gd name="T31" fmla="*/ 93 h 263"/>
                  <a:gd name="T32" fmla="*/ 251 w 394"/>
                  <a:gd name="T33" fmla="*/ 96 h 263"/>
                  <a:gd name="T34" fmla="*/ 394 w 394"/>
                  <a:gd name="T35" fmla="*/ 1 h 263"/>
                  <a:gd name="T36" fmla="*/ 394 w 394"/>
                  <a:gd name="T3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4" h="263">
                    <a:moveTo>
                      <a:pt x="91" y="203"/>
                    </a:moveTo>
                    <a:cubicBezTo>
                      <a:pt x="89" y="203"/>
                      <a:pt x="89" y="203"/>
                      <a:pt x="89" y="203"/>
                    </a:cubicBezTo>
                    <a:cubicBezTo>
                      <a:pt x="0" y="262"/>
                      <a:pt x="0" y="262"/>
                      <a:pt x="0" y="262"/>
                    </a:cubicBezTo>
                    <a:cubicBezTo>
                      <a:pt x="1" y="263"/>
                      <a:pt x="1" y="263"/>
                      <a:pt x="1" y="263"/>
                    </a:cubicBezTo>
                    <a:cubicBezTo>
                      <a:pt x="91" y="203"/>
                      <a:pt x="91" y="203"/>
                      <a:pt x="91" y="203"/>
                    </a:cubicBezTo>
                    <a:moveTo>
                      <a:pt x="99" y="197"/>
                    </a:moveTo>
                    <a:cubicBezTo>
                      <a:pt x="98" y="197"/>
                      <a:pt x="98" y="197"/>
                      <a:pt x="98" y="197"/>
                    </a:cubicBezTo>
                    <a:cubicBezTo>
                      <a:pt x="100" y="197"/>
                      <a:pt x="100" y="197"/>
                      <a:pt x="100" y="197"/>
                    </a:cubicBezTo>
                    <a:cubicBezTo>
                      <a:pt x="99" y="197"/>
                      <a:pt x="99" y="197"/>
                      <a:pt x="99" y="197"/>
                    </a:cubicBezTo>
                    <a:moveTo>
                      <a:pt x="249" y="96"/>
                    </a:moveTo>
                    <a:cubicBezTo>
                      <a:pt x="100" y="196"/>
                      <a:pt x="100" y="196"/>
                      <a:pt x="100" y="196"/>
                    </a:cubicBezTo>
                    <a:cubicBezTo>
                      <a:pt x="101" y="196"/>
                      <a:pt x="101" y="196"/>
                      <a:pt x="101" y="196"/>
                    </a:cubicBezTo>
                    <a:cubicBezTo>
                      <a:pt x="247" y="99"/>
                      <a:pt x="247" y="99"/>
                      <a:pt x="247" y="99"/>
                    </a:cubicBezTo>
                    <a:cubicBezTo>
                      <a:pt x="249" y="96"/>
                      <a:pt x="249" y="96"/>
                      <a:pt x="249" y="96"/>
                    </a:cubicBezTo>
                    <a:moveTo>
                      <a:pt x="394" y="0"/>
                    </a:moveTo>
                    <a:cubicBezTo>
                      <a:pt x="254" y="93"/>
                      <a:pt x="254" y="93"/>
                      <a:pt x="254" y="93"/>
                    </a:cubicBezTo>
                    <a:cubicBezTo>
                      <a:pt x="251" y="96"/>
                      <a:pt x="251" y="96"/>
                      <a:pt x="251" y="96"/>
                    </a:cubicBezTo>
                    <a:cubicBezTo>
                      <a:pt x="394" y="1"/>
                      <a:pt x="394" y="1"/>
                      <a:pt x="394" y="1"/>
                    </a:cubicBezTo>
                    <a:cubicBezTo>
                      <a:pt x="394" y="1"/>
                      <a:pt x="394" y="0"/>
                      <a:pt x="39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5" name="Freeform 82">
                <a:extLst>
                  <a:ext uri="{FF2B5EF4-FFF2-40B4-BE49-F238E27FC236}">
                    <a16:creationId xmlns:a16="http://schemas.microsoft.com/office/drawing/2014/main" id="{D6B92054-3DDA-4735-B9B6-237F89764FAD}"/>
                  </a:ext>
                </a:extLst>
              </p:cNvPr>
              <p:cNvSpPr>
                <a:spLocks/>
              </p:cNvSpPr>
              <p:nvPr/>
            </p:nvSpPr>
            <p:spPr bwMode="auto">
              <a:xfrm>
                <a:off x="-2313" y="1229"/>
                <a:ext cx="7" cy="6"/>
              </a:xfrm>
              <a:custGeom>
                <a:avLst/>
                <a:gdLst>
                  <a:gd name="T0" fmla="*/ 7 w 7"/>
                  <a:gd name="T1" fmla="*/ 0 h 6"/>
                  <a:gd name="T2" fmla="*/ 6 w 7"/>
                  <a:gd name="T3" fmla="*/ 1 h 6"/>
                  <a:gd name="T4" fmla="*/ 0 w 7"/>
                  <a:gd name="T5" fmla="*/ 5 h 6"/>
                  <a:gd name="T6" fmla="*/ 0 w 7"/>
                  <a:gd name="T7" fmla="*/ 5 h 6"/>
                  <a:gd name="T8" fmla="*/ 0 w 7"/>
                  <a:gd name="T9" fmla="*/ 6 h 6"/>
                  <a:gd name="T10" fmla="*/ 6 w 7"/>
                  <a:gd name="T11" fmla="*/ 2 h 6"/>
                  <a:gd name="T12" fmla="*/ 7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0"/>
                    </a:moveTo>
                    <a:cubicBezTo>
                      <a:pt x="6" y="1"/>
                      <a:pt x="6" y="1"/>
                      <a:pt x="6" y="1"/>
                    </a:cubicBezTo>
                    <a:cubicBezTo>
                      <a:pt x="0" y="5"/>
                      <a:pt x="0" y="5"/>
                      <a:pt x="0" y="5"/>
                    </a:cubicBezTo>
                    <a:cubicBezTo>
                      <a:pt x="0" y="5"/>
                      <a:pt x="0" y="5"/>
                      <a:pt x="0" y="5"/>
                    </a:cubicBezTo>
                    <a:cubicBezTo>
                      <a:pt x="0" y="5"/>
                      <a:pt x="0" y="6"/>
                      <a:pt x="0" y="6"/>
                    </a:cubicBezTo>
                    <a:cubicBezTo>
                      <a:pt x="6" y="2"/>
                      <a:pt x="6" y="2"/>
                      <a:pt x="6" y="2"/>
                    </a:cubicBezTo>
                    <a:cubicBezTo>
                      <a:pt x="7" y="0"/>
                      <a:pt x="7" y="0"/>
                      <a:pt x="7"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6" name="Freeform 83">
                <a:extLst>
                  <a:ext uri="{FF2B5EF4-FFF2-40B4-BE49-F238E27FC236}">
                    <a16:creationId xmlns:a16="http://schemas.microsoft.com/office/drawing/2014/main" id="{1B48BEAB-31FD-47B2-B321-AB52A8CFC340}"/>
                  </a:ext>
                </a:extLst>
              </p:cNvPr>
              <p:cNvSpPr>
                <a:spLocks/>
              </p:cNvSpPr>
              <p:nvPr/>
            </p:nvSpPr>
            <p:spPr bwMode="auto">
              <a:xfrm>
                <a:off x="-2755" y="1521"/>
                <a:ext cx="9" cy="7"/>
              </a:xfrm>
              <a:custGeom>
                <a:avLst/>
                <a:gdLst>
                  <a:gd name="T0" fmla="*/ 8 w 9"/>
                  <a:gd name="T1" fmla="*/ 0 h 6"/>
                  <a:gd name="T2" fmla="*/ 0 w 9"/>
                  <a:gd name="T3" fmla="*/ 6 h 6"/>
                  <a:gd name="T4" fmla="*/ 2 w 9"/>
                  <a:gd name="T5" fmla="*/ 6 h 6"/>
                  <a:gd name="T6" fmla="*/ 9 w 9"/>
                  <a:gd name="T7" fmla="*/ 1 h 6"/>
                  <a:gd name="T8" fmla="*/ 8 w 9"/>
                  <a:gd name="T9" fmla="*/ 0 h 6"/>
                  <a:gd name="T10" fmla="*/ 8 w 9"/>
                  <a:gd name="T11" fmla="*/ 0 h 6"/>
                </a:gdLst>
                <a:ahLst/>
                <a:cxnLst>
                  <a:cxn ang="0">
                    <a:pos x="T0" y="T1"/>
                  </a:cxn>
                  <a:cxn ang="0">
                    <a:pos x="T2" y="T3"/>
                  </a:cxn>
                  <a:cxn ang="0">
                    <a:pos x="T4" y="T5"/>
                  </a:cxn>
                  <a:cxn ang="0">
                    <a:pos x="T6" y="T7"/>
                  </a:cxn>
                  <a:cxn ang="0">
                    <a:pos x="T8" y="T9"/>
                  </a:cxn>
                  <a:cxn ang="0">
                    <a:pos x="T10" y="T11"/>
                  </a:cxn>
                </a:cxnLst>
                <a:rect l="0" t="0" r="r" b="b"/>
                <a:pathLst>
                  <a:path w="9" h="6">
                    <a:moveTo>
                      <a:pt x="8" y="0"/>
                    </a:moveTo>
                    <a:cubicBezTo>
                      <a:pt x="0" y="6"/>
                      <a:pt x="0" y="6"/>
                      <a:pt x="0" y="6"/>
                    </a:cubicBezTo>
                    <a:cubicBezTo>
                      <a:pt x="2" y="6"/>
                      <a:pt x="2" y="6"/>
                      <a:pt x="2" y="6"/>
                    </a:cubicBezTo>
                    <a:cubicBezTo>
                      <a:pt x="9" y="1"/>
                      <a:pt x="9" y="1"/>
                      <a:pt x="9" y="1"/>
                    </a:cubicBezTo>
                    <a:cubicBezTo>
                      <a:pt x="9" y="1"/>
                      <a:pt x="9" y="1"/>
                      <a:pt x="8" y="0"/>
                    </a:cubicBezTo>
                    <a:cubicBezTo>
                      <a:pt x="8" y="0"/>
                      <a:pt x="8" y="0"/>
                      <a:pt x="8"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7" name="Freeform 84">
                <a:extLst>
                  <a:ext uri="{FF2B5EF4-FFF2-40B4-BE49-F238E27FC236}">
                    <a16:creationId xmlns:a16="http://schemas.microsoft.com/office/drawing/2014/main" id="{FA70EA22-20FA-43E8-8269-C463A61BFE40}"/>
                  </a:ext>
                </a:extLst>
              </p:cNvPr>
              <p:cNvSpPr>
                <a:spLocks noEditPoints="1"/>
              </p:cNvSpPr>
              <p:nvPr/>
            </p:nvSpPr>
            <p:spPr bwMode="auto">
              <a:xfrm>
                <a:off x="-3463" y="1263"/>
                <a:ext cx="38" cy="523"/>
              </a:xfrm>
              <a:custGeom>
                <a:avLst/>
                <a:gdLst>
                  <a:gd name="T0" fmla="*/ 31 w 34"/>
                  <a:gd name="T1" fmla="*/ 436 h 477"/>
                  <a:gd name="T2" fmla="*/ 30 w 34"/>
                  <a:gd name="T3" fmla="*/ 437 h 477"/>
                  <a:gd name="T4" fmla="*/ 33 w 34"/>
                  <a:gd name="T5" fmla="*/ 477 h 477"/>
                  <a:gd name="T6" fmla="*/ 34 w 34"/>
                  <a:gd name="T7" fmla="*/ 477 h 477"/>
                  <a:gd name="T8" fmla="*/ 31 w 34"/>
                  <a:gd name="T9" fmla="*/ 436 h 477"/>
                  <a:gd name="T10" fmla="*/ 7 w 34"/>
                  <a:gd name="T11" fmla="*/ 106 h 477"/>
                  <a:gd name="T12" fmla="*/ 29 w 34"/>
                  <a:gd name="T13" fmla="*/ 431 h 477"/>
                  <a:gd name="T14" fmla="*/ 30 w 34"/>
                  <a:gd name="T15" fmla="*/ 430 h 477"/>
                  <a:gd name="T16" fmla="*/ 9 w 34"/>
                  <a:gd name="T17" fmla="*/ 106 h 477"/>
                  <a:gd name="T18" fmla="*/ 7 w 34"/>
                  <a:gd name="T19" fmla="*/ 106 h 477"/>
                  <a:gd name="T20" fmla="*/ 4 w 34"/>
                  <a:gd name="T21" fmla="*/ 38 h 477"/>
                  <a:gd name="T22" fmla="*/ 3 w 34"/>
                  <a:gd name="T23" fmla="*/ 39 h 477"/>
                  <a:gd name="T24" fmla="*/ 7 w 34"/>
                  <a:gd name="T25" fmla="*/ 100 h 477"/>
                  <a:gd name="T26" fmla="*/ 8 w 34"/>
                  <a:gd name="T27" fmla="*/ 100 h 477"/>
                  <a:gd name="T28" fmla="*/ 4 w 34"/>
                  <a:gd name="T29" fmla="*/ 38 h 477"/>
                  <a:gd name="T30" fmla="*/ 1 w 34"/>
                  <a:gd name="T31" fmla="*/ 0 h 477"/>
                  <a:gd name="T32" fmla="*/ 0 w 34"/>
                  <a:gd name="T33" fmla="*/ 0 h 477"/>
                  <a:gd name="T34" fmla="*/ 3 w 34"/>
                  <a:gd name="T35" fmla="*/ 37 h 477"/>
                  <a:gd name="T36" fmla="*/ 4 w 34"/>
                  <a:gd name="T37" fmla="*/ 37 h 477"/>
                  <a:gd name="T38" fmla="*/ 1 w 34"/>
                  <a:gd name="T39"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477">
                    <a:moveTo>
                      <a:pt x="31" y="436"/>
                    </a:moveTo>
                    <a:cubicBezTo>
                      <a:pt x="30" y="437"/>
                      <a:pt x="30" y="437"/>
                      <a:pt x="30" y="437"/>
                    </a:cubicBezTo>
                    <a:cubicBezTo>
                      <a:pt x="33" y="477"/>
                      <a:pt x="33" y="477"/>
                      <a:pt x="33" y="477"/>
                    </a:cubicBezTo>
                    <a:cubicBezTo>
                      <a:pt x="33" y="477"/>
                      <a:pt x="33" y="477"/>
                      <a:pt x="34" y="477"/>
                    </a:cubicBezTo>
                    <a:cubicBezTo>
                      <a:pt x="31" y="436"/>
                      <a:pt x="31" y="436"/>
                      <a:pt x="31" y="436"/>
                    </a:cubicBezTo>
                    <a:moveTo>
                      <a:pt x="7" y="106"/>
                    </a:moveTo>
                    <a:cubicBezTo>
                      <a:pt x="29" y="431"/>
                      <a:pt x="29" y="431"/>
                      <a:pt x="29" y="431"/>
                    </a:cubicBezTo>
                    <a:cubicBezTo>
                      <a:pt x="30" y="430"/>
                      <a:pt x="30" y="430"/>
                      <a:pt x="30" y="430"/>
                    </a:cubicBezTo>
                    <a:cubicBezTo>
                      <a:pt x="9" y="106"/>
                      <a:pt x="9" y="106"/>
                      <a:pt x="9" y="106"/>
                    </a:cubicBezTo>
                    <a:cubicBezTo>
                      <a:pt x="7" y="106"/>
                      <a:pt x="7" y="106"/>
                      <a:pt x="7" y="106"/>
                    </a:cubicBezTo>
                    <a:moveTo>
                      <a:pt x="4" y="38"/>
                    </a:moveTo>
                    <a:cubicBezTo>
                      <a:pt x="3" y="39"/>
                      <a:pt x="3" y="39"/>
                      <a:pt x="3" y="39"/>
                    </a:cubicBezTo>
                    <a:cubicBezTo>
                      <a:pt x="7" y="100"/>
                      <a:pt x="7" y="100"/>
                      <a:pt x="7" y="100"/>
                    </a:cubicBezTo>
                    <a:cubicBezTo>
                      <a:pt x="8" y="100"/>
                      <a:pt x="8" y="100"/>
                      <a:pt x="8" y="100"/>
                    </a:cubicBezTo>
                    <a:cubicBezTo>
                      <a:pt x="4" y="38"/>
                      <a:pt x="4" y="38"/>
                      <a:pt x="4" y="38"/>
                    </a:cubicBezTo>
                    <a:moveTo>
                      <a:pt x="1" y="0"/>
                    </a:moveTo>
                    <a:cubicBezTo>
                      <a:pt x="1" y="0"/>
                      <a:pt x="1" y="0"/>
                      <a:pt x="0" y="0"/>
                    </a:cubicBezTo>
                    <a:cubicBezTo>
                      <a:pt x="3" y="37"/>
                      <a:pt x="3" y="37"/>
                      <a:pt x="3" y="37"/>
                    </a:cubicBezTo>
                    <a:cubicBezTo>
                      <a:pt x="4" y="37"/>
                      <a:pt x="4" y="37"/>
                      <a:pt x="4" y="37"/>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8" name="Freeform 85">
                <a:extLst>
                  <a:ext uri="{FF2B5EF4-FFF2-40B4-BE49-F238E27FC236}">
                    <a16:creationId xmlns:a16="http://schemas.microsoft.com/office/drawing/2014/main" id="{1D14667F-EC42-49C5-AF2B-DFB50C5569D1}"/>
                  </a:ext>
                </a:extLst>
              </p:cNvPr>
              <p:cNvSpPr>
                <a:spLocks noEditPoints="1"/>
              </p:cNvSpPr>
              <p:nvPr/>
            </p:nvSpPr>
            <p:spPr bwMode="auto">
              <a:xfrm>
                <a:off x="-3002" y="1538"/>
                <a:ext cx="232" cy="154"/>
              </a:xfrm>
              <a:custGeom>
                <a:avLst/>
                <a:gdLst>
                  <a:gd name="T0" fmla="*/ 35 w 211"/>
                  <a:gd name="T1" fmla="*/ 117 h 141"/>
                  <a:gd name="T2" fmla="*/ 0 w 211"/>
                  <a:gd name="T3" fmla="*/ 141 h 141"/>
                  <a:gd name="T4" fmla="*/ 0 w 211"/>
                  <a:gd name="T5" fmla="*/ 141 h 141"/>
                  <a:gd name="T6" fmla="*/ 36 w 211"/>
                  <a:gd name="T7" fmla="*/ 118 h 141"/>
                  <a:gd name="T8" fmla="*/ 35 w 211"/>
                  <a:gd name="T9" fmla="*/ 117 h 141"/>
                  <a:gd name="T10" fmla="*/ 63 w 211"/>
                  <a:gd name="T11" fmla="*/ 99 h 141"/>
                  <a:gd name="T12" fmla="*/ 40 w 211"/>
                  <a:gd name="T13" fmla="*/ 114 h 141"/>
                  <a:gd name="T14" fmla="*/ 41 w 211"/>
                  <a:gd name="T15" fmla="*/ 114 h 141"/>
                  <a:gd name="T16" fmla="*/ 63 w 211"/>
                  <a:gd name="T17" fmla="*/ 99 h 141"/>
                  <a:gd name="T18" fmla="*/ 63 w 211"/>
                  <a:gd name="T19" fmla="*/ 99 h 141"/>
                  <a:gd name="T20" fmla="*/ 165 w 211"/>
                  <a:gd name="T21" fmla="*/ 30 h 141"/>
                  <a:gd name="T22" fmla="*/ 68 w 211"/>
                  <a:gd name="T23" fmla="*/ 95 h 141"/>
                  <a:gd name="T24" fmla="*/ 68 w 211"/>
                  <a:gd name="T25" fmla="*/ 96 h 141"/>
                  <a:gd name="T26" fmla="*/ 167 w 211"/>
                  <a:gd name="T27" fmla="*/ 31 h 141"/>
                  <a:gd name="T28" fmla="*/ 165 w 211"/>
                  <a:gd name="T29" fmla="*/ 30 h 141"/>
                  <a:gd name="T30" fmla="*/ 211 w 211"/>
                  <a:gd name="T31" fmla="*/ 0 h 141"/>
                  <a:gd name="T32" fmla="*/ 167 w 211"/>
                  <a:gd name="T33" fmla="*/ 29 h 141"/>
                  <a:gd name="T34" fmla="*/ 168 w 211"/>
                  <a:gd name="T35" fmla="*/ 29 h 141"/>
                  <a:gd name="T36" fmla="*/ 211 w 211"/>
                  <a:gd name="T37" fmla="*/ 1 h 141"/>
                  <a:gd name="T38" fmla="*/ 211 w 211"/>
                  <a:gd name="T39"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1" h="141">
                    <a:moveTo>
                      <a:pt x="35" y="117"/>
                    </a:moveTo>
                    <a:cubicBezTo>
                      <a:pt x="0" y="141"/>
                      <a:pt x="0" y="141"/>
                      <a:pt x="0" y="141"/>
                    </a:cubicBezTo>
                    <a:cubicBezTo>
                      <a:pt x="0" y="141"/>
                      <a:pt x="0" y="141"/>
                      <a:pt x="0" y="141"/>
                    </a:cubicBezTo>
                    <a:cubicBezTo>
                      <a:pt x="36" y="118"/>
                      <a:pt x="36" y="118"/>
                      <a:pt x="36" y="118"/>
                    </a:cubicBezTo>
                    <a:cubicBezTo>
                      <a:pt x="35" y="117"/>
                      <a:pt x="35" y="117"/>
                      <a:pt x="35" y="117"/>
                    </a:cubicBezTo>
                    <a:moveTo>
                      <a:pt x="63" y="99"/>
                    </a:moveTo>
                    <a:cubicBezTo>
                      <a:pt x="40" y="114"/>
                      <a:pt x="40" y="114"/>
                      <a:pt x="40" y="114"/>
                    </a:cubicBezTo>
                    <a:cubicBezTo>
                      <a:pt x="41" y="114"/>
                      <a:pt x="41" y="114"/>
                      <a:pt x="41" y="114"/>
                    </a:cubicBezTo>
                    <a:cubicBezTo>
                      <a:pt x="63" y="99"/>
                      <a:pt x="63" y="99"/>
                      <a:pt x="63" y="99"/>
                    </a:cubicBezTo>
                    <a:cubicBezTo>
                      <a:pt x="63" y="99"/>
                      <a:pt x="63" y="99"/>
                      <a:pt x="63" y="99"/>
                    </a:cubicBezTo>
                    <a:moveTo>
                      <a:pt x="165" y="30"/>
                    </a:moveTo>
                    <a:cubicBezTo>
                      <a:pt x="68" y="95"/>
                      <a:pt x="68" y="95"/>
                      <a:pt x="68" y="95"/>
                    </a:cubicBezTo>
                    <a:cubicBezTo>
                      <a:pt x="68" y="96"/>
                      <a:pt x="68" y="96"/>
                      <a:pt x="68" y="96"/>
                    </a:cubicBezTo>
                    <a:cubicBezTo>
                      <a:pt x="167" y="31"/>
                      <a:pt x="167" y="31"/>
                      <a:pt x="167" y="31"/>
                    </a:cubicBezTo>
                    <a:cubicBezTo>
                      <a:pt x="165" y="30"/>
                      <a:pt x="165" y="30"/>
                      <a:pt x="165" y="30"/>
                    </a:cubicBezTo>
                    <a:moveTo>
                      <a:pt x="211" y="0"/>
                    </a:moveTo>
                    <a:cubicBezTo>
                      <a:pt x="167" y="29"/>
                      <a:pt x="167" y="29"/>
                      <a:pt x="167" y="29"/>
                    </a:cubicBezTo>
                    <a:cubicBezTo>
                      <a:pt x="168" y="29"/>
                      <a:pt x="168" y="29"/>
                      <a:pt x="168" y="29"/>
                    </a:cubicBezTo>
                    <a:cubicBezTo>
                      <a:pt x="211" y="1"/>
                      <a:pt x="211" y="1"/>
                      <a:pt x="211" y="1"/>
                    </a:cubicBezTo>
                    <a:cubicBezTo>
                      <a:pt x="211" y="0"/>
                      <a:pt x="211" y="0"/>
                      <a:pt x="21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9" name="Freeform 86">
                <a:extLst>
                  <a:ext uri="{FF2B5EF4-FFF2-40B4-BE49-F238E27FC236}">
                    <a16:creationId xmlns:a16="http://schemas.microsoft.com/office/drawing/2014/main" id="{FBC7A6F6-D405-41C6-A6EF-74D9A6854CAD}"/>
                  </a:ext>
                </a:extLst>
              </p:cNvPr>
              <p:cNvSpPr>
                <a:spLocks/>
              </p:cNvSpPr>
              <p:nvPr/>
            </p:nvSpPr>
            <p:spPr bwMode="auto">
              <a:xfrm>
                <a:off x="-3011" y="1692"/>
                <a:ext cx="9" cy="7"/>
              </a:xfrm>
              <a:custGeom>
                <a:avLst/>
                <a:gdLst>
                  <a:gd name="T0" fmla="*/ 8 w 8"/>
                  <a:gd name="T1" fmla="*/ 0 h 6"/>
                  <a:gd name="T2" fmla="*/ 0 w 8"/>
                  <a:gd name="T3" fmla="*/ 5 h 6"/>
                  <a:gd name="T4" fmla="*/ 0 w 8"/>
                  <a:gd name="T5" fmla="*/ 6 h 6"/>
                  <a:gd name="T6" fmla="*/ 8 w 8"/>
                  <a:gd name="T7" fmla="*/ 0 h 6"/>
                  <a:gd name="T8" fmla="*/ 8 w 8"/>
                  <a:gd name="T9" fmla="*/ 0 h 6"/>
                  <a:gd name="T10" fmla="*/ 8 w 8"/>
                  <a:gd name="T11" fmla="*/ 0 h 6"/>
                </a:gdLst>
                <a:ahLst/>
                <a:cxnLst>
                  <a:cxn ang="0">
                    <a:pos x="T0" y="T1"/>
                  </a:cxn>
                  <a:cxn ang="0">
                    <a:pos x="T2" y="T3"/>
                  </a:cxn>
                  <a:cxn ang="0">
                    <a:pos x="T4" y="T5"/>
                  </a:cxn>
                  <a:cxn ang="0">
                    <a:pos x="T6" y="T7"/>
                  </a:cxn>
                  <a:cxn ang="0">
                    <a:pos x="T8" y="T9"/>
                  </a:cxn>
                  <a:cxn ang="0">
                    <a:pos x="T10" y="T11"/>
                  </a:cxn>
                </a:cxnLst>
                <a:rect l="0" t="0" r="r" b="b"/>
                <a:pathLst>
                  <a:path w="8" h="6">
                    <a:moveTo>
                      <a:pt x="8" y="0"/>
                    </a:moveTo>
                    <a:cubicBezTo>
                      <a:pt x="0" y="5"/>
                      <a:pt x="0" y="5"/>
                      <a:pt x="0" y="5"/>
                    </a:cubicBezTo>
                    <a:cubicBezTo>
                      <a:pt x="0" y="6"/>
                      <a:pt x="0" y="6"/>
                      <a:pt x="0" y="6"/>
                    </a:cubicBezTo>
                    <a:cubicBezTo>
                      <a:pt x="8" y="0"/>
                      <a:pt x="8" y="0"/>
                      <a:pt x="8" y="0"/>
                    </a:cubicBezTo>
                    <a:cubicBezTo>
                      <a:pt x="8" y="0"/>
                      <a:pt x="8" y="0"/>
                      <a:pt x="8" y="0"/>
                    </a:cubicBezTo>
                    <a:cubicBezTo>
                      <a:pt x="8" y="0"/>
                      <a:pt x="8" y="0"/>
                      <a:pt x="8"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0" name="Freeform 87">
                <a:extLst>
                  <a:ext uri="{FF2B5EF4-FFF2-40B4-BE49-F238E27FC236}">
                    <a16:creationId xmlns:a16="http://schemas.microsoft.com/office/drawing/2014/main" id="{9A094AB8-B688-4937-BC6B-5BDEB502606B}"/>
                  </a:ext>
                </a:extLst>
              </p:cNvPr>
              <p:cNvSpPr>
                <a:spLocks/>
              </p:cNvSpPr>
              <p:nvPr/>
            </p:nvSpPr>
            <p:spPr bwMode="auto">
              <a:xfrm>
                <a:off x="-2770" y="1531"/>
                <a:ext cx="11" cy="8"/>
              </a:xfrm>
              <a:custGeom>
                <a:avLst/>
                <a:gdLst>
                  <a:gd name="T0" fmla="*/ 8 w 10"/>
                  <a:gd name="T1" fmla="*/ 0 h 7"/>
                  <a:gd name="T2" fmla="*/ 0 w 10"/>
                  <a:gd name="T3" fmla="*/ 6 h 7"/>
                  <a:gd name="T4" fmla="*/ 0 w 10"/>
                  <a:gd name="T5" fmla="*/ 6 h 7"/>
                  <a:gd name="T6" fmla="*/ 0 w 10"/>
                  <a:gd name="T7" fmla="*/ 7 h 7"/>
                  <a:gd name="T8" fmla="*/ 10 w 10"/>
                  <a:gd name="T9" fmla="*/ 0 h 7"/>
                  <a:gd name="T10" fmla="*/ 8 w 10"/>
                  <a:gd name="T11" fmla="*/ 0 h 7"/>
                </a:gdLst>
                <a:ahLst/>
                <a:cxnLst>
                  <a:cxn ang="0">
                    <a:pos x="T0" y="T1"/>
                  </a:cxn>
                  <a:cxn ang="0">
                    <a:pos x="T2" y="T3"/>
                  </a:cxn>
                  <a:cxn ang="0">
                    <a:pos x="T4" y="T5"/>
                  </a:cxn>
                  <a:cxn ang="0">
                    <a:pos x="T6" y="T7"/>
                  </a:cxn>
                  <a:cxn ang="0">
                    <a:pos x="T8" y="T9"/>
                  </a:cxn>
                  <a:cxn ang="0">
                    <a:pos x="T10" y="T11"/>
                  </a:cxn>
                </a:cxnLst>
                <a:rect l="0" t="0" r="r" b="b"/>
                <a:pathLst>
                  <a:path w="10" h="7">
                    <a:moveTo>
                      <a:pt x="8" y="0"/>
                    </a:moveTo>
                    <a:cubicBezTo>
                      <a:pt x="0" y="6"/>
                      <a:pt x="0" y="6"/>
                      <a:pt x="0" y="6"/>
                    </a:cubicBezTo>
                    <a:cubicBezTo>
                      <a:pt x="0" y="6"/>
                      <a:pt x="0" y="6"/>
                      <a:pt x="0" y="6"/>
                    </a:cubicBezTo>
                    <a:cubicBezTo>
                      <a:pt x="0" y="6"/>
                      <a:pt x="0" y="6"/>
                      <a:pt x="0" y="7"/>
                    </a:cubicBezTo>
                    <a:cubicBezTo>
                      <a:pt x="10" y="0"/>
                      <a:pt x="10" y="0"/>
                      <a:pt x="10" y="0"/>
                    </a:cubicBezTo>
                    <a:cubicBezTo>
                      <a:pt x="8" y="0"/>
                      <a:pt x="8" y="0"/>
                      <a:pt x="8"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1" name="Freeform 88">
                <a:extLst>
                  <a:ext uri="{FF2B5EF4-FFF2-40B4-BE49-F238E27FC236}">
                    <a16:creationId xmlns:a16="http://schemas.microsoft.com/office/drawing/2014/main" id="{F0FFA0DF-300E-4427-AA90-A03899E5039F}"/>
                  </a:ext>
                </a:extLst>
              </p:cNvPr>
              <p:cNvSpPr>
                <a:spLocks noEditPoints="1"/>
              </p:cNvSpPr>
              <p:nvPr/>
            </p:nvSpPr>
            <p:spPr bwMode="auto">
              <a:xfrm>
                <a:off x="-3321" y="1708"/>
                <a:ext cx="295" cy="197"/>
              </a:xfrm>
              <a:custGeom>
                <a:avLst/>
                <a:gdLst>
                  <a:gd name="T0" fmla="*/ 65 w 268"/>
                  <a:gd name="T1" fmla="*/ 136 h 180"/>
                  <a:gd name="T2" fmla="*/ 0 w 268"/>
                  <a:gd name="T3" fmla="*/ 179 h 180"/>
                  <a:gd name="T4" fmla="*/ 1 w 268"/>
                  <a:gd name="T5" fmla="*/ 180 h 180"/>
                  <a:gd name="T6" fmla="*/ 64 w 268"/>
                  <a:gd name="T7" fmla="*/ 138 h 180"/>
                  <a:gd name="T8" fmla="*/ 65 w 268"/>
                  <a:gd name="T9" fmla="*/ 136 h 180"/>
                  <a:gd name="T10" fmla="*/ 177 w 268"/>
                  <a:gd name="T11" fmla="*/ 60 h 180"/>
                  <a:gd name="T12" fmla="*/ 74 w 268"/>
                  <a:gd name="T13" fmla="*/ 129 h 180"/>
                  <a:gd name="T14" fmla="*/ 73 w 268"/>
                  <a:gd name="T15" fmla="*/ 131 h 180"/>
                  <a:gd name="T16" fmla="*/ 177 w 268"/>
                  <a:gd name="T17" fmla="*/ 62 h 180"/>
                  <a:gd name="T18" fmla="*/ 177 w 268"/>
                  <a:gd name="T19" fmla="*/ 60 h 180"/>
                  <a:gd name="T20" fmla="*/ 268 w 268"/>
                  <a:gd name="T21" fmla="*/ 0 h 180"/>
                  <a:gd name="T22" fmla="*/ 182 w 268"/>
                  <a:gd name="T23" fmla="*/ 57 h 180"/>
                  <a:gd name="T24" fmla="*/ 182 w 268"/>
                  <a:gd name="T25" fmla="*/ 58 h 180"/>
                  <a:gd name="T26" fmla="*/ 268 w 268"/>
                  <a:gd name="T27" fmla="*/ 1 h 180"/>
                  <a:gd name="T28" fmla="*/ 268 w 268"/>
                  <a:gd name="T29"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180">
                    <a:moveTo>
                      <a:pt x="65" y="136"/>
                    </a:moveTo>
                    <a:cubicBezTo>
                      <a:pt x="0" y="179"/>
                      <a:pt x="0" y="179"/>
                      <a:pt x="0" y="179"/>
                    </a:cubicBezTo>
                    <a:cubicBezTo>
                      <a:pt x="0" y="179"/>
                      <a:pt x="1" y="179"/>
                      <a:pt x="1" y="180"/>
                    </a:cubicBezTo>
                    <a:cubicBezTo>
                      <a:pt x="64" y="138"/>
                      <a:pt x="64" y="138"/>
                      <a:pt x="64" y="138"/>
                    </a:cubicBezTo>
                    <a:cubicBezTo>
                      <a:pt x="65" y="136"/>
                      <a:pt x="65" y="136"/>
                      <a:pt x="65" y="136"/>
                    </a:cubicBezTo>
                    <a:moveTo>
                      <a:pt x="177" y="60"/>
                    </a:moveTo>
                    <a:cubicBezTo>
                      <a:pt x="74" y="129"/>
                      <a:pt x="74" y="129"/>
                      <a:pt x="74" y="129"/>
                    </a:cubicBezTo>
                    <a:cubicBezTo>
                      <a:pt x="73" y="131"/>
                      <a:pt x="73" y="131"/>
                      <a:pt x="73" y="131"/>
                    </a:cubicBezTo>
                    <a:cubicBezTo>
                      <a:pt x="177" y="62"/>
                      <a:pt x="177" y="62"/>
                      <a:pt x="177" y="62"/>
                    </a:cubicBezTo>
                    <a:cubicBezTo>
                      <a:pt x="177" y="60"/>
                      <a:pt x="177" y="60"/>
                      <a:pt x="177" y="60"/>
                    </a:cubicBezTo>
                    <a:moveTo>
                      <a:pt x="268" y="0"/>
                    </a:moveTo>
                    <a:cubicBezTo>
                      <a:pt x="182" y="57"/>
                      <a:pt x="182" y="57"/>
                      <a:pt x="182" y="57"/>
                    </a:cubicBezTo>
                    <a:cubicBezTo>
                      <a:pt x="182" y="58"/>
                      <a:pt x="182" y="58"/>
                      <a:pt x="182" y="58"/>
                    </a:cubicBezTo>
                    <a:cubicBezTo>
                      <a:pt x="268" y="1"/>
                      <a:pt x="268" y="1"/>
                      <a:pt x="268" y="1"/>
                    </a:cubicBezTo>
                    <a:cubicBezTo>
                      <a:pt x="268" y="1"/>
                      <a:pt x="268" y="1"/>
                      <a:pt x="268"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2" name="Freeform 89">
                <a:extLst>
                  <a:ext uri="{FF2B5EF4-FFF2-40B4-BE49-F238E27FC236}">
                    <a16:creationId xmlns:a16="http://schemas.microsoft.com/office/drawing/2014/main" id="{463DCA31-6B98-44AA-BA91-0AD54B240E64}"/>
                  </a:ext>
                </a:extLst>
              </p:cNvPr>
              <p:cNvSpPr>
                <a:spLocks/>
              </p:cNvSpPr>
              <p:nvPr/>
            </p:nvSpPr>
            <p:spPr bwMode="auto">
              <a:xfrm>
                <a:off x="-3331" y="1904"/>
                <a:ext cx="11" cy="7"/>
              </a:xfrm>
              <a:custGeom>
                <a:avLst/>
                <a:gdLst>
                  <a:gd name="T0" fmla="*/ 9 w 10"/>
                  <a:gd name="T1" fmla="*/ 0 h 6"/>
                  <a:gd name="T2" fmla="*/ 0 w 10"/>
                  <a:gd name="T3" fmla="*/ 5 h 6"/>
                  <a:gd name="T4" fmla="*/ 1 w 10"/>
                  <a:gd name="T5" fmla="*/ 6 h 6"/>
                  <a:gd name="T6" fmla="*/ 10 w 10"/>
                  <a:gd name="T7" fmla="*/ 1 h 6"/>
                  <a:gd name="T8" fmla="*/ 9 w 10"/>
                  <a:gd name="T9" fmla="*/ 0 h 6"/>
                  <a:gd name="T10" fmla="*/ 9 w 10"/>
                  <a:gd name="T11" fmla="*/ 0 h 6"/>
                </a:gdLst>
                <a:ahLst/>
                <a:cxnLst>
                  <a:cxn ang="0">
                    <a:pos x="T0" y="T1"/>
                  </a:cxn>
                  <a:cxn ang="0">
                    <a:pos x="T2" y="T3"/>
                  </a:cxn>
                  <a:cxn ang="0">
                    <a:pos x="T4" y="T5"/>
                  </a:cxn>
                  <a:cxn ang="0">
                    <a:pos x="T6" y="T7"/>
                  </a:cxn>
                  <a:cxn ang="0">
                    <a:pos x="T8" y="T9"/>
                  </a:cxn>
                  <a:cxn ang="0">
                    <a:pos x="T10" y="T11"/>
                  </a:cxn>
                </a:cxnLst>
                <a:rect l="0" t="0" r="r" b="b"/>
                <a:pathLst>
                  <a:path w="10" h="6">
                    <a:moveTo>
                      <a:pt x="9" y="0"/>
                    </a:moveTo>
                    <a:cubicBezTo>
                      <a:pt x="0" y="5"/>
                      <a:pt x="0" y="5"/>
                      <a:pt x="0" y="5"/>
                    </a:cubicBezTo>
                    <a:cubicBezTo>
                      <a:pt x="1" y="6"/>
                      <a:pt x="1" y="6"/>
                      <a:pt x="1" y="6"/>
                    </a:cubicBezTo>
                    <a:cubicBezTo>
                      <a:pt x="10" y="1"/>
                      <a:pt x="10" y="1"/>
                      <a:pt x="10" y="1"/>
                    </a:cubicBezTo>
                    <a:cubicBezTo>
                      <a:pt x="10" y="0"/>
                      <a:pt x="9" y="0"/>
                      <a:pt x="9" y="0"/>
                    </a:cubicBezTo>
                    <a:cubicBezTo>
                      <a:pt x="9" y="0"/>
                      <a:pt x="9" y="0"/>
                      <a:pt x="9"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3" name="Freeform 90">
                <a:extLst>
                  <a:ext uri="{FF2B5EF4-FFF2-40B4-BE49-F238E27FC236}">
                    <a16:creationId xmlns:a16="http://schemas.microsoft.com/office/drawing/2014/main" id="{7EB168E1-A194-4EB5-802C-4B83C9E4F322}"/>
                  </a:ext>
                </a:extLst>
              </p:cNvPr>
              <p:cNvSpPr>
                <a:spLocks/>
              </p:cNvSpPr>
              <p:nvPr/>
            </p:nvSpPr>
            <p:spPr bwMode="auto">
              <a:xfrm>
                <a:off x="-3026" y="1700"/>
                <a:ext cx="11" cy="9"/>
              </a:xfrm>
              <a:custGeom>
                <a:avLst/>
                <a:gdLst>
                  <a:gd name="T0" fmla="*/ 10 w 10"/>
                  <a:gd name="T1" fmla="*/ 0 h 8"/>
                  <a:gd name="T2" fmla="*/ 0 w 10"/>
                  <a:gd name="T3" fmla="*/ 7 h 8"/>
                  <a:gd name="T4" fmla="*/ 0 w 10"/>
                  <a:gd name="T5" fmla="*/ 7 h 8"/>
                  <a:gd name="T6" fmla="*/ 0 w 10"/>
                  <a:gd name="T7" fmla="*/ 8 h 8"/>
                  <a:gd name="T8" fmla="*/ 10 w 10"/>
                  <a:gd name="T9" fmla="*/ 1 h 8"/>
                  <a:gd name="T10" fmla="*/ 10 w 10"/>
                  <a:gd name="T11" fmla="*/ 0 h 8"/>
                </a:gdLst>
                <a:ahLst/>
                <a:cxnLst>
                  <a:cxn ang="0">
                    <a:pos x="T0" y="T1"/>
                  </a:cxn>
                  <a:cxn ang="0">
                    <a:pos x="T2" y="T3"/>
                  </a:cxn>
                  <a:cxn ang="0">
                    <a:pos x="T4" y="T5"/>
                  </a:cxn>
                  <a:cxn ang="0">
                    <a:pos x="T6" y="T7"/>
                  </a:cxn>
                  <a:cxn ang="0">
                    <a:pos x="T8" y="T9"/>
                  </a:cxn>
                  <a:cxn ang="0">
                    <a:pos x="T10" y="T11"/>
                  </a:cxn>
                </a:cxnLst>
                <a:rect l="0" t="0" r="r" b="b"/>
                <a:pathLst>
                  <a:path w="10" h="8">
                    <a:moveTo>
                      <a:pt x="10" y="0"/>
                    </a:moveTo>
                    <a:cubicBezTo>
                      <a:pt x="0" y="7"/>
                      <a:pt x="0" y="7"/>
                      <a:pt x="0" y="7"/>
                    </a:cubicBezTo>
                    <a:cubicBezTo>
                      <a:pt x="0" y="7"/>
                      <a:pt x="0" y="7"/>
                      <a:pt x="0" y="7"/>
                    </a:cubicBezTo>
                    <a:cubicBezTo>
                      <a:pt x="0" y="8"/>
                      <a:pt x="0" y="8"/>
                      <a:pt x="0" y="8"/>
                    </a:cubicBezTo>
                    <a:cubicBezTo>
                      <a:pt x="10" y="1"/>
                      <a:pt x="10" y="1"/>
                      <a:pt x="10" y="1"/>
                    </a:cubicBezTo>
                    <a:cubicBezTo>
                      <a:pt x="10" y="0"/>
                      <a:pt x="10" y="0"/>
                      <a:pt x="10"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4" name="Freeform 91">
                <a:extLst>
                  <a:ext uri="{FF2B5EF4-FFF2-40B4-BE49-F238E27FC236}">
                    <a16:creationId xmlns:a16="http://schemas.microsoft.com/office/drawing/2014/main" id="{C8AE4E0C-E00D-41BB-80A9-AC8CC4DAA771}"/>
                  </a:ext>
                </a:extLst>
              </p:cNvPr>
              <p:cNvSpPr>
                <a:spLocks noEditPoints="1"/>
              </p:cNvSpPr>
              <p:nvPr/>
            </p:nvSpPr>
            <p:spPr bwMode="auto">
              <a:xfrm>
                <a:off x="-3433" y="1919"/>
                <a:ext cx="89" cy="60"/>
              </a:xfrm>
              <a:custGeom>
                <a:avLst/>
                <a:gdLst>
                  <a:gd name="T0" fmla="*/ 52 w 81"/>
                  <a:gd name="T1" fmla="*/ 19 h 54"/>
                  <a:gd name="T2" fmla="*/ 0 w 81"/>
                  <a:gd name="T3" fmla="*/ 54 h 54"/>
                  <a:gd name="T4" fmla="*/ 1 w 81"/>
                  <a:gd name="T5" fmla="*/ 54 h 54"/>
                  <a:gd name="T6" fmla="*/ 53 w 81"/>
                  <a:gd name="T7" fmla="*/ 20 h 54"/>
                  <a:gd name="T8" fmla="*/ 52 w 81"/>
                  <a:gd name="T9" fmla="*/ 19 h 54"/>
                  <a:gd name="T10" fmla="*/ 80 w 81"/>
                  <a:gd name="T11" fmla="*/ 0 h 54"/>
                  <a:gd name="T12" fmla="*/ 53 w 81"/>
                  <a:gd name="T13" fmla="*/ 18 h 54"/>
                  <a:gd name="T14" fmla="*/ 54 w 81"/>
                  <a:gd name="T15" fmla="*/ 19 h 54"/>
                  <a:gd name="T16" fmla="*/ 81 w 81"/>
                  <a:gd name="T17" fmla="*/ 1 h 54"/>
                  <a:gd name="T18" fmla="*/ 80 w 81"/>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54">
                    <a:moveTo>
                      <a:pt x="52" y="19"/>
                    </a:moveTo>
                    <a:cubicBezTo>
                      <a:pt x="0" y="54"/>
                      <a:pt x="0" y="54"/>
                      <a:pt x="0" y="54"/>
                    </a:cubicBezTo>
                    <a:cubicBezTo>
                      <a:pt x="1" y="54"/>
                      <a:pt x="1" y="54"/>
                      <a:pt x="1" y="54"/>
                    </a:cubicBezTo>
                    <a:cubicBezTo>
                      <a:pt x="53" y="20"/>
                      <a:pt x="53" y="20"/>
                      <a:pt x="53" y="20"/>
                    </a:cubicBezTo>
                    <a:cubicBezTo>
                      <a:pt x="52" y="19"/>
                      <a:pt x="52" y="19"/>
                      <a:pt x="52" y="19"/>
                    </a:cubicBezTo>
                    <a:moveTo>
                      <a:pt x="80" y="0"/>
                    </a:moveTo>
                    <a:cubicBezTo>
                      <a:pt x="53" y="18"/>
                      <a:pt x="53" y="18"/>
                      <a:pt x="53" y="18"/>
                    </a:cubicBezTo>
                    <a:cubicBezTo>
                      <a:pt x="54" y="19"/>
                      <a:pt x="54" y="19"/>
                      <a:pt x="54" y="19"/>
                    </a:cubicBezTo>
                    <a:cubicBezTo>
                      <a:pt x="81" y="1"/>
                      <a:pt x="81" y="1"/>
                      <a:pt x="81" y="1"/>
                    </a:cubicBezTo>
                    <a:cubicBezTo>
                      <a:pt x="81" y="1"/>
                      <a:pt x="80" y="1"/>
                      <a:pt x="8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5" name="Freeform 92">
                <a:extLst>
                  <a:ext uri="{FF2B5EF4-FFF2-40B4-BE49-F238E27FC236}">
                    <a16:creationId xmlns:a16="http://schemas.microsoft.com/office/drawing/2014/main" id="{BD77048A-1463-4622-A7A3-CF5E4017736F}"/>
                  </a:ext>
                </a:extLst>
              </p:cNvPr>
              <p:cNvSpPr>
                <a:spLocks/>
              </p:cNvSpPr>
              <p:nvPr/>
            </p:nvSpPr>
            <p:spPr bwMode="auto">
              <a:xfrm>
                <a:off x="-3345" y="1911"/>
                <a:ext cx="14" cy="10"/>
              </a:xfrm>
              <a:custGeom>
                <a:avLst/>
                <a:gdLst>
                  <a:gd name="T0" fmla="*/ 13 w 13"/>
                  <a:gd name="T1" fmla="*/ 0 h 9"/>
                  <a:gd name="T2" fmla="*/ 0 w 13"/>
                  <a:gd name="T3" fmla="*/ 8 h 9"/>
                  <a:gd name="T4" fmla="*/ 0 w 13"/>
                  <a:gd name="T5" fmla="*/ 8 h 9"/>
                  <a:gd name="T6" fmla="*/ 1 w 13"/>
                  <a:gd name="T7" fmla="*/ 9 h 9"/>
                  <a:gd name="T8" fmla="*/ 13 w 13"/>
                  <a:gd name="T9" fmla="*/ 1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0" y="8"/>
                      <a:pt x="0" y="8"/>
                      <a:pt x="0" y="8"/>
                    </a:cubicBezTo>
                    <a:cubicBezTo>
                      <a:pt x="0" y="8"/>
                      <a:pt x="0" y="8"/>
                      <a:pt x="0" y="8"/>
                    </a:cubicBezTo>
                    <a:cubicBezTo>
                      <a:pt x="0" y="9"/>
                      <a:pt x="1" y="9"/>
                      <a:pt x="1" y="9"/>
                    </a:cubicBezTo>
                    <a:cubicBezTo>
                      <a:pt x="13" y="1"/>
                      <a:pt x="13" y="1"/>
                      <a:pt x="13" y="1"/>
                    </a:cubicBezTo>
                    <a:cubicBezTo>
                      <a:pt x="13" y="0"/>
                      <a:pt x="13" y="0"/>
                      <a:pt x="13"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6" name="Freeform 93">
                <a:extLst>
                  <a:ext uri="{FF2B5EF4-FFF2-40B4-BE49-F238E27FC236}">
                    <a16:creationId xmlns:a16="http://schemas.microsoft.com/office/drawing/2014/main" id="{B6C094D6-A58C-4BF7-9AE2-97D9C5D87719}"/>
                  </a:ext>
                </a:extLst>
              </p:cNvPr>
              <p:cNvSpPr>
                <a:spLocks noEditPoints="1"/>
              </p:cNvSpPr>
              <p:nvPr/>
            </p:nvSpPr>
            <p:spPr bwMode="auto">
              <a:xfrm>
                <a:off x="-3886" y="1148"/>
                <a:ext cx="409" cy="98"/>
              </a:xfrm>
              <a:custGeom>
                <a:avLst/>
                <a:gdLst>
                  <a:gd name="T0" fmla="*/ 372 w 372"/>
                  <a:gd name="T1" fmla="*/ 89 h 90"/>
                  <a:gd name="T2" fmla="*/ 372 w 372"/>
                  <a:gd name="T3" fmla="*/ 90 h 90"/>
                  <a:gd name="T4" fmla="*/ 372 w 372"/>
                  <a:gd name="T5" fmla="*/ 90 h 90"/>
                  <a:gd name="T6" fmla="*/ 372 w 372"/>
                  <a:gd name="T7" fmla="*/ 89 h 90"/>
                  <a:gd name="T8" fmla="*/ 372 w 372"/>
                  <a:gd name="T9" fmla="*/ 89 h 90"/>
                  <a:gd name="T10" fmla="*/ 1 w 372"/>
                  <a:gd name="T11" fmla="*/ 0 h 90"/>
                  <a:gd name="T12" fmla="*/ 0 w 372"/>
                  <a:gd name="T13" fmla="*/ 1 h 90"/>
                  <a:gd name="T14" fmla="*/ 370 w 372"/>
                  <a:gd name="T15" fmla="*/ 90 h 90"/>
                  <a:gd name="T16" fmla="*/ 370 w 372"/>
                  <a:gd name="T17" fmla="*/ 89 h 90"/>
                  <a:gd name="T18" fmla="*/ 1 w 372"/>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2" h="90">
                    <a:moveTo>
                      <a:pt x="372" y="89"/>
                    </a:moveTo>
                    <a:cubicBezTo>
                      <a:pt x="372" y="90"/>
                      <a:pt x="372" y="90"/>
                      <a:pt x="372" y="90"/>
                    </a:cubicBezTo>
                    <a:cubicBezTo>
                      <a:pt x="372" y="90"/>
                      <a:pt x="372" y="90"/>
                      <a:pt x="372" y="90"/>
                    </a:cubicBezTo>
                    <a:cubicBezTo>
                      <a:pt x="372" y="90"/>
                      <a:pt x="372" y="89"/>
                      <a:pt x="372" y="89"/>
                    </a:cubicBezTo>
                    <a:cubicBezTo>
                      <a:pt x="372" y="89"/>
                      <a:pt x="372" y="89"/>
                      <a:pt x="372" y="89"/>
                    </a:cubicBezTo>
                    <a:moveTo>
                      <a:pt x="1" y="0"/>
                    </a:moveTo>
                    <a:cubicBezTo>
                      <a:pt x="1" y="0"/>
                      <a:pt x="1" y="0"/>
                      <a:pt x="0" y="1"/>
                    </a:cubicBezTo>
                    <a:cubicBezTo>
                      <a:pt x="370" y="90"/>
                      <a:pt x="370" y="90"/>
                      <a:pt x="370" y="90"/>
                    </a:cubicBezTo>
                    <a:cubicBezTo>
                      <a:pt x="370" y="89"/>
                      <a:pt x="370" y="89"/>
                      <a:pt x="370" y="89"/>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7" name="Freeform 94">
                <a:extLst>
                  <a:ext uri="{FF2B5EF4-FFF2-40B4-BE49-F238E27FC236}">
                    <a16:creationId xmlns:a16="http://schemas.microsoft.com/office/drawing/2014/main" id="{A23ADCBB-7978-429E-8D9B-F7A011FDBACD}"/>
                  </a:ext>
                </a:extLst>
              </p:cNvPr>
              <p:cNvSpPr>
                <a:spLocks/>
              </p:cNvSpPr>
              <p:nvPr/>
            </p:nvSpPr>
            <p:spPr bwMode="auto">
              <a:xfrm>
                <a:off x="-3893" y="1145"/>
                <a:ext cx="8" cy="4"/>
              </a:xfrm>
              <a:custGeom>
                <a:avLst/>
                <a:gdLst>
                  <a:gd name="T0" fmla="*/ 1 w 7"/>
                  <a:gd name="T1" fmla="*/ 0 h 3"/>
                  <a:gd name="T2" fmla="*/ 0 w 7"/>
                  <a:gd name="T3" fmla="*/ 1 h 3"/>
                  <a:gd name="T4" fmla="*/ 6 w 7"/>
                  <a:gd name="T5" fmla="*/ 3 h 3"/>
                  <a:gd name="T6" fmla="*/ 7 w 7"/>
                  <a:gd name="T7" fmla="*/ 2 h 3"/>
                  <a:gd name="T8" fmla="*/ 7 w 7"/>
                  <a:gd name="T9" fmla="*/ 2 h 3"/>
                  <a:gd name="T10" fmla="*/ 1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1" y="0"/>
                    </a:moveTo>
                    <a:cubicBezTo>
                      <a:pt x="0" y="1"/>
                      <a:pt x="0" y="1"/>
                      <a:pt x="0" y="1"/>
                    </a:cubicBezTo>
                    <a:cubicBezTo>
                      <a:pt x="6" y="3"/>
                      <a:pt x="6" y="3"/>
                      <a:pt x="6" y="3"/>
                    </a:cubicBezTo>
                    <a:cubicBezTo>
                      <a:pt x="7" y="2"/>
                      <a:pt x="7" y="2"/>
                      <a:pt x="7" y="2"/>
                    </a:cubicBezTo>
                    <a:cubicBezTo>
                      <a:pt x="7" y="2"/>
                      <a:pt x="7" y="2"/>
                      <a:pt x="7" y="2"/>
                    </a:cubicBezTo>
                    <a:cubicBezTo>
                      <a:pt x="1" y="0"/>
                      <a:pt x="1" y="0"/>
                      <a:pt x="1"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8" name="Freeform 95">
                <a:extLst>
                  <a:ext uri="{FF2B5EF4-FFF2-40B4-BE49-F238E27FC236}">
                    <a16:creationId xmlns:a16="http://schemas.microsoft.com/office/drawing/2014/main" id="{164796FE-F7EB-42AE-9664-7CCF33337571}"/>
                  </a:ext>
                </a:extLst>
              </p:cNvPr>
              <p:cNvSpPr>
                <a:spLocks noEditPoints="1"/>
              </p:cNvSpPr>
              <p:nvPr/>
            </p:nvSpPr>
            <p:spPr bwMode="auto">
              <a:xfrm>
                <a:off x="-3986" y="1122"/>
                <a:ext cx="81" cy="21"/>
              </a:xfrm>
              <a:custGeom>
                <a:avLst/>
                <a:gdLst>
                  <a:gd name="T0" fmla="*/ 49 w 74"/>
                  <a:gd name="T1" fmla="*/ 12 h 19"/>
                  <a:gd name="T2" fmla="*/ 49 w 74"/>
                  <a:gd name="T3" fmla="*/ 13 h 19"/>
                  <a:gd name="T4" fmla="*/ 74 w 74"/>
                  <a:gd name="T5" fmla="*/ 19 h 19"/>
                  <a:gd name="T6" fmla="*/ 74 w 74"/>
                  <a:gd name="T7" fmla="*/ 18 h 19"/>
                  <a:gd name="T8" fmla="*/ 49 w 74"/>
                  <a:gd name="T9" fmla="*/ 12 h 19"/>
                  <a:gd name="T10" fmla="*/ 0 w 74"/>
                  <a:gd name="T11" fmla="*/ 0 h 19"/>
                  <a:gd name="T12" fmla="*/ 0 w 74"/>
                  <a:gd name="T13" fmla="*/ 1 h 19"/>
                  <a:gd name="T14" fmla="*/ 48 w 74"/>
                  <a:gd name="T15" fmla="*/ 13 h 19"/>
                  <a:gd name="T16" fmla="*/ 47 w 74"/>
                  <a:gd name="T17" fmla="*/ 12 h 19"/>
                  <a:gd name="T18" fmla="*/ 0 w 74"/>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9">
                    <a:moveTo>
                      <a:pt x="49" y="12"/>
                    </a:moveTo>
                    <a:cubicBezTo>
                      <a:pt x="49" y="13"/>
                      <a:pt x="49" y="13"/>
                      <a:pt x="49" y="13"/>
                    </a:cubicBezTo>
                    <a:cubicBezTo>
                      <a:pt x="74" y="19"/>
                      <a:pt x="74" y="19"/>
                      <a:pt x="74" y="19"/>
                    </a:cubicBezTo>
                    <a:cubicBezTo>
                      <a:pt x="74" y="19"/>
                      <a:pt x="74" y="19"/>
                      <a:pt x="74" y="18"/>
                    </a:cubicBezTo>
                    <a:cubicBezTo>
                      <a:pt x="49" y="12"/>
                      <a:pt x="49" y="12"/>
                      <a:pt x="49" y="12"/>
                    </a:cubicBezTo>
                    <a:moveTo>
                      <a:pt x="0" y="0"/>
                    </a:moveTo>
                    <a:cubicBezTo>
                      <a:pt x="0" y="1"/>
                      <a:pt x="0" y="1"/>
                      <a:pt x="0" y="1"/>
                    </a:cubicBezTo>
                    <a:cubicBezTo>
                      <a:pt x="48" y="13"/>
                      <a:pt x="48" y="13"/>
                      <a:pt x="48" y="13"/>
                    </a:cubicBezTo>
                    <a:cubicBezTo>
                      <a:pt x="47" y="12"/>
                      <a:pt x="47" y="12"/>
                      <a:pt x="47" y="12"/>
                    </a:cubicBezTo>
                    <a:cubicBezTo>
                      <a:pt x="0" y="0"/>
                      <a:pt x="0" y="0"/>
                      <a:pt x="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9" name="Freeform 96">
                <a:extLst>
                  <a:ext uri="{FF2B5EF4-FFF2-40B4-BE49-F238E27FC236}">
                    <a16:creationId xmlns:a16="http://schemas.microsoft.com/office/drawing/2014/main" id="{2CDA268A-AF90-4A77-BBFA-C78E9D568824}"/>
                  </a:ext>
                </a:extLst>
              </p:cNvPr>
              <p:cNvSpPr>
                <a:spLocks/>
              </p:cNvSpPr>
              <p:nvPr/>
            </p:nvSpPr>
            <p:spPr bwMode="auto">
              <a:xfrm>
                <a:off x="-3905" y="1142"/>
                <a:ext cx="8" cy="3"/>
              </a:xfrm>
              <a:custGeom>
                <a:avLst/>
                <a:gdLst>
                  <a:gd name="T0" fmla="*/ 0 w 7"/>
                  <a:gd name="T1" fmla="*/ 0 h 3"/>
                  <a:gd name="T2" fmla="*/ 0 w 7"/>
                  <a:gd name="T3" fmla="*/ 0 h 3"/>
                  <a:gd name="T4" fmla="*/ 0 w 7"/>
                  <a:gd name="T5" fmla="*/ 1 h 3"/>
                  <a:gd name="T6" fmla="*/ 6 w 7"/>
                  <a:gd name="T7" fmla="*/ 3 h 3"/>
                  <a:gd name="T8" fmla="*/ 7 w 7"/>
                  <a:gd name="T9" fmla="*/ 2 h 3"/>
                  <a:gd name="T10" fmla="*/ 0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0" y="0"/>
                    </a:moveTo>
                    <a:cubicBezTo>
                      <a:pt x="0" y="0"/>
                      <a:pt x="0" y="0"/>
                      <a:pt x="0" y="0"/>
                    </a:cubicBezTo>
                    <a:cubicBezTo>
                      <a:pt x="0" y="1"/>
                      <a:pt x="0" y="1"/>
                      <a:pt x="0" y="1"/>
                    </a:cubicBezTo>
                    <a:cubicBezTo>
                      <a:pt x="6" y="3"/>
                      <a:pt x="6" y="3"/>
                      <a:pt x="6" y="3"/>
                    </a:cubicBezTo>
                    <a:cubicBezTo>
                      <a:pt x="7" y="2"/>
                      <a:pt x="7" y="2"/>
                      <a:pt x="7" y="2"/>
                    </a:cubicBezTo>
                    <a:cubicBezTo>
                      <a:pt x="0" y="0"/>
                      <a:pt x="0" y="0"/>
                      <a:pt x="0"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0" name="Freeform 97">
                <a:extLst>
                  <a:ext uri="{FF2B5EF4-FFF2-40B4-BE49-F238E27FC236}">
                    <a16:creationId xmlns:a16="http://schemas.microsoft.com/office/drawing/2014/main" id="{2F729F65-B702-4F59-986B-F987FDAC1444}"/>
                  </a:ext>
                </a:extLst>
              </p:cNvPr>
              <p:cNvSpPr>
                <a:spLocks noEditPoints="1"/>
              </p:cNvSpPr>
              <p:nvPr/>
            </p:nvSpPr>
            <p:spPr bwMode="auto">
              <a:xfrm>
                <a:off x="-3940" y="1197"/>
                <a:ext cx="351" cy="410"/>
              </a:xfrm>
              <a:custGeom>
                <a:avLst/>
                <a:gdLst>
                  <a:gd name="T0" fmla="*/ 121 w 319"/>
                  <a:gd name="T1" fmla="*/ 141 h 374"/>
                  <a:gd name="T2" fmla="*/ 119 w 319"/>
                  <a:gd name="T3" fmla="*/ 141 h 374"/>
                  <a:gd name="T4" fmla="*/ 318 w 319"/>
                  <a:gd name="T5" fmla="*/ 374 h 374"/>
                  <a:gd name="T6" fmla="*/ 319 w 319"/>
                  <a:gd name="T7" fmla="*/ 374 h 374"/>
                  <a:gd name="T8" fmla="*/ 121 w 319"/>
                  <a:gd name="T9" fmla="*/ 141 h 374"/>
                  <a:gd name="T10" fmla="*/ 63 w 319"/>
                  <a:gd name="T11" fmla="*/ 73 h 374"/>
                  <a:gd name="T12" fmla="*/ 64 w 319"/>
                  <a:gd name="T13" fmla="*/ 76 h 374"/>
                  <a:gd name="T14" fmla="*/ 118 w 319"/>
                  <a:gd name="T15" fmla="*/ 140 h 374"/>
                  <a:gd name="T16" fmla="*/ 120 w 319"/>
                  <a:gd name="T17" fmla="*/ 140 h 374"/>
                  <a:gd name="T18" fmla="*/ 63 w 319"/>
                  <a:gd name="T19" fmla="*/ 73 h 374"/>
                  <a:gd name="T20" fmla="*/ 59 w 319"/>
                  <a:gd name="T21" fmla="*/ 70 h 374"/>
                  <a:gd name="T22" fmla="*/ 61 w 319"/>
                  <a:gd name="T23" fmla="*/ 73 h 374"/>
                  <a:gd name="T24" fmla="*/ 60 w 319"/>
                  <a:gd name="T25" fmla="*/ 71 h 374"/>
                  <a:gd name="T26" fmla="*/ 59 w 319"/>
                  <a:gd name="T27" fmla="*/ 70 h 374"/>
                  <a:gd name="T28" fmla="*/ 1 w 319"/>
                  <a:gd name="T29" fmla="*/ 0 h 374"/>
                  <a:gd name="T30" fmla="*/ 0 w 319"/>
                  <a:gd name="T31" fmla="*/ 1 h 374"/>
                  <a:gd name="T32" fmla="*/ 53 w 319"/>
                  <a:gd name="T33" fmla="*/ 63 h 374"/>
                  <a:gd name="T34" fmla="*/ 54 w 319"/>
                  <a:gd name="T35" fmla="*/ 63 h 374"/>
                  <a:gd name="T36" fmla="*/ 1 w 319"/>
                  <a:gd name="T3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9" h="374">
                    <a:moveTo>
                      <a:pt x="121" y="141"/>
                    </a:moveTo>
                    <a:cubicBezTo>
                      <a:pt x="119" y="141"/>
                      <a:pt x="119" y="141"/>
                      <a:pt x="119" y="141"/>
                    </a:cubicBezTo>
                    <a:cubicBezTo>
                      <a:pt x="318" y="374"/>
                      <a:pt x="318" y="374"/>
                      <a:pt x="318" y="374"/>
                    </a:cubicBezTo>
                    <a:cubicBezTo>
                      <a:pt x="318" y="374"/>
                      <a:pt x="318" y="374"/>
                      <a:pt x="319" y="374"/>
                    </a:cubicBezTo>
                    <a:cubicBezTo>
                      <a:pt x="121" y="141"/>
                      <a:pt x="121" y="141"/>
                      <a:pt x="121" y="141"/>
                    </a:cubicBezTo>
                    <a:moveTo>
                      <a:pt x="63" y="73"/>
                    </a:moveTo>
                    <a:cubicBezTo>
                      <a:pt x="64" y="76"/>
                      <a:pt x="64" y="76"/>
                      <a:pt x="64" y="76"/>
                    </a:cubicBezTo>
                    <a:cubicBezTo>
                      <a:pt x="118" y="140"/>
                      <a:pt x="118" y="140"/>
                      <a:pt x="118" y="140"/>
                    </a:cubicBezTo>
                    <a:cubicBezTo>
                      <a:pt x="120" y="140"/>
                      <a:pt x="120" y="140"/>
                      <a:pt x="120" y="140"/>
                    </a:cubicBezTo>
                    <a:cubicBezTo>
                      <a:pt x="63" y="73"/>
                      <a:pt x="63" y="73"/>
                      <a:pt x="63" y="73"/>
                    </a:cubicBezTo>
                    <a:moveTo>
                      <a:pt x="59" y="70"/>
                    </a:moveTo>
                    <a:cubicBezTo>
                      <a:pt x="61" y="73"/>
                      <a:pt x="61" y="73"/>
                      <a:pt x="61" y="73"/>
                    </a:cubicBezTo>
                    <a:cubicBezTo>
                      <a:pt x="60" y="71"/>
                      <a:pt x="60" y="71"/>
                      <a:pt x="60" y="71"/>
                    </a:cubicBezTo>
                    <a:cubicBezTo>
                      <a:pt x="59" y="70"/>
                      <a:pt x="59" y="70"/>
                      <a:pt x="59" y="70"/>
                    </a:cubicBezTo>
                    <a:moveTo>
                      <a:pt x="1" y="0"/>
                    </a:moveTo>
                    <a:cubicBezTo>
                      <a:pt x="0" y="0"/>
                      <a:pt x="0" y="0"/>
                      <a:pt x="0" y="1"/>
                    </a:cubicBezTo>
                    <a:cubicBezTo>
                      <a:pt x="53" y="63"/>
                      <a:pt x="53" y="63"/>
                      <a:pt x="53" y="63"/>
                    </a:cubicBezTo>
                    <a:cubicBezTo>
                      <a:pt x="54" y="63"/>
                      <a:pt x="54" y="63"/>
                      <a:pt x="54" y="63"/>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1" name="Freeform 98">
                <a:extLst>
                  <a:ext uri="{FF2B5EF4-FFF2-40B4-BE49-F238E27FC236}">
                    <a16:creationId xmlns:a16="http://schemas.microsoft.com/office/drawing/2014/main" id="{16A986C1-0458-4A02-9782-BE07321F3015}"/>
                  </a:ext>
                </a:extLst>
              </p:cNvPr>
              <p:cNvSpPr>
                <a:spLocks noEditPoints="1"/>
              </p:cNvSpPr>
              <p:nvPr/>
            </p:nvSpPr>
            <p:spPr bwMode="auto">
              <a:xfrm>
                <a:off x="-3572" y="1629"/>
                <a:ext cx="138" cy="160"/>
              </a:xfrm>
              <a:custGeom>
                <a:avLst/>
                <a:gdLst>
                  <a:gd name="T0" fmla="*/ 102 w 125"/>
                  <a:gd name="T1" fmla="*/ 119 h 146"/>
                  <a:gd name="T2" fmla="*/ 101 w 125"/>
                  <a:gd name="T3" fmla="*/ 120 h 146"/>
                  <a:gd name="T4" fmla="*/ 124 w 125"/>
                  <a:gd name="T5" fmla="*/ 146 h 146"/>
                  <a:gd name="T6" fmla="*/ 125 w 125"/>
                  <a:gd name="T7" fmla="*/ 146 h 146"/>
                  <a:gd name="T8" fmla="*/ 102 w 125"/>
                  <a:gd name="T9" fmla="*/ 119 h 146"/>
                  <a:gd name="T10" fmla="*/ 4 w 125"/>
                  <a:gd name="T11" fmla="*/ 3 h 146"/>
                  <a:gd name="T12" fmla="*/ 3 w 125"/>
                  <a:gd name="T13" fmla="*/ 4 h 146"/>
                  <a:gd name="T14" fmla="*/ 98 w 125"/>
                  <a:gd name="T15" fmla="*/ 116 h 146"/>
                  <a:gd name="T16" fmla="*/ 99 w 125"/>
                  <a:gd name="T17" fmla="*/ 115 h 146"/>
                  <a:gd name="T18" fmla="*/ 4 w 125"/>
                  <a:gd name="T19" fmla="*/ 3 h 146"/>
                  <a:gd name="T20" fmla="*/ 1 w 125"/>
                  <a:gd name="T21" fmla="*/ 0 h 146"/>
                  <a:gd name="T22" fmla="*/ 0 w 125"/>
                  <a:gd name="T23" fmla="*/ 0 h 146"/>
                  <a:gd name="T24" fmla="*/ 2 w 125"/>
                  <a:gd name="T25" fmla="*/ 3 h 146"/>
                  <a:gd name="T26" fmla="*/ 3 w 125"/>
                  <a:gd name="T27" fmla="*/ 2 h 146"/>
                  <a:gd name="T28" fmla="*/ 1 w 125"/>
                  <a:gd name="T29"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46">
                    <a:moveTo>
                      <a:pt x="102" y="119"/>
                    </a:moveTo>
                    <a:cubicBezTo>
                      <a:pt x="101" y="120"/>
                      <a:pt x="101" y="120"/>
                      <a:pt x="101" y="120"/>
                    </a:cubicBezTo>
                    <a:cubicBezTo>
                      <a:pt x="124" y="146"/>
                      <a:pt x="124" y="146"/>
                      <a:pt x="124" y="146"/>
                    </a:cubicBezTo>
                    <a:cubicBezTo>
                      <a:pt x="124" y="146"/>
                      <a:pt x="125" y="146"/>
                      <a:pt x="125" y="146"/>
                    </a:cubicBezTo>
                    <a:cubicBezTo>
                      <a:pt x="102" y="119"/>
                      <a:pt x="102" y="119"/>
                      <a:pt x="102" y="119"/>
                    </a:cubicBezTo>
                    <a:moveTo>
                      <a:pt x="4" y="3"/>
                    </a:moveTo>
                    <a:cubicBezTo>
                      <a:pt x="3" y="4"/>
                      <a:pt x="3" y="4"/>
                      <a:pt x="3" y="4"/>
                    </a:cubicBezTo>
                    <a:cubicBezTo>
                      <a:pt x="98" y="116"/>
                      <a:pt x="98" y="116"/>
                      <a:pt x="98" y="116"/>
                    </a:cubicBezTo>
                    <a:cubicBezTo>
                      <a:pt x="99" y="115"/>
                      <a:pt x="99" y="115"/>
                      <a:pt x="99" y="115"/>
                    </a:cubicBezTo>
                    <a:cubicBezTo>
                      <a:pt x="4" y="3"/>
                      <a:pt x="4" y="3"/>
                      <a:pt x="4" y="3"/>
                    </a:cubicBezTo>
                    <a:moveTo>
                      <a:pt x="1" y="0"/>
                    </a:moveTo>
                    <a:cubicBezTo>
                      <a:pt x="1" y="0"/>
                      <a:pt x="0" y="0"/>
                      <a:pt x="0" y="0"/>
                    </a:cubicBezTo>
                    <a:cubicBezTo>
                      <a:pt x="2" y="3"/>
                      <a:pt x="2" y="3"/>
                      <a:pt x="2" y="3"/>
                    </a:cubicBezTo>
                    <a:cubicBezTo>
                      <a:pt x="3" y="2"/>
                      <a:pt x="3" y="2"/>
                      <a:pt x="3" y="2"/>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2" name="Freeform 99">
                <a:extLst>
                  <a:ext uri="{FF2B5EF4-FFF2-40B4-BE49-F238E27FC236}">
                    <a16:creationId xmlns:a16="http://schemas.microsoft.com/office/drawing/2014/main" id="{43FB409E-DBCA-462F-92B5-4C9D40C41C67}"/>
                  </a:ext>
                </a:extLst>
              </p:cNvPr>
              <p:cNvSpPr>
                <a:spLocks/>
              </p:cNvSpPr>
              <p:nvPr/>
            </p:nvSpPr>
            <p:spPr bwMode="auto">
              <a:xfrm>
                <a:off x="-3947" y="1190"/>
                <a:ext cx="8" cy="8"/>
              </a:xfrm>
              <a:custGeom>
                <a:avLst/>
                <a:gdLst>
                  <a:gd name="T0" fmla="*/ 1 w 7"/>
                  <a:gd name="T1" fmla="*/ 0 h 7"/>
                  <a:gd name="T2" fmla="*/ 0 w 7"/>
                  <a:gd name="T3" fmla="*/ 0 h 7"/>
                  <a:gd name="T4" fmla="*/ 6 w 7"/>
                  <a:gd name="T5" fmla="*/ 7 h 7"/>
                  <a:gd name="T6" fmla="*/ 7 w 7"/>
                  <a:gd name="T7" fmla="*/ 6 h 7"/>
                  <a:gd name="T8" fmla="*/ 7 w 7"/>
                  <a:gd name="T9" fmla="*/ 6 h 7"/>
                  <a:gd name="T10" fmla="*/ 1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1" y="0"/>
                    </a:moveTo>
                    <a:cubicBezTo>
                      <a:pt x="0" y="0"/>
                      <a:pt x="0" y="0"/>
                      <a:pt x="0" y="0"/>
                    </a:cubicBezTo>
                    <a:cubicBezTo>
                      <a:pt x="6" y="7"/>
                      <a:pt x="6" y="7"/>
                      <a:pt x="6" y="7"/>
                    </a:cubicBezTo>
                    <a:cubicBezTo>
                      <a:pt x="6" y="6"/>
                      <a:pt x="6" y="6"/>
                      <a:pt x="7" y="6"/>
                    </a:cubicBezTo>
                    <a:cubicBezTo>
                      <a:pt x="7" y="6"/>
                      <a:pt x="7" y="6"/>
                      <a:pt x="7" y="6"/>
                    </a:cubicBezTo>
                    <a:cubicBezTo>
                      <a:pt x="1" y="0"/>
                      <a:pt x="1" y="0"/>
                      <a:pt x="1"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3" name="Freeform 100">
                <a:extLst>
                  <a:ext uri="{FF2B5EF4-FFF2-40B4-BE49-F238E27FC236}">
                    <a16:creationId xmlns:a16="http://schemas.microsoft.com/office/drawing/2014/main" id="{7AA4F278-709B-49C7-80B4-A87C9889F6AD}"/>
                  </a:ext>
                </a:extLst>
              </p:cNvPr>
              <p:cNvSpPr>
                <a:spLocks noEditPoints="1"/>
              </p:cNvSpPr>
              <p:nvPr/>
            </p:nvSpPr>
            <p:spPr bwMode="auto">
              <a:xfrm>
                <a:off x="-4236" y="1231"/>
                <a:ext cx="244" cy="465"/>
              </a:xfrm>
              <a:custGeom>
                <a:avLst/>
                <a:gdLst>
                  <a:gd name="T0" fmla="*/ 24 w 222"/>
                  <a:gd name="T1" fmla="*/ 377 h 424"/>
                  <a:gd name="T2" fmla="*/ 0 w 222"/>
                  <a:gd name="T3" fmla="*/ 423 h 424"/>
                  <a:gd name="T4" fmla="*/ 1 w 222"/>
                  <a:gd name="T5" fmla="*/ 424 h 424"/>
                  <a:gd name="T6" fmla="*/ 25 w 222"/>
                  <a:gd name="T7" fmla="*/ 378 h 424"/>
                  <a:gd name="T8" fmla="*/ 24 w 222"/>
                  <a:gd name="T9" fmla="*/ 377 h 424"/>
                  <a:gd name="T10" fmla="*/ 64 w 222"/>
                  <a:gd name="T11" fmla="*/ 300 h 424"/>
                  <a:gd name="T12" fmla="*/ 25 w 222"/>
                  <a:gd name="T13" fmla="*/ 375 h 424"/>
                  <a:gd name="T14" fmla="*/ 26 w 222"/>
                  <a:gd name="T15" fmla="*/ 376 h 424"/>
                  <a:gd name="T16" fmla="*/ 64 w 222"/>
                  <a:gd name="T17" fmla="*/ 303 h 424"/>
                  <a:gd name="T18" fmla="*/ 64 w 222"/>
                  <a:gd name="T19" fmla="*/ 300 h 424"/>
                  <a:gd name="T20" fmla="*/ 119 w 222"/>
                  <a:gd name="T21" fmla="*/ 274 h 424"/>
                  <a:gd name="T22" fmla="*/ 88 w 222"/>
                  <a:gd name="T23" fmla="*/ 405 h 424"/>
                  <a:gd name="T24" fmla="*/ 89 w 222"/>
                  <a:gd name="T25" fmla="*/ 404 h 424"/>
                  <a:gd name="T26" fmla="*/ 120 w 222"/>
                  <a:gd name="T27" fmla="*/ 275 h 424"/>
                  <a:gd name="T28" fmla="*/ 119 w 222"/>
                  <a:gd name="T29" fmla="*/ 274 h 424"/>
                  <a:gd name="T30" fmla="*/ 88 w 222"/>
                  <a:gd name="T31" fmla="*/ 254 h 424"/>
                  <a:gd name="T32" fmla="*/ 70 w 222"/>
                  <a:gd name="T33" fmla="*/ 289 h 424"/>
                  <a:gd name="T34" fmla="*/ 70 w 222"/>
                  <a:gd name="T35" fmla="*/ 292 h 424"/>
                  <a:gd name="T36" fmla="*/ 89 w 222"/>
                  <a:gd name="T37" fmla="*/ 255 h 424"/>
                  <a:gd name="T38" fmla="*/ 88 w 222"/>
                  <a:gd name="T39" fmla="*/ 254 h 424"/>
                  <a:gd name="T40" fmla="*/ 160 w 222"/>
                  <a:gd name="T41" fmla="*/ 119 h 424"/>
                  <a:gd name="T42" fmla="*/ 159 w 222"/>
                  <a:gd name="T43" fmla="*/ 119 h 424"/>
                  <a:gd name="T44" fmla="*/ 154 w 222"/>
                  <a:gd name="T45" fmla="*/ 128 h 424"/>
                  <a:gd name="T46" fmla="*/ 156 w 222"/>
                  <a:gd name="T47" fmla="*/ 119 h 424"/>
                  <a:gd name="T48" fmla="*/ 155 w 222"/>
                  <a:gd name="T49" fmla="*/ 119 h 424"/>
                  <a:gd name="T50" fmla="*/ 152 w 222"/>
                  <a:gd name="T51" fmla="*/ 132 h 424"/>
                  <a:gd name="T52" fmla="*/ 89 w 222"/>
                  <a:gd name="T53" fmla="*/ 253 h 424"/>
                  <a:gd name="T54" fmla="*/ 90 w 222"/>
                  <a:gd name="T55" fmla="*/ 253 h 424"/>
                  <a:gd name="T56" fmla="*/ 151 w 222"/>
                  <a:gd name="T57" fmla="*/ 136 h 424"/>
                  <a:gd name="T58" fmla="*/ 119 w 222"/>
                  <a:gd name="T59" fmla="*/ 273 h 424"/>
                  <a:gd name="T60" fmla="*/ 120 w 222"/>
                  <a:gd name="T61" fmla="*/ 273 h 424"/>
                  <a:gd name="T62" fmla="*/ 153 w 222"/>
                  <a:gd name="T63" fmla="*/ 132 h 424"/>
                  <a:gd name="T64" fmla="*/ 160 w 222"/>
                  <a:gd name="T65" fmla="*/ 119 h 424"/>
                  <a:gd name="T66" fmla="*/ 165 w 222"/>
                  <a:gd name="T67" fmla="*/ 108 h 424"/>
                  <a:gd name="T68" fmla="*/ 160 w 222"/>
                  <a:gd name="T69" fmla="*/ 117 h 424"/>
                  <a:gd name="T70" fmla="*/ 161 w 222"/>
                  <a:gd name="T71" fmla="*/ 117 h 424"/>
                  <a:gd name="T72" fmla="*/ 164 w 222"/>
                  <a:gd name="T73" fmla="*/ 112 h 424"/>
                  <a:gd name="T74" fmla="*/ 165 w 222"/>
                  <a:gd name="T75" fmla="*/ 108 h 424"/>
                  <a:gd name="T76" fmla="*/ 174 w 222"/>
                  <a:gd name="T77" fmla="*/ 40 h 424"/>
                  <a:gd name="T78" fmla="*/ 156 w 222"/>
                  <a:gd name="T79" fmla="*/ 117 h 424"/>
                  <a:gd name="T80" fmla="*/ 157 w 222"/>
                  <a:gd name="T81" fmla="*/ 117 h 424"/>
                  <a:gd name="T82" fmla="*/ 175 w 222"/>
                  <a:gd name="T83" fmla="*/ 41 h 424"/>
                  <a:gd name="T84" fmla="*/ 174 w 222"/>
                  <a:gd name="T85" fmla="*/ 40 h 424"/>
                  <a:gd name="T86" fmla="*/ 215 w 222"/>
                  <a:gd name="T87" fmla="*/ 11 h 424"/>
                  <a:gd name="T88" fmla="*/ 167 w 222"/>
                  <a:gd name="T89" fmla="*/ 103 h 424"/>
                  <a:gd name="T90" fmla="*/ 166 w 222"/>
                  <a:gd name="T91" fmla="*/ 107 h 424"/>
                  <a:gd name="T92" fmla="*/ 216 w 222"/>
                  <a:gd name="T93" fmla="*/ 11 h 424"/>
                  <a:gd name="T94" fmla="*/ 215 w 222"/>
                  <a:gd name="T95" fmla="*/ 11 h 424"/>
                  <a:gd name="T96" fmla="*/ 221 w 222"/>
                  <a:gd name="T97" fmla="*/ 0 h 424"/>
                  <a:gd name="T98" fmla="*/ 218 w 222"/>
                  <a:gd name="T99" fmla="*/ 6 h 424"/>
                  <a:gd name="T100" fmla="*/ 219 w 222"/>
                  <a:gd name="T101" fmla="*/ 6 h 424"/>
                  <a:gd name="T102" fmla="*/ 222 w 222"/>
                  <a:gd name="T103" fmla="*/ 1 h 424"/>
                  <a:gd name="T104" fmla="*/ 221 w 222"/>
                  <a:gd name="T105"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2" h="424">
                    <a:moveTo>
                      <a:pt x="24" y="377"/>
                    </a:moveTo>
                    <a:cubicBezTo>
                      <a:pt x="0" y="423"/>
                      <a:pt x="0" y="423"/>
                      <a:pt x="0" y="423"/>
                    </a:cubicBezTo>
                    <a:cubicBezTo>
                      <a:pt x="0" y="423"/>
                      <a:pt x="1" y="423"/>
                      <a:pt x="1" y="424"/>
                    </a:cubicBezTo>
                    <a:cubicBezTo>
                      <a:pt x="25" y="378"/>
                      <a:pt x="25" y="378"/>
                      <a:pt x="25" y="378"/>
                    </a:cubicBezTo>
                    <a:cubicBezTo>
                      <a:pt x="24" y="377"/>
                      <a:pt x="24" y="377"/>
                      <a:pt x="24" y="377"/>
                    </a:cubicBezTo>
                    <a:moveTo>
                      <a:pt x="64" y="300"/>
                    </a:moveTo>
                    <a:cubicBezTo>
                      <a:pt x="25" y="375"/>
                      <a:pt x="25" y="375"/>
                      <a:pt x="25" y="375"/>
                    </a:cubicBezTo>
                    <a:cubicBezTo>
                      <a:pt x="26" y="376"/>
                      <a:pt x="26" y="376"/>
                      <a:pt x="26" y="376"/>
                    </a:cubicBezTo>
                    <a:cubicBezTo>
                      <a:pt x="64" y="303"/>
                      <a:pt x="64" y="303"/>
                      <a:pt x="64" y="303"/>
                    </a:cubicBezTo>
                    <a:cubicBezTo>
                      <a:pt x="64" y="300"/>
                      <a:pt x="64" y="300"/>
                      <a:pt x="64" y="300"/>
                    </a:cubicBezTo>
                    <a:moveTo>
                      <a:pt x="119" y="274"/>
                    </a:moveTo>
                    <a:cubicBezTo>
                      <a:pt x="88" y="405"/>
                      <a:pt x="88" y="405"/>
                      <a:pt x="88" y="405"/>
                    </a:cubicBezTo>
                    <a:cubicBezTo>
                      <a:pt x="89" y="404"/>
                      <a:pt x="89" y="404"/>
                      <a:pt x="89" y="404"/>
                    </a:cubicBezTo>
                    <a:cubicBezTo>
                      <a:pt x="120" y="275"/>
                      <a:pt x="120" y="275"/>
                      <a:pt x="120" y="275"/>
                    </a:cubicBezTo>
                    <a:cubicBezTo>
                      <a:pt x="119" y="274"/>
                      <a:pt x="119" y="274"/>
                      <a:pt x="119" y="274"/>
                    </a:cubicBezTo>
                    <a:moveTo>
                      <a:pt x="88" y="254"/>
                    </a:moveTo>
                    <a:cubicBezTo>
                      <a:pt x="70" y="289"/>
                      <a:pt x="70" y="289"/>
                      <a:pt x="70" y="289"/>
                    </a:cubicBezTo>
                    <a:cubicBezTo>
                      <a:pt x="70" y="292"/>
                      <a:pt x="70" y="292"/>
                      <a:pt x="70" y="292"/>
                    </a:cubicBezTo>
                    <a:cubicBezTo>
                      <a:pt x="89" y="255"/>
                      <a:pt x="89" y="255"/>
                      <a:pt x="89" y="255"/>
                    </a:cubicBezTo>
                    <a:cubicBezTo>
                      <a:pt x="88" y="254"/>
                      <a:pt x="88" y="254"/>
                      <a:pt x="88" y="254"/>
                    </a:cubicBezTo>
                    <a:moveTo>
                      <a:pt x="160" y="119"/>
                    </a:moveTo>
                    <a:cubicBezTo>
                      <a:pt x="159" y="119"/>
                      <a:pt x="159" y="119"/>
                      <a:pt x="159" y="119"/>
                    </a:cubicBezTo>
                    <a:cubicBezTo>
                      <a:pt x="154" y="128"/>
                      <a:pt x="154" y="128"/>
                      <a:pt x="154" y="128"/>
                    </a:cubicBezTo>
                    <a:cubicBezTo>
                      <a:pt x="156" y="119"/>
                      <a:pt x="156" y="119"/>
                      <a:pt x="156" y="119"/>
                    </a:cubicBezTo>
                    <a:cubicBezTo>
                      <a:pt x="155" y="119"/>
                      <a:pt x="155" y="119"/>
                      <a:pt x="155" y="119"/>
                    </a:cubicBezTo>
                    <a:cubicBezTo>
                      <a:pt x="152" y="132"/>
                      <a:pt x="152" y="132"/>
                      <a:pt x="152" y="132"/>
                    </a:cubicBezTo>
                    <a:cubicBezTo>
                      <a:pt x="89" y="253"/>
                      <a:pt x="89" y="253"/>
                      <a:pt x="89" y="253"/>
                    </a:cubicBezTo>
                    <a:cubicBezTo>
                      <a:pt x="90" y="253"/>
                      <a:pt x="90" y="253"/>
                      <a:pt x="90" y="253"/>
                    </a:cubicBezTo>
                    <a:cubicBezTo>
                      <a:pt x="151" y="136"/>
                      <a:pt x="151" y="136"/>
                      <a:pt x="151" y="136"/>
                    </a:cubicBezTo>
                    <a:cubicBezTo>
                      <a:pt x="119" y="273"/>
                      <a:pt x="119" y="273"/>
                      <a:pt x="119" y="273"/>
                    </a:cubicBezTo>
                    <a:cubicBezTo>
                      <a:pt x="120" y="273"/>
                      <a:pt x="120" y="273"/>
                      <a:pt x="120" y="273"/>
                    </a:cubicBezTo>
                    <a:cubicBezTo>
                      <a:pt x="153" y="132"/>
                      <a:pt x="153" y="132"/>
                      <a:pt x="153" y="132"/>
                    </a:cubicBezTo>
                    <a:cubicBezTo>
                      <a:pt x="160" y="119"/>
                      <a:pt x="160" y="119"/>
                      <a:pt x="160" y="119"/>
                    </a:cubicBezTo>
                    <a:moveTo>
                      <a:pt x="165" y="108"/>
                    </a:moveTo>
                    <a:cubicBezTo>
                      <a:pt x="160" y="117"/>
                      <a:pt x="160" y="117"/>
                      <a:pt x="160" y="117"/>
                    </a:cubicBezTo>
                    <a:cubicBezTo>
                      <a:pt x="161" y="117"/>
                      <a:pt x="161" y="117"/>
                      <a:pt x="161" y="117"/>
                    </a:cubicBezTo>
                    <a:cubicBezTo>
                      <a:pt x="164" y="112"/>
                      <a:pt x="164" y="112"/>
                      <a:pt x="164" y="112"/>
                    </a:cubicBezTo>
                    <a:cubicBezTo>
                      <a:pt x="165" y="108"/>
                      <a:pt x="165" y="108"/>
                      <a:pt x="165" y="108"/>
                    </a:cubicBezTo>
                    <a:moveTo>
                      <a:pt x="174" y="40"/>
                    </a:moveTo>
                    <a:cubicBezTo>
                      <a:pt x="156" y="117"/>
                      <a:pt x="156" y="117"/>
                      <a:pt x="156" y="117"/>
                    </a:cubicBezTo>
                    <a:cubicBezTo>
                      <a:pt x="157" y="117"/>
                      <a:pt x="157" y="117"/>
                      <a:pt x="157" y="117"/>
                    </a:cubicBezTo>
                    <a:cubicBezTo>
                      <a:pt x="175" y="41"/>
                      <a:pt x="175" y="41"/>
                      <a:pt x="175" y="41"/>
                    </a:cubicBezTo>
                    <a:cubicBezTo>
                      <a:pt x="174" y="41"/>
                      <a:pt x="174" y="41"/>
                      <a:pt x="174" y="40"/>
                    </a:cubicBezTo>
                    <a:moveTo>
                      <a:pt x="215" y="11"/>
                    </a:moveTo>
                    <a:cubicBezTo>
                      <a:pt x="167" y="103"/>
                      <a:pt x="167" y="103"/>
                      <a:pt x="167" y="103"/>
                    </a:cubicBezTo>
                    <a:cubicBezTo>
                      <a:pt x="166" y="107"/>
                      <a:pt x="166" y="107"/>
                      <a:pt x="166" y="107"/>
                    </a:cubicBezTo>
                    <a:cubicBezTo>
                      <a:pt x="216" y="11"/>
                      <a:pt x="216" y="11"/>
                      <a:pt x="216" y="11"/>
                    </a:cubicBezTo>
                    <a:cubicBezTo>
                      <a:pt x="215" y="11"/>
                      <a:pt x="215" y="11"/>
                      <a:pt x="215" y="11"/>
                    </a:cubicBezTo>
                    <a:moveTo>
                      <a:pt x="221" y="0"/>
                    </a:moveTo>
                    <a:cubicBezTo>
                      <a:pt x="218" y="6"/>
                      <a:pt x="218" y="6"/>
                      <a:pt x="218" y="6"/>
                    </a:cubicBezTo>
                    <a:cubicBezTo>
                      <a:pt x="219" y="6"/>
                      <a:pt x="219" y="6"/>
                      <a:pt x="219" y="6"/>
                    </a:cubicBezTo>
                    <a:cubicBezTo>
                      <a:pt x="222" y="1"/>
                      <a:pt x="222" y="1"/>
                      <a:pt x="222" y="1"/>
                    </a:cubicBezTo>
                    <a:cubicBezTo>
                      <a:pt x="222" y="0"/>
                      <a:pt x="221" y="0"/>
                      <a:pt x="22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4" name="Freeform 101">
                <a:extLst>
                  <a:ext uri="{FF2B5EF4-FFF2-40B4-BE49-F238E27FC236}">
                    <a16:creationId xmlns:a16="http://schemas.microsoft.com/office/drawing/2014/main" id="{C8E9B58A-9573-4E0A-A284-E9496C9435A2}"/>
                  </a:ext>
                </a:extLst>
              </p:cNvPr>
              <p:cNvSpPr>
                <a:spLocks/>
              </p:cNvSpPr>
              <p:nvPr/>
            </p:nvSpPr>
            <p:spPr bwMode="auto">
              <a:xfrm>
                <a:off x="-3993" y="1226"/>
                <a:ext cx="3" cy="6"/>
              </a:xfrm>
              <a:custGeom>
                <a:avLst/>
                <a:gdLst>
                  <a:gd name="T0" fmla="*/ 3 w 3"/>
                  <a:gd name="T1" fmla="*/ 0 h 5"/>
                  <a:gd name="T2" fmla="*/ 1 w 3"/>
                  <a:gd name="T3" fmla="*/ 2 h 5"/>
                  <a:gd name="T4" fmla="*/ 0 w 3"/>
                  <a:gd name="T5" fmla="*/ 4 h 5"/>
                  <a:gd name="T6" fmla="*/ 0 w 3"/>
                  <a:gd name="T7" fmla="*/ 4 h 5"/>
                  <a:gd name="T8" fmla="*/ 1 w 3"/>
                  <a:gd name="T9" fmla="*/ 5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1" y="2"/>
                      <a:pt x="1" y="2"/>
                      <a:pt x="1" y="2"/>
                    </a:cubicBezTo>
                    <a:cubicBezTo>
                      <a:pt x="0" y="4"/>
                      <a:pt x="0" y="4"/>
                      <a:pt x="0" y="4"/>
                    </a:cubicBezTo>
                    <a:cubicBezTo>
                      <a:pt x="0" y="4"/>
                      <a:pt x="0" y="4"/>
                      <a:pt x="0" y="4"/>
                    </a:cubicBezTo>
                    <a:cubicBezTo>
                      <a:pt x="0" y="4"/>
                      <a:pt x="1" y="4"/>
                      <a:pt x="1" y="5"/>
                    </a:cubicBezTo>
                    <a:cubicBezTo>
                      <a:pt x="3" y="0"/>
                      <a:pt x="3" y="0"/>
                      <a:pt x="3"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5" name="Freeform 102">
                <a:extLst>
                  <a:ext uri="{FF2B5EF4-FFF2-40B4-BE49-F238E27FC236}">
                    <a16:creationId xmlns:a16="http://schemas.microsoft.com/office/drawing/2014/main" id="{355BE739-E1AF-48EA-B46B-00C9715A1D92}"/>
                  </a:ext>
                </a:extLst>
              </p:cNvPr>
              <p:cNvSpPr>
                <a:spLocks/>
              </p:cNvSpPr>
              <p:nvPr/>
            </p:nvSpPr>
            <p:spPr bwMode="auto">
              <a:xfrm>
                <a:off x="-4240" y="1695"/>
                <a:ext cx="5" cy="10"/>
              </a:xfrm>
              <a:custGeom>
                <a:avLst/>
                <a:gdLst>
                  <a:gd name="T0" fmla="*/ 4 w 5"/>
                  <a:gd name="T1" fmla="*/ 0 h 9"/>
                  <a:gd name="T2" fmla="*/ 0 w 5"/>
                  <a:gd name="T3" fmla="*/ 9 h 9"/>
                  <a:gd name="T4" fmla="*/ 1 w 5"/>
                  <a:gd name="T5" fmla="*/ 8 h 9"/>
                  <a:gd name="T6" fmla="*/ 5 w 5"/>
                  <a:gd name="T7" fmla="*/ 1 h 9"/>
                  <a:gd name="T8" fmla="*/ 4 w 5"/>
                  <a:gd name="T9" fmla="*/ 0 h 9"/>
                  <a:gd name="T10" fmla="*/ 4 w 5"/>
                  <a:gd name="T11" fmla="*/ 0 h 9"/>
                </a:gdLst>
                <a:ahLst/>
                <a:cxnLst>
                  <a:cxn ang="0">
                    <a:pos x="T0" y="T1"/>
                  </a:cxn>
                  <a:cxn ang="0">
                    <a:pos x="T2" y="T3"/>
                  </a:cxn>
                  <a:cxn ang="0">
                    <a:pos x="T4" y="T5"/>
                  </a:cxn>
                  <a:cxn ang="0">
                    <a:pos x="T6" y="T7"/>
                  </a:cxn>
                  <a:cxn ang="0">
                    <a:pos x="T8" y="T9"/>
                  </a:cxn>
                  <a:cxn ang="0">
                    <a:pos x="T10" y="T11"/>
                  </a:cxn>
                </a:cxnLst>
                <a:rect l="0" t="0" r="r" b="b"/>
                <a:pathLst>
                  <a:path w="5" h="9">
                    <a:moveTo>
                      <a:pt x="4" y="0"/>
                    </a:moveTo>
                    <a:cubicBezTo>
                      <a:pt x="0" y="9"/>
                      <a:pt x="0" y="9"/>
                      <a:pt x="0" y="9"/>
                    </a:cubicBezTo>
                    <a:cubicBezTo>
                      <a:pt x="1" y="8"/>
                      <a:pt x="1" y="8"/>
                      <a:pt x="1" y="8"/>
                    </a:cubicBezTo>
                    <a:cubicBezTo>
                      <a:pt x="5" y="1"/>
                      <a:pt x="5" y="1"/>
                      <a:pt x="5" y="1"/>
                    </a:cubicBezTo>
                    <a:cubicBezTo>
                      <a:pt x="5" y="0"/>
                      <a:pt x="4" y="0"/>
                      <a:pt x="4" y="0"/>
                    </a:cubicBezTo>
                    <a:cubicBezTo>
                      <a:pt x="4" y="0"/>
                      <a:pt x="4" y="0"/>
                      <a:pt x="4"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6" name="Freeform 103">
                <a:extLst>
                  <a:ext uri="{FF2B5EF4-FFF2-40B4-BE49-F238E27FC236}">
                    <a16:creationId xmlns:a16="http://schemas.microsoft.com/office/drawing/2014/main" id="{F49DD26E-09C0-4576-89CA-6DB6D279F96E}"/>
                  </a:ext>
                </a:extLst>
              </p:cNvPr>
              <p:cNvSpPr>
                <a:spLocks noEditPoints="1"/>
              </p:cNvSpPr>
              <p:nvPr/>
            </p:nvSpPr>
            <p:spPr bwMode="auto">
              <a:xfrm>
                <a:off x="-2287" y="1230"/>
                <a:ext cx="415" cy="70"/>
              </a:xfrm>
              <a:custGeom>
                <a:avLst/>
                <a:gdLst>
                  <a:gd name="T0" fmla="*/ 343 w 377"/>
                  <a:gd name="T1" fmla="*/ 57 h 64"/>
                  <a:gd name="T2" fmla="*/ 342 w 377"/>
                  <a:gd name="T3" fmla="*/ 58 h 64"/>
                  <a:gd name="T4" fmla="*/ 377 w 377"/>
                  <a:gd name="T5" fmla="*/ 64 h 64"/>
                  <a:gd name="T6" fmla="*/ 377 w 377"/>
                  <a:gd name="T7" fmla="*/ 63 h 64"/>
                  <a:gd name="T8" fmla="*/ 343 w 377"/>
                  <a:gd name="T9" fmla="*/ 57 h 64"/>
                  <a:gd name="T10" fmla="*/ 294 w 377"/>
                  <a:gd name="T11" fmla="*/ 49 h 64"/>
                  <a:gd name="T12" fmla="*/ 293 w 377"/>
                  <a:gd name="T13" fmla="*/ 50 h 64"/>
                  <a:gd name="T14" fmla="*/ 337 w 377"/>
                  <a:gd name="T15" fmla="*/ 57 h 64"/>
                  <a:gd name="T16" fmla="*/ 337 w 377"/>
                  <a:gd name="T17" fmla="*/ 56 h 64"/>
                  <a:gd name="T18" fmla="*/ 294 w 377"/>
                  <a:gd name="T19" fmla="*/ 49 h 64"/>
                  <a:gd name="T20" fmla="*/ 161 w 377"/>
                  <a:gd name="T21" fmla="*/ 27 h 64"/>
                  <a:gd name="T22" fmla="*/ 161 w 377"/>
                  <a:gd name="T23" fmla="*/ 28 h 64"/>
                  <a:gd name="T24" fmla="*/ 285 w 377"/>
                  <a:gd name="T25" fmla="*/ 49 h 64"/>
                  <a:gd name="T26" fmla="*/ 286 w 377"/>
                  <a:gd name="T27" fmla="*/ 48 h 64"/>
                  <a:gd name="T28" fmla="*/ 161 w 377"/>
                  <a:gd name="T29" fmla="*/ 27 h 64"/>
                  <a:gd name="T30" fmla="*/ 0 w 377"/>
                  <a:gd name="T31" fmla="*/ 0 h 64"/>
                  <a:gd name="T32" fmla="*/ 0 w 377"/>
                  <a:gd name="T33" fmla="*/ 1 h 64"/>
                  <a:gd name="T34" fmla="*/ 156 w 377"/>
                  <a:gd name="T35" fmla="*/ 27 h 64"/>
                  <a:gd name="T36" fmla="*/ 156 w 377"/>
                  <a:gd name="T37" fmla="*/ 26 h 64"/>
                  <a:gd name="T38" fmla="*/ 0 w 377"/>
                  <a:gd name="T3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64">
                    <a:moveTo>
                      <a:pt x="343" y="57"/>
                    </a:moveTo>
                    <a:cubicBezTo>
                      <a:pt x="342" y="58"/>
                      <a:pt x="342" y="58"/>
                      <a:pt x="342" y="58"/>
                    </a:cubicBezTo>
                    <a:cubicBezTo>
                      <a:pt x="377" y="64"/>
                      <a:pt x="377" y="64"/>
                      <a:pt x="377" y="64"/>
                    </a:cubicBezTo>
                    <a:cubicBezTo>
                      <a:pt x="377" y="64"/>
                      <a:pt x="377" y="63"/>
                      <a:pt x="377" y="63"/>
                    </a:cubicBezTo>
                    <a:cubicBezTo>
                      <a:pt x="343" y="57"/>
                      <a:pt x="343" y="57"/>
                      <a:pt x="343" y="57"/>
                    </a:cubicBezTo>
                    <a:moveTo>
                      <a:pt x="294" y="49"/>
                    </a:moveTo>
                    <a:cubicBezTo>
                      <a:pt x="293" y="50"/>
                      <a:pt x="293" y="50"/>
                      <a:pt x="293" y="50"/>
                    </a:cubicBezTo>
                    <a:cubicBezTo>
                      <a:pt x="337" y="57"/>
                      <a:pt x="337" y="57"/>
                      <a:pt x="337" y="57"/>
                    </a:cubicBezTo>
                    <a:cubicBezTo>
                      <a:pt x="337" y="56"/>
                      <a:pt x="337" y="56"/>
                      <a:pt x="337" y="56"/>
                    </a:cubicBezTo>
                    <a:cubicBezTo>
                      <a:pt x="294" y="49"/>
                      <a:pt x="294" y="49"/>
                      <a:pt x="294" y="49"/>
                    </a:cubicBezTo>
                    <a:moveTo>
                      <a:pt x="161" y="27"/>
                    </a:moveTo>
                    <a:cubicBezTo>
                      <a:pt x="161" y="28"/>
                      <a:pt x="161" y="28"/>
                      <a:pt x="161" y="28"/>
                    </a:cubicBezTo>
                    <a:cubicBezTo>
                      <a:pt x="285" y="49"/>
                      <a:pt x="285" y="49"/>
                      <a:pt x="285" y="49"/>
                    </a:cubicBezTo>
                    <a:cubicBezTo>
                      <a:pt x="286" y="48"/>
                      <a:pt x="286" y="48"/>
                      <a:pt x="286" y="48"/>
                    </a:cubicBezTo>
                    <a:cubicBezTo>
                      <a:pt x="161" y="27"/>
                      <a:pt x="161" y="27"/>
                      <a:pt x="161" y="27"/>
                    </a:cubicBezTo>
                    <a:moveTo>
                      <a:pt x="0" y="0"/>
                    </a:moveTo>
                    <a:cubicBezTo>
                      <a:pt x="0" y="0"/>
                      <a:pt x="0" y="1"/>
                      <a:pt x="0" y="1"/>
                    </a:cubicBezTo>
                    <a:cubicBezTo>
                      <a:pt x="156" y="27"/>
                      <a:pt x="156" y="27"/>
                      <a:pt x="156" y="27"/>
                    </a:cubicBezTo>
                    <a:cubicBezTo>
                      <a:pt x="156" y="26"/>
                      <a:pt x="156" y="26"/>
                      <a:pt x="156" y="26"/>
                    </a:cubicBezTo>
                    <a:cubicBezTo>
                      <a:pt x="0" y="0"/>
                      <a:pt x="0" y="0"/>
                      <a:pt x="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7" name="Freeform 104">
                <a:extLst>
                  <a:ext uri="{FF2B5EF4-FFF2-40B4-BE49-F238E27FC236}">
                    <a16:creationId xmlns:a16="http://schemas.microsoft.com/office/drawing/2014/main" id="{7EC33003-6F60-4A94-8D78-104A9003E6B4}"/>
                  </a:ext>
                </a:extLst>
              </p:cNvPr>
              <p:cNvSpPr>
                <a:spLocks/>
              </p:cNvSpPr>
              <p:nvPr/>
            </p:nvSpPr>
            <p:spPr bwMode="auto">
              <a:xfrm>
                <a:off x="-1872" y="1299"/>
                <a:ext cx="14" cy="3"/>
              </a:xfrm>
              <a:custGeom>
                <a:avLst/>
                <a:gdLst>
                  <a:gd name="T0" fmla="*/ 0 w 13"/>
                  <a:gd name="T1" fmla="*/ 0 h 3"/>
                  <a:gd name="T2" fmla="*/ 0 w 13"/>
                  <a:gd name="T3" fmla="*/ 0 h 3"/>
                  <a:gd name="T4" fmla="*/ 0 w 13"/>
                  <a:gd name="T5" fmla="*/ 1 h 3"/>
                  <a:gd name="T6" fmla="*/ 12 w 13"/>
                  <a:gd name="T7" fmla="*/ 3 h 3"/>
                  <a:gd name="T8" fmla="*/ 13 w 13"/>
                  <a:gd name="T9" fmla="*/ 2 h 3"/>
                  <a:gd name="T10" fmla="*/ 13 w 13"/>
                  <a:gd name="T11" fmla="*/ 2 h 3"/>
                  <a:gd name="T12" fmla="*/ 0 w 1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3" h="3">
                    <a:moveTo>
                      <a:pt x="0" y="0"/>
                    </a:moveTo>
                    <a:cubicBezTo>
                      <a:pt x="0" y="0"/>
                      <a:pt x="0" y="0"/>
                      <a:pt x="0" y="0"/>
                    </a:cubicBezTo>
                    <a:cubicBezTo>
                      <a:pt x="0" y="0"/>
                      <a:pt x="0" y="1"/>
                      <a:pt x="0" y="1"/>
                    </a:cubicBezTo>
                    <a:cubicBezTo>
                      <a:pt x="12" y="3"/>
                      <a:pt x="12" y="3"/>
                      <a:pt x="12" y="3"/>
                    </a:cubicBezTo>
                    <a:cubicBezTo>
                      <a:pt x="13" y="2"/>
                      <a:pt x="13" y="2"/>
                      <a:pt x="13" y="2"/>
                    </a:cubicBezTo>
                    <a:cubicBezTo>
                      <a:pt x="13" y="2"/>
                      <a:pt x="13" y="2"/>
                      <a:pt x="13" y="2"/>
                    </a:cubicBezTo>
                    <a:cubicBezTo>
                      <a:pt x="0" y="0"/>
                      <a:pt x="0" y="0"/>
                      <a:pt x="0"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8" name="Freeform 105">
                <a:extLst>
                  <a:ext uri="{FF2B5EF4-FFF2-40B4-BE49-F238E27FC236}">
                    <a16:creationId xmlns:a16="http://schemas.microsoft.com/office/drawing/2014/main" id="{321F6EA2-D22B-4485-AB8C-9E90819C7D97}"/>
                  </a:ext>
                </a:extLst>
              </p:cNvPr>
              <p:cNvSpPr>
                <a:spLocks/>
              </p:cNvSpPr>
              <p:nvPr/>
            </p:nvSpPr>
            <p:spPr bwMode="auto">
              <a:xfrm>
                <a:off x="-2301" y="1228"/>
                <a:ext cx="14" cy="3"/>
              </a:xfrm>
              <a:custGeom>
                <a:avLst/>
                <a:gdLst>
                  <a:gd name="T0" fmla="*/ 1 w 13"/>
                  <a:gd name="T1" fmla="*/ 0 h 3"/>
                  <a:gd name="T2" fmla="*/ 0 w 13"/>
                  <a:gd name="T3" fmla="*/ 1 h 3"/>
                  <a:gd name="T4" fmla="*/ 13 w 13"/>
                  <a:gd name="T5" fmla="*/ 3 h 3"/>
                  <a:gd name="T6" fmla="*/ 13 w 13"/>
                  <a:gd name="T7" fmla="*/ 2 h 3"/>
                  <a:gd name="T8" fmla="*/ 13 w 13"/>
                  <a:gd name="T9" fmla="*/ 2 h 3"/>
                  <a:gd name="T10" fmla="*/ 1 w 13"/>
                  <a:gd name="T11" fmla="*/ 0 h 3"/>
                </a:gdLst>
                <a:ahLst/>
                <a:cxnLst>
                  <a:cxn ang="0">
                    <a:pos x="T0" y="T1"/>
                  </a:cxn>
                  <a:cxn ang="0">
                    <a:pos x="T2" y="T3"/>
                  </a:cxn>
                  <a:cxn ang="0">
                    <a:pos x="T4" y="T5"/>
                  </a:cxn>
                  <a:cxn ang="0">
                    <a:pos x="T6" y="T7"/>
                  </a:cxn>
                  <a:cxn ang="0">
                    <a:pos x="T8" y="T9"/>
                  </a:cxn>
                  <a:cxn ang="0">
                    <a:pos x="T10" y="T11"/>
                  </a:cxn>
                </a:cxnLst>
                <a:rect l="0" t="0" r="r" b="b"/>
                <a:pathLst>
                  <a:path w="13" h="3">
                    <a:moveTo>
                      <a:pt x="1" y="0"/>
                    </a:moveTo>
                    <a:cubicBezTo>
                      <a:pt x="0" y="1"/>
                      <a:pt x="0" y="1"/>
                      <a:pt x="0" y="1"/>
                    </a:cubicBezTo>
                    <a:cubicBezTo>
                      <a:pt x="13" y="3"/>
                      <a:pt x="13" y="3"/>
                      <a:pt x="13" y="3"/>
                    </a:cubicBezTo>
                    <a:cubicBezTo>
                      <a:pt x="13" y="3"/>
                      <a:pt x="13" y="2"/>
                      <a:pt x="13" y="2"/>
                    </a:cubicBezTo>
                    <a:cubicBezTo>
                      <a:pt x="13" y="2"/>
                      <a:pt x="13" y="2"/>
                      <a:pt x="13" y="2"/>
                    </a:cubicBezTo>
                    <a:cubicBezTo>
                      <a:pt x="1" y="0"/>
                      <a:pt x="1" y="0"/>
                      <a:pt x="1"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9" name="Freeform 106">
                <a:extLst>
                  <a:ext uri="{FF2B5EF4-FFF2-40B4-BE49-F238E27FC236}">
                    <a16:creationId xmlns:a16="http://schemas.microsoft.com/office/drawing/2014/main" id="{F34C0F9B-261E-4C98-9E24-627844819B8D}"/>
                  </a:ext>
                </a:extLst>
              </p:cNvPr>
              <p:cNvSpPr>
                <a:spLocks noEditPoints="1"/>
              </p:cNvSpPr>
              <p:nvPr/>
            </p:nvSpPr>
            <p:spPr bwMode="auto">
              <a:xfrm>
                <a:off x="-3092" y="1231"/>
                <a:ext cx="778" cy="211"/>
              </a:xfrm>
              <a:custGeom>
                <a:avLst/>
                <a:gdLst>
                  <a:gd name="T0" fmla="*/ 140 w 707"/>
                  <a:gd name="T1" fmla="*/ 154 h 193"/>
                  <a:gd name="T2" fmla="*/ 0 w 707"/>
                  <a:gd name="T3" fmla="*/ 192 h 193"/>
                  <a:gd name="T4" fmla="*/ 0 w 707"/>
                  <a:gd name="T5" fmla="*/ 193 h 193"/>
                  <a:gd name="T6" fmla="*/ 136 w 707"/>
                  <a:gd name="T7" fmla="*/ 156 h 193"/>
                  <a:gd name="T8" fmla="*/ 140 w 707"/>
                  <a:gd name="T9" fmla="*/ 154 h 193"/>
                  <a:gd name="T10" fmla="*/ 197 w 707"/>
                  <a:gd name="T11" fmla="*/ 138 h 193"/>
                  <a:gd name="T12" fmla="*/ 145 w 707"/>
                  <a:gd name="T13" fmla="*/ 152 h 193"/>
                  <a:gd name="T14" fmla="*/ 142 w 707"/>
                  <a:gd name="T15" fmla="*/ 154 h 193"/>
                  <a:gd name="T16" fmla="*/ 199 w 707"/>
                  <a:gd name="T17" fmla="*/ 139 h 193"/>
                  <a:gd name="T18" fmla="*/ 197 w 707"/>
                  <a:gd name="T19" fmla="*/ 138 h 193"/>
                  <a:gd name="T20" fmla="*/ 631 w 707"/>
                  <a:gd name="T21" fmla="*/ 20 h 193"/>
                  <a:gd name="T22" fmla="*/ 199 w 707"/>
                  <a:gd name="T23" fmla="*/ 138 h 193"/>
                  <a:gd name="T24" fmla="*/ 201 w 707"/>
                  <a:gd name="T25" fmla="*/ 138 h 193"/>
                  <a:gd name="T26" fmla="*/ 630 w 707"/>
                  <a:gd name="T27" fmla="*/ 21 h 193"/>
                  <a:gd name="T28" fmla="*/ 631 w 707"/>
                  <a:gd name="T29" fmla="*/ 20 h 193"/>
                  <a:gd name="T30" fmla="*/ 706 w 707"/>
                  <a:gd name="T31" fmla="*/ 0 h 193"/>
                  <a:gd name="T32" fmla="*/ 634 w 707"/>
                  <a:gd name="T33" fmla="*/ 19 h 193"/>
                  <a:gd name="T34" fmla="*/ 632 w 707"/>
                  <a:gd name="T35" fmla="*/ 21 h 193"/>
                  <a:gd name="T36" fmla="*/ 707 w 707"/>
                  <a:gd name="T37" fmla="*/ 1 h 193"/>
                  <a:gd name="T38" fmla="*/ 706 w 707"/>
                  <a:gd name="T3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7" h="193">
                    <a:moveTo>
                      <a:pt x="140" y="154"/>
                    </a:moveTo>
                    <a:cubicBezTo>
                      <a:pt x="0" y="192"/>
                      <a:pt x="0" y="192"/>
                      <a:pt x="0" y="192"/>
                    </a:cubicBezTo>
                    <a:cubicBezTo>
                      <a:pt x="0" y="192"/>
                      <a:pt x="0" y="192"/>
                      <a:pt x="0" y="193"/>
                    </a:cubicBezTo>
                    <a:cubicBezTo>
                      <a:pt x="136" y="156"/>
                      <a:pt x="136" y="156"/>
                      <a:pt x="136" y="156"/>
                    </a:cubicBezTo>
                    <a:cubicBezTo>
                      <a:pt x="140" y="154"/>
                      <a:pt x="140" y="154"/>
                      <a:pt x="140" y="154"/>
                    </a:cubicBezTo>
                    <a:moveTo>
                      <a:pt x="197" y="138"/>
                    </a:moveTo>
                    <a:cubicBezTo>
                      <a:pt x="145" y="152"/>
                      <a:pt x="145" y="152"/>
                      <a:pt x="145" y="152"/>
                    </a:cubicBezTo>
                    <a:cubicBezTo>
                      <a:pt x="142" y="154"/>
                      <a:pt x="142" y="154"/>
                      <a:pt x="142" y="154"/>
                    </a:cubicBezTo>
                    <a:cubicBezTo>
                      <a:pt x="199" y="139"/>
                      <a:pt x="199" y="139"/>
                      <a:pt x="199" y="139"/>
                    </a:cubicBezTo>
                    <a:cubicBezTo>
                      <a:pt x="197" y="138"/>
                      <a:pt x="197" y="138"/>
                      <a:pt x="197" y="138"/>
                    </a:cubicBezTo>
                    <a:moveTo>
                      <a:pt x="631" y="20"/>
                    </a:moveTo>
                    <a:cubicBezTo>
                      <a:pt x="199" y="138"/>
                      <a:pt x="199" y="138"/>
                      <a:pt x="199" y="138"/>
                    </a:cubicBezTo>
                    <a:cubicBezTo>
                      <a:pt x="201" y="138"/>
                      <a:pt x="201" y="138"/>
                      <a:pt x="201" y="138"/>
                    </a:cubicBezTo>
                    <a:cubicBezTo>
                      <a:pt x="630" y="21"/>
                      <a:pt x="630" y="21"/>
                      <a:pt x="630" y="21"/>
                    </a:cubicBezTo>
                    <a:cubicBezTo>
                      <a:pt x="631" y="20"/>
                      <a:pt x="631" y="20"/>
                      <a:pt x="631" y="20"/>
                    </a:cubicBezTo>
                    <a:moveTo>
                      <a:pt x="706" y="0"/>
                    </a:moveTo>
                    <a:cubicBezTo>
                      <a:pt x="634" y="19"/>
                      <a:pt x="634" y="19"/>
                      <a:pt x="634" y="19"/>
                    </a:cubicBezTo>
                    <a:cubicBezTo>
                      <a:pt x="632" y="21"/>
                      <a:pt x="632" y="21"/>
                      <a:pt x="632" y="21"/>
                    </a:cubicBezTo>
                    <a:cubicBezTo>
                      <a:pt x="707" y="1"/>
                      <a:pt x="707" y="1"/>
                      <a:pt x="707" y="1"/>
                    </a:cubicBezTo>
                    <a:cubicBezTo>
                      <a:pt x="707" y="0"/>
                      <a:pt x="706" y="0"/>
                      <a:pt x="706"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0" name="Freeform 107">
                <a:extLst>
                  <a:ext uri="{FF2B5EF4-FFF2-40B4-BE49-F238E27FC236}">
                    <a16:creationId xmlns:a16="http://schemas.microsoft.com/office/drawing/2014/main" id="{87564B69-D3BC-4675-A115-E10382F4887F}"/>
                  </a:ext>
                </a:extLst>
              </p:cNvPr>
              <p:cNvSpPr>
                <a:spLocks/>
              </p:cNvSpPr>
              <p:nvPr/>
            </p:nvSpPr>
            <p:spPr bwMode="auto">
              <a:xfrm>
                <a:off x="-2315" y="1228"/>
                <a:ext cx="9" cy="4"/>
              </a:xfrm>
              <a:custGeom>
                <a:avLst/>
                <a:gdLst>
                  <a:gd name="T0" fmla="*/ 9 w 9"/>
                  <a:gd name="T1" fmla="*/ 0 h 4"/>
                  <a:gd name="T2" fmla="*/ 7 w 9"/>
                  <a:gd name="T3" fmla="*/ 1 h 4"/>
                  <a:gd name="T4" fmla="*/ 0 w 9"/>
                  <a:gd name="T5" fmla="*/ 3 h 4"/>
                  <a:gd name="T6" fmla="*/ 0 w 9"/>
                  <a:gd name="T7" fmla="*/ 3 h 4"/>
                  <a:gd name="T8" fmla="*/ 1 w 9"/>
                  <a:gd name="T9" fmla="*/ 4 h 4"/>
                  <a:gd name="T10" fmla="*/ 8 w 9"/>
                  <a:gd name="T11" fmla="*/ 2 h 4"/>
                  <a:gd name="T12" fmla="*/ 9 w 9"/>
                  <a:gd name="T13" fmla="*/ 1 h 4"/>
                  <a:gd name="T14" fmla="*/ 9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9" y="0"/>
                    </a:moveTo>
                    <a:cubicBezTo>
                      <a:pt x="7" y="1"/>
                      <a:pt x="7" y="1"/>
                      <a:pt x="7" y="1"/>
                    </a:cubicBezTo>
                    <a:cubicBezTo>
                      <a:pt x="0" y="3"/>
                      <a:pt x="0" y="3"/>
                      <a:pt x="0" y="3"/>
                    </a:cubicBezTo>
                    <a:cubicBezTo>
                      <a:pt x="0" y="3"/>
                      <a:pt x="0" y="3"/>
                      <a:pt x="0" y="3"/>
                    </a:cubicBezTo>
                    <a:cubicBezTo>
                      <a:pt x="0" y="3"/>
                      <a:pt x="1" y="3"/>
                      <a:pt x="1" y="4"/>
                    </a:cubicBezTo>
                    <a:cubicBezTo>
                      <a:pt x="8" y="2"/>
                      <a:pt x="8" y="2"/>
                      <a:pt x="8" y="2"/>
                    </a:cubicBezTo>
                    <a:cubicBezTo>
                      <a:pt x="9" y="1"/>
                      <a:pt x="9" y="1"/>
                      <a:pt x="9" y="1"/>
                    </a:cubicBezTo>
                    <a:cubicBezTo>
                      <a:pt x="9" y="0"/>
                      <a:pt x="9" y="0"/>
                      <a:pt x="9"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1" name="Freeform 108">
                <a:extLst>
                  <a:ext uri="{FF2B5EF4-FFF2-40B4-BE49-F238E27FC236}">
                    <a16:creationId xmlns:a16="http://schemas.microsoft.com/office/drawing/2014/main" id="{0DEDD1C4-B8EF-41D7-B45B-FD0A51C05302}"/>
                  </a:ext>
                </a:extLst>
              </p:cNvPr>
              <p:cNvSpPr>
                <a:spLocks noEditPoints="1"/>
              </p:cNvSpPr>
              <p:nvPr/>
            </p:nvSpPr>
            <p:spPr bwMode="auto">
              <a:xfrm>
                <a:off x="-2431" y="1321"/>
                <a:ext cx="570" cy="658"/>
              </a:xfrm>
              <a:custGeom>
                <a:avLst/>
                <a:gdLst>
                  <a:gd name="T0" fmla="*/ 121 w 518"/>
                  <a:gd name="T1" fmla="*/ 577 h 600"/>
                  <a:gd name="T2" fmla="*/ 120 w 518"/>
                  <a:gd name="T3" fmla="*/ 577 h 600"/>
                  <a:gd name="T4" fmla="*/ 129 w 518"/>
                  <a:gd name="T5" fmla="*/ 600 h 600"/>
                  <a:gd name="T6" fmla="*/ 130 w 518"/>
                  <a:gd name="T7" fmla="*/ 600 h 600"/>
                  <a:gd name="T8" fmla="*/ 121 w 518"/>
                  <a:gd name="T9" fmla="*/ 577 h 600"/>
                  <a:gd name="T10" fmla="*/ 324 w 518"/>
                  <a:gd name="T11" fmla="*/ 540 h 600"/>
                  <a:gd name="T12" fmla="*/ 323 w 518"/>
                  <a:gd name="T13" fmla="*/ 540 h 600"/>
                  <a:gd name="T14" fmla="*/ 301 w 518"/>
                  <a:gd name="T15" fmla="*/ 600 h 600"/>
                  <a:gd name="T16" fmla="*/ 302 w 518"/>
                  <a:gd name="T17" fmla="*/ 600 h 600"/>
                  <a:gd name="T18" fmla="*/ 324 w 518"/>
                  <a:gd name="T19" fmla="*/ 540 h 600"/>
                  <a:gd name="T20" fmla="*/ 88 w 518"/>
                  <a:gd name="T21" fmla="*/ 493 h 600"/>
                  <a:gd name="T22" fmla="*/ 87 w 518"/>
                  <a:gd name="T23" fmla="*/ 494 h 600"/>
                  <a:gd name="T24" fmla="*/ 118 w 518"/>
                  <a:gd name="T25" fmla="*/ 572 h 600"/>
                  <a:gd name="T26" fmla="*/ 119 w 518"/>
                  <a:gd name="T27" fmla="*/ 572 h 600"/>
                  <a:gd name="T28" fmla="*/ 88 w 518"/>
                  <a:gd name="T29" fmla="*/ 493 h 600"/>
                  <a:gd name="T30" fmla="*/ 343 w 518"/>
                  <a:gd name="T31" fmla="*/ 483 h 600"/>
                  <a:gd name="T32" fmla="*/ 325 w 518"/>
                  <a:gd name="T33" fmla="*/ 534 h 600"/>
                  <a:gd name="T34" fmla="*/ 326 w 518"/>
                  <a:gd name="T35" fmla="*/ 534 h 600"/>
                  <a:gd name="T36" fmla="*/ 344 w 518"/>
                  <a:gd name="T37" fmla="*/ 485 h 600"/>
                  <a:gd name="T38" fmla="*/ 343 w 518"/>
                  <a:gd name="T39" fmla="*/ 483 h 600"/>
                  <a:gd name="T40" fmla="*/ 60 w 518"/>
                  <a:gd name="T41" fmla="*/ 424 h 600"/>
                  <a:gd name="T42" fmla="*/ 60 w 518"/>
                  <a:gd name="T43" fmla="*/ 425 h 600"/>
                  <a:gd name="T44" fmla="*/ 85 w 518"/>
                  <a:gd name="T45" fmla="*/ 488 h 600"/>
                  <a:gd name="T46" fmla="*/ 85 w 518"/>
                  <a:gd name="T47" fmla="*/ 487 h 600"/>
                  <a:gd name="T48" fmla="*/ 60 w 518"/>
                  <a:gd name="T49" fmla="*/ 424 h 600"/>
                  <a:gd name="T50" fmla="*/ 36 w 518"/>
                  <a:gd name="T51" fmla="*/ 362 h 600"/>
                  <a:gd name="T52" fmla="*/ 35 w 518"/>
                  <a:gd name="T53" fmla="*/ 363 h 600"/>
                  <a:gd name="T54" fmla="*/ 59 w 518"/>
                  <a:gd name="T55" fmla="*/ 423 h 600"/>
                  <a:gd name="T56" fmla="*/ 60 w 518"/>
                  <a:gd name="T57" fmla="*/ 422 h 600"/>
                  <a:gd name="T58" fmla="*/ 36 w 518"/>
                  <a:gd name="T59" fmla="*/ 362 h 600"/>
                  <a:gd name="T60" fmla="*/ 20 w 518"/>
                  <a:gd name="T61" fmla="*/ 322 h 600"/>
                  <a:gd name="T62" fmla="*/ 19 w 518"/>
                  <a:gd name="T63" fmla="*/ 322 h 600"/>
                  <a:gd name="T64" fmla="*/ 34 w 518"/>
                  <a:gd name="T65" fmla="*/ 361 h 600"/>
                  <a:gd name="T66" fmla="*/ 35 w 518"/>
                  <a:gd name="T67" fmla="*/ 361 h 600"/>
                  <a:gd name="T68" fmla="*/ 20 w 518"/>
                  <a:gd name="T69" fmla="*/ 322 h 600"/>
                  <a:gd name="T70" fmla="*/ 404 w 518"/>
                  <a:gd name="T71" fmla="*/ 315 h 600"/>
                  <a:gd name="T72" fmla="*/ 344 w 518"/>
                  <a:gd name="T73" fmla="*/ 480 h 600"/>
                  <a:gd name="T74" fmla="*/ 345 w 518"/>
                  <a:gd name="T75" fmla="*/ 482 h 600"/>
                  <a:gd name="T76" fmla="*/ 405 w 518"/>
                  <a:gd name="T77" fmla="*/ 316 h 600"/>
                  <a:gd name="T78" fmla="*/ 404 w 518"/>
                  <a:gd name="T79" fmla="*/ 315 h 600"/>
                  <a:gd name="T80" fmla="*/ 416 w 518"/>
                  <a:gd name="T81" fmla="*/ 281 h 600"/>
                  <a:gd name="T82" fmla="*/ 404 w 518"/>
                  <a:gd name="T83" fmla="*/ 314 h 600"/>
                  <a:gd name="T84" fmla="*/ 405 w 518"/>
                  <a:gd name="T85" fmla="*/ 315 h 600"/>
                  <a:gd name="T86" fmla="*/ 417 w 518"/>
                  <a:gd name="T87" fmla="*/ 282 h 600"/>
                  <a:gd name="T88" fmla="*/ 416 w 518"/>
                  <a:gd name="T89" fmla="*/ 281 h 600"/>
                  <a:gd name="T90" fmla="*/ 1 w 518"/>
                  <a:gd name="T91" fmla="*/ 275 h 600"/>
                  <a:gd name="T92" fmla="*/ 0 w 518"/>
                  <a:gd name="T93" fmla="*/ 275 h 600"/>
                  <a:gd name="T94" fmla="*/ 18 w 518"/>
                  <a:gd name="T95" fmla="*/ 321 h 600"/>
                  <a:gd name="T96" fmla="*/ 19 w 518"/>
                  <a:gd name="T97" fmla="*/ 321 h 600"/>
                  <a:gd name="T98" fmla="*/ 1 w 518"/>
                  <a:gd name="T99" fmla="*/ 275 h 600"/>
                  <a:gd name="T100" fmla="*/ 517 w 518"/>
                  <a:gd name="T101" fmla="*/ 0 h 600"/>
                  <a:gd name="T102" fmla="*/ 417 w 518"/>
                  <a:gd name="T103" fmla="*/ 279 h 600"/>
                  <a:gd name="T104" fmla="*/ 418 w 518"/>
                  <a:gd name="T105" fmla="*/ 280 h 600"/>
                  <a:gd name="T106" fmla="*/ 518 w 518"/>
                  <a:gd name="T107" fmla="*/ 1 h 600"/>
                  <a:gd name="T108" fmla="*/ 517 w 518"/>
                  <a:gd name="T109" fmla="*/ 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8" h="600">
                    <a:moveTo>
                      <a:pt x="121" y="577"/>
                    </a:moveTo>
                    <a:cubicBezTo>
                      <a:pt x="120" y="577"/>
                      <a:pt x="120" y="577"/>
                      <a:pt x="120" y="577"/>
                    </a:cubicBezTo>
                    <a:cubicBezTo>
                      <a:pt x="129" y="600"/>
                      <a:pt x="129" y="600"/>
                      <a:pt x="129" y="600"/>
                    </a:cubicBezTo>
                    <a:cubicBezTo>
                      <a:pt x="130" y="600"/>
                      <a:pt x="130" y="600"/>
                      <a:pt x="130" y="600"/>
                    </a:cubicBezTo>
                    <a:cubicBezTo>
                      <a:pt x="121" y="577"/>
                      <a:pt x="121" y="577"/>
                      <a:pt x="121" y="577"/>
                    </a:cubicBezTo>
                    <a:moveTo>
                      <a:pt x="324" y="540"/>
                    </a:moveTo>
                    <a:cubicBezTo>
                      <a:pt x="323" y="540"/>
                      <a:pt x="323" y="540"/>
                      <a:pt x="323" y="540"/>
                    </a:cubicBezTo>
                    <a:cubicBezTo>
                      <a:pt x="301" y="600"/>
                      <a:pt x="301" y="600"/>
                      <a:pt x="301" y="600"/>
                    </a:cubicBezTo>
                    <a:cubicBezTo>
                      <a:pt x="302" y="600"/>
                      <a:pt x="302" y="600"/>
                      <a:pt x="302" y="600"/>
                    </a:cubicBezTo>
                    <a:cubicBezTo>
                      <a:pt x="324" y="540"/>
                      <a:pt x="324" y="540"/>
                      <a:pt x="324" y="540"/>
                    </a:cubicBezTo>
                    <a:moveTo>
                      <a:pt x="88" y="493"/>
                    </a:moveTo>
                    <a:cubicBezTo>
                      <a:pt x="87" y="494"/>
                      <a:pt x="87" y="494"/>
                      <a:pt x="87" y="494"/>
                    </a:cubicBezTo>
                    <a:cubicBezTo>
                      <a:pt x="118" y="572"/>
                      <a:pt x="118" y="572"/>
                      <a:pt x="118" y="572"/>
                    </a:cubicBezTo>
                    <a:cubicBezTo>
                      <a:pt x="119" y="572"/>
                      <a:pt x="119" y="572"/>
                      <a:pt x="119" y="572"/>
                    </a:cubicBezTo>
                    <a:cubicBezTo>
                      <a:pt x="88" y="493"/>
                      <a:pt x="88" y="493"/>
                      <a:pt x="88" y="493"/>
                    </a:cubicBezTo>
                    <a:moveTo>
                      <a:pt x="343" y="483"/>
                    </a:moveTo>
                    <a:cubicBezTo>
                      <a:pt x="325" y="534"/>
                      <a:pt x="325" y="534"/>
                      <a:pt x="325" y="534"/>
                    </a:cubicBezTo>
                    <a:cubicBezTo>
                      <a:pt x="326" y="534"/>
                      <a:pt x="326" y="534"/>
                      <a:pt x="326" y="534"/>
                    </a:cubicBezTo>
                    <a:cubicBezTo>
                      <a:pt x="344" y="485"/>
                      <a:pt x="344" y="485"/>
                      <a:pt x="344" y="485"/>
                    </a:cubicBezTo>
                    <a:cubicBezTo>
                      <a:pt x="343" y="483"/>
                      <a:pt x="343" y="483"/>
                      <a:pt x="343" y="483"/>
                    </a:cubicBezTo>
                    <a:moveTo>
                      <a:pt x="60" y="424"/>
                    </a:moveTo>
                    <a:cubicBezTo>
                      <a:pt x="60" y="425"/>
                      <a:pt x="60" y="425"/>
                      <a:pt x="60" y="425"/>
                    </a:cubicBezTo>
                    <a:cubicBezTo>
                      <a:pt x="85" y="488"/>
                      <a:pt x="85" y="488"/>
                      <a:pt x="85" y="488"/>
                    </a:cubicBezTo>
                    <a:cubicBezTo>
                      <a:pt x="85" y="487"/>
                      <a:pt x="85" y="487"/>
                      <a:pt x="85" y="487"/>
                    </a:cubicBezTo>
                    <a:cubicBezTo>
                      <a:pt x="60" y="424"/>
                      <a:pt x="60" y="424"/>
                      <a:pt x="60" y="424"/>
                    </a:cubicBezTo>
                    <a:moveTo>
                      <a:pt x="36" y="362"/>
                    </a:moveTo>
                    <a:cubicBezTo>
                      <a:pt x="35" y="363"/>
                      <a:pt x="35" y="363"/>
                      <a:pt x="35" y="363"/>
                    </a:cubicBezTo>
                    <a:cubicBezTo>
                      <a:pt x="59" y="423"/>
                      <a:pt x="59" y="423"/>
                      <a:pt x="59" y="423"/>
                    </a:cubicBezTo>
                    <a:cubicBezTo>
                      <a:pt x="60" y="422"/>
                      <a:pt x="60" y="422"/>
                      <a:pt x="60" y="422"/>
                    </a:cubicBezTo>
                    <a:cubicBezTo>
                      <a:pt x="36" y="362"/>
                      <a:pt x="36" y="362"/>
                      <a:pt x="36" y="362"/>
                    </a:cubicBezTo>
                    <a:moveTo>
                      <a:pt x="20" y="322"/>
                    </a:moveTo>
                    <a:cubicBezTo>
                      <a:pt x="19" y="322"/>
                      <a:pt x="19" y="322"/>
                      <a:pt x="19" y="322"/>
                    </a:cubicBezTo>
                    <a:cubicBezTo>
                      <a:pt x="34" y="361"/>
                      <a:pt x="34" y="361"/>
                      <a:pt x="34" y="361"/>
                    </a:cubicBezTo>
                    <a:cubicBezTo>
                      <a:pt x="35" y="361"/>
                      <a:pt x="35" y="361"/>
                      <a:pt x="35" y="361"/>
                    </a:cubicBezTo>
                    <a:cubicBezTo>
                      <a:pt x="20" y="322"/>
                      <a:pt x="20" y="322"/>
                      <a:pt x="20" y="322"/>
                    </a:cubicBezTo>
                    <a:moveTo>
                      <a:pt x="404" y="315"/>
                    </a:moveTo>
                    <a:cubicBezTo>
                      <a:pt x="344" y="480"/>
                      <a:pt x="344" y="480"/>
                      <a:pt x="344" y="480"/>
                    </a:cubicBezTo>
                    <a:cubicBezTo>
                      <a:pt x="345" y="482"/>
                      <a:pt x="345" y="482"/>
                      <a:pt x="345" y="482"/>
                    </a:cubicBezTo>
                    <a:cubicBezTo>
                      <a:pt x="405" y="316"/>
                      <a:pt x="405" y="316"/>
                      <a:pt x="405" y="316"/>
                    </a:cubicBezTo>
                    <a:cubicBezTo>
                      <a:pt x="404" y="315"/>
                      <a:pt x="404" y="315"/>
                      <a:pt x="404" y="315"/>
                    </a:cubicBezTo>
                    <a:moveTo>
                      <a:pt x="416" y="281"/>
                    </a:moveTo>
                    <a:cubicBezTo>
                      <a:pt x="404" y="314"/>
                      <a:pt x="404" y="314"/>
                      <a:pt x="404" y="314"/>
                    </a:cubicBezTo>
                    <a:cubicBezTo>
                      <a:pt x="405" y="315"/>
                      <a:pt x="405" y="315"/>
                      <a:pt x="405" y="315"/>
                    </a:cubicBezTo>
                    <a:cubicBezTo>
                      <a:pt x="417" y="282"/>
                      <a:pt x="417" y="282"/>
                      <a:pt x="417" y="282"/>
                    </a:cubicBezTo>
                    <a:cubicBezTo>
                      <a:pt x="416" y="281"/>
                      <a:pt x="416" y="281"/>
                      <a:pt x="416" y="281"/>
                    </a:cubicBezTo>
                    <a:moveTo>
                      <a:pt x="1" y="275"/>
                    </a:moveTo>
                    <a:cubicBezTo>
                      <a:pt x="1" y="275"/>
                      <a:pt x="0" y="275"/>
                      <a:pt x="0" y="275"/>
                    </a:cubicBezTo>
                    <a:cubicBezTo>
                      <a:pt x="18" y="321"/>
                      <a:pt x="18" y="321"/>
                      <a:pt x="18" y="321"/>
                    </a:cubicBezTo>
                    <a:cubicBezTo>
                      <a:pt x="19" y="321"/>
                      <a:pt x="19" y="321"/>
                      <a:pt x="19" y="321"/>
                    </a:cubicBezTo>
                    <a:cubicBezTo>
                      <a:pt x="1" y="275"/>
                      <a:pt x="1" y="275"/>
                      <a:pt x="1" y="275"/>
                    </a:cubicBezTo>
                    <a:moveTo>
                      <a:pt x="517" y="0"/>
                    </a:moveTo>
                    <a:cubicBezTo>
                      <a:pt x="417" y="279"/>
                      <a:pt x="417" y="279"/>
                      <a:pt x="417" y="279"/>
                    </a:cubicBezTo>
                    <a:cubicBezTo>
                      <a:pt x="418" y="280"/>
                      <a:pt x="418" y="280"/>
                      <a:pt x="418" y="280"/>
                    </a:cubicBezTo>
                    <a:cubicBezTo>
                      <a:pt x="518" y="1"/>
                      <a:pt x="518" y="1"/>
                      <a:pt x="518" y="1"/>
                    </a:cubicBezTo>
                    <a:cubicBezTo>
                      <a:pt x="518" y="1"/>
                      <a:pt x="518" y="1"/>
                      <a:pt x="517"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2" name="Freeform 109">
                <a:extLst>
                  <a:ext uri="{FF2B5EF4-FFF2-40B4-BE49-F238E27FC236}">
                    <a16:creationId xmlns:a16="http://schemas.microsoft.com/office/drawing/2014/main" id="{B4350AD5-D5DF-48FF-9F34-68A48201AF0E}"/>
                  </a:ext>
                </a:extLst>
              </p:cNvPr>
              <p:cNvSpPr>
                <a:spLocks/>
              </p:cNvSpPr>
              <p:nvPr/>
            </p:nvSpPr>
            <p:spPr bwMode="auto">
              <a:xfrm>
                <a:off x="-1862" y="1305"/>
                <a:ext cx="7" cy="17"/>
              </a:xfrm>
              <a:custGeom>
                <a:avLst/>
                <a:gdLst>
                  <a:gd name="T0" fmla="*/ 7 w 7"/>
                  <a:gd name="T1" fmla="*/ 0 h 15"/>
                  <a:gd name="T2" fmla="*/ 5 w 7"/>
                  <a:gd name="T3" fmla="*/ 1 h 15"/>
                  <a:gd name="T4" fmla="*/ 0 w 7"/>
                  <a:gd name="T5" fmla="*/ 14 h 15"/>
                  <a:gd name="T6" fmla="*/ 0 w 7"/>
                  <a:gd name="T7" fmla="*/ 14 h 15"/>
                  <a:gd name="T8" fmla="*/ 1 w 7"/>
                  <a:gd name="T9" fmla="*/ 15 h 15"/>
                  <a:gd name="T10" fmla="*/ 7 w 7"/>
                  <a:gd name="T11" fmla="*/ 0 h 15"/>
                </a:gdLst>
                <a:ahLst/>
                <a:cxnLst>
                  <a:cxn ang="0">
                    <a:pos x="T0" y="T1"/>
                  </a:cxn>
                  <a:cxn ang="0">
                    <a:pos x="T2" y="T3"/>
                  </a:cxn>
                  <a:cxn ang="0">
                    <a:pos x="T4" y="T5"/>
                  </a:cxn>
                  <a:cxn ang="0">
                    <a:pos x="T6" y="T7"/>
                  </a:cxn>
                  <a:cxn ang="0">
                    <a:pos x="T8" y="T9"/>
                  </a:cxn>
                  <a:cxn ang="0">
                    <a:pos x="T10" y="T11"/>
                  </a:cxn>
                </a:cxnLst>
                <a:rect l="0" t="0" r="r" b="b"/>
                <a:pathLst>
                  <a:path w="7" h="15">
                    <a:moveTo>
                      <a:pt x="7" y="0"/>
                    </a:moveTo>
                    <a:cubicBezTo>
                      <a:pt x="5" y="1"/>
                      <a:pt x="5" y="1"/>
                      <a:pt x="5" y="1"/>
                    </a:cubicBezTo>
                    <a:cubicBezTo>
                      <a:pt x="0" y="14"/>
                      <a:pt x="0" y="14"/>
                      <a:pt x="0" y="14"/>
                    </a:cubicBezTo>
                    <a:cubicBezTo>
                      <a:pt x="0" y="14"/>
                      <a:pt x="0" y="14"/>
                      <a:pt x="0" y="14"/>
                    </a:cubicBezTo>
                    <a:cubicBezTo>
                      <a:pt x="1" y="15"/>
                      <a:pt x="1" y="15"/>
                      <a:pt x="1" y="15"/>
                    </a:cubicBezTo>
                    <a:cubicBezTo>
                      <a:pt x="7" y="0"/>
                      <a:pt x="7" y="0"/>
                      <a:pt x="7"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3" name="Freeform 110">
                <a:extLst>
                  <a:ext uri="{FF2B5EF4-FFF2-40B4-BE49-F238E27FC236}">
                    <a16:creationId xmlns:a16="http://schemas.microsoft.com/office/drawing/2014/main" id="{E210FB96-FE47-468F-A996-DB402889D632}"/>
                  </a:ext>
                </a:extLst>
              </p:cNvPr>
              <p:cNvSpPr>
                <a:spLocks noEditPoints="1"/>
              </p:cNvSpPr>
              <p:nvPr/>
            </p:nvSpPr>
            <p:spPr bwMode="auto">
              <a:xfrm>
                <a:off x="-2587" y="1620"/>
                <a:ext cx="142" cy="359"/>
              </a:xfrm>
              <a:custGeom>
                <a:avLst/>
                <a:gdLst>
                  <a:gd name="T0" fmla="*/ 28 w 129"/>
                  <a:gd name="T1" fmla="*/ 255 h 327"/>
                  <a:gd name="T2" fmla="*/ 0 w 129"/>
                  <a:gd name="T3" fmla="*/ 327 h 327"/>
                  <a:gd name="T4" fmla="*/ 1 w 129"/>
                  <a:gd name="T5" fmla="*/ 327 h 327"/>
                  <a:gd name="T6" fmla="*/ 29 w 129"/>
                  <a:gd name="T7" fmla="*/ 255 h 327"/>
                  <a:gd name="T8" fmla="*/ 28 w 129"/>
                  <a:gd name="T9" fmla="*/ 255 h 327"/>
                  <a:gd name="T10" fmla="*/ 33 w 129"/>
                  <a:gd name="T11" fmla="*/ 246 h 327"/>
                  <a:gd name="T12" fmla="*/ 31 w 129"/>
                  <a:gd name="T13" fmla="*/ 248 h 327"/>
                  <a:gd name="T14" fmla="*/ 30 w 129"/>
                  <a:gd name="T15" fmla="*/ 250 h 327"/>
                  <a:gd name="T16" fmla="*/ 31 w 129"/>
                  <a:gd name="T17" fmla="*/ 251 h 327"/>
                  <a:gd name="T18" fmla="*/ 33 w 129"/>
                  <a:gd name="T19" fmla="*/ 246 h 327"/>
                  <a:gd name="T20" fmla="*/ 104 w 129"/>
                  <a:gd name="T21" fmla="*/ 67 h 327"/>
                  <a:gd name="T22" fmla="*/ 102 w 129"/>
                  <a:gd name="T23" fmla="*/ 67 h 327"/>
                  <a:gd name="T24" fmla="*/ 32 w 129"/>
                  <a:gd name="T25" fmla="*/ 244 h 327"/>
                  <a:gd name="T26" fmla="*/ 34 w 129"/>
                  <a:gd name="T27" fmla="*/ 242 h 327"/>
                  <a:gd name="T28" fmla="*/ 104 w 129"/>
                  <a:gd name="T29" fmla="*/ 67 h 327"/>
                  <a:gd name="T30" fmla="*/ 129 w 129"/>
                  <a:gd name="T31" fmla="*/ 0 h 327"/>
                  <a:gd name="T32" fmla="*/ 103 w 129"/>
                  <a:gd name="T33" fmla="*/ 65 h 327"/>
                  <a:gd name="T34" fmla="*/ 104 w 129"/>
                  <a:gd name="T35" fmla="*/ 65 h 327"/>
                  <a:gd name="T36" fmla="*/ 129 w 129"/>
                  <a:gd name="T37" fmla="*/ 1 h 327"/>
                  <a:gd name="T38" fmla="*/ 129 w 129"/>
                  <a:gd name="T39"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327">
                    <a:moveTo>
                      <a:pt x="28" y="255"/>
                    </a:moveTo>
                    <a:cubicBezTo>
                      <a:pt x="0" y="327"/>
                      <a:pt x="0" y="327"/>
                      <a:pt x="0" y="327"/>
                    </a:cubicBezTo>
                    <a:cubicBezTo>
                      <a:pt x="1" y="327"/>
                      <a:pt x="1" y="327"/>
                      <a:pt x="1" y="327"/>
                    </a:cubicBezTo>
                    <a:cubicBezTo>
                      <a:pt x="29" y="255"/>
                      <a:pt x="29" y="255"/>
                      <a:pt x="29" y="255"/>
                    </a:cubicBezTo>
                    <a:cubicBezTo>
                      <a:pt x="28" y="255"/>
                      <a:pt x="28" y="255"/>
                      <a:pt x="28" y="255"/>
                    </a:cubicBezTo>
                    <a:moveTo>
                      <a:pt x="33" y="246"/>
                    </a:moveTo>
                    <a:cubicBezTo>
                      <a:pt x="31" y="248"/>
                      <a:pt x="31" y="248"/>
                      <a:pt x="31" y="248"/>
                    </a:cubicBezTo>
                    <a:cubicBezTo>
                      <a:pt x="30" y="250"/>
                      <a:pt x="30" y="250"/>
                      <a:pt x="30" y="250"/>
                    </a:cubicBezTo>
                    <a:cubicBezTo>
                      <a:pt x="31" y="251"/>
                      <a:pt x="31" y="251"/>
                      <a:pt x="31" y="251"/>
                    </a:cubicBezTo>
                    <a:cubicBezTo>
                      <a:pt x="33" y="246"/>
                      <a:pt x="33" y="246"/>
                      <a:pt x="33" y="246"/>
                    </a:cubicBezTo>
                    <a:moveTo>
                      <a:pt x="104" y="67"/>
                    </a:moveTo>
                    <a:cubicBezTo>
                      <a:pt x="102" y="67"/>
                      <a:pt x="102" y="67"/>
                      <a:pt x="102" y="67"/>
                    </a:cubicBezTo>
                    <a:cubicBezTo>
                      <a:pt x="32" y="244"/>
                      <a:pt x="32" y="244"/>
                      <a:pt x="32" y="244"/>
                    </a:cubicBezTo>
                    <a:cubicBezTo>
                      <a:pt x="34" y="242"/>
                      <a:pt x="34" y="242"/>
                      <a:pt x="34" y="242"/>
                    </a:cubicBezTo>
                    <a:cubicBezTo>
                      <a:pt x="104" y="67"/>
                      <a:pt x="104" y="67"/>
                      <a:pt x="104" y="67"/>
                    </a:cubicBezTo>
                    <a:moveTo>
                      <a:pt x="129" y="0"/>
                    </a:moveTo>
                    <a:cubicBezTo>
                      <a:pt x="103" y="65"/>
                      <a:pt x="103" y="65"/>
                      <a:pt x="103" y="65"/>
                    </a:cubicBezTo>
                    <a:cubicBezTo>
                      <a:pt x="104" y="65"/>
                      <a:pt x="104" y="65"/>
                      <a:pt x="104" y="65"/>
                    </a:cubicBezTo>
                    <a:cubicBezTo>
                      <a:pt x="129" y="1"/>
                      <a:pt x="129" y="1"/>
                      <a:pt x="129" y="1"/>
                    </a:cubicBezTo>
                    <a:cubicBezTo>
                      <a:pt x="129" y="1"/>
                      <a:pt x="129" y="0"/>
                      <a:pt x="129"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4" name="Freeform 111">
                <a:extLst>
                  <a:ext uri="{FF2B5EF4-FFF2-40B4-BE49-F238E27FC236}">
                    <a16:creationId xmlns:a16="http://schemas.microsoft.com/office/drawing/2014/main" id="{0B98164D-2D6D-4D85-BF05-31732725CEAD}"/>
                  </a:ext>
                </a:extLst>
              </p:cNvPr>
              <p:cNvSpPr>
                <a:spLocks noEditPoints="1"/>
              </p:cNvSpPr>
              <p:nvPr/>
            </p:nvSpPr>
            <p:spPr bwMode="auto">
              <a:xfrm>
                <a:off x="-4169" y="1679"/>
                <a:ext cx="30" cy="121"/>
              </a:xfrm>
              <a:custGeom>
                <a:avLst/>
                <a:gdLst>
                  <a:gd name="T0" fmla="*/ 12 w 30"/>
                  <a:gd name="T1" fmla="*/ 70 h 121"/>
                  <a:gd name="T2" fmla="*/ 0 w 30"/>
                  <a:gd name="T3" fmla="*/ 121 h 121"/>
                  <a:gd name="T4" fmla="*/ 1 w 30"/>
                  <a:gd name="T5" fmla="*/ 120 h 121"/>
                  <a:gd name="T6" fmla="*/ 13 w 30"/>
                  <a:gd name="T7" fmla="*/ 72 h 121"/>
                  <a:gd name="T8" fmla="*/ 12 w 30"/>
                  <a:gd name="T9" fmla="*/ 70 h 121"/>
                  <a:gd name="T10" fmla="*/ 30 w 30"/>
                  <a:gd name="T11" fmla="*/ 0 h 121"/>
                  <a:gd name="T12" fmla="*/ 29 w 30"/>
                  <a:gd name="T13" fmla="*/ 1 h 121"/>
                  <a:gd name="T14" fmla="*/ 14 w 30"/>
                  <a:gd name="T15" fmla="*/ 60 h 121"/>
                  <a:gd name="T16" fmla="*/ 14 w 30"/>
                  <a:gd name="T17" fmla="*/ 61 h 121"/>
                  <a:gd name="T18" fmla="*/ 12 w 30"/>
                  <a:gd name="T19" fmla="*/ 68 h 121"/>
                  <a:gd name="T20" fmla="*/ 13 w 30"/>
                  <a:gd name="T21" fmla="*/ 69 h 121"/>
                  <a:gd name="T22" fmla="*/ 30 w 30"/>
                  <a:gd name="T2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21">
                    <a:moveTo>
                      <a:pt x="12" y="70"/>
                    </a:moveTo>
                    <a:lnTo>
                      <a:pt x="0" y="121"/>
                    </a:lnTo>
                    <a:lnTo>
                      <a:pt x="1" y="120"/>
                    </a:lnTo>
                    <a:lnTo>
                      <a:pt x="13" y="72"/>
                    </a:lnTo>
                    <a:lnTo>
                      <a:pt x="12" y="70"/>
                    </a:lnTo>
                    <a:close/>
                    <a:moveTo>
                      <a:pt x="30" y="0"/>
                    </a:moveTo>
                    <a:lnTo>
                      <a:pt x="29" y="1"/>
                    </a:lnTo>
                    <a:lnTo>
                      <a:pt x="14" y="60"/>
                    </a:lnTo>
                    <a:lnTo>
                      <a:pt x="14" y="61"/>
                    </a:lnTo>
                    <a:lnTo>
                      <a:pt x="12" y="68"/>
                    </a:lnTo>
                    <a:lnTo>
                      <a:pt x="13" y="69"/>
                    </a:lnTo>
                    <a:lnTo>
                      <a:pt x="30"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5" name="Freeform 112">
                <a:extLst>
                  <a:ext uri="{FF2B5EF4-FFF2-40B4-BE49-F238E27FC236}">
                    <a16:creationId xmlns:a16="http://schemas.microsoft.com/office/drawing/2014/main" id="{02643A2C-3F80-42BB-87B4-0A6734C81417}"/>
                  </a:ext>
                </a:extLst>
              </p:cNvPr>
              <p:cNvSpPr>
                <a:spLocks noEditPoints="1"/>
              </p:cNvSpPr>
              <p:nvPr/>
            </p:nvSpPr>
            <p:spPr bwMode="auto">
              <a:xfrm>
                <a:off x="-4169" y="1679"/>
                <a:ext cx="30" cy="121"/>
              </a:xfrm>
              <a:custGeom>
                <a:avLst/>
                <a:gdLst>
                  <a:gd name="T0" fmla="*/ 12 w 30"/>
                  <a:gd name="T1" fmla="*/ 70 h 121"/>
                  <a:gd name="T2" fmla="*/ 0 w 30"/>
                  <a:gd name="T3" fmla="*/ 121 h 121"/>
                  <a:gd name="T4" fmla="*/ 1 w 30"/>
                  <a:gd name="T5" fmla="*/ 120 h 121"/>
                  <a:gd name="T6" fmla="*/ 13 w 30"/>
                  <a:gd name="T7" fmla="*/ 72 h 121"/>
                  <a:gd name="T8" fmla="*/ 12 w 30"/>
                  <a:gd name="T9" fmla="*/ 70 h 121"/>
                  <a:gd name="T10" fmla="*/ 30 w 30"/>
                  <a:gd name="T11" fmla="*/ 0 h 121"/>
                  <a:gd name="T12" fmla="*/ 29 w 30"/>
                  <a:gd name="T13" fmla="*/ 1 h 121"/>
                  <a:gd name="T14" fmla="*/ 14 w 30"/>
                  <a:gd name="T15" fmla="*/ 60 h 121"/>
                  <a:gd name="T16" fmla="*/ 14 w 30"/>
                  <a:gd name="T17" fmla="*/ 61 h 121"/>
                  <a:gd name="T18" fmla="*/ 12 w 30"/>
                  <a:gd name="T19" fmla="*/ 68 h 121"/>
                  <a:gd name="T20" fmla="*/ 13 w 30"/>
                  <a:gd name="T21" fmla="*/ 69 h 121"/>
                  <a:gd name="T22" fmla="*/ 30 w 30"/>
                  <a:gd name="T2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21">
                    <a:moveTo>
                      <a:pt x="12" y="70"/>
                    </a:moveTo>
                    <a:lnTo>
                      <a:pt x="0" y="121"/>
                    </a:lnTo>
                    <a:lnTo>
                      <a:pt x="1" y="120"/>
                    </a:lnTo>
                    <a:lnTo>
                      <a:pt x="13" y="72"/>
                    </a:lnTo>
                    <a:lnTo>
                      <a:pt x="12" y="70"/>
                    </a:lnTo>
                    <a:moveTo>
                      <a:pt x="30" y="0"/>
                    </a:moveTo>
                    <a:lnTo>
                      <a:pt x="29" y="1"/>
                    </a:lnTo>
                    <a:lnTo>
                      <a:pt x="14" y="60"/>
                    </a:lnTo>
                    <a:lnTo>
                      <a:pt x="14" y="61"/>
                    </a:lnTo>
                    <a:lnTo>
                      <a:pt x="12" y="68"/>
                    </a:lnTo>
                    <a:lnTo>
                      <a:pt x="13" y="69"/>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6" name="Freeform 113">
                <a:extLst>
                  <a:ext uri="{FF2B5EF4-FFF2-40B4-BE49-F238E27FC236}">
                    <a16:creationId xmlns:a16="http://schemas.microsoft.com/office/drawing/2014/main" id="{11D25027-9A3D-450C-AEBE-38E511B0D260}"/>
                  </a:ext>
                </a:extLst>
              </p:cNvPr>
              <p:cNvSpPr>
                <a:spLocks noEditPoints="1"/>
              </p:cNvSpPr>
              <p:nvPr/>
            </p:nvSpPr>
            <p:spPr bwMode="auto">
              <a:xfrm>
                <a:off x="-4379" y="1721"/>
                <a:ext cx="131" cy="250"/>
              </a:xfrm>
              <a:custGeom>
                <a:avLst/>
                <a:gdLst>
                  <a:gd name="T0" fmla="*/ 36 w 119"/>
                  <a:gd name="T1" fmla="*/ 158 h 228"/>
                  <a:gd name="T2" fmla="*/ 35 w 119"/>
                  <a:gd name="T3" fmla="*/ 159 h 228"/>
                  <a:gd name="T4" fmla="*/ 0 w 119"/>
                  <a:gd name="T5" fmla="*/ 225 h 228"/>
                  <a:gd name="T6" fmla="*/ 0 w 119"/>
                  <a:gd name="T7" fmla="*/ 228 h 228"/>
                  <a:gd name="T8" fmla="*/ 0 w 119"/>
                  <a:gd name="T9" fmla="*/ 228 h 228"/>
                  <a:gd name="T10" fmla="*/ 36 w 119"/>
                  <a:gd name="T11" fmla="*/ 158 h 228"/>
                  <a:gd name="T12" fmla="*/ 50 w 119"/>
                  <a:gd name="T13" fmla="*/ 129 h 228"/>
                  <a:gd name="T14" fmla="*/ 36 w 119"/>
                  <a:gd name="T15" fmla="*/ 157 h 228"/>
                  <a:gd name="T16" fmla="*/ 37 w 119"/>
                  <a:gd name="T17" fmla="*/ 156 h 228"/>
                  <a:gd name="T18" fmla="*/ 50 w 119"/>
                  <a:gd name="T19" fmla="*/ 132 h 228"/>
                  <a:gd name="T20" fmla="*/ 50 w 119"/>
                  <a:gd name="T21" fmla="*/ 129 h 228"/>
                  <a:gd name="T22" fmla="*/ 118 w 119"/>
                  <a:gd name="T23" fmla="*/ 0 h 228"/>
                  <a:gd name="T24" fmla="*/ 51 w 119"/>
                  <a:gd name="T25" fmla="*/ 127 h 228"/>
                  <a:gd name="T26" fmla="*/ 51 w 119"/>
                  <a:gd name="T27" fmla="*/ 129 h 228"/>
                  <a:gd name="T28" fmla="*/ 119 w 119"/>
                  <a:gd name="T29" fmla="*/ 0 h 228"/>
                  <a:gd name="T30" fmla="*/ 118 w 119"/>
                  <a:gd name="T31"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228">
                    <a:moveTo>
                      <a:pt x="36" y="158"/>
                    </a:moveTo>
                    <a:cubicBezTo>
                      <a:pt x="35" y="159"/>
                      <a:pt x="35" y="159"/>
                      <a:pt x="35" y="159"/>
                    </a:cubicBezTo>
                    <a:cubicBezTo>
                      <a:pt x="0" y="225"/>
                      <a:pt x="0" y="225"/>
                      <a:pt x="0" y="225"/>
                    </a:cubicBezTo>
                    <a:cubicBezTo>
                      <a:pt x="0" y="228"/>
                      <a:pt x="0" y="228"/>
                      <a:pt x="0" y="228"/>
                    </a:cubicBezTo>
                    <a:cubicBezTo>
                      <a:pt x="0" y="228"/>
                      <a:pt x="0" y="228"/>
                      <a:pt x="0" y="228"/>
                    </a:cubicBezTo>
                    <a:cubicBezTo>
                      <a:pt x="36" y="158"/>
                      <a:pt x="36" y="158"/>
                      <a:pt x="36" y="158"/>
                    </a:cubicBezTo>
                    <a:moveTo>
                      <a:pt x="50" y="129"/>
                    </a:moveTo>
                    <a:cubicBezTo>
                      <a:pt x="36" y="157"/>
                      <a:pt x="36" y="157"/>
                      <a:pt x="36" y="157"/>
                    </a:cubicBezTo>
                    <a:cubicBezTo>
                      <a:pt x="37" y="156"/>
                      <a:pt x="37" y="156"/>
                      <a:pt x="37" y="156"/>
                    </a:cubicBezTo>
                    <a:cubicBezTo>
                      <a:pt x="50" y="132"/>
                      <a:pt x="50" y="132"/>
                      <a:pt x="50" y="132"/>
                    </a:cubicBezTo>
                    <a:cubicBezTo>
                      <a:pt x="50" y="129"/>
                      <a:pt x="50" y="129"/>
                      <a:pt x="50" y="129"/>
                    </a:cubicBezTo>
                    <a:moveTo>
                      <a:pt x="118" y="0"/>
                    </a:moveTo>
                    <a:cubicBezTo>
                      <a:pt x="51" y="127"/>
                      <a:pt x="51" y="127"/>
                      <a:pt x="51" y="127"/>
                    </a:cubicBezTo>
                    <a:cubicBezTo>
                      <a:pt x="51" y="129"/>
                      <a:pt x="51" y="129"/>
                      <a:pt x="51" y="129"/>
                    </a:cubicBezTo>
                    <a:cubicBezTo>
                      <a:pt x="119" y="0"/>
                      <a:pt x="119" y="0"/>
                      <a:pt x="119" y="0"/>
                    </a:cubicBezTo>
                    <a:cubicBezTo>
                      <a:pt x="118" y="0"/>
                      <a:pt x="118" y="0"/>
                      <a:pt x="118"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7" name="Freeform 114">
                <a:extLst>
                  <a:ext uri="{FF2B5EF4-FFF2-40B4-BE49-F238E27FC236}">
                    <a16:creationId xmlns:a16="http://schemas.microsoft.com/office/drawing/2014/main" id="{335850D8-3DD6-4521-A708-A3993A49083D}"/>
                  </a:ext>
                </a:extLst>
              </p:cNvPr>
              <p:cNvSpPr>
                <a:spLocks/>
              </p:cNvSpPr>
              <p:nvPr/>
            </p:nvSpPr>
            <p:spPr bwMode="auto">
              <a:xfrm>
                <a:off x="-4249" y="1710"/>
                <a:ext cx="6" cy="11"/>
              </a:xfrm>
              <a:custGeom>
                <a:avLst/>
                <a:gdLst>
                  <a:gd name="T0" fmla="*/ 6 w 6"/>
                  <a:gd name="T1" fmla="*/ 0 h 10"/>
                  <a:gd name="T2" fmla="*/ 5 w 6"/>
                  <a:gd name="T3" fmla="*/ 0 h 10"/>
                  <a:gd name="T4" fmla="*/ 0 w 6"/>
                  <a:gd name="T5" fmla="*/ 10 h 10"/>
                  <a:gd name="T6" fmla="*/ 0 w 6"/>
                  <a:gd name="T7" fmla="*/ 10 h 10"/>
                  <a:gd name="T8" fmla="*/ 1 w 6"/>
                  <a:gd name="T9" fmla="*/ 10 h 10"/>
                  <a:gd name="T10" fmla="*/ 6 w 6"/>
                  <a:gd name="T11" fmla="*/ 0 h 10"/>
                </a:gdLst>
                <a:ahLst/>
                <a:cxnLst>
                  <a:cxn ang="0">
                    <a:pos x="T0" y="T1"/>
                  </a:cxn>
                  <a:cxn ang="0">
                    <a:pos x="T2" y="T3"/>
                  </a:cxn>
                  <a:cxn ang="0">
                    <a:pos x="T4" y="T5"/>
                  </a:cxn>
                  <a:cxn ang="0">
                    <a:pos x="T6" y="T7"/>
                  </a:cxn>
                  <a:cxn ang="0">
                    <a:pos x="T8" y="T9"/>
                  </a:cxn>
                  <a:cxn ang="0">
                    <a:pos x="T10" y="T11"/>
                  </a:cxn>
                </a:cxnLst>
                <a:rect l="0" t="0" r="r" b="b"/>
                <a:pathLst>
                  <a:path w="6" h="10">
                    <a:moveTo>
                      <a:pt x="6" y="0"/>
                    </a:moveTo>
                    <a:cubicBezTo>
                      <a:pt x="5" y="0"/>
                      <a:pt x="5" y="0"/>
                      <a:pt x="5" y="0"/>
                    </a:cubicBezTo>
                    <a:cubicBezTo>
                      <a:pt x="0" y="10"/>
                      <a:pt x="0" y="10"/>
                      <a:pt x="0" y="10"/>
                    </a:cubicBezTo>
                    <a:cubicBezTo>
                      <a:pt x="0" y="10"/>
                      <a:pt x="0" y="10"/>
                      <a:pt x="0" y="10"/>
                    </a:cubicBezTo>
                    <a:cubicBezTo>
                      <a:pt x="0" y="10"/>
                      <a:pt x="0" y="10"/>
                      <a:pt x="1" y="10"/>
                    </a:cubicBezTo>
                    <a:cubicBezTo>
                      <a:pt x="6" y="0"/>
                      <a:pt x="6" y="0"/>
                      <a:pt x="6"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8" name="Freeform 115">
                <a:extLst>
                  <a:ext uri="{FF2B5EF4-FFF2-40B4-BE49-F238E27FC236}">
                    <a16:creationId xmlns:a16="http://schemas.microsoft.com/office/drawing/2014/main" id="{710B5DD9-83DE-4169-A379-A2FCFD634E48}"/>
                  </a:ext>
                </a:extLst>
              </p:cNvPr>
              <p:cNvSpPr>
                <a:spLocks/>
              </p:cNvSpPr>
              <p:nvPr/>
            </p:nvSpPr>
            <p:spPr bwMode="auto">
              <a:xfrm>
                <a:off x="-3416" y="1811"/>
                <a:ext cx="77" cy="89"/>
              </a:xfrm>
              <a:custGeom>
                <a:avLst/>
                <a:gdLst>
                  <a:gd name="T0" fmla="*/ 1 w 70"/>
                  <a:gd name="T1" fmla="*/ 0 h 81"/>
                  <a:gd name="T2" fmla="*/ 0 w 70"/>
                  <a:gd name="T3" fmla="*/ 0 h 81"/>
                  <a:gd name="T4" fmla="*/ 69 w 70"/>
                  <a:gd name="T5" fmla="*/ 81 h 81"/>
                  <a:gd name="T6" fmla="*/ 70 w 70"/>
                  <a:gd name="T7" fmla="*/ 81 h 81"/>
                  <a:gd name="T8" fmla="*/ 1 w 70"/>
                  <a:gd name="T9" fmla="*/ 0 h 81"/>
                </a:gdLst>
                <a:ahLst/>
                <a:cxnLst>
                  <a:cxn ang="0">
                    <a:pos x="T0" y="T1"/>
                  </a:cxn>
                  <a:cxn ang="0">
                    <a:pos x="T2" y="T3"/>
                  </a:cxn>
                  <a:cxn ang="0">
                    <a:pos x="T4" y="T5"/>
                  </a:cxn>
                  <a:cxn ang="0">
                    <a:pos x="T6" y="T7"/>
                  </a:cxn>
                  <a:cxn ang="0">
                    <a:pos x="T8" y="T9"/>
                  </a:cxn>
                </a:cxnLst>
                <a:rect l="0" t="0" r="r" b="b"/>
                <a:pathLst>
                  <a:path w="70" h="81">
                    <a:moveTo>
                      <a:pt x="1" y="0"/>
                    </a:moveTo>
                    <a:cubicBezTo>
                      <a:pt x="1" y="0"/>
                      <a:pt x="1" y="0"/>
                      <a:pt x="0" y="0"/>
                    </a:cubicBezTo>
                    <a:cubicBezTo>
                      <a:pt x="69" y="81"/>
                      <a:pt x="69" y="81"/>
                      <a:pt x="69" y="81"/>
                    </a:cubicBezTo>
                    <a:cubicBezTo>
                      <a:pt x="69" y="81"/>
                      <a:pt x="70" y="81"/>
                      <a:pt x="70" y="81"/>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9" name="Freeform 116">
                <a:extLst>
                  <a:ext uri="{FF2B5EF4-FFF2-40B4-BE49-F238E27FC236}">
                    <a16:creationId xmlns:a16="http://schemas.microsoft.com/office/drawing/2014/main" id="{8EDF96CD-E79E-483C-81B0-601131791444}"/>
                  </a:ext>
                </a:extLst>
              </p:cNvPr>
              <p:cNvSpPr>
                <a:spLocks noEditPoints="1"/>
              </p:cNvSpPr>
              <p:nvPr/>
            </p:nvSpPr>
            <p:spPr bwMode="auto">
              <a:xfrm>
                <a:off x="-3322" y="1921"/>
                <a:ext cx="51" cy="58"/>
              </a:xfrm>
              <a:custGeom>
                <a:avLst/>
                <a:gdLst>
                  <a:gd name="T0" fmla="*/ 28 w 46"/>
                  <a:gd name="T1" fmla="*/ 33 h 53"/>
                  <a:gd name="T2" fmla="*/ 28 w 46"/>
                  <a:gd name="T3" fmla="*/ 34 h 53"/>
                  <a:gd name="T4" fmla="*/ 44 w 46"/>
                  <a:gd name="T5" fmla="*/ 53 h 53"/>
                  <a:gd name="T6" fmla="*/ 46 w 46"/>
                  <a:gd name="T7" fmla="*/ 53 h 53"/>
                  <a:gd name="T8" fmla="*/ 28 w 46"/>
                  <a:gd name="T9" fmla="*/ 33 h 53"/>
                  <a:gd name="T10" fmla="*/ 17 w 46"/>
                  <a:gd name="T11" fmla="*/ 19 h 53"/>
                  <a:gd name="T12" fmla="*/ 16 w 46"/>
                  <a:gd name="T13" fmla="*/ 20 h 53"/>
                  <a:gd name="T14" fmla="*/ 24 w 46"/>
                  <a:gd name="T15" fmla="*/ 29 h 53"/>
                  <a:gd name="T16" fmla="*/ 24 w 46"/>
                  <a:gd name="T17" fmla="*/ 28 h 53"/>
                  <a:gd name="T18" fmla="*/ 17 w 46"/>
                  <a:gd name="T19" fmla="*/ 19 h 53"/>
                  <a:gd name="T20" fmla="*/ 1 w 46"/>
                  <a:gd name="T21" fmla="*/ 0 h 53"/>
                  <a:gd name="T22" fmla="*/ 1 w 46"/>
                  <a:gd name="T23" fmla="*/ 1 h 53"/>
                  <a:gd name="T24" fmla="*/ 0 w 46"/>
                  <a:gd name="T25" fmla="*/ 1 h 53"/>
                  <a:gd name="T26" fmla="*/ 15 w 46"/>
                  <a:gd name="T27" fmla="*/ 19 h 53"/>
                  <a:gd name="T28" fmla="*/ 16 w 46"/>
                  <a:gd name="T29" fmla="*/ 18 h 53"/>
                  <a:gd name="T30" fmla="*/ 1 w 46"/>
                  <a:gd name="T3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53">
                    <a:moveTo>
                      <a:pt x="28" y="33"/>
                    </a:moveTo>
                    <a:cubicBezTo>
                      <a:pt x="28" y="34"/>
                      <a:pt x="28" y="34"/>
                      <a:pt x="28" y="34"/>
                    </a:cubicBezTo>
                    <a:cubicBezTo>
                      <a:pt x="44" y="53"/>
                      <a:pt x="44" y="53"/>
                      <a:pt x="44" y="53"/>
                    </a:cubicBezTo>
                    <a:cubicBezTo>
                      <a:pt x="46" y="53"/>
                      <a:pt x="46" y="53"/>
                      <a:pt x="46" y="53"/>
                    </a:cubicBezTo>
                    <a:cubicBezTo>
                      <a:pt x="28" y="33"/>
                      <a:pt x="28" y="33"/>
                      <a:pt x="28" y="33"/>
                    </a:cubicBezTo>
                    <a:moveTo>
                      <a:pt x="17" y="19"/>
                    </a:moveTo>
                    <a:cubicBezTo>
                      <a:pt x="16" y="20"/>
                      <a:pt x="16" y="20"/>
                      <a:pt x="16" y="20"/>
                    </a:cubicBezTo>
                    <a:cubicBezTo>
                      <a:pt x="24" y="29"/>
                      <a:pt x="24" y="29"/>
                      <a:pt x="24" y="29"/>
                    </a:cubicBezTo>
                    <a:cubicBezTo>
                      <a:pt x="24" y="28"/>
                      <a:pt x="24" y="28"/>
                      <a:pt x="24" y="28"/>
                    </a:cubicBezTo>
                    <a:cubicBezTo>
                      <a:pt x="17" y="19"/>
                      <a:pt x="17" y="19"/>
                      <a:pt x="17" y="19"/>
                    </a:cubicBezTo>
                    <a:moveTo>
                      <a:pt x="1" y="0"/>
                    </a:moveTo>
                    <a:cubicBezTo>
                      <a:pt x="1" y="0"/>
                      <a:pt x="1" y="0"/>
                      <a:pt x="1" y="1"/>
                    </a:cubicBezTo>
                    <a:cubicBezTo>
                      <a:pt x="0" y="1"/>
                      <a:pt x="0" y="1"/>
                      <a:pt x="0" y="1"/>
                    </a:cubicBezTo>
                    <a:cubicBezTo>
                      <a:pt x="15" y="19"/>
                      <a:pt x="15" y="19"/>
                      <a:pt x="15" y="19"/>
                    </a:cubicBezTo>
                    <a:cubicBezTo>
                      <a:pt x="16" y="18"/>
                      <a:pt x="16" y="18"/>
                      <a:pt x="16" y="18"/>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0" name="Freeform 117">
                <a:extLst>
                  <a:ext uri="{FF2B5EF4-FFF2-40B4-BE49-F238E27FC236}">
                    <a16:creationId xmlns:a16="http://schemas.microsoft.com/office/drawing/2014/main" id="{7A8E5C8E-A184-416C-8C39-76FDDF821D00}"/>
                  </a:ext>
                </a:extLst>
              </p:cNvPr>
              <p:cNvSpPr>
                <a:spLocks/>
              </p:cNvSpPr>
              <p:nvPr/>
            </p:nvSpPr>
            <p:spPr bwMode="auto">
              <a:xfrm>
                <a:off x="-3341" y="1900"/>
                <a:ext cx="20" cy="22"/>
              </a:xfrm>
              <a:custGeom>
                <a:avLst/>
                <a:gdLst>
                  <a:gd name="T0" fmla="*/ 1 w 18"/>
                  <a:gd name="T1" fmla="*/ 0 h 20"/>
                  <a:gd name="T2" fmla="*/ 1 w 18"/>
                  <a:gd name="T3" fmla="*/ 0 h 20"/>
                  <a:gd name="T4" fmla="*/ 0 w 18"/>
                  <a:gd name="T5" fmla="*/ 0 h 20"/>
                  <a:gd name="T6" fmla="*/ 9 w 18"/>
                  <a:gd name="T7" fmla="*/ 10 h 20"/>
                  <a:gd name="T8" fmla="*/ 9 w 18"/>
                  <a:gd name="T9" fmla="*/ 11 h 20"/>
                  <a:gd name="T10" fmla="*/ 17 w 18"/>
                  <a:gd name="T11" fmla="*/ 20 h 20"/>
                  <a:gd name="T12" fmla="*/ 18 w 18"/>
                  <a:gd name="T13" fmla="*/ 20 h 20"/>
                  <a:gd name="T14" fmla="*/ 18 w 18"/>
                  <a:gd name="T15" fmla="*/ 19 h 20"/>
                  <a:gd name="T16" fmla="*/ 18 w 18"/>
                  <a:gd name="T17" fmla="*/ 19 h 20"/>
                  <a:gd name="T18" fmla="*/ 10 w 18"/>
                  <a:gd name="T19" fmla="*/ 10 h 20"/>
                  <a:gd name="T20" fmla="*/ 9 w 18"/>
                  <a:gd name="T21" fmla="*/ 9 h 20"/>
                  <a:gd name="T22" fmla="*/ 1 w 18"/>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0">
                    <a:moveTo>
                      <a:pt x="1" y="0"/>
                    </a:moveTo>
                    <a:cubicBezTo>
                      <a:pt x="1" y="0"/>
                      <a:pt x="1" y="0"/>
                      <a:pt x="1" y="0"/>
                    </a:cubicBezTo>
                    <a:cubicBezTo>
                      <a:pt x="1" y="0"/>
                      <a:pt x="0" y="0"/>
                      <a:pt x="0" y="0"/>
                    </a:cubicBezTo>
                    <a:cubicBezTo>
                      <a:pt x="9" y="10"/>
                      <a:pt x="9" y="10"/>
                      <a:pt x="9" y="10"/>
                    </a:cubicBezTo>
                    <a:cubicBezTo>
                      <a:pt x="9" y="11"/>
                      <a:pt x="9" y="11"/>
                      <a:pt x="9" y="11"/>
                    </a:cubicBezTo>
                    <a:cubicBezTo>
                      <a:pt x="17" y="20"/>
                      <a:pt x="17" y="20"/>
                      <a:pt x="17" y="20"/>
                    </a:cubicBezTo>
                    <a:cubicBezTo>
                      <a:pt x="17" y="20"/>
                      <a:pt x="17" y="20"/>
                      <a:pt x="18" y="20"/>
                    </a:cubicBezTo>
                    <a:cubicBezTo>
                      <a:pt x="18" y="19"/>
                      <a:pt x="18" y="19"/>
                      <a:pt x="18" y="19"/>
                    </a:cubicBezTo>
                    <a:cubicBezTo>
                      <a:pt x="18" y="19"/>
                      <a:pt x="18" y="19"/>
                      <a:pt x="18" y="19"/>
                    </a:cubicBezTo>
                    <a:cubicBezTo>
                      <a:pt x="10" y="10"/>
                      <a:pt x="10" y="10"/>
                      <a:pt x="10" y="10"/>
                    </a:cubicBezTo>
                    <a:cubicBezTo>
                      <a:pt x="9" y="9"/>
                      <a:pt x="9" y="9"/>
                      <a:pt x="9" y="9"/>
                    </a:cubicBezTo>
                    <a:cubicBezTo>
                      <a:pt x="1" y="0"/>
                      <a:pt x="1" y="0"/>
                      <a:pt x="1"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1" name="Freeform 118">
                <a:extLst>
                  <a:ext uri="{FF2B5EF4-FFF2-40B4-BE49-F238E27FC236}">
                    <a16:creationId xmlns:a16="http://schemas.microsoft.com/office/drawing/2014/main" id="{EA109097-D9E2-481D-B70E-F6F081579400}"/>
                  </a:ext>
                </a:extLst>
              </p:cNvPr>
              <p:cNvSpPr>
                <a:spLocks noEditPoints="1"/>
              </p:cNvSpPr>
              <p:nvPr/>
            </p:nvSpPr>
            <p:spPr bwMode="auto">
              <a:xfrm>
                <a:off x="-4211" y="1806"/>
                <a:ext cx="42" cy="173"/>
              </a:xfrm>
              <a:custGeom>
                <a:avLst/>
                <a:gdLst>
                  <a:gd name="T0" fmla="*/ 31 w 42"/>
                  <a:gd name="T1" fmla="*/ 38 h 173"/>
                  <a:gd name="T2" fmla="*/ 0 w 42"/>
                  <a:gd name="T3" fmla="*/ 173 h 173"/>
                  <a:gd name="T4" fmla="*/ 1 w 42"/>
                  <a:gd name="T5" fmla="*/ 173 h 173"/>
                  <a:gd name="T6" fmla="*/ 31 w 42"/>
                  <a:gd name="T7" fmla="*/ 44 h 173"/>
                  <a:gd name="T8" fmla="*/ 31 w 42"/>
                  <a:gd name="T9" fmla="*/ 38 h 173"/>
                  <a:gd name="T10" fmla="*/ 41 w 42"/>
                  <a:gd name="T11" fmla="*/ 4 h 173"/>
                  <a:gd name="T12" fmla="*/ 40 w 42"/>
                  <a:gd name="T13" fmla="*/ 5 h 173"/>
                  <a:gd name="T14" fmla="*/ 39 w 42"/>
                  <a:gd name="T15" fmla="*/ 8 h 173"/>
                  <a:gd name="T16" fmla="*/ 39 w 42"/>
                  <a:gd name="T17" fmla="*/ 15 h 173"/>
                  <a:gd name="T18" fmla="*/ 41 w 42"/>
                  <a:gd name="T19" fmla="*/ 4 h 173"/>
                  <a:gd name="T20" fmla="*/ 42 w 42"/>
                  <a:gd name="T21" fmla="*/ 0 h 173"/>
                  <a:gd name="T22" fmla="*/ 40 w 42"/>
                  <a:gd name="T23" fmla="*/ 2 h 173"/>
                  <a:gd name="T24" fmla="*/ 40 w 42"/>
                  <a:gd name="T25" fmla="*/ 3 h 173"/>
                  <a:gd name="T26" fmla="*/ 41 w 42"/>
                  <a:gd name="T27" fmla="*/ 3 h 173"/>
                  <a:gd name="T28" fmla="*/ 42 w 42"/>
                  <a:gd name="T2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173">
                    <a:moveTo>
                      <a:pt x="31" y="38"/>
                    </a:moveTo>
                    <a:lnTo>
                      <a:pt x="0" y="173"/>
                    </a:lnTo>
                    <a:lnTo>
                      <a:pt x="1" y="173"/>
                    </a:lnTo>
                    <a:lnTo>
                      <a:pt x="31" y="44"/>
                    </a:lnTo>
                    <a:lnTo>
                      <a:pt x="31" y="38"/>
                    </a:lnTo>
                    <a:close/>
                    <a:moveTo>
                      <a:pt x="41" y="4"/>
                    </a:moveTo>
                    <a:lnTo>
                      <a:pt x="40" y="5"/>
                    </a:lnTo>
                    <a:lnTo>
                      <a:pt x="39" y="8"/>
                    </a:lnTo>
                    <a:lnTo>
                      <a:pt x="39" y="15"/>
                    </a:lnTo>
                    <a:lnTo>
                      <a:pt x="41" y="4"/>
                    </a:lnTo>
                    <a:close/>
                    <a:moveTo>
                      <a:pt x="42" y="0"/>
                    </a:moveTo>
                    <a:lnTo>
                      <a:pt x="40" y="2"/>
                    </a:lnTo>
                    <a:lnTo>
                      <a:pt x="40" y="3"/>
                    </a:lnTo>
                    <a:lnTo>
                      <a:pt x="41" y="3"/>
                    </a:lnTo>
                    <a:lnTo>
                      <a:pt x="42"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2" name="Freeform 119">
                <a:extLst>
                  <a:ext uri="{FF2B5EF4-FFF2-40B4-BE49-F238E27FC236}">
                    <a16:creationId xmlns:a16="http://schemas.microsoft.com/office/drawing/2014/main" id="{2537B98A-9362-4235-9818-E3E163C8EAC4}"/>
                  </a:ext>
                </a:extLst>
              </p:cNvPr>
              <p:cNvSpPr>
                <a:spLocks noEditPoints="1"/>
              </p:cNvSpPr>
              <p:nvPr/>
            </p:nvSpPr>
            <p:spPr bwMode="auto">
              <a:xfrm>
                <a:off x="-4211" y="1806"/>
                <a:ext cx="42" cy="173"/>
              </a:xfrm>
              <a:custGeom>
                <a:avLst/>
                <a:gdLst>
                  <a:gd name="T0" fmla="*/ 31 w 42"/>
                  <a:gd name="T1" fmla="*/ 38 h 173"/>
                  <a:gd name="T2" fmla="*/ 0 w 42"/>
                  <a:gd name="T3" fmla="*/ 173 h 173"/>
                  <a:gd name="T4" fmla="*/ 1 w 42"/>
                  <a:gd name="T5" fmla="*/ 173 h 173"/>
                  <a:gd name="T6" fmla="*/ 31 w 42"/>
                  <a:gd name="T7" fmla="*/ 44 h 173"/>
                  <a:gd name="T8" fmla="*/ 31 w 42"/>
                  <a:gd name="T9" fmla="*/ 38 h 173"/>
                  <a:gd name="T10" fmla="*/ 41 w 42"/>
                  <a:gd name="T11" fmla="*/ 4 h 173"/>
                  <a:gd name="T12" fmla="*/ 40 w 42"/>
                  <a:gd name="T13" fmla="*/ 5 h 173"/>
                  <a:gd name="T14" fmla="*/ 39 w 42"/>
                  <a:gd name="T15" fmla="*/ 8 h 173"/>
                  <a:gd name="T16" fmla="*/ 39 w 42"/>
                  <a:gd name="T17" fmla="*/ 15 h 173"/>
                  <a:gd name="T18" fmla="*/ 41 w 42"/>
                  <a:gd name="T19" fmla="*/ 4 h 173"/>
                  <a:gd name="T20" fmla="*/ 42 w 42"/>
                  <a:gd name="T21" fmla="*/ 0 h 173"/>
                  <a:gd name="T22" fmla="*/ 40 w 42"/>
                  <a:gd name="T23" fmla="*/ 2 h 173"/>
                  <a:gd name="T24" fmla="*/ 40 w 42"/>
                  <a:gd name="T25" fmla="*/ 3 h 173"/>
                  <a:gd name="T26" fmla="*/ 41 w 42"/>
                  <a:gd name="T27" fmla="*/ 3 h 173"/>
                  <a:gd name="T28" fmla="*/ 42 w 42"/>
                  <a:gd name="T2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173">
                    <a:moveTo>
                      <a:pt x="31" y="38"/>
                    </a:moveTo>
                    <a:lnTo>
                      <a:pt x="0" y="173"/>
                    </a:lnTo>
                    <a:lnTo>
                      <a:pt x="1" y="173"/>
                    </a:lnTo>
                    <a:lnTo>
                      <a:pt x="31" y="44"/>
                    </a:lnTo>
                    <a:lnTo>
                      <a:pt x="31" y="38"/>
                    </a:lnTo>
                    <a:moveTo>
                      <a:pt x="41" y="4"/>
                    </a:moveTo>
                    <a:lnTo>
                      <a:pt x="40" y="5"/>
                    </a:lnTo>
                    <a:lnTo>
                      <a:pt x="39" y="8"/>
                    </a:lnTo>
                    <a:lnTo>
                      <a:pt x="39" y="15"/>
                    </a:lnTo>
                    <a:lnTo>
                      <a:pt x="41" y="4"/>
                    </a:lnTo>
                    <a:moveTo>
                      <a:pt x="42" y="0"/>
                    </a:moveTo>
                    <a:lnTo>
                      <a:pt x="40" y="2"/>
                    </a:lnTo>
                    <a:lnTo>
                      <a:pt x="40" y="3"/>
                    </a:lnTo>
                    <a:lnTo>
                      <a:pt x="41" y="3"/>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3" name="Freeform 120">
                <a:extLst>
                  <a:ext uri="{FF2B5EF4-FFF2-40B4-BE49-F238E27FC236}">
                    <a16:creationId xmlns:a16="http://schemas.microsoft.com/office/drawing/2014/main" id="{2146B6CD-CF25-41DD-B6DE-2BE655B7C9CA}"/>
                  </a:ext>
                </a:extLst>
              </p:cNvPr>
              <p:cNvSpPr>
                <a:spLocks/>
              </p:cNvSpPr>
              <p:nvPr/>
            </p:nvSpPr>
            <p:spPr bwMode="auto">
              <a:xfrm>
                <a:off x="-3994" y="1134"/>
                <a:ext cx="42" cy="49"/>
              </a:xfrm>
              <a:custGeom>
                <a:avLst/>
                <a:gdLst>
                  <a:gd name="T0" fmla="*/ 1 w 38"/>
                  <a:gd name="T1" fmla="*/ 0 h 44"/>
                  <a:gd name="T2" fmla="*/ 0 w 38"/>
                  <a:gd name="T3" fmla="*/ 1 h 44"/>
                  <a:gd name="T4" fmla="*/ 37 w 38"/>
                  <a:gd name="T5" fmla="*/ 44 h 44"/>
                  <a:gd name="T6" fmla="*/ 38 w 38"/>
                  <a:gd name="T7" fmla="*/ 43 h 44"/>
                  <a:gd name="T8" fmla="*/ 1 w 38"/>
                  <a:gd name="T9" fmla="*/ 0 h 44"/>
                </a:gdLst>
                <a:ahLst/>
                <a:cxnLst>
                  <a:cxn ang="0">
                    <a:pos x="T0" y="T1"/>
                  </a:cxn>
                  <a:cxn ang="0">
                    <a:pos x="T2" y="T3"/>
                  </a:cxn>
                  <a:cxn ang="0">
                    <a:pos x="T4" y="T5"/>
                  </a:cxn>
                  <a:cxn ang="0">
                    <a:pos x="T6" y="T7"/>
                  </a:cxn>
                  <a:cxn ang="0">
                    <a:pos x="T8" y="T9"/>
                  </a:cxn>
                </a:cxnLst>
                <a:rect l="0" t="0" r="r" b="b"/>
                <a:pathLst>
                  <a:path w="38" h="44">
                    <a:moveTo>
                      <a:pt x="1" y="0"/>
                    </a:moveTo>
                    <a:cubicBezTo>
                      <a:pt x="1" y="0"/>
                      <a:pt x="1" y="1"/>
                      <a:pt x="0" y="1"/>
                    </a:cubicBezTo>
                    <a:cubicBezTo>
                      <a:pt x="37" y="44"/>
                      <a:pt x="37" y="44"/>
                      <a:pt x="37" y="44"/>
                    </a:cubicBezTo>
                    <a:cubicBezTo>
                      <a:pt x="37" y="43"/>
                      <a:pt x="37" y="43"/>
                      <a:pt x="38" y="43"/>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4" name="Freeform 121">
                <a:extLst>
                  <a:ext uri="{FF2B5EF4-FFF2-40B4-BE49-F238E27FC236}">
                    <a16:creationId xmlns:a16="http://schemas.microsoft.com/office/drawing/2014/main" id="{31E88324-25A1-4022-B86C-40044064B59F}"/>
                  </a:ext>
                </a:extLst>
              </p:cNvPr>
              <p:cNvSpPr>
                <a:spLocks/>
              </p:cNvSpPr>
              <p:nvPr/>
            </p:nvSpPr>
            <p:spPr bwMode="auto">
              <a:xfrm>
                <a:off x="-3953" y="1182"/>
                <a:ext cx="4" cy="5"/>
              </a:xfrm>
              <a:custGeom>
                <a:avLst/>
                <a:gdLst>
                  <a:gd name="T0" fmla="*/ 1 w 4"/>
                  <a:gd name="T1" fmla="*/ 0 h 5"/>
                  <a:gd name="T2" fmla="*/ 1 w 4"/>
                  <a:gd name="T3" fmla="*/ 0 h 5"/>
                  <a:gd name="T4" fmla="*/ 0 w 4"/>
                  <a:gd name="T5" fmla="*/ 1 h 5"/>
                  <a:gd name="T6" fmla="*/ 4 w 4"/>
                  <a:gd name="T7" fmla="*/ 5 h 5"/>
                  <a:gd name="T8" fmla="*/ 4 w 4"/>
                  <a:gd name="T9" fmla="*/ 4 h 5"/>
                  <a:gd name="T10" fmla="*/ 1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1" y="0"/>
                    </a:moveTo>
                    <a:cubicBezTo>
                      <a:pt x="1" y="0"/>
                      <a:pt x="1" y="0"/>
                      <a:pt x="1" y="0"/>
                    </a:cubicBezTo>
                    <a:cubicBezTo>
                      <a:pt x="0" y="0"/>
                      <a:pt x="0" y="0"/>
                      <a:pt x="0" y="1"/>
                    </a:cubicBezTo>
                    <a:cubicBezTo>
                      <a:pt x="4" y="5"/>
                      <a:pt x="4" y="5"/>
                      <a:pt x="4" y="5"/>
                    </a:cubicBezTo>
                    <a:cubicBezTo>
                      <a:pt x="4" y="4"/>
                      <a:pt x="4" y="4"/>
                      <a:pt x="4" y="4"/>
                    </a:cubicBezTo>
                    <a:cubicBezTo>
                      <a:pt x="1" y="0"/>
                      <a:pt x="1" y="0"/>
                      <a:pt x="1"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5" name="Freeform 122">
                <a:extLst>
                  <a:ext uri="{FF2B5EF4-FFF2-40B4-BE49-F238E27FC236}">
                    <a16:creationId xmlns:a16="http://schemas.microsoft.com/office/drawing/2014/main" id="{4FD0B890-7F31-4AE2-930C-AB4E217E0562}"/>
                  </a:ext>
                </a:extLst>
              </p:cNvPr>
              <p:cNvSpPr>
                <a:spLocks noEditPoints="1"/>
              </p:cNvSpPr>
              <p:nvPr/>
            </p:nvSpPr>
            <p:spPr bwMode="auto">
              <a:xfrm>
                <a:off x="-4040" y="1140"/>
                <a:ext cx="28" cy="116"/>
              </a:xfrm>
              <a:custGeom>
                <a:avLst/>
                <a:gdLst>
                  <a:gd name="T0" fmla="*/ 5 w 26"/>
                  <a:gd name="T1" fmla="*/ 86 h 106"/>
                  <a:gd name="T2" fmla="*/ 0 w 26"/>
                  <a:gd name="T3" fmla="*/ 106 h 106"/>
                  <a:gd name="T4" fmla="*/ 1 w 26"/>
                  <a:gd name="T5" fmla="*/ 106 h 106"/>
                  <a:gd name="T6" fmla="*/ 1 w 26"/>
                  <a:gd name="T7" fmla="*/ 106 h 106"/>
                  <a:gd name="T8" fmla="*/ 6 w 26"/>
                  <a:gd name="T9" fmla="*/ 86 h 106"/>
                  <a:gd name="T10" fmla="*/ 5 w 26"/>
                  <a:gd name="T11" fmla="*/ 86 h 106"/>
                  <a:gd name="T12" fmla="*/ 25 w 26"/>
                  <a:gd name="T13" fmla="*/ 0 h 106"/>
                  <a:gd name="T14" fmla="*/ 6 w 26"/>
                  <a:gd name="T15" fmla="*/ 80 h 106"/>
                  <a:gd name="T16" fmla="*/ 7 w 26"/>
                  <a:gd name="T17" fmla="*/ 80 h 106"/>
                  <a:gd name="T18" fmla="*/ 26 w 26"/>
                  <a:gd name="T19" fmla="*/ 0 h 106"/>
                  <a:gd name="T20" fmla="*/ 25 w 26"/>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06">
                    <a:moveTo>
                      <a:pt x="5" y="86"/>
                    </a:moveTo>
                    <a:cubicBezTo>
                      <a:pt x="0" y="106"/>
                      <a:pt x="0" y="106"/>
                      <a:pt x="0" y="106"/>
                    </a:cubicBezTo>
                    <a:cubicBezTo>
                      <a:pt x="0" y="106"/>
                      <a:pt x="0" y="106"/>
                      <a:pt x="1" y="106"/>
                    </a:cubicBezTo>
                    <a:cubicBezTo>
                      <a:pt x="1" y="106"/>
                      <a:pt x="1" y="106"/>
                      <a:pt x="1" y="106"/>
                    </a:cubicBezTo>
                    <a:cubicBezTo>
                      <a:pt x="6" y="86"/>
                      <a:pt x="6" y="86"/>
                      <a:pt x="6" y="86"/>
                    </a:cubicBezTo>
                    <a:cubicBezTo>
                      <a:pt x="5" y="86"/>
                      <a:pt x="5" y="86"/>
                      <a:pt x="5" y="86"/>
                    </a:cubicBezTo>
                    <a:moveTo>
                      <a:pt x="25" y="0"/>
                    </a:moveTo>
                    <a:cubicBezTo>
                      <a:pt x="6" y="80"/>
                      <a:pt x="6" y="80"/>
                      <a:pt x="6" y="80"/>
                    </a:cubicBezTo>
                    <a:cubicBezTo>
                      <a:pt x="7" y="80"/>
                      <a:pt x="7" y="80"/>
                      <a:pt x="7" y="80"/>
                    </a:cubicBezTo>
                    <a:cubicBezTo>
                      <a:pt x="26" y="0"/>
                      <a:pt x="26" y="0"/>
                      <a:pt x="26" y="0"/>
                    </a:cubicBezTo>
                    <a:cubicBezTo>
                      <a:pt x="26" y="0"/>
                      <a:pt x="25" y="0"/>
                      <a:pt x="25"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6" name="Freeform 123">
                <a:extLst>
                  <a:ext uri="{FF2B5EF4-FFF2-40B4-BE49-F238E27FC236}">
                    <a16:creationId xmlns:a16="http://schemas.microsoft.com/office/drawing/2014/main" id="{D2456FDF-ACD5-48D3-A9D7-9E465BFDB238}"/>
                  </a:ext>
                </a:extLst>
              </p:cNvPr>
              <p:cNvSpPr>
                <a:spLocks noEditPoints="1"/>
              </p:cNvSpPr>
              <p:nvPr/>
            </p:nvSpPr>
            <p:spPr bwMode="auto">
              <a:xfrm>
                <a:off x="-3577" y="1631"/>
                <a:ext cx="68" cy="240"/>
              </a:xfrm>
              <a:custGeom>
                <a:avLst/>
                <a:gdLst>
                  <a:gd name="T0" fmla="*/ 44 w 62"/>
                  <a:gd name="T1" fmla="*/ 156 h 219"/>
                  <a:gd name="T2" fmla="*/ 43 w 62"/>
                  <a:gd name="T3" fmla="*/ 156 h 219"/>
                  <a:gd name="T4" fmla="*/ 61 w 62"/>
                  <a:gd name="T5" fmla="*/ 219 h 219"/>
                  <a:gd name="T6" fmla="*/ 62 w 62"/>
                  <a:gd name="T7" fmla="*/ 218 h 219"/>
                  <a:gd name="T8" fmla="*/ 44 w 62"/>
                  <a:gd name="T9" fmla="*/ 156 h 219"/>
                  <a:gd name="T10" fmla="*/ 5 w 62"/>
                  <a:gd name="T11" fmla="*/ 17 h 219"/>
                  <a:gd name="T12" fmla="*/ 5 w 62"/>
                  <a:gd name="T13" fmla="*/ 19 h 219"/>
                  <a:gd name="T14" fmla="*/ 42 w 62"/>
                  <a:gd name="T15" fmla="*/ 151 h 219"/>
                  <a:gd name="T16" fmla="*/ 43 w 62"/>
                  <a:gd name="T17" fmla="*/ 151 h 219"/>
                  <a:gd name="T18" fmla="*/ 5 w 62"/>
                  <a:gd name="T19" fmla="*/ 17 h 219"/>
                  <a:gd name="T20" fmla="*/ 1 w 62"/>
                  <a:gd name="T21" fmla="*/ 0 h 219"/>
                  <a:gd name="T22" fmla="*/ 0 w 62"/>
                  <a:gd name="T23" fmla="*/ 1 h 219"/>
                  <a:gd name="T24" fmla="*/ 4 w 62"/>
                  <a:gd name="T25" fmla="*/ 16 h 219"/>
                  <a:gd name="T26" fmla="*/ 4 w 62"/>
                  <a:gd name="T27" fmla="*/ 14 h 219"/>
                  <a:gd name="T28" fmla="*/ 1 w 62"/>
                  <a:gd name="T29"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219">
                    <a:moveTo>
                      <a:pt x="44" y="156"/>
                    </a:moveTo>
                    <a:cubicBezTo>
                      <a:pt x="43" y="156"/>
                      <a:pt x="43" y="156"/>
                      <a:pt x="43" y="156"/>
                    </a:cubicBezTo>
                    <a:cubicBezTo>
                      <a:pt x="61" y="219"/>
                      <a:pt x="61" y="219"/>
                      <a:pt x="61" y="219"/>
                    </a:cubicBezTo>
                    <a:cubicBezTo>
                      <a:pt x="61" y="218"/>
                      <a:pt x="61" y="218"/>
                      <a:pt x="62" y="218"/>
                    </a:cubicBezTo>
                    <a:cubicBezTo>
                      <a:pt x="44" y="156"/>
                      <a:pt x="44" y="156"/>
                      <a:pt x="44" y="156"/>
                    </a:cubicBezTo>
                    <a:moveTo>
                      <a:pt x="5" y="17"/>
                    </a:moveTo>
                    <a:cubicBezTo>
                      <a:pt x="5" y="19"/>
                      <a:pt x="5" y="19"/>
                      <a:pt x="5" y="19"/>
                    </a:cubicBezTo>
                    <a:cubicBezTo>
                      <a:pt x="42" y="151"/>
                      <a:pt x="42" y="151"/>
                      <a:pt x="42" y="151"/>
                    </a:cubicBezTo>
                    <a:cubicBezTo>
                      <a:pt x="43" y="151"/>
                      <a:pt x="43" y="151"/>
                      <a:pt x="43" y="151"/>
                    </a:cubicBezTo>
                    <a:cubicBezTo>
                      <a:pt x="5" y="17"/>
                      <a:pt x="5" y="17"/>
                      <a:pt x="5" y="17"/>
                    </a:cubicBezTo>
                    <a:moveTo>
                      <a:pt x="1" y="0"/>
                    </a:moveTo>
                    <a:cubicBezTo>
                      <a:pt x="0" y="1"/>
                      <a:pt x="0" y="1"/>
                      <a:pt x="0" y="1"/>
                    </a:cubicBezTo>
                    <a:cubicBezTo>
                      <a:pt x="4" y="16"/>
                      <a:pt x="4" y="16"/>
                      <a:pt x="4" y="16"/>
                    </a:cubicBezTo>
                    <a:cubicBezTo>
                      <a:pt x="4" y="14"/>
                      <a:pt x="4" y="14"/>
                      <a:pt x="4" y="14"/>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7" name="Freeform 124">
                <a:extLst>
                  <a:ext uri="{FF2B5EF4-FFF2-40B4-BE49-F238E27FC236}">
                    <a16:creationId xmlns:a16="http://schemas.microsoft.com/office/drawing/2014/main" id="{09C3826B-C285-4A95-A9E8-D57B407B89D7}"/>
                  </a:ext>
                </a:extLst>
              </p:cNvPr>
              <p:cNvSpPr>
                <a:spLocks/>
              </p:cNvSpPr>
              <p:nvPr/>
            </p:nvSpPr>
            <p:spPr bwMode="auto">
              <a:xfrm>
                <a:off x="-3510" y="1870"/>
                <a:ext cx="6" cy="17"/>
              </a:xfrm>
              <a:custGeom>
                <a:avLst/>
                <a:gdLst>
                  <a:gd name="T0" fmla="*/ 1 w 5"/>
                  <a:gd name="T1" fmla="*/ 0 h 15"/>
                  <a:gd name="T2" fmla="*/ 1 w 5"/>
                  <a:gd name="T3" fmla="*/ 0 h 15"/>
                  <a:gd name="T4" fmla="*/ 0 w 5"/>
                  <a:gd name="T5" fmla="*/ 1 h 15"/>
                  <a:gd name="T6" fmla="*/ 4 w 5"/>
                  <a:gd name="T7" fmla="*/ 15 h 15"/>
                  <a:gd name="T8" fmla="*/ 5 w 5"/>
                  <a:gd name="T9" fmla="*/ 14 h 15"/>
                  <a:gd name="T10" fmla="*/ 1 w 5"/>
                  <a:gd name="T11" fmla="*/ 0 h 15"/>
                </a:gdLst>
                <a:ahLst/>
                <a:cxnLst>
                  <a:cxn ang="0">
                    <a:pos x="T0" y="T1"/>
                  </a:cxn>
                  <a:cxn ang="0">
                    <a:pos x="T2" y="T3"/>
                  </a:cxn>
                  <a:cxn ang="0">
                    <a:pos x="T4" y="T5"/>
                  </a:cxn>
                  <a:cxn ang="0">
                    <a:pos x="T6" y="T7"/>
                  </a:cxn>
                  <a:cxn ang="0">
                    <a:pos x="T8" y="T9"/>
                  </a:cxn>
                  <a:cxn ang="0">
                    <a:pos x="T10" y="T11"/>
                  </a:cxn>
                </a:cxnLst>
                <a:rect l="0" t="0" r="r" b="b"/>
                <a:pathLst>
                  <a:path w="5" h="15">
                    <a:moveTo>
                      <a:pt x="1" y="0"/>
                    </a:moveTo>
                    <a:cubicBezTo>
                      <a:pt x="1" y="0"/>
                      <a:pt x="1" y="0"/>
                      <a:pt x="1" y="0"/>
                    </a:cubicBezTo>
                    <a:cubicBezTo>
                      <a:pt x="0" y="0"/>
                      <a:pt x="0" y="0"/>
                      <a:pt x="0" y="1"/>
                    </a:cubicBezTo>
                    <a:cubicBezTo>
                      <a:pt x="4" y="15"/>
                      <a:pt x="4" y="15"/>
                      <a:pt x="4" y="15"/>
                    </a:cubicBezTo>
                    <a:cubicBezTo>
                      <a:pt x="5" y="14"/>
                      <a:pt x="5" y="14"/>
                      <a:pt x="5" y="14"/>
                    </a:cubicBezTo>
                    <a:cubicBezTo>
                      <a:pt x="1" y="0"/>
                      <a:pt x="1" y="0"/>
                      <a:pt x="1"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8" name="Freeform 125">
                <a:extLst>
                  <a:ext uri="{FF2B5EF4-FFF2-40B4-BE49-F238E27FC236}">
                    <a16:creationId xmlns:a16="http://schemas.microsoft.com/office/drawing/2014/main" id="{CD8D78B8-9AC7-4A20-BEF2-7347146D654A}"/>
                  </a:ext>
                </a:extLst>
              </p:cNvPr>
              <p:cNvSpPr>
                <a:spLocks noEditPoints="1"/>
              </p:cNvSpPr>
              <p:nvPr/>
            </p:nvSpPr>
            <p:spPr bwMode="auto">
              <a:xfrm>
                <a:off x="-3502" y="1899"/>
                <a:ext cx="24" cy="80"/>
              </a:xfrm>
              <a:custGeom>
                <a:avLst/>
                <a:gdLst>
                  <a:gd name="T0" fmla="*/ 12 w 22"/>
                  <a:gd name="T1" fmla="*/ 42 h 73"/>
                  <a:gd name="T2" fmla="*/ 20 w 22"/>
                  <a:gd name="T3" fmla="*/ 73 h 73"/>
                  <a:gd name="T4" fmla="*/ 22 w 22"/>
                  <a:gd name="T5" fmla="*/ 73 h 73"/>
                  <a:gd name="T6" fmla="*/ 13 w 22"/>
                  <a:gd name="T7" fmla="*/ 43 h 73"/>
                  <a:gd name="T8" fmla="*/ 12 w 22"/>
                  <a:gd name="T9" fmla="*/ 42 h 73"/>
                  <a:gd name="T10" fmla="*/ 1 w 22"/>
                  <a:gd name="T11" fmla="*/ 0 h 73"/>
                  <a:gd name="T12" fmla="*/ 0 w 22"/>
                  <a:gd name="T13" fmla="*/ 0 h 73"/>
                  <a:gd name="T14" fmla="*/ 11 w 22"/>
                  <a:gd name="T15" fmla="*/ 40 h 73"/>
                  <a:gd name="T16" fmla="*/ 12 w 22"/>
                  <a:gd name="T17" fmla="*/ 40 h 73"/>
                  <a:gd name="T18" fmla="*/ 1 w 22"/>
                  <a:gd name="T1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3">
                    <a:moveTo>
                      <a:pt x="12" y="42"/>
                    </a:moveTo>
                    <a:cubicBezTo>
                      <a:pt x="20" y="73"/>
                      <a:pt x="20" y="73"/>
                      <a:pt x="20" y="73"/>
                    </a:cubicBezTo>
                    <a:cubicBezTo>
                      <a:pt x="22" y="73"/>
                      <a:pt x="22" y="73"/>
                      <a:pt x="22" y="73"/>
                    </a:cubicBezTo>
                    <a:cubicBezTo>
                      <a:pt x="13" y="43"/>
                      <a:pt x="13" y="43"/>
                      <a:pt x="13" y="43"/>
                    </a:cubicBezTo>
                    <a:cubicBezTo>
                      <a:pt x="12" y="42"/>
                      <a:pt x="12" y="42"/>
                      <a:pt x="12" y="42"/>
                    </a:cubicBezTo>
                    <a:moveTo>
                      <a:pt x="1" y="0"/>
                    </a:moveTo>
                    <a:cubicBezTo>
                      <a:pt x="1" y="0"/>
                      <a:pt x="0" y="0"/>
                      <a:pt x="0" y="0"/>
                    </a:cubicBezTo>
                    <a:cubicBezTo>
                      <a:pt x="11" y="40"/>
                      <a:pt x="11" y="40"/>
                      <a:pt x="11" y="40"/>
                    </a:cubicBezTo>
                    <a:cubicBezTo>
                      <a:pt x="12" y="40"/>
                      <a:pt x="12" y="40"/>
                      <a:pt x="12" y="40"/>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9" name="Freeform 126">
                <a:extLst>
                  <a:ext uri="{FF2B5EF4-FFF2-40B4-BE49-F238E27FC236}">
                    <a16:creationId xmlns:a16="http://schemas.microsoft.com/office/drawing/2014/main" id="{AD20EF03-64BC-407A-B907-BA6EBB0A7341}"/>
                  </a:ext>
                </a:extLst>
              </p:cNvPr>
              <p:cNvSpPr>
                <a:spLocks/>
              </p:cNvSpPr>
              <p:nvPr/>
            </p:nvSpPr>
            <p:spPr bwMode="auto">
              <a:xfrm>
                <a:off x="-3504" y="1891"/>
                <a:ext cx="3" cy="8"/>
              </a:xfrm>
              <a:custGeom>
                <a:avLst/>
                <a:gdLst>
                  <a:gd name="T0" fmla="*/ 1 w 3"/>
                  <a:gd name="T1" fmla="*/ 0 h 7"/>
                  <a:gd name="T2" fmla="*/ 0 w 3"/>
                  <a:gd name="T3" fmla="*/ 1 h 7"/>
                  <a:gd name="T4" fmla="*/ 2 w 3"/>
                  <a:gd name="T5" fmla="*/ 7 h 7"/>
                  <a:gd name="T6" fmla="*/ 3 w 3"/>
                  <a:gd name="T7" fmla="*/ 7 h 7"/>
                  <a:gd name="T8" fmla="*/ 3 w 3"/>
                  <a:gd name="T9" fmla="*/ 7 h 7"/>
                  <a:gd name="T10" fmla="*/ 1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1" y="0"/>
                    </a:moveTo>
                    <a:cubicBezTo>
                      <a:pt x="0" y="1"/>
                      <a:pt x="0" y="1"/>
                      <a:pt x="0" y="1"/>
                    </a:cubicBezTo>
                    <a:cubicBezTo>
                      <a:pt x="2" y="7"/>
                      <a:pt x="2" y="7"/>
                      <a:pt x="2" y="7"/>
                    </a:cubicBezTo>
                    <a:cubicBezTo>
                      <a:pt x="2" y="7"/>
                      <a:pt x="3" y="7"/>
                      <a:pt x="3" y="7"/>
                    </a:cubicBezTo>
                    <a:cubicBezTo>
                      <a:pt x="3" y="7"/>
                      <a:pt x="3" y="7"/>
                      <a:pt x="3" y="7"/>
                    </a:cubicBezTo>
                    <a:cubicBezTo>
                      <a:pt x="1" y="0"/>
                      <a:pt x="1" y="0"/>
                      <a:pt x="1"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0" name="Freeform 127">
                <a:extLst>
                  <a:ext uri="{FF2B5EF4-FFF2-40B4-BE49-F238E27FC236}">
                    <a16:creationId xmlns:a16="http://schemas.microsoft.com/office/drawing/2014/main" id="{DCF39710-233C-49FA-BFFF-4C6646E2A021}"/>
                  </a:ext>
                </a:extLst>
              </p:cNvPr>
              <p:cNvSpPr>
                <a:spLocks noEditPoints="1"/>
              </p:cNvSpPr>
              <p:nvPr/>
            </p:nvSpPr>
            <p:spPr bwMode="auto">
              <a:xfrm>
                <a:off x="-2117" y="744"/>
                <a:ext cx="257" cy="543"/>
              </a:xfrm>
              <a:custGeom>
                <a:avLst/>
                <a:gdLst>
                  <a:gd name="T0" fmla="*/ 219 w 234"/>
                  <a:gd name="T1" fmla="*/ 461 h 495"/>
                  <a:gd name="T2" fmla="*/ 216 w 234"/>
                  <a:gd name="T3" fmla="*/ 464 h 495"/>
                  <a:gd name="T4" fmla="*/ 230 w 234"/>
                  <a:gd name="T5" fmla="*/ 495 h 495"/>
                  <a:gd name="T6" fmla="*/ 234 w 234"/>
                  <a:gd name="T7" fmla="*/ 493 h 495"/>
                  <a:gd name="T8" fmla="*/ 219 w 234"/>
                  <a:gd name="T9" fmla="*/ 461 h 495"/>
                  <a:gd name="T10" fmla="*/ 205 w 234"/>
                  <a:gd name="T11" fmla="*/ 431 h 495"/>
                  <a:gd name="T12" fmla="*/ 202 w 234"/>
                  <a:gd name="T13" fmla="*/ 434 h 495"/>
                  <a:gd name="T14" fmla="*/ 213 w 234"/>
                  <a:gd name="T15" fmla="*/ 459 h 495"/>
                  <a:gd name="T16" fmla="*/ 216 w 234"/>
                  <a:gd name="T17" fmla="*/ 455 h 495"/>
                  <a:gd name="T18" fmla="*/ 205 w 234"/>
                  <a:gd name="T19" fmla="*/ 431 h 495"/>
                  <a:gd name="T20" fmla="*/ 65 w 234"/>
                  <a:gd name="T21" fmla="*/ 131 h 495"/>
                  <a:gd name="T22" fmla="*/ 61 w 234"/>
                  <a:gd name="T23" fmla="*/ 132 h 495"/>
                  <a:gd name="T24" fmla="*/ 199 w 234"/>
                  <a:gd name="T25" fmla="*/ 429 h 495"/>
                  <a:gd name="T26" fmla="*/ 202 w 234"/>
                  <a:gd name="T27" fmla="*/ 426 h 495"/>
                  <a:gd name="T28" fmla="*/ 65 w 234"/>
                  <a:gd name="T29" fmla="*/ 131 h 495"/>
                  <a:gd name="T30" fmla="*/ 36 w 234"/>
                  <a:gd name="T31" fmla="*/ 69 h 495"/>
                  <a:gd name="T32" fmla="*/ 36 w 234"/>
                  <a:gd name="T33" fmla="*/ 78 h 495"/>
                  <a:gd name="T34" fmla="*/ 60 w 234"/>
                  <a:gd name="T35" fmla="*/ 130 h 495"/>
                  <a:gd name="T36" fmla="*/ 65 w 234"/>
                  <a:gd name="T37" fmla="*/ 130 h 495"/>
                  <a:gd name="T38" fmla="*/ 36 w 234"/>
                  <a:gd name="T39" fmla="*/ 69 h 495"/>
                  <a:gd name="T40" fmla="*/ 4 w 234"/>
                  <a:gd name="T41" fmla="*/ 0 h 495"/>
                  <a:gd name="T42" fmla="*/ 0 w 234"/>
                  <a:gd name="T43" fmla="*/ 2 h 495"/>
                  <a:gd name="T44" fmla="*/ 30 w 234"/>
                  <a:gd name="T45" fmla="*/ 67 h 495"/>
                  <a:gd name="T46" fmla="*/ 31 w 234"/>
                  <a:gd name="T47" fmla="*/ 58 h 495"/>
                  <a:gd name="T48" fmla="*/ 4 w 234"/>
                  <a:gd name="T49"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4" h="495">
                    <a:moveTo>
                      <a:pt x="219" y="461"/>
                    </a:moveTo>
                    <a:cubicBezTo>
                      <a:pt x="216" y="464"/>
                      <a:pt x="216" y="464"/>
                      <a:pt x="216" y="464"/>
                    </a:cubicBezTo>
                    <a:cubicBezTo>
                      <a:pt x="230" y="495"/>
                      <a:pt x="230" y="495"/>
                      <a:pt x="230" y="495"/>
                    </a:cubicBezTo>
                    <a:cubicBezTo>
                      <a:pt x="231" y="495"/>
                      <a:pt x="233" y="494"/>
                      <a:pt x="234" y="493"/>
                    </a:cubicBezTo>
                    <a:cubicBezTo>
                      <a:pt x="219" y="461"/>
                      <a:pt x="219" y="461"/>
                      <a:pt x="219" y="461"/>
                    </a:cubicBezTo>
                    <a:moveTo>
                      <a:pt x="205" y="431"/>
                    </a:moveTo>
                    <a:cubicBezTo>
                      <a:pt x="202" y="434"/>
                      <a:pt x="202" y="434"/>
                      <a:pt x="202" y="434"/>
                    </a:cubicBezTo>
                    <a:cubicBezTo>
                      <a:pt x="213" y="459"/>
                      <a:pt x="213" y="459"/>
                      <a:pt x="213" y="459"/>
                    </a:cubicBezTo>
                    <a:cubicBezTo>
                      <a:pt x="216" y="455"/>
                      <a:pt x="216" y="455"/>
                      <a:pt x="216" y="455"/>
                    </a:cubicBezTo>
                    <a:cubicBezTo>
                      <a:pt x="205" y="431"/>
                      <a:pt x="205" y="431"/>
                      <a:pt x="205" y="431"/>
                    </a:cubicBezTo>
                    <a:moveTo>
                      <a:pt x="65" y="131"/>
                    </a:moveTo>
                    <a:cubicBezTo>
                      <a:pt x="61" y="132"/>
                      <a:pt x="61" y="132"/>
                      <a:pt x="61" y="132"/>
                    </a:cubicBezTo>
                    <a:cubicBezTo>
                      <a:pt x="199" y="429"/>
                      <a:pt x="199" y="429"/>
                      <a:pt x="199" y="429"/>
                    </a:cubicBezTo>
                    <a:cubicBezTo>
                      <a:pt x="202" y="426"/>
                      <a:pt x="202" y="426"/>
                      <a:pt x="202" y="426"/>
                    </a:cubicBezTo>
                    <a:cubicBezTo>
                      <a:pt x="65" y="131"/>
                      <a:pt x="65" y="131"/>
                      <a:pt x="65" y="131"/>
                    </a:cubicBezTo>
                    <a:moveTo>
                      <a:pt x="36" y="69"/>
                    </a:moveTo>
                    <a:cubicBezTo>
                      <a:pt x="36" y="78"/>
                      <a:pt x="36" y="78"/>
                      <a:pt x="36" y="78"/>
                    </a:cubicBezTo>
                    <a:cubicBezTo>
                      <a:pt x="60" y="130"/>
                      <a:pt x="60" y="130"/>
                      <a:pt x="60" y="130"/>
                    </a:cubicBezTo>
                    <a:cubicBezTo>
                      <a:pt x="65" y="130"/>
                      <a:pt x="65" y="130"/>
                      <a:pt x="65" y="130"/>
                    </a:cubicBezTo>
                    <a:cubicBezTo>
                      <a:pt x="36" y="69"/>
                      <a:pt x="36" y="69"/>
                      <a:pt x="36" y="69"/>
                    </a:cubicBezTo>
                    <a:moveTo>
                      <a:pt x="4" y="0"/>
                    </a:moveTo>
                    <a:cubicBezTo>
                      <a:pt x="3" y="1"/>
                      <a:pt x="2" y="2"/>
                      <a:pt x="0" y="2"/>
                    </a:cubicBezTo>
                    <a:cubicBezTo>
                      <a:pt x="30" y="67"/>
                      <a:pt x="30" y="67"/>
                      <a:pt x="30" y="67"/>
                    </a:cubicBezTo>
                    <a:cubicBezTo>
                      <a:pt x="31" y="58"/>
                      <a:pt x="31" y="58"/>
                      <a:pt x="31" y="58"/>
                    </a:cubicBezTo>
                    <a:cubicBezTo>
                      <a:pt x="4" y="0"/>
                      <a:pt x="4" y="0"/>
                      <a:pt x="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1" name="Freeform 128">
                <a:extLst>
                  <a:ext uri="{FF2B5EF4-FFF2-40B4-BE49-F238E27FC236}">
                    <a16:creationId xmlns:a16="http://schemas.microsoft.com/office/drawing/2014/main" id="{E8781EA7-D4A8-454C-9C40-8D6BD6E5DC6B}"/>
                  </a:ext>
                </a:extLst>
              </p:cNvPr>
              <p:cNvSpPr>
                <a:spLocks noEditPoints="1"/>
              </p:cNvSpPr>
              <p:nvPr/>
            </p:nvSpPr>
            <p:spPr bwMode="auto">
              <a:xfrm>
                <a:off x="-2419" y="1309"/>
                <a:ext cx="549" cy="285"/>
              </a:xfrm>
              <a:custGeom>
                <a:avLst/>
                <a:gdLst>
                  <a:gd name="T0" fmla="*/ 11 w 499"/>
                  <a:gd name="T1" fmla="*/ 251 h 260"/>
                  <a:gd name="T2" fmla="*/ 0 w 499"/>
                  <a:gd name="T3" fmla="*/ 257 h 260"/>
                  <a:gd name="T4" fmla="*/ 2 w 499"/>
                  <a:gd name="T5" fmla="*/ 260 h 260"/>
                  <a:gd name="T6" fmla="*/ 20 w 499"/>
                  <a:gd name="T7" fmla="*/ 251 h 260"/>
                  <a:gd name="T8" fmla="*/ 11 w 499"/>
                  <a:gd name="T9" fmla="*/ 251 h 260"/>
                  <a:gd name="T10" fmla="*/ 89 w 499"/>
                  <a:gd name="T11" fmla="*/ 211 h 260"/>
                  <a:gd name="T12" fmla="*/ 13 w 499"/>
                  <a:gd name="T13" fmla="*/ 250 h 260"/>
                  <a:gd name="T14" fmla="*/ 22 w 499"/>
                  <a:gd name="T15" fmla="*/ 250 h 260"/>
                  <a:gd name="T16" fmla="*/ 95 w 499"/>
                  <a:gd name="T17" fmla="*/ 212 h 260"/>
                  <a:gd name="T18" fmla="*/ 89 w 499"/>
                  <a:gd name="T19" fmla="*/ 211 h 260"/>
                  <a:gd name="T20" fmla="*/ 255 w 499"/>
                  <a:gd name="T21" fmla="*/ 129 h 260"/>
                  <a:gd name="T22" fmla="*/ 255 w 499"/>
                  <a:gd name="T23" fmla="*/ 130 h 260"/>
                  <a:gd name="T24" fmla="*/ 256 w 499"/>
                  <a:gd name="T25" fmla="*/ 129 h 260"/>
                  <a:gd name="T26" fmla="*/ 255 w 499"/>
                  <a:gd name="T27" fmla="*/ 129 h 260"/>
                  <a:gd name="T28" fmla="*/ 250 w 499"/>
                  <a:gd name="T29" fmla="*/ 128 h 260"/>
                  <a:gd name="T30" fmla="*/ 90 w 499"/>
                  <a:gd name="T31" fmla="*/ 210 h 260"/>
                  <a:gd name="T32" fmla="*/ 96 w 499"/>
                  <a:gd name="T33" fmla="*/ 212 h 260"/>
                  <a:gd name="T34" fmla="*/ 241 w 499"/>
                  <a:gd name="T35" fmla="*/ 137 h 260"/>
                  <a:gd name="T36" fmla="*/ 250 w 499"/>
                  <a:gd name="T37" fmla="*/ 128 h 260"/>
                  <a:gd name="T38" fmla="*/ 253 w 499"/>
                  <a:gd name="T39" fmla="*/ 127 h 260"/>
                  <a:gd name="T40" fmla="*/ 245 w 499"/>
                  <a:gd name="T41" fmla="*/ 135 h 260"/>
                  <a:gd name="T42" fmla="*/ 252 w 499"/>
                  <a:gd name="T43" fmla="*/ 131 h 260"/>
                  <a:gd name="T44" fmla="*/ 254 w 499"/>
                  <a:gd name="T45" fmla="*/ 128 h 260"/>
                  <a:gd name="T46" fmla="*/ 253 w 499"/>
                  <a:gd name="T47" fmla="*/ 127 h 260"/>
                  <a:gd name="T48" fmla="*/ 414 w 499"/>
                  <a:gd name="T49" fmla="*/ 43 h 260"/>
                  <a:gd name="T50" fmla="*/ 295 w 499"/>
                  <a:gd name="T51" fmla="*/ 104 h 260"/>
                  <a:gd name="T52" fmla="*/ 296 w 499"/>
                  <a:gd name="T53" fmla="*/ 109 h 260"/>
                  <a:gd name="T54" fmla="*/ 408 w 499"/>
                  <a:gd name="T55" fmla="*/ 51 h 260"/>
                  <a:gd name="T56" fmla="*/ 414 w 499"/>
                  <a:gd name="T57" fmla="*/ 43 h 260"/>
                  <a:gd name="T58" fmla="*/ 498 w 499"/>
                  <a:gd name="T59" fmla="*/ 0 h 260"/>
                  <a:gd name="T60" fmla="*/ 424 w 499"/>
                  <a:gd name="T61" fmla="*/ 38 h 260"/>
                  <a:gd name="T62" fmla="*/ 418 w 499"/>
                  <a:gd name="T63" fmla="*/ 46 h 260"/>
                  <a:gd name="T64" fmla="*/ 499 w 499"/>
                  <a:gd name="T65" fmla="*/ 4 h 260"/>
                  <a:gd name="T66" fmla="*/ 498 w 499"/>
                  <a:gd name="T6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99" h="260">
                    <a:moveTo>
                      <a:pt x="11" y="251"/>
                    </a:moveTo>
                    <a:cubicBezTo>
                      <a:pt x="0" y="257"/>
                      <a:pt x="0" y="257"/>
                      <a:pt x="0" y="257"/>
                    </a:cubicBezTo>
                    <a:cubicBezTo>
                      <a:pt x="1" y="258"/>
                      <a:pt x="1" y="259"/>
                      <a:pt x="2" y="260"/>
                    </a:cubicBezTo>
                    <a:cubicBezTo>
                      <a:pt x="20" y="251"/>
                      <a:pt x="20" y="251"/>
                      <a:pt x="20" y="251"/>
                    </a:cubicBezTo>
                    <a:cubicBezTo>
                      <a:pt x="11" y="251"/>
                      <a:pt x="11" y="251"/>
                      <a:pt x="11" y="251"/>
                    </a:cubicBezTo>
                    <a:moveTo>
                      <a:pt x="89" y="211"/>
                    </a:moveTo>
                    <a:cubicBezTo>
                      <a:pt x="13" y="250"/>
                      <a:pt x="13" y="250"/>
                      <a:pt x="13" y="250"/>
                    </a:cubicBezTo>
                    <a:cubicBezTo>
                      <a:pt x="22" y="250"/>
                      <a:pt x="22" y="250"/>
                      <a:pt x="22" y="250"/>
                    </a:cubicBezTo>
                    <a:cubicBezTo>
                      <a:pt x="95" y="212"/>
                      <a:pt x="95" y="212"/>
                      <a:pt x="95" y="212"/>
                    </a:cubicBezTo>
                    <a:cubicBezTo>
                      <a:pt x="89" y="211"/>
                      <a:pt x="89" y="211"/>
                      <a:pt x="89" y="211"/>
                    </a:cubicBezTo>
                    <a:moveTo>
                      <a:pt x="255" y="129"/>
                    </a:moveTo>
                    <a:cubicBezTo>
                      <a:pt x="255" y="130"/>
                      <a:pt x="255" y="130"/>
                      <a:pt x="255" y="130"/>
                    </a:cubicBezTo>
                    <a:cubicBezTo>
                      <a:pt x="256" y="129"/>
                      <a:pt x="256" y="129"/>
                      <a:pt x="256" y="129"/>
                    </a:cubicBezTo>
                    <a:cubicBezTo>
                      <a:pt x="256" y="129"/>
                      <a:pt x="255" y="129"/>
                      <a:pt x="255" y="129"/>
                    </a:cubicBezTo>
                    <a:moveTo>
                      <a:pt x="250" y="128"/>
                    </a:moveTo>
                    <a:cubicBezTo>
                      <a:pt x="90" y="210"/>
                      <a:pt x="90" y="210"/>
                      <a:pt x="90" y="210"/>
                    </a:cubicBezTo>
                    <a:cubicBezTo>
                      <a:pt x="96" y="212"/>
                      <a:pt x="96" y="212"/>
                      <a:pt x="96" y="212"/>
                    </a:cubicBezTo>
                    <a:cubicBezTo>
                      <a:pt x="241" y="137"/>
                      <a:pt x="241" y="137"/>
                      <a:pt x="241" y="137"/>
                    </a:cubicBezTo>
                    <a:cubicBezTo>
                      <a:pt x="250" y="128"/>
                      <a:pt x="250" y="128"/>
                      <a:pt x="250" y="128"/>
                    </a:cubicBezTo>
                    <a:moveTo>
                      <a:pt x="253" y="127"/>
                    </a:moveTo>
                    <a:cubicBezTo>
                      <a:pt x="245" y="135"/>
                      <a:pt x="245" y="135"/>
                      <a:pt x="245" y="135"/>
                    </a:cubicBezTo>
                    <a:cubicBezTo>
                      <a:pt x="252" y="131"/>
                      <a:pt x="252" y="131"/>
                      <a:pt x="252" y="131"/>
                    </a:cubicBezTo>
                    <a:cubicBezTo>
                      <a:pt x="254" y="128"/>
                      <a:pt x="254" y="128"/>
                      <a:pt x="254" y="128"/>
                    </a:cubicBezTo>
                    <a:cubicBezTo>
                      <a:pt x="254" y="128"/>
                      <a:pt x="253" y="127"/>
                      <a:pt x="253" y="127"/>
                    </a:cubicBezTo>
                    <a:moveTo>
                      <a:pt x="414" y="43"/>
                    </a:moveTo>
                    <a:cubicBezTo>
                      <a:pt x="295" y="104"/>
                      <a:pt x="295" y="104"/>
                      <a:pt x="295" y="104"/>
                    </a:cubicBezTo>
                    <a:cubicBezTo>
                      <a:pt x="295" y="106"/>
                      <a:pt x="296" y="107"/>
                      <a:pt x="296" y="109"/>
                    </a:cubicBezTo>
                    <a:cubicBezTo>
                      <a:pt x="408" y="51"/>
                      <a:pt x="408" y="51"/>
                      <a:pt x="408" y="51"/>
                    </a:cubicBezTo>
                    <a:cubicBezTo>
                      <a:pt x="414" y="43"/>
                      <a:pt x="414" y="43"/>
                      <a:pt x="414" y="43"/>
                    </a:cubicBezTo>
                    <a:moveTo>
                      <a:pt x="498" y="0"/>
                    </a:moveTo>
                    <a:cubicBezTo>
                      <a:pt x="424" y="38"/>
                      <a:pt x="424" y="38"/>
                      <a:pt x="424" y="38"/>
                    </a:cubicBezTo>
                    <a:cubicBezTo>
                      <a:pt x="418" y="46"/>
                      <a:pt x="418" y="46"/>
                      <a:pt x="418" y="46"/>
                    </a:cubicBezTo>
                    <a:cubicBezTo>
                      <a:pt x="499" y="4"/>
                      <a:pt x="499" y="4"/>
                      <a:pt x="499" y="4"/>
                    </a:cubicBezTo>
                    <a:cubicBezTo>
                      <a:pt x="498" y="3"/>
                      <a:pt x="498" y="1"/>
                      <a:pt x="498"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2" name="Freeform 129">
                <a:extLst>
                  <a:ext uri="{FF2B5EF4-FFF2-40B4-BE49-F238E27FC236}">
                    <a16:creationId xmlns:a16="http://schemas.microsoft.com/office/drawing/2014/main" id="{EFC597C9-41C8-4E78-AF29-9B6E99736AB4}"/>
                  </a:ext>
                </a:extLst>
              </p:cNvPr>
              <p:cNvSpPr>
                <a:spLocks/>
              </p:cNvSpPr>
              <p:nvPr/>
            </p:nvSpPr>
            <p:spPr bwMode="auto">
              <a:xfrm>
                <a:off x="-1871" y="1285"/>
                <a:ext cx="20" cy="28"/>
              </a:xfrm>
              <a:custGeom>
                <a:avLst/>
                <a:gdLst>
                  <a:gd name="T0" fmla="*/ 10 w 18"/>
                  <a:gd name="T1" fmla="*/ 0 h 26"/>
                  <a:gd name="T2" fmla="*/ 10 w 18"/>
                  <a:gd name="T3" fmla="*/ 0 h 26"/>
                  <a:gd name="T4" fmla="*/ 6 w 18"/>
                  <a:gd name="T5" fmla="*/ 2 h 26"/>
                  <a:gd name="T6" fmla="*/ 12 w 18"/>
                  <a:gd name="T7" fmla="*/ 15 h 26"/>
                  <a:gd name="T8" fmla="*/ 12 w 18"/>
                  <a:gd name="T9" fmla="*/ 15 h 26"/>
                  <a:gd name="T10" fmla="*/ 11 w 18"/>
                  <a:gd name="T11" fmla="*/ 16 h 26"/>
                  <a:gd name="T12" fmla="*/ 0 w 18"/>
                  <a:gd name="T13" fmla="*/ 22 h 26"/>
                  <a:gd name="T14" fmla="*/ 0 w 18"/>
                  <a:gd name="T15" fmla="*/ 22 h 26"/>
                  <a:gd name="T16" fmla="*/ 1 w 18"/>
                  <a:gd name="T17" fmla="*/ 26 h 26"/>
                  <a:gd name="T18" fmla="*/ 13 w 18"/>
                  <a:gd name="T19" fmla="*/ 20 h 26"/>
                  <a:gd name="T20" fmla="*/ 15 w 18"/>
                  <a:gd name="T21" fmla="*/ 19 h 26"/>
                  <a:gd name="T22" fmla="*/ 16 w 18"/>
                  <a:gd name="T23" fmla="*/ 18 h 26"/>
                  <a:gd name="T24" fmla="*/ 18 w 18"/>
                  <a:gd name="T25" fmla="*/ 17 h 26"/>
                  <a:gd name="T26" fmla="*/ 10 w 18"/>
                  <a:gd name="T2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26">
                    <a:moveTo>
                      <a:pt x="10" y="0"/>
                    </a:moveTo>
                    <a:cubicBezTo>
                      <a:pt x="10" y="0"/>
                      <a:pt x="10" y="0"/>
                      <a:pt x="10" y="0"/>
                    </a:cubicBezTo>
                    <a:cubicBezTo>
                      <a:pt x="9" y="1"/>
                      <a:pt x="7" y="2"/>
                      <a:pt x="6" y="2"/>
                    </a:cubicBezTo>
                    <a:cubicBezTo>
                      <a:pt x="12" y="15"/>
                      <a:pt x="12" y="15"/>
                      <a:pt x="12" y="15"/>
                    </a:cubicBezTo>
                    <a:cubicBezTo>
                      <a:pt x="12" y="15"/>
                      <a:pt x="12" y="15"/>
                      <a:pt x="12" y="15"/>
                    </a:cubicBezTo>
                    <a:cubicBezTo>
                      <a:pt x="11" y="16"/>
                      <a:pt x="11" y="16"/>
                      <a:pt x="11" y="16"/>
                    </a:cubicBezTo>
                    <a:cubicBezTo>
                      <a:pt x="0" y="22"/>
                      <a:pt x="0" y="22"/>
                      <a:pt x="0" y="22"/>
                    </a:cubicBezTo>
                    <a:cubicBezTo>
                      <a:pt x="0" y="22"/>
                      <a:pt x="0" y="22"/>
                      <a:pt x="0" y="22"/>
                    </a:cubicBezTo>
                    <a:cubicBezTo>
                      <a:pt x="0" y="23"/>
                      <a:pt x="0" y="25"/>
                      <a:pt x="1" y="26"/>
                    </a:cubicBezTo>
                    <a:cubicBezTo>
                      <a:pt x="13" y="20"/>
                      <a:pt x="13" y="20"/>
                      <a:pt x="13" y="20"/>
                    </a:cubicBezTo>
                    <a:cubicBezTo>
                      <a:pt x="15" y="19"/>
                      <a:pt x="15" y="19"/>
                      <a:pt x="15" y="19"/>
                    </a:cubicBezTo>
                    <a:cubicBezTo>
                      <a:pt x="16" y="18"/>
                      <a:pt x="16" y="18"/>
                      <a:pt x="16" y="18"/>
                    </a:cubicBezTo>
                    <a:cubicBezTo>
                      <a:pt x="18" y="17"/>
                      <a:pt x="18" y="17"/>
                      <a:pt x="18" y="17"/>
                    </a:cubicBezTo>
                    <a:cubicBezTo>
                      <a:pt x="10" y="0"/>
                      <a:pt x="10" y="0"/>
                      <a:pt x="10"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3" name="Freeform 130">
                <a:extLst>
                  <a:ext uri="{FF2B5EF4-FFF2-40B4-BE49-F238E27FC236}">
                    <a16:creationId xmlns:a16="http://schemas.microsoft.com/office/drawing/2014/main" id="{B0EA48DD-1BAE-4739-8940-39408DD8A899}"/>
                  </a:ext>
                </a:extLst>
              </p:cNvPr>
              <p:cNvSpPr>
                <a:spLocks/>
              </p:cNvSpPr>
              <p:nvPr/>
            </p:nvSpPr>
            <p:spPr bwMode="auto">
              <a:xfrm>
                <a:off x="-2123" y="731"/>
                <a:ext cx="10" cy="15"/>
              </a:xfrm>
              <a:custGeom>
                <a:avLst/>
                <a:gdLst>
                  <a:gd name="T0" fmla="*/ 1 w 9"/>
                  <a:gd name="T1" fmla="*/ 0 h 14"/>
                  <a:gd name="T2" fmla="*/ 0 w 9"/>
                  <a:gd name="T3" fmla="*/ 3 h 14"/>
                  <a:gd name="T4" fmla="*/ 5 w 9"/>
                  <a:gd name="T5" fmla="*/ 14 h 14"/>
                  <a:gd name="T6" fmla="*/ 9 w 9"/>
                  <a:gd name="T7" fmla="*/ 12 h 14"/>
                  <a:gd name="T8" fmla="*/ 9 w 9"/>
                  <a:gd name="T9" fmla="*/ 12 h 14"/>
                  <a:gd name="T10" fmla="*/ 4 w 9"/>
                  <a:gd name="T11" fmla="*/ 1 h 14"/>
                  <a:gd name="T12" fmla="*/ 1 w 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9" h="14">
                    <a:moveTo>
                      <a:pt x="1" y="0"/>
                    </a:moveTo>
                    <a:cubicBezTo>
                      <a:pt x="0" y="3"/>
                      <a:pt x="0" y="3"/>
                      <a:pt x="0" y="3"/>
                    </a:cubicBezTo>
                    <a:cubicBezTo>
                      <a:pt x="5" y="14"/>
                      <a:pt x="5" y="14"/>
                      <a:pt x="5" y="14"/>
                    </a:cubicBezTo>
                    <a:cubicBezTo>
                      <a:pt x="7" y="14"/>
                      <a:pt x="8" y="13"/>
                      <a:pt x="9" y="12"/>
                    </a:cubicBezTo>
                    <a:cubicBezTo>
                      <a:pt x="9" y="12"/>
                      <a:pt x="9" y="12"/>
                      <a:pt x="9" y="12"/>
                    </a:cubicBezTo>
                    <a:cubicBezTo>
                      <a:pt x="4" y="1"/>
                      <a:pt x="4" y="1"/>
                      <a:pt x="4" y="1"/>
                    </a:cubicBezTo>
                    <a:cubicBezTo>
                      <a:pt x="1" y="0"/>
                      <a:pt x="1" y="0"/>
                      <a:pt x="1"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4" name="Freeform 131">
                <a:extLst>
                  <a:ext uri="{FF2B5EF4-FFF2-40B4-BE49-F238E27FC236}">
                    <a16:creationId xmlns:a16="http://schemas.microsoft.com/office/drawing/2014/main" id="{DFE51FC9-1F8D-43BB-B602-B9D1CD3D7AC2}"/>
                  </a:ext>
                </a:extLst>
              </p:cNvPr>
              <p:cNvSpPr>
                <a:spLocks noEditPoints="1"/>
              </p:cNvSpPr>
              <p:nvPr/>
            </p:nvSpPr>
            <p:spPr bwMode="auto">
              <a:xfrm>
                <a:off x="-4229" y="1627"/>
                <a:ext cx="257" cy="79"/>
              </a:xfrm>
              <a:custGeom>
                <a:avLst/>
                <a:gdLst>
                  <a:gd name="T0" fmla="*/ 38 w 234"/>
                  <a:gd name="T1" fmla="*/ 56 h 72"/>
                  <a:gd name="T2" fmla="*/ 0 w 234"/>
                  <a:gd name="T3" fmla="*/ 68 h 72"/>
                  <a:gd name="T4" fmla="*/ 2 w 234"/>
                  <a:gd name="T5" fmla="*/ 72 h 72"/>
                  <a:gd name="T6" fmla="*/ 40 w 234"/>
                  <a:gd name="T7" fmla="*/ 60 h 72"/>
                  <a:gd name="T8" fmla="*/ 38 w 234"/>
                  <a:gd name="T9" fmla="*/ 56 h 72"/>
                  <a:gd name="T10" fmla="*/ 53 w 234"/>
                  <a:gd name="T11" fmla="*/ 52 h 72"/>
                  <a:gd name="T12" fmla="*/ 40 w 234"/>
                  <a:gd name="T13" fmla="*/ 56 h 72"/>
                  <a:gd name="T14" fmla="*/ 42 w 234"/>
                  <a:gd name="T15" fmla="*/ 60 h 72"/>
                  <a:gd name="T16" fmla="*/ 52 w 234"/>
                  <a:gd name="T17" fmla="*/ 57 h 72"/>
                  <a:gd name="T18" fmla="*/ 53 w 234"/>
                  <a:gd name="T19" fmla="*/ 52 h 72"/>
                  <a:gd name="T20" fmla="*/ 97 w 234"/>
                  <a:gd name="T21" fmla="*/ 39 h 72"/>
                  <a:gd name="T22" fmla="*/ 83 w 234"/>
                  <a:gd name="T23" fmla="*/ 43 h 72"/>
                  <a:gd name="T24" fmla="*/ 82 w 234"/>
                  <a:gd name="T25" fmla="*/ 44 h 72"/>
                  <a:gd name="T26" fmla="*/ 58 w 234"/>
                  <a:gd name="T27" fmla="*/ 51 h 72"/>
                  <a:gd name="T28" fmla="*/ 58 w 234"/>
                  <a:gd name="T29" fmla="*/ 55 h 72"/>
                  <a:gd name="T30" fmla="*/ 81 w 234"/>
                  <a:gd name="T31" fmla="*/ 49 h 72"/>
                  <a:gd name="T32" fmla="*/ 82 w 234"/>
                  <a:gd name="T33" fmla="*/ 48 h 72"/>
                  <a:gd name="T34" fmla="*/ 96 w 234"/>
                  <a:gd name="T35" fmla="*/ 44 h 72"/>
                  <a:gd name="T36" fmla="*/ 97 w 234"/>
                  <a:gd name="T37" fmla="*/ 39 h 72"/>
                  <a:gd name="T38" fmla="*/ 232 w 234"/>
                  <a:gd name="T39" fmla="*/ 0 h 72"/>
                  <a:gd name="T40" fmla="*/ 98 w 234"/>
                  <a:gd name="T41" fmla="*/ 39 h 72"/>
                  <a:gd name="T42" fmla="*/ 97 w 234"/>
                  <a:gd name="T43" fmla="*/ 44 h 72"/>
                  <a:gd name="T44" fmla="*/ 234 w 234"/>
                  <a:gd name="T45" fmla="*/ 4 h 72"/>
                  <a:gd name="T46" fmla="*/ 232 w 234"/>
                  <a:gd name="T4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4" h="72">
                    <a:moveTo>
                      <a:pt x="38" y="56"/>
                    </a:moveTo>
                    <a:cubicBezTo>
                      <a:pt x="0" y="68"/>
                      <a:pt x="0" y="68"/>
                      <a:pt x="0" y="68"/>
                    </a:cubicBezTo>
                    <a:cubicBezTo>
                      <a:pt x="1" y="69"/>
                      <a:pt x="1" y="70"/>
                      <a:pt x="2" y="72"/>
                    </a:cubicBezTo>
                    <a:cubicBezTo>
                      <a:pt x="40" y="60"/>
                      <a:pt x="40" y="60"/>
                      <a:pt x="40" y="60"/>
                    </a:cubicBezTo>
                    <a:cubicBezTo>
                      <a:pt x="38" y="56"/>
                      <a:pt x="38" y="56"/>
                      <a:pt x="38" y="56"/>
                    </a:cubicBezTo>
                    <a:moveTo>
                      <a:pt x="53" y="52"/>
                    </a:moveTo>
                    <a:cubicBezTo>
                      <a:pt x="40" y="56"/>
                      <a:pt x="40" y="56"/>
                      <a:pt x="40" y="56"/>
                    </a:cubicBezTo>
                    <a:cubicBezTo>
                      <a:pt x="42" y="60"/>
                      <a:pt x="42" y="60"/>
                      <a:pt x="42" y="60"/>
                    </a:cubicBezTo>
                    <a:cubicBezTo>
                      <a:pt x="52" y="57"/>
                      <a:pt x="52" y="57"/>
                      <a:pt x="52" y="57"/>
                    </a:cubicBezTo>
                    <a:cubicBezTo>
                      <a:pt x="53" y="52"/>
                      <a:pt x="53" y="52"/>
                      <a:pt x="53" y="52"/>
                    </a:cubicBezTo>
                    <a:moveTo>
                      <a:pt x="97" y="39"/>
                    </a:moveTo>
                    <a:cubicBezTo>
                      <a:pt x="83" y="43"/>
                      <a:pt x="83" y="43"/>
                      <a:pt x="83" y="43"/>
                    </a:cubicBezTo>
                    <a:cubicBezTo>
                      <a:pt x="82" y="44"/>
                      <a:pt x="82" y="44"/>
                      <a:pt x="82" y="44"/>
                    </a:cubicBezTo>
                    <a:cubicBezTo>
                      <a:pt x="58" y="51"/>
                      <a:pt x="58" y="51"/>
                      <a:pt x="58" y="51"/>
                    </a:cubicBezTo>
                    <a:cubicBezTo>
                      <a:pt x="58" y="55"/>
                      <a:pt x="58" y="55"/>
                      <a:pt x="58" y="55"/>
                    </a:cubicBezTo>
                    <a:cubicBezTo>
                      <a:pt x="81" y="49"/>
                      <a:pt x="81" y="49"/>
                      <a:pt x="81" y="49"/>
                    </a:cubicBezTo>
                    <a:cubicBezTo>
                      <a:pt x="82" y="48"/>
                      <a:pt x="82" y="48"/>
                      <a:pt x="82" y="48"/>
                    </a:cubicBezTo>
                    <a:cubicBezTo>
                      <a:pt x="96" y="44"/>
                      <a:pt x="96" y="44"/>
                      <a:pt x="96" y="44"/>
                    </a:cubicBezTo>
                    <a:cubicBezTo>
                      <a:pt x="97" y="39"/>
                      <a:pt x="97" y="39"/>
                      <a:pt x="97" y="39"/>
                    </a:cubicBezTo>
                    <a:moveTo>
                      <a:pt x="232" y="0"/>
                    </a:moveTo>
                    <a:cubicBezTo>
                      <a:pt x="98" y="39"/>
                      <a:pt x="98" y="39"/>
                      <a:pt x="98" y="39"/>
                    </a:cubicBezTo>
                    <a:cubicBezTo>
                      <a:pt x="97" y="44"/>
                      <a:pt x="97" y="44"/>
                      <a:pt x="97" y="44"/>
                    </a:cubicBezTo>
                    <a:cubicBezTo>
                      <a:pt x="234" y="4"/>
                      <a:pt x="234" y="4"/>
                      <a:pt x="234" y="4"/>
                    </a:cubicBezTo>
                    <a:cubicBezTo>
                      <a:pt x="233" y="2"/>
                      <a:pt x="233" y="1"/>
                      <a:pt x="23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5" name="Freeform 132">
                <a:extLst>
                  <a:ext uri="{FF2B5EF4-FFF2-40B4-BE49-F238E27FC236}">
                    <a16:creationId xmlns:a16="http://schemas.microsoft.com/office/drawing/2014/main" id="{AFC85225-AC74-49E3-A130-57258021FF72}"/>
                  </a:ext>
                </a:extLst>
              </p:cNvPr>
              <p:cNvSpPr>
                <a:spLocks noEditPoints="1"/>
              </p:cNvSpPr>
              <p:nvPr/>
            </p:nvSpPr>
            <p:spPr bwMode="auto">
              <a:xfrm>
                <a:off x="-4378" y="1634"/>
                <a:ext cx="413" cy="342"/>
              </a:xfrm>
              <a:custGeom>
                <a:avLst/>
                <a:gdLst>
                  <a:gd name="T0" fmla="*/ 51 w 375"/>
                  <a:gd name="T1" fmla="*/ 266 h 312"/>
                  <a:gd name="T2" fmla="*/ 0 w 375"/>
                  <a:gd name="T3" fmla="*/ 309 h 312"/>
                  <a:gd name="T4" fmla="*/ 2 w 375"/>
                  <a:gd name="T5" fmla="*/ 312 h 312"/>
                  <a:gd name="T6" fmla="*/ 52 w 375"/>
                  <a:gd name="T7" fmla="*/ 271 h 312"/>
                  <a:gd name="T8" fmla="*/ 51 w 375"/>
                  <a:gd name="T9" fmla="*/ 266 h 312"/>
                  <a:gd name="T10" fmla="*/ 179 w 375"/>
                  <a:gd name="T11" fmla="*/ 165 h 312"/>
                  <a:gd name="T12" fmla="*/ 162 w 375"/>
                  <a:gd name="T13" fmla="*/ 174 h 312"/>
                  <a:gd name="T14" fmla="*/ 53 w 375"/>
                  <a:gd name="T15" fmla="*/ 265 h 312"/>
                  <a:gd name="T16" fmla="*/ 53 w 375"/>
                  <a:gd name="T17" fmla="*/ 270 h 312"/>
                  <a:gd name="T18" fmla="*/ 179 w 375"/>
                  <a:gd name="T19" fmla="*/ 165 h 312"/>
                  <a:gd name="T20" fmla="*/ 182 w 375"/>
                  <a:gd name="T21" fmla="*/ 157 h 312"/>
                  <a:gd name="T22" fmla="*/ 167 w 375"/>
                  <a:gd name="T23" fmla="*/ 170 h 312"/>
                  <a:gd name="T24" fmla="*/ 182 w 375"/>
                  <a:gd name="T25" fmla="*/ 162 h 312"/>
                  <a:gd name="T26" fmla="*/ 182 w 375"/>
                  <a:gd name="T27" fmla="*/ 157 h 312"/>
                  <a:gd name="T28" fmla="*/ 210 w 375"/>
                  <a:gd name="T29" fmla="*/ 134 h 312"/>
                  <a:gd name="T30" fmla="*/ 191 w 375"/>
                  <a:gd name="T31" fmla="*/ 150 h 312"/>
                  <a:gd name="T32" fmla="*/ 190 w 375"/>
                  <a:gd name="T33" fmla="*/ 151 h 312"/>
                  <a:gd name="T34" fmla="*/ 188 w 375"/>
                  <a:gd name="T35" fmla="*/ 153 h 312"/>
                  <a:gd name="T36" fmla="*/ 187 w 375"/>
                  <a:gd name="T37" fmla="*/ 159 h 312"/>
                  <a:gd name="T38" fmla="*/ 188 w 375"/>
                  <a:gd name="T39" fmla="*/ 158 h 312"/>
                  <a:gd name="T40" fmla="*/ 190 w 375"/>
                  <a:gd name="T41" fmla="*/ 157 h 312"/>
                  <a:gd name="T42" fmla="*/ 209 w 375"/>
                  <a:gd name="T43" fmla="*/ 141 h 312"/>
                  <a:gd name="T44" fmla="*/ 210 w 375"/>
                  <a:gd name="T45" fmla="*/ 134 h 312"/>
                  <a:gd name="T46" fmla="*/ 214 w 375"/>
                  <a:gd name="T47" fmla="*/ 131 h 312"/>
                  <a:gd name="T48" fmla="*/ 212 w 375"/>
                  <a:gd name="T49" fmla="*/ 133 h 312"/>
                  <a:gd name="T50" fmla="*/ 210 w 375"/>
                  <a:gd name="T51" fmla="*/ 139 h 312"/>
                  <a:gd name="T52" fmla="*/ 216 w 375"/>
                  <a:gd name="T53" fmla="*/ 135 h 312"/>
                  <a:gd name="T54" fmla="*/ 214 w 375"/>
                  <a:gd name="T55" fmla="*/ 131 h 312"/>
                  <a:gd name="T56" fmla="*/ 371 w 375"/>
                  <a:gd name="T57" fmla="*/ 0 h 312"/>
                  <a:gd name="T58" fmla="*/ 237 w 375"/>
                  <a:gd name="T59" fmla="*/ 112 h 312"/>
                  <a:gd name="T60" fmla="*/ 236 w 375"/>
                  <a:gd name="T61" fmla="*/ 113 h 312"/>
                  <a:gd name="T62" fmla="*/ 215 w 375"/>
                  <a:gd name="T63" fmla="*/ 130 h 312"/>
                  <a:gd name="T64" fmla="*/ 217 w 375"/>
                  <a:gd name="T65" fmla="*/ 134 h 312"/>
                  <a:gd name="T66" fmla="*/ 375 w 375"/>
                  <a:gd name="T67" fmla="*/ 3 h 312"/>
                  <a:gd name="T68" fmla="*/ 373 w 375"/>
                  <a:gd name="T69" fmla="*/ 2 h 312"/>
                  <a:gd name="T70" fmla="*/ 371 w 375"/>
                  <a:gd name="T71"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 h="312">
                    <a:moveTo>
                      <a:pt x="51" y="266"/>
                    </a:moveTo>
                    <a:cubicBezTo>
                      <a:pt x="0" y="309"/>
                      <a:pt x="0" y="309"/>
                      <a:pt x="0" y="309"/>
                    </a:cubicBezTo>
                    <a:cubicBezTo>
                      <a:pt x="1" y="310"/>
                      <a:pt x="2" y="311"/>
                      <a:pt x="2" y="312"/>
                    </a:cubicBezTo>
                    <a:cubicBezTo>
                      <a:pt x="52" y="271"/>
                      <a:pt x="52" y="271"/>
                      <a:pt x="52" y="271"/>
                    </a:cubicBezTo>
                    <a:cubicBezTo>
                      <a:pt x="51" y="266"/>
                      <a:pt x="51" y="266"/>
                      <a:pt x="51" y="266"/>
                    </a:cubicBezTo>
                    <a:moveTo>
                      <a:pt x="179" y="165"/>
                    </a:moveTo>
                    <a:cubicBezTo>
                      <a:pt x="162" y="174"/>
                      <a:pt x="162" y="174"/>
                      <a:pt x="162" y="174"/>
                    </a:cubicBezTo>
                    <a:cubicBezTo>
                      <a:pt x="53" y="265"/>
                      <a:pt x="53" y="265"/>
                      <a:pt x="53" y="265"/>
                    </a:cubicBezTo>
                    <a:cubicBezTo>
                      <a:pt x="53" y="270"/>
                      <a:pt x="53" y="270"/>
                      <a:pt x="53" y="270"/>
                    </a:cubicBezTo>
                    <a:cubicBezTo>
                      <a:pt x="179" y="165"/>
                      <a:pt x="179" y="165"/>
                      <a:pt x="179" y="165"/>
                    </a:cubicBezTo>
                    <a:moveTo>
                      <a:pt x="182" y="157"/>
                    </a:moveTo>
                    <a:cubicBezTo>
                      <a:pt x="167" y="170"/>
                      <a:pt x="167" y="170"/>
                      <a:pt x="167" y="170"/>
                    </a:cubicBezTo>
                    <a:cubicBezTo>
                      <a:pt x="182" y="162"/>
                      <a:pt x="182" y="162"/>
                      <a:pt x="182" y="162"/>
                    </a:cubicBezTo>
                    <a:cubicBezTo>
                      <a:pt x="182" y="157"/>
                      <a:pt x="182" y="157"/>
                      <a:pt x="182" y="157"/>
                    </a:cubicBezTo>
                    <a:moveTo>
                      <a:pt x="210" y="134"/>
                    </a:moveTo>
                    <a:cubicBezTo>
                      <a:pt x="191" y="150"/>
                      <a:pt x="191" y="150"/>
                      <a:pt x="191" y="150"/>
                    </a:cubicBezTo>
                    <a:cubicBezTo>
                      <a:pt x="190" y="151"/>
                      <a:pt x="190" y="151"/>
                      <a:pt x="190" y="151"/>
                    </a:cubicBezTo>
                    <a:cubicBezTo>
                      <a:pt x="188" y="153"/>
                      <a:pt x="188" y="153"/>
                      <a:pt x="188" y="153"/>
                    </a:cubicBezTo>
                    <a:cubicBezTo>
                      <a:pt x="187" y="159"/>
                      <a:pt x="187" y="159"/>
                      <a:pt x="187" y="159"/>
                    </a:cubicBezTo>
                    <a:cubicBezTo>
                      <a:pt x="188" y="158"/>
                      <a:pt x="188" y="158"/>
                      <a:pt x="188" y="158"/>
                    </a:cubicBezTo>
                    <a:cubicBezTo>
                      <a:pt x="190" y="157"/>
                      <a:pt x="190" y="157"/>
                      <a:pt x="190" y="157"/>
                    </a:cubicBezTo>
                    <a:cubicBezTo>
                      <a:pt x="209" y="141"/>
                      <a:pt x="209" y="141"/>
                      <a:pt x="209" y="141"/>
                    </a:cubicBezTo>
                    <a:cubicBezTo>
                      <a:pt x="210" y="134"/>
                      <a:pt x="210" y="134"/>
                      <a:pt x="210" y="134"/>
                    </a:cubicBezTo>
                    <a:moveTo>
                      <a:pt x="214" y="131"/>
                    </a:moveTo>
                    <a:cubicBezTo>
                      <a:pt x="212" y="133"/>
                      <a:pt x="212" y="133"/>
                      <a:pt x="212" y="133"/>
                    </a:cubicBezTo>
                    <a:cubicBezTo>
                      <a:pt x="210" y="139"/>
                      <a:pt x="210" y="139"/>
                      <a:pt x="210" y="139"/>
                    </a:cubicBezTo>
                    <a:cubicBezTo>
                      <a:pt x="216" y="135"/>
                      <a:pt x="216" y="135"/>
                      <a:pt x="216" y="135"/>
                    </a:cubicBezTo>
                    <a:cubicBezTo>
                      <a:pt x="214" y="131"/>
                      <a:pt x="214" y="131"/>
                      <a:pt x="214" y="131"/>
                    </a:cubicBezTo>
                    <a:moveTo>
                      <a:pt x="371" y="0"/>
                    </a:moveTo>
                    <a:cubicBezTo>
                      <a:pt x="237" y="112"/>
                      <a:pt x="237" y="112"/>
                      <a:pt x="237" y="112"/>
                    </a:cubicBezTo>
                    <a:cubicBezTo>
                      <a:pt x="236" y="113"/>
                      <a:pt x="236" y="113"/>
                      <a:pt x="236" y="113"/>
                    </a:cubicBezTo>
                    <a:cubicBezTo>
                      <a:pt x="215" y="130"/>
                      <a:pt x="215" y="130"/>
                      <a:pt x="215" y="130"/>
                    </a:cubicBezTo>
                    <a:cubicBezTo>
                      <a:pt x="217" y="134"/>
                      <a:pt x="217" y="134"/>
                      <a:pt x="217" y="134"/>
                    </a:cubicBezTo>
                    <a:cubicBezTo>
                      <a:pt x="375" y="3"/>
                      <a:pt x="375" y="3"/>
                      <a:pt x="375" y="3"/>
                    </a:cubicBezTo>
                    <a:cubicBezTo>
                      <a:pt x="374" y="3"/>
                      <a:pt x="374" y="2"/>
                      <a:pt x="373" y="2"/>
                    </a:cubicBezTo>
                    <a:cubicBezTo>
                      <a:pt x="373" y="1"/>
                      <a:pt x="372" y="1"/>
                      <a:pt x="37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6" name="Freeform 133">
                <a:extLst>
                  <a:ext uri="{FF2B5EF4-FFF2-40B4-BE49-F238E27FC236}">
                    <a16:creationId xmlns:a16="http://schemas.microsoft.com/office/drawing/2014/main" id="{2ADABACE-17C4-42AA-AE56-04370C2FD0A6}"/>
                  </a:ext>
                </a:extLst>
              </p:cNvPr>
              <p:cNvSpPr>
                <a:spLocks noEditPoints="1"/>
              </p:cNvSpPr>
              <p:nvPr/>
            </p:nvSpPr>
            <p:spPr bwMode="auto">
              <a:xfrm>
                <a:off x="-4731" y="1709"/>
                <a:ext cx="475" cy="144"/>
              </a:xfrm>
              <a:custGeom>
                <a:avLst/>
                <a:gdLst>
                  <a:gd name="T0" fmla="*/ 125 w 432"/>
                  <a:gd name="T1" fmla="*/ 90 h 131"/>
                  <a:gd name="T2" fmla="*/ 0 w 432"/>
                  <a:gd name="T3" fmla="*/ 127 h 131"/>
                  <a:gd name="T4" fmla="*/ 0 w 432"/>
                  <a:gd name="T5" fmla="*/ 131 h 131"/>
                  <a:gd name="T6" fmla="*/ 122 w 432"/>
                  <a:gd name="T7" fmla="*/ 96 h 131"/>
                  <a:gd name="T8" fmla="*/ 125 w 432"/>
                  <a:gd name="T9" fmla="*/ 90 h 131"/>
                  <a:gd name="T10" fmla="*/ 235 w 432"/>
                  <a:gd name="T11" fmla="*/ 58 h 131"/>
                  <a:gd name="T12" fmla="*/ 130 w 432"/>
                  <a:gd name="T13" fmla="*/ 89 h 131"/>
                  <a:gd name="T14" fmla="*/ 127 w 432"/>
                  <a:gd name="T15" fmla="*/ 94 h 131"/>
                  <a:gd name="T16" fmla="*/ 231 w 432"/>
                  <a:gd name="T17" fmla="*/ 63 h 131"/>
                  <a:gd name="T18" fmla="*/ 235 w 432"/>
                  <a:gd name="T19" fmla="*/ 58 h 131"/>
                  <a:gd name="T20" fmla="*/ 261 w 432"/>
                  <a:gd name="T21" fmla="*/ 50 h 131"/>
                  <a:gd name="T22" fmla="*/ 244 w 432"/>
                  <a:gd name="T23" fmla="*/ 55 h 131"/>
                  <a:gd name="T24" fmla="*/ 240 w 432"/>
                  <a:gd name="T25" fmla="*/ 61 h 131"/>
                  <a:gd name="T26" fmla="*/ 255 w 432"/>
                  <a:gd name="T27" fmla="*/ 56 h 131"/>
                  <a:gd name="T28" fmla="*/ 261 w 432"/>
                  <a:gd name="T29" fmla="*/ 50 h 131"/>
                  <a:gd name="T30" fmla="*/ 365 w 432"/>
                  <a:gd name="T31" fmla="*/ 23 h 131"/>
                  <a:gd name="T32" fmla="*/ 365 w 432"/>
                  <a:gd name="T33" fmla="*/ 24 h 131"/>
                  <a:gd name="T34" fmla="*/ 365 w 432"/>
                  <a:gd name="T35" fmla="*/ 24 h 131"/>
                  <a:gd name="T36" fmla="*/ 365 w 432"/>
                  <a:gd name="T37" fmla="*/ 23 h 131"/>
                  <a:gd name="T38" fmla="*/ 364 w 432"/>
                  <a:gd name="T39" fmla="*/ 20 h 131"/>
                  <a:gd name="T40" fmla="*/ 271 w 432"/>
                  <a:gd name="T41" fmla="*/ 47 h 131"/>
                  <a:gd name="T42" fmla="*/ 265 w 432"/>
                  <a:gd name="T43" fmla="*/ 53 h 131"/>
                  <a:gd name="T44" fmla="*/ 363 w 432"/>
                  <a:gd name="T45" fmla="*/ 25 h 131"/>
                  <a:gd name="T46" fmla="*/ 364 w 432"/>
                  <a:gd name="T47" fmla="*/ 20 h 131"/>
                  <a:gd name="T48" fmla="*/ 432 w 432"/>
                  <a:gd name="T49" fmla="*/ 0 h 131"/>
                  <a:gd name="T50" fmla="*/ 366 w 432"/>
                  <a:gd name="T51" fmla="*/ 19 h 131"/>
                  <a:gd name="T52" fmla="*/ 367 w 432"/>
                  <a:gd name="T53" fmla="*/ 24 h 131"/>
                  <a:gd name="T54" fmla="*/ 432 w 432"/>
                  <a:gd name="T55" fmla="*/ 4 h 131"/>
                  <a:gd name="T56" fmla="*/ 432 w 432"/>
                  <a:gd name="T5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2" h="131">
                    <a:moveTo>
                      <a:pt x="125" y="90"/>
                    </a:moveTo>
                    <a:cubicBezTo>
                      <a:pt x="0" y="127"/>
                      <a:pt x="0" y="127"/>
                      <a:pt x="0" y="127"/>
                    </a:cubicBezTo>
                    <a:cubicBezTo>
                      <a:pt x="0" y="128"/>
                      <a:pt x="0" y="130"/>
                      <a:pt x="0" y="131"/>
                    </a:cubicBezTo>
                    <a:cubicBezTo>
                      <a:pt x="122" y="96"/>
                      <a:pt x="122" y="96"/>
                      <a:pt x="122" y="96"/>
                    </a:cubicBezTo>
                    <a:cubicBezTo>
                      <a:pt x="125" y="90"/>
                      <a:pt x="125" y="90"/>
                      <a:pt x="125" y="90"/>
                    </a:cubicBezTo>
                    <a:moveTo>
                      <a:pt x="235" y="58"/>
                    </a:moveTo>
                    <a:cubicBezTo>
                      <a:pt x="130" y="89"/>
                      <a:pt x="130" y="89"/>
                      <a:pt x="130" y="89"/>
                    </a:cubicBezTo>
                    <a:cubicBezTo>
                      <a:pt x="127" y="94"/>
                      <a:pt x="127" y="94"/>
                      <a:pt x="127" y="94"/>
                    </a:cubicBezTo>
                    <a:cubicBezTo>
                      <a:pt x="231" y="63"/>
                      <a:pt x="231" y="63"/>
                      <a:pt x="231" y="63"/>
                    </a:cubicBezTo>
                    <a:cubicBezTo>
                      <a:pt x="235" y="58"/>
                      <a:pt x="235" y="58"/>
                      <a:pt x="235" y="58"/>
                    </a:cubicBezTo>
                    <a:moveTo>
                      <a:pt x="261" y="50"/>
                    </a:moveTo>
                    <a:cubicBezTo>
                      <a:pt x="244" y="55"/>
                      <a:pt x="244" y="55"/>
                      <a:pt x="244" y="55"/>
                    </a:cubicBezTo>
                    <a:cubicBezTo>
                      <a:pt x="240" y="61"/>
                      <a:pt x="240" y="61"/>
                      <a:pt x="240" y="61"/>
                    </a:cubicBezTo>
                    <a:cubicBezTo>
                      <a:pt x="255" y="56"/>
                      <a:pt x="255" y="56"/>
                      <a:pt x="255" y="56"/>
                    </a:cubicBezTo>
                    <a:cubicBezTo>
                      <a:pt x="261" y="50"/>
                      <a:pt x="261" y="50"/>
                      <a:pt x="261" y="50"/>
                    </a:cubicBezTo>
                    <a:moveTo>
                      <a:pt x="365" y="23"/>
                    </a:moveTo>
                    <a:cubicBezTo>
                      <a:pt x="365" y="24"/>
                      <a:pt x="365" y="24"/>
                      <a:pt x="365" y="24"/>
                    </a:cubicBezTo>
                    <a:cubicBezTo>
                      <a:pt x="365" y="24"/>
                      <a:pt x="365" y="24"/>
                      <a:pt x="365" y="24"/>
                    </a:cubicBezTo>
                    <a:cubicBezTo>
                      <a:pt x="365" y="23"/>
                      <a:pt x="365" y="23"/>
                      <a:pt x="365" y="23"/>
                    </a:cubicBezTo>
                    <a:moveTo>
                      <a:pt x="364" y="20"/>
                    </a:moveTo>
                    <a:cubicBezTo>
                      <a:pt x="271" y="47"/>
                      <a:pt x="271" y="47"/>
                      <a:pt x="271" y="47"/>
                    </a:cubicBezTo>
                    <a:cubicBezTo>
                      <a:pt x="265" y="53"/>
                      <a:pt x="265" y="53"/>
                      <a:pt x="265" y="53"/>
                    </a:cubicBezTo>
                    <a:cubicBezTo>
                      <a:pt x="363" y="25"/>
                      <a:pt x="363" y="25"/>
                      <a:pt x="363" y="25"/>
                    </a:cubicBezTo>
                    <a:cubicBezTo>
                      <a:pt x="364" y="20"/>
                      <a:pt x="364" y="20"/>
                      <a:pt x="364" y="20"/>
                    </a:cubicBezTo>
                    <a:moveTo>
                      <a:pt x="432" y="0"/>
                    </a:moveTo>
                    <a:cubicBezTo>
                      <a:pt x="366" y="19"/>
                      <a:pt x="366" y="19"/>
                      <a:pt x="366" y="19"/>
                    </a:cubicBezTo>
                    <a:cubicBezTo>
                      <a:pt x="367" y="24"/>
                      <a:pt x="367" y="24"/>
                      <a:pt x="367" y="24"/>
                    </a:cubicBezTo>
                    <a:cubicBezTo>
                      <a:pt x="432" y="4"/>
                      <a:pt x="432" y="4"/>
                      <a:pt x="432" y="4"/>
                    </a:cubicBezTo>
                    <a:cubicBezTo>
                      <a:pt x="432" y="3"/>
                      <a:pt x="432" y="1"/>
                      <a:pt x="43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7" name="Freeform 134">
                <a:extLst>
                  <a:ext uri="{FF2B5EF4-FFF2-40B4-BE49-F238E27FC236}">
                    <a16:creationId xmlns:a16="http://schemas.microsoft.com/office/drawing/2014/main" id="{39C97DCC-F4DC-43CC-B4B4-0AFC186F9B38}"/>
                  </a:ext>
                </a:extLst>
              </p:cNvPr>
              <p:cNvSpPr>
                <a:spLocks/>
              </p:cNvSpPr>
              <p:nvPr/>
            </p:nvSpPr>
            <p:spPr bwMode="auto">
              <a:xfrm>
                <a:off x="-4746" y="1848"/>
                <a:ext cx="15" cy="9"/>
              </a:xfrm>
              <a:custGeom>
                <a:avLst/>
                <a:gdLst>
                  <a:gd name="T0" fmla="*/ 14 w 14"/>
                  <a:gd name="T1" fmla="*/ 0 h 8"/>
                  <a:gd name="T2" fmla="*/ 7 w 14"/>
                  <a:gd name="T3" fmla="*/ 2 h 8"/>
                  <a:gd name="T4" fmla="*/ 0 w 14"/>
                  <a:gd name="T5" fmla="*/ 7 h 8"/>
                  <a:gd name="T6" fmla="*/ 1 w 14"/>
                  <a:gd name="T7" fmla="*/ 8 h 8"/>
                  <a:gd name="T8" fmla="*/ 14 w 14"/>
                  <a:gd name="T9" fmla="*/ 4 h 8"/>
                  <a:gd name="T10" fmla="*/ 14 w 14"/>
                  <a:gd name="T11" fmla="*/ 0 h 8"/>
                  <a:gd name="T12" fmla="*/ 14 w 1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4" h="8">
                    <a:moveTo>
                      <a:pt x="14" y="0"/>
                    </a:moveTo>
                    <a:cubicBezTo>
                      <a:pt x="7" y="2"/>
                      <a:pt x="7" y="2"/>
                      <a:pt x="7" y="2"/>
                    </a:cubicBezTo>
                    <a:cubicBezTo>
                      <a:pt x="0" y="7"/>
                      <a:pt x="0" y="7"/>
                      <a:pt x="0" y="7"/>
                    </a:cubicBezTo>
                    <a:cubicBezTo>
                      <a:pt x="1" y="8"/>
                      <a:pt x="1" y="8"/>
                      <a:pt x="1" y="8"/>
                    </a:cubicBezTo>
                    <a:cubicBezTo>
                      <a:pt x="14" y="4"/>
                      <a:pt x="14" y="4"/>
                      <a:pt x="14" y="4"/>
                    </a:cubicBezTo>
                    <a:cubicBezTo>
                      <a:pt x="14" y="3"/>
                      <a:pt x="14" y="1"/>
                      <a:pt x="14" y="0"/>
                    </a:cubicBezTo>
                    <a:cubicBezTo>
                      <a:pt x="14" y="0"/>
                      <a:pt x="14" y="0"/>
                      <a:pt x="1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8" name="Freeform 135">
                <a:extLst>
                  <a:ext uri="{FF2B5EF4-FFF2-40B4-BE49-F238E27FC236}">
                    <a16:creationId xmlns:a16="http://schemas.microsoft.com/office/drawing/2014/main" id="{677AAD00-85DC-4424-B4D3-AFCEC2364EC1}"/>
                  </a:ext>
                </a:extLst>
              </p:cNvPr>
              <p:cNvSpPr>
                <a:spLocks/>
              </p:cNvSpPr>
              <p:nvPr/>
            </p:nvSpPr>
            <p:spPr bwMode="auto">
              <a:xfrm>
                <a:off x="-4785" y="1873"/>
                <a:ext cx="33" cy="106"/>
              </a:xfrm>
              <a:custGeom>
                <a:avLst/>
                <a:gdLst>
                  <a:gd name="T0" fmla="*/ 26 w 30"/>
                  <a:gd name="T1" fmla="*/ 0 h 96"/>
                  <a:gd name="T2" fmla="*/ 0 w 30"/>
                  <a:gd name="T3" fmla="*/ 96 h 96"/>
                  <a:gd name="T4" fmla="*/ 5 w 30"/>
                  <a:gd name="T5" fmla="*/ 96 h 96"/>
                  <a:gd name="T6" fmla="*/ 30 w 30"/>
                  <a:gd name="T7" fmla="*/ 1 h 96"/>
                  <a:gd name="T8" fmla="*/ 26 w 30"/>
                  <a:gd name="T9" fmla="*/ 0 h 96"/>
                </a:gdLst>
                <a:ahLst/>
                <a:cxnLst>
                  <a:cxn ang="0">
                    <a:pos x="T0" y="T1"/>
                  </a:cxn>
                  <a:cxn ang="0">
                    <a:pos x="T2" y="T3"/>
                  </a:cxn>
                  <a:cxn ang="0">
                    <a:pos x="T4" y="T5"/>
                  </a:cxn>
                  <a:cxn ang="0">
                    <a:pos x="T6" y="T7"/>
                  </a:cxn>
                  <a:cxn ang="0">
                    <a:pos x="T8" y="T9"/>
                  </a:cxn>
                </a:cxnLst>
                <a:rect l="0" t="0" r="r" b="b"/>
                <a:pathLst>
                  <a:path w="30" h="96">
                    <a:moveTo>
                      <a:pt x="26" y="0"/>
                    </a:moveTo>
                    <a:cubicBezTo>
                      <a:pt x="0" y="96"/>
                      <a:pt x="0" y="96"/>
                      <a:pt x="0" y="96"/>
                    </a:cubicBezTo>
                    <a:cubicBezTo>
                      <a:pt x="5" y="96"/>
                      <a:pt x="5" y="96"/>
                      <a:pt x="5" y="96"/>
                    </a:cubicBezTo>
                    <a:cubicBezTo>
                      <a:pt x="30" y="1"/>
                      <a:pt x="30" y="1"/>
                      <a:pt x="30" y="1"/>
                    </a:cubicBezTo>
                    <a:cubicBezTo>
                      <a:pt x="29" y="1"/>
                      <a:pt x="27" y="1"/>
                      <a:pt x="26"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9" name="Freeform 136">
                <a:extLst>
                  <a:ext uri="{FF2B5EF4-FFF2-40B4-BE49-F238E27FC236}">
                    <a16:creationId xmlns:a16="http://schemas.microsoft.com/office/drawing/2014/main" id="{4A0860D4-B616-4CF7-AC3C-3C01693C7D3A}"/>
                  </a:ext>
                </a:extLst>
              </p:cNvPr>
              <p:cNvSpPr>
                <a:spLocks/>
              </p:cNvSpPr>
              <p:nvPr/>
            </p:nvSpPr>
            <p:spPr bwMode="auto">
              <a:xfrm>
                <a:off x="-4756" y="1858"/>
                <a:ext cx="9" cy="16"/>
              </a:xfrm>
              <a:custGeom>
                <a:avLst/>
                <a:gdLst>
                  <a:gd name="T0" fmla="*/ 8 w 8"/>
                  <a:gd name="T1" fmla="*/ 0 h 15"/>
                  <a:gd name="T2" fmla="*/ 7 w 8"/>
                  <a:gd name="T3" fmla="*/ 0 h 15"/>
                  <a:gd name="T4" fmla="*/ 2 w 8"/>
                  <a:gd name="T5" fmla="*/ 4 h 15"/>
                  <a:gd name="T6" fmla="*/ 0 w 8"/>
                  <a:gd name="T7" fmla="*/ 14 h 15"/>
                  <a:gd name="T8" fmla="*/ 0 w 8"/>
                  <a:gd name="T9" fmla="*/ 14 h 15"/>
                  <a:gd name="T10" fmla="*/ 4 w 8"/>
                  <a:gd name="T11" fmla="*/ 15 h 15"/>
                  <a:gd name="T12" fmla="*/ 8 w 8"/>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 h="15">
                    <a:moveTo>
                      <a:pt x="8" y="0"/>
                    </a:moveTo>
                    <a:cubicBezTo>
                      <a:pt x="7" y="0"/>
                      <a:pt x="7" y="0"/>
                      <a:pt x="7" y="0"/>
                    </a:cubicBezTo>
                    <a:cubicBezTo>
                      <a:pt x="2" y="4"/>
                      <a:pt x="2" y="4"/>
                      <a:pt x="2" y="4"/>
                    </a:cubicBezTo>
                    <a:cubicBezTo>
                      <a:pt x="0" y="14"/>
                      <a:pt x="0" y="14"/>
                      <a:pt x="0" y="14"/>
                    </a:cubicBezTo>
                    <a:cubicBezTo>
                      <a:pt x="0" y="14"/>
                      <a:pt x="0" y="14"/>
                      <a:pt x="0" y="14"/>
                    </a:cubicBezTo>
                    <a:cubicBezTo>
                      <a:pt x="1" y="15"/>
                      <a:pt x="3" y="15"/>
                      <a:pt x="4" y="15"/>
                    </a:cubicBezTo>
                    <a:cubicBezTo>
                      <a:pt x="8" y="0"/>
                      <a:pt x="8" y="0"/>
                      <a:pt x="8"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0" name="Freeform 137">
                <a:extLst>
                  <a:ext uri="{FF2B5EF4-FFF2-40B4-BE49-F238E27FC236}">
                    <a16:creationId xmlns:a16="http://schemas.microsoft.com/office/drawing/2014/main" id="{7D6DB205-358D-4FBB-AB56-475D97E144ED}"/>
                  </a:ext>
                </a:extLst>
              </p:cNvPr>
              <p:cNvSpPr>
                <a:spLocks/>
              </p:cNvSpPr>
              <p:nvPr/>
            </p:nvSpPr>
            <p:spPr bwMode="auto">
              <a:xfrm>
                <a:off x="-4256" y="1701"/>
                <a:ext cx="29" cy="12"/>
              </a:xfrm>
              <a:custGeom>
                <a:avLst/>
                <a:gdLst>
                  <a:gd name="T0" fmla="*/ 24 w 26"/>
                  <a:gd name="T1" fmla="*/ 0 h 11"/>
                  <a:gd name="T2" fmla="*/ 15 w 26"/>
                  <a:gd name="T3" fmla="*/ 2 h 11"/>
                  <a:gd name="T4" fmla="*/ 14 w 26"/>
                  <a:gd name="T5" fmla="*/ 3 h 11"/>
                  <a:gd name="T6" fmla="*/ 0 w 26"/>
                  <a:gd name="T7" fmla="*/ 7 h 11"/>
                  <a:gd name="T8" fmla="*/ 0 w 26"/>
                  <a:gd name="T9" fmla="*/ 7 h 11"/>
                  <a:gd name="T10" fmla="*/ 0 w 26"/>
                  <a:gd name="T11" fmla="*/ 11 h 11"/>
                  <a:gd name="T12" fmla="*/ 11 w 26"/>
                  <a:gd name="T13" fmla="*/ 8 h 11"/>
                  <a:gd name="T14" fmla="*/ 12 w 26"/>
                  <a:gd name="T15" fmla="*/ 8 h 11"/>
                  <a:gd name="T16" fmla="*/ 26 w 26"/>
                  <a:gd name="T17" fmla="*/ 4 h 11"/>
                  <a:gd name="T18" fmla="*/ 24 w 26"/>
                  <a:gd name="T19" fmla="*/ 0 h 11"/>
                  <a:gd name="T20" fmla="*/ 24 w 26"/>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1">
                    <a:moveTo>
                      <a:pt x="24" y="0"/>
                    </a:moveTo>
                    <a:cubicBezTo>
                      <a:pt x="15" y="2"/>
                      <a:pt x="15" y="2"/>
                      <a:pt x="15" y="2"/>
                    </a:cubicBezTo>
                    <a:cubicBezTo>
                      <a:pt x="14" y="3"/>
                      <a:pt x="14" y="3"/>
                      <a:pt x="14" y="3"/>
                    </a:cubicBezTo>
                    <a:cubicBezTo>
                      <a:pt x="0" y="7"/>
                      <a:pt x="0" y="7"/>
                      <a:pt x="0" y="7"/>
                    </a:cubicBezTo>
                    <a:cubicBezTo>
                      <a:pt x="0" y="7"/>
                      <a:pt x="0" y="7"/>
                      <a:pt x="0" y="7"/>
                    </a:cubicBezTo>
                    <a:cubicBezTo>
                      <a:pt x="0" y="8"/>
                      <a:pt x="0" y="10"/>
                      <a:pt x="0" y="11"/>
                    </a:cubicBezTo>
                    <a:cubicBezTo>
                      <a:pt x="11" y="8"/>
                      <a:pt x="11" y="8"/>
                      <a:pt x="11" y="8"/>
                    </a:cubicBezTo>
                    <a:cubicBezTo>
                      <a:pt x="12" y="8"/>
                      <a:pt x="12" y="8"/>
                      <a:pt x="12" y="8"/>
                    </a:cubicBezTo>
                    <a:cubicBezTo>
                      <a:pt x="26" y="4"/>
                      <a:pt x="26" y="4"/>
                      <a:pt x="26" y="4"/>
                    </a:cubicBezTo>
                    <a:cubicBezTo>
                      <a:pt x="25" y="2"/>
                      <a:pt x="25" y="1"/>
                      <a:pt x="24" y="0"/>
                    </a:cubicBezTo>
                    <a:cubicBezTo>
                      <a:pt x="24" y="0"/>
                      <a:pt x="24" y="0"/>
                      <a:pt x="24"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1" name="Freeform 138">
                <a:extLst>
                  <a:ext uri="{FF2B5EF4-FFF2-40B4-BE49-F238E27FC236}">
                    <a16:creationId xmlns:a16="http://schemas.microsoft.com/office/drawing/2014/main" id="{672258C7-BF5B-4F20-8C19-36642F16DFA0}"/>
                  </a:ext>
                </a:extLst>
              </p:cNvPr>
              <p:cNvSpPr>
                <a:spLocks noEditPoints="1"/>
              </p:cNvSpPr>
              <p:nvPr/>
            </p:nvSpPr>
            <p:spPr bwMode="auto">
              <a:xfrm>
                <a:off x="-5375" y="1074"/>
                <a:ext cx="306" cy="388"/>
              </a:xfrm>
              <a:custGeom>
                <a:avLst/>
                <a:gdLst>
                  <a:gd name="T0" fmla="*/ 279 w 279"/>
                  <a:gd name="T1" fmla="*/ 354 h 354"/>
                  <a:gd name="T2" fmla="*/ 279 w 279"/>
                  <a:gd name="T3" fmla="*/ 354 h 354"/>
                  <a:gd name="T4" fmla="*/ 279 w 279"/>
                  <a:gd name="T5" fmla="*/ 354 h 354"/>
                  <a:gd name="T6" fmla="*/ 279 w 279"/>
                  <a:gd name="T7" fmla="*/ 354 h 354"/>
                  <a:gd name="T8" fmla="*/ 279 w 279"/>
                  <a:gd name="T9" fmla="*/ 354 h 354"/>
                  <a:gd name="T10" fmla="*/ 259 w 279"/>
                  <a:gd name="T11" fmla="*/ 330 h 354"/>
                  <a:gd name="T12" fmla="*/ 259 w 279"/>
                  <a:gd name="T13" fmla="*/ 330 h 354"/>
                  <a:gd name="T14" fmla="*/ 274 w 279"/>
                  <a:gd name="T15" fmla="*/ 349 h 354"/>
                  <a:gd name="T16" fmla="*/ 274 w 279"/>
                  <a:gd name="T17" fmla="*/ 349 h 354"/>
                  <a:gd name="T18" fmla="*/ 259 w 279"/>
                  <a:gd name="T19" fmla="*/ 330 h 354"/>
                  <a:gd name="T20" fmla="*/ 255 w 279"/>
                  <a:gd name="T21" fmla="*/ 325 h 354"/>
                  <a:gd name="T22" fmla="*/ 255 w 279"/>
                  <a:gd name="T23" fmla="*/ 325 h 354"/>
                  <a:gd name="T24" fmla="*/ 255 w 279"/>
                  <a:gd name="T25" fmla="*/ 325 h 354"/>
                  <a:gd name="T26" fmla="*/ 255 w 279"/>
                  <a:gd name="T27" fmla="*/ 325 h 354"/>
                  <a:gd name="T28" fmla="*/ 255 w 279"/>
                  <a:gd name="T29" fmla="*/ 325 h 354"/>
                  <a:gd name="T30" fmla="*/ 243 w 279"/>
                  <a:gd name="T31" fmla="*/ 310 h 354"/>
                  <a:gd name="T32" fmla="*/ 243 w 279"/>
                  <a:gd name="T33" fmla="*/ 310 h 354"/>
                  <a:gd name="T34" fmla="*/ 253 w 279"/>
                  <a:gd name="T35" fmla="*/ 323 h 354"/>
                  <a:gd name="T36" fmla="*/ 253 w 279"/>
                  <a:gd name="T37" fmla="*/ 323 h 354"/>
                  <a:gd name="T38" fmla="*/ 243 w 279"/>
                  <a:gd name="T39" fmla="*/ 310 h 354"/>
                  <a:gd name="T40" fmla="*/ 216 w 279"/>
                  <a:gd name="T41" fmla="*/ 276 h 354"/>
                  <a:gd name="T42" fmla="*/ 216 w 279"/>
                  <a:gd name="T43" fmla="*/ 276 h 354"/>
                  <a:gd name="T44" fmla="*/ 242 w 279"/>
                  <a:gd name="T45" fmla="*/ 308 h 354"/>
                  <a:gd name="T46" fmla="*/ 242 w 279"/>
                  <a:gd name="T47" fmla="*/ 308 h 354"/>
                  <a:gd name="T48" fmla="*/ 216 w 279"/>
                  <a:gd name="T49" fmla="*/ 276 h 354"/>
                  <a:gd name="T50" fmla="*/ 217 w 279"/>
                  <a:gd name="T51" fmla="*/ 271 h 354"/>
                  <a:gd name="T52" fmla="*/ 217 w 279"/>
                  <a:gd name="T53" fmla="*/ 272 h 354"/>
                  <a:gd name="T54" fmla="*/ 217 w 279"/>
                  <a:gd name="T55" fmla="*/ 271 h 354"/>
                  <a:gd name="T56" fmla="*/ 217 w 279"/>
                  <a:gd name="T57" fmla="*/ 271 h 354"/>
                  <a:gd name="T58" fmla="*/ 149 w 279"/>
                  <a:gd name="T59" fmla="*/ 186 h 354"/>
                  <a:gd name="T60" fmla="*/ 146 w 279"/>
                  <a:gd name="T61" fmla="*/ 189 h 354"/>
                  <a:gd name="T62" fmla="*/ 215 w 279"/>
                  <a:gd name="T63" fmla="*/ 275 h 354"/>
                  <a:gd name="T64" fmla="*/ 215 w 279"/>
                  <a:gd name="T65" fmla="*/ 275 h 354"/>
                  <a:gd name="T66" fmla="*/ 214 w 279"/>
                  <a:gd name="T67" fmla="*/ 274 h 354"/>
                  <a:gd name="T68" fmla="*/ 215 w 279"/>
                  <a:gd name="T69" fmla="*/ 273 h 354"/>
                  <a:gd name="T70" fmla="*/ 216 w 279"/>
                  <a:gd name="T71" fmla="*/ 269 h 354"/>
                  <a:gd name="T72" fmla="*/ 149 w 279"/>
                  <a:gd name="T73" fmla="*/ 186 h 354"/>
                  <a:gd name="T74" fmla="*/ 128 w 279"/>
                  <a:gd name="T75" fmla="*/ 160 h 354"/>
                  <a:gd name="T76" fmla="*/ 134 w 279"/>
                  <a:gd name="T77" fmla="*/ 174 h 354"/>
                  <a:gd name="T78" fmla="*/ 144 w 279"/>
                  <a:gd name="T79" fmla="*/ 187 h 354"/>
                  <a:gd name="T80" fmla="*/ 148 w 279"/>
                  <a:gd name="T81" fmla="*/ 184 h 354"/>
                  <a:gd name="T82" fmla="*/ 128 w 279"/>
                  <a:gd name="T83" fmla="*/ 160 h 354"/>
                  <a:gd name="T84" fmla="*/ 88 w 279"/>
                  <a:gd name="T85" fmla="*/ 109 h 354"/>
                  <a:gd name="T86" fmla="*/ 85 w 279"/>
                  <a:gd name="T87" fmla="*/ 113 h 354"/>
                  <a:gd name="T88" fmla="*/ 123 w 279"/>
                  <a:gd name="T89" fmla="*/ 160 h 354"/>
                  <a:gd name="T90" fmla="*/ 117 w 279"/>
                  <a:gd name="T91" fmla="*/ 146 h 354"/>
                  <a:gd name="T92" fmla="*/ 88 w 279"/>
                  <a:gd name="T93" fmla="*/ 109 h 354"/>
                  <a:gd name="T94" fmla="*/ 66 w 279"/>
                  <a:gd name="T95" fmla="*/ 90 h 354"/>
                  <a:gd name="T96" fmla="*/ 83 w 279"/>
                  <a:gd name="T97" fmla="*/ 111 h 354"/>
                  <a:gd name="T98" fmla="*/ 86 w 279"/>
                  <a:gd name="T99" fmla="*/ 107 h 354"/>
                  <a:gd name="T100" fmla="*/ 75 w 279"/>
                  <a:gd name="T101" fmla="*/ 94 h 354"/>
                  <a:gd name="T102" fmla="*/ 66 w 279"/>
                  <a:gd name="T103" fmla="*/ 90 h 354"/>
                  <a:gd name="T104" fmla="*/ 0 w 279"/>
                  <a:gd name="T105" fmla="*/ 0 h 354"/>
                  <a:gd name="T106" fmla="*/ 0 w 279"/>
                  <a:gd name="T107" fmla="*/ 7 h 354"/>
                  <a:gd name="T108" fmla="*/ 65 w 279"/>
                  <a:gd name="T109" fmla="*/ 88 h 354"/>
                  <a:gd name="T110" fmla="*/ 74 w 279"/>
                  <a:gd name="T111" fmla="*/ 93 h 354"/>
                  <a:gd name="T112" fmla="*/ 0 w 279"/>
                  <a:gd name="T113"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354">
                    <a:moveTo>
                      <a:pt x="279" y="354"/>
                    </a:moveTo>
                    <a:cubicBezTo>
                      <a:pt x="279" y="354"/>
                      <a:pt x="279" y="354"/>
                      <a:pt x="279" y="354"/>
                    </a:cubicBezTo>
                    <a:cubicBezTo>
                      <a:pt x="279" y="354"/>
                      <a:pt x="279" y="354"/>
                      <a:pt x="279" y="354"/>
                    </a:cubicBezTo>
                    <a:cubicBezTo>
                      <a:pt x="279" y="354"/>
                      <a:pt x="279" y="354"/>
                      <a:pt x="279" y="354"/>
                    </a:cubicBezTo>
                    <a:cubicBezTo>
                      <a:pt x="279" y="354"/>
                      <a:pt x="279" y="354"/>
                      <a:pt x="279" y="354"/>
                    </a:cubicBezTo>
                    <a:moveTo>
                      <a:pt x="259" y="330"/>
                    </a:moveTo>
                    <a:cubicBezTo>
                      <a:pt x="259" y="330"/>
                      <a:pt x="259" y="330"/>
                      <a:pt x="259" y="330"/>
                    </a:cubicBezTo>
                    <a:cubicBezTo>
                      <a:pt x="274" y="349"/>
                      <a:pt x="274" y="349"/>
                      <a:pt x="274" y="349"/>
                    </a:cubicBezTo>
                    <a:cubicBezTo>
                      <a:pt x="274" y="349"/>
                      <a:pt x="274" y="349"/>
                      <a:pt x="274" y="349"/>
                    </a:cubicBezTo>
                    <a:cubicBezTo>
                      <a:pt x="259" y="330"/>
                      <a:pt x="259" y="330"/>
                      <a:pt x="259" y="330"/>
                    </a:cubicBezTo>
                    <a:moveTo>
                      <a:pt x="255" y="325"/>
                    </a:moveTo>
                    <a:cubicBezTo>
                      <a:pt x="255" y="325"/>
                      <a:pt x="255" y="325"/>
                      <a:pt x="255" y="325"/>
                    </a:cubicBezTo>
                    <a:cubicBezTo>
                      <a:pt x="255" y="325"/>
                      <a:pt x="255" y="325"/>
                      <a:pt x="255" y="325"/>
                    </a:cubicBezTo>
                    <a:cubicBezTo>
                      <a:pt x="255" y="325"/>
                      <a:pt x="255" y="325"/>
                      <a:pt x="255" y="325"/>
                    </a:cubicBezTo>
                    <a:cubicBezTo>
                      <a:pt x="255" y="325"/>
                      <a:pt x="255" y="325"/>
                      <a:pt x="255" y="325"/>
                    </a:cubicBezTo>
                    <a:moveTo>
                      <a:pt x="243" y="310"/>
                    </a:moveTo>
                    <a:cubicBezTo>
                      <a:pt x="243" y="310"/>
                      <a:pt x="243" y="310"/>
                      <a:pt x="243" y="310"/>
                    </a:cubicBezTo>
                    <a:cubicBezTo>
                      <a:pt x="253" y="323"/>
                      <a:pt x="253" y="323"/>
                      <a:pt x="253" y="323"/>
                    </a:cubicBezTo>
                    <a:cubicBezTo>
                      <a:pt x="253" y="323"/>
                      <a:pt x="253" y="323"/>
                      <a:pt x="253" y="323"/>
                    </a:cubicBezTo>
                    <a:cubicBezTo>
                      <a:pt x="243" y="310"/>
                      <a:pt x="243" y="310"/>
                      <a:pt x="243" y="310"/>
                    </a:cubicBezTo>
                    <a:moveTo>
                      <a:pt x="216" y="276"/>
                    </a:moveTo>
                    <a:cubicBezTo>
                      <a:pt x="216" y="276"/>
                      <a:pt x="216" y="276"/>
                      <a:pt x="216" y="276"/>
                    </a:cubicBezTo>
                    <a:cubicBezTo>
                      <a:pt x="242" y="308"/>
                      <a:pt x="242" y="308"/>
                      <a:pt x="242" y="308"/>
                    </a:cubicBezTo>
                    <a:cubicBezTo>
                      <a:pt x="242" y="308"/>
                      <a:pt x="242" y="308"/>
                      <a:pt x="242" y="308"/>
                    </a:cubicBezTo>
                    <a:cubicBezTo>
                      <a:pt x="216" y="276"/>
                      <a:pt x="216" y="276"/>
                      <a:pt x="216" y="276"/>
                    </a:cubicBezTo>
                    <a:moveTo>
                      <a:pt x="217" y="271"/>
                    </a:moveTo>
                    <a:cubicBezTo>
                      <a:pt x="217" y="272"/>
                      <a:pt x="217" y="272"/>
                      <a:pt x="217" y="272"/>
                    </a:cubicBezTo>
                    <a:cubicBezTo>
                      <a:pt x="217" y="271"/>
                      <a:pt x="217" y="271"/>
                      <a:pt x="217" y="271"/>
                    </a:cubicBezTo>
                    <a:cubicBezTo>
                      <a:pt x="217" y="271"/>
                      <a:pt x="217" y="271"/>
                      <a:pt x="217" y="271"/>
                    </a:cubicBezTo>
                    <a:moveTo>
                      <a:pt x="149" y="186"/>
                    </a:moveTo>
                    <a:cubicBezTo>
                      <a:pt x="146" y="189"/>
                      <a:pt x="146" y="189"/>
                      <a:pt x="146" y="189"/>
                    </a:cubicBezTo>
                    <a:cubicBezTo>
                      <a:pt x="215" y="275"/>
                      <a:pt x="215" y="275"/>
                      <a:pt x="215" y="275"/>
                    </a:cubicBezTo>
                    <a:cubicBezTo>
                      <a:pt x="215" y="275"/>
                      <a:pt x="215" y="275"/>
                      <a:pt x="215" y="275"/>
                    </a:cubicBezTo>
                    <a:cubicBezTo>
                      <a:pt x="214" y="274"/>
                      <a:pt x="214" y="274"/>
                      <a:pt x="214" y="274"/>
                    </a:cubicBezTo>
                    <a:cubicBezTo>
                      <a:pt x="215" y="273"/>
                      <a:pt x="215" y="273"/>
                      <a:pt x="215" y="273"/>
                    </a:cubicBezTo>
                    <a:cubicBezTo>
                      <a:pt x="216" y="269"/>
                      <a:pt x="216" y="269"/>
                      <a:pt x="216" y="269"/>
                    </a:cubicBezTo>
                    <a:cubicBezTo>
                      <a:pt x="149" y="186"/>
                      <a:pt x="149" y="186"/>
                      <a:pt x="149" y="186"/>
                    </a:cubicBezTo>
                    <a:moveTo>
                      <a:pt x="128" y="160"/>
                    </a:moveTo>
                    <a:cubicBezTo>
                      <a:pt x="134" y="174"/>
                      <a:pt x="134" y="174"/>
                      <a:pt x="134" y="174"/>
                    </a:cubicBezTo>
                    <a:cubicBezTo>
                      <a:pt x="144" y="187"/>
                      <a:pt x="144" y="187"/>
                      <a:pt x="144" y="187"/>
                    </a:cubicBezTo>
                    <a:cubicBezTo>
                      <a:pt x="148" y="184"/>
                      <a:pt x="148" y="184"/>
                      <a:pt x="148" y="184"/>
                    </a:cubicBezTo>
                    <a:cubicBezTo>
                      <a:pt x="128" y="160"/>
                      <a:pt x="128" y="160"/>
                      <a:pt x="128" y="160"/>
                    </a:cubicBezTo>
                    <a:moveTo>
                      <a:pt x="88" y="109"/>
                    </a:moveTo>
                    <a:cubicBezTo>
                      <a:pt x="85" y="113"/>
                      <a:pt x="85" y="113"/>
                      <a:pt x="85" y="113"/>
                    </a:cubicBezTo>
                    <a:cubicBezTo>
                      <a:pt x="123" y="160"/>
                      <a:pt x="123" y="160"/>
                      <a:pt x="123" y="160"/>
                    </a:cubicBezTo>
                    <a:cubicBezTo>
                      <a:pt x="117" y="146"/>
                      <a:pt x="117" y="146"/>
                      <a:pt x="117" y="146"/>
                    </a:cubicBezTo>
                    <a:cubicBezTo>
                      <a:pt x="88" y="109"/>
                      <a:pt x="88" y="109"/>
                      <a:pt x="88" y="109"/>
                    </a:cubicBezTo>
                    <a:moveTo>
                      <a:pt x="66" y="90"/>
                    </a:moveTo>
                    <a:cubicBezTo>
                      <a:pt x="83" y="111"/>
                      <a:pt x="83" y="111"/>
                      <a:pt x="83" y="111"/>
                    </a:cubicBezTo>
                    <a:cubicBezTo>
                      <a:pt x="86" y="107"/>
                      <a:pt x="86" y="107"/>
                      <a:pt x="86" y="107"/>
                    </a:cubicBezTo>
                    <a:cubicBezTo>
                      <a:pt x="75" y="94"/>
                      <a:pt x="75" y="94"/>
                      <a:pt x="75" y="94"/>
                    </a:cubicBezTo>
                    <a:cubicBezTo>
                      <a:pt x="66" y="90"/>
                      <a:pt x="66" y="90"/>
                      <a:pt x="66" y="90"/>
                    </a:cubicBezTo>
                    <a:moveTo>
                      <a:pt x="0" y="0"/>
                    </a:moveTo>
                    <a:cubicBezTo>
                      <a:pt x="0" y="7"/>
                      <a:pt x="0" y="7"/>
                      <a:pt x="0" y="7"/>
                    </a:cubicBezTo>
                    <a:cubicBezTo>
                      <a:pt x="65" y="88"/>
                      <a:pt x="65" y="88"/>
                      <a:pt x="65" y="88"/>
                    </a:cubicBezTo>
                    <a:cubicBezTo>
                      <a:pt x="74" y="93"/>
                      <a:pt x="74" y="93"/>
                      <a:pt x="74" y="93"/>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2" name="Freeform 139">
                <a:extLst>
                  <a:ext uri="{FF2B5EF4-FFF2-40B4-BE49-F238E27FC236}">
                    <a16:creationId xmlns:a16="http://schemas.microsoft.com/office/drawing/2014/main" id="{1B4480B3-99CA-4592-BB3D-21EAA4098CF4}"/>
                  </a:ext>
                </a:extLst>
              </p:cNvPr>
              <p:cNvSpPr>
                <a:spLocks/>
              </p:cNvSpPr>
              <p:nvPr/>
            </p:nvSpPr>
            <p:spPr bwMode="auto">
              <a:xfrm>
                <a:off x="-5304" y="1171"/>
                <a:ext cx="11" cy="6"/>
              </a:xfrm>
              <a:custGeom>
                <a:avLst/>
                <a:gdLst>
                  <a:gd name="T0" fmla="*/ 0 w 11"/>
                  <a:gd name="T1" fmla="*/ 0 h 6"/>
                  <a:gd name="T2" fmla="*/ 1 w 11"/>
                  <a:gd name="T3" fmla="*/ 2 h 6"/>
                  <a:gd name="T4" fmla="*/ 11 w 11"/>
                  <a:gd name="T5" fmla="*/ 6 h 6"/>
                  <a:gd name="T6" fmla="*/ 10 w 11"/>
                  <a:gd name="T7" fmla="*/ 5 h 6"/>
                  <a:gd name="T8" fmla="*/ 0 w 11"/>
                  <a:gd name="T9" fmla="*/ 0 h 6"/>
                </a:gdLst>
                <a:ahLst/>
                <a:cxnLst>
                  <a:cxn ang="0">
                    <a:pos x="T0" y="T1"/>
                  </a:cxn>
                  <a:cxn ang="0">
                    <a:pos x="T2" y="T3"/>
                  </a:cxn>
                  <a:cxn ang="0">
                    <a:pos x="T4" y="T5"/>
                  </a:cxn>
                  <a:cxn ang="0">
                    <a:pos x="T6" y="T7"/>
                  </a:cxn>
                  <a:cxn ang="0">
                    <a:pos x="T8" y="T9"/>
                  </a:cxn>
                </a:cxnLst>
                <a:rect l="0" t="0" r="r" b="b"/>
                <a:pathLst>
                  <a:path w="11" h="6">
                    <a:moveTo>
                      <a:pt x="0" y="0"/>
                    </a:moveTo>
                    <a:lnTo>
                      <a:pt x="1" y="2"/>
                    </a:lnTo>
                    <a:lnTo>
                      <a:pt x="11" y="6"/>
                    </a:lnTo>
                    <a:lnTo>
                      <a:pt x="10" y="5"/>
                    </a:lnTo>
                    <a:lnTo>
                      <a:pt x="0"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3" name="Freeform 140">
                <a:extLst>
                  <a:ext uri="{FF2B5EF4-FFF2-40B4-BE49-F238E27FC236}">
                    <a16:creationId xmlns:a16="http://schemas.microsoft.com/office/drawing/2014/main" id="{66217689-B5BF-4B12-862A-89C5617483E4}"/>
                  </a:ext>
                </a:extLst>
              </p:cNvPr>
              <p:cNvSpPr>
                <a:spLocks/>
              </p:cNvSpPr>
              <p:nvPr/>
            </p:nvSpPr>
            <p:spPr bwMode="auto">
              <a:xfrm>
                <a:off x="-5304" y="1171"/>
                <a:ext cx="11" cy="6"/>
              </a:xfrm>
              <a:custGeom>
                <a:avLst/>
                <a:gdLst>
                  <a:gd name="T0" fmla="*/ 0 w 11"/>
                  <a:gd name="T1" fmla="*/ 0 h 6"/>
                  <a:gd name="T2" fmla="*/ 1 w 11"/>
                  <a:gd name="T3" fmla="*/ 2 h 6"/>
                  <a:gd name="T4" fmla="*/ 11 w 11"/>
                  <a:gd name="T5" fmla="*/ 6 h 6"/>
                  <a:gd name="T6" fmla="*/ 10 w 11"/>
                  <a:gd name="T7" fmla="*/ 5 h 6"/>
                  <a:gd name="T8" fmla="*/ 0 w 11"/>
                  <a:gd name="T9" fmla="*/ 0 h 6"/>
                </a:gdLst>
                <a:ahLst/>
                <a:cxnLst>
                  <a:cxn ang="0">
                    <a:pos x="T0" y="T1"/>
                  </a:cxn>
                  <a:cxn ang="0">
                    <a:pos x="T2" y="T3"/>
                  </a:cxn>
                  <a:cxn ang="0">
                    <a:pos x="T4" y="T5"/>
                  </a:cxn>
                  <a:cxn ang="0">
                    <a:pos x="T6" y="T7"/>
                  </a:cxn>
                  <a:cxn ang="0">
                    <a:pos x="T8" y="T9"/>
                  </a:cxn>
                </a:cxnLst>
                <a:rect l="0" t="0" r="r" b="b"/>
                <a:pathLst>
                  <a:path w="11" h="6">
                    <a:moveTo>
                      <a:pt x="0" y="0"/>
                    </a:moveTo>
                    <a:lnTo>
                      <a:pt x="1" y="2"/>
                    </a:lnTo>
                    <a:lnTo>
                      <a:pt x="11" y="6"/>
                    </a:lnTo>
                    <a:lnTo>
                      <a:pt x="1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4" name="Freeform 141">
                <a:extLst>
                  <a:ext uri="{FF2B5EF4-FFF2-40B4-BE49-F238E27FC236}">
                    <a16:creationId xmlns:a16="http://schemas.microsoft.com/office/drawing/2014/main" id="{901820A1-AD0E-4FE0-B3CA-397F9C3D67B4}"/>
                  </a:ext>
                </a:extLst>
              </p:cNvPr>
              <p:cNvSpPr>
                <a:spLocks noEditPoints="1"/>
              </p:cNvSpPr>
              <p:nvPr/>
            </p:nvSpPr>
            <p:spPr bwMode="auto">
              <a:xfrm>
                <a:off x="-5140" y="1371"/>
                <a:ext cx="72" cy="91"/>
              </a:xfrm>
              <a:custGeom>
                <a:avLst/>
                <a:gdLst>
                  <a:gd name="T0" fmla="*/ 65 w 66"/>
                  <a:gd name="T1" fmla="*/ 83 h 83"/>
                  <a:gd name="T2" fmla="*/ 65 w 66"/>
                  <a:gd name="T3" fmla="*/ 83 h 83"/>
                  <a:gd name="T4" fmla="*/ 65 w 66"/>
                  <a:gd name="T5" fmla="*/ 83 h 83"/>
                  <a:gd name="T6" fmla="*/ 65 w 66"/>
                  <a:gd name="T7" fmla="*/ 83 h 83"/>
                  <a:gd name="T8" fmla="*/ 49 w 66"/>
                  <a:gd name="T9" fmla="*/ 57 h 83"/>
                  <a:gd name="T10" fmla="*/ 45 w 66"/>
                  <a:gd name="T11" fmla="*/ 59 h 83"/>
                  <a:gd name="T12" fmla="*/ 60 w 66"/>
                  <a:gd name="T13" fmla="*/ 78 h 83"/>
                  <a:gd name="T14" fmla="*/ 66 w 66"/>
                  <a:gd name="T15" fmla="*/ 78 h 83"/>
                  <a:gd name="T16" fmla="*/ 49 w 66"/>
                  <a:gd name="T17" fmla="*/ 57 h 83"/>
                  <a:gd name="T18" fmla="*/ 45 w 66"/>
                  <a:gd name="T19" fmla="*/ 52 h 83"/>
                  <a:gd name="T20" fmla="*/ 41 w 66"/>
                  <a:gd name="T21" fmla="*/ 54 h 83"/>
                  <a:gd name="T22" fmla="*/ 41 w 66"/>
                  <a:gd name="T23" fmla="*/ 54 h 83"/>
                  <a:gd name="T24" fmla="*/ 46 w 66"/>
                  <a:gd name="T25" fmla="*/ 53 h 83"/>
                  <a:gd name="T26" fmla="*/ 45 w 66"/>
                  <a:gd name="T27" fmla="*/ 52 h 83"/>
                  <a:gd name="T28" fmla="*/ 32 w 66"/>
                  <a:gd name="T29" fmla="*/ 36 h 83"/>
                  <a:gd name="T30" fmla="*/ 29 w 66"/>
                  <a:gd name="T31" fmla="*/ 39 h 83"/>
                  <a:gd name="T32" fmla="*/ 39 w 66"/>
                  <a:gd name="T33" fmla="*/ 52 h 83"/>
                  <a:gd name="T34" fmla="*/ 43 w 66"/>
                  <a:gd name="T35" fmla="*/ 50 h 83"/>
                  <a:gd name="T36" fmla="*/ 32 w 66"/>
                  <a:gd name="T37" fmla="*/ 36 h 83"/>
                  <a:gd name="T38" fmla="*/ 1 w 66"/>
                  <a:gd name="T39" fmla="*/ 2 h 83"/>
                  <a:gd name="T40" fmla="*/ 0 w 66"/>
                  <a:gd name="T41" fmla="*/ 3 h 83"/>
                  <a:gd name="T42" fmla="*/ 1 w 66"/>
                  <a:gd name="T43" fmla="*/ 4 h 83"/>
                  <a:gd name="T44" fmla="*/ 1 w 66"/>
                  <a:gd name="T45" fmla="*/ 2 h 83"/>
                  <a:gd name="T46" fmla="*/ 3 w 66"/>
                  <a:gd name="T47" fmla="*/ 0 h 83"/>
                  <a:gd name="T48" fmla="*/ 3 w 66"/>
                  <a:gd name="T49" fmla="*/ 1 h 83"/>
                  <a:gd name="T50" fmla="*/ 2 w 66"/>
                  <a:gd name="T51" fmla="*/ 5 h 83"/>
                  <a:gd name="T52" fmla="*/ 28 w 66"/>
                  <a:gd name="T53" fmla="*/ 37 h 83"/>
                  <a:gd name="T54" fmla="*/ 31 w 66"/>
                  <a:gd name="T55" fmla="*/ 34 h 83"/>
                  <a:gd name="T56" fmla="*/ 3 w 66"/>
                  <a:gd name="T5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83">
                    <a:moveTo>
                      <a:pt x="65" y="83"/>
                    </a:moveTo>
                    <a:cubicBezTo>
                      <a:pt x="65" y="83"/>
                      <a:pt x="65" y="83"/>
                      <a:pt x="65" y="83"/>
                    </a:cubicBezTo>
                    <a:cubicBezTo>
                      <a:pt x="65" y="83"/>
                      <a:pt x="65" y="83"/>
                      <a:pt x="65" y="83"/>
                    </a:cubicBezTo>
                    <a:cubicBezTo>
                      <a:pt x="65" y="83"/>
                      <a:pt x="65" y="83"/>
                      <a:pt x="65" y="83"/>
                    </a:cubicBezTo>
                    <a:moveTo>
                      <a:pt x="49" y="57"/>
                    </a:moveTo>
                    <a:cubicBezTo>
                      <a:pt x="45" y="59"/>
                      <a:pt x="45" y="59"/>
                      <a:pt x="45" y="59"/>
                    </a:cubicBezTo>
                    <a:cubicBezTo>
                      <a:pt x="60" y="78"/>
                      <a:pt x="60" y="78"/>
                      <a:pt x="60" y="78"/>
                    </a:cubicBezTo>
                    <a:cubicBezTo>
                      <a:pt x="66" y="78"/>
                      <a:pt x="66" y="78"/>
                      <a:pt x="66" y="78"/>
                    </a:cubicBezTo>
                    <a:cubicBezTo>
                      <a:pt x="49" y="57"/>
                      <a:pt x="49" y="57"/>
                      <a:pt x="49" y="57"/>
                    </a:cubicBezTo>
                    <a:moveTo>
                      <a:pt x="45" y="52"/>
                    </a:moveTo>
                    <a:cubicBezTo>
                      <a:pt x="41" y="54"/>
                      <a:pt x="41" y="54"/>
                      <a:pt x="41" y="54"/>
                    </a:cubicBezTo>
                    <a:cubicBezTo>
                      <a:pt x="41" y="54"/>
                      <a:pt x="41" y="54"/>
                      <a:pt x="41" y="54"/>
                    </a:cubicBezTo>
                    <a:cubicBezTo>
                      <a:pt x="46" y="53"/>
                      <a:pt x="46" y="53"/>
                      <a:pt x="46" y="53"/>
                    </a:cubicBezTo>
                    <a:cubicBezTo>
                      <a:pt x="45" y="52"/>
                      <a:pt x="45" y="52"/>
                      <a:pt x="45" y="52"/>
                    </a:cubicBezTo>
                    <a:moveTo>
                      <a:pt x="32" y="36"/>
                    </a:moveTo>
                    <a:cubicBezTo>
                      <a:pt x="29" y="39"/>
                      <a:pt x="29" y="39"/>
                      <a:pt x="29" y="39"/>
                    </a:cubicBezTo>
                    <a:cubicBezTo>
                      <a:pt x="39" y="52"/>
                      <a:pt x="39" y="52"/>
                      <a:pt x="39" y="52"/>
                    </a:cubicBezTo>
                    <a:cubicBezTo>
                      <a:pt x="43" y="50"/>
                      <a:pt x="43" y="50"/>
                      <a:pt x="43" y="50"/>
                    </a:cubicBezTo>
                    <a:cubicBezTo>
                      <a:pt x="32" y="36"/>
                      <a:pt x="32" y="36"/>
                      <a:pt x="32" y="36"/>
                    </a:cubicBezTo>
                    <a:moveTo>
                      <a:pt x="1" y="2"/>
                    </a:moveTo>
                    <a:cubicBezTo>
                      <a:pt x="0" y="3"/>
                      <a:pt x="0" y="3"/>
                      <a:pt x="0" y="3"/>
                    </a:cubicBezTo>
                    <a:cubicBezTo>
                      <a:pt x="1" y="4"/>
                      <a:pt x="1" y="4"/>
                      <a:pt x="1" y="4"/>
                    </a:cubicBezTo>
                    <a:cubicBezTo>
                      <a:pt x="1" y="2"/>
                      <a:pt x="1" y="2"/>
                      <a:pt x="1" y="2"/>
                    </a:cubicBezTo>
                    <a:moveTo>
                      <a:pt x="3" y="0"/>
                    </a:moveTo>
                    <a:cubicBezTo>
                      <a:pt x="3" y="1"/>
                      <a:pt x="3" y="1"/>
                      <a:pt x="3" y="1"/>
                    </a:cubicBezTo>
                    <a:cubicBezTo>
                      <a:pt x="2" y="5"/>
                      <a:pt x="2" y="5"/>
                      <a:pt x="2" y="5"/>
                    </a:cubicBezTo>
                    <a:cubicBezTo>
                      <a:pt x="28" y="37"/>
                      <a:pt x="28" y="37"/>
                      <a:pt x="28" y="37"/>
                    </a:cubicBezTo>
                    <a:cubicBezTo>
                      <a:pt x="31" y="34"/>
                      <a:pt x="31" y="34"/>
                      <a:pt x="31" y="34"/>
                    </a:cubicBezTo>
                    <a:cubicBezTo>
                      <a:pt x="3" y="0"/>
                      <a:pt x="3" y="0"/>
                      <a:pt x="3"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5" name="Freeform 142">
                <a:extLst>
                  <a:ext uri="{FF2B5EF4-FFF2-40B4-BE49-F238E27FC236}">
                    <a16:creationId xmlns:a16="http://schemas.microsoft.com/office/drawing/2014/main" id="{35070BB5-9F02-4739-882A-AD7B86F9D600}"/>
                  </a:ext>
                </a:extLst>
              </p:cNvPr>
              <p:cNvSpPr>
                <a:spLocks/>
              </p:cNvSpPr>
              <p:nvPr/>
            </p:nvSpPr>
            <p:spPr bwMode="auto">
              <a:xfrm>
                <a:off x="-5051" y="1485"/>
                <a:ext cx="55" cy="68"/>
              </a:xfrm>
              <a:custGeom>
                <a:avLst/>
                <a:gdLst>
                  <a:gd name="T0" fmla="*/ 0 w 50"/>
                  <a:gd name="T1" fmla="*/ 0 h 62"/>
                  <a:gd name="T2" fmla="*/ 0 w 50"/>
                  <a:gd name="T3" fmla="*/ 0 h 62"/>
                  <a:gd name="T4" fmla="*/ 50 w 50"/>
                  <a:gd name="T5" fmla="*/ 62 h 62"/>
                  <a:gd name="T6" fmla="*/ 50 w 50"/>
                  <a:gd name="T7" fmla="*/ 62 h 62"/>
                  <a:gd name="T8" fmla="*/ 0 w 50"/>
                  <a:gd name="T9" fmla="*/ 0 h 62"/>
                </a:gdLst>
                <a:ahLst/>
                <a:cxnLst>
                  <a:cxn ang="0">
                    <a:pos x="T0" y="T1"/>
                  </a:cxn>
                  <a:cxn ang="0">
                    <a:pos x="T2" y="T3"/>
                  </a:cxn>
                  <a:cxn ang="0">
                    <a:pos x="T4" y="T5"/>
                  </a:cxn>
                  <a:cxn ang="0">
                    <a:pos x="T6" y="T7"/>
                  </a:cxn>
                  <a:cxn ang="0">
                    <a:pos x="T8" y="T9"/>
                  </a:cxn>
                </a:cxnLst>
                <a:rect l="0" t="0" r="r" b="b"/>
                <a:pathLst>
                  <a:path w="50" h="62">
                    <a:moveTo>
                      <a:pt x="0" y="0"/>
                    </a:moveTo>
                    <a:cubicBezTo>
                      <a:pt x="0" y="0"/>
                      <a:pt x="0" y="0"/>
                      <a:pt x="0" y="0"/>
                    </a:cubicBezTo>
                    <a:cubicBezTo>
                      <a:pt x="50" y="62"/>
                      <a:pt x="50" y="62"/>
                      <a:pt x="50" y="62"/>
                    </a:cubicBezTo>
                    <a:cubicBezTo>
                      <a:pt x="50" y="62"/>
                      <a:pt x="50" y="62"/>
                      <a:pt x="50" y="62"/>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6" name="Freeform 143">
                <a:extLst>
                  <a:ext uri="{FF2B5EF4-FFF2-40B4-BE49-F238E27FC236}">
                    <a16:creationId xmlns:a16="http://schemas.microsoft.com/office/drawing/2014/main" id="{EF037C1B-A0E0-4495-88BE-4BF21D06BC7E}"/>
                  </a:ext>
                </a:extLst>
              </p:cNvPr>
              <p:cNvSpPr>
                <a:spLocks/>
              </p:cNvSpPr>
              <p:nvPr/>
            </p:nvSpPr>
            <p:spPr bwMode="auto">
              <a:xfrm>
                <a:off x="-5051" y="1482"/>
                <a:ext cx="58" cy="71"/>
              </a:xfrm>
              <a:custGeom>
                <a:avLst/>
                <a:gdLst>
                  <a:gd name="T0" fmla="*/ 3 w 53"/>
                  <a:gd name="T1" fmla="*/ 0 h 65"/>
                  <a:gd name="T2" fmla="*/ 0 w 53"/>
                  <a:gd name="T3" fmla="*/ 3 h 65"/>
                  <a:gd name="T4" fmla="*/ 50 w 53"/>
                  <a:gd name="T5" fmla="*/ 65 h 65"/>
                  <a:gd name="T6" fmla="*/ 53 w 53"/>
                  <a:gd name="T7" fmla="*/ 62 h 65"/>
                  <a:gd name="T8" fmla="*/ 3 w 53"/>
                  <a:gd name="T9" fmla="*/ 0 h 65"/>
                </a:gdLst>
                <a:ahLst/>
                <a:cxnLst>
                  <a:cxn ang="0">
                    <a:pos x="T0" y="T1"/>
                  </a:cxn>
                  <a:cxn ang="0">
                    <a:pos x="T2" y="T3"/>
                  </a:cxn>
                  <a:cxn ang="0">
                    <a:pos x="T4" y="T5"/>
                  </a:cxn>
                  <a:cxn ang="0">
                    <a:pos x="T6" y="T7"/>
                  </a:cxn>
                  <a:cxn ang="0">
                    <a:pos x="T8" y="T9"/>
                  </a:cxn>
                </a:cxnLst>
                <a:rect l="0" t="0" r="r" b="b"/>
                <a:pathLst>
                  <a:path w="53" h="65">
                    <a:moveTo>
                      <a:pt x="3" y="0"/>
                    </a:moveTo>
                    <a:cubicBezTo>
                      <a:pt x="2" y="1"/>
                      <a:pt x="1" y="2"/>
                      <a:pt x="0" y="3"/>
                    </a:cubicBezTo>
                    <a:cubicBezTo>
                      <a:pt x="50" y="65"/>
                      <a:pt x="50" y="65"/>
                      <a:pt x="50" y="65"/>
                    </a:cubicBezTo>
                    <a:cubicBezTo>
                      <a:pt x="51" y="64"/>
                      <a:pt x="52" y="63"/>
                      <a:pt x="53" y="62"/>
                    </a:cubicBezTo>
                    <a:cubicBezTo>
                      <a:pt x="3" y="0"/>
                      <a:pt x="3" y="0"/>
                      <a:pt x="3"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7" name="Freeform 144">
                <a:extLst>
                  <a:ext uri="{FF2B5EF4-FFF2-40B4-BE49-F238E27FC236}">
                    <a16:creationId xmlns:a16="http://schemas.microsoft.com/office/drawing/2014/main" id="{17CF0C1F-AC5D-4499-B446-5690FACBAB9C}"/>
                  </a:ext>
                </a:extLst>
              </p:cNvPr>
              <p:cNvSpPr>
                <a:spLocks/>
              </p:cNvSpPr>
              <p:nvPr/>
            </p:nvSpPr>
            <p:spPr bwMode="auto">
              <a:xfrm>
                <a:off x="-4978" y="1575"/>
                <a:ext cx="68" cy="86"/>
              </a:xfrm>
              <a:custGeom>
                <a:avLst/>
                <a:gdLst>
                  <a:gd name="T0" fmla="*/ 0 w 62"/>
                  <a:gd name="T1" fmla="*/ 0 h 78"/>
                  <a:gd name="T2" fmla="*/ 0 w 62"/>
                  <a:gd name="T3" fmla="*/ 0 h 78"/>
                  <a:gd name="T4" fmla="*/ 62 w 62"/>
                  <a:gd name="T5" fmla="*/ 78 h 78"/>
                  <a:gd name="T6" fmla="*/ 62 w 62"/>
                  <a:gd name="T7" fmla="*/ 78 h 78"/>
                  <a:gd name="T8" fmla="*/ 0 w 62"/>
                  <a:gd name="T9" fmla="*/ 0 h 78"/>
                </a:gdLst>
                <a:ahLst/>
                <a:cxnLst>
                  <a:cxn ang="0">
                    <a:pos x="T0" y="T1"/>
                  </a:cxn>
                  <a:cxn ang="0">
                    <a:pos x="T2" y="T3"/>
                  </a:cxn>
                  <a:cxn ang="0">
                    <a:pos x="T4" y="T5"/>
                  </a:cxn>
                  <a:cxn ang="0">
                    <a:pos x="T6" y="T7"/>
                  </a:cxn>
                  <a:cxn ang="0">
                    <a:pos x="T8" y="T9"/>
                  </a:cxn>
                </a:cxnLst>
                <a:rect l="0" t="0" r="r" b="b"/>
                <a:pathLst>
                  <a:path w="62" h="78">
                    <a:moveTo>
                      <a:pt x="0" y="0"/>
                    </a:moveTo>
                    <a:cubicBezTo>
                      <a:pt x="0" y="0"/>
                      <a:pt x="0" y="0"/>
                      <a:pt x="0" y="0"/>
                    </a:cubicBezTo>
                    <a:cubicBezTo>
                      <a:pt x="62" y="78"/>
                      <a:pt x="62" y="78"/>
                      <a:pt x="62" y="78"/>
                    </a:cubicBezTo>
                    <a:cubicBezTo>
                      <a:pt x="62" y="78"/>
                      <a:pt x="62" y="78"/>
                      <a:pt x="62" y="78"/>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8" name="Freeform 145">
                <a:extLst>
                  <a:ext uri="{FF2B5EF4-FFF2-40B4-BE49-F238E27FC236}">
                    <a16:creationId xmlns:a16="http://schemas.microsoft.com/office/drawing/2014/main" id="{50E45E83-5398-47D7-9FF1-52FFD8C0BA0B}"/>
                  </a:ext>
                </a:extLst>
              </p:cNvPr>
              <p:cNvSpPr>
                <a:spLocks/>
              </p:cNvSpPr>
              <p:nvPr/>
            </p:nvSpPr>
            <p:spPr bwMode="auto">
              <a:xfrm>
                <a:off x="-4978" y="1573"/>
                <a:ext cx="70" cy="88"/>
              </a:xfrm>
              <a:custGeom>
                <a:avLst/>
                <a:gdLst>
                  <a:gd name="T0" fmla="*/ 4 w 64"/>
                  <a:gd name="T1" fmla="*/ 0 h 80"/>
                  <a:gd name="T2" fmla="*/ 0 w 64"/>
                  <a:gd name="T3" fmla="*/ 2 h 80"/>
                  <a:gd name="T4" fmla="*/ 62 w 64"/>
                  <a:gd name="T5" fmla="*/ 80 h 80"/>
                  <a:gd name="T6" fmla="*/ 64 w 64"/>
                  <a:gd name="T7" fmla="*/ 75 h 80"/>
                  <a:gd name="T8" fmla="*/ 4 w 64"/>
                  <a:gd name="T9" fmla="*/ 0 h 80"/>
                </a:gdLst>
                <a:ahLst/>
                <a:cxnLst>
                  <a:cxn ang="0">
                    <a:pos x="T0" y="T1"/>
                  </a:cxn>
                  <a:cxn ang="0">
                    <a:pos x="T2" y="T3"/>
                  </a:cxn>
                  <a:cxn ang="0">
                    <a:pos x="T4" y="T5"/>
                  </a:cxn>
                  <a:cxn ang="0">
                    <a:pos x="T6" y="T7"/>
                  </a:cxn>
                  <a:cxn ang="0">
                    <a:pos x="T8" y="T9"/>
                  </a:cxn>
                </a:cxnLst>
                <a:rect l="0" t="0" r="r" b="b"/>
                <a:pathLst>
                  <a:path w="64" h="80">
                    <a:moveTo>
                      <a:pt x="4" y="0"/>
                    </a:moveTo>
                    <a:cubicBezTo>
                      <a:pt x="3" y="1"/>
                      <a:pt x="2" y="2"/>
                      <a:pt x="0" y="2"/>
                    </a:cubicBezTo>
                    <a:cubicBezTo>
                      <a:pt x="62" y="80"/>
                      <a:pt x="62" y="80"/>
                      <a:pt x="62" y="80"/>
                    </a:cubicBezTo>
                    <a:cubicBezTo>
                      <a:pt x="64" y="75"/>
                      <a:pt x="64" y="75"/>
                      <a:pt x="64" y="75"/>
                    </a:cubicBezTo>
                    <a:cubicBezTo>
                      <a:pt x="4" y="0"/>
                      <a:pt x="4" y="0"/>
                      <a:pt x="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9" name="Freeform 146">
                <a:extLst>
                  <a:ext uri="{FF2B5EF4-FFF2-40B4-BE49-F238E27FC236}">
                    <a16:creationId xmlns:a16="http://schemas.microsoft.com/office/drawing/2014/main" id="{45B6DC1B-7329-48C0-98B1-72FBEF55F2F9}"/>
                  </a:ext>
                </a:extLst>
              </p:cNvPr>
              <p:cNvSpPr>
                <a:spLocks/>
              </p:cNvSpPr>
              <p:nvPr/>
            </p:nvSpPr>
            <p:spPr bwMode="auto">
              <a:xfrm>
                <a:off x="-4996" y="1550"/>
                <a:ext cx="22" cy="25"/>
              </a:xfrm>
              <a:custGeom>
                <a:avLst/>
                <a:gdLst>
                  <a:gd name="T0" fmla="*/ 3 w 20"/>
                  <a:gd name="T1" fmla="*/ 0 h 23"/>
                  <a:gd name="T2" fmla="*/ 0 w 20"/>
                  <a:gd name="T3" fmla="*/ 3 h 23"/>
                  <a:gd name="T4" fmla="*/ 0 w 20"/>
                  <a:gd name="T5" fmla="*/ 3 h 23"/>
                  <a:gd name="T6" fmla="*/ 7 w 20"/>
                  <a:gd name="T7" fmla="*/ 12 h 23"/>
                  <a:gd name="T8" fmla="*/ 8 w 20"/>
                  <a:gd name="T9" fmla="*/ 13 h 23"/>
                  <a:gd name="T10" fmla="*/ 16 w 20"/>
                  <a:gd name="T11" fmla="*/ 23 h 23"/>
                  <a:gd name="T12" fmla="*/ 16 w 20"/>
                  <a:gd name="T13" fmla="*/ 23 h 23"/>
                  <a:gd name="T14" fmla="*/ 20 w 20"/>
                  <a:gd name="T15" fmla="*/ 21 h 23"/>
                  <a:gd name="T16" fmla="*/ 12 w 20"/>
                  <a:gd name="T17" fmla="*/ 11 h 23"/>
                  <a:gd name="T18" fmla="*/ 11 w 20"/>
                  <a:gd name="T19" fmla="*/ 10 h 23"/>
                  <a:gd name="T20" fmla="*/ 3 w 20"/>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3" y="0"/>
                    </a:moveTo>
                    <a:cubicBezTo>
                      <a:pt x="2" y="1"/>
                      <a:pt x="1" y="2"/>
                      <a:pt x="0" y="3"/>
                    </a:cubicBezTo>
                    <a:cubicBezTo>
                      <a:pt x="0" y="3"/>
                      <a:pt x="0" y="3"/>
                      <a:pt x="0" y="3"/>
                    </a:cubicBezTo>
                    <a:cubicBezTo>
                      <a:pt x="7" y="12"/>
                      <a:pt x="7" y="12"/>
                      <a:pt x="7" y="12"/>
                    </a:cubicBezTo>
                    <a:cubicBezTo>
                      <a:pt x="8" y="13"/>
                      <a:pt x="8" y="13"/>
                      <a:pt x="8" y="13"/>
                    </a:cubicBezTo>
                    <a:cubicBezTo>
                      <a:pt x="16" y="23"/>
                      <a:pt x="16" y="23"/>
                      <a:pt x="16" y="23"/>
                    </a:cubicBezTo>
                    <a:cubicBezTo>
                      <a:pt x="16" y="23"/>
                      <a:pt x="16" y="23"/>
                      <a:pt x="16" y="23"/>
                    </a:cubicBezTo>
                    <a:cubicBezTo>
                      <a:pt x="18" y="23"/>
                      <a:pt x="19" y="22"/>
                      <a:pt x="20" y="21"/>
                    </a:cubicBezTo>
                    <a:cubicBezTo>
                      <a:pt x="12" y="11"/>
                      <a:pt x="12" y="11"/>
                      <a:pt x="12" y="11"/>
                    </a:cubicBezTo>
                    <a:cubicBezTo>
                      <a:pt x="11" y="10"/>
                      <a:pt x="11" y="10"/>
                      <a:pt x="11" y="10"/>
                    </a:cubicBezTo>
                    <a:cubicBezTo>
                      <a:pt x="3" y="0"/>
                      <a:pt x="3" y="0"/>
                      <a:pt x="3"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0" name="Freeform 147">
                <a:extLst>
                  <a:ext uri="{FF2B5EF4-FFF2-40B4-BE49-F238E27FC236}">
                    <a16:creationId xmlns:a16="http://schemas.microsoft.com/office/drawing/2014/main" id="{296B9882-A582-49BA-A49F-2CB74745AF6D}"/>
                  </a:ext>
                </a:extLst>
              </p:cNvPr>
              <p:cNvSpPr>
                <a:spLocks/>
              </p:cNvSpPr>
              <p:nvPr/>
            </p:nvSpPr>
            <p:spPr bwMode="auto">
              <a:xfrm>
                <a:off x="-4749" y="1856"/>
                <a:ext cx="4" cy="2"/>
              </a:xfrm>
              <a:custGeom>
                <a:avLst/>
                <a:gdLst>
                  <a:gd name="T0" fmla="*/ 3 w 4"/>
                  <a:gd name="T1" fmla="*/ 0 h 2"/>
                  <a:gd name="T2" fmla="*/ 2 w 4"/>
                  <a:gd name="T3" fmla="*/ 2 h 2"/>
                  <a:gd name="T4" fmla="*/ 2 w 4"/>
                  <a:gd name="T5" fmla="*/ 1 h 2"/>
                  <a:gd name="T6" fmla="*/ 0 w 4"/>
                  <a:gd name="T7" fmla="*/ 2 h 2"/>
                  <a:gd name="T8" fmla="*/ 2 w 4"/>
                  <a:gd name="T9" fmla="*/ 2 h 2"/>
                  <a:gd name="T10" fmla="*/ 4 w 4"/>
                  <a:gd name="T11" fmla="*/ 1 h 2"/>
                  <a:gd name="T12" fmla="*/ 4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2" y="2"/>
                    </a:lnTo>
                    <a:lnTo>
                      <a:pt x="2" y="1"/>
                    </a:lnTo>
                    <a:lnTo>
                      <a:pt x="0" y="2"/>
                    </a:lnTo>
                    <a:lnTo>
                      <a:pt x="2" y="2"/>
                    </a:lnTo>
                    <a:lnTo>
                      <a:pt x="4" y="1"/>
                    </a:lnTo>
                    <a:lnTo>
                      <a:pt x="4" y="1"/>
                    </a:lnTo>
                    <a:lnTo>
                      <a:pt x="3" y="0"/>
                    </a:lnTo>
                    <a:close/>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1" name="Freeform 148">
                <a:extLst>
                  <a:ext uri="{FF2B5EF4-FFF2-40B4-BE49-F238E27FC236}">
                    <a16:creationId xmlns:a16="http://schemas.microsoft.com/office/drawing/2014/main" id="{A68C715B-3DB5-4E7E-B25E-ACFCE134D5F9}"/>
                  </a:ext>
                </a:extLst>
              </p:cNvPr>
              <p:cNvSpPr>
                <a:spLocks/>
              </p:cNvSpPr>
              <p:nvPr/>
            </p:nvSpPr>
            <p:spPr bwMode="auto">
              <a:xfrm>
                <a:off x="-4749" y="1856"/>
                <a:ext cx="4" cy="2"/>
              </a:xfrm>
              <a:custGeom>
                <a:avLst/>
                <a:gdLst>
                  <a:gd name="T0" fmla="*/ 3 w 4"/>
                  <a:gd name="T1" fmla="*/ 0 h 2"/>
                  <a:gd name="T2" fmla="*/ 2 w 4"/>
                  <a:gd name="T3" fmla="*/ 2 h 2"/>
                  <a:gd name="T4" fmla="*/ 2 w 4"/>
                  <a:gd name="T5" fmla="*/ 1 h 2"/>
                  <a:gd name="T6" fmla="*/ 0 w 4"/>
                  <a:gd name="T7" fmla="*/ 2 h 2"/>
                  <a:gd name="T8" fmla="*/ 2 w 4"/>
                  <a:gd name="T9" fmla="*/ 2 h 2"/>
                  <a:gd name="T10" fmla="*/ 4 w 4"/>
                  <a:gd name="T11" fmla="*/ 1 h 2"/>
                  <a:gd name="T12" fmla="*/ 4 w 4"/>
                  <a:gd name="T13" fmla="*/ 1 h 2"/>
                  <a:gd name="T14" fmla="*/ 3 w 4"/>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2">
                    <a:moveTo>
                      <a:pt x="3" y="0"/>
                    </a:moveTo>
                    <a:lnTo>
                      <a:pt x="2" y="2"/>
                    </a:lnTo>
                    <a:lnTo>
                      <a:pt x="2" y="1"/>
                    </a:lnTo>
                    <a:lnTo>
                      <a:pt x="0" y="2"/>
                    </a:lnTo>
                    <a:lnTo>
                      <a:pt x="2" y="2"/>
                    </a:lnTo>
                    <a:lnTo>
                      <a:pt x="4" y="1"/>
                    </a:lnTo>
                    <a:lnTo>
                      <a:pt x="4"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2" name="Freeform 149">
                <a:extLst>
                  <a:ext uri="{FF2B5EF4-FFF2-40B4-BE49-F238E27FC236}">
                    <a16:creationId xmlns:a16="http://schemas.microsoft.com/office/drawing/2014/main" id="{5CD0D87A-CF02-4272-B910-D2B44B977A33}"/>
                  </a:ext>
                </a:extLst>
              </p:cNvPr>
              <p:cNvSpPr>
                <a:spLocks noEditPoints="1"/>
              </p:cNvSpPr>
              <p:nvPr/>
            </p:nvSpPr>
            <p:spPr bwMode="auto">
              <a:xfrm>
                <a:off x="-5375" y="1907"/>
                <a:ext cx="324" cy="64"/>
              </a:xfrm>
              <a:custGeom>
                <a:avLst/>
                <a:gdLst>
                  <a:gd name="T0" fmla="*/ 32 w 295"/>
                  <a:gd name="T1" fmla="*/ 48 h 58"/>
                  <a:gd name="T2" fmla="*/ 0 w 295"/>
                  <a:gd name="T3" fmla="*/ 53 h 58"/>
                  <a:gd name="T4" fmla="*/ 0 w 295"/>
                  <a:gd name="T5" fmla="*/ 58 h 58"/>
                  <a:gd name="T6" fmla="*/ 14 w 295"/>
                  <a:gd name="T7" fmla="*/ 55 h 58"/>
                  <a:gd name="T8" fmla="*/ 32 w 295"/>
                  <a:gd name="T9" fmla="*/ 48 h 58"/>
                  <a:gd name="T10" fmla="*/ 251 w 295"/>
                  <a:gd name="T11" fmla="*/ 8 h 58"/>
                  <a:gd name="T12" fmla="*/ 56 w 295"/>
                  <a:gd name="T13" fmla="*/ 43 h 58"/>
                  <a:gd name="T14" fmla="*/ 38 w 295"/>
                  <a:gd name="T15" fmla="*/ 51 h 58"/>
                  <a:gd name="T16" fmla="*/ 246 w 295"/>
                  <a:gd name="T17" fmla="*/ 14 h 58"/>
                  <a:gd name="T18" fmla="*/ 251 w 295"/>
                  <a:gd name="T19" fmla="*/ 8 h 58"/>
                  <a:gd name="T20" fmla="*/ 295 w 295"/>
                  <a:gd name="T21" fmla="*/ 0 h 58"/>
                  <a:gd name="T22" fmla="*/ 256 w 295"/>
                  <a:gd name="T23" fmla="*/ 7 h 58"/>
                  <a:gd name="T24" fmla="*/ 251 w 295"/>
                  <a:gd name="T25" fmla="*/ 13 h 58"/>
                  <a:gd name="T26" fmla="*/ 295 w 295"/>
                  <a:gd name="T27" fmla="*/ 5 h 58"/>
                  <a:gd name="T28" fmla="*/ 295 w 295"/>
                  <a:gd name="T2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5" h="58">
                    <a:moveTo>
                      <a:pt x="32" y="48"/>
                    </a:moveTo>
                    <a:cubicBezTo>
                      <a:pt x="0" y="53"/>
                      <a:pt x="0" y="53"/>
                      <a:pt x="0" y="53"/>
                    </a:cubicBezTo>
                    <a:cubicBezTo>
                      <a:pt x="0" y="58"/>
                      <a:pt x="0" y="58"/>
                      <a:pt x="0" y="58"/>
                    </a:cubicBezTo>
                    <a:cubicBezTo>
                      <a:pt x="14" y="55"/>
                      <a:pt x="14" y="55"/>
                      <a:pt x="14" y="55"/>
                    </a:cubicBezTo>
                    <a:cubicBezTo>
                      <a:pt x="32" y="48"/>
                      <a:pt x="32" y="48"/>
                      <a:pt x="32" y="48"/>
                    </a:cubicBezTo>
                    <a:moveTo>
                      <a:pt x="251" y="8"/>
                    </a:moveTo>
                    <a:cubicBezTo>
                      <a:pt x="56" y="43"/>
                      <a:pt x="56" y="43"/>
                      <a:pt x="56" y="43"/>
                    </a:cubicBezTo>
                    <a:cubicBezTo>
                      <a:pt x="38" y="51"/>
                      <a:pt x="38" y="51"/>
                      <a:pt x="38" y="51"/>
                    </a:cubicBezTo>
                    <a:cubicBezTo>
                      <a:pt x="246" y="14"/>
                      <a:pt x="246" y="14"/>
                      <a:pt x="246" y="14"/>
                    </a:cubicBezTo>
                    <a:cubicBezTo>
                      <a:pt x="251" y="8"/>
                      <a:pt x="251" y="8"/>
                      <a:pt x="251" y="8"/>
                    </a:cubicBezTo>
                    <a:moveTo>
                      <a:pt x="295" y="0"/>
                    </a:moveTo>
                    <a:cubicBezTo>
                      <a:pt x="256" y="7"/>
                      <a:pt x="256" y="7"/>
                      <a:pt x="256" y="7"/>
                    </a:cubicBezTo>
                    <a:cubicBezTo>
                      <a:pt x="251" y="13"/>
                      <a:pt x="251" y="13"/>
                      <a:pt x="251" y="13"/>
                    </a:cubicBezTo>
                    <a:cubicBezTo>
                      <a:pt x="295" y="5"/>
                      <a:pt x="295" y="5"/>
                      <a:pt x="295" y="5"/>
                    </a:cubicBezTo>
                    <a:cubicBezTo>
                      <a:pt x="295" y="3"/>
                      <a:pt x="295" y="2"/>
                      <a:pt x="295"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3" name="Freeform 150">
                <a:extLst>
                  <a:ext uri="{FF2B5EF4-FFF2-40B4-BE49-F238E27FC236}">
                    <a16:creationId xmlns:a16="http://schemas.microsoft.com/office/drawing/2014/main" id="{6BFE7FBD-C5BF-4100-A97D-82271F487057}"/>
                  </a:ext>
                </a:extLst>
              </p:cNvPr>
              <p:cNvSpPr>
                <a:spLocks/>
              </p:cNvSpPr>
              <p:nvPr/>
            </p:nvSpPr>
            <p:spPr bwMode="auto">
              <a:xfrm>
                <a:off x="-5051" y="1904"/>
                <a:ext cx="21" cy="9"/>
              </a:xfrm>
              <a:custGeom>
                <a:avLst/>
                <a:gdLst>
                  <a:gd name="T0" fmla="*/ 19 w 19"/>
                  <a:gd name="T1" fmla="*/ 0 h 8"/>
                  <a:gd name="T2" fmla="*/ 0 w 19"/>
                  <a:gd name="T3" fmla="*/ 3 h 8"/>
                  <a:gd name="T4" fmla="*/ 0 w 19"/>
                  <a:gd name="T5" fmla="*/ 3 h 8"/>
                  <a:gd name="T6" fmla="*/ 0 w 19"/>
                  <a:gd name="T7" fmla="*/ 8 h 8"/>
                  <a:gd name="T8" fmla="*/ 16 w 19"/>
                  <a:gd name="T9" fmla="*/ 5 h 8"/>
                  <a:gd name="T10" fmla="*/ 19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19" y="0"/>
                    </a:moveTo>
                    <a:cubicBezTo>
                      <a:pt x="0" y="3"/>
                      <a:pt x="0" y="3"/>
                      <a:pt x="0" y="3"/>
                    </a:cubicBezTo>
                    <a:cubicBezTo>
                      <a:pt x="0" y="3"/>
                      <a:pt x="0" y="3"/>
                      <a:pt x="0" y="3"/>
                    </a:cubicBezTo>
                    <a:cubicBezTo>
                      <a:pt x="0" y="5"/>
                      <a:pt x="0" y="6"/>
                      <a:pt x="0" y="8"/>
                    </a:cubicBezTo>
                    <a:cubicBezTo>
                      <a:pt x="16" y="5"/>
                      <a:pt x="16" y="5"/>
                      <a:pt x="16" y="5"/>
                    </a:cubicBezTo>
                    <a:cubicBezTo>
                      <a:pt x="19" y="0"/>
                      <a:pt x="19" y="0"/>
                      <a:pt x="19"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4" name="Freeform 151">
                <a:extLst>
                  <a:ext uri="{FF2B5EF4-FFF2-40B4-BE49-F238E27FC236}">
                    <a16:creationId xmlns:a16="http://schemas.microsoft.com/office/drawing/2014/main" id="{A799466F-E400-483C-AAD1-7AB6BB27868E}"/>
                  </a:ext>
                </a:extLst>
              </p:cNvPr>
              <p:cNvSpPr>
                <a:spLocks noEditPoints="1"/>
              </p:cNvSpPr>
              <p:nvPr/>
            </p:nvSpPr>
            <p:spPr bwMode="auto">
              <a:xfrm>
                <a:off x="-4908" y="1662"/>
                <a:ext cx="142" cy="177"/>
              </a:xfrm>
              <a:custGeom>
                <a:avLst/>
                <a:gdLst>
                  <a:gd name="T0" fmla="*/ 87 w 142"/>
                  <a:gd name="T1" fmla="*/ 108 h 177"/>
                  <a:gd name="T2" fmla="*/ 87 w 142"/>
                  <a:gd name="T3" fmla="*/ 108 h 177"/>
                  <a:gd name="T4" fmla="*/ 142 w 142"/>
                  <a:gd name="T5" fmla="*/ 177 h 177"/>
                  <a:gd name="T6" fmla="*/ 142 w 142"/>
                  <a:gd name="T7" fmla="*/ 177 h 177"/>
                  <a:gd name="T8" fmla="*/ 87 w 142"/>
                  <a:gd name="T9" fmla="*/ 108 h 177"/>
                  <a:gd name="T10" fmla="*/ 74 w 142"/>
                  <a:gd name="T11" fmla="*/ 92 h 177"/>
                  <a:gd name="T12" fmla="*/ 74 w 142"/>
                  <a:gd name="T13" fmla="*/ 92 h 177"/>
                  <a:gd name="T14" fmla="*/ 86 w 142"/>
                  <a:gd name="T15" fmla="*/ 107 h 177"/>
                  <a:gd name="T16" fmla="*/ 86 w 142"/>
                  <a:gd name="T17" fmla="*/ 107 h 177"/>
                  <a:gd name="T18" fmla="*/ 74 w 142"/>
                  <a:gd name="T19" fmla="*/ 92 h 177"/>
                  <a:gd name="T20" fmla="*/ 51 w 142"/>
                  <a:gd name="T21" fmla="*/ 62 h 177"/>
                  <a:gd name="T22" fmla="*/ 51 w 142"/>
                  <a:gd name="T23" fmla="*/ 62 h 177"/>
                  <a:gd name="T24" fmla="*/ 70 w 142"/>
                  <a:gd name="T25" fmla="*/ 87 h 177"/>
                  <a:gd name="T26" fmla="*/ 70 w 142"/>
                  <a:gd name="T27" fmla="*/ 87 h 177"/>
                  <a:gd name="T28" fmla="*/ 51 w 142"/>
                  <a:gd name="T29" fmla="*/ 62 h 177"/>
                  <a:gd name="T30" fmla="*/ 32 w 142"/>
                  <a:gd name="T31" fmla="*/ 39 h 177"/>
                  <a:gd name="T32" fmla="*/ 32 w 142"/>
                  <a:gd name="T33" fmla="*/ 39 h 177"/>
                  <a:gd name="T34" fmla="*/ 47 w 142"/>
                  <a:gd name="T35" fmla="*/ 59 h 177"/>
                  <a:gd name="T36" fmla="*/ 47 w 142"/>
                  <a:gd name="T37" fmla="*/ 59 h 177"/>
                  <a:gd name="T38" fmla="*/ 32 w 142"/>
                  <a:gd name="T39" fmla="*/ 39 h 177"/>
                  <a:gd name="T40" fmla="*/ 0 w 142"/>
                  <a:gd name="T41" fmla="*/ 0 h 177"/>
                  <a:gd name="T42" fmla="*/ 0 w 142"/>
                  <a:gd name="T43" fmla="*/ 0 h 177"/>
                  <a:gd name="T44" fmla="*/ 30 w 142"/>
                  <a:gd name="T45" fmla="*/ 37 h 177"/>
                  <a:gd name="T46" fmla="*/ 30 w 142"/>
                  <a:gd name="T47" fmla="*/ 37 h 177"/>
                  <a:gd name="T48" fmla="*/ 0 w 142"/>
                  <a:gd name="T4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77">
                    <a:moveTo>
                      <a:pt x="87" y="108"/>
                    </a:moveTo>
                    <a:lnTo>
                      <a:pt x="87" y="108"/>
                    </a:lnTo>
                    <a:lnTo>
                      <a:pt x="142" y="177"/>
                    </a:lnTo>
                    <a:lnTo>
                      <a:pt x="142" y="177"/>
                    </a:lnTo>
                    <a:lnTo>
                      <a:pt x="87" y="108"/>
                    </a:lnTo>
                    <a:close/>
                    <a:moveTo>
                      <a:pt x="74" y="92"/>
                    </a:moveTo>
                    <a:lnTo>
                      <a:pt x="74" y="92"/>
                    </a:lnTo>
                    <a:lnTo>
                      <a:pt x="86" y="107"/>
                    </a:lnTo>
                    <a:lnTo>
                      <a:pt x="86" y="107"/>
                    </a:lnTo>
                    <a:lnTo>
                      <a:pt x="74" y="92"/>
                    </a:lnTo>
                    <a:close/>
                    <a:moveTo>
                      <a:pt x="51" y="62"/>
                    </a:moveTo>
                    <a:lnTo>
                      <a:pt x="51" y="62"/>
                    </a:lnTo>
                    <a:lnTo>
                      <a:pt x="70" y="87"/>
                    </a:lnTo>
                    <a:lnTo>
                      <a:pt x="70" y="87"/>
                    </a:lnTo>
                    <a:lnTo>
                      <a:pt x="51" y="62"/>
                    </a:lnTo>
                    <a:close/>
                    <a:moveTo>
                      <a:pt x="32" y="39"/>
                    </a:moveTo>
                    <a:lnTo>
                      <a:pt x="32" y="39"/>
                    </a:lnTo>
                    <a:lnTo>
                      <a:pt x="47" y="59"/>
                    </a:lnTo>
                    <a:lnTo>
                      <a:pt x="47" y="59"/>
                    </a:lnTo>
                    <a:lnTo>
                      <a:pt x="32" y="39"/>
                    </a:lnTo>
                    <a:close/>
                    <a:moveTo>
                      <a:pt x="0" y="0"/>
                    </a:moveTo>
                    <a:lnTo>
                      <a:pt x="0" y="0"/>
                    </a:lnTo>
                    <a:lnTo>
                      <a:pt x="30" y="37"/>
                    </a:lnTo>
                    <a:lnTo>
                      <a:pt x="30" y="37"/>
                    </a:lnTo>
                    <a:lnTo>
                      <a:pt x="0" y="0"/>
                    </a:lnTo>
                    <a:close/>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5" name="Freeform 152">
                <a:extLst>
                  <a:ext uri="{FF2B5EF4-FFF2-40B4-BE49-F238E27FC236}">
                    <a16:creationId xmlns:a16="http://schemas.microsoft.com/office/drawing/2014/main" id="{1D58394C-7836-45E8-BC41-FED900778D90}"/>
                  </a:ext>
                </a:extLst>
              </p:cNvPr>
              <p:cNvSpPr>
                <a:spLocks noEditPoints="1"/>
              </p:cNvSpPr>
              <p:nvPr/>
            </p:nvSpPr>
            <p:spPr bwMode="auto">
              <a:xfrm>
                <a:off x="-4908" y="1662"/>
                <a:ext cx="142" cy="177"/>
              </a:xfrm>
              <a:custGeom>
                <a:avLst/>
                <a:gdLst>
                  <a:gd name="T0" fmla="*/ 87 w 142"/>
                  <a:gd name="T1" fmla="*/ 108 h 177"/>
                  <a:gd name="T2" fmla="*/ 87 w 142"/>
                  <a:gd name="T3" fmla="*/ 108 h 177"/>
                  <a:gd name="T4" fmla="*/ 142 w 142"/>
                  <a:gd name="T5" fmla="*/ 177 h 177"/>
                  <a:gd name="T6" fmla="*/ 142 w 142"/>
                  <a:gd name="T7" fmla="*/ 177 h 177"/>
                  <a:gd name="T8" fmla="*/ 87 w 142"/>
                  <a:gd name="T9" fmla="*/ 108 h 177"/>
                  <a:gd name="T10" fmla="*/ 74 w 142"/>
                  <a:gd name="T11" fmla="*/ 92 h 177"/>
                  <a:gd name="T12" fmla="*/ 74 w 142"/>
                  <a:gd name="T13" fmla="*/ 92 h 177"/>
                  <a:gd name="T14" fmla="*/ 86 w 142"/>
                  <a:gd name="T15" fmla="*/ 107 h 177"/>
                  <a:gd name="T16" fmla="*/ 86 w 142"/>
                  <a:gd name="T17" fmla="*/ 107 h 177"/>
                  <a:gd name="T18" fmla="*/ 74 w 142"/>
                  <a:gd name="T19" fmla="*/ 92 h 177"/>
                  <a:gd name="T20" fmla="*/ 51 w 142"/>
                  <a:gd name="T21" fmla="*/ 62 h 177"/>
                  <a:gd name="T22" fmla="*/ 51 w 142"/>
                  <a:gd name="T23" fmla="*/ 62 h 177"/>
                  <a:gd name="T24" fmla="*/ 70 w 142"/>
                  <a:gd name="T25" fmla="*/ 87 h 177"/>
                  <a:gd name="T26" fmla="*/ 70 w 142"/>
                  <a:gd name="T27" fmla="*/ 87 h 177"/>
                  <a:gd name="T28" fmla="*/ 51 w 142"/>
                  <a:gd name="T29" fmla="*/ 62 h 177"/>
                  <a:gd name="T30" fmla="*/ 32 w 142"/>
                  <a:gd name="T31" fmla="*/ 39 h 177"/>
                  <a:gd name="T32" fmla="*/ 32 w 142"/>
                  <a:gd name="T33" fmla="*/ 39 h 177"/>
                  <a:gd name="T34" fmla="*/ 47 w 142"/>
                  <a:gd name="T35" fmla="*/ 59 h 177"/>
                  <a:gd name="T36" fmla="*/ 47 w 142"/>
                  <a:gd name="T37" fmla="*/ 59 h 177"/>
                  <a:gd name="T38" fmla="*/ 32 w 142"/>
                  <a:gd name="T39" fmla="*/ 39 h 177"/>
                  <a:gd name="T40" fmla="*/ 0 w 142"/>
                  <a:gd name="T41" fmla="*/ 0 h 177"/>
                  <a:gd name="T42" fmla="*/ 0 w 142"/>
                  <a:gd name="T43" fmla="*/ 0 h 177"/>
                  <a:gd name="T44" fmla="*/ 30 w 142"/>
                  <a:gd name="T45" fmla="*/ 37 h 177"/>
                  <a:gd name="T46" fmla="*/ 30 w 142"/>
                  <a:gd name="T47" fmla="*/ 37 h 177"/>
                  <a:gd name="T48" fmla="*/ 0 w 142"/>
                  <a:gd name="T49"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2" h="177">
                    <a:moveTo>
                      <a:pt x="87" y="108"/>
                    </a:moveTo>
                    <a:lnTo>
                      <a:pt x="87" y="108"/>
                    </a:lnTo>
                    <a:lnTo>
                      <a:pt x="142" y="177"/>
                    </a:lnTo>
                    <a:lnTo>
                      <a:pt x="142" y="177"/>
                    </a:lnTo>
                    <a:lnTo>
                      <a:pt x="87" y="108"/>
                    </a:lnTo>
                    <a:moveTo>
                      <a:pt x="74" y="92"/>
                    </a:moveTo>
                    <a:lnTo>
                      <a:pt x="74" y="92"/>
                    </a:lnTo>
                    <a:lnTo>
                      <a:pt x="86" y="107"/>
                    </a:lnTo>
                    <a:lnTo>
                      <a:pt x="86" y="107"/>
                    </a:lnTo>
                    <a:lnTo>
                      <a:pt x="74" y="92"/>
                    </a:lnTo>
                    <a:moveTo>
                      <a:pt x="51" y="62"/>
                    </a:moveTo>
                    <a:lnTo>
                      <a:pt x="51" y="62"/>
                    </a:lnTo>
                    <a:lnTo>
                      <a:pt x="70" y="87"/>
                    </a:lnTo>
                    <a:lnTo>
                      <a:pt x="70" y="87"/>
                    </a:lnTo>
                    <a:lnTo>
                      <a:pt x="51" y="62"/>
                    </a:lnTo>
                    <a:moveTo>
                      <a:pt x="32" y="39"/>
                    </a:moveTo>
                    <a:lnTo>
                      <a:pt x="32" y="39"/>
                    </a:lnTo>
                    <a:lnTo>
                      <a:pt x="47" y="59"/>
                    </a:lnTo>
                    <a:lnTo>
                      <a:pt x="47" y="59"/>
                    </a:lnTo>
                    <a:lnTo>
                      <a:pt x="32" y="39"/>
                    </a:lnTo>
                    <a:moveTo>
                      <a:pt x="0" y="0"/>
                    </a:moveTo>
                    <a:lnTo>
                      <a:pt x="0" y="0"/>
                    </a:lnTo>
                    <a:lnTo>
                      <a:pt x="30" y="37"/>
                    </a:lnTo>
                    <a:lnTo>
                      <a:pt x="30" y="3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6" name="Freeform 153">
                <a:extLst>
                  <a:ext uri="{FF2B5EF4-FFF2-40B4-BE49-F238E27FC236}">
                    <a16:creationId xmlns:a16="http://schemas.microsoft.com/office/drawing/2014/main" id="{0B4BC290-AE3B-4F2A-B378-3979249E40A2}"/>
                  </a:ext>
                </a:extLst>
              </p:cNvPr>
              <p:cNvSpPr>
                <a:spLocks noEditPoints="1"/>
              </p:cNvSpPr>
              <p:nvPr/>
            </p:nvSpPr>
            <p:spPr bwMode="auto">
              <a:xfrm>
                <a:off x="-4908" y="1657"/>
                <a:ext cx="146" cy="182"/>
              </a:xfrm>
              <a:custGeom>
                <a:avLst/>
                <a:gdLst>
                  <a:gd name="T0" fmla="*/ 82 w 133"/>
                  <a:gd name="T1" fmla="*/ 100 h 166"/>
                  <a:gd name="T2" fmla="*/ 79 w 133"/>
                  <a:gd name="T3" fmla="*/ 103 h 166"/>
                  <a:gd name="T4" fmla="*/ 129 w 133"/>
                  <a:gd name="T5" fmla="*/ 166 h 166"/>
                  <a:gd name="T6" fmla="*/ 133 w 133"/>
                  <a:gd name="T7" fmla="*/ 163 h 166"/>
                  <a:gd name="T8" fmla="*/ 82 w 133"/>
                  <a:gd name="T9" fmla="*/ 100 h 166"/>
                  <a:gd name="T10" fmla="*/ 72 w 133"/>
                  <a:gd name="T11" fmla="*/ 87 h 166"/>
                  <a:gd name="T12" fmla="*/ 67 w 133"/>
                  <a:gd name="T13" fmla="*/ 88 h 166"/>
                  <a:gd name="T14" fmla="*/ 78 w 133"/>
                  <a:gd name="T15" fmla="*/ 102 h 166"/>
                  <a:gd name="T16" fmla="*/ 81 w 133"/>
                  <a:gd name="T17" fmla="*/ 99 h 166"/>
                  <a:gd name="T18" fmla="*/ 72 w 133"/>
                  <a:gd name="T19" fmla="*/ 87 h 166"/>
                  <a:gd name="T20" fmla="*/ 47 w 133"/>
                  <a:gd name="T21" fmla="*/ 56 h 166"/>
                  <a:gd name="T22" fmla="*/ 46 w 133"/>
                  <a:gd name="T23" fmla="*/ 61 h 166"/>
                  <a:gd name="T24" fmla="*/ 64 w 133"/>
                  <a:gd name="T25" fmla="*/ 84 h 166"/>
                  <a:gd name="T26" fmla="*/ 68 w 133"/>
                  <a:gd name="T27" fmla="*/ 83 h 166"/>
                  <a:gd name="T28" fmla="*/ 47 w 133"/>
                  <a:gd name="T29" fmla="*/ 56 h 166"/>
                  <a:gd name="T30" fmla="*/ 32 w 133"/>
                  <a:gd name="T31" fmla="*/ 37 h 166"/>
                  <a:gd name="T32" fmla="*/ 29 w 133"/>
                  <a:gd name="T33" fmla="*/ 40 h 166"/>
                  <a:gd name="T34" fmla="*/ 43 w 133"/>
                  <a:gd name="T35" fmla="*/ 58 h 166"/>
                  <a:gd name="T36" fmla="*/ 44 w 133"/>
                  <a:gd name="T37" fmla="*/ 53 h 166"/>
                  <a:gd name="T38" fmla="*/ 32 w 133"/>
                  <a:gd name="T39" fmla="*/ 37 h 166"/>
                  <a:gd name="T40" fmla="*/ 2 w 133"/>
                  <a:gd name="T41" fmla="*/ 0 h 166"/>
                  <a:gd name="T42" fmla="*/ 0 w 133"/>
                  <a:gd name="T43" fmla="*/ 4 h 166"/>
                  <a:gd name="T44" fmla="*/ 27 w 133"/>
                  <a:gd name="T45" fmla="*/ 38 h 166"/>
                  <a:gd name="T46" fmla="*/ 30 w 133"/>
                  <a:gd name="T47" fmla="*/ 35 h 166"/>
                  <a:gd name="T48" fmla="*/ 2 w 133"/>
                  <a:gd name="T4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166">
                    <a:moveTo>
                      <a:pt x="82" y="100"/>
                    </a:moveTo>
                    <a:cubicBezTo>
                      <a:pt x="79" y="103"/>
                      <a:pt x="79" y="103"/>
                      <a:pt x="79" y="103"/>
                    </a:cubicBezTo>
                    <a:cubicBezTo>
                      <a:pt x="129" y="166"/>
                      <a:pt x="129" y="166"/>
                      <a:pt x="129" y="166"/>
                    </a:cubicBezTo>
                    <a:cubicBezTo>
                      <a:pt x="131" y="165"/>
                      <a:pt x="132" y="164"/>
                      <a:pt x="133" y="163"/>
                    </a:cubicBezTo>
                    <a:cubicBezTo>
                      <a:pt x="82" y="100"/>
                      <a:pt x="82" y="100"/>
                      <a:pt x="82" y="100"/>
                    </a:cubicBezTo>
                    <a:moveTo>
                      <a:pt x="72" y="87"/>
                    </a:moveTo>
                    <a:cubicBezTo>
                      <a:pt x="67" y="88"/>
                      <a:pt x="67" y="88"/>
                      <a:pt x="67" y="88"/>
                    </a:cubicBezTo>
                    <a:cubicBezTo>
                      <a:pt x="78" y="102"/>
                      <a:pt x="78" y="102"/>
                      <a:pt x="78" y="102"/>
                    </a:cubicBezTo>
                    <a:cubicBezTo>
                      <a:pt x="81" y="99"/>
                      <a:pt x="81" y="99"/>
                      <a:pt x="81" y="99"/>
                    </a:cubicBezTo>
                    <a:cubicBezTo>
                      <a:pt x="72" y="87"/>
                      <a:pt x="72" y="87"/>
                      <a:pt x="72" y="87"/>
                    </a:cubicBezTo>
                    <a:moveTo>
                      <a:pt x="47" y="56"/>
                    </a:moveTo>
                    <a:cubicBezTo>
                      <a:pt x="46" y="61"/>
                      <a:pt x="46" y="61"/>
                      <a:pt x="46" y="61"/>
                    </a:cubicBezTo>
                    <a:cubicBezTo>
                      <a:pt x="64" y="84"/>
                      <a:pt x="64" y="84"/>
                      <a:pt x="64" y="84"/>
                    </a:cubicBezTo>
                    <a:cubicBezTo>
                      <a:pt x="68" y="83"/>
                      <a:pt x="68" y="83"/>
                      <a:pt x="68" y="83"/>
                    </a:cubicBezTo>
                    <a:cubicBezTo>
                      <a:pt x="47" y="56"/>
                      <a:pt x="47" y="56"/>
                      <a:pt x="47" y="56"/>
                    </a:cubicBezTo>
                    <a:moveTo>
                      <a:pt x="32" y="37"/>
                    </a:moveTo>
                    <a:cubicBezTo>
                      <a:pt x="29" y="40"/>
                      <a:pt x="29" y="40"/>
                      <a:pt x="29" y="40"/>
                    </a:cubicBezTo>
                    <a:cubicBezTo>
                      <a:pt x="43" y="58"/>
                      <a:pt x="43" y="58"/>
                      <a:pt x="43" y="58"/>
                    </a:cubicBezTo>
                    <a:cubicBezTo>
                      <a:pt x="44" y="53"/>
                      <a:pt x="44" y="53"/>
                      <a:pt x="44" y="53"/>
                    </a:cubicBezTo>
                    <a:cubicBezTo>
                      <a:pt x="32" y="37"/>
                      <a:pt x="32" y="37"/>
                      <a:pt x="32" y="37"/>
                    </a:cubicBezTo>
                    <a:moveTo>
                      <a:pt x="2" y="0"/>
                    </a:moveTo>
                    <a:cubicBezTo>
                      <a:pt x="0" y="4"/>
                      <a:pt x="0" y="4"/>
                      <a:pt x="0" y="4"/>
                    </a:cubicBezTo>
                    <a:cubicBezTo>
                      <a:pt x="27" y="38"/>
                      <a:pt x="27" y="38"/>
                      <a:pt x="27" y="38"/>
                    </a:cubicBezTo>
                    <a:cubicBezTo>
                      <a:pt x="30" y="35"/>
                      <a:pt x="30" y="35"/>
                      <a:pt x="30" y="35"/>
                    </a:cubicBezTo>
                    <a:cubicBezTo>
                      <a:pt x="2" y="0"/>
                      <a:pt x="2" y="0"/>
                      <a:pt x="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7" name="Freeform 154">
                <a:extLst>
                  <a:ext uri="{FF2B5EF4-FFF2-40B4-BE49-F238E27FC236}">
                    <a16:creationId xmlns:a16="http://schemas.microsoft.com/office/drawing/2014/main" id="{32722E9B-9ECA-45A0-AFD1-3EBEA0AD1C8D}"/>
                  </a:ext>
                </a:extLst>
              </p:cNvPr>
              <p:cNvSpPr>
                <a:spLocks/>
              </p:cNvSpPr>
              <p:nvPr/>
            </p:nvSpPr>
            <p:spPr bwMode="auto">
              <a:xfrm>
                <a:off x="-4766" y="1836"/>
                <a:ext cx="17" cy="18"/>
              </a:xfrm>
              <a:custGeom>
                <a:avLst/>
                <a:gdLst>
                  <a:gd name="T0" fmla="*/ 4 w 16"/>
                  <a:gd name="T1" fmla="*/ 0 h 16"/>
                  <a:gd name="T2" fmla="*/ 0 w 16"/>
                  <a:gd name="T3" fmla="*/ 3 h 16"/>
                  <a:gd name="T4" fmla="*/ 0 w 16"/>
                  <a:gd name="T5" fmla="*/ 3 h 16"/>
                  <a:gd name="T6" fmla="*/ 10 w 16"/>
                  <a:gd name="T7" fmla="*/ 15 h 16"/>
                  <a:gd name="T8" fmla="*/ 14 w 16"/>
                  <a:gd name="T9" fmla="*/ 16 h 16"/>
                  <a:gd name="T10" fmla="*/ 14 w 16"/>
                  <a:gd name="T11" fmla="*/ 16 h 16"/>
                  <a:gd name="T12" fmla="*/ 16 w 16"/>
                  <a:gd name="T13" fmla="*/ 15 h 16"/>
                  <a:gd name="T14" fmla="*/ 16 w 16"/>
                  <a:gd name="T15" fmla="*/ 15 h 16"/>
                  <a:gd name="T16" fmla="*/ 14 w 16"/>
                  <a:gd name="T17" fmla="*/ 13 h 16"/>
                  <a:gd name="T18" fmla="*/ 4 w 16"/>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4" y="0"/>
                    </a:moveTo>
                    <a:cubicBezTo>
                      <a:pt x="3" y="1"/>
                      <a:pt x="2" y="2"/>
                      <a:pt x="0" y="3"/>
                    </a:cubicBezTo>
                    <a:cubicBezTo>
                      <a:pt x="0" y="3"/>
                      <a:pt x="0" y="3"/>
                      <a:pt x="0" y="3"/>
                    </a:cubicBezTo>
                    <a:cubicBezTo>
                      <a:pt x="10" y="15"/>
                      <a:pt x="10" y="15"/>
                      <a:pt x="10" y="15"/>
                    </a:cubicBezTo>
                    <a:cubicBezTo>
                      <a:pt x="14" y="16"/>
                      <a:pt x="14" y="16"/>
                      <a:pt x="14" y="16"/>
                    </a:cubicBezTo>
                    <a:cubicBezTo>
                      <a:pt x="14" y="16"/>
                      <a:pt x="14" y="16"/>
                      <a:pt x="14" y="16"/>
                    </a:cubicBezTo>
                    <a:cubicBezTo>
                      <a:pt x="16" y="15"/>
                      <a:pt x="16" y="15"/>
                      <a:pt x="16" y="15"/>
                    </a:cubicBezTo>
                    <a:cubicBezTo>
                      <a:pt x="16" y="15"/>
                      <a:pt x="16" y="15"/>
                      <a:pt x="16" y="15"/>
                    </a:cubicBezTo>
                    <a:cubicBezTo>
                      <a:pt x="14" y="13"/>
                      <a:pt x="14" y="13"/>
                      <a:pt x="14" y="13"/>
                    </a:cubicBezTo>
                    <a:cubicBezTo>
                      <a:pt x="4" y="0"/>
                      <a:pt x="4" y="0"/>
                      <a:pt x="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8" name="Freeform 155">
                <a:extLst>
                  <a:ext uri="{FF2B5EF4-FFF2-40B4-BE49-F238E27FC236}">
                    <a16:creationId xmlns:a16="http://schemas.microsoft.com/office/drawing/2014/main" id="{BA4B603D-BCD7-403A-9543-EB8958C477EF}"/>
                  </a:ext>
                </a:extLst>
              </p:cNvPr>
              <p:cNvSpPr>
                <a:spLocks noEditPoints="1"/>
              </p:cNvSpPr>
              <p:nvPr/>
            </p:nvSpPr>
            <p:spPr bwMode="auto">
              <a:xfrm>
                <a:off x="-5024" y="1857"/>
                <a:ext cx="253" cy="50"/>
              </a:xfrm>
              <a:custGeom>
                <a:avLst/>
                <a:gdLst>
                  <a:gd name="T0" fmla="*/ 77 w 230"/>
                  <a:gd name="T1" fmla="*/ 28 h 46"/>
                  <a:gd name="T2" fmla="*/ 0 w 230"/>
                  <a:gd name="T3" fmla="*/ 42 h 46"/>
                  <a:gd name="T4" fmla="*/ 1 w 230"/>
                  <a:gd name="T5" fmla="*/ 46 h 46"/>
                  <a:gd name="T6" fmla="*/ 72 w 230"/>
                  <a:gd name="T7" fmla="*/ 33 h 46"/>
                  <a:gd name="T8" fmla="*/ 77 w 230"/>
                  <a:gd name="T9" fmla="*/ 28 h 46"/>
                  <a:gd name="T10" fmla="*/ 119 w 230"/>
                  <a:gd name="T11" fmla="*/ 20 h 46"/>
                  <a:gd name="T12" fmla="*/ 79 w 230"/>
                  <a:gd name="T13" fmla="*/ 27 h 46"/>
                  <a:gd name="T14" fmla="*/ 74 w 230"/>
                  <a:gd name="T15" fmla="*/ 33 h 46"/>
                  <a:gd name="T16" fmla="*/ 118 w 230"/>
                  <a:gd name="T17" fmla="*/ 25 h 46"/>
                  <a:gd name="T18" fmla="*/ 119 w 230"/>
                  <a:gd name="T19" fmla="*/ 20 h 46"/>
                  <a:gd name="T20" fmla="*/ 229 w 230"/>
                  <a:gd name="T21" fmla="*/ 0 h 46"/>
                  <a:gd name="T22" fmla="*/ 122 w 230"/>
                  <a:gd name="T23" fmla="*/ 20 h 46"/>
                  <a:gd name="T24" fmla="*/ 121 w 230"/>
                  <a:gd name="T25" fmla="*/ 24 h 46"/>
                  <a:gd name="T26" fmla="*/ 230 w 230"/>
                  <a:gd name="T27" fmla="*/ 5 h 46"/>
                  <a:gd name="T28" fmla="*/ 229 w 230"/>
                  <a:gd name="T2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46">
                    <a:moveTo>
                      <a:pt x="77" y="28"/>
                    </a:moveTo>
                    <a:cubicBezTo>
                      <a:pt x="0" y="42"/>
                      <a:pt x="0" y="42"/>
                      <a:pt x="0" y="42"/>
                    </a:cubicBezTo>
                    <a:cubicBezTo>
                      <a:pt x="1" y="43"/>
                      <a:pt x="1" y="44"/>
                      <a:pt x="1" y="46"/>
                    </a:cubicBezTo>
                    <a:cubicBezTo>
                      <a:pt x="72" y="33"/>
                      <a:pt x="72" y="33"/>
                      <a:pt x="72" y="33"/>
                    </a:cubicBezTo>
                    <a:cubicBezTo>
                      <a:pt x="77" y="28"/>
                      <a:pt x="77" y="28"/>
                      <a:pt x="77" y="28"/>
                    </a:cubicBezTo>
                    <a:moveTo>
                      <a:pt x="119" y="20"/>
                    </a:moveTo>
                    <a:cubicBezTo>
                      <a:pt x="79" y="27"/>
                      <a:pt x="79" y="27"/>
                      <a:pt x="79" y="27"/>
                    </a:cubicBezTo>
                    <a:cubicBezTo>
                      <a:pt x="74" y="33"/>
                      <a:pt x="74" y="33"/>
                      <a:pt x="74" y="33"/>
                    </a:cubicBezTo>
                    <a:cubicBezTo>
                      <a:pt x="118" y="25"/>
                      <a:pt x="118" y="25"/>
                      <a:pt x="118" y="25"/>
                    </a:cubicBezTo>
                    <a:cubicBezTo>
                      <a:pt x="119" y="20"/>
                      <a:pt x="119" y="20"/>
                      <a:pt x="119" y="20"/>
                    </a:cubicBezTo>
                    <a:moveTo>
                      <a:pt x="229" y="0"/>
                    </a:moveTo>
                    <a:cubicBezTo>
                      <a:pt x="122" y="20"/>
                      <a:pt x="122" y="20"/>
                      <a:pt x="122" y="20"/>
                    </a:cubicBezTo>
                    <a:cubicBezTo>
                      <a:pt x="121" y="24"/>
                      <a:pt x="121" y="24"/>
                      <a:pt x="121" y="24"/>
                    </a:cubicBezTo>
                    <a:cubicBezTo>
                      <a:pt x="230" y="5"/>
                      <a:pt x="230" y="5"/>
                      <a:pt x="230" y="5"/>
                    </a:cubicBezTo>
                    <a:cubicBezTo>
                      <a:pt x="230" y="3"/>
                      <a:pt x="229" y="2"/>
                      <a:pt x="229"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9" name="Freeform 156">
                <a:extLst>
                  <a:ext uri="{FF2B5EF4-FFF2-40B4-BE49-F238E27FC236}">
                    <a16:creationId xmlns:a16="http://schemas.microsoft.com/office/drawing/2014/main" id="{8444D6C1-BC04-44E4-9874-15F99DE9CD25}"/>
                  </a:ext>
                </a:extLst>
              </p:cNvPr>
              <p:cNvSpPr>
                <a:spLocks/>
              </p:cNvSpPr>
              <p:nvPr/>
            </p:nvSpPr>
            <p:spPr bwMode="auto">
              <a:xfrm>
                <a:off x="-4772" y="1855"/>
                <a:ext cx="21" cy="7"/>
              </a:xfrm>
              <a:custGeom>
                <a:avLst/>
                <a:gdLst>
                  <a:gd name="T0" fmla="*/ 14 w 19"/>
                  <a:gd name="T1" fmla="*/ 0 h 7"/>
                  <a:gd name="T2" fmla="*/ 0 w 19"/>
                  <a:gd name="T3" fmla="*/ 2 h 7"/>
                  <a:gd name="T4" fmla="*/ 0 w 19"/>
                  <a:gd name="T5" fmla="*/ 2 h 7"/>
                  <a:gd name="T6" fmla="*/ 1 w 19"/>
                  <a:gd name="T7" fmla="*/ 7 h 7"/>
                  <a:gd name="T8" fmla="*/ 17 w 19"/>
                  <a:gd name="T9" fmla="*/ 4 h 7"/>
                  <a:gd name="T10" fmla="*/ 19 w 19"/>
                  <a:gd name="T11" fmla="*/ 2 h 7"/>
                  <a:gd name="T12" fmla="*/ 14 w 1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9" h="7">
                    <a:moveTo>
                      <a:pt x="14" y="0"/>
                    </a:moveTo>
                    <a:cubicBezTo>
                      <a:pt x="0" y="2"/>
                      <a:pt x="0" y="2"/>
                      <a:pt x="0" y="2"/>
                    </a:cubicBezTo>
                    <a:cubicBezTo>
                      <a:pt x="0" y="2"/>
                      <a:pt x="0" y="2"/>
                      <a:pt x="0" y="2"/>
                    </a:cubicBezTo>
                    <a:cubicBezTo>
                      <a:pt x="0" y="4"/>
                      <a:pt x="1" y="5"/>
                      <a:pt x="1" y="7"/>
                    </a:cubicBezTo>
                    <a:cubicBezTo>
                      <a:pt x="17" y="4"/>
                      <a:pt x="17" y="4"/>
                      <a:pt x="17" y="4"/>
                    </a:cubicBezTo>
                    <a:cubicBezTo>
                      <a:pt x="19" y="2"/>
                      <a:pt x="19" y="2"/>
                      <a:pt x="19" y="2"/>
                    </a:cubicBezTo>
                    <a:cubicBezTo>
                      <a:pt x="14" y="0"/>
                      <a:pt x="14" y="0"/>
                      <a:pt x="1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0" name="Freeform 157">
                <a:extLst>
                  <a:ext uri="{FF2B5EF4-FFF2-40B4-BE49-F238E27FC236}">
                    <a16:creationId xmlns:a16="http://schemas.microsoft.com/office/drawing/2014/main" id="{1DA747EB-0BC1-4DF5-AAD3-D4D0FB4B1B94}"/>
                  </a:ext>
                </a:extLst>
              </p:cNvPr>
              <p:cNvSpPr>
                <a:spLocks/>
              </p:cNvSpPr>
              <p:nvPr/>
            </p:nvSpPr>
            <p:spPr bwMode="auto">
              <a:xfrm>
                <a:off x="-5030" y="1903"/>
                <a:ext cx="8" cy="5"/>
              </a:xfrm>
              <a:custGeom>
                <a:avLst/>
                <a:gdLst>
                  <a:gd name="T0" fmla="*/ 6 w 7"/>
                  <a:gd name="T1" fmla="*/ 0 h 5"/>
                  <a:gd name="T2" fmla="*/ 2 w 7"/>
                  <a:gd name="T3" fmla="*/ 0 h 5"/>
                  <a:gd name="T4" fmla="*/ 0 w 7"/>
                  <a:gd name="T5" fmla="*/ 5 h 5"/>
                  <a:gd name="T6" fmla="*/ 7 w 7"/>
                  <a:gd name="T7" fmla="*/ 4 h 5"/>
                  <a:gd name="T8" fmla="*/ 6 w 7"/>
                  <a:gd name="T9" fmla="*/ 0 h 5"/>
                  <a:gd name="T10" fmla="*/ 6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6" y="0"/>
                    </a:moveTo>
                    <a:cubicBezTo>
                      <a:pt x="2" y="0"/>
                      <a:pt x="2" y="0"/>
                      <a:pt x="2" y="0"/>
                    </a:cubicBezTo>
                    <a:cubicBezTo>
                      <a:pt x="0" y="5"/>
                      <a:pt x="0" y="5"/>
                      <a:pt x="0" y="5"/>
                    </a:cubicBezTo>
                    <a:cubicBezTo>
                      <a:pt x="7" y="4"/>
                      <a:pt x="7" y="4"/>
                      <a:pt x="7" y="4"/>
                    </a:cubicBezTo>
                    <a:cubicBezTo>
                      <a:pt x="7" y="2"/>
                      <a:pt x="7" y="1"/>
                      <a:pt x="6" y="0"/>
                    </a:cubicBezTo>
                    <a:cubicBezTo>
                      <a:pt x="6" y="0"/>
                      <a:pt x="6" y="0"/>
                      <a:pt x="6"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1" name="Freeform 158">
                <a:extLst>
                  <a:ext uri="{FF2B5EF4-FFF2-40B4-BE49-F238E27FC236}">
                    <a16:creationId xmlns:a16="http://schemas.microsoft.com/office/drawing/2014/main" id="{4043BD5A-AE03-48A3-8D38-6B3F28C6F754}"/>
                  </a:ext>
                </a:extLst>
              </p:cNvPr>
              <p:cNvSpPr>
                <a:spLocks noEditPoints="1"/>
              </p:cNvSpPr>
              <p:nvPr/>
            </p:nvSpPr>
            <p:spPr bwMode="auto">
              <a:xfrm>
                <a:off x="-1679" y="530"/>
                <a:ext cx="6" cy="92"/>
              </a:xfrm>
              <a:custGeom>
                <a:avLst/>
                <a:gdLst>
                  <a:gd name="T0" fmla="*/ 3 w 6"/>
                  <a:gd name="T1" fmla="*/ 66 h 92"/>
                  <a:gd name="T2" fmla="*/ 0 w 6"/>
                  <a:gd name="T3" fmla="*/ 92 h 92"/>
                  <a:gd name="T4" fmla="*/ 6 w 6"/>
                  <a:gd name="T5" fmla="*/ 91 h 92"/>
                  <a:gd name="T6" fmla="*/ 6 w 6"/>
                  <a:gd name="T7" fmla="*/ 69 h 92"/>
                  <a:gd name="T8" fmla="*/ 3 w 6"/>
                  <a:gd name="T9" fmla="*/ 66 h 92"/>
                  <a:gd name="T10" fmla="*/ 6 w 6"/>
                  <a:gd name="T11" fmla="*/ 0 h 92"/>
                  <a:gd name="T12" fmla="*/ 3 w 6"/>
                  <a:gd name="T13" fmla="*/ 57 h 92"/>
                  <a:gd name="T14" fmla="*/ 6 w 6"/>
                  <a:gd name="T15" fmla="*/ 61 h 92"/>
                  <a:gd name="T16" fmla="*/ 6 w 6"/>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2">
                    <a:moveTo>
                      <a:pt x="3" y="66"/>
                    </a:moveTo>
                    <a:lnTo>
                      <a:pt x="0" y="92"/>
                    </a:lnTo>
                    <a:lnTo>
                      <a:pt x="6" y="91"/>
                    </a:lnTo>
                    <a:lnTo>
                      <a:pt x="6" y="69"/>
                    </a:lnTo>
                    <a:lnTo>
                      <a:pt x="3" y="66"/>
                    </a:lnTo>
                    <a:close/>
                    <a:moveTo>
                      <a:pt x="6" y="0"/>
                    </a:moveTo>
                    <a:lnTo>
                      <a:pt x="3" y="57"/>
                    </a:lnTo>
                    <a:lnTo>
                      <a:pt x="6" y="61"/>
                    </a:lnTo>
                    <a:lnTo>
                      <a:pt x="6"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2" name="Freeform 159">
                <a:extLst>
                  <a:ext uri="{FF2B5EF4-FFF2-40B4-BE49-F238E27FC236}">
                    <a16:creationId xmlns:a16="http://schemas.microsoft.com/office/drawing/2014/main" id="{F921F965-299A-4AFA-ACBF-CF24916DC102}"/>
                  </a:ext>
                </a:extLst>
              </p:cNvPr>
              <p:cNvSpPr>
                <a:spLocks noEditPoints="1"/>
              </p:cNvSpPr>
              <p:nvPr/>
            </p:nvSpPr>
            <p:spPr bwMode="auto">
              <a:xfrm>
                <a:off x="-1679" y="530"/>
                <a:ext cx="6" cy="92"/>
              </a:xfrm>
              <a:custGeom>
                <a:avLst/>
                <a:gdLst>
                  <a:gd name="T0" fmla="*/ 3 w 6"/>
                  <a:gd name="T1" fmla="*/ 66 h 92"/>
                  <a:gd name="T2" fmla="*/ 0 w 6"/>
                  <a:gd name="T3" fmla="*/ 92 h 92"/>
                  <a:gd name="T4" fmla="*/ 6 w 6"/>
                  <a:gd name="T5" fmla="*/ 91 h 92"/>
                  <a:gd name="T6" fmla="*/ 6 w 6"/>
                  <a:gd name="T7" fmla="*/ 69 h 92"/>
                  <a:gd name="T8" fmla="*/ 3 w 6"/>
                  <a:gd name="T9" fmla="*/ 66 h 92"/>
                  <a:gd name="T10" fmla="*/ 6 w 6"/>
                  <a:gd name="T11" fmla="*/ 0 h 92"/>
                  <a:gd name="T12" fmla="*/ 3 w 6"/>
                  <a:gd name="T13" fmla="*/ 57 h 92"/>
                  <a:gd name="T14" fmla="*/ 6 w 6"/>
                  <a:gd name="T15" fmla="*/ 61 h 92"/>
                  <a:gd name="T16" fmla="*/ 6 w 6"/>
                  <a:gd name="T1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2">
                    <a:moveTo>
                      <a:pt x="3" y="66"/>
                    </a:moveTo>
                    <a:lnTo>
                      <a:pt x="0" y="92"/>
                    </a:lnTo>
                    <a:lnTo>
                      <a:pt x="6" y="91"/>
                    </a:lnTo>
                    <a:lnTo>
                      <a:pt x="6" y="69"/>
                    </a:lnTo>
                    <a:lnTo>
                      <a:pt x="3" y="66"/>
                    </a:lnTo>
                    <a:moveTo>
                      <a:pt x="6" y="0"/>
                    </a:moveTo>
                    <a:lnTo>
                      <a:pt x="3" y="57"/>
                    </a:lnTo>
                    <a:lnTo>
                      <a:pt x="6" y="6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3" name="Freeform 160">
                <a:extLst>
                  <a:ext uri="{FF2B5EF4-FFF2-40B4-BE49-F238E27FC236}">
                    <a16:creationId xmlns:a16="http://schemas.microsoft.com/office/drawing/2014/main" id="{5264CCC4-F7D5-49BC-92E3-8BAA792E0234}"/>
                  </a:ext>
                </a:extLst>
              </p:cNvPr>
              <p:cNvSpPr>
                <a:spLocks noEditPoints="1"/>
              </p:cNvSpPr>
              <p:nvPr/>
            </p:nvSpPr>
            <p:spPr bwMode="auto">
              <a:xfrm>
                <a:off x="-1680" y="845"/>
                <a:ext cx="7" cy="14"/>
              </a:xfrm>
              <a:custGeom>
                <a:avLst/>
                <a:gdLst>
                  <a:gd name="T0" fmla="*/ 6 w 6"/>
                  <a:gd name="T1" fmla="*/ 2 h 13"/>
                  <a:gd name="T2" fmla="*/ 4 w 6"/>
                  <a:gd name="T3" fmla="*/ 2 h 13"/>
                  <a:gd name="T4" fmla="*/ 0 w 6"/>
                  <a:gd name="T5" fmla="*/ 10 h 13"/>
                  <a:gd name="T6" fmla="*/ 3 w 6"/>
                  <a:gd name="T7" fmla="*/ 13 h 13"/>
                  <a:gd name="T8" fmla="*/ 6 w 6"/>
                  <a:gd name="T9" fmla="*/ 8 h 13"/>
                  <a:gd name="T10" fmla="*/ 6 w 6"/>
                  <a:gd name="T11" fmla="*/ 2 h 13"/>
                  <a:gd name="T12" fmla="*/ 6 w 6"/>
                  <a:gd name="T13" fmla="*/ 0 h 13"/>
                  <a:gd name="T14" fmla="*/ 5 w 6"/>
                  <a:gd name="T15" fmla="*/ 1 h 13"/>
                  <a:gd name="T16" fmla="*/ 6 w 6"/>
                  <a:gd name="T17" fmla="*/ 1 h 13"/>
                  <a:gd name="T18" fmla="*/ 6 w 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3">
                    <a:moveTo>
                      <a:pt x="6" y="2"/>
                    </a:moveTo>
                    <a:cubicBezTo>
                      <a:pt x="4" y="2"/>
                      <a:pt x="4" y="2"/>
                      <a:pt x="4" y="2"/>
                    </a:cubicBezTo>
                    <a:cubicBezTo>
                      <a:pt x="0" y="10"/>
                      <a:pt x="0" y="10"/>
                      <a:pt x="0" y="10"/>
                    </a:cubicBezTo>
                    <a:cubicBezTo>
                      <a:pt x="1" y="11"/>
                      <a:pt x="2" y="12"/>
                      <a:pt x="3" y="13"/>
                    </a:cubicBezTo>
                    <a:cubicBezTo>
                      <a:pt x="6" y="8"/>
                      <a:pt x="6" y="8"/>
                      <a:pt x="6" y="8"/>
                    </a:cubicBezTo>
                    <a:cubicBezTo>
                      <a:pt x="6" y="2"/>
                      <a:pt x="6" y="2"/>
                      <a:pt x="6" y="2"/>
                    </a:cubicBezTo>
                    <a:moveTo>
                      <a:pt x="6" y="0"/>
                    </a:moveTo>
                    <a:cubicBezTo>
                      <a:pt x="5" y="1"/>
                      <a:pt x="5" y="1"/>
                      <a:pt x="5" y="1"/>
                    </a:cubicBezTo>
                    <a:cubicBezTo>
                      <a:pt x="6" y="1"/>
                      <a:pt x="6" y="1"/>
                      <a:pt x="6" y="1"/>
                    </a:cubicBezTo>
                    <a:cubicBezTo>
                      <a:pt x="6" y="0"/>
                      <a:pt x="6" y="0"/>
                      <a:pt x="6"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4" name="Freeform 161">
                <a:extLst>
                  <a:ext uri="{FF2B5EF4-FFF2-40B4-BE49-F238E27FC236}">
                    <a16:creationId xmlns:a16="http://schemas.microsoft.com/office/drawing/2014/main" id="{C5D09ED0-9D35-4894-9B82-082288844CB7}"/>
                  </a:ext>
                </a:extLst>
              </p:cNvPr>
              <p:cNvSpPr>
                <a:spLocks noEditPoints="1"/>
              </p:cNvSpPr>
              <p:nvPr/>
            </p:nvSpPr>
            <p:spPr bwMode="auto">
              <a:xfrm>
                <a:off x="-1690" y="626"/>
                <a:ext cx="17" cy="229"/>
              </a:xfrm>
              <a:custGeom>
                <a:avLst/>
                <a:gdLst>
                  <a:gd name="T0" fmla="*/ 5 w 15"/>
                  <a:gd name="T1" fmla="*/ 203 h 209"/>
                  <a:gd name="T2" fmla="*/ 0 w 15"/>
                  <a:gd name="T3" fmla="*/ 204 h 209"/>
                  <a:gd name="T4" fmla="*/ 0 w 15"/>
                  <a:gd name="T5" fmla="*/ 209 h 209"/>
                  <a:gd name="T6" fmla="*/ 1 w 15"/>
                  <a:gd name="T7" fmla="*/ 209 h 209"/>
                  <a:gd name="T8" fmla="*/ 4 w 15"/>
                  <a:gd name="T9" fmla="*/ 209 h 209"/>
                  <a:gd name="T10" fmla="*/ 5 w 15"/>
                  <a:gd name="T11" fmla="*/ 203 h 209"/>
                  <a:gd name="T12" fmla="*/ 15 w 15"/>
                  <a:gd name="T13" fmla="*/ 0 h 209"/>
                  <a:gd name="T14" fmla="*/ 10 w 15"/>
                  <a:gd name="T15" fmla="*/ 1 h 209"/>
                  <a:gd name="T16" fmla="*/ 0 w 15"/>
                  <a:gd name="T17" fmla="*/ 202 h 209"/>
                  <a:gd name="T18" fmla="*/ 5 w 15"/>
                  <a:gd name="T19" fmla="*/ 202 h 209"/>
                  <a:gd name="T20" fmla="*/ 15 w 15"/>
                  <a:gd name="T21" fmla="*/ 0 h 209"/>
                  <a:gd name="T22" fmla="*/ 15 w 15"/>
                  <a:gd name="T23"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9">
                    <a:moveTo>
                      <a:pt x="5" y="203"/>
                    </a:moveTo>
                    <a:cubicBezTo>
                      <a:pt x="0" y="204"/>
                      <a:pt x="0" y="204"/>
                      <a:pt x="0" y="204"/>
                    </a:cubicBezTo>
                    <a:cubicBezTo>
                      <a:pt x="0" y="209"/>
                      <a:pt x="0" y="209"/>
                      <a:pt x="0" y="209"/>
                    </a:cubicBezTo>
                    <a:cubicBezTo>
                      <a:pt x="0" y="209"/>
                      <a:pt x="0" y="209"/>
                      <a:pt x="1" y="209"/>
                    </a:cubicBezTo>
                    <a:cubicBezTo>
                      <a:pt x="2" y="209"/>
                      <a:pt x="3" y="209"/>
                      <a:pt x="4" y="209"/>
                    </a:cubicBezTo>
                    <a:cubicBezTo>
                      <a:pt x="5" y="203"/>
                      <a:pt x="5" y="203"/>
                      <a:pt x="5" y="203"/>
                    </a:cubicBezTo>
                    <a:moveTo>
                      <a:pt x="15" y="0"/>
                    </a:moveTo>
                    <a:cubicBezTo>
                      <a:pt x="10" y="1"/>
                      <a:pt x="10" y="1"/>
                      <a:pt x="10" y="1"/>
                    </a:cubicBezTo>
                    <a:cubicBezTo>
                      <a:pt x="0" y="202"/>
                      <a:pt x="0" y="202"/>
                      <a:pt x="0" y="202"/>
                    </a:cubicBezTo>
                    <a:cubicBezTo>
                      <a:pt x="5" y="202"/>
                      <a:pt x="5" y="202"/>
                      <a:pt x="5" y="202"/>
                    </a:cubicBezTo>
                    <a:cubicBezTo>
                      <a:pt x="15" y="0"/>
                      <a:pt x="15" y="0"/>
                      <a:pt x="15" y="0"/>
                    </a:cubicBezTo>
                    <a:cubicBezTo>
                      <a:pt x="15" y="0"/>
                      <a:pt x="15" y="0"/>
                      <a:pt x="15"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5" name="Freeform 162">
                <a:extLst>
                  <a:ext uri="{FF2B5EF4-FFF2-40B4-BE49-F238E27FC236}">
                    <a16:creationId xmlns:a16="http://schemas.microsoft.com/office/drawing/2014/main" id="{DBC442BA-EE76-4797-9567-65FCC68A8A17}"/>
                  </a:ext>
                </a:extLst>
              </p:cNvPr>
              <p:cNvSpPr>
                <a:spLocks noEditPoints="1"/>
              </p:cNvSpPr>
              <p:nvPr/>
            </p:nvSpPr>
            <p:spPr bwMode="auto">
              <a:xfrm>
                <a:off x="-1691" y="855"/>
                <a:ext cx="15" cy="30"/>
              </a:xfrm>
              <a:custGeom>
                <a:avLst/>
                <a:gdLst>
                  <a:gd name="T0" fmla="*/ 0 w 13"/>
                  <a:gd name="T1" fmla="*/ 20 h 28"/>
                  <a:gd name="T2" fmla="*/ 0 w 13"/>
                  <a:gd name="T3" fmla="*/ 28 h 28"/>
                  <a:gd name="T4" fmla="*/ 2 w 13"/>
                  <a:gd name="T5" fmla="*/ 24 h 28"/>
                  <a:gd name="T6" fmla="*/ 0 w 13"/>
                  <a:gd name="T7" fmla="*/ 20 h 28"/>
                  <a:gd name="T8" fmla="*/ 0 w 13"/>
                  <a:gd name="T9" fmla="*/ 20 h 28"/>
                  <a:gd name="T10" fmla="*/ 2 w 13"/>
                  <a:gd name="T11" fmla="*/ 0 h 28"/>
                  <a:gd name="T12" fmla="*/ 1 w 13"/>
                  <a:gd name="T13" fmla="*/ 0 h 28"/>
                  <a:gd name="T14" fmla="*/ 1 w 13"/>
                  <a:gd name="T15" fmla="*/ 0 h 28"/>
                  <a:gd name="T16" fmla="*/ 0 w 13"/>
                  <a:gd name="T17" fmla="*/ 16 h 28"/>
                  <a:gd name="T18" fmla="*/ 2 w 13"/>
                  <a:gd name="T19" fmla="*/ 16 h 28"/>
                  <a:gd name="T20" fmla="*/ 9 w 13"/>
                  <a:gd name="T21" fmla="*/ 11 h 28"/>
                  <a:gd name="T22" fmla="*/ 13 w 13"/>
                  <a:gd name="T23" fmla="*/ 4 h 28"/>
                  <a:gd name="T24" fmla="*/ 10 w 13"/>
                  <a:gd name="T25" fmla="*/ 1 h 28"/>
                  <a:gd name="T26" fmla="*/ 10 w 13"/>
                  <a:gd name="T27" fmla="*/ 1 h 28"/>
                  <a:gd name="T28" fmla="*/ 5 w 13"/>
                  <a:gd name="T29" fmla="*/ 10 h 28"/>
                  <a:gd name="T30" fmla="*/ 5 w 13"/>
                  <a:gd name="T31" fmla="*/ 0 h 28"/>
                  <a:gd name="T32" fmla="*/ 2 w 13"/>
                  <a:gd name="T3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28">
                    <a:moveTo>
                      <a:pt x="0" y="20"/>
                    </a:moveTo>
                    <a:cubicBezTo>
                      <a:pt x="0" y="28"/>
                      <a:pt x="0" y="28"/>
                      <a:pt x="0" y="28"/>
                    </a:cubicBezTo>
                    <a:cubicBezTo>
                      <a:pt x="2" y="24"/>
                      <a:pt x="2" y="24"/>
                      <a:pt x="2" y="24"/>
                    </a:cubicBezTo>
                    <a:cubicBezTo>
                      <a:pt x="0" y="20"/>
                      <a:pt x="0" y="20"/>
                      <a:pt x="0" y="20"/>
                    </a:cubicBezTo>
                    <a:cubicBezTo>
                      <a:pt x="0" y="20"/>
                      <a:pt x="0" y="20"/>
                      <a:pt x="0" y="20"/>
                    </a:cubicBezTo>
                    <a:moveTo>
                      <a:pt x="2" y="0"/>
                    </a:moveTo>
                    <a:cubicBezTo>
                      <a:pt x="1" y="0"/>
                      <a:pt x="1" y="0"/>
                      <a:pt x="1" y="0"/>
                    </a:cubicBezTo>
                    <a:cubicBezTo>
                      <a:pt x="1" y="0"/>
                      <a:pt x="1" y="0"/>
                      <a:pt x="1" y="0"/>
                    </a:cubicBezTo>
                    <a:cubicBezTo>
                      <a:pt x="0" y="16"/>
                      <a:pt x="0" y="16"/>
                      <a:pt x="0" y="16"/>
                    </a:cubicBezTo>
                    <a:cubicBezTo>
                      <a:pt x="2" y="16"/>
                      <a:pt x="2" y="16"/>
                      <a:pt x="2" y="16"/>
                    </a:cubicBezTo>
                    <a:cubicBezTo>
                      <a:pt x="9" y="11"/>
                      <a:pt x="9" y="11"/>
                      <a:pt x="9" y="11"/>
                    </a:cubicBezTo>
                    <a:cubicBezTo>
                      <a:pt x="13" y="4"/>
                      <a:pt x="13" y="4"/>
                      <a:pt x="13" y="4"/>
                    </a:cubicBezTo>
                    <a:cubicBezTo>
                      <a:pt x="12" y="3"/>
                      <a:pt x="11" y="2"/>
                      <a:pt x="10" y="1"/>
                    </a:cubicBezTo>
                    <a:cubicBezTo>
                      <a:pt x="10" y="1"/>
                      <a:pt x="10" y="1"/>
                      <a:pt x="10" y="1"/>
                    </a:cubicBezTo>
                    <a:cubicBezTo>
                      <a:pt x="5" y="10"/>
                      <a:pt x="5" y="10"/>
                      <a:pt x="5" y="10"/>
                    </a:cubicBezTo>
                    <a:cubicBezTo>
                      <a:pt x="5" y="0"/>
                      <a:pt x="5" y="0"/>
                      <a:pt x="5" y="0"/>
                    </a:cubicBezTo>
                    <a:cubicBezTo>
                      <a:pt x="4" y="0"/>
                      <a:pt x="3" y="0"/>
                      <a:pt x="2"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6" name="Freeform 163">
                <a:extLst>
                  <a:ext uri="{FF2B5EF4-FFF2-40B4-BE49-F238E27FC236}">
                    <a16:creationId xmlns:a16="http://schemas.microsoft.com/office/drawing/2014/main" id="{06941F3C-4571-4767-AC9A-B8B1C10E3521}"/>
                  </a:ext>
                </a:extLst>
              </p:cNvPr>
              <p:cNvSpPr>
                <a:spLocks noEditPoints="1"/>
              </p:cNvSpPr>
              <p:nvPr/>
            </p:nvSpPr>
            <p:spPr bwMode="auto">
              <a:xfrm>
                <a:off x="-2102" y="621"/>
                <a:ext cx="429" cy="104"/>
              </a:xfrm>
              <a:custGeom>
                <a:avLst/>
                <a:gdLst>
                  <a:gd name="T0" fmla="*/ 23 w 390"/>
                  <a:gd name="T1" fmla="*/ 86 h 95"/>
                  <a:gd name="T2" fmla="*/ 0 w 390"/>
                  <a:gd name="T3" fmla="*/ 91 h 95"/>
                  <a:gd name="T4" fmla="*/ 0 w 390"/>
                  <a:gd name="T5" fmla="*/ 95 h 95"/>
                  <a:gd name="T6" fmla="*/ 23 w 390"/>
                  <a:gd name="T7" fmla="*/ 90 h 95"/>
                  <a:gd name="T8" fmla="*/ 23 w 390"/>
                  <a:gd name="T9" fmla="*/ 86 h 95"/>
                  <a:gd name="T10" fmla="*/ 390 w 390"/>
                  <a:gd name="T11" fmla="*/ 0 h 95"/>
                  <a:gd name="T12" fmla="*/ 29 w 390"/>
                  <a:gd name="T13" fmla="*/ 84 h 95"/>
                  <a:gd name="T14" fmla="*/ 29 w 390"/>
                  <a:gd name="T15" fmla="*/ 89 h 95"/>
                  <a:gd name="T16" fmla="*/ 385 w 390"/>
                  <a:gd name="T17" fmla="*/ 5 h 95"/>
                  <a:gd name="T18" fmla="*/ 390 w 390"/>
                  <a:gd name="T19" fmla="*/ 4 h 95"/>
                  <a:gd name="T20" fmla="*/ 390 w 390"/>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95">
                    <a:moveTo>
                      <a:pt x="23" y="86"/>
                    </a:moveTo>
                    <a:cubicBezTo>
                      <a:pt x="0" y="91"/>
                      <a:pt x="0" y="91"/>
                      <a:pt x="0" y="91"/>
                    </a:cubicBezTo>
                    <a:cubicBezTo>
                      <a:pt x="0" y="92"/>
                      <a:pt x="0" y="94"/>
                      <a:pt x="0" y="95"/>
                    </a:cubicBezTo>
                    <a:cubicBezTo>
                      <a:pt x="23" y="90"/>
                      <a:pt x="23" y="90"/>
                      <a:pt x="23" y="90"/>
                    </a:cubicBezTo>
                    <a:cubicBezTo>
                      <a:pt x="23" y="86"/>
                      <a:pt x="23" y="86"/>
                      <a:pt x="23" y="86"/>
                    </a:cubicBezTo>
                    <a:moveTo>
                      <a:pt x="390" y="0"/>
                    </a:moveTo>
                    <a:cubicBezTo>
                      <a:pt x="29" y="84"/>
                      <a:pt x="29" y="84"/>
                      <a:pt x="29" y="84"/>
                    </a:cubicBezTo>
                    <a:cubicBezTo>
                      <a:pt x="29" y="89"/>
                      <a:pt x="29" y="89"/>
                      <a:pt x="29" y="89"/>
                    </a:cubicBezTo>
                    <a:cubicBezTo>
                      <a:pt x="385" y="5"/>
                      <a:pt x="385" y="5"/>
                      <a:pt x="385" y="5"/>
                    </a:cubicBezTo>
                    <a:cubicBezTo>
                      <a:pt x="390" y="4"/>
                      <a:pt x="390" y="4"/>
                      <a:pt x="390" y="4"/>
                    </a:cubicBezTo>
                    <a:cubicBezTo>
                      <a:pt x="390" y="0"/>
                      <a:pt x="390" y="0"/>
                      <a:pt x="39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7" name="Freeform 164">
                <a:extLst>
                  <a:ext uri="{FF2B5EF4-FFF2-40B4-BE49-F238E27FC236}">
                    <a16:creationId xmlns:a16="http://schemas.microsoft.com/office/drawing/2014/main" id="{5AAABC55-35EF-4B4A-9C5C-DEEE232AD7F5}"/>
                  </a:ext>
                </a:extLst>
              </p:cNvPr>
              <p:cNvSpPr>
                <a:spLocks noEditPoints="1"/>
              </p:cNvSpPr>
              <p:nvPr/>
            </p:nvSpPr>
            <p:spPr bwMode="auto">
              <a:xfrm>
                <a:off x="-2300" y="744"/>
                <a:ext cx="174" cy="469"/>
              </a:xfrm>
              <a:custGeom>
                <a:avLst/>
                <a:gdLst>
                  <a:gd name="T0" fmla="*/ 48 w 158"/>
                  <a:gd name="T1" fmla="*/ 307 h 428"/>
                  <a:gd name="T2" fmla="*/ 40 w 158"/>
                  <a:gd name="T3" fmla="*/ 316 h 428"/>
                  <a:gd name="T4" fmla="*/ 0 w 158"/>
                  <a:gd name="T5" fmla="*/ 427 h 428"/>
                  <a:gd name="T6" fmla="*/ 4 w 158"/>
                  <a:gd name="T7" fmla="*/ 428 h 428"/>
                  <a:gd name="T8" fmla="*/ 48 w 158"/>
                  <a:gd name="T9" fmla="*/ 307 h 428"/>
                  <a:gd name="T10" fmla="*/ 86 w 158"/>
                  <a:gd name="T11" fmla="*/ 200 h 428"/>
                  <a:gd name="T12" fmla="*/ 80 w 158"/>
                  <a:gd name="T13" fmla="*/ 204 h 428"/>
                  <a:gd name="T14" fmla="*/ 42 w 158"/>
                  <a:gd name="T15" fmla="*/ 312 h 428"/>
                  <a:gd name="T16" fmla="*/ 49 w 158"/>
                  <a:gd name="T17" fmla="*/ 303 h 428"/>
                  <a:gd name="T18" fmla="*/ 86 w 158"/>
                  <a:gd name="T19" fmla="*/ 200 h 428"/>
                  <a:gd name="T20" fmla="*/ 99 w 158"/>
                  <a:gd name="T21" fmla="*/ 164 h 428"/>
                  <a:gd name="T22" fmla="*/ 94 w 158"/>
                  <a:gd name="T23" fmla="*/ 166 h 428"/>
                  <a:gd name="T24" fmla="*/ 81 w 158"/>
                  <a:gd name="T25" fmla="*/ 202 h 428"/>
                  <a:gd name="T26" fmla="*/ 87 w 158"/>
                  <a:gd name="T27" fmla="*/ 198 h 428"/>
                  <a:gd name="T28" fmla="*/ 99 w 158"/>
                  <a:gd name="T29" fmla="*/ 164 h 428"/>
                  <a:gd name="T30" fmla="*/ 154 w 158"/>
                  <a:gd name="T31" fmla="*/ 0 h 428"/>
                  <a:gd name="T32" fmla="*/ 95 w 158"/>
                  <a:gd name="T33" fmla="*/ 164 h 428"/>
                  <a:gd name="T34" fmla="*/ 100 w 158"/>
                  <a:gd name="T35" fmla="*/ 162 h 428"/>
                  <a:gd name="T36" fmla="*/ 158 w 158"/>
                  <a:gd name="T37" fmla="*/ 2 h 428"/>
                  <a:gd name="T38" fmla="*/ 154 w 158"/>
                  <a:gd name="T39"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428">
                    <a:moveTo>
                      <a:pt x="48" y="307"/>
                    </a:moveTo>
                    <a:cubicBezTo>
                      <a:pt x="40" y="316"/>
                      <a:pt x="40" y="316"/>
                      <a:pt x="40" y="316"/>
                    </a:cubicBezTo>
                    <a:cubicBezTo>
                      <a:pt x="0" y="427"/>
                      <a:pt x="0" y="427"/>
                      <a:pt x="0" y="427"/>
                    </a:cubicBezTo>
                    <a:cubicBezTo>
                      <a:pt x="2" y="427"/>
                      <a:pt x="3" y="428"/>
                      <a:pt x="4" y="428"/>
                    </a:cubicBezTo>
                    <a:cubicBezTo>
                      <a:pt x="48" y="307"/>
                      <a:pt x="48" y="307"/>
                      <a:pt x="48" y="307"/>
                    </a:cubicBezTo>
                    <a:moveTo>
                      <a:pt x="86" y="200"/>
                    </a:moveTo>
                    <a:cubicBezTo>
                      <a:pt x="80" y="204"/>
                      <a:pt x="80" y="204"/>
                      <a:pt x="80" y="204"/>
                    </a:cubicBezTo>
                    <a:cubicBezTo>
                      <a:pt x="42" y="312"/>
                      <a:pt x="42" y="312"/>
                      <a:pt x="42" y="312"/>
                    </a:cubicBezTo>
                    <a:cubicBezTo>
                      <a:pt x="49" y="303"/>
                      <a:pt x="49" y="303"/>
                      <a:pt x="49" y="303"/>
                    </a:cubicBezTo>
                    <a:cubicBezTo>
                      <a:pt x="86" y="200"/>
                      <a:pt x="86" y="200"/>
                      <a:pt x="86" y="200"/>
                    </a:cubicBezTo>
                    <a:moveTo>
                      <a:pt x="99" y="164"/>
                    </a:moveTo>
                    <a:cubicBezTo>
                      <a:pt x="94" y="166"/>
                      <a:pt x="94" y="166"/>
                      <a:pt x="94" y="166"/>
                    </a:cubicBezTo>
                    <a:cubicBezTo>
                      <a:pt x="81" y="202"/>
                      <a:pt x="81" y="202"/>
                      <a:pt x="81" y="202"/>
                    </a:cubicBezTo>
                    <a:cubicBezTo>
                      <a:pt x="87" y="198"/>
                      <a:pt x="87" y="198"/>
                      <a:pt x="87" y="198"/>
                    </a:cubicBezTo>
                    <a:cubicBezTo>
                      <a:pt x="99" y="164"/>
                      <a:pt x="99" y="164"/>
                      <a:pt x="99" y="164"/>
                    </a:cubicBezTo>
                    <a:moveTo>
                      <a:pt x="154" y="0"/>
                    </a:moveTo>
                    <a:cubicBezTo>
                      <a:pt x="95" y="164"/>
                      <a:pt x="95" y="164"/>
                      <a:pt x="95" y="164"/>
                    </a:cubicBezTo>
                    <a:cubicBezTo>
                      <a:pt x="100" y="162"/>
                      <a:pt x="100" y="162"/>
                      <a:pt x="100" y="162"/>
                    </a:cubicBezTo>
                    <a:cubicBezTo>
                      <a:pt x="158" y="2"/>
                      <a:pt x="158" y="2"/>
                      <a:pt x="158" y="2"/>
                    </a:cubicBezTo>
                    <a:cubicBezTo>
                      <a:pt x="156" y="2"/>
                      <a:pt x="155" y="1"/>
                      <a:pt x="15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8" name="Freeform 165">
                <a:extLst>
                  <a:ext uri="{FF2B5EF4-FFF2-40B4-BE49-F238E27FC236}">
                    <a16:creationId xmlns:a16="http://schemas.microsoft.com/office/drawing/2014/main" id="{9212B2BD-860E-44D8-BFEA-A95E9D9EBC3F}"/>
                  </a:ext>
                </a:extLst>
              </p:cNvPr>
              <p:cNvSpPr>
                <a:spLocks noEditPoints="1"/>
              </p:cNvSpPr>
              <p:nvPr/>
            </p:nvSpPr>
            <p:spPr bwMode="auto">
              <a:xfrm>
                <a:off x="-2433" y="1239"/>
                <a:ext cx="127" cy="343"/>
              </a:xfrm>
              <a:custGeom>
                <a:avLst/>
                <a:gdLst>
                  <a:gd name="T0" fmla="*/ 22 w 116"/>
                  <a:gd name="T1" fmla="*/ 252 h 313"/>
                  <a:gd name="T2" fmla="*/ 0 w 116"/>
                  <a:gd name="T3" fmla="*/ 313 h 313"/>
                  <a:gd name="T4" fmla="*/ 5 w 116"/>
                  <a:gd name="T5" fmla="*/ 313 h 313"/>
                  <a:gd name="T6" fmla="*/ 26 w 116"/>
                  <a:gd name="T7" fmla="*/ 253 h 313"/>
                  <a:gd name="T8" fmla="*/ 22 w 116"/>
                  <a:gd name="T9" fmla="*/ 252 h 313"/>
                  <a:gd name="T10" fmla="*/ 50 w 116"/>
                  <a:gd name="T11" fmla="*/ 188 h 313"/>
                  <a:gd name="T12" fmla="*/ 45 w 116"/>
                  <a:gd name="T13" fmla="*/ 188 h 313"/>
                  <a:gd name="T14" fmla="*/ 22 w 116"/>
                  <a:gd name="T15" fmla="*/ 251 h 313"/>
                  <a:gd name="T16" fmla="*/ 27 w 116"/>
                  <a:gd name="T17" fmla="*/ 252 h 313"/>
                  <a:gd name="T18" fmla="*/ 50 w 116"/>
                  <a:gd name="T19" fmla="*/ 188 h 313"/>
                  <a:gd name="T20" fmla="*/ 112 w 116"/>
                  <a:gd name="T21" fmla="*/ 0 h 313"/>
                  <a:gd name="T22" fmla="*/ 47 w 116"/>
                  <a:gd name="T23" fmla="*/ 182 h 313"/>
                  <a:gd name="T24" fmla="*/ 52 w 116"/>
                  <a:gd name="T25" fmla="*/ 182 h 313"/>
                  <a:gd name="T26" fmla="*/ 116 w 116"/>
                  <a:gd name="T27" fmla="*/ 2 h 313"/>
                  <a:gd name="T28" fmla="*/ 112 w 116"/>
                  <a:gd name="T29"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313">
                    <a:moveTo>
                      <a:pt x="22" y="252"/>
                    </a:moveTo>
                    <a:cubicBezTo>
                      <a:pt x="0" y="313"/>
                      <a:pt x="0" y="313"/>
                      <a:pt x="0" y="313"/>
                    </a:cubicBezTo>
                    <a:cubicBezTo>
                      <a:pt x="5" y="313"/>
                      <a:pt x="5" y="313"/>
                      <a:pt x="5" y="313"/>
                    </a:cubicBezTo>
                    <a:cubicBezTo>
                      <a:pt x="26" y="253"/>
                      <a:pt x="26" y="253"/>
                      <a:pt x="26" y="253"/>
                    </a:cubicBezTo>
                    <a:cubicBezTo>
                      <a:pt x="22" y="252"/>
                      <a:pt x="22" y="252"/>
                      <a:pt x="22" y="252"/>
                    </a:cubicBezTo>
                    <a:moveTo>
                      <a:pt x="50" y="188"/>
                    </a:moveTo>
                    <a:cubicBezTo>
                      <a:pt x="45" y="188"/>
                      <a:pt x="45" y="188"/>
                      <a:pt x="45" y="188"/>
                    </a:cubicBezTo>
                    <a:cubicBezTo>
                      <a:pt x="22" y="251"/>
                      <a:pt x="22" y="251"/>
                      <a:pt x="22" y="251"/>
                    </a:cubicBezTo>
                    <a:cubicBezTo>
                      <a:pt x="27" y="252"/>
                      <a:pt x="27" y="252"/>
                      <a:pt x="27" y="252"/>
                    </a:cubicBezTo>
                    <a:cubicBezTo>
                      <a:pt x="50" y="188"/>
                      <a:pt x="50" y="188"/>
                      <a:pt x="50" y="188"/>
                    </a:cubicBezTo>
                    <a:moveTo>
                      <a:pt x="112" y="0"/>
                    </a:moveTo>
                    <a:cubicBezTo>
                      <a:pt x="47" y="182"/>
                      <a:pt x="47" y="182"/>
                      <a:pt x="47" y="182"/>
                    </a:cubicBezTo>
                    <a:cubicBezTo>
                      <a:pt x="52" y="182"/>
                      <a:pt x="52" y="182"/>
                      <a:pt x="52" y="182"/>
                    </a:cubicBezTo>
                    <a:cubicBezTo>
                      <a:pt x="116" y="2"/>
                      <a:pt x="116" y="2"/>
                      <a:pt x="116" y="2"/>
                    </a:cubicBezTo>
                    <a:cubicBezTo>
                      <a:pt x="115" y="2"/>
                      <a:pt x="114" y="1"/>
                      <a:pt x="11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9" name="Freeform 166">
                <a:extLst>
                  <a:ext uri="{FF2B5EF4-FFF2-40B4-BE49-F238E27FC236}">
                    <a16:creationId xmlns:a16="http://schemas.microsoft.com/office/drawing/2014/main" id="{11EF1485-0A9B-4885-B18F-F37D325EDD9E}"/>
                  </a:ext>
                </a:extLst>
              </p:cNvPr>
              <p:cNvSpPr>
                <a:spLocks noEditPoints="1"/>
              </p:cNvSpPr>
              <p:nvPr/>
            </p:nvSpPr>
            <p:spPr bwMode="auto">
              <a:xfrm>
                <a:off x="-3091" y="1451"/>
                <a:ext cx="322" cy="78"/>
              </a:xfrm>
              <a:custGeom>
                <a:avLst/>
                <a:gdLst>
                  <a:gd name="T0" fmla="*/ 91 w 293"/>
                  <a:gd name="T1" fmla="*/ 20 h 71"/>
                  <a:gd name="T2" fmla="*/ 75 w 293"/>
                  <a:gd name="T3" fmla="*/ 21 h 71"/>
                  <a:gd name="T4" fmla="*/ 291 w 293"/>
                  <a:gd name="T5" fmla="*/ 71 h 71"/>
                  <a:gd name="T6" fmla="*/ 293 w 293"/>
                  <a:gd name="T7" fmla="*/ 67 h 71"/>
                  <a:gd name="T8" fmla="*/ 91 w 293"/>
                  <a:gd name="T9" fmla="*/ 20 h 71"/>
                  <a:gd name="T10" fmla="*/ 55 w 293"/>
                  <a:gd name="T11" fmla="*/ 12 h 71"/>
                  <a:gd name="T12" fmla="*/ 57 w 293"/>
                  <a:gd name="T13" fmla="*/ 16 h 71"/>
                  <a:gd name="T14" fmla="*/ 70 w 293"/>
                  <a:gd name="T15" fmla="*/ 16 h 71"/>
                  <a:gd name="T16" fmla="*/ 55 w 293"/>
                  <a:gd name="T17" fmla="*/ 12 h 71"/>
                  <a:gd name="T18" fmla="*/ 1 w 293"/>
                  <a:gd name="T19" fmla="*/ 0 h 71"/>
                  <a:gd name="T20" fmla="*/ 1 w 293"/>
                  <a:gd name="T21" fmla="*/ 0 h 71"/>
                  <a:gd name="T22" fmla="*/ 0 w 293"/>
                  <a:gd name="T23" fmla="*/ 4 h 71"/>
                  <a:gd name="T24" fmla="*/ 13 w 293"/>
                  <a:gd name="T25" fmla="*/ 7 h 71"/>
                  <a:gd name="T26" fmla="*/ 17 w 293"/>
                  <a:gd name="T27" fmla="*/ 3 h 71"/>
                  <a:gd name="T28" fmla="*/ 1 w 293"/>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3" h="71">
                    <a:moveTo>
                      <a:pt x="91" y="20"/>
                    </a:moveTo>
                    <a:cubicBezTo>
                      <a:pt x="75" y="21"/>
                      <a:pt x="75" y="21"/>
                      <a:pt x="75" y="21"/>
                    </a:cubicBezTo>
                    <a:cubicBezTo>
                      <a:pt x="291" y="71"/>
                      <a:pt x="291" y="71"/>
                      <a:pt x="291" y="71"/>
                    </a:cubicBezTo>
                    <a:cubicBezTo>
                      <a:pt x="291" y="69"/>
                      <a:pt x="292" y="68"/>
                      <a:pt x="293" y="67"/>
                    </a:cubicBezTo>
                    <a:cubicBezTo>
                      <a:pt x="91" y="20"/>
                      <a:pt x="91" y="20"/>
                      <a:pt x="91" y="20"/>
                    </a:cubicBezTo>
                    <a:moveTo>
                      <a:pt x="55" y="12"/>
                    </a:moveTo>
                    <a:cubicBezTo>
                      <a:pt x="56" y="13"/>
                      <a:pt x="56" y="15"/>
                      <a:pt x="57" y="16"/>
                    </a:cubicBezTo>
                    <a:cubicBezTo>
                      <a:pt x="70" y="16"/>
                      <a:pt x="70" y="16"/>
                      <a:pt x="70" y="16"/>
                    </a:cubicBezTo>
                    <a:cubicBezTo>
                      <a:pt x="55" y="12"/>
                      <a:pt x="55" y="12"/>
                      <a:pt x="55" y="12"/>
                    </a:cubicBezTo>
                    <a:moveTo>
                      <a:pt x="1" y="0"/>
                    </a:moveTo>
                    <a:cubicBezTo>
                      <a:pt x="1" y="0"/>
                      <a:pt x="1" y="0"/>
                      <a:pt x="1" y="0"/>
                    </a:cubicBezTo>
                    <a:cubicBezTo>
                      <a:pt x="1" y="1"/>
                      <a:pt x="1" y="3"/>
                      <a:pt x="0" y="4"/>
                    </a:cubicBezTo>
                    <a:cubicBezTo>
                      <a:pt x="13" y="7"/>
                      <a:pt x="13" y="7"/>
                      <a:pt x="13" y="7"/>
                    </a:cubicBezTo>
                    <a:cubicBezTo>
                      <a:pt x="14" y="6"/>
                      <a:pt x="16" y="4"/>
                      <a:pt x="17" y="3"/>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0" name="Freeform 167">
                <a:extLst>
                  <a:ext uri="{FF2B5EF4-FFF2-40B4-BE49-F238E27FC236}">
                    <a16:creationId xmlns:a16="http://schemas.microsoft.com/office/drawing/2014/main" id="{F1EB8278-4209-48FB-AEB1-BBC5E73A141A}"/>
                  </a:ext>
                </a:extLst>
              </p:cNvPr>
              <p:cNvSpPr>
                <a:spLocks noEditPoints="1"/>
              </p:cNvSpPr>
              <p:nvPr/>
            </p:nvSpPr>
            <p:spPr bwMode="auto">
              <a:xfrm>
                <a:off x="-3107" y="1470"/>
                <a:ext cx="92" cy="219"/>
              </a:xfrm>
              <a:custGeom>
                <a:avLst/>
                <a:gdLst>
                  <a:gd name="T0" fmla="*/ 53 w 84"/>
                  <a:gd name="T1" fmla="*/ 134 h 200"/>
                  <a:gd name="T2" fmla="*/ 80 w 84"/>
                  <a:gd name="T3" fmla="*/ 200 h 200"/>
                  <a:gd name="T4" fmla="*/ 84 w 84"/>
                  <a:gd name="T5" fmla="*/ 198 h 200"/>
                  <a:gd name="T6" fmla="*/ 60 w 84"/>
                  <a:gd name="T7" fmla="*/ 138 h 200"/>
                  <a:gd name="T8" fmla="*/ 53 w 84"/>
                  <a:gd name="T9" fmla="*/ 134 h 200"/>
                  <a:gd name="T10" fmla="*/ 34 w 84"/>
                  <a:gd name="T11" fmla="*/ 86 h 200"/>
                  <a:gd name="T12" fmla="*/ 50 w 84"/>
                  <a:gd name="T13" fmla="*/ 127 h 200"/>
                  <a:gd name="T14" fmla="*/ 56 w 84"/>
                  <a:gd name="T15" fmla="*/ 130 h 200"/>
                  <a:gd name="T16" fmla="*/ 38 w 84"/>
                  <a:gd name="T17" fmla="*/ 86 h 200"/>
                  <a:gd name="T18" fmla="*/ 34 w 84"/>
                  <a:gd name="T19" fmla="*/ 86 h 200"/>
                  <a:gd name="T20" fmla="*/ 23 w 84"/>
                  <a:gd name="T21" fmla="*/ 48 h 200"/>
                  <a:gd name="T22" fmla="*/ 21 w 84"/>
                  <a:gd name="T23" fmla="*/ 54 h 200"/>
                  <a:gd name="T24" fmla="*/ 33 w 84"/>
                  <a:gd name="T25" fmla="*/ 84 h 200"/>
                  <a:gd name="T26" fmla="*/ 38 w 84"/>
                  <a:gd name="T27" fmla="*/ 84 h 200"/>
                  <a:gd name="T28" fmla="*/ 23 w 84"/>
                  <a:gd name="T29" fmla="*/ 48 h 200"/>
                  <a:gd name="T30" fmla="*/ 4 w 84"/>
                  <a:gd name="T31" fmla="*/ 0 h 200"/>
                  <a:gd name="T32" fmla="*/ 0 w 84"/>
                  <a:gd name="T33" fmla="*/ 1 h 200"/>
                  <a:gd name="T34" fmla="*/ 18 w 84"/>
                  <a:gd name="T35" fmla="*/ 46 h 200"/>
                  <a:gd name="T36" fmla="*/ 21 w 84"/>
                  <a:gd name="T37" fmla="*/ 41 h 200"/>
                  <a:gd name="T38" fmla="*/ 4 w 84"/>
                  <a:gd name="T3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200">
                    <a:moveTo>
                      <a:pt x="53" y="134"/>
                    </a:moveTo>
                    <a:cubicBezTo>
                      <a:pt x="80" y="200"/>
                      <a:pt x="80" y="200"/>
                      <a:pt x="80" y="200"/>
                    </a:cubicBezTo>
                    <a:cubicBezTo>
                      <a:pt x="81" y="199"/>
                      <a:pt x="82" y="198"/>
                      <a:pt x="84" y="198"/>
                    </a:cubicBezTo>
                    <a:cubicBezTo>
                      <a:pt x="60" y="138"/>
                      <a:pt x="60" y="138"/>
                      <a:pt x="60" y="138"/>
                    </a:cubicBezTo>
                    <a:cubicBezTo>
                      <a:pt x="53" y="134"/>
                      <a:pt x="53" y="134"/>
                      <a:pt x="53" y="134"/>
                    </a:cubicBezTo>
                    <a:moveTo>
                      <a:pt x="34" y="86"/>
                    </a:moveTo>
                    <a:cubicBezTo>
                      <a:pt x="50" y="127"/>
                      <a:pt x="50" y="127"/>
                      <a:pt x="50" y="127"/>
                    </a:cubicBezTo>
                    <a:cubicBezTo>
                      <a:pt x="56" y="130"/>
                      <a:pt x="56" y="130"/>
                      <a:pt x="56" y="130"/>
                    </a:cubicBezTo>
                    <a:cubicBezTo>
                      <a:pt x="38" y="86"/>
                      <a:pt x="38" y="86"/>
                      <a:pt x="38" y="86"/>
                    </a:cubicBezTo>
                    <a:cubicBezTo>
                      <a:pt x="34" y="86"/>
                      <a:pt x="34" y="86"/>
                      <a:pt x="34" y="86"/>
                    </a:cubicBezTo>
                    <a:moveTo>
                      <a:pt x="23" y="48"/>
                    </a:moveTo>
                    <a:cubicBezTo>
                      <a:pt x="21" y="54"/>
                      <a:pt x="21" y="54"/>
                      <a:pt x="21" y="54"/>
                    </a:cubicBezTo>
                    <a:cubicBezTo>
                      <a:pt x="33" y="84"/>
                      <a:pt x="33" y="84"/>
                      <a:pt x="33" y="84"/>
                    </a:cubicBezTo>
                    <a:cubicBezTo>
                      <a:pt x="38" y="84"/>
                      <a:pt x="38" y="84"/>
                      <a:pt x="38" y="84"/>
                    </a:cubicBezTo>
                    <a:cubicBezTo>
                      <a:pt x="23" y="48"/>
                      <a:pt x="23" y="48"/>
                      <a:pt x="23" y="48"/>
                    </a:cubicBezTo>
                    <a:moveTo>
                      <a:pt x="4" y="0"/>
                    </a:moveTo>
                    <a:cubicBezTo>
                      <a:pt x="3" y="1"/>
                      <a:pt x="1" y="1"/>
                      <a:pt x="0" y="1"/>
                    </a:cubicBezTo>
                    <a:cubicBezTo>
                      <a:pt x="18" y="46"/>
                      <a:pt x="18" y="46"/>
                      <a:pt x="18" y="46"/>
                    </a:cubicBezTo>
                    <a:cubicBezTo>
                      <a:pt x="21" y="41"/>
                      <a:pt x="21" y="41"/>
                      <a:pt x="21" y="41"/>
                    </a:cubicBezTo>
                    <a:cubicBezTo>
                      <a:pt x="4" y="0"/>
                      <a:pt x="4" y="0"/>
                      <a:pt x="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1" name="Freeform 168">
                <a:extLst>
                  <a:ext uri="{FF2B5EF4-FFF2-40B4-BE49-F238E27FC236}">
                    <a16:creationId xmlns:a16="http://schemas.microsoft.com/office/drawing/2014/main" id="{95875387-1C30-40AC-B0A1-0AC398881706}"/>
                  </a:ext>
                </a:extLst>
              </p:cNvPr>
              <p:cNvSpPr>
                <a:spLocks noEditPoints="1"/>
              </p:cNvSpPr>
              <p:nvPr/>
            </p:nvSpPr>
            <p:spPr bwMode="auto">
              <a:xfrm>
                <a:off x="-2742" y="1530"/>
                <a:ext cx="287" cy="70"/>
              </a:xfrm>
              <a:custGeom>
                <a:avLst/>
                <a:gdLst>
                  <a:gd name="T0" fmla="*/ 176 w 261"/>
                  <a:gd name="T1" fmla="*/ 45 h 64"/>
                  <a:gd name="T2" fmla="*/ 260 w 261"/>
                  <a:gd name="T3" fmla="*/ 64 h 64"/>
                  <a:gd name="T4" fmla="*/ 261 w 261"/>
                  <a:gd name="T5" fmla="*/ 60 h 64"/>
                  <a:gd name="T6" fmla="*/ 198 w 261"/>
                  <a:gd name="T7" fmla="*/ 46 h 64"/>
                  <a:gd name="T8" fmla="*/ 176 w 261"/>
                  <a:gd name="T9" fmla="*/ 45 h 64"/>
                  <a:gd name="T10" fmla="*/ 82 w 261"/>
                  <a:gd name="T11" fmla="*/ 19 h 64"/>
                  <a:gd name="T12" fmla="*/ 79 w 261"/>
                  <a:gd name="T13" fmla="*/ 23 h 64"/>
                  <a:gd name="T14" fmla="*/ 169 w 261"/>
                  <a:gd name="T15" fmla="*/ 44 h 64"/>
                  <a:gd name="T16" fmla="*/ 191 w 261"/>
                  <a:gd name="T17" fmla="*/ 44 h 64"/>
                  <a:gd name="T18" fmla="*/ 82 w 261"/>
                  <a:gd name="T19" fmla="*/ 19 h 64"/>
                  <a:gd name="T20" fmla="*/ 0 w 261"/>
                  <a:gd name="T21" fmla="*/ 0 h 64"/>
                  <a:gd name="T22" fmla="*/ 0 w 261"/>
                  <a:gd name="T23" fmla="*/ 5 h 64"/>
                  <a:gd name="T24" fmla="*/ 77 w 261"/>
                  <a:gd name="T25" fmla="*/ 22 h 64"/>
                  <a:gd name="T26" fmla="*/ 80 w 261"/>
                  <a:gd name="T27" fmla="*/ 19 h 64"/>
                  <a:gd name="T28" fmla="*/ 0 w 261"/>
                  <a:gd name="T2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64">
                    <a:moveTo>
                      <a:pt x="176" y="45"/>
                    </a:moveTo>
                    <a:cubicBezTo>
                      <a:pt x="260" y="64"/>
                      <a:pt x="260" y="64"/>
                      <a:pt x="260" y="64"/>
                    </a:cubicBezTo>
                    <a:cubicBezTo>
                      <a:pt x="260" y="63"/>
                      <a:pt x="260" y="62"/>
                      <a:pt x="261" y="60"/>
                    </a:cubicBezTo>
                    <a:cubicBezTo>
                      <a:pt x="198" y="46"/>
                      <a:pt x="198" y="46"/>
                      <a:pt x="198" y="46"/>
                    </a:cubicBezTo>
                    <a:cubicBezTo>
                      <a:pt x="176" y="45"/>
                      <a:pt x="176" y="45"/>
                      <a:pt x="176" y="45"/>
                    </a:cubicBezTo>
                    <a:moveTo>
                      <a:pt x="82" y="19"/>
                    </a:moveTo>
                    <a:cubicBezTo>
                      <a:pt x="79" y="23"/>
                      <a:pt x="79" y="23"/>
                      <a:pt x="79" y="23"/>
                    </a:cubicBezTo>
                    <a:cubicBezTo>
                      <a:pt x="169" y="44"/>
                      <a:pt x="169" y="44"/>
                      <a:pt x="169" y="44"/>
                    </a:cubicBezTo>
                    <a:cubicBezTo>
                      <a:pt x="191" y="44"/>
                      <a:pt x="191" y="44"/>
                      <a:pt x="191" y="44"/>
                    </a:cubicBezTo>
                    <a:cubicBezTo>
                      <a:pt x="82" y="19"/>
                      <a:pt x="82" y="19"/>
                      <a:pt x="82" y="19"/>
                    </a:cubicBezTo>
                    <a:moveTo>
                      <a:pt x="0" y="0"/>
                    </a:moveTo>
                    <a:cubicBezTo>
                      <a:pt x="0" y="2"/>
                      <a:pt x="0" y="3"/>
                      <a:pt x="0" y="5"/>
                    </a:cubicBezTo>
                    <a:cubicBezTo>
                      <a:pt x="77" y="22"/>
                      <a:pt x="77" y="22"/>
                      <a:pt x="77" y="22"/>
                    </a:cubicBezTo>
                    <a:cubicBezTo>
                      <a:pt x="80" y="19"/>
                      <a:pt x="80" y="19"/>
                      <a:pt x="80" y="19"/>
                    </a:cubicBezTo>
                    <a:cubicBezTo>
                      <a:pt x="0" y="0"/>
                      <a:pt x="0" y="0"/>
                      <a:pt x="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2" name="Freeform 169">
                <a:extLst>
                  <a:ext uri="{FF2B5EF4-FFF2-40B4-BE49-F238E27FC236}">
                    <a16:creationId xmlns:a16="http://schemas.microsoft.com/office/drawing/2014/main" id="{38EC724C-9EFA-4502-A2B8-49DB31035AE5}"/>
                  </a:ext>
                </a:extLst>
              </p:cNvPr>
              <p:cNvSpPr>
                <a:spLocks noEditPoints="1"/>
              </p:cNvSpPr>
              <p:nvPr/>
            </p:nvSpPr>
            <p:spPr bwMode="auto">
              <a:xfrm>
                <a:off x="-3009" y="1713"/>
                <a:ext cx="75" cy="178"/>
              </a:xfrm>
              <a:custGeom>
                <a:avLst/>
                <a:gdLst>
                  <a:gd name="T0" fmla="*/ 66 w 69"/>
                  <a:gd name="T1" fmla="*/ 154 h 162"/>
                  <a:gd name="T2" fmla="*/ 63 w 69"/>
                  <a:gd name="T3" fmla="*/ 158 h 162"/>
                  <a:gd name="T4" fmla="*/ 65 w 69"/>
                  <a:gd name="T5" fmla="*/ 162 h 162"/>
                  <a:gd name="T6" fmla="*/ 69 w 69"/>
                  <a:gd name="T7" fmla="*/ 161 h 162"/>
                  <a:gd name="T8" fmla="*/ 66 w 69"/>
                  <a:gd name="T9" fmla="*/ 154 h 162"/>
                  <a:gd name="T10" fmla="*/ 50 w 69"/>
                  <a:gd name="T11" fmla="*/ 113 h 162"/>
                  <a:gd name="T12" fmla="*/ 46 w 69"/>
                  <a:gd name="T13" fmla="*/ 114 h 162"/>
                  <a:gd name="T14" fmla="*/ 62 w 69"/>
                  <a:gd name="T15" fmla="*/ 156 h 162"/>
                  <a:gd name="T16" fmla="*/ 66 w 69"/>
                  <a:gd name="T17" fmla="*/ 152 h 162"/>
                  <a:gd name="T18" fmla="*/ 50 w 69"/>
                  <a:gd name="T19" fmla="*/ 113 h 162"/>
                  <a:gd name="T20" fmla="*/ 4 w 69"/>
                  <a:gd name="T21" fmla="*/ 0 h 162"/>
                  <a:gd name="T22" fmla="*/ 0 w 69"/>
                  <a:gd name="T23" fmla="*/ 2 h 162"/>
                  <a:gd name="T24" fmla="*/ 45 w 69"/>
                  <a:gd name="T25" fmla="*/ 113 h 162"/>
                  <a:gd name="T26" fmla="*/ 49 w 69"/>
                  <a:gd name="T27" fmla="*/ 112 h 162"/>
                  <a:gd name="T28" fmla="*/ 4 w 69"/>
                  <a:gd name="T2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62">
                    <a:moveTo>
                      <a:pt x="66" y="154"/>
                    </a:moveTo>
                    <a:cubicBezTo>
                      <a:pt x="63" y="158"/>
                      <a:pt x="63" y="158"/>
                      <a:pt x="63" y="158"/>
                    </a:cubicBezTo>
                    <a:cubicBezTo>
                      <a:pt x="65" y="162"/>
                      <a:pt x="65" y="162"/>
                      <a:pt x="65" y="162"/>
                    </a:cubicBezTo>
                    <a:cubicBezTo>
                      <a:pt x="66" y="161"/>
                      <a:pt x="67" y="161"/>
                      <a:pt x="69" y="161"/>
                    </a:cubicBezTo>
                    <a:cubicBezTo>
                      <a:pt x="66" y="154"/>
                      <a:pt x="66" y="154"/>
                      <a:pt x="66" y="154"/>
                    </a:cubicBezTo>
                    <a:moveTo>
                      <a:pt x="50" y="113"/>
                    </a:moveTo>
                    <a:cubicBezTo>
                      <a:pt x="46" y="114"/>
                      <a:pt x="46" y="114"/>
                      <a:pt x="46" y="114"/>
                    </a:cubicBezTo>
                    <a:cubicBezTo>
                      <a:pt x="62" y="156"/>
                      <a:pt x="62" y="156"/>
                      <a:pt x="62" y="156"/>
                    </a:cubicBezTo>
                    <a:cubicBezTo>
                      <a:pt x="66" y="152"/>
                      <a:pt x="66" y="152"/>
                      <a:pt x="66" y="152"/>
                    </a:cubicBezTo>
                    <a:cubicBezTo>
                      <a:pt x="50" y="113"/>
                      <a:pt x="50" y="113"/>
                      <a:pt x="50" y="113"/>
                    </a:cubicBezTo>
                    <a:moveTo>
                      <a:pt x="4" y="0"/>
                    </a:moveTo>
                    <a:cubicBezTo>
                      <a:pt x="3" y="1"/>
                      <a:pt x="2" y="2"/>
                      <a:pt x="0" y="2"/>
                    </a:cubicBezTo>
                    <a:cubicBezTo>
                      <a:pt x="45" y="113"/>
                      <a:pt x="45" y="113"/>
                      <a:pt x="45" y="113"/>
                    </a:cubicBezTo>
                    <a:cubicBezTo>
                      <a:pt x="49" y="112"/>
                      <a:pt x="49" y="112"/>
                      <a:pt x="49" y="112"/>
                    </a:cubicBezTo>
                    <a:cubicBezTo>
                      <a:pt x="4" y="0"/>
                      <a:pt x="4" y="0"/>
                      <a:pt x="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3" name="Freeform 170">
                <a:extLst>
                  <a:ext uri="{FF2B5EF4-FFF2-40B4-BE49-F238E27FC236}">
                    <a16:creationId xmlns:a16="http://schemas.microsoft.com/office/drawing/2014/main" id="{E5A9EBFD-B23E-4A16-96FD-1C5ED08B0EAE}"/>
                  </a:ext>
                </a:extLst>
              </p:cNvPr>
              <p:cNvSpPr>
                <a:spLocks noEditPoints="1"/>
              </p:cNvSpPr>
              <p:nvPr/>
            </p:nvSpPr>
            <p:spPr bwMode="auto">
              <a:xfrm>
                <a:off x="-3141" y="1906"/>
                <a:ext cx="198" cy="73"/>
              </a:xfrm>
              <a:custGeom>
                <a:avLst/>
                <a:gdLst>
                  <a:gd name="T0" fmla="*/ 30 w 180"/>
                  <a:gd name="T1" fmla="*/ 55 h 66"/>
                  <a:gd name="T2" fmla="*/ 0 w 180"/>
                  <a:gd name="T3" fmla="*/ 66 h 66"/>
                  <a:gd name="T4" fmla="*/ 12 w 180"/>
                  <a:gd name="T5" fmla="*/ 66 h 66"/>
                  <a:gd name="T6" fmla="*/ 30 w 180"/>
                  <a:gd name="T7" fmla="*/ 60 h 66"/>
                  <a:gd name="T8" fmla="*/ 30 w 180"/>
                  <a:gd name="T9" fmla="*/ 55 h 66"/>
                  <a:gd name="T10" fmla="*/ 159 w 180"/>
                  <a:gd name="T11" fmla="*/ 8 h 66"/>
                  <a:gd name="T12" fmla="*/ 35 w 180"/>
                  <a:gd name="T13" fmla="*/ 53 h 66"/>
                  <a:gd name="T14" fmla="*/ 35 w 180"/>
                  <a:gd name="T15" fmla="*/ 58 h 66"/>
                  <a:gd name="T16" fmla="*/ 153 w 180"/>
                  <a:gd name="T17" fmla="*/ 14 h 66"/>
                  <a:gd name="T18" fmla="*/ 159 w 180"/>
                  <a:gd name="T19" fmla="*/ 8 h 66"/>
                  <a:gd name="T20" fmla="*/ 178 w 180"/>
                  <a:gd name="T21" fmla="*/ 0 h 66"/>
                  <a:gd name="T22" fmla="*/ 162 w 180"/>
                  <a:gd name="T23" fmla="*/ 7 h 66"/>
                  <a:gd name="T24" fmla="*/ 156 w 180"/>
                  <a:gd name="T25" fmla="*/ 13 h 66"/>
                  <a:gd name="T26" fmla="*/ 180 w 180"/>
                  <a:gd name="T27" fmla="*/ 4 h 66"/>
                  <a:gd name="T28" fmla="*/ 178 w 180"/>
                  <a:gd name="T2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66">
                    <a:moveTo>
                      <a:pt x="30" y="55"/>
                    </a:moveTo>
                    <a:cubicBezTo>
                      <a:pt x="0" y="66"/>
                      <a:pt x="0" y="66"/>
                      <a:pt x="0" y="66"/>
                    </a:cubicBezTo>
                    <a:cubicBezTo>
                      <a:pt x="12" y="66"/>
                      <a:pt x="12" y="66"/>
                      <a:pt x="12" y="66"/>
                    </a:cubicBezTo>
                    <a:cubicBezTo>
                      <a:pt x="30" y="60"/>
                      <a:pt x="30" y="60"/>
                      <a:pt x="30" y="60"/>
                    </a:cubicBezTo>
                    <a:cubicBezTo>
                      <a:pt x="30" y="55"/>
                      <a:pt x="30" y="55"/>
                      <a:pt x="30" y="55"/>
                    </a:cubicBezTo>
                    <a:moveTo>
                      <a:pt x="159" y="8"/>
                    </a:moveTo>
                    <a:cubicBezTo>
                      <a:pt x="35" y="53"/>
                      <a:pt x="35" y="53"/>
                      <a:pt x="35" y="53"/>
                    </a:cubicBezTo>
                    <a:cubicBezTo>
                      <a:pt x="35" y="58"/>
                      <a:pt x="35" y="58"/>
                      <a:pt x="35" y="58"/>
                    </a:cubicBezTo>
                    <a:cubicBezTo>
                      <a:pt x="153" y="14"/>
                      <a:pt x="153" y="14"/>
                      <a:pt x="153" y="14"/>
                    </a:cubicBezTo>
                    <a:cubicBezTo>
                      <a:pt x="159" y="8"/>
                      <a:pt x="159" y="8"/>
                      <a:pt x="159" y="8"/>
                    </a:cubicBezTo>
                    <a:moveTo>
                      <a:pt x="178" y="0"/>
                    </a:moveTo>
                    <a:cubicBezTo>
                      <a:pt x="162" y="7"/>
                      <a:pt x="162" y="7"/>
                      <a:pt x="162" y="7"/>
                    </a:cubicBezTo>
                    <a:cubicBezTo>
                      <a:pt x="156" y="13"/>
                      <a:pt x="156" y="13"/>
                      <a:pt x="156" y="13"/>
                    </a:cubicBezTo>
                    <a:cubicBezTo>
                      <a:pt x="180" y="4"/>
                      <a:pt x="180" y="4"/>
                      <a:pt x="180" y="4"/>
                    </a:cubicBezTo>
                    <a:cubicBezTo>
                      <a:pt x="179" y="3"/>
                      <a:pt x="179" y="2"/>
                      <a:pt x="178"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4" name="Freeform 171">
                <a:extLst>
                  <a:ext uri="{FF2B5EF4-FFF2-40B4-BE49-F238E27FC236}">
                    <a16:creationId xmlns:a16="http://schemas.microsoft.com/office/drawing/2014/main" id="{EEAEBB48-2743-4595-8BF9-6E193546A3B1}"/>
                  </a:ext>
                </a:extLst>
              </p:cNvPr>
              <p:cNvSpPr>
                <a:spLocks/>
              </p:cNvSpPr>
              <p:nvPr/>
            </p:nvSpPr>
            <p:spPr bwMode="auto">
              <a:xfrm>
                <a:off x="-2131" y="721"/>
                <a:ext cx="29" cy="25"/>
              </a:xfrm>
              <a:custGeom>
                <a:avLst/>
                <a:gdLst>
                  <a:gd name="T0" fmla="*/ 26 w 26"/>
                  <a:gd name="T1" fmla="*/ 0 h 23"/>
                  <a:gd name="T2" fmla="*/ 7 w 26"/>
                  <a:gd name="T3" fmla="*/ 5 h 23"/>
                  <a:gd name="T4" fmla="*/ 6 w 26"/>
                  <a:gd name="T5" fmla="*/ 5 h 23"/>
                  <a:gd name="T6" fmla="*/ 0 w 26"/>
                  <a:gd name="T7" fmla="*/ 21 h 23"/>
                  <a:gd name="T8" fmla="*/ 0 w 26"/>
                  <a:gd name="T9" fmla="*/ 21 h 23"/>
                  <a:gd name="T10" fmla="*/ 4 w 26"/>
                  <a:gd name="T11" fmla="*/ 23 h 23"/>
                  <a:gd name="T12" fmla="*/ 7 w 26"/>
                  <a:gd name="T13" fmla="*/ 12 h 23"/>
                  <a:gd name="T14" fmla="*/ 8 w 26"/>
                  <a:gd name="T15" fmla="*/ 9 h 23"/>
                  <a:gd name="T16" fmla="*/ 6 w 26"/>
                  <a:gd name="T17" fmla="*/ 9 h 23"/>
                  <a:gd name="T18" fmla="*/ 8 w 26"/>
                  <a:gd name="T19" fmla="*/ 5 h 23"/>
                  <a:gd name="T20" fmla="*/ 15 w 26"/>
                  <a:gd name="T21" fmla="*/ 7 h 23"/>
                  <a:gd name="T22" fmla="*/ 26 w 26"/>
                  <a:gd name="T23" fmla="*/ 4 h 23"/>
                  <a:gd name="T24" fmla="*/ 26 w 26"/>
                  <a:gd name="T25" fmla="*/ 0 h 23"/>
                  <a:gd name="T26" fmla="*/ 26 w 26"/>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23">
                    <a:moveTo>
                      <a:pt x="26" y="0"/>
                    </a:moveTo>
                    <a:cubicBezTo>
                      <a:pt x="7" y="5"/>
                      <a:pt x="7" y="5"/>
                      <a:pt x="7" y="5"/>
                    </a:cubicBezTo>
                    <a:cubicBezTo>
                      <a:pt x="6" y="5"/>
                      <a:pt x="6" y="5"/>
                      <a:pt x="6" y="5"/>
                    </a:cubicBezTo>
                    <a:cubicBezTo>
                      <a:pt x="0" y="21"/>
                      <a:pt x="0" y="21"/>
                      <a:pt x="0" y="21"/>
                    </a:cubicBezTo>
                    <a:cubicBezTo>
                      <a:pt x="0" y="21"/>
                      <a:pt x="0" y="21"/>
                      <a:pt x="0" y="21"/>
                    </a:cubicBezTo>
                    <a:cubicBezTo>
                      <a:pt x="1" y="22"/>
                      <a:pt x="2" y="23"/>
                      <a:pt x="4" y="23"/>
                    </a:cubicBezTo>
                    <a:cubicBezTo>
                      <a:pt x="7" y="12"/>
                      <a:pt x="7" y="12"/>
                      <a:pt x="7" y="12"/>
                    </a:cubicBezTo>
                    <a:cubicBezTo>
                      <a:pt x="8" y="9"/>
                      <a:pt x="8" y="9"/>
                      <a:pt x="8" y="9"/>
                    </a:cubicBezTo>
                    <a:cubicBezTo>
                      <a:pt x="6" y="9"/>
                      <a:pt x="6" y="9"/>
                      <a:pt x="6" y="9"/>
                    </a:cubicBezTo>
                    <a:cubicBezTo>
                      <a:pt x="8" y="5"/>
                      <a:pt x="8" y="5"/>
                      <a:pt x="8" y="5"/>
                    </a:cubicBezTo>
                    <a:cubicBezTo>
                      <a:pt x="15" y="7"/>
                      <a:pt x="15" y="7"/>
                      <a:pt x="15" y="7"/>
                    </a:cubicBezTo>
                    <a:cubicBezTo>
                      <a:pt x="26" y="4"/>
                      <a:pt x="26" y="4"/>
                      <a:pt x="26" y="4"/>
                    </a:cubicBezTo>
                    <a:cubicBezTo>
                      <a:pt x="26" y="3"/>
                      <a:pt x="26" y="1"/>
                      <a:pt x="26" y="0"/>
                    </a:cubicBezTo>
                    <a:cubicBezTo>
                      <a:pt x="26" y="0"/>
                      <a:pt x="26" y="0"/>
                      <a:pt x="26"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5" name="Freeform 172">
                <a:extLst>
                  <a:ext uri="{FF2B5EF4-FFF2-40B4-BE49-F238E27FC236}">
                    <a16:creationId xmlns:a16="http://schemas.microsoft.com/office/drawing/2014/main" id="{DCD2D2C6-133E-4E4D-B83C-17F44C59AC9D}"/>
                  </a:ext>
                </a:extLst>
              </p:cNvPr>
              <p:cNvSpPr>
                <a:spLocks/>
              </p:cNvSpPr>
              <p:nvPr/>
            </p:nvSpPr>
            <p:spPr bwMode="auto">
              <a:xfrm>
                <a:off x="-1688" y="861"/>
                <a:ext cx="15" cy="11"/>
              </a:xfrm>
              <a:custGeom>
                <a:avLst/>
                <a:gdLst>
                  <a:gd name="T0" fmla="*/ 15 w 15"/>
                  <a:gd name="T1" fmla="*/ 0 h 11"/>
                  <a:gd name="T2" fmla="*/ 7 w 15"/>
                  <a:gd name="T3" fmla="*/ 6 h 11"/>
                  <a:gd name="T4" fmla="*/ 0 w 15"/>
                  <a:gd name="T5" fmla="*/ 11 h 11"/>
                  <a:gd name="T6" fmla="*/ 0 w 15"/>
                  <a:gd name="T7" fmla="*/ 11 h 11"/>
                  <a:gd name="T8" fmla="*/ 9 w 15"/>
                  <a:gd name="T9" fmla="*/ 10 h 11"/>
                  <a:gd name="T10" fmla="*/ 15 w 15"/>
                  <a:gd name="T11" fmla="*/ 6 h 11"/>
                  <a:gd name="T12" fmla="*/ 15 w 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0"/>
                    </a:moveTo>
                    <a:lnTo>
                      <a:pt x="7" y="6"/>
                    </a:lnTo>
                    <a:lnTo>
                      <a:pt x="0" y="11"/>
                    </a:lnTo>
                    <a:lnTo>
                      <a:pt x="0" y="11"/>
                    </a:lnTo>
                    <a:lnTo>
                      <a:pt x="9" y="10"/>
                    </a:lnTo>
                    <a:lnTo>
                      <a:pt x="15" y="6"/>
                    </a:lnTo>
                    <a:lnTo>
                      <a:pt x="15" y="0"/>
                    </a:lnTo>
                    <a:close/>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6" name="Freeform 173">
                <a:extLst>
                  <a:ext uri="{FF2B5EF4-FFF2-40B4-BE49-F238E27FC236}">
                    <a16:creationId xmlns:a16="http://schemas.microsoft.com/office/drawing/2014/main" id="{B125FF5F-3470-4D6F-A69D-22EA1771B94C}"/>
                  </a:ext>
                </a:extLst>
              </p:cNvPr>
              <p:cNvSpPr>
                <a:spLocks/>
              </p:cNvSpPr>
              <p:nvPr/>
            </p:nvSpPr>
            <p:spPr bwMode="auto">
              <a:xfrm>
                <a:off x="-1688" y="861"/>
                <a:ext cx="15" cy="11"/>
              </a:xfrm>
              <a:custGeom>
                <a:avLst/>
                <a:gdLst>
                  <a:gd name="T0" fmla="*/ 15 w 15"/>
                  <a:gd name="T1" fmla="*/ 0 h 11"/>
                  <a:gd name="T2" fmla="*/ 7 w 15"/>
                  <a:gd name="T3" fmla="*/ 6 h 11"/>
                  <a:gd name="T4" fmla="*/ 0 w 15"/>
                  <a:gd name="T5" fmla="*/ 11 h 11"/>
                  <a:gd name="T6" fmla="*/ 0 w 15"/>
                  <a:gd name="T7" fmla="*/ 11 h 11"/>
                  <a:gd name="T8" fmla="*/ 9 w 15"/>
                  <a:gd name="T9" fmla="*/ 10 h 11"/>
                  <a:gd name="T10" fmla="*/ 15 w 15"/>
                  <a:gd name="T11" fmla="*/ 6 h 11"/>
                  <a:gd name="T12" fmla="*/ 15 w 1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5" h="11">
                    <a:moveTo>
                      <a:pt x="15" y="0"/>
                    </a:moveTo>
                    <a:lnTo>
                      <a:pt x="7" y="6"/>
                    </a:lnTo>
                    <a:lnTo>
                      <a:pt x="0" y="11"/>
                    </a:lnTo>
                    <a:lnTo>
                      <a:pt x="0" y="11"/>
                    </a:lnTo>
                    <a:lnTo>
                      <a:pt x="9" y="10"/>
                    </a:lnTo>
                    <a:lnTo>
                      <a:pt x="15" y="6"/>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7" name="Freeform 174">
                <a:extLst>
                  <a:ext uri="{FF2B5EF4-FFF2-40B4-BE49-F238E27FC236}">
                    <a16:creationId xmlns:a16="http://schemas.microsoft.com/office/drawing/2014/main" id="{698BD5BF-3B61-4936-A7F2-BC6AE8F34E56}"/>
                  </a:ext>
                </a:extLst>
              </p:cNvPr>
              <p:cNvSpPr>
                <a:spLocks/>
              </p:cNvSpPr>
              <p:nvPr/>
            </p:nvSpPr>
            <p:spPr bwMode="auto">
              <a:xfrm>
                <a:off x="-2310" y="1212"/>
                <a:ext cx="14" cy="29"/>
              </a:xfrm>
              <a:custGeom>
                <a:avLst/>
                <a:gdLst>
                  <a:gd name="T0" fmla="*/ 9 w 13"/>
                  <a:gd name="T1" fmla="*/ 0 h 26"/>
                  <a:gd name="T2" fmla="*/ 4 w 13"/>
                  <a:gd name="T3" fmla="*/ 14 h 26"/>
                  <a:gd name="T4" fmla="*/ 4 w 13"/>
                  <a:gd name="T5" fmla="*/ 14 h 26"/>
                  <a:gd name="T6" fmla="*/ 4 w 13"/>
                  <a:gd name="T7" fmla="*/ 15 h 26"/>
                  <a:gd name="T8" fmla="*/ 3 w 13"/>
                  <a:gd name="T9" fmla="*/ 17 h 26"/>
                  <a:gd name="T10" fmla="*/ 0 w 13"/>
                  <a:gd name="T11" fmla="*/ 24 h 26"/>
                  <a:gd name="T12" fmla="*/ 0 w 13"/>
                  <a:gd name="T13" fmla="*/ 24 h 26"/>
                  <a:gd name="T14" fmla="*/ 4 w 13"/>
                  <a:gd name="T15" fmla="*/ 26 h 26"/>
                  <a:gd name="T16" fmla="*/ 8 w 13"/>
                  <a:gd name="T17" fmla="*/ 15 h 26"/>
                  <a:gd name="T18" fmla="*/ 9 w 13"/>
                  <a:gd name="T19" fmla="*/ 14 h 26"/>
                  <a:gd name="T20" fmla="*/ 13 w 13"/>
                  <a:gd name="T21" fmla="*/ 1 h 26"/>
                  <a:gd name="T22" fmla="*/ 9 w 13"/>
                  <a:gd name="T23" fmla="*/ 0 h 26"/>
                  <a:gd name="T24" fmla="*/ 9 w 13"/>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6">
                    <a:moveTo>
                      <a:pt x="9" y="0"/>
                    </a:moveTo>
                    <a:cubicBezTo>
                      <a:pt x="4" y="14"/>
                      <a:pt x="4" y="14"/>
                      <a:pt x="4" y="14"/>
                    </a:cubicBezTo>
                    <a:cubicBezTo>
                      <a:pt x="4" y="14"/>
                      <a:pt x="4" y="14"/>
                      <a:pt x="4" y="14"/>
                    </a:cubicBezTo>
                    <a:cubicBezTo>
                      <a:pt x="4" y="15"/>
                      <a:pt x="4" y="15"/>
                      <a:pt x="4" y="15"/>
                    </a:cubicBezTo>
                    <a:cubicBezTo>
                      <a:pt x="3" y="17"/>
                      <a:pt x="3" y="17"/>
                      <a:pt x="3" y="17"/>
                    </a:cubicBezTo>
                    <a:cubicBezTo>
                      <a:pt x="0" y="24"/>
                      <a:pt x="0" y="24"/>
                      <a:pt x="0" y="24"/>
                    </a:cubicBezTo>
                    <a:cubicBezTo>
                      <a:pt x="0" y="24"/>
                      <a:pt x="0" y="24"/>
                      <a:pt x="0" y="24"/>
                    </a:cubicBezTo>
                    <a:cubicBezTo>
                      <a:pt x="2" y="25"/>
                      <a:pt x="3" y="26"/>
                      <a:pt x="4" y="26"/>
                    </a:cubicBezTo>
                    <a:cubicBezTo>
                      <a:pt x="8" y="15"/>
                      <a:pt x="8" y="15"/>
                      <a:pt x="8" y="15"/>
                    </a:cubicBezTo>
                    <a:cubicBezTo>
                      <a:pt x="9" y="14"/>
                      <a:pt x="9" y="14"/>
                      <a:pt x="9" y="14"/>
                    </a:cubicBezTo>
                    <a:cubicBezTo>
                      <a:pt x="13" y="1"/>
                      <a:pt x="13" y="1"/>
                      <a:pt x="13" y="1"/>
                    </a:cubicBezTo>
                    <a:cubicBezTo>
                      <a:pt x="12" y="1"/>
                      <a:pt x="11" y="0"/>
                      <a:pt x="9" y="0"/>
                    </a:cubicBezTo>
                    <a:cubicBezTo>
                      <a:pt x="9" y="0"/>
                      <a:pt x="9" y="0"/>
                      <a:pt x="9"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8" name="Freeform 175">
                <a:extLst>
                  <a:ext uri="{FF2B5EF4-FFF2-40B4-BE49-F238E27FC236}">
                    <a16:creationId xmlns:a16="http://schemas.microsoft.com/office/drawing/2014/main" id="{517B2612-9252-46D0-80F0-E0DA93275314}"/>
                  </a:ext>
                </a:extLst>
              </p:cNvPr>
              <p:cNvSpPr>
                <a:spLocks/>
              </p:cNvSpPr>
              <p:nvPr/>
            </p:nvSpPr>
            <p:spPr bwMode="auto">
              <a:xfrm>
                <a:off x="-3019" y="1687"/>
                <a:ext cx="14" cy="28"/>
              </a:xfrm>
              <a:custGeom>
                <a:avLst/>
                <a:gdLst>
                  <a:gd name="T0" fmla="*/ 4 w 13"/>
                  <a:gd name="T1" fmla="*/ 0 h 26"/>
                  <a:gd name="T2" fmla="*/ 4 w 13"/>
                  <a:gd name="T3" fmla="*/ 0 h 26"/>
                  <a:gd name="T4" fmla="*/ 0 w 13"/>
                  <a:gd name="T5" fmla="*/ 2 h 26"/>
                  <a:gd name="T6" fmla="*/ 4 w 13"/>
                  <a:gd name="T7" fmla="*/ 12 h 26"/>
                  <a:gd name="T8" fmla="*/ 4 w 13"/>
                  <a:gd name="T9" fmla="*/ 13 h 26"/>
                  <a:gd name="T10" fmla="*/ 9 w 13"/>
                  <a:gd name="T11" fmla="*/ 26 h 26"/>
                  <a:gd name="T12" fmla="*/ 13 w 13"/>
                  <a:gd name="T13" fmla="*/ 24 h 26"/>
                  <a:gd name="T14" fmla="*/ 13 w 13"/>
                  <a:gd name="T15" fmla="*/ 24 h 26"/>
                  <a:gd name="T16" fmla="*/ 8 w 13"/>
                  <a:gd name="T17" fmla="*/ 11 h 26"/>
                  <a:gd name="T18" fmla="*/ 8 w 13"/>
                  <a:gd name="T19" fmla="*/ 10 h 26"/>
                  <a:gd name="T20" fmla="*/ 4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4" y="0"/>
                    </a:moveTo>
                    <a:cubicBezTo>
                      <a:pt x="4" y="0"/>
                      <a:pt x="4" y="0"/>
                      <a:pt x="4" y="0"/>
                    </a:cubicBezTo>
                    <a:cubicBezTo>
                      <a:pt x="2" y="0"/>
                      <a:pt x="1" y="1"/>
                      <a:pt x="0" y="2"/>
                    </a:cubicBezTo>
                    <a:cubicBezTo>
                      <a:pt x="4" y="12"/>
                      <a:pt x="4" y="12"/>
                      <a:pt x="4" y="12"/>
                    </a:cubicBezTo>
                    <a:cubicBezTo>
                      <a:pt x="4" y="13"/>
                      <a:pt x="4" y="13"/>
                      <a:pt x="4" y="13"/>
                    </a:cubicBezTo>
                    <a:cubicBezTo>
                      <a:pt x="9" y="26"/>
                      <a:pt x="9" y="26"/>
                      <a:pt x="9" y="26"/>
                    </a:cubicBezTo>
                    <a:cubicBezTo>
                      <a:pt x="11" y="26"/>
                      <a:pt x="12" y="25"/>
                      <a:pt x="13" y="24"/>
                    </a:cubicBezTo>
                    <a:cubicBezTo>
                      <a:pt x="13" y="24"/>
                      <a:pt x="13" y="24"/>
                      <a:pt x="13" y="24"/>
                    </a:cubicBezTo>
                    <a:cubicBezTo>
                      <a:pt x="8" y="11"/>
                      <a:pt x="8" y="11"/>
                      <a:pt x="8" y="11"/>
                    </a:cubicBezTo>
                    <a:cubicBezTo>
                      <a:pt x="8" y="10"/>
                      <a:pt x="8" y="10"/>
                      <a:pt x="8" y="10"/>
                    </a:cubicBezTo>
                    <a:cubicBezTo>
                      <a:pt x="4" y="0"/>
                      <a:pt x="4" y="0"/>
                      <a:pt x="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9" name="Freeform 176">
                <a:extLst>
                  <a:ext uri="{FF2B5EF4-FFF2-40B4-BE49-F238E27FC236}">
                    <a16:creationId xmlns:a16="http://schemas.microsoft.com/office/drawing/2014/main" id="{0EBE8B44-5DED-4383-A91F-260E581AAE51}"/>
                  </a:ext>
                </a:extLst>
              </p:cNvPr>
              <p:cNvSpPr>
                <a:spLocks/>
              </p:cNvSpPr>
              <p:nvPr/>
            </p:nvSpPr>
            <p:spPr bwMode="auto">
              <a:xfrm>
                <a:off x="-2771" y="1525"/>
                <a:ext cx="29" cy="11"/>
              </a:xfrm>
              <a:custGeom>
                <a:avLst/>
                <a:gdLst>
                  <a:gd name="T0" fmla="*/ 2 w 26"/>
                  <a:gd name="T1" fmla="*/ 0 h 10"/>
                  <a:gd name="T2" fmla="*/ 2 w 26"/>
                  <a:gd name="T3" fmla="*/ 0 h 10"/>
                  <a:gd name="T4" fmla="*/ 0 w 26"/>
                  <a:gd name="T5" fmla="*/ 4 h 10"/>
                  <a:gd name="T6" fmla="*/ 9 w 26"/>
                  <a:gd name="T7" fmla="*/ 6 h 10"/>
                  <a:gd name="T8" fmla="*/ 11 w 26"/>
                  <a:gd name="T9" fmla="*/ 6 h 10"/>
                  <a:gd name="T10" fmla="*/ 26 w 26"/>
                  <a:gd name="T11" fmla="*/ 10 h 10"/>
                  <a:gd name="T12" fmla="*/ 26 w 26"/>
                  <a:gd name="T13" fmla="*/ 5 h 10"/>
                  <a:gd name="T14" fmla="*/ 26 w 26"/>
                  <a:gd name="T15" fmla="*/ 5 h 10"/>
                  <a:gd name="T16" fmla="*/ 16 w 26"/>
                  <a:gd name="T17" fmla="*/ 3 h 10"/>
                  <a:gd name="T18" fmla="*/ 14 w 26"/>
                  <a:gd name="T19" fmla="*/ 3 h 10"/>
                  <a:gd name="T20" fmla="*/ 2 w 26"/>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0">
                    <a:moveTo>
                      <a:pt x="2" y="0"/>
                    </a:moveTo>
                    <a:cubicBezTo>
                      <a:pt x="2" y="0"/>
                      <a:pt x="2" y="0"/>
                      <a:pt x="2" y="0"/>
                    </a:cubicBezTo>
                    <a:cubicBezTo>
                      <a:pt x="1" y="1"/>
                      <a:pt x="0" y="2"/>
                      <a:pt x="0" y="4"/>
                    </a:cubicBezTo>
                    <a:cubicBezTo>
                      <a:pt x="9" y="6"/>
                      <a:pt x="9" y="6"/>
                      <a:pt x="9" y="6"/>
                    </a:cubicBezTo>
                    <a:cubicBezTo>
                      <a:pt x="11" y="6"/>
                      <a:pt x="11" y="6"/>
                      <a:pt x="11" y="6"/>
                    </a:cubicBezTo>
                    <a:cubicBezTo>
                      <a:pt x="26" y="10"/>
                      <a:pt x="26" y="10"/>
                      <a:pt x="26" y="10"/>
                    </a:cubicBezTo>
                    <a:cubicBezTo>
                      <a:pt x="26" y="8"/>
                      <a:pt x="26" y="7"/>
                      <a:pt x="26" y="5"/>
                    </a:cubicBezTo>
                    <a:cubicBezTo>
                      <a:pt x="26" y="5"/>
                      <a:pt x="26" y="5"/>
                      <a:pt x="26" y="5"/>
                    </a:cubicBezTo>
                    <a:cubicBezTo>
                      <a:pt x="16" y="3"/>
                      <a:pt x="16" y="3"/>
                      <a:pt x="16" y="3"/>
                    </a:cubicBezTo>
                    <a:cubicBezTo>
                      <a:pt x="14" y="3"/>
                      <a:pt x="14" y="3"/>
                      <a:pt x="14" y="3"/>
                    </a:cubicBezTo>
                    <a:cubicBezTo>
                      <a:pt x="2" y="0"/>
                      <a:pt x="2" y="0"/>
                      <a:pt x="2"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0" name="Freeform 177">
                <a:extLst>
                  <a:ext uri="{FF2B5EF4-FFF2-40B4-BE49-F238E27FC236}">
                    <a16:creationId xmlns:a16="http://schemas.microsoft.com/office/drawing/2014/main" id="{A55F56B4-96B2-42BC-9B86-DABAD44F13F0}"/>
                  </a:ext>
                </a:extLst>
              </p:cNvPr>
              <p:cNvSpPr>
                <a:spLocks/>
              </p:cNvSpPr>
              <p:nvPr/>
            </p:nvSpPr>
            <p:spPr bwMode="auto">
              <a:xfrm>
                <a:off x="-1685" y="893"/>
                <a:ext cx="12" cy="41"/>
              </a:xfrm>
              <a:custGeom>
                <a:avLst/>
                <a:gdLst>
                  <a:gd name="T0" fmla="*/ 4 w 11"/>
                  <a:gd name="T1" fmla="*/ 0 h 37"/>
                  <a:gd name="T2" fmla="*/ 0 w 11"/>
                  <a:gd name="T3" fmla="*/ 2 h 37"/>
                  <a:gd name="T4" fmla="*/ 11 w 11"/>
                  <a:gd name="T5" fmla="*/ 37 h 37"/>
                  <a:gd name="T6" fmla="*/ 11 w 11"/>
                  <a:gd name="T7" fmla="*/ 22 h 37"/>
                  <a:gd name="T8" fmla="*/ 4 w 11"/>
                  <a:gd name="T9" fmla="*/ 0 h 37"/>
                </a:gdLst>
                <a:ahLst/>
                <a:cxnLst>
                  <a:cxn ang="0">
                    <a:pos x="T0" y="T1"/>
                  </a:cxn>
                  <a:cxn ang="0">
                    <a:pos x="T2" y="T3"/>
                  </a:cxn>
                  <a:cxn ang="0">
                    <a:pos x="T4" y="T5"/>
                  </a:cxn>
                  <a:cxn ang="0">
                    <a:pos x="T6" y="T7"/>
                  </a:cxn>
                  <a:cxn ang="0">
                    <a:pos x="T8" y="T9"/>
                  </a:cxn>
                </a:cxnLst>
                <a:rect l="0" t="0" r="r" b="b"/>
                <a:pathLst>
                  <a:path w="11" h="37">
                    <a:moveTo>
                      <a:pt x="4" y="0"/>
                    </a:moveTo>
                    <a:cubicBezTo>
                      <a:pt x="3" y="1"/>
                      <a:pt x="2" y="1"/>
                      <a:pt x="0" y="2"/>
                    </a:cubicBezTo>
                    <a:cubicBezTo>
                      <a:pt x="11" y="37"/>
                      <a:pt x="11" y="37"/>
                      <a:pt x="11" y="37"/>
                    </a:cubicBezTo>
                    <a:cubicBezTo>
                      <a:pt x="11" y="22"/>
                      <a:pt x="11" y="22"/>
                      <a:pt x="11" y="22"/>
                    </a:cubicBezTo>
                    <a:cubicBezTo>
                      <a:pt x="4" y="0"/>
                      <a:pt x="4" y="0"/>
                      <a:pt x="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1" name="Freeform 178">
                <a:extLst>
                  <a:ext uri="{FF2B5EF4-FFF2-40B4-BE49-F238E27FC236}">
                    <a16:creationId xmlns:a16="http://schemas.microsoft.com/office/drawing/2014/main" id="{0BE8B198-5CBC-4B93-8550-8D13F1AD3580}"/>
                  </a:ext>
                </a:extLst>
              </p:cNvPr>
              <p:cNvSpPr>
                <a:spLocks/>
              </p:cNvSpPr>
              <p:nvPr/>
            </p:nvSpPr>
            <p:spPr bwMode="auto">
              <a:xfrm>
                <a:off x="-1691" y="877"/>
                <a:ext cx="10" cy="18"/>
              </a:xfrm>
              <a:custGeom>
                <a:avLst/>
                <a:gdLst>
                  <a:gd name="T0" fmla="*/ 5 w 9"/>
                  <a:gd name="T1" fmla="*/ 0 h 17"/>
                  <a:gd name="T2" fmla="*/ 2 w 9"/>
                  <a:gd name="T3" fmla="*/ 1 h 17"/>
                  <a:gd name="T4" fmla="*/ 1 w 9"/>
                  <a:gd name="T5" fmla="*/ 1 h 17"/>
                  <a:gd name="T6" fmla="*/ 0 w 9"/>
                  <a:gd name="T7" fmla="*/ 0 h 17"/>
                  <a:gd name="T8" fmla="*/ 2 w 9"/>
                  <a:gd name="T9" fmla="*/ 4 h 17"/>
                  <a:gd name="T10" fmla="*/ 5 w 9"/>
                  <a:gd name="T11" fmla="*/ 17 h 17"/>
                  <a:gd name="T12" fmla="*/ 9 w 9"/>
                  <a:gd name="T13" fmla="*/ 15 h 17"/>
                  <a:gd name="T14" fmla="*/ 9 w 9"/>
                  <a:gd name="T15" fmla="*/ 15 h 17"/>
                  <a:gd name="T16" fmla="*/ 5 w 9"/>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7">
                    <a:moveTo>
                      <a:pt x="5" y="0"/>
                    </a:moveTo>
                    <a:cubicBezTo>
                      <a:pt x="2" y="1"/>
                      <a:pt x="2" y="1"/>
                      <a:pt x="2" y="1"/>
                    </a:cubicBezTo>
                    <a:cubicBezTo>
                      <a:pt x="1" y="1"/>
                      <a:pt x="1" y="1"/>
                      <a:pt x="1" y="1"/>
                    </a:cubicBezTo>
                    <a:cubicBezTo>
                      <a:pt x="0" y="0"/>
                      <a:pt x="0" y="0"/>
                      <a:pt x="0" y="0"/>
                    </a:cubicBezTo>
                    <a:cubicBezTo>
                      <a:pt x="2" y="4"/>
                      <a:pt x="2" y="4"/>
                      <a:pt x="2" y="4"/>
                    </a:cubicBezTo>
                    <a:cubicBezTo>
                      <a:pt x="5" y="17"/>
                      <a:pt x="5" y="17"/>
                      <a:pt x="5" y="17"/>
                    </a:cubicBezTo>
                    <a:cubicBezTo>
                      <a:pt x="7" y="16"/>
                      <a:pt x="8" y="16"/>
                      <a:pt x="9" y="15"/>
                    </a:cubicBezTo>
                    <a:cubicBezTo>
                      <a:pt x="9" y="15"/>
                      <a:pt x="9" y="15"/>
                      <a:pt x="9" y="15"/>
                    </a:cubicBezTo>
                    <a:cubicBezTo>
                      <a:pt x="5" y="0"/>
                      <a:pt x="5" y="0"/>
                      <a:pt x="5"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2" name="Freeform 179">
                <a:extLst>
                  <a:ext uri="{FF2B5EF4-FFF2-40B4-BE49-F238E27FC236}">
                    <a16:creationId xmlns:a16="http://schemas.microsoft.com/office/drawing/2014/main" id="{3696CD01-0F73-453E-83AC-521159A50CC6}"/>
                  </a:ext>
                </a:extLst>
              </p:cNvPr>
              <p:cNvSpPr>
                <a:spLocks noEditPoints="1"/>
              </p:cNvSpPr>
              <p:nvPr/>
            </p:nvSpPr>
            <p:spPr bwMode="auto">
              <a:xfrm>
                <a:off x="-4133" y="1639"/>
                <a:ext cx="275" cy="340"/>
              </a:xfrm>
              <a:custGeom>
                <a:avLst/>
                <a:gdLst>
                  <a:gd name="T0" fmla="*/ 41 w 250"/>
                  <a:gd name="T1" fmla="*/ 228 h 310"/>
                  <a:gd name="T2" fmla="*/ 0 w 250"/>
                  <a:gd name="T3" fmla="*/ 310 h 310"/>
                  <a:gd name="T4" fmla="*/ 5 w 250"/>
                  <a:gd name="T5" fmla="*/ 310 h 310"/>
                  <a:gd name="T6" fmla="*/ 43 w 250"/>
                  <a:gd name="T7" fmla="*/ 233 h 310"/>
                  <a:gd name="T8" fmla="*/ 41 w 250"/>
                  <a:gd name="T9" fmla="*/ 228 h 310"/>
                  <a:gd name="T10" fmla="*/ 212 w 250"/>
                  <a:gd name="T11" fmla="*/ 160 h 310"/>
                  <a:gd name="T12" fmla="*/ 209 w 250"/>
                  <a:gd name="T13" fmla="*/ 164 h 310"/>
                  <a:gd name="T14" fmla="*/ 245 w 250"/>
                  <a:gd name="T15" fmla="*/ 310 h 310"/>
                  <a:gd name="T16" fmla="*/ 250 w 250"/>
                  <a:gd name="T17" fmla="*/ 310 h 310"/>
                  <a:gd name="T18" fmla="*/ 232 w 250"/>
                  <a:gd name="T19" fmla="*/ 237 h 310"/>
                  <a:gd name="T20" fmla="*/ 231 w 250"/>
                  <a:gd name="T21" fmla="*/ 236 h 310"/>
                  <a:gd name="T22" fmla="*/ 212 w 250"/>
                  <a:gd name="T23" fmla="*/ 160 h 310"/>
                  <a:gd name="T24" fmla="*/ 121 w 250"/>
                  <a:gd name="T25" fmla="*/ 79 h 310"/>
                  <a:gd name="T26" fmla="*/ 114 w 250"/>
                  <a:gd name="T27" fmla="*/ 82 h 310"/>
                  <a:gd name="T28" fmla="*/ 84 w 250"/>
                  <a:gd name="T29" fmla="*/ 143 h 310"/>
                  <a:gd name="T30" fmla="*/ 84 w 250"/>
                  <a:gd name="T31" fmla="*/ 144 h 310"/>
                  <a:gd name="T32" fmla="*/ 42 w 250"/>
                  <a:gd name="T33" fmla="*/ 227 h 310"/>
                  <a:gd name="T34" fmla="*/ 44 w 250"/>
                  <a:gd name="T35" fmla="*/ 232 h 310"/>
                  <a:gd name="T36" fmla="*/ 121 w 250"/>
                  <a:gd name="T37" fmla="*/ 79 h 310"/>
                  <a:gd name="T38" fmla="*/ 184 w 250"/>
                  <a:gd name="T39" fmla="*/ 48 h 310"/>
                  <a:gd name="T40" fmla="*/ 180 w 250"/>
                  <a:gd name="T41" fmla="*/ 49 h 310"/>
                  <a:gd name="T42" fmla="*/ 209 w 250"/>
                  <a:gd name="T43" fmla="*/ 163 h 310"/>
                  <a:gd name="T44" fmla="*/ 212 w 250"/>
                  <a:gd name="T45" fmla="*/ 158 h 310"/>
                  <a:gd name="T46" fmla="*/ 184 w 250"/>
                  <a:gd name="T47" fmla="*/ 48 h 310"/>
                  <a:gd name="T48" fmla="*/ 155 w 250"/>
                  <a:gd name="T49" fmla="*/ 1 h 310"/>
                  <a:gd name="T50" fmla="*/ 115 w 250"/>
                  <a:gd name="T51" fmla="*/ 80 h 310"/>
                  <a:gd name="T52" fmla="*/ 122 w 250"/>
                  <a:gd name="T53" fmla="*/ 77 h 310"/>
                  <a:gd name="T54" fmla="*/ 159 w 250"/>
                  <a:gd name="T55" fmla="*/ 2 h 310"/>
                  <a:gd name="T56" fmla="*/ 155 w 250"/>
                  <a:gd name="T57" fmla="*/ 1 h 310"/>
                  <a:gd name="T58" fmla="*/ 171 w 250"/>
                  <a:gd name="T59" fmla="*/ 0 h 310"/>
                  <a:gd name="T60" fmla="*/ 168 w 250"/>
                  <a:gd name="T61" fmla="*/ 1 h 310"/>
                  <a:gd name="T62" fmla="*/ 180 w 250"/>
                  <a:gd name="T63" fmla="*/ 48 h 310"/>
                  <a:gd name="T64" fmla="*/ 184 w 250"/>
                  <a:gd name="T65" fmla="*/ 46 h 310"/>
                  <a:gd name="T66" fmla="*/ 173 w 250"/>
                  <a:gd name="T67" fmla="*/ 2 h 310"/>
                  <a:gd name="T68" fmla="*/ 171 w 250"/>
                  <a:gd name="T69" fmla="*/ 0 h 310"/>
                  <a:gd name="T70" fmla="*/ 172 w 250"/>
                  <a:gd name="T71" fmla="*/ 0 h 310"/>
                  <a:gd name="T72" fmla="*/ 172 w 250"/>
                  <a:gd name="T73" fmla="*/ 0 h 310"/>
                  <a:gd name="T74" fmla="*/ 172 w 250"/>
                  <a:gd name="T75" fmla="*/ 0 h 310"/>
                  <a:gd name="T76" fmla="*/ 172 w 250"/>
                  <a:gd name="T7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0" h="310">
                    <a:moveTo>
                      <a:pt x="41" y="228"/>
                    </a:moveTo>
                    <a:cubicBezTo>
                      <a:pt x="0" y="310"/>
                      <a:pt x="0" y="310"/>
                      <a:pt x="0" y="310"/>
                    </a:cubicBezTo>
                    <a:cubicBezTo>
                      <a:pt x="5" y="310"/>
                      <a:pt x="5" y="310"/>
                      <a:pt x="5" y="310"/>
                    </a:cubicBezTo>
                    <a:cubicBezTo>
                      <a:pt x="43" y="233"/>
                      <a:pt x="43" y="233"/>
                      <a:pt x="43" y="233"/>
                    </a:cubicBezTo>
                    <a:cubicBezTo>
                      <a:pt x="41" y="228"/>
                      <a:pt x="41" y="228"/>
                      <a:pt x="41" y="228"/>
                    </a:cubicBezTo>
                    <a:moveTo>
                      <a:pt x="212" y="160"/>
                    </a:moveTo>
                    <a:cubicBezTo>
                      <a:pt x="209" y="164"/>
                      <a:pt x="209" y="164"/>
                      <a:pt x="209" y="164"/>
                    </a:cubicBezTo>
                    <a:cubicBezTo>
                      <a:pt x="245" y="310"/>
                      <a:pt x="245" y="310"/>
                      <a:pt x="245" y="310"/>
                    </a:cubicBezTo>
                    <a:cubicBezTo>
                      <a:pt x="250" y="310"/>
                      <a:pt x="250" y="310"/>
                      <a:pt x="250" y="310"/>
                    </a:cubicBezTo>
                    <a:cubicBezTo>
                      <a:pt x="232" y="237"/>
                      <a:pt x="232" y="237"/>
                      <a:pt x="232" y="237"/>
                    </a:cubicBezTo>
                    <a:cubicBezTo>
                      <a:pt x="231" y="236"/>
                      <a:pt x="231" y="236"/>
                      <a:pt x="231" y="236"/>
                    </a:cubicBezTo>
                    <a:cubicBezTo>
                      <a:pt x="212" y="160"/>
                      <a:pt x="212" y="160"/>
                      <a:pt x="212" y="160"/>
                    </a:cubicBezTo>
                    <a:moveTo>
                      <a:pt x="121" y="79"/>
                    </a:moveTo>
                    <a:cubicBezTo>
                      <a:pt x="114" y="82"/>
                      <a:pt x="114" y="82"/>
                      <a:pt x="114" y="82"/>
                    </a:cubicBezTo>
                    <a:cubicBezTo>
                      <a:pt x="84" y="143"/>
                      <a:pt x="84" y="143"/>
                      <a:pt x="84" y="143"/>
                    </a:cubicBezTo>
                    <a:cubicBezTo>
                      <a:pt x="84" y="144"/>
                      <a:pt x="84" y="144"/>
                      <a:pt x="84" y="144"/>
                    </a:cubicBezTo>
                    <a:cubicBezTo>
                      <a:pt x="42" y="227"/>
                      <a:pt x="42" y="227"/>
                      <a:pt x="42" y="227"/>
                    </a:cubicBezTo>
                    <a:cubicBezTo>
                      <a:pt x="44" y="232"/>
                      <a:pt x="44" y="232"/>
                      <a:pt x="44" y="232"/>
                    </a:cubicBezTo>
                    <a:cubicBezTo>
                      <a:pt x="121" y="79"/>
                      <a:pt x="121" y="79"/>
                      <a:pt x="121" y="79"/>
                    </a:cubicBezTo>
                    <a:moveTo>
                      <a:pt x="184" y="48"/>
                    </a:moveTo>
                    <a:cubicBezTo>
                      <a:pt x="180" y="49"/>
                      <a:pt x="180" y="49"/>
                      <a:pt x="180" y="49"/>
                    </a:cubicBezTo>
                    <a:cubicBezTo>
                      <a:pt x="209" y="163"/>
                      <a:pt x="209" y="163"/>
                      <a:pt x="209" y="163"/>
                    </a:cubicBezTo>
                    <a:cubicBezTo>
                      <a:pt x="212" y="158"/>
                      <a:pt x="212" y="158"/>
                      <a:pt x="212" y="158"/>
                    </a:cubicBezTo>
                    <a:cubicBezTo>
                      <a:pt x="184" y="48"/>
                      <a:pt x="184" y="48"/>
                      <a:pt x="184" y="48"/>
                    </a:cubicBezTo>
                    <a:moveTo>
                      <a:pt x="155" y="1"/>
                    </a:moveTo>
                    <a:cubicBezTo>
                      <a:pt x="115" y="80"/>
                      <a:pt x="115" y="80"/>
                      <a:pt x="115" y="80"/>
                    </a:cubicBezTo>
                    <a:cubicBezTo>
                      <a:pt x="122" y="77"/>
                      <a:pt x="122" y="77"/>
                      <a:pt x="122" y="77"/>
                    </a:cubicBezTo>
                    <a:cubicBezTo>
                      <a:pt x="159" y="2"/>
                      <a:pt x="159" y="2"/>
                      <a:pt x="159" y="2"/>
                    </a:cubicBezTo>
                    <a:cubicBezTo>
                      <a:pt x="158" y="2"/>
                      <a:pt x="157" y="1"/>
                      <a:pt x="155" y="1"/>
                    </a:cubicBezTo>
                    <a:moveTo>
                      <a:pt x="171" y="0"/>
                    </a:moveTo>
                    <a:cubicBezTo>
                      <a:pt x="170" y="1"/>
                      <a:pt x="169" y="1"/>
                      <a:pt x="168" y="1"/>
                    </a:cubicBezTo>
                    <a:cubicBezTo>
                      <a:pt x="180" y="48"/>
                      <a:pt x="180" y="48"/>
                      <a:pt x="180" y="48"/>
                    </a:cubicBezTo>
                    <a:cubicBezTo>
                      <a:pt x="184" y="46"/>
                      <a:pt x="184" y="46"/>
                      <a:pt x="184" y="46"/>
                    </a:cubicBezTo>
                    <a:cubicBezTo>
                      <a:pt x="173" y="2"/>
                      <a:pt x="173" y="2"/>
                      <a:pt x="173" y="2"/>
                    </a:cubicBezTo>
                    <a:cubicBezTo>
                      <a:pt x="171" y="0"/>
                      <a:pt x="171" y="0"/>
                      <a:pt x="171" y="0"/>
                    </a:cubicBezTo>
                    <a:moveTo>
                      <a:pt x="172" y="0"/>
                    </a:moveTo>
                    <a:cubicBezTo>
                      <a:pt x="172" y="0"/>
                      <a:pt x="172" y="0"/>
                      <a:pt x="172" y="0"/>
                    </a:cubicBezTo>
                    <a:cubicBezTo>
                      <a:pt x="172" y="0"/>
                      <a:pt x="172" y="0"/>
                      <a:pt x="172" y="0"/>
                    </a:cubicBezTo>
                    <a:cubicBezTo>
                      <a:pt x="172" y="0"/>
                      <a:pt x="172" y="0"/>
                      <a:pt x="17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3" name="Freeform 180">
                <a:extLst>
                  <a:ext uri="{FF2B5EF4-FFF2-40B4-BE49-F238E27FC236}">
                    <a16:creationId xmlns:a16="http://schemas.microsoft.com/office/drawing/2014/main" id="{6E405C6D-06DF-47B0-8C96-1993B0B43B93}"/>
                  </a:ext>
                </a:extLst>
              </p:cNvPr>
              <p:cNvSpPr>
                <a:spLocks noEditPoints="1"/>
              </p:cNvSpPr>
              <p:nvPr/>
            </p:nvSpPr>
            <p:spPr bwMode="auto">
              <a:xfrm>
                <a:off x="-2104" y="733"/>
                <a:ext cx="397" cy="138"/>
              </a:xfrm>
              <a:custGeom>
                <a:avLst/>
                <a:gdLst>
                  <a:gd name="T0" fmla="*/ 330 w 361"/>
                  <a:gd name="T1" fmla="*/ 111 h 126"/>
                  <a:gd name="T2" fmla="*/ 320 w 361"/>
                  <a:gd name="T3" fmla="*/ 112 h 126"/>
                  <a:gd name="T4" fmla="*/ 359 w 361"/>
                  <a:gd name="T5" fmla="*/ 126 h 126"/>
                  <a:gd name="T6" fmla="*/ 361 w 361"/>
                  <a:gd name="T7" fmla="*/ 121 h 126"/>
                  <a:gd name="T8" fmla="*/ 330 w 361"/>
                  <a:gd name="T9" fmla="*/ 111 h 126"/>
                  <a:gd name="T10" fmla="*/ 29 w 361"/>
                  <a:gd name="T11" fmla="*/ 9 h 126"/>
                  <a:gd name="T12" fmla="*/ 29 w 361"/>
                  <a:gd name="T13" fmla="*/ 13 h 126"/>
                  <a:gd name="T14" fmla="*/ 317 w 361"/>
                  <a:gd name="T15" fmla="*/ 111 h 126"/>
                  <a:gd name="T16" fmla="*/ 327 w 361"/>
                  <a:gd name="T17" fmla="*/ 110 h 126"/>
                  <a:gd name="T18" fmla="*/ 29 w 361"/>
                  <a:gd name="T19" fmla="*/ 9 h 126"/>
                  <a:gd name="T20" fmla="*/ 2 w 361"/>
                  <a:gd name="T21" fmla="*/ 0 h 126"/>
                  <a:gd name="T22" fmla="*/ 0 w 361"/>
                  <a:gd name="T23" fmla="*/ 4 h 126"/>
                  <a:gd name="T24" fmla="*/ 23 w 361"/>
                  <a:gd name="T25" fmla="*/ 12 h 126"/>
                  <a:gd name="T26" fmla="*/ 23 w 361"/>
                  <a:gd name="T27" fmla="*/ 7 h 126"/>
                  <a:gd name="T28" fmla="*/ 2 w 361"/>
                  <a:gd name="T2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26">
                    <a:moveTo>
                      <a:pt x="330" y="111"/>
                    </a:moveTo>
                    <a:cubicBezTo>
                      <a:pt x="320" y="112"/>
                      <a:pt x="320" y="112"/>
                      <a:pt x="320" y="112"/>
                    </a:cubicBezTo>
                    <a:cubicBezTo>
                      <a:pt x="359" y="126"/>
                      <a:pt x="359" y="126"/>
                      <a:pt x="359" y="126"/>
                    </a:cubicBezTo>
                    <a:cubicBezTo>
                      <a:pt x="360" y="124"/>
                      <a:pt x="360" y="123"/>
                      <a:pt x="361" y="121"/>
                    </a:cubicBezTo>
                    <a:cubicBezTo>
                      <a:pt x="330" y="111"/>
                      <a:pt x="330" y="111"/>
                      <a:pt x="330" y="111"/>
                    </a:cubicBezTo>
                    <a:moveTo>
                      <a:pt x="29" y="9"/>
                    </a:moveTo>
                    <a:cubicBezTo>
                      <a:pt x="29" y="13"/>
                      <a:pt x="29" y="13"/>
                      <a:pt x="29" y="13"/>
                    </a:cubicBezTo>
                    <a:cubicBezTo>
                      <a:pt x="317" y="111"/>
                      <a:pt x="317" y="111"/>
                      <a:pt x="317" y="111"/>
                    </a:cubicBezTo>
                    <a:cubicBezTo>
                      <a:pt x="327" y="110"/>
                      <a:pt x="327" y="110"/>
                      <a:pt x="327" y="110"/>
                    </a:cubicBezTo>
                    <a:cubicBezTo>
                      <a:pt x="29" y="9"/>
                      <a:pt x="29" y="9"/>
                      <a:pt x="29" y="9"/>
                    </a:cubicBezTo>
                    <a:moveTo>
                      <a:pt x="2" y="0"/>
                    </a:moveTo>
                    <a:cubicBezTo>
                      <a:pt x="1" y="1"/>
                      <a:pt x="0" y="2"/>
                      <a:pt x="0" y="4"/>
                    </a:cubicBezTo>
                    <a:cubicBezTo>
                      <a:pt x="23" y="12"/>
                      <a:pt x="23" y="12"/>
                      <a:pt x="23" y="12"/>
                    </a:cubicBezTo>
                    <a:cubicBezTo>
                      <a:pt x="23" y="7"/>
                      <a:pt x="23" y="7"/>
                      <a:pt x="23" y="7"/>
                    </a:cubicBezTo>
                    <a:cubicBezTo>
                      <a:pt x="2" y="0"/>
                      <a:pt x="2" y="0"/>
                      <a:pt x="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4" name="Freeform 181">
                <a:extLst>
                  <a:ext uri="{FF2B5EF4-FFF2-40B4-BE49-F238E27FC236}">
                    <a16:creationId xmlns:a16="http://schemas.microsoft.com/office/drawing/2014/main" id="{6881989F-3850-4AC8-A2F3-400FA18E215F}"/>
                  </a:ext>
                </a:extLst>
              </p:cNvPr>
              <p:cNvSpPr>
                <a:spLocks/>
              </p:cNvSpPr>
              <p:nvPr/>
            </p:nvSpPr>
            <p:spPr bwMode="auto">
              <a:xfrm>
                <a:off x="-2124" y="726"/>
                <a:ext cx="22" cy="11"/>
              </a:xfrm>
              <a:custGeom>
                <a:avLst/>
                <a:gdLst>
                  <a:gd name="T0" fmla="*/ 2 w 20"/>
                  <a:gd name="T1" fmla="*/ 0 h 10"/>
                  <a:gd name="T2" fmla="*/ 0 w 20"/>
                  <a:gd name="T3" fmla="*/ 4 h 10"/>
                  <a:gd name="T4" fmla="*/ 2 w 20"/>
                  <a:gd name="T5" fmla="*/ 4 h 10"/>
                  <a:gd name="T6" fmla="*/ 5 w 20"/>
                  <a:gd name="T7" fmla="*/ 5 h 10"/>
                  <a:gd name="T8" fmla="*/ 18 w 20"/>
                  <a:gd name="T9" fmla="*/ 10 h 10"/>
                  <a:gd name="T10" fmla="*/ 20 w 20"/>
                  <a:gd name="T11" fmla="*/ 6 h 10"/>
                  <a:gd name="T12" fmla="*/ 20 w 20"/>
                  <a:gd name="T13" fmla="*/ 6 h 10"/>
                  <a:gd name="T14" fmla="*/ 9 w 20"/>
                  <a:gd name="T15" fmla="*/ 2 h 10"/>
                  <a:gd name="T16" fmla="*/ 2 w 20"/>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0">
                    <a:moveTo>
                      <a:pt x="2" y="0"/>
                    </a:moveTo>
                    <a:cubicBezTo>
                      <a:pt x="0" y="4"/>
                      <a:pt x="0" y="4"/>
                      <a:pt x="0" y="4"/>
                    </a:cubicBezTo>
                    <a:cubicBezTo>
                      <a:pt x="2" y="4"/>
                      <a:pt x="2" y="4"/>
                      <a:pt x="2" y="4"/>
                    </a:cubicBezTo>
                    <a:cubicBezTo>
                      <a:pt x="5" y="5"/>
                      <a:pt x="5" y="5"/>
                      <a:pt x="5" y="5"/>
                    </a:cubicBezTo>
                    <a:cubicBezTo>
                      <a:pt x="18" y="10"/>
                      <a:pt x="18" y="10"/>
                      <a:pt x="18" y="10"/>
                    </a:cubicBezTo>
                    <a:cubicBezTo>
                      <a:pt x="18" y="8"/>
                      <a:pt x="19" y="7"/>
                      <a:pt x="20" y="6"/>
                    </a:cubicBezTo>
                    <a:cubicBezTo>
                      <a:pt x="20" y="6"/>
                      <a:pt x="20" y="6"/>
                      <a:pt x="20" y="6"/>
                    </a:cubicBezTo>
                    <a:cubicBezTo>
                      <a:pt x="9" y="2"/>
                      <a:pt x="9" y="2"/>
                      <a:pt x="9" y="2"/>
                    </a:cubicBezTo>
                    <a:cubicBezTo>
                      <a:pt x="2" y="0"/>
                      <a:pt x="2" y="0"/>
                      <a:pt x="2"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5" name="Freeform 182">
                <a:extLst>
                  <a:ext uri="{FF2B5EF4-FFF2-40B4-BE49-F238E27FC236}">
                    <a16:creationId xmlns:a16="http://schemas.microsoft.com/office/drawing/2014/main" id="{06D5894A-B7FE-4B34-92B0-0E69AA329A6E}"/>
                  </a:ext>
                </a:extLst>
              </p:cNvPr>
              <p:cNvSpPr>
                <a:spLocks/>
              </p:cNvSpPr>
              <p:nvPr/>
            </p:nvSpPr>
            <p:spPr bwMode="auto">
              <a:xfrm>
                <a:off x="-1709" y="866"/>
                <a:ext cx="36" cy="12"/>
              </a:xfrm>
              <a:custGeom>
                <a:avLst/>
                <a:gdLst>
                  <a:gd name="T0" fmla="*/ 2 w 33"/>
                  <a:gd name="T1" fmla="*/ 0 h 11"/>
                  <a:gd name="T2" fmla="*/ 2 w 33"/>
                  <a:gd name="T3" fmla="*/ 0 h 11"/>
                  <a:gd name="T4" fmla="*/ 0 w 33"/>
                  <a:gd name="T5" fmla="*/ 5 h 11"/>
                  <a:gd name="T6" fmla="*/ 17 w 33"/>
                  <a:gd name="T7" fmla="*/ 10 h 11"/>
                  <a:gd name="T8" fmla="*/ 17 w 33"/>
                  <a:gd name="T9" fmla="*/ 10 h 11"/>
                  <a:gd name="T10" fmla="*/ 18 w 33"/>
                  <a:gd name="T11" fmla="*/ 11 h 11"/>
                  <a:gd name="T12" fmla="*/ 19 w 33"/>
                  <a:gd name="T13" fmla="*/ 11 h 11"/>
                  <a:gd name="T14" fmla="*/ 22 w 33"/>
                  <a:gd name="T15" fmla="*/ 10 h 11"/>
                  <a:gd name="T16" fmla="*/ 33 w 33"/>
                  <a:gd name="T17" fmla="*/ 8 h 11"/>
                  <a:gd name="T18" fmla="*/ 33 w 33"/>
                  <a:gd name="T19" fmla="*/ 4 h 11"/>
                  <a:gd name="T20" fmla="*/ 28 w 33"/>
                  <a:gd name="T21" fmla="*/ 5 h 11"/>
                  <a:gd name="T22" fmla="*/ 19 w 33"/>
                  <a:gd name="T23" fmla="*/ 6 h 11"/>
                  <a:gd name="T24" fmla="*/ 19 w 33"/>
                  <a:gd name="T25" fmla="*/ 6 h 11"/>
                  <a:gd name="T26" fmla="*/ 17 w 33"/>
                  <a:gd name="T27" fmla="*/ 6 h 11"/>
                  <a:gd name="T28" fmla="*/ 2 w 33"/>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11">
                    <a:moveTo>
                      <a:pt x="2" y="0"/>
                    </a:moveTo>
                    <a:cubicBezTo>
                      <a:pt x="2" y="0"/>
                      <a:pt x="2" y="0"/>
                      <a:pt x="2" y="0"/>
                    </a:cubicBezTo>
                    <a:cubicBezTo>
                      <a:pt x="1" y="2"/>
                      <a:pt x="1" y="3"/>
                      <a:pt x="0" y="5"/>
                    </a:cubicBezTo>
                    <a:cubicBezTo>
                      <a:pt x="17" y="10"/>
                      <a:pt x="17" y="10"/>
                      <a:pt x="17" y="10"/>
                    </a:cubicBezTo>
                    <a:cubicBezTo>
                      <a:pt x="17" y="10"/>
                      <a:pt x="17" y="10"/>
                      <a:pt x="17" y="10"/>
                    </a:cubicBezTo>
                    <a:cubicBezTo>
                      <a:pt x="18" y="11"/>
                      <a:pt x="18" y="11"/>
                      <a:pt x="18" y="11"/>
                    </a:cubicBezTo>
                    <a:cubicBezTo>
                      <a:pt x="19" y="11"/>
                      <a:pt x="19" y="11"/>
                      <a:pt x="19" y="11"/>
                    </a:cubicBezTo>
                    <a:cubicBezTo>
                      <a:pt x="22" y="10"/>
                      <a:pt x="22" y="10"/>
                      <a:pt x="22" y="10"/>
                    </a:cubicBezTo>
                    <a:cubicBezTo>
                      <a:pt x="33" y="8"/>
                      <a:pt x="33" y="8"/>
                      <a:pt x="33" y="8"/>
                    </a:cubicBezTo>
                    <a:cubicBezTo>
                      <a:pt x="33" y="4"/>
                      <a:pt x="33" y="4"/>
                      <a:pt x="33" y="4"/>
                    </a:cubicBezTo>
                    <a:cubicBezTo>
                      <a:pt x="28" y="5"/>
                      <a:pt x="28" y="5"/>
                      <a:pt x="28" y="5"/>
                    </a:cubicBezTo>
                    <a:cubicBezTo>
                      <a:pt x="19" y="6"/>
                      <a:pt x="19" y="6"/>
                      <a:pt x="19" y="6"/>
                    </a:cubicBezTo>
                    <a:cubicBezTo>
                      <a:pt x="19" y="6"/>
                      <a:pt x="19" y="6"/>
                      <a:pt x="19" y="6"/>
                    </a:cubicBezTo>
                    <a:cubicBezTo>
                      <a:pt x="17" y="6"/>
                      <a:pt x="17" y="6"/>
                      <a:pt x="17" y="6"/>
                    </a:cubicBezTo>
                    <a:cubicBezTo>
                      <a:pt x="2" y="0"/>
                      <a:pt x="2" y="0"/>
                      <a:pt x="2"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6" name="Freeform 183">
                <a:extLst>
                  <a:ext uri="{FF2B5EF4-FFF2-40B4-BE49-F238E27FC236}">
                    <a16:creationId xmlns:a16="http://schemas.microsoft.com/office/drawing/2014/main" id="{D15CD31D-C973-4935-B340-167DD0767EA2}"/>
                  </a:ext>
                </a:extLst>
              </p:cNvPr>
              <p:cNvSpPr>
                <a:spLocks noEditPoints="1"/>
              </p:cNvSpPr>
              <p:nvPr/>
            </p:nvSpPr>
            <p:spPr bwMode="auto">
              <a:xfrm>
                <a:off x="-5375" y="438"/>
                <a:ext cx="939" cy="785"/>
              </a:xfrm>
              <a:custGeom>
                <a:avLst/>
                <a:gdLst>
                  <a:gd name="T0" fmla="*/ 810 w 854"/>
                  <a:gd name="T1" fmla="*/ 677 h 716"/>
                  <a:gd name="T2" fmla="*/ 806 w 854"/>
                  <a:gd name="T3" fmla="*/ 679 h 716"/>
                  <a:gd name="T4" fmla="*/ 850 w 854"/>
                  <a:gd name="T5" fmla="*/ 716 h 716"/>
                  <a:gd name="T6" fmla="*/ 854 w 854"/>
                  <a:gd name="T7" fmla="*/ 713 h 716"/>
                  <a:gd name="T8" fmla="*/ 810 w 854"/>
                  <a:gd name="T9" fmla="*/ 677 h 716"/>
                  <a:gd name="T10" fmla="*/ 767 w 854"/>
                  <a:gd name="T11" fmla="*/ 640 h 716"/>
                  <a:gd name="T12" fmla="*/ 783 w 854"/>
                  <a:gd name="T13" fmla="*/ 660 h 716"/>
                  <a:gd name="T14" fmla="*/ 801 w 854"/>
                  <a:gd name="T15" fmla="*/ 675 h 716"/>
                  <a:gd name="T16" fmla="*/ 806 w 854"/>
                  <a:gd name="T17" fmla="*/ 673 h 716"/>
                  <a:gd name="T18" fmla="*/ 767 w 854"/>
                  <a:gd name="T19" fmla="*/ 640 h 716"/>
                  <a:gd name="T20" fmla="*/ 760 w 854"/>
                  <a:gd name="T21" fmla="*/ 637 h 716"/>
                  <a:gd name="T22" fmla="*/ 757 w 854"/>
                  <a:gd name="T23" fmla="*/ 638 h 716"/>
                  <a:gd name="T24" fmla="*/ 771 w 854"/>
                  <a:gd name="T25" fmla="*/ 650 h 716"/>
                  <a:gd name="T26" fmla="*/ 760 w 854"/>
                  <a:gd name="T27" fmla="*/ 637 h 716"/>
                  <a:gd name="T28" fmla="*/ 612 w 854"/>
                  <a:gd name="T29" fmla="*/ 511 h 716"/>
                  <a:gd name="T30" fmla="*/ 609 w 854"/>
                  <a:gd name="T31" fmla="*/ 514 h 716"/>
                  <a:gd name="T32" fmla="*/ 755 w 854"/>
                  <a:gd name="T33" fmla="*/ 636 h 716"/>
                  <a:gd name="T34" fmla="*/ 758 w 854"/>
                  <a:gd name="T35" fmla="*/ 635 h 716"/>
                  <a:gd name="T36" fmla="*/ 755 w 854"/>
                  <a:gd name="T37" fmla="*/ 630 h 716"/>
                  <a:gd name="T38" fmla="*/ 612 w 854"/>
                  <a:gd name="T39" fmla="*/ 511 h 716"/>
                  <a:gd name="T40" fmla="*/ 591 w 854"/>
                  <a:gd name="T41" fmla="*/ 499 h 716"/>
                  <a:gd name="T42" fmla="*/ 607 w 854"/>
                  <a:gd name="T43" fmla="*/ 512 h 716"/>
                  <a:gd name="T44" fmla="*/ 610 w 854"/>
                  <a:gd name="T45" fmla="*/ 509 h 716"/>
                  <a:gd name="T46" fmla="*/ 600 w 854"/>
                  <a:gd name="T47" fmla="*/ 501 h 716"/>
                  <a:gd name="T48" fmla="*/ 591 w 854"/>
                  <a:gd name="T49" fmla="*/ 499 h 716"/>
                  <a:gd name="T50" fmla="*/ 579 w 854"/>
                  <a:gd name="T51" fmla="*/ 484 h 716"/>
                  <a:gd name="T52" fmla="*/ 575 w 854"/>
                  <a:gd name="T53" fmla="*/ 486 h 716"/>
                  <a:gd name="T54" fmla="*/ 590 w 854"/>
                  <a:gd name="T55" fmla="*/ 498 h 716"/>
                  <a:gd name="T56" fmla="*/ 599 w 854"/>
                  <a:gd name="T57" fmla="*/ 500 h 716"/>
                  <a:gd name="T58" fmla="*/ 579 w 854"/>
                  <a:gd name="T59" fmla="*/ 484 h 716"/>
                  <a:gd name="T60" fmla="*/ 515 w 854"/>
                  <a:gd name="T61" fmla="*/ 431 h 716"/>
                  <a:gd name="T62" fmla="*/ 510 w 854"/>
                  <a:gd name="T63" fmla="*/ 432 h 716"/>
                  <a:gd name="T64" fmla="*/ 574 w 854"/>
                  <a:gd name="T65" fmla="*/ 486 h 716"/>
                  <a:gd name="T66" fmla="*/ 578 w 854"/>
                  <a:gd name="T67" fmla="*/ 483 h 716"/>
                  <a:gd name="T68" fmla="*/ 515 w 854"/>
                  <a:gd name="T69" fmla="*/ 431 h 716"/>
                  <a:gd name="T70" fmla="*/ 449 w 854"/>
                  <a:gd name="T71" fmla="*/ 380 h 716"/>
                  <a:gd name="T72" fmla="*/ 507 w 854"/>
                  <a:gd name="T73" fmla="*/ 430 h 716"/>
                  <a:gd name="T74" fmla="*/ 513 w 854"/>
                  <a:gd name="T75" fmla="*/ 428 h 716"/>
                  <a:gd name="T76" fmla="*/ 456 w 854"/>
                  <a:gd name="T77" fmla="*/ 381 h 716"/>
                  <a:gd name="T78" fmla="*/ 449 w 854"/>
                  <a:gd name="T79" fmla="*/ 380 h 716"/>
                  <a:gd name="T80" fmla="*/ 435 w 854"/>
                  <a:gd name="T81" fmla="*/ 369 h 716"/>
                  <a:gd name="T82" fmla="*/ 448 w 854"/>
                  <a:gd name="T83" fmla="*/ 380 h 716"/>
                  <a:gd name="T84" fmla="*/ 455 w 854"/>
                  <a:gd name="T85" fmla="*/ 380 h 716"/>
                  <a:gd name="T86" fmla="*/ 445 w 854"/>
                  <a:gd name="T87" fmla="*/ 372 h 716"/>
                  <a:gd name="T88" fmla="*/ 435 w 854"/>
                  <a:gd name="T89" fmla="*/ 369 h 716"/>
                  <a:gd name="T90" fmla="*/ 0 w 854"/>
                  <a:gd name="T91" fmla="*/ 0 h 716"/>
                  <a:gd name="T92" fmla="*/ 0 w 854"/>
                  <a:gd name="T93" fmla="*/ 5 h 716"/>
                  <a:gd name="T94" fmla="*/ 433 w 854"/>
                  <a:gd name="T95" fmla="*/ 367 h 716"/>
                  <a:gd name="T96" fmla="*/ 443 w 854"/>
                  <a:gd name="T97" fmla="*/ 370 h 716"/>
                  <a:gd name="T98" fmla="*/ 0 w 854"/>
                  <a:gd name="T99"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54" h="716">
                    <a:moveTo>
                      <a:pt x="810" y="677"/>
                    </a:moveTo>
                    <a:cubicBezTo>
                      <a:pt x="806" y="679"/>
                      <a:pt x="806" y="679"/>
                      <a:pt x="806" y="679"/>
                    </a:cubicBezTo>
                    <a:cubicBezTo>
                      <a:pt x="850" y="716"/>
                      <a:pt x="850" y="716"/>
                      <a:pt x="850" y="716"/>
                    </a:cubicBezTo>
                    <a:cubicBezTo>
                      <a:pt x="851" y="715"/>
                      <a:pt x="852" y="714"/>
                      <a:pt x="854" y="713"/>
                    </a:cubicBezTo>
                    <a:cubicBezTo>
                      <a:pt x="810" y="677"/>
                      <a:pt x="810" y="677"/>
                      <a:pt x="810" y="677"/>
                    </a:cubicBezTo>
                    <a:moveTo>
                      <a:pt x="767" y="640"/>
                    </a:moveTo>
                    <a:cubicBezTo>
                      <a:pt x="783" y="660"/>
                      <a:pt x="783" y="660"/>
                      <a:pt x="783" y="660"/>
                    </a:cubicBezTo>
                    <a:cubicBezTo>
                      <a:pt x="801" y="675"/>
                      <a:pt x="801" y="675"/>
                      <a:pt x="801" y="675"/>
                    </a:cubicBezTo>
                    <a:cubicBezTo>
                      <a:pt x="806" y="673"/>
                      <a:pt x="806" y="673"/>
                      <a:pt x="806" y="673"/>
                    </a:cubicBezTo>
                    <a:cubicBezTo>
                      <a:pt x="767" y="640"/>
                      <a:pt x="767" y="640"/>
                      <a:pt x="767" y="640"/>
                    </a:cubicBezTo>
                    <a:moveTo>
                      <a:pt x="760" y="637"/>
                    </a:moveTo>
                    <a:cubicBezTo>
                      <a:pt x="757" y="638"/>
                      <a:pt x="757" y="638"/>
                      <a:pt x="757" y="638"/>
                    </a:cubicBezTo>
                    <a:cubicBezTo>
                      <a:pt x="771" y="650"/>
                      <a:pt x="771" y="650"/>
                      <a:pt x="771" y="650"/>
                    </a:cubicBezTo>
                    <a:cubicBezTo>
                      <a:pt x="760" y="637"/>
                      <a:pt x="760" y="637"/>
                      <a:pt x="760" y="637"/>
                    </a:cubicBezTo>
                    <a:moveTo>
                      <a:pt x="612" y="511"/>
                    </a:moveTo>
                    <a:cubicBezTo>
                      <a:pt x="609" y="514"/>
                      <a:pt x="609" y="514"/>
                      <a:pt x="609" y="514"/>
                    </a:cubicBezTo>
                    <a:cubicBezTo>
                      <a:pt x="755" y="636"/>
                      <a:pt x="755" y="636"/>
                      <a:pt x="755" y="636"/>
                    </a:cubicBezTo>
                    <a:cubicBezTo>
                      <a:pt x="758" y="635"/>
                      <a:pt x="758" y="635"/>
                      <a:pt x="758" y="635"/>
                    </a:cubicBezTo>
                    <a:cubicBezTo>
                      <a:pt x="755" y="630"/>
                      <a:pt x="755" y="630"/>
                      <a:pt x="755" y="630"/>
                    </a:cubicBezTo>
                    <a:cubicBezTo>
                      <a:pt x="612" y="511"/>
                      <a:pt x="612" y="511"/>
                      <a:pt x="612" y="511"/>
                    </a:cubicBezTo>
                    <a:moveTo>
                      <a:pt x="591" y="499"/>
                    </a:moveTo>
                    <a:cubicBezTo>
                      <a:pt x="607" y="512"/>
                      <a:pt x="607" y="512"/>
                      <a:pt x="607" y="512"/>
                    </a:cubicBezTo>
                    <a:cubicBezTo>
                      <a:pt x="610" y="509"/>
                      <a:pt x="610" y="509"/>
                      <a:pt x="610" y="509"/>
                    </a:cubicBezTo>
                    <a:cubicBezTo>
                      <a:pt x="600" y="501"/>
                      <a:pt x="600" y="501"/>
                      <a:pt x="600" y="501"/>
                    </a:cubicBezTo>
                    <a:cubicBezTo>
                      <a:pt x="591" y="499"/>
                      <a:pt x="591" y="499"/>
                      <a:pt x="591" y="499"/>
                    </a:cubicBezTo>
                    <a:moveTo>
                      <a:pt x="579" y="484"/>
                    </a:moveTo>
                    <a:cubicBezTo>
                      <a:pt x="575" y="486"/>
                      <a:pt x="575" y="486"/>
                      <a:pt x="575" y="486"/>
                    </a:cubicBezTo>
                    <a:cubicBezTo>
                      <a:pt x="590" y="498"/>
                      <a:pt x="590" y="498"/>
                      <a:pt x="590" y="498"/>
                    </a:cubicBezTo>
                    <a:cubicBezTo>
                      <a:pt x="599" y="500"/>
                      <a:pt x="599" y="500"/>
                      <a:pt x="599" y="500"/>
                    </a:cubicBezTo>
                    <a:cubicBezTo>
                      <a:pt x="579" y="484"/>
                      <a:pt x="579" y="484"/>
                      <a:pt x="579" y="484"/>
                    </a:cubicBezTo>
                    <a:moveTo>
                      <a:pt x="515" y="431"/>
                    </a:moveTo>
                    <a:cubicBezTo>
                      <a:pt x="510" y="432"/>
                      <a:pt x="510" y="432"/>
                      <a:pt x="510" y="432"/>
                    </a:cubicBezTo>
                    <a:cubicBezTo>
                      <a:pt x="574" y="486"/>
                      <a:pt x="574" y="486"/>
                      <a:pt x="574" y="486"/>
                    </a:cubicBezTo>
                    <a:cubicBezTo>
                      <a:pt x="578" y="483"/>
                      <a:pt x="578" y="483"/>
                      <a:pt x="578" y="483"/>
                    </a:cubicBezTo>
                    <a:cubicBezTo>
                      <a:pt x="515" y="431"/>
                      <a:pt x="515" y="431"/>
                      <a:pt x="515" y="431"/>
                    </a:cubicBezTo>
                    <a:moveTo>
                      <a:pt x="449" y="380"/>
                    </a:moveTo>
                    <a:cubicBezTo>
                      <a:pt x="507" y="430"/>
                      <a:pt x="507" y="430"/>
                      <a:pt x="507" y="430"/>
                    </a:cubicBezTo>
                    <a:cubicBezTo>
                      <a:pt x="513" y="428"/>
                      <a:pt x="513" y="428"/>
                      <a:pt x="513" y="428"/>
                    </a:cubicBezTo>
                    <a:cubicBezTo>
                      <a:pt x="456" y="381"/>
                      <a:pt x="456" y="381"/>
                      <a:pt x="456" y="381"/>
                    </a:cubicBezTo>
                    <a:cubicBezTo>
                      <a:pt x="449" y="380"/>
                      <a:pt x="449" y="380"/>
                      <a:pt x="449" y="380"/>
                    </a:cubicBezTo>
                    <a:moveTo>
                      <a:pt x="435" y="369"/>
                    </a:moveTo>
                    <a:cubicBezTo>
                      <a:pt x="448" y="380"/>
                      <a:pt x="448" y="380"/>
                      <a:pt x="448" y="380"/>
                    </a:cubicBezTo>
                    <a:cubicBezTo>
                      <a:pt x="455" y="380"/>
                      <a:pt x="455" y="380"/>
                      <a:pt x="455" y="380"/>
                    </a:cubicBezTo>
                    <a:cubicBezTo>
                      <a:pt x="445" y="372"/>
                      <a:pt x="445" y="372"/>
                      <a:pt x="445" y="372"/>
                    </a:cubicBezTo>
                    <a:cubicBezTo>
                      <a:pt x="435" y="369"/>
                      <a:pt x="435" y="369"/>
                      <a:pt x="435" y="369"/>
                    </a:cubicBezTo>
                    <a:moveTo>
                      <a:pt x="0" y="0"/>
                    </a:moveTo>
                    <a:cubicBezTo>
                      <a:pt x="0" y="5"/>
                      <a:pt x="0" y="5"/>
                      <a:pt x="0" y="5"/>
                    </a:cubicBezTo>
                    <a:cubicBezTo>
                      <a:pt x="433" y="367"/>
                      <a:pt x="433" y="367"/>
                      <a:pt x="433" y="367"/>
                    </a:cubicBezTo>
                    <a:cubicBezTo>
                      <a:pt x="443" y="370"/>
                      <a:pt x="443" y="370"/>
                      <a:pt x="443" y="370"/>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7" name="Freeform 184">
                <a:extLst>
                  <a:ext uri="{FF2B5EF4-FFF2-40B4-BE49-F238E27FC236}">
                    <a16:creationId xmlns:a16="http://schemas.microsoft.com/office/drawing/2014/main" id="{C489FBB9-65F5-4457-BA8D-6309097FFD40}"/>
                  </a:ext>
                </a:extLst>
              </p:cNvPr>
              <p:cNvSpPr>
                <a:spLocks/>
              </p:cNvSpPr>
              <p:nvPr/>
            </p:nvSpPr>
            <p:spPr bwMode="auto">
              <a:xfrm>
                <a:off x="-4727" y="984"/>
                <a:ext cx="11" cy="3"/>
              </a:xfrm>
              <a:custGeom>
                <a:avLst/>
                <a:gdLst>
                  <a:gd name="T0" fmla="*/ 0 w 11"/>
                  <a:gd name="T1" fmla="*/ 0 h 3"/>
                  <a:gd name="T2" fmla="*/ 2 w 11"/>
                  <a:gd name="T3" fmla="*/ 1 h 3"/>
                  <a:gd name="T4" fmla="*/ 11 w 11"/>
                  <a:gd name="T5" fmla="*/ 3 h 3"/>
                  <a:gd name="T6" fmla="*/ 10 w 11"/>
                  <a:gd name="T7" fmla="*/ 2 h 3"/>
                  <a:gd name="T8" fmla="*/ 0 w 11"/>
                  <a:gd name="T9" fmla="*/ 0 h 3"/>
                </a:gdLst>
                <a:ahLst/>
                <a:cxnLst>
                  <a:cxn ang="0">
                    <a:pos x="T0" y="T1"/>
                  </a:cxn>
                  <a:cxn ang="0">
                    <a:pos x="T2" y="T3"/>
                  </a:cxn>
                  <a:cxn ang="0">
                    <a:pos x="T4" y="T5"/>
                  </a:cxn>
                  <a:cxn ang="0">
                    <a:pos x="T6" y="T7"/>
                  </a:cxn>
                  <a:cxn ang="0">
                    <a:pos x="T8" y="T9"/>
                  </a:cxn>
                </a:cxnLst>
                <a:rect l="0" t="0" r="r" b="b"/>
                <a:pathLst>
                  <a:path w="11" h="3">
                    <a:moveTo>
                      <a:pt x="0" y="0"/>
                    </a:moveTo>
                    <a:lnTo>
                      <a:pt x="2" y="1"/>
                    </a:lnTo>
                    <a:lnTo>
                      <a:pt x="11" y="3"/>
                    </a:lnTo>
                    <a:lnTo>
                      <a:pt x="10" y="2"/>
                    </a:lnTo>
                    <a:lnTo>
                      <a:pt x="0"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8" name="Freeform 185">
                <a:extLst>
                  <a:ext uri="{FF2B5EF4-FFF2-40B4-BE49-F238E27FC236}">
                    <a16:creationId xmlns:a16="http://schemas.microsoft.com/office/drawing/2014/main" id="{89019D9E-FE41-40B5-BEAA-A2B1F92C4495}"/>
                  </a:ext>
                </a:extLst>
              </p:cNvPr>
              <p:cNvSpPr>
                <a:spLocks/>
              </p:cNvSpPr>
              <p:nvPr/>
            </p:nvSpPr>
            <p:spPr bwMode="auto">
              <a:xfrm>
                <a:off x="-4727" y="984"/>
                <a:ext cx="11" cy="3"/>
              </a:xfrm>
              <a:custGeom>
                <a:avLst/>
                <a:gdLst>
                  <a:gd name="T0" fmla="*/ 0 w 11"/>
                  <a:gd name="T1" fmla="*/ 0 h 3"/>
                  <a:gd name="T2" fmla="*/ 2 w 11"/>
                  <a:gd name="T3" fmla="*/ 1 h 3"/>
                  <a:gd name="T4" fmla="*/ 11 w 11"/>
                  <a:gd name="T5" fmla="*/ 3 h 3"/>
                  <a:gd name="T6" fmla="*/ 10 w 11"/>
                  <a:gd name="T7" fmla="*/ 2 h 3"/>
                  <a:gd name="T8" fmla="*/ 0 w 11"/>
                  <a:gd name="T9" fmla="*/ 0 h 3"/>
                </a:gdLst>
                <a:ahLst/>
                <a:cxnLst>
                  <a:cxn ang="0">
                    <a:pos x="T0" y="T1"/>
                  </a:cxn>
                  <a:cxn ang="0">
                    <a:pos x="T2" y="T3"/>
                  </a:cxn>
                  <a:cxn ang="0">
                    <a:pos x="T4" y="T5"/>
                  </a:cxn>
                  <a:cxn ang="0">
                    <a:pos x="T6" y="T7"/>
                  </a:cxn>
                  <a:cxn ang="0">
                    <a:pos x="T8" y="T9"/>
                  </a:cxn>
                </a:cxnLst>
                <a:rect l="0" t="0" r="r" b="b"/>
                <a:pathLst>
                  <a:path w="11" h="3">
                    <a:moveTo>
                      <a:pt x="0" y="0"/>
                    </a:moveTo>
                    <a:lnTo>
                      <a:pt x="2" y="1"/>
                    </a:lnTo>
                    <a:lnTo>
                      <a:pt x="11" y="3"/>
                    </a:lnTo>
                    <a:lnTo>
                      <a:pt x="1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9" name="Freeform 186">
                <a:extLst>
                  <a:ext uri="{FF2B5EF4-FFF2-40B4-BE49-F238E27FC236}">
                    <a16:creationId xmlns:a16="http://schemas.microsoft.com/office/drawing/2014/main" id="{0A0C431C-1BA6-496A-BA37-9BBE1752BD32}"/>
                  </a:ext>
                </a:extLst>
              </p:cNvPr>
              <p:cNvSpPr>
                <a:spLocks noEditPoints="1"/>
              </p:cNvSpPr>
              <p:nvPr/>
            </p:nvSpPr>
            <p:spPr bwMode="auto">
              <a:xfrm>
                <a:off x="-4415" y="1121"/>
                <a:ext cx="389" cy="110"/>
              </a:xfrm>
              <a:custGeom>
                <a:avLst/>
                <a:gdLst>
                  <a:gd name="T0" fmla="*/ 0 w 354"/>
                  <a:gd name="T1" fmla="*/ 98 h 100"/>
                  <a:gd name="T2" fmla="*/ 0 w 354"/>
                  <a:gd name="T3" fmla="*/ 100 h 100"/>
                  <a:gd name="T4" fmla="*/ 1 w 354"/>
                  <a:gd name="T5" fmla="*/ 100 h 100"/>
                  <a:gd name="T6" fmla="*/ 0 w 354"/>
                  <a:gd name="T7" fmla="*/ 98 h 100"/>
                  <a:gd name="T8" fmla="*/ 160 w 354"/>
                  <a:gd name="T9" fmla="*/ 52 h 100"/>
                  <a:gd name="T10" fmla="*/ 0 w 354"/>
                  <a:gd name="T11" fmla="*/ 96 h 100"/>
                  <a:gd name="T12" fmla="*/ 2 w 354"/>
                  <a:gd name="T13" fmla="*/ 100 h 100"/>
                  <a:gd name="T14" fmla="*/ 154 w 354"/>
                  <a:gd name="T15" fmla="*/ 59 h 100"/>
                  <a:gd name="T16" fmla="*/ 160 w 354"/>
                  <a:gd name="T17" fmla="*/ 52 h 100"/>
                  <a:gd name="T18" fmla="*/ 174 w 354"/>
                  <a:gd name="T19" fmla="*/ 49 h 100"/>
                  <a:gd name="T20" fmla="*/ 162 w 354"/>
                  <a:gd name="T21" fmla="*/ 52 h 100"/>
                  <a:gd name="T22" fmla="*/ 156 w 354"/>
                  <a:gd name="T23" fmla="*/ 58 h 100"/>
                  <a:gd name="T24" fmla="*/ 171 w 354"/>
                  <a:gd name="T25" fmla="*/ 54 h 100"/>
                  <a:gd name="T26" fmla="*/ 174 w 354"/>
                  <a:gd name="T27" fmla="*/ 49 h 100"/>
                  <a:gd name="T28" fmla="*/ 353 w 354"/>
                  <a:gd name="T29" fmla="*/ 0 h 100"/>
                  <a:gd name="T30" fmla="*/ 176 w 354"/>
                  <a:gd name="T31" fmla="*/ 48 h 100"/>
                  <a:gd name="T32" fmla="*/ 173 w 354"/>
                  <a:gd name="T33" fmla="*/ 53 h 100"/>
                  <a:gd name="T34" fmla="*/ 354 w 354"/>
                  <a:gd name="T35" fmla="*/ 4 h 100"/>
                  <a:gd name="T36" fmla="*/ 353 w 354"/>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4" h="100">
                    <a:moveTo>
                      <a:pt x="0" y="98"/>
                    </a:moveTo>
                    <a:cubicBezTo>
                      <a:pt x="0" y="99"/>
                      <a:pt x="0" y="100"/>
                      <a:pt x="0" y="100"/>
                    </a:cubicBezTo>
                    <a:cubicBezTo>
                      <a:pt x="1" y="100"/>
                      <a:pt x="1" y="100"/>
                      <a:pt x="1" y="100"/>
                    </a:cubicBezTo>
                    <a:cubicBezTo>
                      <a:pt x="0" y="98"/>
                      <a:pt x="0" y="98"/>
                      <a:pt x="0" y="98"/>
                    </a:cubicBezTo>
                    <a:moveTo>
                      <a:pt x="160" y="52"/>
                    </a:moveTo>
                    <a:cubicBezTo>
                      <a:pt x="0" y="96"/>
                      <a:pt x="0" y="96"/>
                      <a:pt x="0" y="96"/>
                    </a:cubicBezTo>
                    <a:cubicBezTo>
                      <a:pt x="2" y="100"/>
                      <a:pt x="2" y="100"/>
                      <a:pt x="2" y="100"/>
                    </a:cubicBezTo>
                    <a:cubicBezTo>
                      <a:pt x="154" y="59"/>
                      <a:pt x="154" y="59"/>
                      <a:pt x="154" y="59"/>
                    </a:cubicBezTo>
                    <a:cubicBezTo>
                      <a:pt x="160" y="52"/>
                      <a:pt x="160" y="52"/>
                      <a:pt x="160" y="52"/>
                    </a:cubicBezTo>
                    <a:moveTo>
                      <a:pt x="174" y="49"/>
                    </a:moveTo>
                    <a:cubicBezTo>
                      <a:pt x="162" y="52"/>
                      <a:pt x="162" y="52"/>
                      <a:pt x="162" y="52"/>
                    </a:cubicBezTo>
                    <a:cubicBezTo>
                      <a:pt x="156" y="58"/>
                      <a:pt x="156" y="58"/>
                      <a:pt x="156" y="58"/>
                    </a:cubicBezTo>
                    <a:cubicBezTo>
                      <a:pt x="171" y="54"/>
                      <a:pt x="171" y="54"/>
                      <a:pt x="171" y="54"/>
                    </a:cubicBezTo>
                    <a:cubicBezTo>
                      <a:pt x="174" y="49"/>
                      <a:pt x="174" y="49"/>
                      <a:pt x="174" y="49"/>
                    </a:cubicBezTo>
                    <a:moveTo>
                      <a:pt x="353" y="0"/>
                    </a:moveTo>
                    <a:cubicBezTo>
                      <a:pt x="176" y="48"/>
                      <a:pt x="176" y="48"/>
                      <a:pt x="176" y="48"/>
                    </a:cubicBezTo>
                    <a:cubicBezTo>
                      <a:pt x="173" y="53"/>
                      <a:pt x="173" y="53"/>
                      <a:pt x="173" y="53"/>
                    </a:cubicBezTo>
                    <a:cubicBezTo>
                      <a:pt x="354" y="4"/>
                      <a:pt x="354" y="4"/>
                      <a:pt x="354" y="4"/>
                    </a:cubicBezTo>
                    <a:cubicBezTo>
                      <a:pt x="353" y="3"/>
                      <a:pt x="353" y="2"/>
                      <a:pt x="353"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0" name="Freeform 187">
                <a:extLst>
                  <a:ext uri="{FF2B5EF4-FFF2-40B4-BE49-F238E27FC236}">
                    <a16:creationId xmlns:a16="http://schemas.microsoft.com/office/drawing/2014/main" id="{6AC6D549-BB01-4C65-8DD8-C827A20B0049}"/>
                  </a:ext>
                </a:extLst>
              </p:cNvPr>
              <p:cNvSpPr>
                <a:spLocks noEditPoints="1"/>
              </p:cNvSpPr>
              <p:nvPr/>
            </p:nvSpPr>
            <p:spPr bwMode="auto">
              <a:xfrm>
                <a:off x="-3988" y="1063"/>
                <a:ext cx="177" cy="53"/>
              </a:xfrm>
              <a:custGeom>
                <a:avLst/>
                <a:gdLst>
                  <a:gd name="T0" fmla="*/ 35 w 161"/>
                  <a:gd name="T1" fmla="*/ 34 h 48"/>
                  <a:gd name="T2" fmla="*/ 0 w 161"/>
                  <a:gd name="T3" fmla="*/ 44 h 48"/>
                  <a:gd name="T4" fmla="*/ 2 w 161"/>
                  <a:gd name="T5" fmla="*/ 48 h 48"/>
                  <a:gd name="T6" fmla="*/ 37 w 161"/>
                  <a:gd name="T7" fmla="*/ 38 h 48"/>
                  <a:gd name="T8" fmla="*/ 35 w 161"/>
                  <a:gd name="T9" fmla="*/ 34 h 48"/>
                  <a:gd name="T10" fmla="*/ 160 w 161"/>
                  <a:gd name="T11" fmla="*/ 0 h 48"/>
                  <a:gd name="T12" fmla="*/ 37 w 161"/>
                  <a:gd name="T13" fmla="*/ 34 h 48"/>
                  <a:gd name="T14" fmla="*/ 38 w 161"/>
                  <a:gd name="T15" fmla="*/ 38 h 48"/>
                  <a:gd name="T16" fmla="*/ 161 w 161"/>
                  <a:gd name="T17" fmla="*/ 4 h 48"/>
                  <a:gd name="T18" fmla="*/ 160 w 161"/>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8">
                    <a:moveTo>
                      <a:pt x="35" y="34"/>
                    </a:moveTo>
                    <a:cubicBezTo>
                      <a:pt x="0" y="44"/>
                      <a:pt x="0" y="44"/>
                      <a:pt x="0" y="44"/>
                    </a:cubicBezTo>
                    <a:cubicBezTo>
                      <a:pt x="1" y="45"/>
                      <a:pt x="1" y="46"/>
                      <a:pt x="2" y="48"/>
                    </a:cubicBezTo>
                    <a:cubicBezTo>
                      <a:pt x="37" y="38"/>
                      <a:pt x="37" y="38"/>
                      <a:pt x="37" y="38"/>
                    </a:cubicBezTo>
                    <a:cubicBezTo>
                      <a:pt x="35" y="34"/>
                      <a:pt x="35" y="34"/>
                      <a:pt x="35" y="34"/>
                    </a:cubicBezTo>
                    <a:moveTo>
                      <a:pt x="160" y="0"/>
                    </a:moveTo>
                    <a:cubicBezTo>
                      <a:pt x="37" y="34"/>
                      <a:pt x="37" y="34"/>
                      <a:pt x="37" y="34"/>
                    </a:cubicBezTo>
                    <a:cubicBezTo>
                      <a:pt x="38" y="38"/>
                      <a:pt x="38" y="38"/>
                      <a:pt x="38" y="38"/>
                    </a:cubicBezTo>
                    <a:cubicBezTo>
                      <a:pt x="161" y="4"/>
                      <a:pt x="161" y="4"/>
                      <a:pt x="161" y="4"/>
                    </a:cubicBezTo>
                    <a:cubicBezTo>
                      <a:pt x="161" y="3"/>
                      <a:pt x="161" y="1"/>
                      <a:pt x="16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1" name="Freeform 188">
                <a:extLst>
                  <a:ext uri="{FF2B5EF4-FFF2-40B4-BE49-F238E27FC236}">
                    <a16:creationId xmlns:a16="http://schemas.microsoft.com/office/drawing/2014/main" id="{90AEF746-302B-4846-AAFB-E9C66A3ED860}"/>
                  </a:ext>
                </a:extLst>
              </p:cNvPr>
              <p:cNvSpPr>
                <a:spLocks noEditPoints="1"/>
              </p:cNvSpPr>
              <p:nvPr/>
            </p:nvSpPr>
            <p:spPr bwMode="auto">
              <a:xfrm>
                <a:off x="-3775" y="1070"/>
                <a:ext cx="300" cy="174"/>
              </a:xfrm>
              <a:custGeom>
                <a:avLst/>
                <a:gdLst>
                  <a:gd name="T0" fmla="*/ 272 w 273"/>
                  <a:gd name="T1" fmla="*/ 154 h 159"/>
                  <a:gd name="T2" fmla="*/ 271 w 273"/>
                  <a:gd name="T3" fmla="*/ 159 h 159"/>
                  <a:gd name="T4" fmla="*/ 271 w 273"/>
                  <a:gd name="T5" fmla="*/ 159 h 159"/>
                  <a:gd name="T6" fmla="*/ 273 w 273"/>
                  <a:gd name="T7" fmla="*/ 155 h 159"/>
                  <a:gd name="T8" fmla="*/ 272 w 273"/>
                  <a:gd name="T9" fmla="*/ 154 h 159"/>
                  <a:gd name="T10" fmla="*/ 2 w 273"/>
                  <a:gd name="T11" fmla="*/ 0 h 159"/>
                  <a:gd name="T12" fmla="*/ 0 w 273"/>
                  <a:gd name="T13" fmla="*/ 4 h 159"/>
                  <a:gd name="T14" fmla="*/ 270 w 273"/>
                  <a:gd name="T15" fmla="*/ 158 h 159"/>
                  <a:gd name="T16" fmla="*/ 271 w 273"/>
                  <a:gd name="T17" fmla="*/ 154 h 159"/>
                  <a:gd name="T18" fmla="*/ 2 w 273"/>
                  <a:gd name="T1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59">
                    <a:moveTo>
                      <a:pt x="272" y="154"/>
                    </a:moveTo>
                    <a:cubicBezTo>
                      <a:pt x="271" y="159"/>
                      <a:pt x="271" y="159"/>
                      <a:pt x="271" y="159"/>
                    </a:cubicBezTo>
                    <a:cubicBezTo>
                      <a:pt x="271" y="159"/>
                      <a:pt x="271" y="159"/>
                      <a:pt x="271" y="159"/>
                    </a:cubicBezTo>
                    <a:cubicBezTo>
                      <a:pt x="272" y="158"/>
                      <a:pt x="273" y="156"/>
                      <a:pt x="273" y="155"/>
                    </a:cubicBezTo>
                    <a:cubicBezTo>
                      <a:pt x="272" y="154"/>
                      <a:pt x="272" y="154"/>
                      <a:pt x="272" y="154"/>
                    </a:cubicBezTo>
                    <a:moveTo>
                      <a:pt x="2" y="0"/>
                    </a:moveTo>
                    <a:cubicBezTo>
                      <a:pt x="2" y="1"/>
                      <a:pt x="1" y="3"/>
                      <a:pt x="0" y="4"/>
                    </a:cubicBezTo>
                    <a:cubicBezTo>
                      <a:pt x="270" y="158"/>
                      <a:pt x="270" y="158"/>
                      <a:pt x="270" y="158"/>
                    </a:cubicBezTo>
                    <a:cubicBezTo>
                      <a:pt x="271" y="154"/>
                      <a:pt x="271" y="154"/>
                      <a:pt x="271" y="154"/>
                    </a:cubicBezTo>
                    <a:cubicBezTo>
                      <a:pt x="2" y="0"/>
                      <a:pt x="2" y="0"/>
                      <a:pt x="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2" name="Freeform 189">
                <a:extLst>
                  <a:ext uri="{FF2B5EF4-FFF2-40B4-BE49-F238E27FC236}">
                    <a16:creationId xmlns:a16="http://schemas.microsoft.com/office/drawing/2014/main" id="{02B7C07E-97FC-4BBD-B902-775C38E0A450}"/>
                  </a:ext>
                </a:extLst>
              </p:cNvPr>
              <p:cNvSpPr>
                <a:spLocks noEditPoints="1"/>
              </p:cNvSpPr>
              <p:nvPr/>
            </p:nvSpPr>
            <p:spPr bwMode="auto">
              <a:xfrm>
                <a:off x="-3452" y="1254"/>
                <a:ext cx="326" cy="188"/>
              </a:xfrm>
              <a:custGeom>
                <a:avLst/>
                <a:gdLst>
                  <a:gd name="T0" fmla="*/ 52 w 296"/>
                  <a:gd name="T1" fmla="*/ 29 h 172"/>
                  <a:gd name="T2" fmla="*/ 50 w 296"/>
                  <a:gd name="T3" fmla="*/ 29 h 172"/>
                  <a:gd name="T4" fmla="*/ 55 w 296"/>
                  <a:gd name="T5" fmla="*/ 36 h 172"/>
                  <a:gd name="T6" fmla="*/ 293 w 296"/>
                  <a:gd name="T7" fmla="*/ 172 h 172"/>
                  <a:gd name="T8" fmla="*/ 296 w 296"/>
                  <a:gd name="T9" fmla="*/ 168 h 172"/>
                  <a:gd name="T10" fmla="*/ 52 w 296"/>
                  <a:gd name="T11" fmla="*/ 29 h 172"/>
                  <a:gd name="T12" fmla="*/ 45 w 296"/>
                  <a:gd name="T13" fmla="*/ 25 h 172"/>
                  <a:gd name="T14" fmla="*/ 49 w 296"/>
                  <a:gd name="T15" fmla="*/ 28 h 172"/>
                  <a:gd name="T16" fmla="*/ 50 w 296"/>
                  <a:gd name="T17" fmla="*/ 28 h 172"/>
                  <a:gd name="T18" fmla="*/ 45 w 296"/>
                  <a:gd name="T19" fmla="*/ 25 h 172"/>
                  <a:gd name="T20" fmla="*/ 2 w 296"/>
                  <a:gd name="T21" fmla="*/ 0 h 172"/>
                  <a:gd name="T22" fmla="*/ 0 w 296"/>
                  <a:gd name="T23" fmla="*/ 4 h 172"/>
                  <a:gd name="T24" fmla="*/ 0 w 296"/>
                  <a:gd name="T25" fmla="*/ 4 h 172"/>
                  <a:gd name="T26" fmla="*/ 40 w 296"/>
                  <a:gd name="T27" fmla="*/ 27 h 172"/>
                  <a:gd name="T28" fmla="*/ 30 w 296"/>
                  <a:gd name="T29" fmla="*/ 16 h 172"/>
                  <a:gd name="T30" fmla="*/ 2 w 296"/>
                  <a:gd name="T3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72">
                    <a:moveTo>
                      <a:pt x="52" y="29"/>
                    </a:moveTo>
                    <a:cubicBezTo>
                      <a:pt x="50" y="29"/>
                      <a:pt x="50" y="29"/>
                      <a:pt x="50" y="29"/>
                    </a:cubicBezTo>
                    <a:cubicBezTo>
                      <a:pt x="55" y="36"/>
                      <a:pt x="55" y="36"/>
                      <a:pt x="55" y="36"/>
                    </a:cubicBezTo>
                    <a:cubicBezTo>
                      <a:pt x="293" y="172"/>
                      <a:pt x="293" y="172"/>
                      <a:pt x="293" y="172"/>
                    </a:cubicBezTo>
                    <a:cubicBezTo>
                      <a:pt x="294" y="170"/>
                      <a:pt x="295" y="169"/>
                      <a:pt x="296" y="168"/>
                    </a:cubicBezTo>
                    <a:cubicBezTo>
                      <a:pt x="52" y="29"/>
                      <a:pt x="52" y="29"/>
                      <a:pt x="52" y="29"/>
                    </a:cubicBezTo>
                    <a:moveTo>
                      <a:pt x="45" y="25"/>
                    </a:moveTo>
                    <a:cubicBezTo>
                      <a:pt x="49" y="28"/>
                      <a:pt x="49" y="28"/>
                      <a:pt x="49" y="28"/>
                    </a:cubicBezTo>
                    <a:cubicBezTo>
                      <a:pt x="50" y="28"/>
                      <a:pt x="50" y="28"/>
                      <a:pt x="50" y="28"/>
                    </a:cubicBezTo>
                    <a:cubicBezTo>
                      <a:pt x="45" y="25"/>
                      <a:pt x="45" y="25"/>
                      <a:pt x="45" y="25"/>
                    </a:cubicBezTo>
                    <a:moveTo>
                      <a:pt x="2" y="0"/>
                    </a:moveTo>
                    <a:cubicBezTo>
                      <a:pt x="2" y="1"/>
                      <a:pt x="1" y="3"/>
                      <a:pt x="0" y="4"/>
                    </a:cubicBezTo>
                    <a:cubicBezTo>
                      <a:pt x="0" y="4"/>
                      <a:pt x="0" y="4"/>
                      <a:pt x="0" y="4"/>
                    </a:cubicBezTo>
                    <a:cubicBezTo>
                      <a:pt x="40" y="27"/>
                      <a:pt x="40" y="27"/>
                      <a:pt x="40" y="27"/>
                    </a:cubicBezTo>
                    <a:cubicBezTo>
                      <a:pt x="30" y="16"/>
                      <a:pt x="30" y="16"/>
                      <a:pt x="30" y="16"/>
                    </a:cubicBezTo>
                    <a:cubicBezTo>
                      <a:pt x="2" y="0"/>
                      <a:pt x="2" y="0"/>
                      <a:pt x="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3" name="Freeform 190">
                <a:extLst>
                  <a:ext uri="{FF2B5EF4-FFF2-40B4-BE49-F238E27FC236}">
                    <a16:creationId xmlns:a16="http://schemas.microsoft.com/office/drawing/2014/main" id="{73DBE1A1-F713-4F72-9FD2-89B5D1CF5D65}"/>
                  </a:ext>
                </a:extLst>
              </p:cNvPr>
              <p:cNvSpPr>
                <a:spLocks noEditPoints="1"/>
              </p:cNvSpPr>
              <p:nvPr/>
            </p:nvSpPr>
            <p:spPr bwMode="auto">
              <a:xfrm>
                <a:off x="-3418" y="1460"/>
                <a:ext cx="292" cy="330"/>
              </a:xfrm>
              <a:custGeom>
                <a:avLst/>
                <a:gdLst>
                  <a:gd name="T0" fmla="*/ 107 w 265"/>
                  <a:gd name="T1" fmla="*/ 184 h 301"/>
                  <a:gd name="T2" fmla="*/ 94 w 265"/>
                  <a:gd name="T3" fmla="*/ 192 h 301"/>
                  <a:gd name="T4" fmla="*/ 0 w 265"/>
                  <a:gd name="T5" fmla="*/ 298 h 301"/>
                  <a:gd name="T6" fmla="*/ 2 w 265"/>
                  <a:gd name="T7" fmla="*/ 299 h 301"/>
                  <a:gd name="T8" fmla="*/ 3 w 265"/>
                  <a:gd name="T9" fmla="*/ 301 h 301"/>
                  <a:gd name="T10" fmla="*/ 107 w 265"/>
                  <a:gd name="T11" fmla="*/ 184 h 301"/>
                  <a:gd name="T12" fmla="*/ 214 w 265"/>
                  <a:gd name="T13" fmla="*/ 56 h 301"/>
                  <a:gd name="T14" fmla="*/ 106 w 265"/>
                  <a:gd name="T15" fmla="*/ 178 h 301"/>
                  <a:gd name="T16" fmla="*/ 118 w 265"/>
                  <a:gd name="T17" fmla="*/ 171 h 301"/>
                  <a:gd name="T18" fmla="*/ 217 w 265"/>
                  <a:gd name="T19" fmla="*/ 59 h 301"/>
                  <a:gd name="T20" fmla="*/ 214 w 265"/>
                  <a:gd name="T21" fmla="*/ 56 h 301"/>
                  <a:gd name="T22" fmla="*/ 263 w 265"/>
                  <a:gd name="T23" fmla="*/ 0 h 301"/>
                  <a:gd name="T24" fmla="*/ 217 w 265"/>
                  <a:gd name="T25" fmla="*/ 52 h 301"/>
                  <a:gd name="T26" fmla="*/ 220 w 265"/>
                  <a:gd name="T27" fmla="*/ 55 h 301"/>
                  <a:gd name="T28" fmla="*/ 265 w 265"/>
                  <a:gd name="T29" fmla="*/ 4 h 301"/>
                  <a:gd name="T30" fmla="*/ 263 w 265"/>
                  <a:gd name="T3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301">
                    <a:moveTo>
                      <a:pt x="107" y="184"/>
                    </a:moveTo>
                    <a:cubicBezTo>
                      <a:pt x="94" y="192"/>
                      <a:pt x="94" y="192"/>
                      <a:pt x="94" y="192"/>
                    </a:cubicBezTo>
                    <a:cubicBezTo>
                      <a:pt x="0" y="298"/>
                      <a:pt x="0" y="298"/>
                      <a:pt x="0" y="298"/>
                    </a:cubicBezTo>
                    <a:cubicBezTo>
                      <a:pt x="1" y="299"/>
                      <a:pt x="1" y="299"/>
                      <a:pt x="2" y="299"/>
                    </a:cubicBezTo>
                    <a:cubicBezTo>
                      <a:pt x="2" y="300"/>
                      <a:pt x="3" y="300"/>
                      <a:pt x="3" y="301"/>
                    </a:cubicBezTo>
                    <a:cubicBezTo>
                      <a:pt x="107" y="184"/>
                      <a:pt x="107" y="184"/>
                      <a:pt x="107" y="184"/>
                    </a:cubicBezTo>
                    <a:moveTo>
                      <a:pt x="214" y="56"/>
                    </a:moveTo>
                    <a:cubicBezTo>
                      <a:pt x="106" y="178"/>
                      <a:pt x="106" y="178"/>
                      <a:pt x="106" y="178"/>
                    </a:cubicBezTo>
                    <a:cubicBezTo>
                      <a:pt x="118" y="171"/>
                      <a:pt x="118" y="171"/>
                      <a:pt x="118" y="171"/>
                    </a:cubicBezTo>
                    <a:cubicBezTo>
                      <a:pt x="217" y="59"/>
                      <a:pt x="217" y="59"/>
                      <a:pt x="217" y="59"/>
                    </a:cubicBezTo>
                    <a:cubicBezTo>
                      <a:pt x="214" y="56"/>
                      <a:pt x="214" y="56"/>
                      <a:pt x="214" y="56"/>
                    </a:cubicBezTo>
                    <a:moveTo>
                      <a:pt x="263" y="0"/>
                    </a:moveTo>
                    <a:cubicBezTo>
                      <a:pt x="217" y="52"/>
                      <a:pt x="217" y="52"/>
                      <a:pt x="217" y="52"/>
                    </a:cubicBezTo>
                    <a:cubicBezTo>
                      <a:pt x="220" y="55"/>
                      <a:pt x="220" y="55"/>
                      <a:pt x="220" y="55"/>
                    </a:cubicBezTo>
                    <a:cubicBezTo>
                      <a:pt x="265" y="4"/>
                      <a:pt x="265" y="4"/>
                      <a:pt x="265" y="4"/>
                    </a:cubicBezTo>
                    <a:cubicBezTo>
                      <a:pt x="264" y="3"/>
                      <a:pt x="263" y="2"/>
                      <a:pt x="263"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4" name="Freeform 191">
                <a:extLst>
                  <a:ext uri="{FF2B5EF4-FFF2-40B4-BE49-F238E27FC236}">
                    <a16:creationId xmlns:a16="http://schemas.microsoft.com/office/drawing/2014/main" id="{83BFAB76-D30B-46D6-B00C-55AC2E9EE338}"/>
                  </a:ext>
                </a:extLst>
              </p:cNvPr>
              <p:cNvSpPr>
                <a:spLocks/>
              </p:cNvSpPr>
              <p:nvPr/>
            </p:nvSpPr>
            <p:spPr bwMode="auto">
              <a:xfrm>
                <a:off x="-3496" y="1809"/>
                <a:ext cx="63" cy="71"/>
              </a:xfrm>
              <a:custGeom>
                <a:avLst/>
                <a:gdLst>
                  <a:gd name="T0" fmla="*/ 54 w 57"/>
                  <a:gd name="T1" fmla="*/ 0 h 65"/>
                  <a:gd name="T2" fmla="*/ 0 w 57"/>
                  <a:gd name="T3" fmla="*/ 61 h 65"/>
                  <a:gd name="T4" fmla="*/ 2 w 57"/>
                  <a:gd name="T5" fmla="*/ 65 h 65"/>
                  <a:gd name="T6" fmla="*/ 57 w 57"/>
                  <a:gd name="T7" fmla="*/ 3 h 65"/>
                  <a:gd name="T8" fmla="*/ 56 w 57"/>
                  <a:gd name="T9" fmla="*/ 2 h 65"/>
                  <a:gd name="T10" fmla="*/ 54 w 57"/>
                  <a:gd name="T11" fmla="*/ 0 h 65"/>
                </a:gdLst>
                <a:ahLst/>
                <a:cxnLst>
                  <a:cxn ang="0">
                    <a:pos x="T0" y="T1"/>
                  </a:cxn>
                  <a:cxn ang="0">
                    <a:pos x="T2" y="T3"/>
                  </a:cxn>
                  <a:cxn ang="0">
                    <a:pos x="T4" y="T5"/>
                  </a:cxn>
                  <a:cxn ang="0">
                    <a:pos x="T6" y="T7"/>
                  </a:cxn>
                  <a:cxn ang="0">
                    <a:pos x="T8" y="T9"/>
                  </a:cxn>
                  <a:cxn ang="0">
                    <a:pos x="T10" y="T11"/>
                  </a:cxn>
                </a:cxnLst>
                <a:rect l="0" t="0" r="r" b="b"/>
                <a:pathLst>
                  <a:path w="57" h="65">
                    <a:moveTo>
                      <a:pt x="54" y="0"/>
                    </a:moveTo>
                    <a:cubicBezTo>
                      <a:pt x="0" y="61"/>
                      <a:pt x="0" y="61"/>
                      <a:pt x="0" y="61"/>
                    </a:cubicBezTo>
                    <a:cubicBezTo>
                      <a:pt x="1" y="62"/>
                      <a:pt x="2" y="64"/>
                      <a:pt x="2" y="65"/>
                    </a:cubicBezTo>
                    <a:cubicBezTo>
                      <a:pt x="57" y="3"/>
                      <a:pt x="57" y="3"/>
                      <a:pt x="57" y="3"/>
                    </a:cubicBezTo>
                    <a:cubicBezTo>
                      <a:pt x="57" y="2"/>
                      <a:pt x="56" y="2"/>
                      <a:pt x="56" y="2"/>
                    </a:cubicBezTo>
                    <a:cubicBezTo>
                      <a:pt x="55" y="1"/>
                      <a:pt x="55" y="1"/>
                      <a:pt x="5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5" name="Freeform 192">
                <a:extLst>
                  <a:ext uri="{FF2B5EF4-FFF2-40B4-BE49-F238E27FC236}">
                    <a16:creationId xmlns:a16="http://schemas.microsoft.com/office/drawing/2014/main" id="{95026554-DF4B-4A24-A843-B9957D20BF1D}"/>
                  </a:ext>
                </a:extLst>
              </p:cNvPr>
              <p:cNvSpPr>
                <a:spLocks noEditPoints="1"/>
              </p:cNvSpPr>
              <p:nvPr/>
            </p:nvSpPr>
            <p:spPr bwMode="auto">
              <a:xfrm>
                <a:off x="-3587" y="1898"/>
                <a:ext cx="77" cy="81"/>
              </a:xfrm>
              <a:custGeom>
                <a:avLst/>
                <a:gdLst>
                  <a:gd name="T0" fmla="*/ 12 w 70"/>
                  <a:gd name="T1" fmla="*/ 60 h 74"/>
                  <a:gd name="T2" fmla="*/ 0 w 70"/>
                  <a:gd name="T3" fmla="*/ 74 h 74"/>
                  <a:gd name="T4" fmla="*/ 6 w 70"/>
                  <a:gd name="T5" fmla="*/ 74 h 74"/>
                  <a:gd name="T6" fmla="*/ 14 w 70"/>
                  <a:gd name="T7" fmla="*/ 65 h 74"/>
                  <a:gd name="T8" fmla="*/ 12 w 70"/>
                  <a:gd name="T9" fmla="*/ 60 h 74"/>
                  <a:gd name="T10" fmla="*/ 26 w 70"/>
                  <a:gd name="T11" fmla="*/ 44 h 74"/>
                  <a:gd name="T12" fmla="*/ 13 w 70"/>
                  <a:gd name="T13" fmla="*/ 59 h 74"/>
                  <a:gd name="T14" fmla="*/ 15 w 70"/>
                  <a:gd name="T15" fmla="*/ 64 h 74"/>
                  <a:gd name="T16" fmla="*/ 29 w 70"/>
                  <a:gd name="T17" fmla="*/ 48 h 74"/>
                  <a:gd name="T18" fmla="*/ 26 w 70"/>
                  <a:gd name="T19" fmla="*/ 44 h 74"/>
                  <a:gd name="T20" fmla="*/ 50 w 70"/>
                  <a:gd name="T21" fmla="*/ 17 h 74"/>
                  <a:gd name="T22" fmla="*/ 27 w 70"/>
                  <a:gd name="T23" fmla="*/ 43 h 74"/>
                  <a:gd name="T24" fmla="*/ 30 w 70"/>
                  <a:gd name="T25" fmla="*/ 47 h 74"/>
                  <a:gd name="T26" fmla="*/ 54 w 70"/>
                  <a:gd name="T27" fmla="*/ 19 h 74"/>
                  <a:gd name="T28" fmla="*/ 50 w 70"/>
                  <a:gd name="T29" fmla="*/ 17 h 74"/>
                  <a:gd name="T30" fmla="*/ 66 w 70"/>
                  <a:gd name="T31" fmla="*/ 0 h 74"/>
                  <a:gd name="T32" fmla="*/ 51 w 70"/>
                  <a:gd name="T33" fmla="*/ 16 h 74"/>
                  <a:gd name="T34" fmla="*/ 55 w 70"/>
                  <a:gd name="T35" fmla="*/ 18 h 74"/>
                  <a:gd name="T36" fmla="*/ 70 w 70"/>
                  <a:gd name="T37" fmla="*/ 1 h 74"/>
                  <a:gd name="T38" fmla="*/ 66 w 70"/>
                  <a:gd name="T3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4">
                    <a:moveTo>
                      <a:pt x="12" y="60"/>
                    </a:moveTo>
                    <a:cubicBezTo>
                      <a:pt x="0" y="74"/>
                      <a:pt x="0" y="74"/>
                      <a:pt x="0" y="74"/>
                    </a:cubicBezTo>
                    <a:cubicBezTo>
                      <a:pt x="6" y="74"/>
                      <a:pt x="6" y="74"/>
                      <a:pt x="6" y="74"/>
                    </a:cubicBezTo>
                    <a:cubicBezTo>
                      <a:pt x="14" y="65"/>
                      <a:pt x="14" y="65"/>
                      <a:pt x="14" y="65"/>
                    </a:cubicBezTo>
                    <a:cubicBezTo>
                      <a:pt x="12" y="60"/>
                      <a:pt x="12" y="60"/>
                      <a:pt x="12" y="60"/>
                    </a:cubicBezTo>
                    <a:moveTo>
                      <a:pt x="26" y="44"/>
                    </a:moveTo>
                    <a:cubicBezTo>
                      <a:pt x="13" y="59"/>
                      <a:pt x="13" y="59"/>
                      <a:pt x="13" y="59"/>
                    </a:cubicBezTo>
                    <a:cubicBezTo>
                      <a:pt x="15" y="64"/>
                      <a:pt x="15" y="64"/>
                      <a:pt x="15" y="64"/>
                    </a:cubicBezTo>
                    <a:cubicBezTo>
                      <a:pt x="29" y="48"/>
                      <a:pt x="29" y="48"/>
                      <a:pt x="29" y="48"/>
                    </a:cubicBezTo>
                    <a:cubicBezTo>
                      <a:pt x="26" y="44"/>
                      <a:pt x="26" y="44"/>
                      <a:pt x="26" y="44"/>
                    </a:cubicBezTo>
                    <a:moveTo>
                      <a:pt x="50" y="17"/>
                    </a:moveTo>
                    <a:cubicBezTo>
                      <a:pt x="27" y="43"/>
                      <a:pt x="27" y="43"/>
                      <a:pt x="27" y="43"/>
                    </a:cubicBezTo>
                    <a:cubicBezTo>
                      <a:pt x="30" y="47"/>
                      <a:pt x="30" y="47"/>
                      <a:pt x="30" y="47"/>
                    </a:cubicBezTo>
                    <a:cubicBezTo>
                      <a:pt x="54" y="19"/>
                      <a:pt x="54" y="19"/>
                      <a:pt x="54" y="19"/>
                    </a:cubicBezTo>
                    <a:cubicBezTo>
                      <a:pt x="50" y="17"/>
                      <a:pt x="50" y="17"/>
                      <a:pt x="50" y="17"/>
                    </a:cubicBezTo>
                    <a:moveTo>
                      <a:pt x="66" y="0"/>
                    </a:moveTo>
                    <a:cubicBezTo>
                      <a:pt x="51" y="16"/>
                      <a:pt x="51" y="16"/>
                      <a:pt x="51" y="16"/>
                    </a:cubicBezTo>
                    <a:cubicBezTo>
                      <a:pt x="55" y="18"/>
                      <a:pt x="55" y="18"/>
                      <a:pt x="55" y="18"/>
                    </a:cubicBezTo>
                    <a:cubicBezTo>
                      <a:pt x="70" y="1"/>
                      <a:pt x="70" y="1"/>
                      <a:pt x="70" y="1"/>
                    </a:cubicBezTo>
                    <a:cubicBezTo>
                      <a:pt x="69" y="1"/>
                      <a:pt x="67" y="1"/>
                      <a:pt x="66"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6" name="Freeform 193">
                <a:extLst>
                  <a:ext uri="{FF2B5EF4-FFF2-40B4-BE49-F238E27FC236}">
                    <a16:creationId xmlns:a16="http://schemas.microsoft.com/office/drawing/2014/main" id="{3A15BFE1-2FB0-458E-9C04-F7756EB28F60}"/>
                  </a:ext>
                </a:extLst>
              </p:cNvPr>
              <p:cNvSpPr>
                <a:spLocks/>
              </p:cNvSpPr>
              <p:nvPr/>
            </p:nvSpPr>
            <p:spPr bwMode="auto">
              <a:xfrm>
                <a:off x="-3812" y="1058"/>
                <a:ext cx="39" cy="16"/>
              </a:xfrm>
              <a:custGeom>
                <a:avLst/>
                <a:gdLst>
                  <a:gd name="T0" fmla="*/ 18 w 36"/>
                  <a:gd name="T1" fmla="*/ 0 h 15"/>
                  <a:gd name="T2" fmla="*/ 0 w 36"/>
                  <a:gd name="T3" fmla="*/ 5 h 15"/>
                  <a:gd name="T4" fmla="*/ 0 w 36"/>
                  <a:gd name="T5" fmla="*/ 5 h 15"/>
                  <a:gd name="T6" fmla="*/ 1 w 36"/>
                  <a:gd name="T7" fmla="*/ 9 h 15"/>
                  <a:gd name="T8" fmla="*/ 8 w 36"/>
                  <a:gd name="T9" fmla="*/ 7 h 15"/>
                  <a:gd name="T10" fmla="*/ 16 w 36"/>
                  <a:gd name="T11" fmla="*/ 1 h 15"/>
                  <a:gd name="T12" fmla="*/ 19 w 36"/>
                  <a:gd name="T13" fmla="*/ 4 h 15"/>
                  <a:gd name="T14" fmla="*/ 17 w 36"/>
                  <a:gd name="T15" fmla="*/ 5 h 15"/>
                  <a:gd name="T16" fmla="*/ 34 w 36"/>
                  <a:gd name="T17" fmla="*/ 15 h 15"/>
                  <a:gd name="T18" fmla="*/ 36 w 36"/>
                  <a:gd name="T19" fmla="*/ 11 h 15"/>
                  <a:gd name="T20" fmla="*/ 36 w 36"/>
                  <a:gd name="T21" fmla="*/ 11 h 15"/>
                  <a:gd name="T22" fmla="*/ 18 w 36"/>
                  <a:gd name="T23" fmla="*/ 1 h 15"/>
                  <a:gd name="T24" fmla="*/ 18 w 36"/>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5">
                    <a:moveTo>
                      <a:pt x="18" y="0"/>
                    </a:moveTo>
                    <a:cubicBezTo>
                      <a:pt x="0" y="5"/>
                      <a:pt x="0" y="5"/>
                      <a:pt x="0" y="5"/>
                    </a:cubicBezTo>
                    <a:cubicBezTo>
                      <a:pt x="0" y="5"/>
                      <a:pt x="0" y="5"/>
                      <a:pt x="0" y="5"/>
                    </a:cubicBezTo>
                    <a:cubicBezTo>
                      <a:pt x="1" y="6"/>
                      <a:pt x="1" y="8"/>
                      <a:pt x="1" y="9"/>
                    </a:cubicBezTo>
                    <a:cubicBezTo>
                      <a:pt x="8" y="7"/>
                      <a:pt x="8" y="7"/>
                      <a:pt x="8" y="7"/>
                    </a:cubicBezTo>
                    <a:cubicBezTo>
                      <a:pt x="16" y="1"/>
                      <a:pt x="16" y="1"/>
                      <a:pt x="16" y="1"/>
                    </a:cubicBezTo>
                    <a:cubicBezTo>
                      <a:pt x="19" y="4"/>
                      <a:pt x="19" y="4"/>
                      <a:pt x="19" y="4"/>
                    </a:cubicBezTo>
                    <a:cubicBezTo>
                      <a:pt x="17" y="5"/>
                      <a:pt x="17" y="5"/>
                      <a:pt x="17" y="5"/>
                    </a:cubicBezTo>
                    <a:cubicBezTo>
                      <a:pt x="34" y="15"/>
                      <a:pt x="34" y="15"/>
                      <a:pt x="34" y="15"/>
                    </a:cubicBezTo>
                    <a:cubicBezTo>
                      <a:pt x="35" y="14"/>
                      <a:pt x="36" y="12"/>
                      <a:pt x="36" y="11"/>
                    </a:cubicBezTo>
                    <a:cubicBezTo>
                      <a:pt x="36" y="11"/>
                      <a:pt x="36" y="11"/>
                      <a:pt x="36" y="11"/>
                    </a:cubicBezTo>
                    <a:cubicBezTo>
                      <a:pt x="18" y="1"/>
                      <a:pt x="18" y="1"/>
                      <a:pt x="18" y="1"/>
                    </a:cubicBezTo>
                    <a:cubicBezTo>
                      <a:pt x="18" y="0"/>
                      <a:pt x="18" y="0"/>
                      <a:pt x="18"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7" name="Freeform 194">
                <a:extLst>
                  <a:ext uri="{FF2B5EF4-FFF2-40B4-BE49-F238E27FC236}">
                    <a16:creationId xmlns:a16="http://schemas.microsoft.com/office/drawing/2014/main" id="{84D4638A-E464-44FA-9D5B-74E6C8DDD5BA}"/>
                  </a:ext>
                </a:extLst>
              </p:cNvPr>
              <p:cNvSpPr>
                <a:spLocks/>
              </p:cNvSpPr>
              <p:nvPr/>
            </p:nvSpPr>
            <p:spPr bwMode="auto">
              <a:xfrm>
                <a:off x="-3514" y="1876"/>
                <a:ext cx="21" cy="23"/>
              </a:xfrm>
              <a:custGeom>
                <a:avLst/>
                <a:gdLst>
                  <a:gd name="T0" fmla="*/ 17 w 19"/>
                  <a:gd name="T1" fmla="*/ 0 h 21"/>
                  <a:gd name="T2" fmla="*/ 9 w 19"/>
                  <a:gd name="T3" fmla="*/ 9 h 21"/>
                  <a:gd name="T4" fmla="*/ 8 w 19"/>
                  <a:gd name="T5" fmla="*/ 10 h 21"/>
                  <a:gd name="T6" fmla="*/ 0 w 19"/>
                  <a:gd name="T7" fmla="*/ 20 h 21"/>
                  <a:gd name="T8" fmla="*/ 0 w 19"/>
                  <a:gd name="T9" fmla="*/ 20 h 21"/>
                  <a:gd name="T10" fmla="*/ 4 w 19"/>
                  <a:gd name="T11" fmla="*/ 21 h 21"/>
                  <a:gd name="T12" fmla="*/ 9 w 19"/>
                  <a:gd name="T13" fmla="*/ 15 h 21"/>
                  <a:gd name="T14" fmla="*/ 10 w 19"/>
                  <a:gd name="T15" fmla="*/ 14 h 21"/>
                  <a:gd name="T16" fmla="*/ 19 w 19"/>
                  <a:gd name="T17" fmla="*/ 4 h 21"/>
                  <a:gd name="T18" fmla="*/ 17 w 19"/>
                  <a:gd name="T19" fmla="*/ 0 h 21"/>
                  <a:gd name="T20" fmla="*/ 17 w 19"/>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21">
                    <a:moveTo>
                      <a:pt x="17" y="0"/>
                    </a:moveTo>
                    <a:cubicBezTo>
                      <a:pt x="9" y="9"/>
                      <a:pt x="9" y="9"/>
                      <a:pt x="9" y="9"/>
                    </a:cubicBezTo>
                    <a:cubicBezTo>
                      <a:pt x="8" y="10"/>
                      <a:pt x="8" y="10"/>
                      <a:pt x="8" y="10"/>
                    </a:cubicBezTo>
                    <a:cubicBezTo>
                      <a:pt x="0" y="20"/>
                      <a:pt x="0" y="20"/>
                      <a:pt x="0" y="20"/>
                    </a:cubicBezTo>
                    <a:cubicBezTo>
                      <a:pt x="0" y="20"/>
                      <a:pt x="0" y="20"/>
                      <a:pt x="0" y="20"/>
                    </a:cubicBezTo>
                    <a:cubicBezTo>
                      <a:pt x="1" y="21"/>
                      <a:pt x="3" y="21"/>
                      <a:pt x="4" y="21"/>
                    </a:cubicBezTo>
                    <a:cubicBezTo>
                      <a:pt x="9" y="15"/>
                      <a:pt x="9" y="15"/>
                      <a:pt x="9" y="15"/>
                    </a:cubicBezTo>
                    <a:cubicBezTo>
                      <a:pt x="10" y="14"/>
                      <a:pt x="10" y="14"/>
                      <a:pt x="10" y="14"/>
                    </a:cubicBezTo>
                    <a:cubicBezTo>
                      <a:pt x="19" y="4"/>
                      <a:pt x="19" y="4"/>
                      <a:pt x="19" y="4"/>
                    </a:cubicBezTo>
                    <a:cubicBezTo>
                      <a:pt x="19" y="3"/>
                      <a:pt x="18" y="1"/>
                      <a:pt x="17" y="0"/>
                    </a:cubicBezTo>
                    <a:cubicBezTo>
                      <a:pt x="17" y="0"/>
                      <a:pt x="17" y="0"/>
                      <a:pt x="17"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8" name="Freeform 195">
                <a:extLst>
                  <a:ext uri="{FF2B5EF4-FFF2-40B4-BE49-F238E27FC236}">
                    <a16:creationId xmlns:a16="http://schemas.microsoft.com/office/drawing/2014/main" id="{71F72088-05DE-42E0-8902-096354560A60}"/>
                  </a:ext>
                </a:extLst>
              </p:cNvPr>
              <p:cNvSpPr>
                <a:spLocks noEditPoints="1"/>
              </p:cNvSpPr>
              <p:nvPr/>
            </p:nvSpPr>
            <p:spPr bwMode="auto">
              <a:xfrm>
                <a:off x="-5375" y="693"/>
                <a:ext cx="1349" cy="419"/>
              </a:xfrm>
              <a:custGeom>
                <a:avLst/>
                <a:gdLst>
                  <a:gd name="T0" fmla="*/ 1125 w 1227"/>
                  <a:gd name="T1" fmla="*/ 351 h 383"/>
                  <a:gd name="T2" fmla="*/ 1125 w 1227"/>
                  <a:gd name="T3" fmla="*/ 352 h 383"/>
                  <a:gd name="T4" fmla="*/ 1227 w 1227"/>
                  <a:gd name="T5" fmla="*/ 383 h 383"/>
                  <a:gd name="T6" fmla="*/ 1227 w 1227"/>
                  <a:gd name="T7" fmla="*/ 383 h 383"/>
                  <a:gd name="T8" fmla="*/ 1125 w 1227"/>
                  <a:gd name="T9" fmla="*/ 351 h 383"/>
                  <a:gd name="T10" fmla="*/ 1104 w 1227"/>
                  <a:gd name="T11" fmla="*/ 345 h 383"/>
                  <a:gd name="T12" fmla="*/ 1104 w 1227"/>
                  <a:gd name="T13" fmla="*/ 345 h 383"/>
                  <a:gd name="T14" fmla="*/ 1124 w 1227"/>
                  <a:gd name="T15" fmla="*/ 351 h 383"/>
                  <a:gd name="T16" fmla="*/ 1124 w 1227"/>
                  <a:gd name="T17" fmla="*/ 351 h 383"/>
                  <a:gd name="T18" fmla="*/ 1104 w 1227"/>
                  <a:gd name="T19" fmla="*/ 345 h 383"/>
                  <a:gd name="T20" fmla="*/ 1072 w 1227"/>
                  <a:gd name="T21" fmla="*/ 334 h 383"/>
                  <a:gd name="T22" fmla="*/ 1071 w 1227"/>
                  <a:gd name="T23" fmla="*/ 335 h 383"/>
                  <a:gd name="T24" fmla="*/ 1102 w 1227"/>
                  <a:gd name="T25" fmla="*/ 344 h 383"/>
                  <a:gd name="T26" fmla="*/ 1103 w 1227"/>
                  <a:gd name="T27" fmla="*/ 344 h 383"/>
                  <a:gd name="T28" fmla="*/ 1072 w 1227"/>
                  <a:gd name="T29" fmla="*/ 334 h 383"/>
                  <a:gd name="T30" fmla="*/ 958 w 1227"/>
                  <a:gd name="T31" fmla="*/ 299 h 383"/>
                  <a:gd name="T32" fmla="*/ 958 w 1227"/>
                  <a:gd name="T33" fmla="*/ 299 h 383"/>
                  <a:gd name="T34" fmla="*/ 1063 w 1227"/>
                  <a:gd name="T35" fmla="*/ 332 h 383"/>
                  <a:gd name="T36" fmla="*/ 1064 w 1227"/>
                  <a:gd name="T37" fmla="*/ 332 h 383"/>
                  <a:gd name="T38" fmla="*/ 958 w 1227"/>
                  <a:gd name="T39" fmla="*/ 299 h 383"/>
                  <a:gd name="T40" fmla="*/ 748 w 1227"/>
                  <a:gd name="T41" fmla="*/ 234 h 383"/>
                  <a:gd name="T42" fmla="*/ 749 w 1227"/>
                  <a:gd name="T43" fmla="*/ 234 h 383"/>
                  <a:gd name="T44" fmla="*/ 954 w 1227"/>
                  <a:gd name="T45" fmla="*/ 298 h 383"/>
                  <a:gd name="T46" fmla="*/ 955 w 1227"/>
                  <a:gd name="T47" fmla="*/ 298 h 383"/>
                  <a:gd name="T48" fmla="*/ 748 w 1227"/>
                  <a:gd name="T49" fmla="*/ 234 h 383"/>
                  <a:gd name="T50" fmla="*/ 677 w 1227"/>
                  <a:gd name="T51" fmla="*/ 211 h 383"/>
                  <a:gd name="T52" fmla="*/ 677 w 1227"/>
                  <a:gd name="T53" fmla="*/ 212 h 383"/>
                  <a:gd name="T54" fmla="*/ 747 w 1227"/>
                  <a:gd name="T55" fmla="*/ 234 h 383"/>
                  <a:gd name="T56" fmla="*/ 746 w 1227"/>
                  <a:gd name="T57" fmla="*/ 233 h 383"/>
                  <a:gd name="T58" fmla="*/ 677 w 1227"/>
                  <a:gd name="T59" fmla="*/ 211 h 383"/>
                  <a:gd name="T60" fmla="*/ 653 w 1227"/>
                  <a:gd name="T61" fmla="*/ 204 h 383"/>
                  <a:gd name="T62" fmla="*/ 652 w 1227"/>
                  <a:gd name="T63" fmla="*/ 204 h 383"/>
                  <a:gd name="T64" fmla="*/ 674 w 1227"/>
                  <a:gd name="T65" fmla="*/ 211 h 383"/>
                  <a:gd name="T66" fmla="*/ 675 w 1227"/>
                  <a:gd name="T67" fmla="*/ 211 h 383"/>
                  <a:gd name="T68" fmla="*/ 653 w 1227"/>
                  <a:gd name="T69" fmla="*/ 204 h 383"/>
                  <a:gd name="T70" fmla="*/ 587 w 1227"/>
                  <a:gd name="T71" fmla="*/ 183 h 383"/>
                  <a:gd name="T72" fmla="*/ 585 w 1227"/>
                  <a:gd name="T73" fmla="*/ 184 h 383"/>
                  <a:gd name="T74" fmla="*/ 650 w 1227"/>
                  <a:gd name="T75" fmla="*/ 204 h 383"/>
                  <a:gd name="T76" fmla="*/ 651 w 1227"/>
                  <a:gd name="T77" fmla="*/ 203 h 383"/>
                  <a:gd name="T78" fmla="*/ 587 w 1227"/>
                  <a:gd name="T79" fmla="*/ 183 h 383"/>
                  <a:gd name="T80" fmla="*/ 580 w 1227"/>
                  <a:gd name="T81" fmla="*/ 181 h 383"/>
                  <a:gd name="T82" fmla="*/ 581 w 1227"/>
                  <a:gd name="T83" fmla="*/ 182 h 383"/>
                  <a:gd name="T84" fmla="*/ 582 w 1227"/>
                  <a:gd name="T85" fmla="*/ 182 h 383"/>
                  <a:gd name="T86" fmla="*/ 580 w 1227"/>
                  <a:gd name="T87" fmla="*/ 181 h 383"/>
                  <a:gd name="T88" fmla="*/ 474 w 1227"/>
                  <a:gd name="T89" fmla="*/ 149 h 383"/>
                  <a:gd name="T90" fmla="*/ 576 w 1227"/>
                  <a:gd name="T91" fmla="*/ 181 h 383"/>
                  <a:gd name="T92" fmla="*/ 575 w 1227"/>
                  <a:gd name="T93" fmla="*/ 179 h 383"/>
                  <a:gd name="T94" fmla="*/ 478 w 1227"/>
                  <a:gd name="T95" fmla="*/ 149 h 383"/>
                  <a:gd name="T96" fmla="*/ 474 w 1227"/>
                  <a:gd name="T97" fmla="*/ 149 h 383"/>
                  <a:gd name="T98" fmla="*/ 204 w 1227"/>
                  <a:gd name="T99" fmla="*/ 64 h 383"/>
                  <a:gd name="T100" fmla="*/ 204 w 1227"/>
                  <a:gd name="T101" fmla="*/ 65 h 383"/>
                  <a:gd name="T102" fmla="*/ 435 w 1227"/>
                  <a:gd name="T103" fmla="*/ 137 h 383"/>
                  <a:gd name="T104" fmla="*/ 445 w 1227"/>
                  <a:gd name="T105" fmla="*/ 140 h 383"/>
                  <a:gd name="T106" fmla="*/ 473 w 1227"/>
                  <a:gd name="T107" fmla="*/ 149 h 383"/>
                  <a:gd name="T108" fmla="*/ 476 w 1227"/>
                  <a:gd name="T109" fmla="*/ 149 h 383"/>
                  <a:gd name="T110" fmla="*/ 443 w 1227"/>
                  <a:gd name="T111" fmla="*/ 138 h 383"/>
                  <a:gd name="T112" fmla="*/ 433 w 1227"/>
                  <a:gd name="T113" fmla="*/ 135 h 383"/>
                  <a:gd name="T114" fmla="*/ 204 w 1227"/>
                  <a:gd name="T115" fmla="*/ 64 h 383"/>
                  <a:gd name="T116" fmla="*/ 0 w 1227"/>
                  <a:gd name="T117" fmla="*/ 0 h 383"/>
                  <a:gd name="T118" fmla="*/ 0 w 1227"/>
                  <a:gd name="T119" fmla="*/ 1 h 383"/>
                  <a:gd name="T120" fmla="*/ 203 w 1227"/>
                  <a:gd name="T121" fmla="*/ 64 h 383"/>
                  <a:gd name="T122" fmla="*/ 202 w 1227"/>
                  <a:gd name="T123" fmla="*/ 63 h 383"/>
                  <a:gd name="T124" fmla="*/ 0 w 1227"/>
                  <a:gd name="T12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7" h="383">
                    <a:moveTo>
                      <a:pt x="1125" y="351"/>
                    </a:moveTo>
                    <a:cubicBezTo>
                      <a:pt x="1125" y="352"/>
                      <a:pt x="1125" y="352"/>
                      <a:pt x="1125" y="352"/>
                    </a:cubicBezTo>
                    <a:cubicBezTo>
                      <a:pt x="1227" y="383"/>
                      <a:pt x="1227" y="383"/>
                      <a:pt x="1227" y="383"/>
                    </a:cubicBezTo>
                    <a:cubicBezTo>
                      <a:pt x="1227" y="383"/>
                      <a:pt x="1227" y="383"/>
                      <a:pt x="1227" y="383"/>
                    </a:cubicBezTo>
                    <a:cubicBezTo>
                      <a:pt x="1125" y="351"/>
                      <a:pt x="1125" y="351"/>
                      <a:pt x="1125" y="351"/>
                    </a:cubicBezTo>
                    <a:moveTo>
                      <a:pt x="1104" y="345"/>
                    </a:moveTo>
                    <a:cubicBezTo>
                      <a:pt x="1104" y="345"/>
                      <a:pt x="1104" y="345"/>
                      <a:pt x="1104" y="345"/>
                    </a:cubicBezTo>
                    <a:cubicBezTo>
                      <a:pt x="1124" y="351"/>
                      <a:pt x="1124" y="351"/>
                      <a:pt x="1124" y="351"/>
                    </a:cubicBezTo>
                    <a:cubicBezTo>
                      <a:pt x="1124" y="351"/>
                      <a:pt x="1124" y="351"/>
                      <a:pt x="1124" y="351"/>
                    </a:cubicBezTo>
                    <a:cubicBezTo>
                      <a:pt x="1104" y="345"/>
                      <a:pt x="1104" y="345"/>
                      <a:pt x="1104" y="345"/>
                    </a:cubicBezTo>
                    <a:moveTo>
                      <a:pt x="1072" y="334"/>
                    </a:moveTo>
                    <a:cubicBezTo>
                      <a:pt x="1071" y="335"/>
                      <a:pt x="1071" y="335"/>
                      <a:pt x="1071" y="335"/>
                    </a:cubicBezTo>
                    <a:cubicBezTo>
                      <a:pt x="1102" y="344"/>
                      <a:pt x="1102" y="344"/>
                      <a:pt x="1102" y="344"/>
                    </a:cubicBezTo>
                    <a:cubicBezTo>
                      <a:pt x="1103" y="344"/>
                      <a:pt x="1103" y="344"/>
                      <a:pt x="1103" y="344"/>
                    </a:cubicBezTo>
                    <a:cubicBezTo>
                      <a:pt x="1072" y="334"/>
                      <a:pt x="1072" y="334"/>
                      <a:pt x="1072" y="334"/>
                    </a:cubicBezTo>
                    <a:moveTo>
                      <a:pt x="958" y="299"/>
                    </a:moveTo>
                    <a:cubicBezTo>
                      <a:pt x="958" y="299"/>
                      <a:pt x="958" y="299"/>
                      <a:pt x="958" y="299"/>
                    </a:cubicBezTo>
                    <a:cubicBezTo>
                      <a:pt x="1063" y="332"/>
                      <a:pt x="1063" y="332"/>
                      <a:pt x="1063" y="332"/>
                    </a:cubicBezTo>
                    <a:cubicBezTo>
                      <a:pt x="1064" y="332"/>
                      <a:pt x="1064" y="332"/>
                      <a:pt x="1064" y="332"/>
                    </a:cubicBezTo>
                    <a:cubicBezTo>
                      <a:pt x="958" y="299"/>
                      <a:pt x="958" y="299"/>
                      <a:pt x="958" y="299"/>
                    </a:cubicBezTo>
                    <a:moveTo>
                      <a:pt x="748" y="234"/>
                    </a:moveTo>
                    <a:cubicBezTo>
                      <a:pt x="749" y="234"/>
                      <a:pt x="749" y="234"/>
                      <a:pt x="749" y="234"/>
                    </a:cubicBezTo>
                    <a:cubicBezTo>
                      <a:pt x="954" y="298"/>
                      <a:pt x="954" y="298"/>
                      <a:pt x="954" y="298"/>
                    </a:cubicBezTo>
                    <a:cubicBezTo>
                      <a:pt x="955" y="298"/>
                      <a:pt x="955" y="298"/>
                      <a:pt x="955" y="298"/>
                    </a:cubicBezTo>
                    <a:cubicBezTo>
                      <a:pt x="748" y="234"/>
                      <a:pt x="748" y="234"/>
                      <a:pt x="748" y="234"/>
                    </a:cubicBezTo>
                    <a:moveTo>
                      <a:pt x="677" y="211"/>
                    </a:moveTo>
                    <a:cubicBezTo>
                      <a:pt x="677" y="212"/>
                      <a:pt x="677" y="212"/>
                      <a:pt x="677" y="212"/>
                    </a:cubicBezTo>
                    <a:cubicBezTo>
                      <a:pt x="747" y="234"/>
                      <a:pt x="747" y="234"/>
                      <a:pt x="747" y="234"/>
                    </a:cubicBezTo>
                    <a:cubicBezTo>
                      <a:pt x="746" y="233"/>
                      <a:pt x="746" y="233"/>
                      <a:pt x="746" y="233"/>
                    </a:cubicBezTo>
                    <a:cubicBezTo>
                      <a:pt x="677" y="211"/>
                      <a:pt x="677" y="211"/>
                      <a:pt x="677" y="211"/>
                    </a:cubicBezTo>
                    <a:moveTo>
                      <a:pt x="653" y="204"/>
                    </a:moveTo>
                    <a:cubicBezTo>
                      <a:pt x="652" y="204"/>
                      <a:pt x="652" y="204"/>
                      <a:pt x="652" y="204"/>
                    </a:cubicBezTo>
                    <a:cubicBezTo>
                      <a:pt x="674" y="211"/>
                      <a:pt x="674" y="211"/>
                      <a:pt x="674" y="211"/>
                    </a:cubicBezTo>
                    <a:cubicBezTo>
                      <a:pt x="675" y="211"/>
                      <a:pt x="675" y="211"/>
                      <a:pt x="675" y="211"/>
                    </a:cubicBezTo>
                    <a:cubicBezTo>
                      <a:pt x="653" y="204"/>
                      <a:pt x="653" y="204"/>
                      <a:pt x="653" y="204"/>
                    </a:cubicBezTo>
                    <a:moveTo>
                      <a:pt x="587" y="183"/>
                    </a:moveTo>
                    <a:cubicBezTo>
                      <a:pt x="585" y="184"/>
                      <a:pt x="585" y="184"/>
                      <a:pt x="585" y="184"/>
                    </a:cubicBezTo>
                    <a:cubicBezTo>
                      <a:pt x="650" y="204"/>
                      <a:pt x="650" y="204"/>
                      <a:pt x="650" y="204"/>
                    </a:cubicBezTo>
                    <a:cubicBezTo>
                      <a:pt x="651" y="203"/>
                      <a:pt x="651" y="203"/>
                      <a:pt x="651" y="203"/>
                    </a:cubicBezTo>
                    <a:cubicBezTo>
                      <a:pt x="587" y="183"/>
                      <a:pt x="587" y="183"/>
                      <a:pt x="587" y="183"/>
                    </a:cubicBezTo>
                    <a:moveTo>
                      <a:pt x="580" y="181"/>
                    </a:moveTo>
                    <a:cubicBezTo>
                      <a:pt x="581" y="182"/>
                      <a:pt x="581" y="182"/>
                      <a:pt x="581" y="182"/>
                    </a:cubicBezTo>
                    <a:cubicBezTo>
                      <a:pt x="582" y="182"/>
                      <a:pt x="582" y="182"/>
                      <a:pt x="582" y="182"/>
                    </a:cubicBezTo>
                    <a:cubicBezTo>
                      <a:pt x="580" y="181"/>
                      <a:pt x="580" y="181"/>
                      <a:pt x="580" y="181"/>
                    </a:cubicBezTo>
                    <a:moveTo>
                      <a:pt x="474" y="149"/>
                    </a:moveTo>
                    <a:cubicBezTo>
                      <a:pt x="576" y="181"/>
                      <a:pt x="576" y="181"/>
                      <a:pt x="576" y="181"/>
                    </a:cubicBezTo>
                    <a:cubicBezTo>
                      <a:pt x="575" y="179"/>
                      <a:pt x="575" y="179"/>
                      <a:pt x="575" y="179"/>
                    </a:cubicBezTo>
                    <a:cubicBezTo>
                      <a:pt x="478" y="149"/>
                      <a:pt x="478" y="149"/>
                      <a:pt x="478" y="149"/>
                    </a:cubicBezTo>
                    <a:cubicBezTo>
                      <a:pt x="474" y="149"/>
                      <a:pt x="474" y="149"/>
                      <a:pt x="474" y="149"/>
                    </a:cubicBezTo>
                    <a:moveTo>
                      <a:pt x="204" y="64"/>
                    </a:moveTo>
                    <a:cubicBezTo>
                      <a:pt x="204" y="65"/>
                      <a:pt x="204" y="65"/>
                      <a:pt x="204" y="65"/>
                    </a:cubicBezTo>
                    <a:cubicBezTo>
                      <a:pt x="435" y="137"/>
                      <a:pt x="435" y="137"/>
                      <a:pt x="435" y="137"/>
                    </a:cubicBezTo>
                    <a:cubicBezTo>
                      <a:pt x="445" y="140"/>
                      <a:pt x="445" y="140"/>
                      <a:pt x="445" y="140"/>
                    </a:cubicBezTo>
                    <a:cubicBezTo>
                      <a:pt x="473" y="149"/>
                      <a:pt x="473" y="149"/>
                      <a:pt x="473" y="149"/>
                    </a:cubicBezTo>
                    <a:cubicBezTo>
                      <a:pt x="476" y="149"/>
                      <a:pt x="476" y="149"/>
                      <a:pt x="476" y="149"/>
                    </a:cubicBezTo>
                    <a:cubicBezTo>
                      <a:pt x="443" y="138"/>
                      <a:pt x="443" y="138"/>
                      <a:pt x="443" y="138"/>
                    </a:cubicBezTo>
                    <a:cubicBezTo>
                      <a:pt x="433" y="135"/>
                      <a:pt x="433" y="135"/>
                      <a:pt x="433" y="135"/>
                    </a:cubicBezTo>
                    <a:cubicBezTo>
                      <a:pt x="204" y="64"/>
                      <a:pt x="204" y="64"/>
                      <a:pt x="204" y="64"/>
                    </a:cubicBezTo>
                    <a:moveTo>
                      <a:pt x="0" y="0"/>
                    </a:moveTo>
                    <a:cubicBezTo>
                      <a:pt x="0" y="1"/>
                      <a:pt x="0" y="1"/>
                      <a:pt x="0" y="1"/>
                    </a:cubicBezTo>
                    <a:cubicBezTo>
                      <a:pt x="203" y="64"/>
                      <a:pt x="203" y="64"/>
                      <a:pt x="203" y="64"/>
                    </a:cubicBezTo>
                    <a:cubicBezTo>
                      <a:pt x="202" y="63"/>
                      <a:pt x="202" y="63"/>
                      <a:pt x="202" y="63"/>
                    </a:cubicBezTo>
                    <a:cubicBezTo>
                      <a:pt x="0" y="0"/>
                      <a:pt x="0" y="0"/>
                      <a:pt x="0" y="0"/>
                    </a:cubicBezTo>
                  </a:path>
                </a:pathLst>
              </a:custGeom>
              <a:solidFill>
                <a:srgbClr val="C9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9" name="Freeform 196">
                <a:extLst>
                  <a:ext uri="{FF2B5EF4-FFF2-40B4-BE49-F238E27FC236}">
                    <a16:creationId xmlns:a16="http://schemas.microsoft.com/office/drawing/2014/main" id="{0055675A-6141-4E46-A411-5DED47355688}"/>
                  </a:ext>
                </a:extLst>
              </p:cNvPr>
              <p:cNvSpPr>
                <a:spLocks noEditPoints="1"/>
              </p:cNvSpPr>
              <p:nvPr/>
            </p:nvSpPr>
            <p:spPr bwMode="auto">
              <a:xfrm>
                <a:off x="-4733" y="1132"/>
                <a:ext cx="712" cy="707"/>
              </a:xfrm>
              <a:custGeom>
                <a:avLst/>
                <a:gdLst>
                  <a:gd name="T0" fmla="*/ 205 w 647"/>
                  <a:gd name="T1" fmla="*/ 443 h 645"/>
                  <a:gd name="T2" fmla="*/ 200 w 647"/>
                  <a:gd name="T3" fmla="*/ 445 h 645"/>
                  <a:gd name="T4" fmla="*/ 0 w 647"/>
                  <a:gd name="T5" fmla="*/ 645 h 645"/>
                  <a:gd name="T6" fmla="*/ 18 w 647"/>
                  <a:gd name="T7" fmla="*/ 630 h 645"/>
                  <a:gd name="T8" fmla="*/ 205 w 647"/>
                  <a:gd name="T9" fmla="*/ 443 h 645"/>
                  <a:gd name="T10" fmla="*/ 255 w 647"/>
                  <a:gd name="T11" fmla="*/ 390 h 645"/>
                  <a:gd name="T12" fmla="*/ 236 w 647"/>
                  <a:gd name="T13" fmla="*/ 409 h 645"/>
                  <a:gd name="T14" fmla="*/ 235 w 647"/>
                  <a:gd name="T15" fmla="*/ 410 h 645"/>
                  <a:gd name="T16" fmla="*/ 209 w 647"/>
                  <a:gd name="T17" fmla="*/ 436 h 645"/>
                  <a:gd name="T18" fmla="*/ 215 w 647"/>
                  <a:gd name="T19" fmla="*/ 434 h 645"/>
                  <a:gd name="T20" fmla="*/ 251 w 647"/>
                  <a:gd name="T21" fmla="*/ 397 h 645"/>
                  <a:gd name="T22" fmla="*/ 255 w 647"/>
                  <a:gd name="T23" fmla="*/ 390 h 645"/>
                  <a:gd name="T24" fmla="*/ 338 w 647"/>
                  <a:gd name="T25" fmla="*/ 308 h 645"/>
                  <a:gd name="T26" fmla="*/ 266 w 647"/>
                  <a:gd name="T27" fmla="*/ 379 h 645"/>
                  <a:gd name="T28" fmla="*/ 262 w 647"/>
                  <a:gd name="T29" fmla="*/ 386 h 645"/>
                  <a:gd name="T30" fmla="*/ 341 w 647"/>
                  <a:gd name="T31" fmla="*/ 308 h 645"/>
                  <a:gd name="T32" fmla="*/ 338 w 647"/>
                  <a:gd name="T33" fmla="*/ 308 h 645"/>
                  <a:gd name="T34" fmla="*/ 356 w 647"/>
                  <a:gd name="T35" fmla="*/ 289 h 645"/>
                  <a:gd name="T36" fmla="*/ 343 w 647"/>
                  <a:gd name="T37" fmla="*/ 303 h 645"/>
                  <a:gd name="T38" fmla="*/ 346 w 647"/>
                  <a:gd name="T39" fmla="*/ 303 h 645"/>
                  <a:gd name="T40" fmla="*/ 356 w 647"/>
                  <a:gd name="T41" fmla="*/ 292 h 645"/>
                  <a:gd name="T42" fmla="*/ 356 w 647"/>
                  <a:gd name="T43" fmla="*/ 289 h 645"/>
                  <a:gd name="T44" fmla="*/ 378 w 647"/>
                  <a:gd name="T45" fmla="*/ 268 h 645"/>
                  <a:gd name="T46" fmla="*/ 358 w 647"/>
                  <a:gd name="T47" fmla="*/ 288 h 645"/>
                  <a:gd name="T48" fmla="*/ 358 w 647"/>
                  <a:gd name="T49" fmla="*/ 291 h 645"/>
                  <a:gd name="T50" fmla="*/ 379 w 647"/>
                  <a:gd name="T51" fmla="*/ 270 h 645"/>
                  <a:gd name="T52" fmla="*/ 378 w 647"/>
                  <a:gd name="T53" fmla="*/ 268 h 645"/>
                  <a:gd name="T54" fmla="*/ 398 w 647"/>
                  <a:gd name="T55" fmla="*/ 248 h 645"/>
                  <a:gd name="T56" fmla="*/ 379 w 647"/>
                  <a:gd name="T57" fmla="*/ 267 h 645"/>
                  <a:gd name="T58" fmla="*/ 380 w 647"/>
                  <a:gd name="T59" fmla="*/ 269 h 645"/>
                  <a:gd name="T60" fmla="*/ 399 w 647"/>
                  <a:gd name="T61" fmla="*/ 249 h 645"/>
                  <a:gd name="T62" fmla="*/ 398 w 647"/>
                  <a:gd name="T63" fmla="*/ 248 h 645"/>
                  <a:gd name="T64" fmla="*/ 433 w 647"/>
                  <a:gd name="T65" fmla="*/ 215 h 645"/>
                  <a:gd name="T66" fmla="*/ 430 w 647"/>
                  <a:gd name="T67" fmla="*/ 216 h 645"/>
                  <a:gd name="T68" fmla="*/ 399 w 647"/>
                  <a:gd name="T69" fmla="*/ 247 h 645"/>
                  <a:gd name="T70" fmla="*/ 400 w 647"/>
                  <a:gd name="T71" fmla="*/ 248 h 645"/>
                  <a:gd name="T72" fmla="*/ 433 w 647"/>
                  <a:gd name="T73" fmla="*/ 215 h 645"/>
                  <a:gd name="T74" fmla="*/ 537 w 647"/>
                  <a:gd name="T75" fmla="*/ 111 h 645"/>
                  <a:gd name="T76" fmla="*/ 530 w 647"/>
                  <a:gd name="T77" fmla="*/ 116 h 645"/>
                  <a:gd name="T78" fmla="*/ 431 w 647"/>
                  <a:gd name="T79" fmla="*/ 214 h 645"/>
                  <a:gd name="T80" fmla="*/ 435 w 647"/>
                  <a:gd name="T81" fmla="*/ 214 h 645"/>
                  <a:gd name="T82" fmla="*/ 537 w 647"/>
                  <a:gd name="T83" fmla="*/ 111 h 645"/>
                  <a:gd name="T84" fmla="*/ 565 w 647"/>
                  <a:gd name="T85" fmla="*/ 81 h 645"/>
                  <a:gd name="T86" fmla="*/ 547 w 647"/>
                  <a:gd name="T87" fmla="*/ 99 h 645"/>
                  <a:gd name="T88" fmla="*/ 554 w 647"/>
                  <a:gd name="T89" fmla="*/ 94 h 645"/>
                  <a:gd name="T90" fmla="*/ 565 w 647"/>
                  <a:gd name="T91" fmla="*/ 83 h 645"/>
                  <a:gd name="T92" fmla="*/ 565 w 647"/>
                  <a:gd name="T93" fmla="*/ 81 h 645"/>
                  <a:gd name="T94" fmla="*/ 646 w 647"/>
                  <a:gd name="T95" fmla="*/ 0 h 645"/>
                  <a:gd name="T96" fmla="*/ 592 w 647"/>
                  <a:gd name="T97" fmla="*/ 53 h 645"/>
                  <a:gd name="T98" fmla="*/ 595 w 647"/>
                  <a:gd name="T99" fmla="*/ 54 h 645"/>
                  <a:gd name="T100" fmla="*/ 647 w 647"/>
                  <a:gd name="T101" fmla="*/ 2 h 645"/>
                  <a:gd name="T102" fmla="*/ 646 w 647"/>
                  <a:gd name="T103" fmla="*/ 0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7" h="645">
                    <a:moveTo>
                      <a:pt x="205" y="443"/>
                    </a:moveTo>
                    <a:cubicBezTo>
                      <a:pt x="200" y="445"/>
                      <a:pt x="200" y="445"/>
                      <a:pt x="200" y="445"/>
                    </a:cubicBezTo>
                    <a:cubicBezTo>
                      <a:pt x="0" y="645"/>
                      <a:pt x="0" y="645"/>
                      <a:pt x="0" y="645"/>
                    </a:cubicBezTo>
                    <a:cubicBezTo>
                      <a:pt x="18" y="630"/>
                      <a:pt x="18" y="630"/>
                      <a:pt x="18" y="630"/>
                    </a:cubicBezTo>
                    <a:cubicBezTo>
                      <a:pt x="205" y="443"/>
                      <a:pt x="205" y="443"/>
                      <a:pt x="205" y="443"/>
                    </a:cubicBezTo>
                    <a:moveTo>
                      <a:pt x="255" y="390"/>
                    </a:moveTo>
                    <a:cubicBezTo>
                      <a:pt x="236" y="409"/>
                      <a:pt x="236" y="409"/>
                      <a:pt x="236" y="409"/>
                    </a:cubicBezTo>
                    <a:cubicBezTo>
                      <a:pt x="235" y="410"/>
                      <a:pt x="235" y="410"/>
                      <a:pt x="235" y="410"/>
                    </a:cubicBezTo>
                    <a:cubicBezTo>
                      <a:pt x="209" y="436"/>
                      <a:pt x="209" y="436"/>
                      <a:pt x="209" y="436"/>
                    </a:cubicBezTo>
                    <a:cubicBezTo>
                      <a:pt x="215" y="434"/>
                      <a:pt x="215" y="434"/>
                      <a:pt x="215" y="434"/>
                    </a:cubicBezTo>
                    <a:cubicBezTo>
                      <a:pt x="251" y="397"/>
                      <a:pt x="251" y="397"/>
                      <a:pt x="251" y="397"/>
                    </a:cubicBezTo>
                    <a:cubicBezTo>
                      <a:pt x="255" y="390"/>
                      <a:pt x="255" y="390"/>
                      <a:pt x="255" y="390"/>
                    </a:cubicBezTo>
                    <a:moveTo>
                      <a:pt x="338" y="308"/>
                    </a:moveTo>
                    <a:cubicBezTo>
                      <a:pt x="266" y="379"/>
                      <a:pt x="266" y="379"/>
                      <a:pt x="266" y="379"/>
                    </a:cubicBezTo>
                    <a:cubicBezTo>
                      <a:pt x="262" y="386"/>
                      <a:pt x="262" y="386"/>
                      <a:pt x="262" y="386"/>
                    </a:cubicBezTo>
                    <a:cubicBezTo>
                      <a:pt x="341" y="308"/>
                      <a:pt x="341" y="308"/>
                      <a:pt x="341" y="308"/>
                    </a:cubicBezTo>
                    <a:cubicBezTo>
                      <a:pt x="338" y="308"/>
                      <a:pt x="338" y="308"/>
                      <a:pt x="338" y="308"/>
                    </a:cubicBezTo>
                    <a:moveTo>
                      <a:pt x="356" y="289"/>
                    </a:moveTo>
                    <a:cubicBezTo>
                      <a:pt x="343" y="303"/>
                      <a:pt x="343" y="303"/>
                      <a:pt x="343" y="303"/>
                    </a:cubicBezTo>
                    <a:cubicBezTo>
                      <a:pt x="346" y="303"/>
                      <a:pt x="346" y="303"/>
                      <a:pt x="346" y="303"/>
                    </a:cubicBezTo>
                    <a:cubicBezTo>
                      <a:pt x="356" y="292"/>
                      <a:pt x="356" y="292"/>
                      <a:pt x="356" y="292"/>
                    </a:cubicBezTo>
                    <a:cubicBezTo>
                      <a:pt x="356" y="289"/>
                      <a:pt x="356" y="289"/>
                      <a:pt x="356" y="289"/>
                    </a:cubicBezTo>
                    <a:moveTo>
                      <a:pt x="378" y="268"/>
                    </a:moveTo>
                    <a:cubicBezTo>
                      <a:pt x="358" y="288"/>
                      <a:pt x="358" y="288"/>
                      <a:pt x="358" y="288"/>
                    </a:cubicBezTo>
                    <a:cubicBezTo>
                      <a:pt x="358" y="291"/>
                      <a:pt x="358" y="291"/>
                      <a:pt x="358" y="291"/>
                    </a:cubicBezTo>
                    <a:cubicBezTo>
                      <a:pt x="379" y="270"/>
                      <a:pt x="379" y="270"/>
                      <a:pt x="379" y="270"/>
                    </a:cubicBezTo>
                    <a:cubicBezTo>
                      <a:pt x="378" y="268"/>
                      <a:pt x="378" y="268"/>
                      <a:pt x="378" y="268"/>
                    </a:cubicBezTo>
                    <a:moveTo>
                      <a:pt x="398" y="248"/>
                    </a:moveTo>
                    <a:cubicBezTo>
                      <a:pt x="379" y="267"/>
                      <a:pt x="379" y="267"/>
                      <a:pt x="379" y="267"/>
                    </a:cubicBezTo>
                    <a:cubicBezTo>
                      <a:pt x="380" y="269"/>
                      <a:pt x="380" y="269"/>
                      <a:pt x="380" y="269"/>
                    </a:cubicBezTo>
                    <a:cubicBezTo>
                      <a:pt x="399" y="249"/>
                      <a:pt x="399" y="249"/>
                      <a:pt x="399" y="249"/>
                    </a:cubicBezTo>
                    <a:cubicBezTo>
                      <a:pt x="398" y="248"/>
                      <a:pt x="398" y="248"/>
                      <a:pt x="398" y="248"/>
                    </a:cubicBezTo>
                    <a:moveTo>
                      <a:pt x="433" y="215"/>
                    </a:moveTo>
                    <a:cubicBezTo>
                      <a:pt x="430" y="216"/>
                      <a:pt x="430" y="216"/>
                      <a:pt x="430" y="216"/>
                    </a:cubicBezTo>
                    <a:cubicBezTo>
                      <a:pt x="399" y="247"/>
                      <a:pt x="399" y="247"/>
                      <a:pt x="399" y="247"/>
                    </a:cubicBezTo>
                    <a:cubicBezTo>
                      <a:pt x="400" y="248"/>
                      <a:pt x="400" y="248"/>
                      <a:pt x="400" y="248"/>
                    </a:cubicBezTo>
                    <a:cubicBezTo>
                      <a:pt x="433" y="215"/>
                      <a:pt x="433" y="215"/>
                      <a:pt x="433" y="215"/>
                    </a:cubicBezTo>
                    <a:moveTo>
                      <a:pt x="537" y="111"/>
                    </a:moveTo>
                    <a:cubicBezTo>
                      <a:pt x="530" y="116"/>
                      <a:pt x="530" y="116"/>
                      <a:pt x="530" y="116"/>
                    </a:cubicBezTo>
                    <a:cubicBezTo>
                      <a:pt x="431" y="214"/>
                      <a:pt x="431" y="214"/>
                      <a:pt x="431" y="214"/>
                    </a:cubicBezTo>
                    <a:cubicBezTo>
                      <a:pt x="435" y="214"/>
                      <a:pt x="435" y="214"/>
                      <a:pt x="435" y="214"/>
                    </a:cubicBezTo>
                    <a:cubicBezTo>
                      <a:pt x="537" y="111"/>
                      <a:pt x="537" y="111"/>
                      <a:pt x="537" y="111"/>
                    </a:cubicBezTo>
                    <a:moveTo>
                      <a:pt x="565" y="81"/>
                    </a:moveTo>
                    <a:cubicBezTo>
                      <a:pt x="547" y="99"/>
                      <a:pt x="547" y="99"/>
                      <a:pt x="547" y="99"/>
                    </a:cubicBezTo>
                    <a:cubicBezTo>
                      <a:pt x="554" y="94"/>
                      <a:pt x="554" y="94"/>
                      <a:pt x="554" y="94"/>
                    </a:cubicBezTo>
                    <a:cubicBezTo>
                      <a:pt x="565" y="83"/>
                      <a:pt x="565" y="83"/>
                      <a:pt x="565" y="83"/>
                    </a:cubicBezTo>
                    <a:cubicBezTo>
                      <a:pt x="565" y="82"/>
                      <a:pt x="565" y="82"/>
                      <a:pt x="565" y="81"/>
                    </a:cubicBezTo>
                    <a:moveTo>
                      <a:pt x="646" y="0"/>
                    </a:moveTo>
                    <a:cubicBezTo>
                      <a:pt x="592" y="53"/>
                      <a:pt x="592" y="53"/>
                      <a:pt x="592" y="53"/>
                    </a:cubicBezTo>
                    <a:cubicBezTo>
                      <a:pt x="593" y="54"/>
                      <a:pt x="594" y="54"/>
                      <a:pt x="595" y="54"/>
                    </a:cubicBezTo>
                    <a:cubicBezTo>
                      <a:pt x="647" y="2"/>
                      <a:pt x="647" y="2"/>
                      <a:pt x="647" y="2"/>
                    </a:cubicBezTo>
                    <a:cubicBezTo>
                      <a:pt x="647" y="1"/>
                      <a:pt x="646" y="1"/>
                      <a:pt x="646"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0" name="Freeform 197">
                <a:extLst>
                  <a:ext uri="{FF2B5EF4-FFF2-40B4-BE49-F238E27FC236}">
                    <a16:creationId xmlns:a16="http://schemas.microsoft.com/office/drawing/2014/main" id="{6FF9CC32-A32B-42F4-A421-1CBA1BCB9317}"/>
                  </a:ext>
                </a:extLst>
              </p:cNvPr>
              <p:cNvSpPr>
                <a:spLocks noEditPoints="1"/>
              </p:cNvSpPr>
              <p:nvPr/>
            </p:nvSpPr>
            <p:spPr bwMode="auto">
              <a:xfrm>
                <a:off x="-4785" y="1239"/>
                <a:ext cx="343" cy="191"/>
              </a:xfrm>
              <a:custGeom>
                <a:avLst/>
                <a:gdLst>
                  <a:gd name="T0" fmla="*/ 304 w 312"/>
                  <a:gd name="T1" fmla="*/ 5 h 175"/>
                  <a:gd name="T2" fmla="*/ 1 w 312"/>
                  <a:gd name="T3" fmla="*/ 172 h 175"/>
                  <a:gd name="T4" fmla="*/ 0 w 312"/>
                  <a:gd name="T5" fmla="*/ 173 h 175"/>
                  <a:gd name="T6" fmla="*/ 0 w 312"/>
                  <a:gd name="T7" fmla="*/ 173 h 175"/>
                  <a:gd name="T8" fmla="*/ 1 w 312"/>
                  <a:gd name="T9" fmla="*/ 175 h 175"/>
                  <a:gd name="T10" fmla="*/ 305 w 312"/>
                  <a:gd name="T11" fmla="*/ 6 h 175"/>
                  <a:gd name="T12" fmla="*/ 304 w 312"/>
                  <a:gd name="T13" fmla="*/ 5 h 175"/>
                  <a:gd name="T14" fmla="*/ 311 w 312"/>
                  <a:gd name="T15" fmla="*/ 0 h 175"/>
                  <a:gd name="T16" fmla="*/ 306 w 312"/>
                  <a:gd name="T17" fmla="*/ 3 h 175"/>
                  <a:gd name="T18" fmla="*/ 308 w 312"/>
                  <a:gd name="T19" fmla="*/ 5 h 175"/>
                  <a:gd name="T20" fmla="*/ 312 w 312"/>
                  <a:gd name="T21" fmla="*/ 2 h 175"/>
                  <a:gd name="T22" fmla="*/ 311 w 312"/>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175">
                    <a:moveTo>
                      <a:pt x="304" y="5"/>
                    </a:moveTo>
                    <a:cubicBezTo>
                      <a:pt x="1" y="172"/>
                      <a:pt x="1" y="172"/>
                      <a:pt x="1" y="172"/>
                    </a:cubicBezTo>
                    <a:cubicBezTo>
                      <a:pt x="0" y="173"/>
                      <a:pt x="0" y="173"/>
                      <a:pt x="0" y="173"/>
                    </a:cubicBezTo>
                    <a:cubicBezTo>
                      <a:pt x="0" y="173"/>
                      <a:pt x="0" y="173"/>
                      <a:pt x="0" y="173"/>
                    </a:cubicBezTo>
                    <a:cubicBezTo>
                      <a:pt x="0" y="174"/>
                      <a:pt x="1" y="174"/>
                      <a:pt x="1" y="175"/>
                    </a:cubicBezTo>
                    <a:cubicBezTo>
                      <a:pt x="305" y="6"/>
                      <a:pt x="305" y="6"/>
                      <a:pt x="305" y="6"/>
                    </a:cubicBezTo>
                    <a:cubicBezTo>
                      <a:pt x="304" y="5"/>
                      <a:pt x="304" y="5"/>
                      <a:pt x="304" y="5"/>
                    </a:cubicBezTo>
                    <a:moveTo>
                      <a:pt x="311" y="0"/>
                    </a:moveTo>
                    <a:cubicBezTo>
                      <a:pt x="306" y="3"/>
                      <a:pt x="306" y="3"/>
                      <a:pt x="306" y="3"/>
                    </a:cubicBezTo>
                    <a:cubicBezTo>
                      <a:pt x="308" y="5"/>
                      <a:pt x="308" y="5"/>
                      <a:pt x="308" y="5"/>
                    </a:cubicBezTo>
                    <a:cubicBezTo>
                      <a:pt x="312" y="2"/>
                      <a:pt x="312" y="2"/>
                      <a:pt x="312" y="2"/>
                    </a:cubicBezTo>
                    <a:cubicBezTo>
                      <a:pt x="312" y="2"/>
                      <a:pt x="312" y="1"/>
                      <a:pt x="31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1" name="Freeform 198">
                <a:extLst>
                  <a:ext uri="{FF2B5EF4-FFF2-40B4-BE49-F238E27FC236}">
                    <a16:creationId xmlns:a16="http://schemas.microsoft.com/office/drawing/2014/main" id="{FE6B595F-B370-44FF-9652-58C8347E850E}"/>
                  </a:ext>
                </a:extLst>
              </p:cNvPr>
              <p:cNvSpPr>
                <a:spLocks noEditPoints="1"/>
              </p:cNvSpPr>
              <p:nvPr/>
            </p:nvSpPr>
            <p:spPr bwMode="auto">
              <a:xfrm>
                <a:off x="-4741" y="1246"/>
                <a:ext cx="308" cy="591"/>
              </a:xfrm>
              <a:custGeom>
                <a:avLst/>
                <a:gdLst>
                  <a:gd name="T0" fmla="*/ 76 w 280"/>
                  <a:gd name="T1" fmla="*/ 396 h 539"/>
                  <a:gd name="T2" fmla="*/ 73 w 280"/>
                  <a:gd name="T3" fmla="*/ 398 h 539"/>
                  <a:gd name="T4" fmla="*/ 0 w 280"/>
                  <a:gd name="T5" fmla="*/ 538 h 539"/>
                  <a:gd name="T6" fmla="*/ 2 w 280"/>
                  <a:gd name="T7" fmla="*/ 539 h 539"/>
                  <a:gd name="T8" fmla="*/ 76 w 280"/>
                  <a:gd name="T9" fmla="*/ 396 h 539"/>
                  <a:gd name="T10" fmla="*/ 151 w 280"/>
                  <a:gd name="T11" fmla="*/ 250 h 539"/>
                  <a:gd name="T12" fmla="*/ 146 w 280"/>
                  <a:gd name="T13" fmla="*/ 256 h 539"/>
                  <a:gd name="T14" fmla="*/ 145 w 280"/>
                  <a:gd name="T15" fmla="*/ 257 h 539"/>
                  <a:gd name="T16" fmla="*/ 145 w 280"/>
                  <a:gd name="T17" fmla="*/ 258 h 539"/>
                  <a:gd name="T18" fmla="*/ 76 w 280"/>
                  <a:gd name="T19" fmla="*/ 390 h 539"/>
                  <a:gd name="T20" fmla="*/ 79 w 280"/>
                  <a:gd name="T21" fmla="*/ 389 h 539"/>
                  <a:gd name="T22" fmla="*/ 151 w 280"/>
                  <a:gd name="T23" fmla="*/ 250 h 539"/>
                  <a:gd name="T24" fmla="*/ 157 w 280"/>
                  <a:gd name="T25" fmla="*/ 239 h 539"/>
                  <a:gd name="T26" fmla="*/ 153 w 280"/>
                  <a:gd name="T27" fmla="*/ 241 h 539"/>
                  <a:gd name="T28" fmla="*/ 148 w 280"/>
                  <a:gd name="T29" fmla="*/ 252 h 539"/>
                  <a:gd name="T30" fmla="*/ 153 w 280"/>
                  <a:gd name="T31" fmla="*/ 246 h 539"/>
                  <a:gd name="T32" fmla="*/ 157 w 280"/>
                  <a:gd name="T33" fmla="*/ 239 h 539"/>
                  <a:gd name="T34" fmla="*/ 173 w 280"/>
                  <a:gd name="T35" fmla="*/ 202 h 539"/>
                  <a:gd name="T36" fmla="*/ 158 w 280"/>
                  <a:gd name="T37" fmla="*/ 231 h 539"/>
                  <a:gd name="T38" fmla="*/ 162 w 280"/>
                  <a:gd name="T39" fmla="*/ 229 h 539"/>
                  <a:gd name="T40" fmla="*/ 176 w 280"/>
                  <a:gd name="T41" fmla="*/ 202 h 539"/>
                  <a:gd name="T42" fmla="*/ 173 w 280"/>
                  <a:gd name="T43" fmla="*/ 202 h 539"/>
                  <a:gd name="T44" fmla="*/ 273 w 280"/>
                  <a:gd name="T45" fmla="*/ 9 h 539"/>
                  <a:gd name="T46" fmla="*/ 176 w 280"/>
                  <a:gd name="T47" fmla="*/ 197 h 539"/>
                  <a:gd name="T48" fmla="*/ 178 w 280"/>
                  <a:gd name="T49" fmla="*/ 197 h 539"/>
                  <a:gd name="T50" fmla="*/ 274 w 280"/>
                  <a:gd name="T51" fmla="*/ 11 h 539"/>
                  <a:gd name="T52" fmla="*/ 273 w 280"/>
                  <a:gd name="T53" fmla="*/ 9 h 539"/>
                  <a:gd name="T54" fmla="*/ 278 w 280"/>
                  <a:gd name="T55" fmla="*/ 0 h 539"/>
                  <a:gd name="T56" fmla="*/ 274 w 280"/>
                  <a:gd name="T57" fmla="*/ 6 h 539"/>
                  <a:gd name="T58" fmla="*/ 276 w 280"/>
                  <a:gd name="T59" fmla="*/ 8 h 539"/>
                  <a:gd name="T60" fmla="*/ 280 w 280"/>
                  <a:gd name="T61" fmla="*/ 0 h 539"/>
                  <a:gd name="T62" fmla="*/ 278 w 280"/>
                  <a:gd name="T63"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0" h="539">
                    <a:moveTo>
                      <a:pt x="76" y="396"/>
                    </a:moveTo>
                    <a:cubicBezTo>
                      <a:pt x="73" y="398"/>
                      <a:pt x="73" y="398"/>
                      <a:pt x="73" y="398"/>
                    </a:cubicBezTo>
                    <a:cubicBezTo>
                      <a:pt x="0" y="538"/>
                      <a:pt x="0" y="538"/>
                      <a:pt x="0" y="538"/>
                    </a:cubicBezTo>
                    <a:cubicBezTo>
                      <a:pt x="1" y="539"/>
                      <a:pt x="1" y="539"/>
                      <a:pt x="2" y="539"/>
                    </a:cubicBezTo>
                    <a:cubicBezTo>
                      <a:pt x="76" y="396"/>
                      <a:pt x="76" y="396"/>
                      <a:pt x="76" y="396"/>
                    </a:cubicBezTo>
                    <a:moveTo>
                      <a:pt x="151" y="250"/>
                    </a:moveTo>
                    <a:cubicBezTo>
                      <a:pt x="146" y="256"/>
                      <a:pt x="146" y="256"/>
                      <a:pt x="146" y="256"/>
                    </a:cubicBezTo>
                    <a:cubicBezTo>
                      <a:pt x="145" y="257"/>
                      <a:pt x="145" y="257"/>
                      <a:pt x="145" y="257"/>
                    </a:cubicBezTo>
                    <a:cubicBezTo>
                      <a:pt x="145" y="258"/>
                      <a:pt x="145" y="258"/>
                      <a:pt x="145" y="258"/>
                    </a:cubicBezTo>
                    <a:cubicBezTo>
                      <a:pt x="76" y="390"/>
                      <a:pt x="76" y="390"/>
                      <a:pt x="76" y="390"/>
                    </a:cubicBezTo>
                    <a:cubicBezTo>
                      <a:pt x="79" y="389"/>
                      <a:pt x="79" y="389"/>
                      <a:pt x="79" y="389"/>
                    </a:cubicBezTo>
                    <a:cubicBezTo>
                      <a:pt x="151" y="250"/>
                      <a:pt x="151" y="250"/>
                      <a:pt x="151" y="250"/>
                    </a:cubicBezTo>
                    <a:moveTo>
                      <a:pt x="157" y="239"/>
                    </a:moveTo>
                    <a:cubicBezTo>
                      <a:pt x="153" y="241"/>
                      <a:pt x="153" y="241"/>
                      <a:pt x="153" y="241"/>
                    </a:cubicBezTo>
                    <a:cubicBezTo>
                      <a:pt x="148" y="252"/>
                      <a:pt x="148" y="252"/>
                      <a:pt x="148" y="252"/>
                    </a:cubicBezTo>
                    <a:cubicBezTo>
                      <a:pt x="153" y="246"/>
                      <a:pt x="153" y="246"/>
                      <a:pt x="153" y="246"/>
                    </a:cubicBezTo>
                    <a:cubicBezTo>
                      <a:pt x="157" y="239"/>
                      <a:pt x="157" y="239"/>
                      <a:pt x="157" y="239"/>
                    </a:cubicBezTo>
                    <a:moveTo>
                      <a:pt x="173" y="202"/>
                    </a:moveTo>
                    <a:cubicBezTo>
                      <a:pt x="158" y="231"/>
                      <a:pt x="158" y="231"/>
                      <a:pt x="158" y="231"/>
                    </a:cubicBezTo>
                    <a:cubicBezTo>
                      <a:pt x="162" y="229"/>
                      <a:pt x="162" y="229"/>
                      <a:pt x="162" y="229"/>
                    </a:cubicBezTo>
                    <a:cubicBezTo>
                      <a:pt x="176" y="202"/>
                      <a:pt x="176" y="202"/>
                      <a:pt x="176" y="202"/>
                    </a:cubicBezTo>
                    <a:cubicBezTo>
                      <a:pt x="173" y="202"/>
                      <a:pt x="173" y="202"/>
                      <a:pt x="173" y="202"/>
                    </a:cubicBezTo>
                    <a:moveTo>
                      <a:pt x="273" y="9"/>
                    </a:moveTo>
                    <a:cubicBezTo>
                      <a:pt x="176" y="197"/>
                      <a:pt x="176" y="197"/>
                      <a:pt x="176" y="197"/>
                    </a:cubicBezTo>
                    <a:cubicBezTo>
                      <a:pt x="178" y="197"/>
                      <a:pt x="178" y="197"/>
                      <a:pt x="178" y="197"/>
                    </a:cubicBezTo>
                    <a:cubicBezTo>
                      <a:pt x="274" y="11"/>
                      <a:pt x="274" y="11"/>
                      <a:pt x="274" y="11"/>
                    </a:cubicBezTo>
                    <a:cubicBezTo>
                      <a:pt x="273" y="9"/>
                      <a:pt x="273" y="9"/>
                      <a:pt x="273" y="9"/>
                    </a:cubicBezTo>
                    <a:moveTo>
                      <a:pt x="278" y="0"/>
                    </a:moveTo>
                    <a:cubicBezTo>
                      <a:pt x="274" y="6"/>
                      <a:pt x="274" y="6"/>
                      <a:pt x="274" y="6"/>
                    </a:cubicBezTo>
                    <a:cubicBezTo>
                      <a:pt x="276" y="8"/>
                      <a:pt x="276" y="8"/>
                      <a:pt x="276" y="8"/>
                    </a:cubicBezTo>
                    <a:cubicBezTo>
                      <a:pt x="280" y="0"/>
                      <a:pt x="280" y="0"/>
                      <a:pt x="280" y="0"/>
                    </a:cubicBezTo>
                    <a:cubicBezTo>
                      <a:pt x="279" y="0"/>
                      <a:pt x="278" y="0"/>
                      <a:pt x="278"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2" name="Freeform 199">
                <a:extLst>
                  <a:ext uri="{FF2B5EF4-FFF2-40B4-BE49-F238E27FC236}">
                    <a16:creationId xmlns:a16="http://schemas.microsoft.com/office/drawing/2014/main" id="{DF7089C6-BA9A-4E5A-952A-8672228B8067}"/>
                  </a:ext>
                </a:extLst>
              </p:cNvPr>
              <p:cNvSpPr>
                <a:spLocks/>
              </p:cNvSpPr>
              <p:nvPr/>
            </p:nvSpPr>
            <p:spPr bwMode="auto">
              <a:xfrm>
                <a:off x="-4749" y="1836"/>
                <a:ext cx="10" cy="17"/>
              </a:xfrm>
              <a:custGeom>
                <a:avLst/>
                <a:gdLst>
                  <a:gd name="T0" fmla="*/ 7 w 9"/>
                  <a:gd name="T1" fmla="*/ 0 h 15"/>
                  <a:gd name="T2" fmla="*/ 0 w 9"/>
                  <a:gd name="T3" fmla="*/ 15 h 15"/>
                  <a:gd name="T4" fmla="*/ 4 w 9"/>
                  <a:gd name="T5" fmla="*/ 11 h 15"/>
                  <a:gd name="T6" fmla="*/ 9 w 9"/>
                  <a:gd name="T7" fmla="*/ 1 h 15"/>
                  <a:gd name="T8" fmla="*/ 7 w 9"/>
                  <a:gd name="T9" fmla="*/ 0 h 15"/>
                  <a:gd name="T10" fmla="*/ 7 w 9"/>
                  <a:gd name="T11" fmla="*/ 0 h 15"/>
                </a:gdLst>
                <a:ahLst/>
                <a:cxnLst>
                  <a:cxn ang="0">
                    <a:pos x="T0" y="T1"/>
                  </a:cxn>
                  <a:cxn ang="0">
                    <a:pos x="T2" y="T3"/>
                  </a:cxn>
                  <a:cxn ang="0">
                    <a:pos x="T4" y="T5"/>
                  </a:cxn>
                  <a:cxn ang="0">
                    <a:pos x="T6" y="T7"/>
                  </a:cxn>
                  <a:cxn ang="0">
                    <a:pos x="T8" y="T9"/>
                  </a:cxn>
                  <a:cxn ang="0">
                    <a:pos x="T10" y="T11"/>
                  </a:cxn>
                </a:cxnLst>
                <a:rect l="0" t="0" r="r" b="b"/>
                <a:pathLst>
                  <a:path w="9" h="15">
                    <a:moveTo>
                      <a:pt x="7" y="0"/>
                    </a:moveTo>
                    <a:cubicBezTo>
                      <a:pt x="0" y="15"/>
                      <a:pt x="0" y="15"/>
                      <a:pt x="0" y="15"/>
                    </a:cubicBezTo>
                    <a:cubicBezTo>
                      <a:pt x="4" y="11"/>
                      <a:pt x="4" y="11"/>
                      <a:pt x="4" y="11"/>
                    </a:cubicBezTo>
                    <a:cubicBezTo>
                      <a:pt x="9" y="1"/>
                      <a:pt x="9" y="1"/>
                      <a:pt x="9" y="1"/>
                    </a:cubicBezTo>
                    <a:cubicBezTo>
                      <a:pt x="8" y="1"/>
                      <a:pt x="8" y="1"/>
                      <a:pt x="7" y="0"/>
                    </a:cubicBezTo>
                    <a:cubicBezTo>
                      <a:pt x="7" y="0"/>
                      <a:pt x="7" y="0"/>
                      <a:pt x="7"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3" name="Freeform 200">
                <a:extLst>
                  <a:ext uri="{FF2B5EF4-FFF2-40B4-BE49-F238E27FC236}">
                    <a16:creationId xmlns:a16="http://schemas.microsoft.com/office/drawing/2014/main" id="{96B78AA8-5B5E-4841-8C3E-3722FD77F2C3}"/>
                  </a:ext>
                </a:extLst>
              </p:cNvPr>
              <p:cNvSpPr>
                <a:spLocks/>
              </p:cNvSpPr>
              <p:nvPr/>
            </p:nvSpPr>
            <p:spPr bwMode="auto">
              <a:xfrm>
                <a:off x="-4805" y="1428"/>
                <a:ext cx="21" cy="21"/>
              </a:xfrm>
              <a:custGeom>
                <a:avLst/>
                <a:gdLst>
                  <a:gd name="T0" fmla="*/ 18 w 19"/>
                  <a:gd name="T1" fmla="*/ 0 h 19"/>
                  <a:gd name="T2" fmla="*/ 6 w 19"/>
                  <a:gd name="T3" fmla="*/ 7 h 19"/>
                  <a:gd name="T4" fmla="*/ 6 w 19"/>
                  <a:gd name="T5" fmla="*/ 7 h 19"/>
                  <a:gd name="T6" fmla="*/ 5 w 19"/>
                  <a:gd name="T7" fmla="*/ 7 h 19"/>
                  <a:gd name="T8" fmla="*/ 5 w 19"/>
                  <a:gd name="T9" fmla="*/ 8 h 19"/>
                  <a:gd name="T10" fmla="*/ 4 w 19"/>
                  <a:gd name="T11" fmla="*/ 10 h 19"/>
                  <a:gd name="T12" fmla="*/ 0 w 19"/>
                  <a:gd name="T13" fmla="*/ 18 h 19"/>
                  <a:gd name="T14" fmla="*/ 0 w 19"/>
                  <a:gd name="T15" fmla="*/ 18 h 19"/>
                  <a:gd name="T16" fmla="*/ 2 w 19"/>
                  <a:gd name="T17" fmla="*/ 19 h 19"/>
                  <a:gd name="T18" fmla="*/ 6 w 19"/>
                  <a:gd name="T19" fmla="*/ 11 h 19"/>
                  <a:gd name="T20" fmla="*/ 7 w 19"/>
                  <a:gd name="T21" fmla="*/ 9 h 19"/>
                  <a:gd name="T22" fmla="*/ 7 w 19"/>
                  <a:gd name="T23" fmla="*/ 8 h 19"/>
                  <a:gd name="T24" fmla="*/ 19 w 19"/>
                  <a:gd name="T25" fmla="*/ 2 h 19"/>
                  <a:gd name="T26" fmla="*/ 18 w 19"/>
                  <a:gd name="T27" fmla="*/ 0 h 19"/>
                  <a:gd name="T28" fmla="*/ 18 w 19"/>
                  <a:gd name="T2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19">
                    <a:moveTo>
                      <a:pt x="18" y="0"/>
                    </a:moveTo>
                    <a:cubicBezTo>
                      <a:pt x="6" y="7"/>
                      <a:pt x="6" y="7"/>
                      <a:pt x="6" y="7"/>
                    </a:cubicBezTo>
                    <a:cubicBezTo>
                      <a:pt x="6" y="7"/>
                      <a:pt x="6" y="7"/>
                      <a:pt x="6" y="7"/>
                    </a:cubicBezTo>
                    <a:cubicBezTo>
                      <a:pt x="5" y="7"/>
                      <a:pt x="5" y="7"/>
                      <a:pt x="5" y="7"/>
                    </a:cubicBezTo>
                    <a:cubicBezTo>
                      <a:pt x="5" y="8"/>
                      <a:pt x="5" y="8"/>
                      <a:pt x="5" y="8"/>
                    </a:cubicBezTo>
                    <a:cubicBezTo>
                      <a:pt x="4" y="10"/>
                      <a:pt x="4" y="10"/>
                      <a:pt x="4" y="10"/>
                    </a:cubicBezTo>
                    <a:cubicBezTo>
                      <a:pt x="0" y="18"/>
                      <a:pt x="0" y="18"/>
                      <a:pt x="0" y="18"/>
                    </a:cubicBezTo>
                    <a:cubicBezTo>
                      <a:pt x="0" y="18"/>
                      <a:pt x="0" y="18"/>
                      <a:pt x="0" y="18"/>
                    </a:cubicBezTo>
                    <a:cubicBezTo>
                      <a:pt x="0" y="19"/>
                      <a:pt x="1" y="19"/>
                      <a:pt x="2" y="19"/>
                    </a:cubicBezTo>
                    <a:cubicBezTo>
                      <a:pt x="6" y="11"/>
                      <a:pt x="6" y="11"/>
                      <a:pt x="6" y="11"/>
                    </a:cubicBezTo>
                    <a:cubicBezTo>
                      <a:pt x="7" y="9"/>
                      <a:pt x="7" y="9"/>
                      <a:pt x="7" y="9"/>
                    </a:cubicBezTo>
                    <a:cubicBezTo>
                      <a:pt x="7" y="8"/>
                      <a:pt x="7" y="8"/>
                      <a:pt x="7" y="8"/>
                    </a:cubicBezTo>
                    <a:cubicBezTo>
                      <a:pt x="19" y="2"/>
                      <a:pt x="19" y="2"/>
                      <a:pt x="19" y="2"/>
                    </a:cubicBezTo>
                    <a:cubicBezTo>
                      <a:pt x="19" y="1"/>
                      <a:pt x="18" y="1"/>
                      <a:pt x="18" y="0"/>
                    </a:cubicBezTo>
                    <a:cubicBezTo>
                      <a:pt x="18" y="0"/>
                      <a:pt x="18" y="0"/>
                      <a:pt x="18" y="0"/>
                    </a:cubicBezTo>
                  </a:path>
                </a:pathLst>
              </a:custGeom>
              <a:solidFill>
                <a:srgbClr val="BD9F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4" name="Freeform 201">
                <a:extLst>
                  <a:ext uri="{FF2B5EF4-FFF2-40B4-BE49-F238E27FC236}">
                    <a16:creationId xmlns:a16="http://schemas.microsoft.com/office/drawing/2014/main" id="{8BA21B71-8073-4651-B629-25F358928B32}"/>
                  </a:ext>
                </a:extLst>
              </p:cNvPr>
              <p:cNvSpPr>
                <a:spLocks/>
              </p:cNvSpPr>
              <p:nvPr/>
            </p:nvSpPr>
            <p:spPr bwMode="auto">
              <a:xfrm>
                <a:off x="-4910" y="1655"/>
                <a:ext cx="2" cy="6"/>
              </a:xfrm>
              <a:custGeom>
                <a:avLst/>
                <a:gdLst>
                  <a:gd name="T0" fmla="*/ 2 w 2"/>
                  <a:gd name="T1" fmla="*/ 0 h 6"/>
                  <a:gd name="T2" fmla="*/ 2 w 2"/>
                  <a:gd name="T3" fmla="*/ 0 h 6"/>
                  <a:gd name="T4" fmla="*/ 0 w 2"/>
                  <a:gd name="T5" fmla="*/ 6 h 6"/>
                  <a:gd name="T6" fmla="*/ 2 w 2"/>
                  <a:gd name="T7" fmla="*/ 0 h 6"/>
                </a:gdLst>
                <a:ahLst/>
                <a:cxnLst>
                  <a:cxn ang="0">
                    <a:pos x="T0" y="T1"/>
                  </a:cxn>
                  <a:cxn ang="0">
                    <a:pos x="T2" y="T3"/>
                  </a:cxn>
                  <a:cxn ang="0">
                    <a:pos x="T4" y="T5"/>
                  </a:cxn>
                  <a:cxn ang="0">
                    <a:pos x="T6" y="T7"/>
                  </a:cxn>
                </a:cxnLst>
                <a:rect l="0" t="0" r="r" b="b"/>
                <a:pathLst>
                  <a:path w="2" h="6">
                    <a:moveTo>
                      <a:pt x="2" y="0"/>
                    </a:moveTo>
                    <a:lnTo>
                      <a:pt x="2" y="0"/>
                    </a:lnTo>
                    <a:lnTo>
                      <a:pt x="0" y="6"/>
                    </a:lnTo>
                    <a:lnTo>
                      <a:pt x="2" y="0"/>
                    </a:lnTo>
                    <a:close/>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5" name="Freeform 202">
                <a:extLst>
                  <a:ext uri="{FF2B5EF4-FFF2-40B4-BE49-F238E27FC236}">
                    <a16:creationId xmlns:a16="http://schemas.microsoft.com/office/drawing/2014/main" id="{037DEA22-64CD-4501-8DCB-55F179D01276}"/>
                  </a:ext>
                </a:extLst>
              </p:cNvPr>
              <p:cNvSpPr>
                <a:spLocks/>
              </p:cNvSpPr>
              <p:nvPr/>
            </p:nvSpPr>
            <p:spPr bwMode="auto">
              <a:xfrm>
                <a:off x="-4910" y="1655"/>
                <a:ext cx="2" cy="6"/>
              </a:xfrm>
              <a:custGeom>
                <a:avLst/>
                <a:gdLst>
                  <a:gd name="T0" fmla="*/ 2 w 2"/>
                  <a:gd name="T1" fmla="*/ 0 h 6"/>
                  <a:gd name="T2" fmla="*/ 2 w 2"/>
                  <a:gd name="T3" fmla="*/ 0 h 6"/>
                  <a:gd name="T4" fmla="*/ 0 w 2"/>
                  <a:gd name="T5" fmla="*/ 6 h 6"/>
                  <a:gd name="T6" fmla="*/ 2 w 2"/>
                  <a:gd name="T7" fmla="*/ 0 h 6"/>
                </a:gdLst>
                <a:ahLst/>
                <a:cxnLst>
                  <a:cxn ang="0">
                    <a:pos x="T0" y="T1"/>
                  </a:cxn>
                  <a:cxn ang="0">
                    <a:pos x="T2" y="T3"/>
                  </a:cxn>
                  <a:cxn ang="0">
                    <a:pos x="T4" y="T5"/>
                  </a:cxn>
                  <a:cxn ang="0">
                    <a:pos x="T6" y="T7"/>
                  </a:cxn>
                </a:cxnLst>
                <a:rect l="0" t="0" r="r" b="b"/>
                <a:pathLst>
                  <a:path w="2" h="6">
                    <a:moveTo>
                      <a:pt x="2" y="0"/>
                    </a:moveTo>
                    <a:lnTo>
                      <a:pt x="2" y="0"/>
                    </a:lnTo>
                    <a:lnTo>
                      <a:pt x="0"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6" name="Freeform 203">
                <a:extLst>
                  <a:ext uri="{FF2B5EF4-FFF2-40B4-BE49-F238E27FC236}">
                    <a16:creationId xmlns:a16="http://schemas.microsoft.com/office/drawing/2014/main" id="{F4921991-B444-4A06-A396-8A761C627A14}"/>
                  </a:ext>
                </a:extLst>
              </p:cNvPr>
              <p:cNvSpPr>
                <a:spLocks noEditPoints="1"/>
              </p:cNvSpPr>
              <p:nvPr/>
            </p:nvSpPr>
            <p:spPr bwMode="auto">
              <a:xfrm>
                <a:off x="-5192" y="1448"/>
                <a:ext cx="421" cy="451"/>
              </a:xfrm>
              <a:custGeom>
                <a:avLst/>
                <a:gdLst>
                  <a:gd name="T0" fmla="*/ 188 w 383"/>
                  <a:gd name="T1" fmla="*/ 337 h 411"/>
                  <a:gd name="T2" fmla="*/ 185 w 383"/>
                  <a:gd name="T3" fmla="*/ 338 h 411"/>
                  <a:gd name="T4" fmla="*/ 150 w 383"/>
                  <a:gd name="T5" fmla="*/ 410 h 411"/>
                  <a:gd name="T6" fmla="*/ 151 w 383"/>
                  <a:gd name="T7" fmla="*/ 411 h 411"/>
                  <a:gd name="T8" fmla="*/ 188 w 383"/>
                  <a:gd name="T9" fmla="*/ 337 h 411"/>
                  <a:gd name="T10" fmla="*/ 296 w 383"/>
                  <a:gd name="T11" fmla="*/ 336 h 411"/>
                  <a:gd name="T12" fmla="*/ 294 w 383"/>
                  <a:gd name="T13" fmla="*/ 338 h 411"/>
                  <a:gd name="T14" fmla="*/ 382 w 383"/>
                  <a:gd name="T15" fmla="*/ 367 h 411"/>
                  <a:gd name="T16" fmla="*/ 383 w 383"/>
                  <a:gd name="T17" fmla="*/ 364 h 411"/>
                  <a:gd name="T18" fmla="*/ 296 w 383"/>
                  <a:gd name="T19" fmla="*/ 336 h 411"/>
                  <a:gd name="T20" fmla="*/ 287 w 383"/>
                  <a:gd name="T21" fmla="*/ 333 h 411"/>
                  <a:gd name="T22" fmla="*/ 287 w 383"/>
                  <a:gd name="T23" fmla="*/ 335 h 411"/>
                  <a:gd name="T24" fmla="*/ 293 w 383"/>
                  <a:gd name="T25" fmla="*/ 337 h 411"/>
                  <a:gd name="T26" fmla="*/ 294 w 383"/>
                  <a:gd name="T27" fmla="*/ 336 h 411"/>
                  <a:gd name="T28" fmla="*/ 287 w 383"/>
                  <a:gd name="T29" fmla="*/ 333 h 411"/>
                  <a:gd name="T30" fmla="*/ 196 w 383"/>
                  <a:gd name="T31" fmla="*/ 321 h 411"/>
                  <a:gd name="T32" fmla="*/ 191 w 383"/>
                  <a:gd name="T33" fmla="*/ 326 h 411"/>
                  <a:gd name="T34" fmla="*/ 188 w 383"/>
                  <a:gd name="T35" fmla="*/ 331 h 411"/>
                  <a:gd name="T36" fmla="*/ 191 w 383"/>
                  <a:gd name="T37" fmla="*/ 330 h 411"/>
                  <a:gd name="T38" fmla="*/ 196 w 383"/>
                  <a:gd name="T39" fmla="*/ 321 h 411"/>
                  <a:gd name="T40" fmla="*/ 236 w 383"/>
                  <a:gd name="T41" fmla="*/ 317 h 411"/>
                  <a:gd name="T42" fmla="*/ 233 w 383"/>
                  <a:gd name="T43" fmla="*/ 318 h 411"/>
                  <a:gd name="T44" fmla="*/ 284 w 383"/>
                  <a:gd name="T45" fmla="*/ 334 h 411"/>
                  <a:gd name="T46" fmla="*/ 284 w 383"/>
                  <a:gd name="T47" fmla="*/ 332 h 411"/>
                  <a:gd name="T48" fmla="*/ 236 w 383"/>
                  <a:gd name="T49" fmla="*/ 317 h 411"/>
                  <a:gd name="T50" fmla="*/ 209 w 383"/>
                  <a:gd name="T51" fmla="*/ 308 h 411"/>
                  <a:gd name="T52" fmla="*/ 207 w 383"/>
                  <a:gd name="T53" fmla="*/ 310 h 411"/>
                  <a:gd name="T54" fmla="*/ 226 w 383"/>
                  <a:gd name="T55" fmla="*/ 316 h 411"/>
                  <a:gd name="T56" fmla="*/ 229 w 383"/>
                  <a:gd name="T57" fmla="*/ 314 h 411"/>
                  <a:gd name="T58" fmla="*/ 209 w 383"/>
                  <a:gd name="T59" fmla="*/ 308 h 411"/>
                  <a:gd name="T60" fmla="*/ 277 w 383"/>
                  <a:gd name="T61" fmla="*/ 151 h 411"/>
                  <a:gd name="T62" fmla="*/ 258 w 383"/>
                  <a:gd name="T63" fmla="*/ 189 h 411"/>
                  <a:gd name="T64" fmla="*/ 256 w 383"/>
                  <a:gd name="T65" fmla="*/ 194 h 411"/>
                  <a:gd name="T66" fmla="*/ 201 w 383"/>
                  <a:gd name="T67" fmla="*/ 305 h 411"/>
                  <a:gd name="T68" fmla="*/ 1 w 383"/>
                  <a:gd name="T69" fmla="*/ 240 h 411"/>
                  <a:gd name="T70" fmla="*/ 0 w 383"/>
                  <a:gd name="T71" fmla="*/ 242 h 411"/>
                  <a:gd name="T72" fmla="*/ 200 w 383"/>
                  <a:gd name="T73" fmla="*/ 307 h 411"/>
                  <a:gd name="T74" fmla="*/ 195 w 383"/>
                  <a:gd name="T75" fmla="*/ 318 h 411"/>
                  <a:gd name="T76" fmla="*/ 200 w 383"/>
                  <a:gd name="T77" fmla="*/ 313 h 411"/>
                  <a:gd name="T78" fmla="*/ 202 w 383"/>
                  <a:gd name="T79" fmla="*/ 308 h 411"/>
                  <a:gd name="T80" fmla="*/ 204 w 383"/>
                  <a:gd name="T81" fmla="*/ 309 h 411"/>
                  <a:gd name="T82" fmla="*/ 206 w 383"/>
                  <a:gd name="T83" fmla="*/ 307 h 411"/>
                  <a:gd name="T84" fmla="*/ 203 w 383"/>
                  <a:gd name="T85" fmla="*/ 306 h 411"/>
                  <a:gd name="T86" fmla="*/ 279 w 383"/>
                  <a:gd name="T87" fmla="*/ 153 h 411"/>
                  <a:gd name="T88" fmla="*/ 277 w 383"/>
                  <a:gd name="T89" fmla="*/ 151 h 411"/>
                  <a:gd name="T90" fmla="*/ 344 w 383"/>
                  <a:gd name="T91" fmla="*/ 16 h 411"/>
                  <a:gd name="T92" fmla="*/ 280 w 383"/>
                  <a:gd name="T93" fmla="*/ 145 h 411"/>
                  <a:gd name="T94" fmla="*/ 282 w 383"/>
                  <a:gd name="T95" fmla="*/ 147 h 411"/>
                  <a:gd name="T96" fmla="*/ 346 w 383"/>
                  <a:gd name="T97" fmla="*/ 16 h 411"/>
                  <a:gd name="T98" fmla="*/ 344 w 383"/>
                  <a:gd name="T99" fmla="*/ 16 h 411"/>
                  <a:gd name="T100" fmla="*/ 352 w 383"/>
                  <a:gd name="T101" fmla="*/ 0 h 411"/>
                  <a:gd name="T102" fmla="*/ 347 w 383"/>
                  <a:gd name="T103" fmla="*/ 10 h 411"/>
                  <a:gd name="T104" fmla="*/ 349 w 383"/>
                  <a:gd name="T105" fmla="*/ 10 h 411"/>
                  <a:gd name="T106" fmla="*/ 354 w 383"/>
                  <a:gd name="T107" fmla="*/ 1 h 411"/>
                  <a:gd name="T108" fmla="*/ 352 w 383"/>
                  <a:gd name="T109" fmla="*/ 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3" h="411">
                    <a:moveTo>
                      <a:pt x="188" y="337"/>
                    </a:moveTo>
                    <a:cubicBezTo>
                      <a:pt x="185" y="338"/>
                      <a:pt x="185" y="338"/>
                      <a:pt x="185" y="338"/>
                    </a:cubicBezTo>
                    <a:cubicBezTo>
                      <a:pt x="150" y="410"/>
                      <a:pt x="150" y="410"/>
                      <a:pt x="150" y="410"/>
                    </a:cubicBezTo>
                    <a:cubicBezTo>
                      <a:pt x="150" y="410"/>
                      <a:pt x="151" y="411"/>
                      <a:pt x="151" y="411"/>
                    </a:cubicBezTo>
                    <a:cubicBezTo>
                      <a:pt x="188" y="337"/>
                      <a:pt x="188" y="337"/>
                      <a:pt x="188" y="337"/>
                    </a:cubicBezTo>
                    <a:moveTo>
                      <a:pt x="296" y="336"/>
                    </a:moveTo>
                    <a:cubicBezTo>
                      <a:pt x="294" y="338"/>
                      <a:pt x="294" y="338"/>
                      <a:pt x="294" y="338"/>
                    </a:cubicBezTo>
                    <a:cubicBezTo>
                      <a:pt x="382" y="367"/>
                      <a:pt x="382" y="367"/>
                      <a:pt x="382" y="367"/>
                    </a:cubicBezTo>
                    <a:cubicBezTo>
                      <a:pt x="382" y="366"/>
                      <a:pt x="383" y="365"/>
                      <a:pt x="383" y="364"/>
                    </a:cubicBezTo>
                    <a:cubicBezTo>
                      <a:pt x="296" y="336"/>
                      <a:pt x="296" y="336"/>
                      <a:pt x="296" y="336"/>
                    </a:cubicBezTo>
                    <a:moveTo>
                      <a:pt x="287" y="333"/>
                    </a:moveTo>
                    <a:cubicBezTo>
                      <a:pt x="287" y="335"/>
                      <a:pt x="287" y="335"/>
                      <a:pt x="287" y="335"/>
                    </a:cubicBezTo>
                    <a:cubicBezTo>
                      <a:pt x="293" y="337"/>
                      <a:pt x="293" y="337"/>
                      <a:pt x="293" y="337"/>
                    </a:cubicBezTo>
                    <a:cubicBezTo>
                      <a:pt x="294" y="336"/>
                      <a:pt x="294" y="336"/>
                      <a:pt x="294" y="336"/>
                    </a:cubicBezTo>
                    <a:cubicBezTo>
                      <a:pt x="287" y="333"/>
                      <a:pt x="287" y="333"/>
                      <a:pt x="287" y="333"/>
                    </a:cubicBezTo>
                    <a:moveTo>
                      <a:pt x="196" y="321"/>
                    </a:moveTo>
                    <a:cubicBezTo>
                      <a:pt x="191" y="326"/>
                      <a:pt x="191" y="326"/>
                      <a:pt x="191" y="326"/>
                    </a:cubicBezTo>
                    <a:cubicBezTo>
                      <a:pt x="188" y="331"/>
                      <a:pt x="188" y="331"/>
                      <a:pt x="188" y="331"/>
                    </a:cubicBezTo>
                    <a:cubicBezTo>
                      <a:pt x="191" y="330"/>
                      <a:pt x="191" y="330"/>
                      <a:pt x="191" y="330"/>
                    </a:cubicBezTo>
                    <a:cubicBezTo>
                      <a:pt x="196" y="321"/>
                      <a:pt x="196" y="321"/>
                      <a:pt x="196" y="321"/>
                    </a:cubicBezTo>
                    <a:moveTo>
                      <a:pt x="236" y="317"/>
                    </a:moveTo>
                    <a:cubicBezTo>
                      <a:pt x="233" y="318"/>
                      <a:pt x="233" y="318"/>
                      <a:pt x="233" y="318"/>
                    </a:cubicBezTo>
                    <a:cubicBezTo>
                      <a:pt x="284" y="334"/>
                      <a:pt x="284" y="334"/>
                      <a:pt x="284" y="334"/>
                    </a:cubicBezTo>
                    <a:cubicBezTo>
                      <a:pt x="284" y="332"/>
                      <a:pt x="284" y="332"/>
                      <a:pt x="284" y="332"/>
                    </a:cubicBezTo>
                    <a:cubicBezTo>
                      <a:pt x="236" y="317"/>
                      <a:pt x="236" y="317"/>
                      <a:pt x="236" y="317"/>
                    </a:cubicBezTo>
                    <a:moveTo>
                      <a:pt x="209" y="308"/>
                    </a:moveTo>
                    <a:cubicBezTo>
                      <a:pt x="207" y="310"/>
                      <a:pt x="207" y="310"/>
                      <a:pt x="207" y="310"/>
                    </a:cubicBezTo>
                    <a:cubicBezTo>
                      <a:pt x="226" y="316"/>
                      <a:pt x="226" y="316"/>
                      <a:pt x="226" y="316"/>
                    </a:cubicBezTo>
                    <a:cubicBezTo>
                      <a:pt x="229" y="314"/>
                      <a:pt x="229" y="314"/>
                      <a:pt x="229" y="314"/>
                    </a:cubicBezTo>
                    <a:cubicBezTo>
                      <a:pt x="209" y="308"/>
                      <a:pt x="209" y="308"/>
                      <a:pt x="209" y="308"/>
                    </a:cubicBezTo>
                    <a:moveTo>
                      <a:pt x="277" y="151"/>
                    </a:moveTo>
                    <a:cubicBezTo>
                      <a:pt x="258" y="189"/>
                      <a:pt x="258" y="189"/>
                      <a:pt x="258" y="189"/>
                    </a:cubicBezTo>
                    <a:cubicBezTo>
                      <a:pt x="256" y="194"/>
                      <a:pt x="256" y="194"/>
                      <a:pt x="256" y="194"/>
                    </a:cubicBezTo>
                    <a:cubicBezTo>
                      <a:pt x="201" y="305"/>
                      <a:pt x="201" y="305"/>
                      <a:pt x="201" y="305"/>
                    </a:cubicBezTo>
                    <a:cubicBezTo>
                      <a:pt x="1" y="240"/>
                      <a:pt x="1" y="240"/>
                      <a:pt x="1" y="240"/>
                    </a:cubicBezTo>
                    <a:cubicBezTo>
                      <a:pt x="1" y="241"/>
                      <a:pt x="1" y="242"/>
                      <a:pt x="0" y="242"/>
                    </a:cubicBezTo>
                    <a:cubicBezTo>
                      <a:pt x="200" y="307"/>
                      <a:pt x="200" y="307"/>
                      <a:pt x="200" y="307"/>
                    </a:cubicBezTo>
                    <a:cubicBezTo>
                      <a:pt x="195" y="318"/>
                      <a:pt x="195" y="318"/>
                      <a:pt x="195" y="318"/>
                    </a:cubicBezTo>
                    <a:cubicBezTo>
                      <a:pt x="200" y="313"/>
                      <a:pt x="200" y="313"/>
                      <a:pt x="200" y="313"/>
                    </a:cubicBezTo>
                    <a:cubicBezTo>
                      <a:pt x="202" y="308"/>
                      <a:pt x="202" y="308"/>
                      <a:pt x="202" y="308"/>
                    </a:cubicBezTo>
                    <a:cubicBezTo>
                      <a:pt x="204" y="309"/>
                      <a:pt x="204" y="309"/>
                      <a:pt x="204" y="309"/>
                    </a:cubicBezTo>
                    <a:cubicBezTo>
                      <a:pt x="206" y="307"/>
                      <a:pt x="206" y="307"/>
                      <a:pt x="206" y="307"/>
                    </a:cubicBezTo>
                    <a:cubicBezTo>
                      <a:pt x="203" y="306"/>
                      <a:pt x="203" y="306"/>
                      <a:pt x="203" y="306"/>
                    </a:cubicBezTo>
                    <a:cubicBezTo>
                      <a:pt x="279" y="153"/>
                      <a:pt x="279" y="153"/>
                      <a:pt x="279" y="153"/>
                    </a:cubicBezTo>
                    <a:cubicBezTo>
                      <a:pt x="277" y="151"/>
                      <a:pt x="277" y="151"/>
                      <a:pt x="277" y="151"/>
                    </a:cubicBezTo>
                    <a:moveTo>
                      <a:pt x="344" y="16"/>
                    </a:moveTo>
                    <a:cubicBezTo>
                      <a:pt x="280" y="145"/>
                      <a:pt x="280" y="145"/>
                      <a:pt x="280" y="145"/>
                    </a:cubicBezTo>
                    <a:cubicBezTo>
                      <a:pt x="282" y="147"/>
                      <a:pt x="282" y="147"/>
                      <a:pt x="282" y="147"/>
                    </a:cubicBezTo>
                    <a:cubicBezTo>
                      <a:pt x="346" y="16"/>
                      <a:pt x="346" y="16"/>
                      <a:pt x="346" y="16"/>
                    </a:cubicBezTo>
                    <a:cubicBezTo>
                      <a:pt x="344" y="16"/>
                      <a:pt x="344" y="16"/>
                      <a:pt x="344" y="16"/>
                    </a:cubicBezTo>
                    <a:moveTo>
                      <a:pt x="352" y="0"/>
                    </a:moveTo>
                    <a:cubicBezTo>
                      <a:pt x="347" y="10"/>
                      <a:pt x="347" y="10"/>
                      <a:pt x="347" y="10"/>
                    </a:cubicBezTo>
                    <a:cubicBezTo>
                      <a:pt x="349" y="10"/>
                      <a:pt x="349" y="10"/>
                      <a:pt x="349" y="10"/>
                    </a:cubicBezTo>
                    <a:cubicBezTo>
                      <a:pt x="354" y="1"/>
                      <a:pt x="354" y="1"/>
                      <a:pt x="354" y="1"/>
                    </a:cubicBezTo>
                    <a:cubicBezTo>
                      <a:pt x="353" y="1"/>
                      <a:pt x="352" y="1"/>
                      <a:pt x="352"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7" name="Freeform 204">
                <a:extLst>
                  <a:ext uri="{FF2B5EF4-FFF2-40B4-BE49-F238E27FC236}">
                    <a16:creationId xmlns:a16="http://schemas.microsoft.com/office/drawing/2014/main" id="{0C95A7EA-A9A1-4DD4-BDF7-13BFC8A4C62C}"/>
                  </a:ext>
                </a:extLst>
              </p:cNvPr>
              <p:cNvSpPr>
                <a:spLocks noEditPoints="1"/>
              </p:cNvSpPr>
              <p:nvPr/>
            </p:nvSpPr>
            <p:spPr bwMode="auto">
              <a:xfrm>
                <a:off x="-5068" y="1870"/>
                <a:ext cx="306" cy="109"/>
              </a:xfrm>
              <a:custGeom>
                <a:avLst/>
                <a:gdLst>
                  <a:gd name="T0" fmla="*/ 25 w 278"/>
                  <a:gd name="T1" fmla="*/ 48 h 99"/>
                  <a:gd name="T2" fmla="*/ 0 w 278"/>
                  <a:gd name="T3" fmla="*/ 99 h 99"/>
                  <a:gd name="T4" fmla="*/ 2 w 278"/>
                  <a:gd name="T5" fmla="*/ 99 h 99"/>
                  <a:gd name="T6" fmla="*/ 28 w 278"/>
                  <a:gd name="T7" fmla="*/ 48 h 99"/>
                  <a:gd name="T8" fmla="*/ 25 w 278"/>
                  <a:gd name="T9" fmla="*/ 48 h 99"/>
                  <a:gd name="T10" fmla="*/ 276 w 278"/>
                  <a:gd name="T11" fmla="*/ 0 h 99"/>
                  <a:gd name="T12" fmla="*/ 177 w 278"/>
                  <a:gd name="T13" fmla="*/ 99 h 99"/>
                  <a:gd name="T14" fmla="*/ 180 w 278"/>
                  <a:gd name="T15" fmla="*/ 99 h 99"/>
                  <a:gd name="T16" fmla="*/ 278 w 278"/>
                  <a:gd name="T17" fmla="*/ 1 h 99"/>
                  <a:gd name="T18" fmla="*/ 276 w 278"/>
                  <a:gd name="T1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8" h="99">
                    <a:moveTo>
                      <a:pt x="25" y="48"/>
                    </a:moveTo>
                    <a:cubicBezTo>
                      <a:pt x="0" y="99"/>
                      <a:pt x="0" y="99"/>
                      <a:pt x="0" y="99"/>
                    </a:cubicBezTo>
                    <a:cubicBezTo>
                      <a:pt x="2" y="99"/>
                      <a:pt x="2" y="99"/>
                      <a:pt x="2" y="99"/>
                    </a:cubicBezTo>
                    <a:cubicBezTo>
                      <a:pt x="28" y="48"/>
                      <a:pt x="28" y="48"/>
                      <a:pt x="28" y="48"/>
                    </a:cubicBezTo>
                    <a:cubicBezTo>
                      <a:pt x="27" y="48"/>
                      <a:pt x="26" y="48"/>
                      <a:pt x="25" y="48"/>
                    </a:cubicBezTo>
                    <a:moveTo>
                      <a:pt x="276" y="0"/>
                    </a:moveTo>
                    <a:cubicBezTo>
                      <a:pt x="177" y="99"/>
                      <a:pt x="177" y="99"/>
                      <a:pt x="177" y="99"/>
                    </a:cubicBezTo>
                    <a:cubicBezTo>
                      <a:pt x="180" y="99"/>
                      <a:pt x="180" y="99"/>
                      <a:pt x="180" y="99"/>
                    </a:cubicBezTo>
                    <a:cubicBezTo>
                      <a:pt x="278" y="1"/>
                      <a:pt x="278" y="1"/>
                      <a:pt x="278" y="1"/>
                    </a:cubicBezTo>
                    <a:cubicBezTo>
                      <a:pt x="277" y="1"/>
                      <a:pt x="277" y="0"/>
                      <a:pt x="276"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406">
              <a:extLst>
                <a:ext uri="{FF2B5EF4-FFF2-40B4-BE49-F238E27FC236}">
                  <a16:creationId xmlns:a16="http://schemas.microsoft.com/office/drawing/2014/main" id="{B7AC9BF6-093C-42A8-B484-3E2A30DA3ABA}"/>
                </a:ext>
              </a:extLst>
            </p:cNvPr>
            <p:cNvGrpSpPr>
              <a:grpSpLocks/>
            </p:cNvGrpSpPr>
            <p:nvPr/>
          </p:nvGrpSpPr>
          <p:grpSpPr bwMode="auto">
            <a:xfrm rot="21034599" flipH="1">
              <a:off x="207317" y="3823781"/>
              <a:ext cx="17116830" cy="6891044"/>
              <a:chOff x="-5375" y="467"/>
              <a:chExt cx="3725" cy="1531"/>
            </a:xfrm>
          </p:grpSpPr>
          <p:sp>
            <p:nvSpPr>
              <p:cNvPr id="948" name="Freeform 206">
                <a:extLst>
                  <a:ext uri="{FF2B5EF4-FFF2-40B4-BE49-F238E27FC236}">
                    <a16:creationId xmlns:a16="http://schemas.microsoft.com/office/drawing/2014/main" id="{D7127DE5-BF99-4F9D-A30D-3B4DD96A7947}"/>
                  </a:ext>
                </a:extLst>
              </p:cNvPr>
              <p:cNvSpPr>
                <a:spLocks/>
              </p:cNvSpPr>
              <p:nvPr/>
            </p:nvSpPr>
            <p:spPr bwMode="auto">
              <a:xfrm>
                <a:off x="-4772" y="1847"/>
                <a:ext cx="25" cy="24"/>
              </a:xfrm>
              <a:custGeom>
                <a:avLst/>
                <a:gdLst>
                  <a:gd name="T0" fmla="*/ 1 w 22"/>
                  <a:gd name="T1" fmla="*/ 0 h 22"/>
                  <a:gd name="T2" fmla="*/ 1 w 22"/>
                  <a:gd name="T3" fmla="*/ 0 h 22"/>
                  <a:gd name="T4" fmla="*/ 0 w 22"/>
                  <a:gd name="T5" fmla="*/ 3 h 22"/>
                  <a:gd name="T6" fmla="*/ 14 w 22"/>
                  <a:gd name="T7" fmla="*/ 7 h 22"/>
                  <a:gd name="T8" fmla="*/ 19 w 22"/>
                  <a:gd name="T9" fmla="*/ 9 h 22"/>
                  <a:gd name="T10" fmla="*/ 17 w 22"/>
                  <a:gd name="T11" fmla="*/ 11 h 22"/>
                  <a:gd name="T12" fmla="*/ 7 w 22"/>
                  <a:gd name="T13" fmla="*/ 21 h 22"/>
                  <a:gd name="T14" fmla="*/ 7 w 22"/>
                  <a:gd name="T15" fmla="*/ 21 h 22"/>
                  <a:gd name="T16" fmla="*/ 9 w 22"/>
                  <a:gd name="T17" fmla="*/ 22 h 22"/>
                  <a:gd name="T18" fmla="*/ 16 w 22"/>
                  <a:gd name="T19" fmla="*/ 14 h 22"/>
                  <a:gd name="T20" fmla="*/ 21 w 22"/>
                  <a:gd name="T21" fmla="*/ 10 h 22"/>
                  <a:gd name="T22" fmla="*/ 22 w 22"/>
                  <a:gd name="T23" fmla="*/ 9 h 22"/>
                  <a:gd name="T24" fmla="*/ 19 w 22"/>
                  <a:gd name="T25" fmla="*/ 6 h 22"/>
                  <a:gd name="T26" fmla="*/ 15 w 22"/>
                  <a:gd name="T27" fmla="*/ 5 h 22"/>
                  <a:gd name="T28" fmla="*/ 1 w 22"/>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22">
                    <a:moveTo>
                      <a:pt x="1" y="0"/>
                    </a:moveTo>
                    <a:cubicBezTo>
                      <a:pt x="1" y="0"/>
                      <a:pt x="1" y="0"/>
                      <a:pt x="1" y="0"/>
                    </a:cubicBezTo>
                    <a:cubicBezTo>
                      <a:pt x="1" y="1"/>
                      <a:pt x="0" y="2"/>
                      <a:pt x="0" y="3"/>
                    </a:cubicBezTo>
                    <a:cubicBezTo>
                      <a:pt x="14" y="7"/>
                      <a:pt x="14" y="7"/>
                      <a:pt x="14" y="7"/>
                    </a:cubicBezTo>
                    <a:cubicBezTo>
                      <a:pt x="19" y="9"/>
                      <a:pt x="19" y="9"/>
                      <a:pt x="19" y="9"/>
                    </a:cubicBezTo>
                    <a:cubicBezTo>
                      <a:pt x="17" y="11"/>
                      <a:pt x="17" y="11"/>
                      <a:pt x="17" y="11"/>
                    </a:cubicBezTo>
                    <a:cubicBezTo>
                      <a:pt x="7" y="21"/>
                      <a:pt x="7" y="21"/>
                      <a:pt x="7" y="21"/>
                    </a:cubicBezTo>
                    <a:cubicBezTo>
                      <a:pt x="7" y="21"/>
                      <a:pt x="7" y="21"/>
                      <a:pt x="7" y="21"/>
                    </a:cubicBezTo>
                    <a:cubicBezTo>
                      <a:pt x="8" y="21"/>
                      <a:pt x="8" y="22"/>
                      <a:pt x="9" y="22"/>
                    </a:cubicBezTo>
                    <a:cubicBezTo>
                      <a:pt x="16" y="14"/>
                      <a:pt x="16" y="14"/>
                      <a:pt x="16" y="14"/>
                    </a:cubicBezTo>
                    <a:cubicBezTo>
                      <a:pt x="21" y="10"/>
                      <a:pt x="21" y="10"/>
                      <a:pt x="21" y="10"/>
                    </a:cubicBezTo>
                    <a:cubicBezTo>
                      <a:pt x="22" y="9"/>
                      <a:pt x="22" y="9"/>
                      <a:pt x="22" y="9"/>
                    </a:cubicBezTo>
                    <a:cubicBezTo>
                      <a:pt x="19" y="6"/>
                      <a:pt x="19" y="6"/>
                      <a:pt x="19" y="6"/>
                    </a:cubicBezTo>
                    <a:cubicBezTo>
                      <a:pt x="15" y="5"/>
                      <a:pt x="15" y="5"/>
                      <a:pt x="15" y="5"/>
                    </a:cubicBezTo>
                    <a:cubicBezTo>
                      <a:pt x="1" y="0"/>
                      <a:pt x="1" y="0"/>
                      <a:pt x="1"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9" name="Freeform 207">
                <a:extLst>
                  <a:ext uri="{FF2B5EF4-FFF2-40B4-BE49-F238E27FC236}">
                    <a16:creationId xmlns:a16="http://schemas.microsoft.com/office/drawing/2014/main" id="{6A54F24F-413E-4C40-88E9-9E6FBC82ACF5}"/>
                  </a:ext>
                </a:extLst>
              </p:cNvPr>
              <p:cNvSpPr>
                <a:spLocks noEditPoints="1"/>
              </p:cNvSpPr>
              <p:nvPr/>
            </p:nvSpPr>
            <p:spPr bwMode="auto">
              <a:xfrm>
                <a:off x="-5370" y="1653"/>
                <a:ext cx="152" cy="52"/>
              </a:xfrm>
              <a:custGeom>
                <a:avLst/>
                <a:gdLst>
                  <a:gd name="T0" fmla="*/ 75 w 138"/>
                  <a:gd name="T1" fmla="*/ 24 h 47"/>
                  <a:gd name="T2" fmla="*/ 74 w 138"/>
                  <a:gd name="T3" fmla="*/ 26 h 47"/>
                  <a:gd name="T4" fmla="*/ 137 w 138"/>
                  <a:gd name="T5" fmla="*/ 47 h 47"/>
                  <a:gd name="T6" fmla="*/ 138 w 138"/>
                  <a:gd name="T7" fmla="*/ 45 h 47"/>
                  <a:gd name="T8" fmla="*/ 75 w 138"/>
                  <a:gd name="T9" fmla="*/ 24 h 47"/>
                  <a:gd name="T10" fmla="*/ 1 w 138"/>
                  <a:gd name="T11" fmla="*/ 0 h 47"/>
                  <a:gd name="T12" fmla="*/ 0 w 138"/>
                  <a:gd name="T13" fmla="*/ 2 h 47"/>
                  <a:gd name="T14" fmla="*/ 69 w 138"/>
                  <a:gd name="T15" fmla="*/ 25 h 47"/>
                  <a:gd name="T16" fmla="*/ 70 w 138"/>
                  <a:gd name="T17" fmla="*/ 23 h 47"/>
                  <a:gd name="T18" fmla="*/ 1 w 138"/>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47">
                    <a:moveTo>
                      <a:pt x="75" y="24"/>
                    </a:moveTo>
                    <a:cubicBezTo>
                      <a:pt x="74" y="26"/>
                      <a:pt x="74" y="26"/>
                      <a:pt x="74" y="26"/>
                    </a:cubicBezTo>
                    <a:cubicBezTo>
                      <a:pt x="137" y="47"/>
                      <a:pt x="137" y="47"/>
                      <a:pt x="137" y="47"/>
                    </a:cubicBezTo>
                    <a:cubicBezTo>
                      <a:pt x="138" y="46"/>
                      <a:pt x="138" y="46"/>
                      <a:pt x="138" y="45"/>
                    </a:cubicBezTo>
                    <a:cubicBezTo>
                      <a:pt x="75" y="24"/>
                      <a:pt x="75" y="24"/>
                      <a:pt x="75" y="24"/>
                    </a:cubicBezTo>
                    <a:moveTo>
                      <a:pt x="1" y="0"/>
                    </a:moveTo>
                    <a:cubicBezTo>
                      <a:pt x="0" y="2"/>
                      <a:pt x="0" y="2"/>
                      <a:pt x="0" y="2"/>
                    </a:cubicBezTo>
                    <a:cubicBezTo>
                      <a:pt x="69" y="25"/>
                      <a:pt x="69" y="25"/>
                      <a:pt x="69" y="25"/>
                    </a:cubicBezTo>
                    <a:cubicBezTo>
                      <a:pt x="70" y="23"/>
                      <a:pt x="70" y="23"/>
                      <a:pt x="70" y="23"/>
                    </a:cubicBezTo>
                    <a:cubicBezTo>
                      <a:pt x="1" y="0"/>
                      <a:pt x="1" y="0"/>
                      <a:pt x="1"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0" name="Freeform 208">
                <a:extLst>
                  <a:ext uri="{FF2B5EF4-FFF2-40B4-BE49-F238E27FC236}">
                    <a16:creationId xmlns:a16="http://schemas.microsoft.com/office/drawing/2014/main" id="{EDF285B6-D7E9-44E8-8A27-C7F616713A2A}"/>
                  </a:ext>
                </a:extLst>
              </p:cNvPr>
              <p:cNvSpPr>
                <a:spLocks/>
              </p:cNvSpPr>
              <p:nvPr/>
            </p:nvSpPr>
            <p:spPr bwMode="auto">
              <a:xfrm>
                <a:off x="-5040" y="1898"/>
                <a:ext cx="14" cy="25"/>
              </a:xfrm>
              <a:custGeom>
                <a:avLst/>
                <a:gdLst>
                  <a:gd name="T0" fmla="*/ 12 w 13"/>
                  <a:gd name="T1" fmla="*/ 0 h 23"/>
                  <a:gd name="T2" fmla="*/ 9 w 13"/>
                  <a:gd name="T3" fmla="*/ 6 h 23"/>
                  <a:gd name="T4" fmla="*/ 6 w 13"/>
                  <a:gd name="T5" fmla="*/ 11 h 23"/>
                  <a:gd name="T6" fmla="*/ 0 w 13"/>
                  <a:gd name="T7" fmla="*/ 23 h 23"/>
                  <a:gd name="T8" fmla="*/ 0 w 13"/>
                  <a:gd name="T9" fmla="*/ 23 h 23"/>
                  <a:gd name="T10" fmla="*/ 3 w 13"/>
                  <a:gd name="T11" fmla="*/ 23 h 23"/>
                  <a:gd name="T12" fmla="*/ 9 w 13"/>
                  <a:gd name="T13" fmla="*/ 10 h 23"/>
                  <a:gd name="T14" fmla="*/ 11 w 13"/>
                  <a:gd name="T15" fmla="*/ 5 h 23"/>
                  <a:gd name="T16" fmla="*/ 13 w 13"/>
                  <a:gd name="T17" fmla="*/ 1 h 23"/>
                  <a:gd name="T18" fmla="*/ 12 w 13"/>
                  <a:gd name="T19" fmla="*/ 0 h 23"/>
                  <a:gd name="T20" fmla="*/ 12 w 13"/>
                  <a:gd name="T2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3">
                    <a:moveTo>
                      <a:pt x="12" y="0"/>
                    </a:moveTo>
                    <a:cubicBezTo>
                      <a:pt x="9" y="6"/>
                      <a:pt x="9" y="6"/>
                      <a:pt x="9" y="6"/>
                    </a:cubicBezTo>
                    <a:cubicBezTo>
                      <a:pt x="6" y="11"/>
                      <a:pt x="6" y="11"/>
                      <a:pt x="6" y="11"/>
                    </a:cubicBezTo>
                    <a:cubicBezTo>
                      <a:pt x="0" y="23"/>
                      <a:pt x="0" y="23"/>
                      <a:pt x="0" y="23"/>
                    </a:cubicBezTo>
                    <a:cubicBezTo>
                      <a:pt x="0" y="23"/>
                      <a:pt x="0" y="23"/>
                      <a:pt x="0" y="23"/>
                    </a:cubicBezTo>
                    <a:cubicBezTo>
                      <a:pt x="1" y="23"/>
                      <a:pt x="2" y="23"/>
                      <a:pt x="3" y="23"/>
                    </a:cubicBezTo>
                    <a:cubicBezTo>
                      <a:pt x="9" y="10"/>
                      <a:pt x="9" y="10"/>
                      <a:pt x="9" y="10"/>
                    </a:cubicBezTo>
                    <a:cubicBezTo>
                      <a:pt x="11" y="5"/>
                      <a:pt x="11" y="5"/>
                      <a:pt x="11" y="5"/>
                    </a:cubicBezTo>
                    <a:cubicBezTo>
                      <a:pt x="13" y="1"/>
                      <a:pt x="13" y="1"/>
                      <a:pt x="13" y="1"/>
                    </a:cubicBezTo>
                    <a:cubicBezTo>
                      <a:pt x="13" y="1"/>
                      <a:pt x="12" y="0"/>
                      <a:pt x="12" y="0"/>
                    </a:cubicBezTo>
                    <a:cubicBezTo>
                      <a:pt x="12" y="0"/>
                      <a:pt x="12" y="0"/>
                      <a:pt x="12"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1" name="Freeform 209">
                <a:extLst>
                  <a:ext uri="{FF2B5EF4-FFF2-40B4-BE49-F238E27FC236}">
                    <a16:creationId xmlns:a16="http://schemas.microsoft.com/office/drawing/2014/main" id="{2D071EDD-84D1-4CEB-B254-EA32A024876B}"/>
                  </a:ext>
                </a:extLst>
              </p:cNvPr>
              <p:cNvSpPr>
                <a:spLocks/>
              </p:cNvSpPr>
              <p:nvPr/>
            </p:nvSpPr>
            <p:spPr bwMode="auto">
              <a:xfrm>
                <a:off x="-5219" y="1702"/>
                <a:ext cx="28" cy="11"/>
              </a:xfrm>
              <a:custGeom>
                <a:avLst/>
                <a:gdLst>
                  <a:gd name="T0" fmla="*/ 1 w 26"/>
                  <a:gd name="T1" fmla="*/ 0 h 10"/>
                  <a:gd name="T2" fmla="*/ 1 w 26"/>
                  <a:gd name="T3" fmla="*/ 0 h 10"/>
                  <a:gd name="T4" fmla="*/ 0 w 26"/>
                  <a:gd name="T5" fmla="*/ 2 h 10"/>
                  <a:gd name="T6" fmla="*/ 13 w 26"/>
                  <a:gd name="T7" fmla="*/ 6 h 10"/>
                  <a:gd name="T8" fmla="*/ 14 w 26"/>
                  <a:gd name="T9" fmla="*/ 7 h 10"/>
                  <a:gd name="T10" fmla="*/ 25 w 26"/>
                  <a:gd name="T11" fmla="*/ 10 h 10"/>
                  <a:gd name="T12" fmla="*/ 26 w 26"/>
                  <a:gd name="T13" fmla="*/ 8 h 10"/>
                  <a:gd name="T14" fmla="*/ 26 w 26"/>
                  <a:gd name="T15" fmla="*/ 8 h 10"/>
                  <a:gd name="T16" fmla="*/ 16 w 26"/>
                  <a:gd name="T17" fmla="*/ 5 h 10"/>
                  <a:gd name="T18" fmla="*/ 15 w 26"/>
                  <a:gd name="T19" fmla="*/ 5 h 10"/>
                  <a:gd name="T20" fmla="*/ 1 w 26"/>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10">
                    <a:moveTo>
                      <a:pt x="1" y="0"/>
                    </a:moveTo>
                    <a:cubicBezTo>
                      <a:pt x="1" y="0"/>
                      <a:pt x="1" y="0"/>
                      <a:pt x="1" y="0"/>
                    </a:cubicBezTo>
                    <a:cubicBezTo>
                      <a:pt x="1" y="1"/>
                      <a:pt x="1" y="1"/>
                      <a:pt x="0" y="2"/>
                    </a:cubicBezTo>
                    <a:cubicBezTo>
                      <a:pt x="13" y="6"/>
                      <a:pt x="13" y="6"/>
                      <a:pt x="13" y="6"/>
                    </a:cubicBezTo>
                    <a:cubicBezTo>
                      <a:pt x="14" y="7"/>
                      <a:pt x="14" y="7"/>
                      <a:pt x="14" y="7"/>
                    </a:cubicBezTo>
                    <a:cubicBezTo>
                      <a:pt x="25" y="10"/>
                      <a:pt x="25" y="10"/>
                      <a:pt x="25" y="10"/>
                    </a:cubicBezTo>
                    <a:cubicBezTo>
                      <a:pt x="26" y="10"/>
                      <a:pt x="26" y="9"/>
                      <a:pt x="26" y="8"/>
                    </a:cubicBezTo>
                    <a:cubicBezTo>
                      <a:pt x="26" y="8"/>
                      <a:pt x="26" y="8"/>
                      <a:pt x="26" y="8"/>
                    </a:cubicBezTo>
                    <a:cubicBezTo>
                      <a:pt x="16" y="5"/>
                      <a:pt x="16" y="5"/>
                      <a:pt x="16" y="5"/>
                    </a:cubicBezTo>
                    <a:cubicBezTo>
                      <a:pt x="15" y="5"/>
                      <a:pt x="15" y="5"/>
                      <a:pt x="15" y="5"/>
                    </a:cubicBezTo>
                    <a:cubicBezTo>
                      <a:pt x="1" y="0"/>
                      <a:pt x="1" y="0"/>
                      <a:pt x="1" y="0"/>
                    </a:cubicBezTo>
                  </a:path>
                </a:pathLst>
              </a:custGeom>
              <a:solidFill>
                <a:srgbClr val="43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2" name="Freeform 210">
                <a:extLst>
                  <a:ext uri="{FF2B5EF4-FFF2-40B4-BE49-F238E27FC236}">
                    <a16:creationId xmlns:a16="http://schemas.microsoft.com/office/drawing/2014/main" id="{B9023125-0D1D-4C01-B058-EE102A84DEC3}"/>
                  </a:ext>
                </a:extLst>
              </p:cNvPr>
              <p:cNvSpPr>
                <a:spLocks/>
              </p:cNvSpPr>
              <p:nvPr/>
            </p:nvSpPr>
            <p:spPr bwMode="auto">
              <a:xfrm>
                <a:off x="-3887" y="1071"/>
                <a:ext cx="80" cy="69"/>
              </a:xfrm>
              <a:custGeom>
                <a:avLst/>
                <a:gdLst>
                  <a:gd name="T0" fmla="*/ 70 w 73"/>
                  <a:gd name="T1" fmla="*/ 0 h 63"/>
                  <a:gd name="T2" fmla="*/ 0 w 73"/>
                  <a:gd name="T3" fmla="*/ 59 h 63"/>
                  <a:gd name="T4" fmla="*/ 3 w 73"/>
                  <a:gd name="T5" fmla="*/ 63 h 63"/>
                  <a:gd name="T6" fmla="*/ 73 w 73"/>
                  <a:gd name="T7" fmla="*/ 4 h 63"/>
                  <a:gd name="T8" fmla="*/ 70 w 73"/>
                  <a:gd name="T9" fmla="*/ 0 h 63"/>
                </a:gdLst>
                <a:ahLst/>
                <a:cxnLst>
                  <a:cxn ang="0">
                    <a:pos x="T0" y="T1"/>
                  </a:cxn>
                  <a:cxn ang="0">
                    <a:pos x="T2" y="T3"/>
                  </a:cxn>
                  <a:cxn ang="0">
                    <a:pos x="T4" y="T5"/>
                  </a:cxn>
                  <a:cxn ang="0">
                    <a:pos x="T6" y="T7"/>
                  </a:cxn>
                  <a:cxn ang="0">
                    <a:pos x="T8" y="T9"/>
                  </a:cxn>
                </a:cxnLst>
                <a:rect l="0" t="0" r="r" b="b"/>
                <a:pathLst>
                  <a:path w="73" h="63">
                    <a:moveTo>
                      <a:pt x="70" y="0"/>
                    </a:moveTo>
                    <a:cubicBezTo>
                      <a:pt x="0" y="59"/>
                      <a:pt x="0" y="59"/>
                      <a:pt x="0" y="59"/>
                    </a:cubicBezTo>
                    <a:cubicBezTo>
                      <a:pt x="1" y="60"/>
                      <a:pt x="2" y="61"/>
                      <a:pt x="3" y="63"/>
                    </a:cubicBezTo>
                    <a:cubicBezTo>
                      <a:pt x="73" y="4"/>
                      <a:pt x="73" y="4"/>
                      <a:pt x="73" y="4"/>
                    </a:cubicBezTo>
                    <a:cubicBezTo>
                      <a:pt x="72" y="3"/>
                      <a:pt x="71" y="2"/>
                      <a:pt x="70"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3" name="Freeform 211">
                <a:extLst>
                  <a:ext uri="{FF2B5EF4-FFF2-40B4-BE49-F238E27FC236}">
                    <a16:creationId xmlns:a16="http://schemas.microsoft.com/office/drawing/2014/main" id="{3085267A-3CD9-49B0-A91C-E7770F32CFA9}"/>
                  </a:ext>
                </a:extLst>
              </p:cNvPr>
              <p:cNvSpPr>
                <a:spLocks noEditPoints="1"/>
              </p:cNvSpPr>
              <p:nvPr/>
            </p:nvSpPr>
            <p:spPr bwMode="auto">
              <a:xfrm>
                <a:off x="-3941" y="1149"/>
                <a:ext cx="42" cy="35"/>
              </a:xfrm>
              <a:custGeom>
                <a:avLst/>
                <a:gdLst>
                  <a:gd name="T0" fmla="*/ 18 w 38"/>
                  <a:gd name="T1" fmla="*/ 14 h 32"/>
                  <a:gd name="T2" fmla="*/ 0 w 38"/>
                  <a:gd name="T3" fmla="*/ 29 h 32"/>
                  <a:gd name="T4" fmla="*/ 2 w 38"/>
                  <a:gd name="T5" fmla="*/ 30 h 32"/>
                  <a:gd name="T6" fmla="*/ 4 w 38"/>
                  <a:gd name="T7" fmla="*/ 32 h 32"/>
                  <a:gd name="T8" fmla="*/ 19 w 38"/>
                  <a:gd name="T9" fmla="*/ 18 h 32"/>
                  <a:gd name="T10" fmla="*/ 18 w 38"/>
                  <a:gd name="T11" fmla="*/ 14 h 32"/>
                  <a:gd name="T12" fmla="*/ 35 w 38"/>
                  <a:gd name="T13" fmla="*/ 0 h 32"/>
                  <a:gd name="T14" fmla="*/ 19 w 38"/>
                  <a:gd name="T15" fmla="*/ 13 h 32"/>
                  <a:gd name="T16" fmla="*/ 21 w 38"/>
                  <a:gd name="T17" fmla="*/ 17 h 32"/>
                  <a:gd name="T18" fmla="*/ 38 w 38"/>
                  <a:gd name="T19" fmla="*/ 3 h 32"/>
                  <a:gd name="T20" fmla="*/ 37 w 38"/>
                  <a:gd name="T21" fmla="*/ 1 h 32"/>
                  <a:gd name="T22" fmla="*/ 35 w 38"/>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 h="32">
                    <a:moveTo>
                      <a:pt x="18" y="14"/>
                    </a:moveTo>
                    <a:cubicBezTo>
                      <a:pt x="0" y="29"/>
                      <a:pt x="0" y="29"/>
                      <a:pt x="0" y="29"/>
                    </a:cubicBezTo>
                    <a:cubicBezTo>
                      <a:pt x="1" y="29"/>
                      <a:pt x="1" y="29"/>
                      <a:pt x="2" y="30"/>
                    </a:cubicBezTo>
                    <a:cubicBezTo>
                      <a:pt x="2" y="30"/>
                      <a:pt x="3" y="31"/>
                      <a:pt x="4" y="32"/>
                    </a:cubicBezTo>
                    <a:cubicBezTo>
                      <a:pt x="19" y="18"/>
                      <a:pt x="19" y="18"/>
                      <a:pt x="19" y="18"/>
                    </a:cubicBezTo>
                    <a:cubicBezTo>
                      <a:pt x="18" y="14"/>
                      <a:pt x="18" y="14"/>
                      <a:pt x="18" y="14"/>
                    </a:cubicBezTo>
                    <a:moveTo>
                      <a:pt x="35" y="0"/>
                    </a:moveTo>
                    <a:cubicBezTo>
                      <a:pt x="19" y="13"/>
                      <a:pt x="19" y="13"/>
                      <a:pt x="19" y="13"/>
                    </a:cubicBezTo>
                    <a:cubicBezTo>
                      <a:pt x="21" y="17"/>
                      <a:pt x="21" y="17"/>
                      <a:pt x="21" y="17"/>
                    </a:cubicBezTo>
                    <a:cubicBezTo>
                      <a:pt x="38" y="3"/>
                      <a:pt x="38" y="3"/>
                      <a:pt x="38" y="3"/>
                    </a:cubicBezTo>
                    <a:cubicBezTo>
                      <a:pt x="38" y="2"/>
                      <a:pt x="37" y="2"/>
                      <a:pt x="37" y="1"/>
                    </a:cubicBezTo>
                    <a:cubicBezTo>
                      <a:pt x="36" y="1"/>
                      <a:pt x="36" y="0"/>
                      <a:pt x="35"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4" name="Freeform 212">
                <a:extLst>
                  <a:ext uri="{FF2B5EF4-FFF2-40B4-BE49-F238E27FC236}">
                    <a16:creationId xmlns:a16="http://schemas.microsoft.com/office/drawing/2014/main" id="{BD027B5C-DC94-4736-B41E-37BFB17EEEF0}"/>
                  </a:ext>
                </a:extLst>
              </p:cNvPr>
              <p:cNvSpPr>
                <a:spLocks/>
              </p:cNvSpPr>
              <p:nvPr/>
            </p:nvSpPr>
            <p:spPr bwMode="auto">
              <a:xfrm>
                <a:off x="-3982" y="1192"/>
                <a:ext cx="29" cy="26"/>
              </a:xfrm>
              <a:custGeom>
                <a:avLst/>
                <a:gdLst>
                  <a:gd name="T0" fmla="*/ 24 w 26"/>
                  <a:gd name="T1" fmla="*/ 0 h 23"/>
                  <a:gd name="T2" fmla="*/ 0 w 26"/>
                  <a:gd name="T3" fmla="*/ 19 h 23"/>
                  <a:gd name="T4" fmla="*/ 1 w 26"/>
                  <a:gd name="T5" fmla="*/ 20 h 23"/>
                  <a:gd name="T6" fmla="*/ 3 w 26"/>
                  <a:gd name="T7" fmla="*/ 23 h 23"/>
                  <a:gd name="T8" fmla="*/ 26 w 26"/>
                  <a:gd name="T9" fmla="*/ 4 h 23"/>
                  <a:gd name="T10" fmla="*/ 24 w 26"/>
                  <a:gd name="T11" fmla="*/ 0 h 23"/>
                </a:gdLst>
                <a:ahLst/>
                <a:cxnLst>
                  <a:cxn ang="0">
                    <a:pos x="T0" y="T1"/>
                  </a:cxn>
                  <a:cxn ang="0">
                    <a:pos x="T2" y="T3"/>
                  </a:cxn>
                  <a:cxn ang="0">
                    <a:pos x="T4" y="T5"/>
                  </a:cxn>
                  <a:cxn ang="0">
                    <a:pos x="T6" y="T7"/>
                  </a:cxn>
                  <a:cxn ang="0">
                    <a:pos x="T8" y="T9"/>
                  </a:cxn>
                  <a:cxn ang="0">
                    <a:pos x="T10" y="T11"/>
                  </a:cxn>
                </a:cxnLst>
                <a:rect l="0" t="0" r="r" b="b"/>
                <a:pathLst>
                  <a:path w="26" h="23">
                    <a:moveTo>
                      <a:pt x="24" y="0"/>
                    </a:moveTo>
                    <a:cubicBezTo>
                      <a:pt x="0" y="19"/>
                      <a:pt x="0" y="19"/>
                      <a:pt x="0" y="19"/>
                    </a:cubicBezTo>
                    <a:cubicBezTo>
                      <a:pt x="1" y="20"/>
                      <a:pt x="1" y="20"/>
                      <a:pt x="1" y="20"/>
                    </a:cubicBezTo>
                    <a:cubicBezTo>
                      <a:pt x="2" y="21"/>
                      <a:pt x="3" y="22"/>
                      <a:pt x="3" y="23"/>
                    </a:cubicBezTo>
                    <a:cubicBezTo>
                      <a:pt x="26" y="4"/>
                      <a:pt x="26" y="4"/>
                      <a:pt x="26" y="4"/>
                    </a:cubicBezTo>
                    <a:cubicBezTo>
                      <a:pt x="25" y="2"/>
                      <a:pt x="24" y="1"/>
                      <a:pt x="2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5" name="Freeform 213">
                <a:extLst>
                  <a:ext uri="{FF2B5EF4-FFF2-40B4-BE49-F238E27FC236}">
                    <a16:creationId xmlns:a16="http://schemas.microsoft.com/office/drawing/2014/main" id="{7E7C1298-6783-4171-95AF-9F65B89A11E6}"/>
                  </a:ext>
                </a:extLst>
              </p:cNvPr>
              <p:cNvSpPr>
                <a:spLocks noEditPoints="1"/>
              </p:cNvSpPr>
              <p:nvPr/>
            </p:nvSpPr>
            <p:spPr bwMode="auto">
              <a:xfrm>
                <a:off x="-4034" y="1226"/>
                <a:ext cx="40" cy="36"/>
              </a:xfrm>
              <a:custGeom>
                <a:avLst/>
                <a:gdLst>
                  <a:gd name="T0" fmla="*/ 19 w 36"/>
                  <a:gd name="T1" fmla="*/ 12 h 32"/>
                  <a:gd name="T2" fmla="*/ 0 w 36"/>
                  <a:gd name="T3" fmla="*/ 28 h 32"/>
                  <a:gd name="T4" fmla="*/ 0 w 36"/>
                  <a:gd name="T5" fmla="*/ 29 h 32"/>
                  <a:gd name="T6" fmla="*/ 1 w 36"/>
                  <a:gd name="T7" fmla="*/ 29 h 32"/>
                  <a:gd name="T8" fmla="*/ 3 w 36"/>
                  <a:gd name="T9" fmla="*/ 32 h 32"/>
                  <a:gd name="T10" fmla="*/ 24 w 36"/>
                  <a:gd name="T11" fmla="*/ 13 h 32"/>
                  <a:gd name="T12" fmla="*/ 19 w 36"/>
                  <a:gd name="T13" fmla="*/ 12 h 32"/>
                  <a:gd name="T14" fmla="*/ 34 w 36"/>
                  <a:gd name="T15" fmla="*/ 0 h 32"/>
                  <a:gd name="T16" fmla="*/ 25 w 36"/>
                  <a:gd name="T17" fmla="*/ 7 h 32"/>
                  <a:gd name="T18" fmla="*/ 30 w 36"/>
                  <a:gd name="T19" fmla="*/ 9 h 32"/>
                  <a:gd name="T20" fmla="*/ 36 w 36"/>
                  <a:gd name="T21" fmla="*/ 3 h 32"/>
                  <a:gd name="T22" fmla="*/ 34 w 36"/>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32">
                    <a:moveTo>
                      <a:pt x="19" y="12"/>
                    </a:moveTo>
                    <a:cubicBezTo>
                      <a:pt x="0" y="28"/>
                      <a:pt x="0" y="28"/>
                      <a:pt x="0" y="28"/>
                    </a:cubicBezTo>
                    <a:cubicBezTo>
                      <a:pt x="0" y="29"/>
                      <a:pt x="0" y="29"/>
                      <a:pt x="0" y="29"/>
                    </a:cubicBezTo>
                    <a:cubicBezTo>
                      <a:pt x="0" y="29"/>
                      <a:pt x="0" y="29"/>
                      <a:pt x="1" y="29"/>
                    </a:cubicBezTo>
                    <a:cubicBezTo>
                      <a:pt x="1" y="30"/>
                      <a:pt x="2" y="31"/>
                      <a:pt x="3" y="32"/>
                    </a:cubicBezTo>
                    <a:cubicBezTo>
                      <a:pt x="24" y="13"/>
                      <a:pt x="24" y="13"/>
                      <a:pt x="24" y="13"/>
                    </a:cubicBezTo>
                    <a:cubicBezTo>
                      <a:pt x="19" y="12"/>
                      <a:pt x="19" y="12"/>
                      <a:pt x="19" y="12"/>
                    </a:cubicBezTo>
                    <a:moveTo>
                      <a:pt x="34" y="0"/>
                    </a:moveTo>
                    <a:cubicBezTo>
                      <a:pt x="25" y="7"/>
                      <a:pt x="25" y="7"/>
                      <a:pt x="25" y="7"/>
                    </a:cubicBezTo>
                    <a:cubicBezTo>
                      <a:pt x="30" y="9"/>
                      <a:pt x="30" y="9"/>
                      <a:pt x="30" y="9"/>
                    </a:cubicBezTo>
                    <a:cubicBezTo>
                      <a:pt x="36" y="3"/>
                      <a:pt x="36" y="3"/>
                      <a:pt x="36" y="3"/>
                    </a:cubicBezTo>
                    <a:cubicBezTo>
                      <a:pt x="35" y="2"/>
                      <a:pt x="34" y="1"/>
                      <a:pt x="3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6" name="Freeform 214">
                <a:extLst>
                  <a:ext uri="{FF2B5EF4-FFF2-40B4-BE49-F238E27FC236}">
                    <a16:creationId xmlns:a16="http://schemas.microsoft.com/office/drawing/2014/main" id="{A9C0AF24-6083-473B-8821-A803AF43A783}"/>
                  </a:ext>
                </a:extLst>
              </p:cNvPr>
              <p:cNvSpPr>
                <a:spLocks noEditPoints="1"/>
              </p:cNvSpPr>
              <p:nvPr/>
            </p:nvSpPr>
            <p:spPr bwMode="auto">
              <a:xfrm>
                <a:off x="-4735" y="1270"/>
                <a:ext cx="688" cy="575"/>
              </a:xfrm>
              <a:custGeom>
                <a:avLst/>
                <a:gdLst>
                  <a:gd name="T0" fmla="*/ 213 w 626"/>
                  <a:gd name="T1" fmla="*/ 343 h 524"/>
                  <a:gd name="T2" fmla="*/ 20 w 626"/>
                  <a:gd name="T3" fmla="*/ 504 h 524"/>
                  <a:gd name="T4" fmla="*/ 2 w 626"/>
                  <a:gd name="T5" fmla="*/ 519 h 524"/>
                  <a:gd name="T6" fmla="*/ 0 w 626"/>
                  <a:gd name="T7" fmla="*/ 520 h 524"/>
                  <a:gd name="T8" fmla="*/ 2 w 626"/>
                  <a:gd name="T9" fmla="*/ 524 h 524"/>
                  <a:gd name="T10" fmla="*/ 207 w 626"/>
                  <a:gd name="T11" fmla="*/ 354 h 524"/>
                  <a:gd name="T12" fmla="*/ 213 w 626"/>
                  <a:gd name="T13" fmla="*/ 343 h 524"/>
                  <a:gd name="T14" fmla="*/ 294 w 626"/>
                  <a:gd name="T15" fmla="*/ 281 h 524"/>
                  <a:gd name="T16" fmla="*/ 281 w 626"/>
                  <a:gd name="T17" fmla="*/ 286 h 524"/>
                  <a:gd name="T18" fmla="*/ 267 w 626"/>
                  <a:gd name="T19" fmla="*/ 298 h 524"/>
                  <a:gd name="T20" fmla="*/ 266 w 626"/>
                  <a:gd name="T21" fmla="*/ 298 h 524"/>
                  <a:gd name="T22" fmla="*/ 219 w 626"/>
                  <a:gd name="T23" fmla="*/ 338 h 524"/>
                  <a:gd name="T24" fmla="*/ 213 w 626"/>
                  <a:gd name="T25" fmla="*/ 348 h 524"/>
                  <a:gd name="T26" fmla="*/ 294 w 626"/>
                  <a:gd name="T27" fmla="*/ 281 h 524"/>
                  <a:gd name="T28" fmla="*/ 361 w 626"/>
                  <a:gd name="T29" fmla="*/ 220 h 524"/>
                  <a:gd name="T30" fmla="*/ 294 w 626"/>
                  <a:gd name="T31" fmla="*/ 275 h 524"/>
                  <a:gd name="T32" fmla="*/ 308 w 626"/>
                  <a:gd name="T33" fmla="*/ 269 h 524"/>
                  <a:gd name="T34" fmla="*/ 361 w 626"/>
                  <a:gd name="T35" fmla="*/ 225 h 524"/>
                  <a:gd name="T36" fmla="*/ 361 w 626"/>
                  <a:gd name="T37" fmla="*/ 220 h 524"/>
                  <a:gd name="T38" fmla="*/ 401 w 626"/>
                  <a:gd name="T39" fmla="*/ 186 h 524"/>
                  <a:gd name="T40" fmla="*/ 362 w 626"/>
                  <a:gd name="T41" fmla="*/ 219 h 524"/>
                  <a:gd name="T42" fmla="*/ 362 w 626"/>
                  <a:gd name="T43" fmla="*/ 224 h 524"/>
                  <a:gd name="T44" fmla="*/ 403 w 626"/>
                  <a:gd name="T45" fmla="*/ 189 h 524"/>
                  <a:gd name="T46" fmla="*/ 401 w 626"/>
                  <a:gd name="T47" fmla="*/ 186 h 524"/>
                  <a:gd name="T48" fmla="*/ 405 w 626"/>
                  <a:gd name="T49" fmla="*/ 182 h 524"/>
                  <a:gd name="T50" fmla="*/ 403 w 626"/>
                  <a:gd name="T51" fmla="*/ 185 h 524"/>
                  <a:gd name="T52" fmla="*/ 405 w 626"/>
                  <a:gd name="T53" fmla="*/ 189 h 524"/>
                  <a:gd name="T54" fmla="*/ 412 w 626"/>
                  <a:gd name="T55" fmla="*/ 183 h 524"/>
                  <a:gd name="T56" fmla="*/ 405 w 626"/>
                  <a:gd name="T57" fmla="*/ 182 h 524"/>
                  <a:gd name="T58" fmla="*/ 439 w 626"/>
                  <a:gd name="T59" fmla="*/ 154 h 524"/>
                  <a:gd name="T60" fmla="*/ 411 w 626"/>
                  <a:gd name="T61" fmla="*/ 177 h 524"/>
                  <a:gd name="T62" fmla="*/ 418 w 626"/>
                  <a:gd name="T63" fmla="*/ 177 h 524"/>
                  <a:gd name="T64" fmla="*/ 440 w 626"/>
                  <a:gd name="T65" fmla="*/ 159 h 524"/>
                  <a:gd name="T66" fmla="*/ 439 w 626"/>
                  <a:gd name="T67" fmla="*/ 154 h 524"/>
                  <a:gd name="T68" fmla="*/ 458 w 626"/>
                  <a:gd name="T69" fmla="*/ 138 h 524"/>
                  <a:gd name="T70" fmla="*/ 453 w 626"/>
                  <a:gd name="T71" fmla="*/ 142 h 524"/>
                  <a:gd name="T72" fmla="*/ 455 w 626"/>
                  <a:gd name="T73" fmla="*/ 143 h 524"/>
                  <a:gd name="T74" fmla="*/ 458 w 626"/>
                  <a:gd name="T75" fmla="*/ 138 h 524"/>
                  <a:gd name="T76" fmla="*/ 527 w 626"/>
                  <a:gd name="T77" fmla="*/ 86 h 524"/>
                  <a:gd name="T78" fmla="*/ 520 w 626"/>
                  <a:gd name="T79" fmla="*/ 86 h 524"/>
                  <a:gd name="T80" fmla="*/ 475 w 626"/>
                  <a:gd name="T81" fmla="*/ 124 h 524"/>
                  <a:gd name="T82" fmla="*/ 466 w 626"/>
                  <a:gd name="T83" fmla="*/ 138 h 524"/>
                  <a:gd name="T84" fmla="*/ 527 w 626"/>
                  <a:gd name="T85" fmla="*/ 86 h 524"/>
                  <a:gd name="T86" fmla="*/ 624 w 626"/>
                  <a:gd name="T87" fmla="*/ 0 h 524"/>
                  <a:gd name="T88" fmla="*/ 522 w 626"/>
                  <a:gd name="T89" fmla="*/ 85 h 524"/>
                  <a:gd name="T90" fmla="*/ 529 w 626"/>
                  <a:gd name="T91" fmla="*/ 84 h 524"/>
                  <a:gd name="T92" fmla="*/ 626 w 626"/>
                  <a:gd name="T93" fmla="*/ 3 h 524"/>
                  <a:gd name="T94" fmla="*/ 624 w 626"/>
                  <a:gd name="T95"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6" h="524">
                    <a:moveTo>
                      <a:pt x="213" y="343"/>
                    </a:moveTo>
                    <a:cubicBezTo>
                      <a:pt x="20" y="504"/>
                      <a:pt x="20" y="504"/>
                      <a:pt x="20" y="504"/>
                    </a:cubicBezTo>
                    <a:cubicBezTo>
                      <a:pt x="2" y="519"/>
                      <a:pt x="2" y="519"/>
                      <a:pt x="2" y="519"/>
                    </a:cubicBezTo>
                    <a:cubicBezTo>
                      <a:pt x="0" y="520"/>
                      <a:pt x="0" y="520"/>
                      <a:pt x="0" y="520"/>
                    </a:cubicBezTo>
                    <a:cubicBezTo>
                      <a:pt x="1" y="522"/>
                      <a:pt x="2" y="523"/>
                      <a:pt x="2" y="524"/>
                    </a:cubicBezTo>
                    <a:cubicBezTo>
                      <a:pt x="207" y="354"/>
                      <a:pt x="207" y="354"/>
                      <a:pt x="207" y="354"/>
                    </a:cubicBezTo>
                    <a:cubicBezTo>
                      <a:pt x="213" y="343"/>
                      <a:pt x="213" y="343"/>
                      <a:pt x="213" y="343"/>
                    </a:cubicBezTo>
                    <a:moveTo>
                      <a:pt x="294" y="281"/>
                    </a:moveTo>
                    <a:cubicBezTo>
                      <a:pt x="281" y="286"/>
                      <a:pt x="281" y="286"/>
                      <a:pt x="281" y="286"/>
                    </a:cubicBezTo>
                    <a:cubicBezTo>
                      <a:pt x="267" y="298"/>
                      <a:pt x="267" y="298"/>
                      <a:pt x="267" y="298"/>
                    </a:cubicBezTo>
                    <a:cubicBezTo>
                      <a:pt x="266" y="298"/>
                      <a:pt x="266" y="298"/>
                      <a:pt x="266" y="298"/>
                    </a:cubicBezTo>
                    <a:cubicBezTo>
                      <a:pt x="219" y="338"/>
                      <a:pt x="219" y="338"/>
                      <a:pt x="219" y="338"/>
                    </a:cubicBezTo>
                    <a:cubicBezTo>
                      <a:pt x="213" y="348"/>
                      <a:pt x="213" y="348"/>
                      <a:pt x="213" y="348"/>
                    </a:cubicBezTo>
                    <a:cubicBezTo>
                      <a:pt x="294" y="281"/>
                      <a:pt x="294" y="281"/>
                      <a:pt x="294" y="281"/>
                    </a:cubicBezTo>
                    <a:moveTo>
                      <a:pt x="361" y="220"/>
                    </a:moveTo>
                    <a:cubicBezTo>
                      <a:pt x="294" y="275"/>
                      <a:pt x="294" y="275"/>
                      <a:pt x="294" y="275"/>
                    </a:cubicBezTo>
                    <a:cubicBezTo>
                      <a:pt x="308" y="269"/>
                      <a:pt x="308" y="269"/>
                      <a:pt x="308" y="269"/>
                    </a:cubicBezTo>
                    <a:cubicBezTo>
                      <a:pt x="361" y="225"/>
                      <a:pt x="361" y="225"/>
                      <a:pt x="361" y="225"/>
                    </a:cubicBezTo>
                    <a:cubicBezTo>
                      <a:pt x="361" y="220"/>
                      <a:pt x="361" y="220"/>
                      <a:pt x="361" y="220"/>
                    </a:cubicBezTo>
                    <a:moveTo>
                      <a:pt x="401" y="186"/>
                    </a:moveTo>
                    <a:cubicBezTo>
                      <a:pt x="362" y="219"/>
                      <a:pt x="362" y="219"/>
                      <a:pt x="362" y="219"/>
                    </a:cubicBezTo>
                    <a:cubicBezTo>
                      <a:pt x="362" y="224"/>
                      <a:pt x="362" y="224"/>
                      <a:pt x="362" y="224"/>
                    </a:cubicBezTo>
                    <a:cubicBezTo>
                      <a:pt x="403" y="189"/>
                      <a:pt x="403" y="189"/>
                      <a:pt x="403" y="189"/>
                    </a:cubicBezTo>
                    <a:cubicBezTo>
                      <a:pt x="401" y="186"/>
                      <a:pt x="401" y="186"/>
                      <a:pt x="401" y="186"/>
                    </a:cubicBezTo>
                    <a:moveTo>
                      <a:pt x="405" y="182"/>
                    </a:moveTo>
                    <a:cubicBezTo>
                      <a:pt x="403" y="185"/>
                      <a:pt x="403" y="185"/>
                      <a:pt x="403" y="185"/>
                    </a:cubicBezTo>
                    <a:cubicBezTo>
                      <a:pt x="405" y="189"/>
                      <a:pt x="405" y="189"/>
                      <a:pt x="405" y="189"/>
                    </a:cubicBezTo>
                    <a:cubicBezTo>
                      <a:pt x="412" y="183"/>
                      <a:pt x="412" y="183"/>
                      <a:pt x="412" y="183"/>
                    </a:cubicBezTo>
                    <a:cubicBezTo>
                      <a:pt x="405" y="182"/>
                      <a:pt x="405" y="182"/>
                      <a:pt x="405" y="182"/>
                    </a:cubicBezTo>
                    <a:moveTo>
                      <a:pt x="439" y="154"/>
                    </a:moveTo>
                    <a:cubicBezTo>
                      <a:pt x="411" y="177"/>
                      <a:pt x="411" y="177"/>
                      <a:pt x="411" y="177"/>
                    </a:cubicBezTo>
                    <a:cubicBezTo>
                      <a:pt x="418" y="177"/>
                      <a:pt x="418" y="177"/>
                      <a:pt x="418" y="177"/>
                    </a:cubicBezTo>
                    <a:cubicBezTo>
                      <a:pt x="440" y="159"/>
                      <a:pt x="440" y="159"/>
                      <a:pt x="440" y="159"/>
                    </a:cubicBezTo>
                    <a:cubicBezTo>
                      <a:pt x="439" y="157"/>
                      <a:pt x="439" y="156"/>
                      <a:pt x="439" y="154"/>
                    </a:cubicBezTo>
                    <a:moveTo>
                      <a:pt x="458" y="138"/>
                    </a:moveTo>
                    <a:cubicBezTo>
                      <a:pt x="453" y="142"/>
                      <a:pt x="453" y="142"/>
                      <a:pt x="453" y="142"/>
                    </a:cubicBezTo>
                    <a:cubicBezTo>
                      <a:pt x="454" y="142"/>
                      <a:pt x="454" y="143"/>
                      <a:pt x="455" y="143"/>
                    </a:cubicBezTo>
                    <a:cubicBezTo>
                      <a:pt x="458" y="138"/>
                      <a:pt x="458" y="138"/>
                      <a:pt x="458" y="138"/>
                    </a:cubicBezTo>
                    <a:moveTo>
                      <a:pt x="527" y="86"/>
                    </a:moveTo>
                    <a:cubicBezTo>
                      <a:pt x="520" y="86"/>
                      <a:pt x="520" y="86"/>
                      <a:pt x="520" y="86"/>
                    </a:cubicBezTo>
                    <a:cubicBezTo>
                      <a:pt x="475" y="124"/>
                      <a:pt x="475" y="124"/>
                      <a:pt x="475" y="124"/>
                    </a:cubicBezTo>
                    <a:cubicBezTo>
                      <a:pt x="466" y="138"/>
                      <a:pt x="466" y="138"/>
                      <a:pt x="466" y="138"/>
                    </a:cubicBezTo>
                    <a:cubicBezTo>
                      <a:pt x="527" y="86"/>
                      <a:pt x="527" y="86"/>
                      <a:pt x="527" y="86"/>
                    </a:cubicBezTo>
                    <a:moveTo>
                      <a:pt x="624" y="0"/>
                    </a:moveTo>
                    <a:cubicBezTo>
                      <a:pt x="522" y="85"/>
                      <a:pt x="522" y="85"/>
                      <a:pt x="522" y="85"/>
                    </a:cubicBezTo>
                    <a:cubicBezTo>
                      <a:pt x="529" y="84"/>
                      <a:pt x="529" y="84"/>
                      <a:pt x="529" y="84"/>
                    </a:cubicBezTo>
                    <a:cubicBezTo>
                      <a:pt x="626" y="3"/>
                      <a:pt x="626" y="3"/>
                      <a:pt x="626" y="3"/>
                    </a:cubicBezTo>
                    <a:cubicBezTo>
                      <a:pt x="625" y="2"/>
                      <a:pt x="624" y="1"/>
                      <a:pt x="624" y="0"/>
                    </a:cubicBezTo>
                  </a:path>
                </a:pathLst>
              </a:custGeom>
              <a:solidFill>
                <a:srgbClr val="A3A5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7" name="Freeform 215">
                <a:extLst>
                  <a:ext uri="{FF2B5EF4-FFF2-40B4-BE49-F238E27FC236}">
                    <a16:creationId xmlns:a16="http://schemas.microsoft.com/office/drawing/2014/main" id="{A23B2103-A4CA-4986-ACF2-6F62958AB53B}"/>
                  </a:ext>
                </a:extLst>
              </p:cNvPr>
              <p:cNvSpPr>
                <a:spLocks/>
              </p:cNvSpPr>
              <p:nvPr/>
            </p:nvSpPr>
            <p:spPr bwMode="auto">
              <a:xfrm>
                <a:off x="-3810" y="1059"/>
                <a:ext cx="18" cy="16"/>
              </a:xfrm>
              <a:custGeom>
                <a:avLst/>
                <a:gdLst>
                  <a:gd name="T0" fmla="*/ 14 w 17"/>
                  <a:gd name="T1" fmla="*/ 0 h 15"/>
                  <a:gd name="T2" fmla="*/ 6 w 17"/>
                  <a:gd name="T3" fmla="*/ 6 h 15"/>
                  <a:gd name="T4" fmla="*/ 0 w 17"/>
                  <a:gd name="T5" fmla="*/ 11 h 15"/>
                  <a:gd name="T6" fmla="*/ 0 w 17"/>
                  <a:gd name="T7" fmla="*/ 11 h 15"/>
                  <a:gd name="T8" fmla="*/ 3 w 17"/>
                  <a:gd name="T9" fmla="*/ 15 h 15"/>
                  <a:gd name="T10" fmla="*/ 15 w 17"/>
                  <a:gd name="T11" fmla="*/ 4 h 15"/>
                  <a:gd name="T12" fmla="*/ 17 w 17"/>
                  <a:gd name="T13" fmla="*/ 3 h 15"/>
                  <a:gd name="T14" fmla="*/ 14 w 17"/>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5">
                    <a:moveTo>
                      <a:pt x="14" y="0"/>
                    </a:moveTo>
                    <a:cubicBezTo>
                      <a:pt x="6" y="6"/>
                      <a:pt x="6" y="6"/>
                      <a:pt x="6" y="6"/>
                    </a:cubicBezTo>
                    <a:cubicBezTo>
                      <a:pt x="0" y="11"/>
                      <a:pt x="0" y="11"/>
                      <a:pt x="0" y="11"/>
                    </a:cubicBezTo>
                    <a:cubicBezTo>
                      <a:pt x="0" y="11"/>
                      <a:pt x="0" y="11"/>
                      <a:pt x="0" y="11"/>
                    </a:cubicBezTo>
                    <a:cubicBezTo>
                      <a:pt x="1" y="13"/>
                      <a:pt x="2" y="14"/>
                      <a:pt x="3" y="15"/>
                    </a:cubicBezTo>
                    <a:cubicBezTo>
                      <a:pt x="15" y="4"/>
                      <a:pt x="15" y="4"/>
                      <a:pt x="15" y="4"/>
                    </a:cubicBezTo>
                    <a:cubicBezTo>
                      <a:pt x="17" y="3"/>
                      <a:pt x="17" y="3"/>
                      <a:pt x="17" y="3"/>
                    </a:cubicBezTo>
                    <a:cubicBezTo>
                      <a:pt x="14" y="0"/>
                      <a:pt x="14" y="0"/>
                      <a:pt x="1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8" name="Freeform 216">
                <a:extLst>
                  <a:ext uri="{FF2B5EF4-FFF2-40B4-BE49-F238E27FC236}">
                    <a16:creationId xmlns:a16="http://schemas.microsoft.com/office/drawing/2014/main" id="{C5DFA309-74C5-4685-A323-D98A30124DA9}"/>
                  </a:ext>
                </a:extLst>
              </p:cNvPr>
              <p:cNvSpPr>
                <a:spLocks/>
              </p:cNvSpPr>
              <p:nvPr/>
            </p:nvSpPr>
            <p:spPr bwMode="auto">
              <a:xfrm>
                <a:off x="-4751" y="1840"/>
                <a:ext cx="18" cy="18"/>
              </a:xfrm>
              <a:custGeom>
                <a:avLst/>
                <a:gdLst>
                  <a:gd name="T0" fmla="*/ 14 w 16"/>
                  <a:gd name="T1" fmla="*/ 0 h 16"/>
                  <a:gd name="T2" fmla="*/ 6 w 16"/>
                  <a:gd name="T3" fmla="*/ 7 h 16"/>
                  <a:gd name="T4" fmla="*/ 2 w 16"/>
                  <a:gd name="T5" fmla="*/ 11 h 16"/>
                  <a:gd name="T6" fmla="*/ 2 w 16"/>
                  <a:gd name="T7" fmla="*/ 11 h 16"/>
                  <a:gd name="T8" fmla="*/ 0 w 16"/>
                  <a:gd name="T9" fmla="*/ 12 h 16"/>
                  <a:gd name="T10" fmla="*/ 0 w 16"/>
                  <a:gd name="T11" fmla="*/ 12 h 16"/>
                  <a:gd name="T12" fmla="*/ 3 w 16"/>
                  <a:gd name="T13" fmla="*/ 15 h 16"/>
                  <a:gd name="T14" fmla="*/ 3 w 16"/>
                  <a:gd name="T15" fmla="*/ 16 h 16"/>
                  <a:gd name="T16" fmla="*/ 4 w 16"/>
                  <a:gd name="T17" fmla="*/ 14 h 16"/>
                  <a:gd name="T18" fmla="*/ 11 w 16"/>
                  <a:gd name="T19" fmla="*/ 9 h 16"/>
                  <a:gd name="T20" fmla="*/ 16 w 16"/>
                  <a:gd name="T21" fmla="*/ 4 h 16"/>
                  <a:gd name="T22" fmla="*/ 14 w 16"/>
                  <a:gd name="T23" fmla="*/ 0 h 16"/>
                  <a:gd name="T24" fmla="*/ 14 w 16"/>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6">
                    <a:moveTo>
                      <a:pt x="14" y="0"/>
                    </a:moveTo>
                    <a:cubicBezTo>
                      <a:pt x="6" y="7"/>
                      <a:pt x="6" y="7"/>
                      <a:pt x="6" y="7"/>
                    </a:cubicBezTo>
                    <a:cubicBezTo>
                      <a:pt x="2" y="11"/>
                      <a:pt x="2" y="11"/>
                      <a:pt x="2" y="11"/>
                    </a:cubicBezTo>
                    <a:cubicBezTo>
                      <a:pt x="2" y="11"/>
                      <a:pt x="2" y="11"/>
                      <a:pt x="2" y="11"/>
                    </a:cubicBezTo>
                    <a:cubicBezTo>
                      <a:pt x="0" y="12"/>
                      <a:pt x="0" y="12"/>
                      <a:pt x="0" y="12"/>
                    </a:cubicBezTo>
                    <a:cubicBezTo>
                      <a:pt x="0" y="12"/>
                      <a:pt x="0" y="12"/>
                      <a:pt x="0" y="12"/>
                    </a:cubicBezTo>
                    <a:cubicBezTo>
                      <a:pt x="3" y="15"/>
                      <a:pt x="3" y="15"/>
                      <a:pt x="3" y="15"/>
                    </a:cubicBezTo>
                    <a:cubicBezTo>
                      <a:pt x="3" y="16"/>
                      <a:pt x="3" y="16"/>
                      <a:pt x="3" y="16"/>
                    </a:cubicBezTo>
                    <a:cubicBezTo>
                      <a:pt x="4" y="14"/>
                      <a:pt x="4" y="14"/>
                      <a:pt x="4" y="14"/>
                    </a:cubicBezTo>
                    <a:cubicBezTo>
                      <a:pt x="11" y="9"/>
                      <a:pt x="11" y="9"/>
                      <a:pt x="11" y="9"/>
                    </a:cubicBezTo>
                    <a:cubicBezTo>
                      <a:pt x="16" y="4"/>
                      <a:pt x="16" y="4"/>
                      <a:pt x="16" y="4"/>
                    </a:cubicBezTo>
                    <a:cubicBezTo>
                      <a:pt x="16" y="3"/>
                      <a:pt x="15" y="2"/>
                      <a:pt x="14" y="0"/>
                    </a:cubicBezTo>
                    <a:cubicBezTo>
                      <a:pt x="14" y="0"/>
                      <a:pt x="14" y="0"/>
                      <a:pt x="1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9" name="Freeform 217">
                <a:extLst>
                  <a:ext uri="{FF2B5EF4-FFF2-40B4-BE49-F238E27FC236}">
                    <a16:creationId xmlns:a16="http://schemas.microsoft.com/office/drawing/2014/main" id="{3720C38A-CC9B-467B-868C-ED7693868173}"/>
                  </a:ext>
                </a:extLst>
              </p:cNvPr>
              <p:cNvSpPr>
                <a:spLocks/>
              </p:cNvSpPr>
              <p:nvPr/>
            </p:nvSpPr>
            <p:spPr bwMode="auto">
              <a:xfrm>
                <a:off x="-3903" y="1135"/>
                <a:ext cx="19" cy="17"/>
              </a:xfrm>
              <a:custGeom>
                <a:avLst/>
                <a:gdLst>
                  <a:gd name="T0" fmla="*/ 14 w 17"/>
                  <a:gd name="T1" fmla="*/ 0 h 15"/>
                  <a:gd name="T2" fmla="*/ 5 w 17"/>
                  <a:gd name="T3" fmla="*/ 8 h 15"/>
                  <a:gd name="T4" fmla="*/ 4 w 17"/>
                  <a:gd name="T5" fmla="*/ 9 h 15"/>
                  <a:gd name="T6" fmla="*/ 0 w 17"/>
                  <a:gd name="T7" fmla="*/ 12 h 15"/>
                  <a:gd name="T8" fmla="*/ 0 w 17"/>
                  <a:gd name="T9" fmla="*/ 12 h 15"/>
                  <a:gd name="T10" fmla="*/ 2 w 17"/>
                  <a:gd name="T11" fmla="*/ 13 h 15"/>
                  <a:gd name="T12" fmla="*/ 3 w 17"/>
                  <a:gd name="T13" fmla="*/ 15 h 15"/>
                  <a:gd name="T14" fmla="*/ 9 w 17"/>
                  <a:gd name="T15" fmla="*/ 10 h 15"/>
                  <a:gd name="T16" fmla="*/ 10 w 17"/>
                  <a:gd name="T17" fmla="*/ 9 h 15"/>
                  <a:gd name="T18" fmla="*/ 17 w 17"/>
                  <a:gd name="T19" fmla="*/ 4 h 15"/>
                  <a:gd name="T20" fmla="*/ 14 w 17"/>
                  <a:gd name="T21" fmla="*/ 0 h 15"/>
                  <a:gd name="T22" fmla="*/ 14 w 1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5">
                    <a:moveTo>
                      <a:pt x="14" y="0"/>
                    </a:moveTo>
                    <a:cubicBezTo>
                      <a:pt x="5" y="8"/>
                      <a:pt x="5" y="8"/>
                      <a:pt x="5" y="8"/>
                    </a:cubicBezTo>
                    <a:cubicBezTo>
                      <a:pt x="4" y="9"/>
                      <a:pt x="4" y="9"/>
                      <a:pt x="4" y="9"/>
                    </a:cubicBezTo>
                    <a:cubicBezTo>
                      <a:pt x="0" y="12"/>
                      <a:pt x="0" y="12"/>
                      <a:pt x="0" y="12"/>
                    </a:cubicBezTo>
                    <a:cubicBezTo>
                      <a:pt x="0" y="12"/>
                      <a:pt x="0" y="12"/>
                      <a:pt x="0" y="12"/>
                    </a:cubicBezTo>
                    <a:cubicBezTo>
                      <a:pt x="1" y="12"/>
                      <a:pt x="1" y="13"/>
                      <a:pt x="2" y="13"/>
                    </a:cubicBezTo>
                    <a:cubicBezTo>
                      <a:pt x="2" y="14"/>
                      <a:pt x="3" y="14"/>
                      <a:pt x="3" y="15"/>
                    </a:cubicBezTo>
                    <a:cubicBezTo>
                      <a:pt x="9" y="10"/>
                      <a:pt x="9" y="10"/>
                      <a:pt x="9" y="10"/>
                    </a:cubicBezTo>
                    <a:cubicBezTo>
                      <a:pt x="10" y="9"/>
                      <a:pt x="10" y="9"/>
                      <a:pt x="10" y="9"/>
                    </a:cubicBezTo>
                    <a:cubicBezTo>
                      <a:pt x="17" y="4"/>
                      <a:pt x="17" y="4"/>
                      <a:pt x="17" y="4"/>
                    </a:cubicBezTo>
                    <a:cubicBezTo>
                      <a:pt x="16" y="2"/>
                      <a:pt x="15" y="1"/>
                      <a:pt x="14" y="0"/>
                    </a:cubicBezTo>
                    <a:cubicBezTo>
                      <a:pt x="14" y="0"/>
                      <a:pt x="14" y="0"/>
                      <a:pt x="14"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0" name="Freeform 218">
                <a:extLst>
                  <a:ext uri="{FF2B5EF4-FFF2-40B4-BE49-F238E27FC236}">
                    <a16:creationId xmlns:a16="http://schemas.microsoft.com/office/drawing/2014/main" id="{286FC04B-3CA1-4D4E-89A9-0C7C47E62179}"/>
                  </a:ext>
                </a:extLst>
              </p:cNvPr>
              <p:cNvSpPr>
                <a:spLocks/>
              </p:cNvSpPr>
              <p:nvPr/>
            </p:nvSpPr>
            <p:spPr bwMode="auto">
              <a:xfrm>
                <a:off x="-3955" y="1180"/>
                <a:ext cx="18" cy="17"/>
              </a:xfrm>
              <a:custGeom>
                <a:avLst/>
                <a:gdLst>
                  <a:gd name="T0" fmla="*/ 13 w 17"/>
                  <a:gd name="T1" fmla="*/ 0 h 15"/>
                  <a:gd name="T2" fmla="*/ 6 w 17"/>
                  <a:gd name="T3" fmla="*/ 5 h 15"/>
                  <a:gd name="T4" fmla="*/ 6 w 17"/>
                  <a:gd name="T5" fmla="*/ 6 h 15"/>
                  <a:gd name="T6" fmla="*/ 0 w 17"/>
                  <a:gd name="T7" fmla="*/ 11 h 15"/>
                  <a:gd name="T8" fmla="*/ 0 w 17"/>
                  <a:gd name="T9" fmla="*/ 11 h 15"/>
                  <a:gd name="T10" fmla="*/ 2 w 17"/>
                  <a:gd name="T11" fmla="*/ 15 h 15"/>
                  <a:gd name="T12" fmla="*/ 8 w 17"/>
                  <a:gd name="T13" fmla="*/ 9 h 15"/>
                  <a:gd name="T14" fmla="*/ 9 w 17"/>
                  <a:gd name="T15" fmla="*/ 9 h 15"/>
                  <a:gd name="T16" fmla="*/ 17 w 17"/>
                  <a:gd name="T17" fmla="*/ 3 h 15"/>
                  <a:gd name="T18" fmla="*/ 15 w 17"/>
                  <a:gd name="T19" fmla="*/ 1 h 15"/>
                  <a:gd name="T20" fmla="*/ 13 w 17"/>
                  <a:gd name="T21" fmla="*/ 0 h 15"/>
                  <a:gd name="T22" fmla="*/ 13 w 17"/>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5">
                    <a:moveTo>
                      <a:pt x="13" y="0"/>
                    </a:moveTo>
                    <a:cubicBezTo>
                      <a:pt x="6" y="5"/>
                      <a:pt x="6" y="5"/>
                      <a:pt x="6" y="5"/>
                    </a:cubicBezTo>
                    <a:cubicBezTo>
                      <a:pt x="6" y="6"/>
                      <a:pt x="6" y="6"/>
                      <a:pt x="6" y="6"/>
                    </a:cubicBezTo>
                    <a:cubicBezTo>
                      <a:pt x="0" y="11"/>
                      <a:pt x="0" y="11"/>
                      <a:pt x="0" y="11"/>
                    </a:cubicBezTo>
                    <a:cubicBezTo>
                      <a:pt x="0" y="11"/>
                      <a:pt x="0" y="11"/>
                      <a:pt x="0" y="11"/>
                    </a:cubicBezTo>
                    <a:cubicBezTo>
                      <a:pt x="0" y="12"/>
                      <a:pt x="1" y="13"/>
                      <a:pt x="2" y="15"/>
                    </a:cubicBezTo>
                    <a:cubicBezTo>
                      <a:pt x="8" y="9"/>
                      <a:pt x="8" y="9"/>
                      <a:pt x="8" y="9"/>
                    </a:cubicBezTo>
                    <a:cubicBezTo>
                      <a:pt x="9" y="9"/>
                      <a:pt x="9" y="9"/>
                      <a:pt x="9" y="9"/>
                    </a:cubicBezTo>
                    <a:cubicBezTo>
                      <a:pt x="17" y="3"/>
                      <a:pt x="17" y="3"/>
                      <a:pt x="17" y="3"/>
                    </a:cubicBezTo>
                    <a:cubicBezTo>
                      <a:pt x="16" y="2"/>
                      <a:pt x="15" y="1"/>
                      <a:pt x="15" y="1"/>
                    </a:cubicBezTo>
                    <a:cubicBezTo>
                      <a:pt x="14" y="0"/>
                      <a:pt x="14" y="0"/>
                      <a:pt x="13" y="0"/>
                    </a:cubicBezTo>
                    <a:cubicBezTo>
                      <a:pt x="13" y="0"/>
                      <a:pt x="13" y="0"/>
                      <a:pt x="13" y="0"/>
                    </a:cubicBezTo>
                  </a:path>
                </a:pathLst>
              </a:custGeom>
              <a:solidFill>
                <a:srgbClr val="5990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1" name="Freeform 219">
                <a:extLst>
                  <a:ext uri="{FF2B5EF4-FFF2-40B4-BE49-F238E27FC236}">
                    <a16:creationId xmlns:a16="http://schemas.microsoft.com/office/drawing/2014/main" id="{8C559F2D-E112-4352-A665-9455DDCFDAF8}"/>
                  </a:ext>
                </a:extLst>
              </p:cNvPr>
              <p:cNvSpPr>
                <a:spLocks/>
              </p:cNvSpPr>
              <p:nvPr/>
            </p:nvSpPr>
            <p:spPr bwMode="auto">
              <a:xfrm>
                <a:off x="-3996" y="1213"/>
                <a:ext cx="17" cy="17"/>
              </a:xfrm>
              <a:custGeom>
                <a:avLst/>
                <a:gdLst>
                  <a:gd name="T0" fmla="*/ 13 w 16"/>
                  <a:gd name="T1" fmla="*/ 0 h 15"/>
                  <a:gd name="T2" fmla="*/ 11 w 16"/>
                  <a:gd name="T3" fmla="*/ 2 h 15"/>
                  <a:gd name="T4" fmla="*/ 10 w 16"/>
                  <a:gd name="T5" fmla="*/ 3 h 15"/>
                  <a:gd name="T6" fmla="*/ 0 w 16"/>
                  <a:gd name="T7" fmla="*/ 12 h 15"/>
                  <a:gd name="T8" fmla="*/ 0 w 16"/>
                  <a:gd name="T9" fmla="*/ 12 h 15"/>
                  <a:gd name="T10" fmla="*/ 2 w 16"/>
                  <a:gd name="T11" fmla="*/ 15 h 15"/>
                  <a:gd name="T12" fmla="*/ 4 w 16"/>
                  <a:gd name="T13" fmla="*/ 14 h 15"/>
                  <a:gd name="T14" fmla="*/ 6 w 16"/>
                  <a:gd name="T15" fmla="*/ 12 h 15"/>
                  <a:gd name="T16" fmla="*/ 11 w 16"/>
                  <a:gd name="T17" fmla="*/ 8 h 15"/>
                  <a:gd name="T18" fmla="*/ 12 w 16"/>
                  <a:gd name="T19" fmla="*/ 7 h 15"/>
                  <a:gd name="T20" fmla="*/ 16 w 16"/>
                  <a:gd name="T21" fmla="*/ 4 h 15"/>
                  <a:gd name="T22" fmla="*/ 14 w 16"/>
                  <a:gd name="T23" fmla="*/ 1 h 15"/>
                  <a:gd name="T24" fmla="*/ 13 w 16"/>
                  <a:gd name="T25" fmla="*/ 0 h 15"/>
                  <a:gd name="T26" fmla="*/ 13 w 16"/>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5">
                    <a:moveTo>
                      <a:pt x="13" y="0"/>
                    </a:moveTo>
                    <a:cubicBezTo>
                      <a:pt x="11" y="2"/>
                      <a:pt x="11" y="2"/>
                      <a:pt x="11" y="2"/>
                    </a:cubicBezTo>
                    <a:cubicBezTo>
                      <a:pt x="10" y="3"/>
                      <a:pt x="10" y="3"/>
                      <a:pt x="10" y="3"/>
                    </a:cubicBezTo>
                    <a:cubicBezTo>
                      <a:pt x="0" y="12"/>
                      <a:pt x="0" y="12"/>
                      <a:pt x="0" y="12"/>
                    </a:cubicBezTo>
                    <a:cubicBezTo>
                      <a:pt x="0" y="12"/>
                      <a:pt x="0" y="12"/>
                      <a:pt x="0" y="12"/>
                    </a:cubicBezTo>
                    <a:cubicBezTo>
                      <a:pt x="0" y="13"/>
                      <a:pt x="1" y="14"/>
                      <a:pt x="2" y="15"/>
                    </a:cubicBezTo>
                    <a:cubicBezTo>
                      <a:pt x="4" y="14"/>
                      <a:pt x="4" y="14"/>
                      <a:pt x="4" y="14"/>
                    </a:cubicBezTo>
                    <a:cubicBezTo>
                      <a:pt x="6" y="12"/>
                      <a:pt x="6" y="12"/>
                      <a:pt x="6" y="12"/>
                    </a:cubicBezTo>
                    <a:cubicBezTo>
                      <a:pt x="11" y="8"/>
                      <a:pt x="11" y="8"/>
                      <a:pt x="11" y="8"/>
                    </a:cubicBezTo>
                    <a:cubicBezTo>
                      <a:pt x="12" y="7"/>
                      <a:pt x="12" y="7"/>
                      <a:pt x="12" y="7"/>
                    </a:cubicBezTo>
                    <a:cubicBezTo>
                      <a:pt x="16" y="4"/>
                      <a:pt x="16" y="4"/>
                      <a:pt x="16" y="4"/>
                    </a:cubicBezTo>
                    <a:cubicBezTo>
                      <a:pt x="16" y="3"/>
                      <a:pt x="15" y="2"/>
                      <a:pt x="14" y="1"/>
                    </a:cubicBezTo>
                    <a:cubicBezTo>
                      <a:pt x="14" y="1"/>
                      <a:pt x="14" y="1"/>
                      <a:pt x="13" y="0"/>
                    </a:cubicBezTo>
                    <a:cubicBezTo>
                      <a:pt x="13" y="0"/>
                      <a:pt x="13" y="0"/>
                      <a:pt x="13" y="0"/>
                    </a:cubicBezTo>
                  </a:path>
                </a:pathLst>
              </a:custGeom>
              <a:solidFill>
                <a:srgbClr val="B763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2" name="Freeform 220">
                <a:extLst>
                  <a:ext uri="{FF2B5EF4-FFF2-40B4-BE49-F238E27FC236}">
                    <a16:creationId xmlns:a16="http://schemas.microsoft.com/office/drawing/2014/main" id="{CB05D488-BA72-4CFE-9340-7AECD3C2DD93}"/>
                  </a:ext>
                </a:extLst>
              </p:cNvPr>
              <p:cNvSpPr>
                <a:spLocks/>
              </p:cNvSpPr>
              <p:nvPr/>
            </p:nvSpPr>
            <p:spPr bwMode="auto">
              <a:xfrm>
                <a:off x="-3134" y="1428"/>
                <a:ext cx="46" cy="46"/>
              </a:xfrm>
              <a:custGeom>
                <a:avLst/>
                <a:gdLst>
                  <a:gd name="T0" fmla="*/ 7 w 42"/>
                  <a:gd name="T1" fmla="*/ 9 h 42"/>
                  <a:gd name="T2" fmla="*/ 33 w 42"/>
                  <a:gd name="T3" fmla="*/ 6 h 42"/>
                  <a:gd name="T4" fmla="*/ 36 w 42"/>
                  <a:gd name="T5" fmla="*/ 33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5"/>
                      <a:pt x="36" y="33"/>
                    </a:cubicBezTo>
                    <a:cubicBezTo>
                      <a:pt x="29" y="41"/>
                      <a:pt x="17" y="42"/>
                      <a:pt x="9" y="35"/>
                    </a:cubicBezTo>
                    <a:cubicBezTo>
                      <a:pt x="1" y="29"/>
                      <a:pt x="0" y="17"/>
                      <a:pt x="7" y="9"/>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3" name="Freeform 221">
                <a:extLst>
                  <a:ext uri="{FF2B5EF4-FFF2-40B4-BE49-F238E27FC236}">
                    <a16:creationId xmlns:a16="http://schemas.microsoft.com/office/drawing/2014/main" id="{F76DC968-ECE6-4FDF-83C9-8C3E46FAB160}"/>
                  </a:ext>
                </a:extLst>
              </p:cNvPr>
              <p:cNvSpPr>
                <a:spLocks/>
              </p:cNvSpPr>
              <p:nvPr/>
            </p:nvSpPr>
            <p:spPr bwMode="auto">
              <a:xfrm>
                <a:off x="-2458" y="1580"/>
                <a:ext cx="46" cy="46"/>
              </a:xfrm>
              <a:custGeom>
                <a:avLst/>
                <a:gdLst>
                  <a:gd name="T0" fmla="*/ 6 w 42"/>
                  <a:gd name="T1" fmla="*/ 9 h 42"/>
                  <a:gd name="T2" fmla="*/ 33 w 42"/>
                  <a:gd name="T3" fmla="*/ 6 h 42"/>
                  <a:gd name="T4" fmla="*/ 35 w 42"/>
                  <a:gd name="T5" fmla="*/ 33 h 42"/>
                  <a:gd name="T6" fmla="*/ 9 w 42"/>
                  <a:gd name="T7" fmla="*/ 35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6"/>
                    </a:cubicBezTo>
                    <a:cubicBezTo>
                      <a:pt x="41" y="13"/>
                      <a:pt x="42" y="25"/>
                      <a:pt x="35" y="33"/>
                    </a:cubicBezTo>
                    <a:cubicBezTo>
                      <a:pt x="29" y="41"/>
                      <a:pt x="17" y="42"/>
                      <a:pt x="9" y="35"/>
                    </a:cubicBezTo>
                    <a:cubicBezTo>
                      <a:pt x="1" y="29"/>
                      <a:pt x="0" y="17"/>
                      <a:pt x="6" y="9"/>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4" name="Freeform 222">
                <a:extLst>
                  <a:ext uri="{FF2B5EF4-FFF2-40B4-BE49-F238E27FC236}">
                    <a16:creationId xmlns:a16="http://schemas.microsoft.com/office/drawing/2014/main" id="{09CB6C3E-35A6-4C5E-BD42-71199C96EFB5}"/>
                  </a:ext>
                </a:extLst>
              </p:cNvPr>
              <p:cNvSpPr>
                <a:spLocks/>
              </p:cNvSpPr>
              <p:nvPr/>
            </p:nvSpPr>
            <p:spPr bwMode="auto">
              <a:xfrm>
                <a:off x="-1874" y="1280"/>
                <a:ext cx="46" cy="46"/>
              </a:xfrm>
              <a:custGeom>
                <a:avLst/>
                <a:gdLst>
                  <a:gd name="T0" fmla="*/ 6 w 42"/>
                  <a:gd name="T1" fmla="*/ 9 h 42"/>
                  <a:gd name="T2" fmla="*/ 33 w 42"/>
                  <a:gd name="T3" fmla="*/ 7 h 42"/>
                  <a:gd name="T4" fmla="*/ 35 w 42"/>
                  <a:gd name="T5" fmla="*/ 33 h 42"/>
                  <a:gd name="T6" fmla="*/ 9 w 42"/>
                  <a:gd name="T7" fmla="*/ 36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7"/>
                    </a:cubicBezTo>
                    <a:cubicBezTo>
                      <a:pt x="41" y="13"/>
                      <a:pt x="42" y="25"/>
                      <a:pt x="35" y="33"/>
                    </a:cubicBezTo>
                    <a:cubicBezTo>
                      <a:pt x="29" y="41"/>
                      <a:pt x="17" y="42"/>
                      <a:pt x="9" y="36"/>
                    </a:cubicBezTo>
                    <a:cubicBezTo>
                      <a:pt x="1" y="29"/>
                      <a:pt x="0" y="17"/>
                      <a:pt x="6" y="9"/>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5" name="Freeform 223">
                <a:extLst>
                  <a:ext uri="{FF2B5EF4-FFF2-40B4-BE49-F238E27FC236}">
                    <a16:creationId xmlns:a16="http://schemas.microsoft.com/office/drawing/2014/main" id="{108B46E0-BC9A-4F23-8612-90DBEF63CF82}"/>
                  </a:ext>
                </a:extLst>
              </p:cNvPr>
              <p:cNvSpPr>
                <a:spLocks/>
              </p:cNvSpPr>
              <p:nvPr/>
            </p:nvSpPr>
            <p:spPr bwMode="auto">
              <a:xfrm>
                <a:off x="-2145" y="703"/>
                <a:ext cx="46" cy="47"/>
              </a:xfrm>
              <a:custGeom>
                <a:avLst/>
                <a:gdLst>
                  <a:gd name="T0" fmla="*/ 6 w 42"/>
                  <a:gd name="T1" fmla="*/ 9 h 42"/>
                  <a:gd name="T2" fmla="*/ 33 w 42"/>
                  <a:gd name="T3" fmla="*/ 6 h 42"/>
                  <a:gd name="T4" fmla="*/ 35 w 42"/>
                  <a:gd name="T5" fmla="*/ 33 h 42"/>
                  <a:gd name="T6" fmla="*/ 9 w 42"/>
                  <a:gd name="T7" fmla="*/ 35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6"/>
                    </a:cubicBezTo>
                    <a:cubicBezTo>
                      <a:pt x="41" y="13"/>
                      <a:pt x="42" y="25"/>
                      <a:pt x="35" y="33"/>
                    </a:cubicBezTo>
                    <a:cubicBezTo>
                      <a:pt x="29" y="41"/>
                      <a:pt x="17" y="42"/>
                      <a:pt x="9" y="35"/>
                    </a:cubicBezTo>
                    <a:cubicBezTo>
                      <a:pt x="1" y="29"/>
                      <a:pt x="0" y="17"/>
                      <a:pt x="6" y="9"/>
                    </a:cubicBezTo>
                    <a:close/>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6" name="Freeform 224">
                <a:extLst>
                  <a:ext uri="{FF2B5EF4-FFF2-40B4-BE49-F238E27FC236}">
                    <a16:creationId xmlns:a16="http://schemas.microsoft.com/office/drawing/2014/main" id="{3A0B0D21-32C3-4A70-8CE2-B4EE5A7FD7DC}"/>
                  </a:ext>
                </a:extLst>
              </p:cNvPr>
              <p:cNvSpPr>
                <a:spLocks/>
              </p:cNvSpPr>
              <p:nvPr/>
            </p:nvSpPr>
            <p:spPr bwMode="auto">
              <a:xfrm>
                <a:off x="-1712" y="851"/>
                <a:ext cx="47" cy="47"/>
              </a:xfrm>
              <a:custGeom>
                <a:avLst/>
                <a:gdLst>
                  <a:gd name="T0" fmla="*/ 6 w 42"/>
                  <a:gd name="T1" fmla="*/ 9 h 42"/>
                  <a:gd name="T2" fmla="*/ 33 w 42"/>
                  <a:gd name="T3" fmla="*/ 7 h 42"/>
                  <a:gd name="T4" fmla="*/ 35 w 42"/>
                  <a:gd name="T5" fmla="*/ 33 h 42"/>
                  <a:gd name="T6" fmla="*/ 9 w 42"/>
                  <a:gd name="T7" fmla="*/ 36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5" y="0"/>
                      <a:pt x="33" y="7"/>
                    </a:cubicBezTo>
                    <a:cubicBezTo>
                      <a:pt x="41" y="13"/>
                      <a:pt x="42" y="25"/>
                      <a:pt x="35" y="33"/>
                    </a:cubicBezTo>
                    <a:cubicBezTo>
                      <a:pt x="29" y="41"/>
                      <a:pt x="17" y="42"/>
                      <a:pt x="9" y="36"/>
                    </a:cubicBezTo>
                    <a:cubicBezTo>
                      <a:pt x="1" y="29"/>
                      <a:pt x="0" y="17"/>
                      <a:pt x="6" y="9"/>
                    </a:cubicBezTo>
                    <a:close/>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7" name="Freeform 225">
                <a:extLst>
                  <a:ext uri="{FF2B5EF4-FFF2-40B4-BE49-F238E27FC236}">
                    <a16:creationId xmlns:a16="http://schemas.microsoft.com/office/drawing/2014/main" id="{6DCD3E6C-B5EE-4E05-B656-A4CE598A6EAD}"/>
                  </a:ext>
                </a:extLst>
              </p:cNvPr>
              <p:cNvSpPr>
                <a:spLocks/>
              </p:cNvSpPr>
              <p:nvPr/>
            </p:nvSpPr>
            <p:spPr bwMode="auto">
              <a:xfrm>
                <a:off x="-3815" y="1039"/>
                <a:ext cx="47" cy="46"/>
              </a:xfrm>
              <a:custGeom>
                <a:avLst/>
                <a:gdLst>
                  <a:gd name="T0" fmla="*/ 7 w 42"/>
                  <a:gd name="T1" fmla="*/ 9 h 42"/>
                  <a:gd name="T2" fmla="*/ 33 w 42"/>
                  <a:gd name="T3" fmla="*/ 6 h 42"/>
                  <a:gd name="T4" fmla="*/ 36 w 42"/>
                  <a:gd name="T5" fmla="*/ 33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5"/>
                      <a:pt x="36" y="33"/>
                    </a:cubicBezTo>
                    <a:cubicBezTo>
                      <a:pt x="29" y="41"/>
                      <a:pt x="17" y="42"/>
                      <a:pt x="9" y="35"/>
                    </a:cubicBezTo>
                    <a:cubicBezTo>
                      <a:pt x="1" y="29"/>
                      <a:pt x="0" y="17"/>
                      <a:pt x="7" y="9"/>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8" name="Freeform 226">
                <a:extLst>
                  <a:ext uri="{FF2B5EF4-FFF2-40B4-BE49-F238E27FC236}">
                    <a16:creationId xmlns:a16="http://schemas.microsoft.com/office/drawing/2014/main" id="{E0F3781F-4779-4795-AF72-2E48F558BD89}"/>
                  </a:ext>
                </a:extLst>
              </p:cNvPr>
              <p:cNvSpPr>
                <a:spLocks/>
              </p:cNvSpPr>
              <p:nvPr/>
            </p:nvSpPr>
            <p:spPr bwMode="auto">
              <a:xfrm>
                <a:off x="-4030" y="1097"/>
                <a:ext cx="46" cy="46"/>
              </a:xfrm>
              <a:custGeom>
                <a:avLst/>
                <a:gdLst>
                  <a:gd name="T0" fmla="*/ 7 w 42"/>
                  <a:gd name="T1" fmla="*/ 9 h 42"/>
                  <a:gd name="T2" fmla="*/ 33 w 42"/>
                  <a:gd name="T3" fmla="*/ 6 h 42"/>
                  <a:gd name="T4" fmla="*/ 36 w 42"/>
                  <a:gd name="T5" fmla="*/ 32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4"/>
                      <a:pt x="36" y="32"/>
                    </a:cubicBezTo>
                    <a:cubicBezTo>
                      <a:pt x="29" y="40"/>
                      <a:pt x="17" y="42"/>
                      <a:pt x="9" y="35"/>
                    </a:cubicBezTo>
                    <a:cubicBezTo>
                      <a:pt x="1" y="29"/>
                      <a:pt x="0" y="17"/>
                      <a:pt x="7" y="9"/>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9" name="Freeform 227">
                <a:extLst>
                  <a:ext uri="{FF2B5EF4-FFF2-40B4-BE49-F238E27FC236}">
                    <a16:creationId xmlns:a16="http://schemas.microsoft.com/office/drawing/2014/main" id="{7C89A69D-8A8A-4C41-9A66-6B9F4BE630A8}"/>
                  </a:ext>
                </a:extLst>
              </p:cNvPr>
              <p:cNvSpPr>
                <a:spLocks/>
              </p:cNvSpPr>
              <p:nvPr/>
            </p:nvSpPr>
            <p:spPr bwMode="auto">
              <a:xfrm>
                <a:off x="-4774" y="1831"/>
                <a:ext cx="46" cy="46"/>
              </a:xfrm>
              <a:custGeom>
                <a:avLst/>
                <a:gdLst>
                  <a:gd name="T0" fmla="*/ 6 w 42"/>
                  <a:gd name="T1" fmla="*/ 9 h 42"/>
                  <a:gd name="T2" fmla="*/ 32 w 42"/>
                  <a:gd name="T3" fmla="*/ 7 h 42"/>
                  <a:gd name="T4" fmla="*/ 35 w 42"/>
                  <a:gd name="T5" fmla="*/ 33 h 42"/>
                  <a:gd name="T6" fmla="*/ 9 w 42"/>
                  <a:gd name="T7" fmla="*/ 36 h 42"/>
                  <a:gd name="T8" fmla="*/ 6 w 42"/>
                  <a:gd name="T9" fmla="*/ 9 h 42"/>
                </a:gdLst>
                <a:ahLst/>
                <a:cxnLst>
                  <a:cxn ang="0">
                    <a:pos x="T0" y="T1"/>
                  </a:cxn>
                  <a:cxn ang="0">
                    <a:pos x="T2" y="T3"/>
                  </a:cxn>
                  <a:cxn ang="0">
                    <a:pos x="T4" y="T5"/>
                  </a:cxn>
                  <a:cxn ang="0">
                    <a:pos x="T6" y="T7"/>
                  </a:cxn>
                  <a:cxn ang="0">
                    <a:pos x="T8" y="T9"/>
                  </a:cxn>
                </a:cxnLst>
                <a:rect l="0" t="0" r="r" b="b"/>
                <a:pathLst>
                  <a:path w="42" h="42">
                    <a:moveTo>
                      <a:pt x="6" y="9"/>
                    </a:moveTo>
                    <a:cubicBezTo>
                      <a:pt x="13" y="1"/>
                      <a:pt x="24" y="0"/>
                      <a:pt x="32" y="7"/>
                    </a:cubicBezTo>
                    <a:cubicBezTo>
                      <a:pt x="40" y="13"/>
                      <a:pt x="42" y="25"/>
                      <a:pt x="35" y="33"/>
                    </a:cubicBezTo>
                    <a:cubicBezTo>
                      <a:pt x="29" y="41"/>
                      <a:pt x="17" y="42"/>
                      <a:pt x="9" y="36"/>
                    </a:cubicBezTo>
                    <a:cubicBezTo>
                      <a:pt x="1" y="29"/>
                      <a:pt x="0" y="17"/>
                      <a:pt x="6" y="9"/>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0" name="Freeform 228">
                <a:extLst>
                  <a:ext uri="{FF2B5EF4-FFF2-40B4-BE49-F238E27FC236}">
                    <a16:creationId xmlns:a16="http://schemas.microsoft.com/office/drawing/2014/main" id="{33C61751-6DB5-4308-BB94-258DA4F90DAF}"/>
                  </a:ext>
                </a:extLst>
              </p:cNvPr>
              <p:cNvSpPr>
                <a:spLocks/>
              </p:cNvSpPr>
              <p:nvPr/>
            </p:nvSpPr>
            <p:spPr bwMode="auto">
              <a:xfrm>
                <a:off x="-3977" y="1598"/>
                <a:ext cx="46" cy="46"/>
              </a:xfrm>
              <a:custGeom>
                <a:avLst/>
                <a:gdLst>
                  <a:gd name="T0" fmla="*/ 7 w 42"/>
                  <a:gd name="T1" fmla="*/ 9 h 42"/>
                  <a:gd name="T2" fmla="*/ 33 w 42"/>
                  <a:gd name="T3" fmla="*/ 6 h 42"/>
                  <a:gd name="T4" fmla="*/ 36 w 42"/>
                  <a:gd name="T5" fmla="*/ 32 h 42"/>
                  <a:gd name="T6" fmla="*/ 9 w 42"/>
                  <a:gd name="T7" fmla="*/ 35 h 42"/>
                  <a:gd name="T8" fmla="*/ 7 w 42"/>
                  <a:gd name="T9" fmla="*/ 9 h 42"/>
                </a:gdLst>
                <a:ahLst/>
                <a:cxnLst>
                  <a:cxn ang="0">
                    <a:pos x="T0" y="T1"/>
                  </a:cxn>
                  <a:cxn ang="0">
                    <a:pos x="T2" y="T3"/>
                  </a:cxn>
                  <a:cxn ang="0">
                    <a:pos x="T4" y="T5"/>
                  </a:cxn>
                  <a:cxn ang="0">
                    <a:pos x="T6" y="T7"/>
                  </a:cxn>
                  <a:cxn ang="0">
                    <a:pos x="T8" y="T9"/>
                  </a:cxn>
                </a:cxnLst>
                <a:rect l="0" t="0" r="r" b="b"/>
                <a:pathLst>
                  <a:path w="42" h="42">
                    <a:moveTo>
                      <a:pt x="7" y="9"/>
                    </a:moveTo>
                    <a:cubicBezTo>
                      <a:pt x="13" y="1"/>
                      <a:pt x="25" y="0"/>
                      <a:pt x="33" y="6"/>
                    </a:cubicBezTo>
                    <a:cubicBezTo>
                      <a:pt x="41" y="13"/>
                      <a:pt x="42" y="24"/>
                      <a:pt x="36" y="32"/>
                    </a:cubicBezTo>
                    <a:cubicBezTo>
                      <a:pt x="29" y="40"/>
                      <a:pt x="17" y="42"/>
                      <a:pt x="9" y="35"/>
                    </a:cubicBezTo>
                    <a:cubicBezTo>
                      <a:pt x="1" y="29"/>
                      <a:pt x="0" y="17"/>
                      <a:pt x="7" y="9"/>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1" name="Freeform 229">
                <a:extLst>
                  <a:ext uri="{FF2B5EF4-FFF2-40B4-BE49-F238E27FC236}">
                    <a16:creationId xmlns:a16="http://schemas.microsoft.com/office/drawing/2014/main" id="{C41DE726-9911-43E5-A936-8B7117F1E312}"/>
                  </a:ext>
                </a:extLst>
              </p:cNvPr>
              <p:cNvSpPr>
                <a:spLocks/>
              </p:cNvSpPr>
              <p:nvPr/>
            </p:nvSpPr>
            <p:spPr bwMode="auto">
              <a:xfrm>
                <a:off x="-4446" y="1217"/>
                <a:ext cx="33" cy="31"/>
              </a:xfrm>
              <a:custGeom>
                <a:avLst/>
                <a:gdLst>
                  <a:gd name="T0" fmla="*/ 5 w 30"/>
                  <a:gd name="T1" fmla="*/ 6 h 29"/>
                  <a:gd name="T2" fmla="*/ 24 w 30"/>
                  <a:gd name="T3" fmla="*/ 4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0"/>
                      <a:pt x="18" y="0"/>
                      <a:pt x="24" y="4"/>
                    </a:cubicBezTo>
                    <a:cubicBezTo>
                      <a:pt x="29" y="9"/>
                      <a:pt x="30" y="17"/>
                      <a:pt x="25" y="23"/>
                    </a:cubicBezTo>
                    <a:cubicBezTo>
                      <a:pt x="21" y="29"/>
                      <a:pt x="12" y="29"/>
                      <a:pt x="7" y="25"/>
                    </a:cubicBezTo>
                    <a:cubicBezTo>
                      <a:pt x="1" y="20"/>
                      <a:pt x="0" y="12"/>
                      <a:pt x="5" y="6"/>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2" name="Freeform 230">
                <a:extLst>
                  <a:ext uri="{FF2B5EF4-FFF2-40B4-BE49-F238E27FC236}">
                    <a16:creationId xmlns:a16="http://schemas.microsoft.com/office/drawing/2014/main" id="{E9CC5EDC-1CFC-4CC1-83B9-2195C5EAA537}"/>
                  </a:ext>
                </a:extLst>
              </p:cNvPr>
              <p:cNvSpPr>
                <a:spLocks/>
              </p:cNvSpPr>
              <p:nvPr/>
            </p:nvSpPr>
            <p:spPr bwMode="auto">
              <a:xfrm>
                <a:off x="-3479" y="1232"/>
                <a:ext cx="33" cy="33"/>
              </a:xfrm>
              <a:custGeom>
                <a:avLst/>
                <a:gdLst>
                  <a:gd name="T0" fmla="*/ 5 w 30"/>
                  <a:gd name="T1" fmla="*/ 7 h 30"/>
                  <a:gd name="T2" fmla="*/ 23 w 30"/>
                  <a:gd name="T3" fmla="*/ 5 h 30"/>
                  <a:gd name="T4" fmla="*/ 25 w 30"/>
                  <a:gd name="T5" fmla="*/ 24 h 30"/>
                  <a:gd name="T6" fmla="*/ 7 w 30"/>
                  <a:gd name="T7" fmla="*/ 25 h 30"/>
                  <a:gd name="T8" fmla="*/ 5 w 30"/>
                  <a:gd name="T9" fmla="*/ 7 h 30"/>
                </a:gdLst>
                <a:ahLst/>
                <a:cxnLst>
                  <a:cxn ang="0">
                    <a:pos x="T0" y="T1"/>
                  </a:cxn>
                  <a:cxn ang="0">
                    <a:pos x="T2" y="T3"/>
                  </a:cxn>
                  <a:cxn ang="0">
                    <a:pos x="T4" y="T5"/>
                  </a:cxn>
                  <a:cxn ang="0">
                    <a:pos x="T6" y="T7"/>
                  </a:cxn>
                  <a:cxn ang="0">
                    <a:pos x="T8" y="T9"/>
                  </a:cxn>
                </a:cxnLst>
                <a:rect l="0" t="0" r="r" b="b"/>
                <a:pathLst>
                  <a:path w="30" h="30">
                    <a:moveTo>
                      <a:pt x="5" y="7"/>
                    </a:moveTo>
                    <a:cubicBezTo>
                      <a:pt x="9" y="1"/>
                      <a:pt x="18" y="0"/>
                      <a:pt x="23" y="5"/>
                    </a:cubicBezTo>
                    <a:cubicBezTo>
                      <a:pt x="29" y="10"/>
                      <a:pt x="30" y="18"/>
                      <a:pt x="25" y="24"/>
                    </a:cubicBezTo>
                    <a:cubicBezTo>
                      <a:pt x="21" y="29"/>
                      <a:pt x="12" y="30"/>
                      <a:pt x="7" y="25"/>
                    </a:cubicBezTo>
                    <a:cubicBezTo>
                      <a:pt x="1" y="21"/>
                      <a:pt x="0" y="12"/>
                      <a:pt x="5" y="7"/>
                    </a:cubicBezTo>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3" name="Freeform 231">
                <a:extLst>
                  <a:ext uri="{FF2B5EF4-FFF2-40B4-BE49-F238E27FC236}">
                    <a16:creationId xmlns:a16="http://schemas.microsoft.com/office/drawing/2014/main" id="{3E437193-E368-40F9-ABD5-6B90A570D0DB}"/>
                  </a:ext>
                </a:extLst>
              </p:cNvPr>
              <p:cNvSpPr>
                <a:spLocks/>
              </p:cNvSpPr>
              <p:nvPr/>
            </p:nvSpPr>
            <p:spPr bwMode="auto">
              <a:xfrm>
                <a:off x="-3597" y="1601"/>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7"/>
                      <a:pt x="25" y="23"/>
                    </a:cubicBezTo>
                    <a:cubicBezTo>
                      <a:pt x="21" y="29"/>
                      <a:pt x="12" y="30"/>
                      <a:pt x="7"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4" name="Freeform 232">
                <a:extLst>
                  <a:ext uri="{FF2B5EF4-FFF2-40B4-BE49-F238E27FC236}">
                    <a16:creationId xmlns:a16="http://schemas.microsoft.com/office/drawing/2014/main" id="{56750D1D-EC53-4C10-A9DE-68F7C090BF5A}"/>
                  </a:ext>
                </a:extLst>
              </p:cNvPr>
              <p:cNvSpPr>
                <a:spLocks/>
              </p:cNvSpPr>
              <p:nvPr/>
            </p:nvSpPr>
            <p:spPr bwMode="auto">
              <a:xfrm>
                <a:off x="-3906" y="1131"/>
                <a:ext cx="23" cy="23"/>
              </a:xfrm>
              <a:custGeom>
                <a:avLst/>
                <a:gdLst>
                  <a:gd name="T0" fmla="*/ 3 w 21"/>
                  <a:gd name="T1" fmla="*/ 4 h 21"/>
                  <a:gd name="T2" fmla="*/ 17 w 21"/>
                  <a:gd name="T3" fmla="*/ 3 h 21"/>
                  <a:gd name="T4" fmla="*/ 18 w 21"/>
                  <a:gd name="T5" fmla="*/ 16 h 21"/>
                  <a:gd name="T6" fmla="*/ 5 w 21"/>
                  <a:gd name="T7" fmla="*/ 17 h 21"/>
                  <a:gd name="T8" fmla="*/ 3 w 21"/>
                  <a:gd name="T9" fmla="*/ 4 h 21"/>
                </a:gdLst>
                <a:ahLst/>
                <a:cxnLst>
                  <a:cxn ang="0">
                    <a:pos x="T0" y="T1"/>
                  </a:cxn>
                  <a:cxn ang="0">
                    <a:pos x="T2" y="T3"/>
                  </a:cxn>
                  <a:cxn ang="0">
                    <a:pos x="T4" y="T5"/>
                  </a:cxn>
                  <a:cxn ang="0">
                    <a:pos x="T6" y="T7"/>
                  </a:cxn>
                  <a:cxn ang="0">
                    <a:pos x="T8" y="T9"/>
                  </a:cxn>
                </a:cxnLst>
                <a:rect l="0" t="0" r="r" b="b"/>
                <a:pathLst>
                  <a:path w="21" h="21">
                    <a:moveTo>
                      <a:pt x="3" y="4"/>
                    </a:moveTo>
                    <a:cubicBezTo>
                      <a:pt x="7" y="0"/>
                      <a:pt x="13" y="0"/>
                      <a:pt x="17" y="3"/>
                    </a:cubicBezTo>
                    <a:cubicBezTo>
                      <a:pt x="21" y="6"/>
                      <a:pt x="21" y="12"/>
                      <a:pt x="18" y="16"/>
                    </a:cubicBezTo>
                    <a:cubicBezTo>
                      <a:pt x="15" y="20"/>
                      <a:pt x="9" y="21"/>
                      <a:pt x="5" y="17"/>
                    </a:cubicBezTo>
                    <a:cubicBezTo>
                      <a:pt x="1" y="14"/>
                      <a:pt x="0" y="8"/>
                      <a:pt x="3" y="4"/>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5" name="Freeform 233">
                <a:extLst>
                  <a:ext uri="{FF2B5EF4-FFF2-40B4-BE49-F238E27FC236}">
                    <a16:creationId xmlns:a16="http://schemas.microsoft.com/office/drawing/2014/main" id="{C49BBDB4-4C1C-4D14-B069-88122057A177}"/>
                  </a:ext>
                </a:extLst>
              </p:cNvPr>
              <p:cNvSpPr>
                <a:spLocks/>
              </p:cNvSpPr>
              <p:nvPr/>
            </p:nvSpPr>
            <p:spPr bwMode="auto">
              <a:xfrm>
                <a:off x="-3958" y="1177"/>
                <a:ext cx="23" cy="23"/>
              </a:xfrm>
              <a:custGeom>
                <a:avLst/>
                <a:gdLst>
                  <a:gd name="T0" fmla="*/ 4 w 21"/>
                  <a:gd name="T1" fmla="*/ 5 h 21"/>
                  <a:gd name="T2" fmla="*/ 17 w 21"/>
                  <a:gd name="T3" fmla="*/ 4 h 21"/>
                  <a:gd name="T4" fmla="*/ 18 w 21"/>
                  <a:gd name="T5" fmla="*/ 17 h 21"/>
                  <a:gd name="T6" fmla="*/ 5 w 21"/>
                  <a:gd name="T7" fmla="*/ 18 h 21"/>
                  <a:gd name="T8" fmla="*/ 4 w 21"/>
                  <a:gd name="T9" fmla="*/ 5 h 21"/>
                </a:gdLst>
                <a:ahLst/>
                <a:cxnLst>
                  <a:cxn ang="0">
                    <a:pos x="T0" y="T1"/>
                  </a:cxn>
                  <a:cxn ang="0">
                    <a:pos x="T2" y="T3"/>
                  </a:cxn>
                  <a:cxn ang="0">
                    <a:pos x="T4" y="T5"/>
                  </a:cxn>
                  <a:cxn ang="0">
                    <a:pos x="T6" y="T7"/>
                  </a:cxn>
                  <a:cxn ang="0">
                    <a:pos x="T8" y="T9"/>
                  </a:cxn>
                </a:cxnLst>
                <a:rect l="0" t="0" r="r" b="b"/>
                <a:pathLst>
                  <a:path w="21" h="21">
                    <a:moveTo>
                      <a:pt x="4" y="5"/>
                    </a:moveTo>
                    <a:cubicBezTo>
                      <a:pt x="7" y="1"/>
                      <a:pt x="13" y="0"/>
                      <a:pt x="17" y="4"/>
                    </a:cubicBezTo>
                    <a:cubicBezTo>
                      <a:pt x="21" y="7"/>
                      <a:pt x="21" y="13"/>
                      <a:pt x="18" y="17"/>
                    </a:cubicBezTo>
                    <a:cubicBezTo>
                      <a:pt x="15" y="21"/>
                      <a:pt x="9" y="21"/>
                      <a:pt x="5" y="18"/>
                    </a:cubicBezTo>
                    <a:cubicBezTo>
                      <a:pt x="1" y="15"/>
                      <a:pt x="0" y="9"/>
                      <a:pt x="4" y="5"/>
                    </a:cubicBezTo>
                    <a:close/>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6" name="Freeform 234">
                <a:extLst>
                  <a:ext uri="{FF2B5EF4-FFF2-40B4-BE49-F238E27FC236}">
                    <a16:creationId xmlns:a16="http://schemas.microsoft.com/office/drawing/2014/main" id="{E0521CC2-6420-4218-A39A-6D7080E17122}"/>
                  </a:ext>
                </a:extLst>
              </p:cNvPr>
              <p:cNvSpPr>
                <a:spLocks/>
              </p:cNvSpPr>
              <p:nvPr/>
            </p:nvSpPr>
            <p:spPr bwMode="auto">
              <a:xfrm>
                <a:off x="-3998" y="1211"/>
                <a:ext cx="23" cy="23"/>
              </a:xfrm>
              <a:custGeom>
                <a:avLst/>
                <a:gdLst>
                  <a:gd name="T0" fmla="*/ 3 w 21"/>
                  <a:gd name="T1" fmla="*/ 4 h 21"/>
                  <a:gd name="T2" fmla="*/ 16 w 21"/>
                  <a:gd name="T3" fmla="*/ 3 h 21"/>
                  <a:gd name="T4" fmla="*/ 17 w 21"/>
                  <a:gd name="T5" fmla="*/ 16 h 21"/>
                  <a:gd name="T6" fmla="*/ 4 w 21"/>
                  <a:gd name="T7" fmla="*/ 18 h 21"/>
                  <a:gd name="T8" fmla="*/ 3 w 21"/>
                  <a:gd name="T9" fmla="*/ 4 h 21"/>
                </a:gdLst>
                <a:ahLst/>
                <a:cxnLst>
                  <a:cxn ang="0">
                    <a:pos x="T0" y="T1"/>
                  </a:cxn>
                  <a:cxn ang="0">
                    <a:pos x="T2" y="T3"/>
                  </a:cxn>
                  <a:cxn ang="0">
                    <a:pos x="T4" y="T5"/>
                  </a:cxn>
                  <a:cxn ang="0">
                    <a:pos x="T6" y="T7"/>
                  </a:cxn>
                  <a:cxn ang="0">
                    <a:pos x="T8" y="T9"/>
                  </a:cxn>
                </a:cxnLst>
                <a:rect l="0" t="0" r="r" b="b"/>
                <a:pathLst>
                  <a:path w="21" h="21">
                    <a:moveTo>
                      <a:pt x="3" y="4"/>
                    </a:moveTo>
                    <a:cubicBezTo>
                      <a:pt x="6" y="0"/>
                      <a:pt x="12" y="0"/>
                      <a:pt x="16" y="3"/>
                    </a:cubicBezTo>
                    <a:cubicBezTo>
                      <a:pt x="20" y="6"/>
                      <a:pt x="21" y="12"/>
                      <a:pt x="17" y="16"/>
                    </a:cubicBezTo>
                    <a:cubicBezTo>
                      <a:pt x="14" y="20"/>
                      <a:pt x="8" y="21"/>
                      <a:pt x="4" y="18"/>
                    </a:cubicBezTo>
                    <a:cubicBezTo>
                      <a:pt x="0" y="14"/>
                      <a:pt x="0" y="8"/>
                      <a:pt x="3" y="4"/>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7" name="Freeform 235">
                <a:extLst>
                  <a:ext uri="{FF2B5EF4-FFF2-40B4-BE49-F238E27FC236}">
                    <a16:creationId xmlns:a16="http://schemas.microsoft.com/office/drawing/2014/main" id="{06B9F43A-09CD-4A5E-8996-3CA73D87DD33}"/>
                  </a:ext>
                </a:extLst>
              </p:cNvPr>
              <p:cNvSpPr>
                <a:spLocks/>
              </p:cNvSpPr>
              <p:nvPr/>
            </p:nvSpPr>
            <p:spPr bwMode="auto">
              <a:xfrm>
                <a:off x="-4051" y="1255"/>
                <a:ext cx="23" cy="23"/>
              </a:xfrm>
              <a:custGeom>
                <a:avLst/>
                <a:gdLst>
                  <a:gd name="T0" fmla="*/ 3 w 21"/>
                  <a:gd name="T1" fmla="*/ 5 h 21"/>
                  <a:gd name="T2" fmla="*/ 17 w 21"/>
                  <a:gd name="T3" fmla="*/ 3 h 21"/>
                  <a:gd name="T4" fmla="*/ 18 w 21"/>
                  <a:gd name="T5" fmla="*/ 16 h 21"/>
                  <a:gd name="T6" fmla="*/ 5 w 21"/>
                  <a:gd name="T7" fmla="*/ 18 h 21"/>
                  <a:gd name="T8" fmla="*/ 3 w 21"/>
                  <a:gd name="T9" fmla="*/ 5 h 21"/>
                </a:gdLst>
                <a:ahLst/>
                <a:cxnLst>
                  <a:cxn ang="0">
                    <a:pos x="T0" y="T1"/>
                  </a:cxn>
                  <a:cxn ang="0">
                    <a:pos x="T2" y="T3"/>
                  </a:cxn>
                  <a:cxn ang="0">
                    <a:pos x="T4" y="T5"/>
                  </a:cxn>
                  <a:cxn ang="0">
                    <a:pos x="T6" y="T7"/>
                  </a:cxn>
                  <a:cxn ang="0">
                    <a:pos x="T8" y="T9"/>
                  </a:cxn>
                </a:cxnLst>
                <a:rect l="0" t="0" r="r" b="b"/>
                <a:pathLst>
                  <a:path w="21" h="21">
                    <a:moveTo>
                      <a:pt x="3" y="5"/>
                    </a:moveTo>
                    <a:cubicBezTo>
                      <a:pt x="7" y="1"/>
                      <a:pt x="13" y="0"/>
                      <a:pt x="17" y="3"/>
                    </a:cubicBezTo>
                    <a:cubicBezTo>
                      <a:pt x="21" y="7"/>
                      <a:pt x="21" y="12"/>
                      <a:pt x="18" y="16"/>
                    </a:cubicBezTo>
                    <a:cubicBezTo>
                      <a:pt x="15" y="20"/>
                      <a:pt x="9" y="21"/>
                      <a:pt x="5" y="18"/>
                    </a:cubicBezTo>
                    <a:cubicBezTo>
                      <a:pt x="1" y="14"/>
                      <a:pt x="0" y="9"/>
                      <a:pt x="3" y="5"/>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8" name="Freeform 236">
                <a:extLst>
                  <a:ext uri="{FF2B5EF4-FFF2-40B4-BE49-F238E27FC236}">
                    <a16:creationId xmlns:a16="http://schemas.microsoft.com/office/drawing/2014/main" id="{C86F594C-0AF1-467F-A4B0-69D32B433309}"/>
                  </a:ext>
                </a:extLst>
              </p:cNvPr>
              <p:cNvSpPr>
                <a:spLocks/>
              </p:cNvSpPr>
              <p:nvPr/>
            </p:nvSpPr>
            <p:spPr bwMode="auto">
              <a:xfrm>
                <a:off x="-2318" y="1211"/>
                <a:ext cx="33" cy="32"/>
              </a:xfrm>
              <a:custGeom>
                <a:avLst/>
                <a:gdLst>
                  <a:gd name="T0" fmla="*/ 5 w 30"/>
                  <a:gd name="T1" fmla="*/ 6 h 29"/>
                  <a:gd name="T2" fmla="*/ 24 w 30"/>
                  <a:gd name="T3" fmla="*/ 4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1"/>
                      <a:pt x="18" y="0"/>
                      <a:pt x="24" y="4"/>
                    </a:cubicBezTo>
                    <a:cubicBezTo>
                      <a:pt x="29" y="9"/>
                      <a:pt x="30" y="17"/>
                      <a:pt x="25" y="23"/>
                    </a:cubicBezTo>
                    <a:cubicBezTo>
                      <a:pt x="21" y="29"/>
                      <a:pt x="13" y="29"/>
                      <a:pt x="7" y="25"/>
                    </a:cubicBezTo>
                    <a:cubicBezTo>
                      <a:pt x="1" y="20"/>
                      <a:pt x="0" y="12"/>
                      <a:pt x="5" y="6"/>
                    </a:cubicBezTo>
                    <a:close/>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9" name="Freeform 237">
                <a:extLst>
                  <a:ext uri="{FF2B5EF4-FFF2-40B4-BE49-F238E27FC236}">
                    <a16:creationId xmlns:a16="http://schemas.microsoft.com/office/drawing/2014/main" id="{C46AA761-BF1A-4B84-A43C-FF991D9E0348}"/>
                  </a:ext>
                </a:extLst>
              </p:cNvPr>
              <p:cNvSpPr>
                <a:spLocks/>
              </p:cNvSpPr>
              <p:nvPr/>
            </p:nvSpPr>
            <p:spPr bwMode="auto">
              <a:xfrm>
                <a:off x="-1683" y="467"/>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8"/>
                      <a:pt x="25" y="23"/>
                    </a:cubicBezTo>
                    <a:cubicBezTo>
                      <a:pt x="21" y="29"/>
                      <a:pt x="12" y="30"/>
                      <a:pt x="7" y="25"/>
                    </a:cubicBezTo>
                    <a:cubicBezTo>
                      <a:pt x="1" y="20"/>
                      <a:pt x="0" y="12"/>
                      <a:pt x="5" y="6"/>
                    </a:cubicBezTo>
                    <a:close/>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0" name="Freeform 238">
                <a:extLst>
                  <a:ext uri="{FF2B5EF4-FFF2-40B4-BE49-F238E27FC236}">
                    <a16:creationId xmlns:a16="http://schemas.microsoft.com/office/drawing/2014/main" id="{CA3DC26F-ADF9-4ACC-B986-6DBDD4ACF22C}"/>
                  </a:ext>
                </a:extLst>
              </p:cNvPr>
              <p:cNvSpPr>
                <a:spLocks/>
              </p:cNvSpPr>
              <p:nvPr/>
            </p:nvSpPr>
            <p:spPr bwMode="auto">
              <a:xfrm>
                <a:off x="-3441" y="1783"/>
                <a:ext cx="32" cy="33"/>
              </a:xfrm>
              <a:custGeom>
                <a:avLst/>
                <a:gdLst>
                  <a:gd name="T0" fmla="*/ 4 w 29"/>
                  <a:gd name="T1" fmla="*/ 6 h 30"/>
                  <a:gd name="T2" fmla="*/ 23 w 29"/>
                  <a:gd name="T3" fmla="*/ 4 h 30"/>
                  <a:gd name="T4" fmla="*/ 25 w 29"/>
                  <a:gd name="T5" fmla="*/ 23 h 30"/>
                  <a:gd name="T6" fmla="*/ 6 w 29"/>
                  <a:gd name="T7" fmla="*/ 25 h 30"/>
                  <a:gd name="T8" fmla="*/ 4 w 29"/>
                  <a:gd name="T9" fmla="*/ 6 h 30"/>
                </a:gdLst>
                <a:ahLst/>
                <a:cxnLst>
                  <a:cxn ang="0">
                    <a:pos x="T0" y="T1"/>
                  </a:cxn>
                  <a:cxn ang="0">
                    <a:pos x="T2" y="T3"/>
                  </a:cxn>
                  <a:cxn ang="0">
                    <a:pos x="T4" y="T5"/>
                  </a:cxn>
                  <a:cxn ang="0">
                    <a:pos x="T6" y="T7"/>
                  </a:cxn>
                  <a:cxn ang="0">
                    <a:pos x="T8" y="T9"/>
                  </a:cxn>
                </a:cxnLst>
                <a:rect l="0" t="0" r="r" b="b"/>
                <a:pathLst>
                  <a:path w="29" h="30">
                    <a:moveTo>
                      <a:pt x="4" y="6"/>
                    </a:moveTo>
                    <a:cubicBezTo>
                      <a:pt x="9" y="1"/>
                      <a:pt x="17" y="0"/>
                      <a:pt x="23" y="4"/>
                    </a:cubicBezTo>
                    <a:cubicBezTo>
                      <a:pt x="29" y="9"/>
                      <a:pt x="29" y="17"/>
                      <a:pt x="25" y="23"/>
                    </a:cubicBezTo>
                    <a:cubicBezTo>
                      <a:pt x="20" y="29"/>
                      <a:pt x="12" y="30"/>
                      <a:pt x="6" y="25"/>
                    </a:cubicBezTo>
                    <a:cubicBezTo>
                      <a:pt x="0" y="20"/>
                      <a:pt x="0" y="12"/>
                      <a:pt x="4" y="6"/>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1" name="Freeform 239">
                <a:extLst>
                  <a:ext uri="{FF2B5EF4-FFF2-40B4-BE49-F238E27FC236}">
                    <a16:creationId xmlns:a16="http://schemas.microsoft.com/office/drawing/2014/main" id="{744D7484-6079-4BF3-9DFE-95B0C3BF4A07}"/>
                  </a:ext>
                </a:extLst>
              </p:cNvPr>
              <p:cNvSpPr>
                <a:spLocks/>
              </p:cNvSpPr>
              <p:nvPr/>
            </p:nvSpPr>
            <p:spPr bwMode="auto">
              <a:xfrm>
                <a:off x="-3349" y="1895"/>
                <a:ext cx="33" cy="33"/>
              </a:xfrm>
              <a:custGeom>
                <a:avLst/>
                <a:gdLst>
                  <a:gd name="T0" fmla="*/ 5 w 30"/>
                  <a:gd name="T1" fmla="*/ 7 h 30"/>
                  <a:gd name="T2" fmla="*/ 24 w 30"/>
                  <a:gd name="T3" fmla="*/ 5 h 30"/>
                  <a:gd name="T4" fmla="*/ 26 w 30"/>
                  <a:gd name="T5" fmla="*/ 24 h 30"/>
                  <a:gd name="T6" fmla="*/ 7 w 30"/>
                  <a:gd name="T7" fmla="*/ 25 h 30"/>
                  <a:gd name="T8" fmla="*/ 5 w 30"/>
                  <a:gd name="T9" fmla="*/ 7 h 30"/>
                </a:gdLst>
                <a:ahLst/>
                <a:cxnLst>
                  <a:cxn ang="0">
                    <a:pos x="T0" y="T1"/>
                  </a:cxn>
                  <a:cxn ang="0">
                    <a:pos x="T2" y="T3"/>
                  </a:cxn>
                  <a:cxn ang="0">
                    <a:pos x="T4" y="T5"/>
                  </a:cxn>
                  <a:cxn ang="0">
                    <a:pos x="T6" y="T7"/>
                  </a:cxn>
                  <a:cxn ang="0">
                    <a:pos x="T8" y="T9"/>
                  </a:cxn>
                </a:cxnLst>
                <a:rect l="0" t="0" r="r" b="b"/>
                <a:pathLst>
                  <a:path w="30" h="30">
                    <a:moveTo>
                      <a:pt x="5" y="7"/>
                    </a:moveTo>
                    <a:cubicBezTo>
                      <a:pt x="10" y="1"/>
                      <a:pt x="18" y="0"/>
                      <a:pt x="24" y="5"/>
                    </a:cubicBezTo>
                    <a:cubicBezTo>
                      <a:pt x="29" y="10"/>
                      <a:pt x="30" y="18"/>
                      <a:pt x="26" y="24"/>
                    </a:cubicBezTo>
                    <a:cubicBezTo>
                      <a:pt x="21" y="29"/>
                      <a:pt x="13" y="30"/>
                      <a:pt x="7" y="25"/>
                    </a:cubicBezTo>
                    <a:cubicBezTo>
                      <a:pt x="1" y="21"/>
                      <a:pt x="0" y="12"/>
                      <a:pt x="5" y="7"/>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2" name="Freeform 240">
                <a:extLst>
                  <a:ext uri="{FF2B5EF4-FFF2-40B4-BE49-F238E27FC236}">
                    <a16:creationId xmlns:a16="http://schemas.microsoft.com/office/drawing/2014/main" id="{0CFB2E82-2471-4BB9-BD39-EA6CC072CC90}"/>
                  </a:ext>
                </a:extLst>
              </p:cNvPr>
              <p:cNvSpPr>
                <a:spLocks/>
              </p:cNvSpPr>
              <p:nvPr/>
            </p:nvSpPr>
            <p:spPr bwMode="auto">
              <a:xfrm>
                <a:off x="-3029" y="1685"/>
                <a:ext cx="32" cy="33"/>
              </a:xfrm>
              <a:custGeom>
                <a:avLst/>
                <a:gdLst>
                  <a:gd name="T0" fmla="*/ 4 w 29"/>
                  <a:gd name="T1" fmla="*/ 7 h 30"/>
                  <a:gd name="T2" fmla="*/ 23 w 29"/>
                  <a:gd name="T3" fmla="*/ 5 h 30"/>
                  <a:gd name="T4" fmla="*/ 25 w 29"/>
                  <a:gd name="T5" fmla="*/ 24 h 30"/>
                  <a:gd name="T6" fmla="*/ 6 w 29"/>
                  <a:gd name="T7" fmla="*/ 26 h 30"/>
                  <a:gd name="T8" fmla="*/ 4 w 29"/>
                  <a:gd name="T9" fmla="*/ 7 h 30"/>
                </a:gdLst>
                <a:ahLst/>
                <a:cxnLst>
                  <a:cxn ang="0">
                    <a:pos x="T0" y="T1"/>
                  </a:cxn>
                  <a:cxn ang="0">
                    <a:pos x="T2" y="T3"/>
                  </a:cxn>
                  <a:cxn ang="0">
                    <a:pos x="T4" y="T5"/>
                  </a:cxn>
                  <a:cxn ang="0">
                    <a:pos x="T6" y="T7"/>
                  </a:cxn>
                  <a:cxn ang="0">
                    <a:pos x="T8" y="T9"/>
                  </a:cxn>
                </a:cxnLst>
                <a:rect l="0" t="0" r="r" b="b"/>
                <a:pathLst>
                  <a:path w="29" h="30">
                    <a:moveTo>
                      <a:pt x="4" y="7"/>
                    </a:moveTo>
                    <a:cubicBezTo>
                      <a:pt x="9" y="1"/>
                      <a:pt x="17" y="0"/>
                      <a:pt x="23" y="5"/>
                    </a:cubicBezTo>
                    <a:cubicBezTo>
                      <a:pt x="29" y="10"/>
                      <a:pt x="29" y="18"/>
                      <a:pt x="25" y="24"/>
                    </a:cubicBezTo>
                    <a:cubicBezTo>
                      <a:pt x="20" y="29"/>
                      <a:pt x="12" y="30"/>
                      <a:pt x="6" y="26"/>
                    </a:cubicBezTo>
                    <a:cubicBezTo>
                      <a:pt x="1" y="21"/>
                      <a:pt x="0" y="13"/>
                      <a:pt x="4" y="7"/>
                    </a:cubicBezTo>
                    <a:close/>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3" name="Freeform 241">
                <a:extLst>
                  <a:ext uri="{FF2B5EF4-FFF2-40B4-BE49-F238E27FC236}">
                    <a16:creationId xmlns:a16="http://schemas.microsoft.com/office/drawing/2014/main" id="{8C6C8F81-4F4E-4710-94B2-0E003B4D8B69}"/>
                  </a:ext>
                </a:extLst>
              </p:cNvPr>
              <p:cNvSpPr>
                <a:spLocks/>
              </p:cNvSpPr>
              <p:nvPr/>
            </p:nvSpPr>
            <p:spPr bwMode="auto">
              <a:xfrm>
                <a:off x="-2773" y="1516"/>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7"/>
                      <a:pt x="25" y="23"/>
                    </a:cubicBezTo>
                    <a:cubicBezTo>
                      <a:pt x="21" y="29"/>
                      <a:pt x="12" y="30"/>
                      <a:pt x="7" y="25"/>
                    </a:cubicBezTo>
                    <a:cubicBezTo>
                      <a:pt x="1" y="20"/>
                      <a:pt x="0" y="12"/>
                      <a:pt x="5" y="6"/>
                    </a:cubicBezTo>
                    <a:close/>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4" name="Freeform 242">
                <a:extLst>
                  <a:ext uri="{FF2B5EF4-FFF2-40B4-BE49-F238E27FC236}">
                    <a16:creationId xmlns:a16="http://schemas.microsoft.com/office/drawing/2014/main" id="{7DFB10A0-BBBB-48B2-BFFF-3E4C1AEDA36F}"/>
                  </a:ext>
                </a:extLst>
              </p:cNvPr>
              <p:cNvSpPr>
                <a:spLocks/>
              </p:cNvSpPr>
              <p:nvPr/>
            </p:nvSpPr>
            <p:spPr bwMode="auto">
              <a:xfrm>
                <a:off x="-3523" y="1868"/>
                <a:ext cx="33" cy="34"/>
              </a:xfrm>
              <a:custGeom>
                <a:avLst/>
                <a:gdLst>
                  <a:gd name="T0" fmla="*/ 22 w 30"/>
                  <a:gd name="T1" fmla="*/ 4 h 31"/>
                  <a:gd name="T2" fmla="*/ 26 w 30"/>
                  <a:gd name="T3" fmla="*/ 23 h 31"/>
                  <a:gd name="T4" fmla="*/ 7 w 30"/>
                  <a:gd name="T5" fmla="*/ 27 h 31"/>
                  <a:gd name="T6" fmla="*/ 4 w 30"/>
                  <a:gd name="T7" fmla="*/ 8 h 31"/>
                  <a:gd name="T8" fmla="*/ 22 w 30"/>
                  <a:gd name="T9" fmla="*/ 4 h 31"/>
                </a:gdLst>
                <a:ahLst/>
                <a:cxnLst>
                  <a:cxn ang="0">
                    <a:pos x="T0" y="T1"/>
                  </a:cxn>
                  <a:cxn ang="0">
                    <a:pos x="T2" y="T3"/>
                  </a:cxn>
                  <a:cxn ang="0">
                    <a:pos x="T4" y="T5"/>
                  </a:cxn>
                  <a:cxn ang="0">
                    <a:pos x="T6" y="T7"/>
                  </a:cxn>
                  <a:cxn ang="0">
                    <a:pos x="T8" y="T9"/>
                  </a:cxn>
                </a:cxnLst>
                <a:rect l="0" t="0" r="r" b="b"/>
                <a:pathLst>
                  <a:path w="30" h="31">
                    <a:moveTo>
                      <a:pt x="22" y="4"/>
                    </a:moveTo>
                    <a:cubicBezTo>
                      <a:pt x="28" y="8"/>
                      <a:pt x="30" y="17"/>
                      <a:pt x="26" y="23"/>
                    </a:cubicBezTo>
                    <a:cubicBezTo>
                      <a:pt x="22" y="29"/>
                      <a:pt x="14" y="31"/>
                      <a:pt x="7" y="27"/>
                    </a:cubicBezTo>
                    <a:cubicBezTo>
                      <a:pt x="1" y="22"/>
                      <a:pt x="0" y="14"/>
                      <a:pt x="4" y="8"/>
                    </a:cubicBezTo>
                    <a:cubicBezTo>
                      <a:pt x="8" y="2"/>
                      <a:pt x="16" y="0"/>
                      <a:pt x="22" y="4"/>
                    </a:cubicBezTo>
                    <a:close/>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5" name="Freeform 243">
                <a:extLst>
                  <a:ext uri="{FF2B5EF4-FFF2-40B4-BE49-F238E27FC236}">
                    <a16:creationId xmlns:a16="http://schemas.microsoft.com/office/drawing/2014/main" id="{8E3F0A8A-4EDC-4C3A-BB4C-CB0274C3E31B}"/>
                  </a:ext>
                </a:extLst>
              </p:cNvPr>
              <p:cNvSpPr>
                <a:spLocks/>
              </p:cNvSpPr>
              <p:nvPr/>
            </p:nvSpPr>
            <p:spPr bwMode="auto">
              <a:xfrm>
                <a:off x="-2948" y="1888"/>
                <a:ext cx="33" cy="31"/>
              </a:xfrm>
              <a:custGeom>
                <a:avLst/>
                <a:gdLst>
                  <a:gd name="T0" fmla="*/ 5 w 30"/>
                  <a:gd name="T1" fmla="*/ 6 h 29"/>
                  <a:gd name="T2" fmla="*/ 24 w 30"/>
                  <a:gd name="T3" fmla="*/ 4 h 29"/>
                  <a:gd name="T4" fmla="*/ 25 w 30"/>
                  <a:gd name="T5" fmla="*/ 23 h 29"/>
                  <a:gd name="T6" fmla="*/ 7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10" y="1"/>
                      <a:pt x="18" y="0"/>
                      <a:pt x="24" y="4"/>
                    </a:cubicBezTo>
                    <a:cubicBezTo>
                      <a:pt x="29" y="9"/>
                      <a:pt x="30" y="17"/>
                      <a:pt x="25" y="23"/>
                    </a:cubicBezTo>
                    <a:cubicBezTo>
                      <a:pt x="21" y="29"/>
                      <a:pt x="13" y="29"/>
                      <a:pt x="7" y="25"/>
                    </a:cubicBezTo>
                    <a:cubicBezTo>
                      <a:pt x="1" y="20"/>
                      <a:pt x="0" y="12"/>
                      <a:pt x="5" y="6"/>
                    </a:cubicBezTo>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6" name="Freeform 244">
                <a:extLst>
                  <a:ext uri="{FF2B5EF4-FFF2-40B4-BE49-F238E27FC236}">
                    <a16:creationId xmlns:a16="http://schemas.microsoft.com/office/drawing/2014/main" id="{580B99C6-81CF-4D1D-A3DB-F756BAFD5FCE}"/>
                  </a:ext>
                </a:extLst>
              </p:cNvPr>
              <p:cNvSpPr>
                <a:spLocks/>
              </p:cNvSpPr>
              <p:nvPr/>
            </p:nvSpPr>
            <p:spPr bwMode="auto">
              <a:xfrm>
                <a:off x="-5074" y="1456"/>
                <a:ext cx="32" cy="33"/>
              </a:xfrm>
              <a:custGeom>
                <a:avLst/>
                <a:gdLst>
                  <a:gd name="T0" fmla="*/ 4 w 29"/>
                  <a:gd name="T1" fmla="*/ 7 h 30"/>
                  <a:gd name="T2" fmla="*/ 23 w 29"/>
                  <a:gd name="T3" fmla="*/ 5 h 30"/>
                  <a:gd name="T4" fmla="*/ 25 w 29"/>
                  <a:gd name="T5" fmla="*/ 24 h 30"/>
                  <a:gd name="T6" fmla="*/ 6 w 29"/>
                  <a:gd name="T7" fmla="*/ 26 h 30"/>
                  <a:gd name="T8" fmla="*/ 4 w 29"/>
                  <a:gd name="T9" fmla="*/ 7 h 30"/>
                </a:gdLst>
                <a:ahLst/>
                <a:cxnLst>
                  <a:cxn ang="0">
                    <a:pos x="T0" y="T1"/>
                  </a:cxn>
                  <a:cxn ang="0">
                    <a:pos x="T2" y="T3"/>
                  </a:cxn>
                  <a:cxn ang="0">
                    <a:pos x="T4" y="T5"/>
                  </a:cxn>
                  <a:cxn ang="0">
                    <a:pos x="T6" y="T7"/>
                  </a:cxn>
                  <a:cxn ang="0">
                    <a:pos x="T8" y="T9"/>
                  </a:cxn>
                </a:cxnLst>
                <a:rect l="0" t="0" r="r" b="b"/>
                <a:pathLst>
                  <a:path w="29" h="30">
                    <a:moveTo>
                      <a:pt x="4" y="7"/>
                    </a:moveTo>
                    <a:cubicBezTo>
                      <a:pt x="9" y="1"/>
                      <a:pt x="17" y="0"/>
                      <a:pt x="23" y="5"/>
                    </a:cubicBezTo>
                    <a:cubicBezTo>
                      <a:pt x="28" y="10"/>
                      <a:pt x="29" y="18"/>
                      <a:pt x="25" y="24"/>
                    </a:cubicBezTo>
                    <a:cubicBezTo>
                      <a:pt x="20" y="29"/>
                      <a:pt x="12" y="30"/>
                      <a:pt x="6" y="26"/>
                    </a:cubicBezTo>
                    <a:cubicBezTo>
                      <a:pt x="0" y="21"/>
                      <a:pt x="0" y="13"/>
                      <a:pt x="4" y="7"/>
                    </a:cubicBezTo>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7" name="Freeform 245">
                <a:extLst>
                  <a:ext uri="{FF2B5EF4-FFF2-40B4-BE49-F238E27FC236}">
                    <a16:creationId xmlns:a16="http://schemas.microsoft.com/office/drawing/2014/main" id="{229FE1F9-4431-4A2A-BF22-5D7C720D0BCD}"/>
                  </a:ext>
                </a:extLst>
              </p:cNvPr>
              <p:cNvSpPr>
                <a:spLocks/>
              </p:cNvSpPr>
              <p:nvPr/>
            </p:nvSpPr>
            <p:spPr bwMode="auto">
              <a:xfrm>
                <a:off x="-5053" y="1892"/>
                <a:ext cx="33" cy="33"/>
              </a:xfrm>
              <a:custGeom>
                <a:avLst/>
                <a:gdLst>
                  <a:gd name="T0" fmla="*/ 5 w 30"/>
                  <a:gd name="T1" fmla="*/ 6 h 30"/>
                  <a:gd name="T2" fmla="*/ 23 w 30"/>
                  <a:gd name="T3" fmla="*/ 5 h 30"/>
                  <a:gd name="T4" fmla="*/ 25 w 30"/>
                  <a:gd name="T5" fmla="*/ 23 h 30"/>
                  <a:gd name="T6" fmla="*/ 7 w 30"/>
                  <a:gd name="T7" fmla="*/ 25 h 30"/>
                  <a:gd name="T8" fmla="*/ 5 w 30"/>
                  <a:gd name="T9" fmla="*/ 6 h 30"/>
                </a:gdLst>
                <a:ahLst/>
                <a:cxnLst>
                  <a:cxn ang="0">
                    <a:pos x="T0" y="T1"/>
                  </a:cxn>
                  <a:cxn ang="0">
                    <a:pos x="T2" y="T3"/>
                  </a:cxn>
                  <a:cxn ang="0">
                    <a:pos x="T4" y="T5"/>
                  </a:cxn>
                  <a:cxn ang="0">
                    <a:pos x="T6" y="T7"/>
                  </a:cxn>
                  <a:cxn ang="0">
                    <a:pos x="T8" y="T9"/>
                  </a:cxn>
                </a:cxnLst>
                <a:rect l="0" t="0" r="r" b="b"/>
                <a:pathLst>
                  <a:path w="30" h="30">
                    <a:moveTo>
                      <a:pt x="5" y="6"/>
                    </a:moveTo>
                    <a:cubicBezTo>
                      <a:pt x="9" y="1"/>
                      <a:pt x="18" y="0"/>
                      <a:pt x="23" y="5"/>
                    </a:cubicBezTo>
                    <a:cubicBezTo>
                      <a:pt x="29" y="9"/>
                      <a:pt x="30" y="18"/>
                      <a:pt x="25" y="23"/>
                    </a:cubicBezTo>
                    <a:cubicBezTo>
                      <a:pt x="21" y="29"/>
                      <a:pt x="12" y="30"/>
                      <a:pt x="7" y="25"/>
                    </a:cubicBezTo>
                    <a:cubicBezTo>
                      <a:pt x="1" y="20"/>
                      <a:pt x="0" y="12"/>
                      <a:pt x="5" y="6"/>
                    </a:cubicBezTo>
                    <a:close/>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8" name="Freeform 246">
                <a:extLst>
                  <a:ext uri="{FF2B5EF4-FFF2-40B4-BE49-F238E27FC236}">
                    <a16:creationId xmlns:a16="http://schemas.microsoft.com/office/drawing/2014/main" id="{B725962C-9F46-456C-BF56-8DBF255BA60C}"/>
                  </a:ext>
                </a:extLst>
              </p:cNvPr>
              <p:cNvSpPr>
                <a:spLocks/>
              </p:cNvSpPr>
              <p:nvPr/>
            </p:nvSpPr>
            <p:spPr bwMode="auto">
              <a:xfrm>
                <a:off x="-5221" y="1694"/>
                <a:ext cx="33" cy="31"/>
              </a:xfrm>
              <a:custGeom>
                <a:avLst/>
                <a:gdLst>
                  <a:gd name="T0" fmla="*/ 5 w 30"/>
                  <a:gd name="T1" fmla="*/ 6 h 29"/>
                  <a:gd name="T2" fmla="*/ 23 w 30"/>
                  <a:gd name="T3" fmla="*/ 4 h 29"/>
                  <a:gd name="T4" fmla="*/ 25 w 30"/>
                  <a:gd name="T5" fmla="*/ 23 h 29"/>
                  <a:gd name="T6" fmla="*/ 6 w 30"/>
                  <a:gd name="T7" fmla="*/ 25 h 29"/>
                  <a:gd name="T8" fmla="*/ 5 w 30"/>
                  <a:gd name="T9" fmla="*/ 6 h 29"/>
                </a:gdLst>
                <a:ahLst/>
                <a:cxnLst>
                  <a:cxn ang="0">
                    <a:pos x="T0" y="T1"/>
                  </a:cxn>
                  <a:cxn ang="0">
                    <a:pos x="T2" y="T3"/>
                  </a:cxn>
                  <a:cxn ang="0">
                    <a:pos x="T4" y="T5"/>
                  </a:cxn>
                  <a:cxn ang="0">
                    <a:pos x="T6" y="T7"/>
                  </a:cxn>
                  <a:cxn ang="0">
                    <a:pos x="T8" y="T9"/>
                  </a:cxn>
                </a:cxnLst>
                <a:rect l="0" t="0" r="r" b="b"/>
                <a:pathLst>
                  <a:path w="30" h="29">
                    <a:moveTo>
                      <a:pt x="5" y="6"/>
                    </a:moveTo>
                    <a:cubicBezTo>
                      <a:pt x="9" y="1"/>
                      <a:pt x="17" y="0"/>
                      <a:pt x="23" y="4"/>
                    </a:cubicBezTo>
                    <a:cubicBezTo>
                      <a:pt x="29" y="9"/>
                      <a:pt x="30" y="17"/>
                      <a:pt x="25" y="23"/>
                    </a:cubicBezTo>
                    <a:cubicBezTo>
                      <a:pt x="20" y="29"/>
                      <a:pt x="12" y="29"/>
                      <a:pt x="6" y="25"/>
                    </a:cubicBezTo>
                    <a:cubicBezTo>
                      <a:pt x="1" y="20"/>
                      <a:pt x="0" y="12"/>
                      <a:pt x="5" y="6"/>
                    </a:cubicBezTo>
                    <a:close/>
                  </a:path>
                </a:pathLst>
              </a:custGeom>
              <a:solidFill>
                <a:srgbClr val="31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9" name="Freeform 247">
                <a:extLst>
                  <a:ext uri="{FF2B5EF4-FFF2-40B4-BE49-F238E27FC236}">
                    <a16:creationId xmlns:a16="http://schemas.microsoft.com/office/drawing/2014/main" id="{D6584C51-CCA9-4900-A24B-E4C61B5B73F3}"/>
                  </a:ext>
                </a:extLst>
              </p:cNvPr>
              <p:cNvSpPr>
                <a:spLocks/>
              </p:cNvSpPr>
              <p:nvPr/>
            </p:nvSpPr>
            <p:spPr bwMode="auto">
              <a:xfrm>
                <a:off x="-5002" y="1547"/>
                <a:ext cx="33" cy="33"/>
              </a:xfrm>
              <a:custGeom>
                <a:avLst/>
                <a:gdLst>
                  <a:gd name="T0" fmla="*/ 4 w 30"/>
                  <a:gd name="T1" fmla="*/ 7 h 30"/>
                  <a:gd name="T2" fmla="*/ 23 w 30"/>
                  <a:gd name="T3" fmla="*/ 5 h 30"/>
                  <a:gd name="T4" fmla="*/ 25 w 30"/>
                  <a:gd name="T5" fmla="*/ 23 h 30"/>
                  <a:gd name="T6" fmla="*/ 6 w 30"/>
                  <a:gd name="T7" fmla="*/ 25 h 30"/>
                  <a:gd name="T8" fmla="*/ 4 w 30"/>
                  <a:gd name="T9" fmla="*/ 7 h 30"/>
                </a:gdLst>
                <a:ahLst/>
                <a:cxnLst>
                  <a:cxn ang="0">
                    <a:pos x="T0" y="T1"/>
                  </a:cxn>
                  <a:cxn ang="0">
                    <a:pos x="T2" y="T3"/>
                  </a:cxn>
                  <a:cxn ang="0">
                    <a:pos x="T4" y="T5"/>
                  </a:cxn>
                  <a:cxn ang="0">
                    <a:pos x="T6" y="T7"/>
                  </a:cxn>
                  <a:cxn ang="0">
                    <a:pos x="T8" y="T9"/>
                  </a:cxn>
                </a:cxnLst>
                <a:rect l="0" t="0" r="r" b="b"/>
                <a:pathLst>
                  <a:path w="30" h="30">
                    <a:moveTo>
                      <a:pt x="4" y="7"/>
                    </a:moveTo>
                    <a:cubicBezTo>
                      <a:pt x="9" y="1"/>
                      <a:pt x="17" y="0"/>
                      <a:pt x="23" y="5"/>
                    </a:cubicBezTo>
                    <a:cubicBezTo>
                      <a:pt x="29" y="9"/>
                      <a:pt x="30" y="18"/>
                      <a:pt x="25" y="23"/>
                    </a:cubicBezTo>
                    <a:cubicBezTo>
                      <a:pt x="20" y="29"/>
                      <a:pt x="12" y="30"/>
                      <a:pt x="6" y="25"/>
                    </a:cubicBezTo>
                    <a:cubicBezTo>
                      <a:pt x="1" y="21"/>
                      <a:pt x="0" y="12"/>
                      <a:pt x="4" y="7"/>
                    </a:cubicBezTo>
                    <a:close/>
                  </a:path>
                </a:pathLst>
              </a:custGeom>
              <a:solidFill>
                <a:srgbClr val="3AA2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0" name="Freeform 248">
                <a:extLst>
                  <a:ext uri="{FF2B5EF4-FFF2-40B4-BE49-F238E27FC236}">
                    <a16:creationId xmlns:a16="http://schemas.microsoft.com/office/drawing/2014/main" id="{C6E7FA53-2BFC-4E43-A7C8-D8E01FEF4C10}"/>
                  </a:ext>
                </a:extLst>
              </p:cNvPr>
              <p:cNvSpPr>
                <a:spLocks/>
              </p:cNvSpPr>
              <p:nvPr/>
            </p:nvSpPr>
            <p:spPr bwMode="auto">
              <a:xfrm>
                <a:off x="-4258" y="1691"/>
                <a:ext cx="33" cy="33"/>
              </a:xfrm>
              <a:custGeom>
                <a:avLst/>
                <a:gdLst>
                  <a:gd name="T0" fmla="*/ 5 w 30"/>
                  <a:gd name="T1" fmla="*/ 7 h 30"/>
                  <a:gd name="T2" fmla="*/ 23 w 30"/>
                  <a:gd name="T3" fmla="*/ 5 h 30"/>
                  <a:gd name="T4" fmla="*/ 25 w 30"/>
                  <a:gd name="T5" fmla="*/ 24 h 30"/>
                  <a:gd name="T6" fmla="*/ 6 w 30"/>
                  <a:gd name="T7" fmla="*/ 25 h 30"/>
                  <a:gd name="T8" fmla="*/ 5 w 30"/>
                  <a:gd name="T9" fmla="*/ 7 h 30"/>
                </a:gdLst>
                <a:ahLst/>
                <a:cxnLst>
                  <a:cxn ang="0">
                    <a:pos x="T0" y="T1"/>
                  </a:cxn>
                  <a:cxn ang="0">
                    <a:pos x="T2" y="T3"/>
                  </a:cxn>
                  <a:cxn ang="0">
                    <a:pos x="T4" y="T5"/>
                  </a:cxn>
                  <a:cxn ang="0">
                    <a:pos x="T6" y="T7"/>
                  </a:cxn>
                  <a:cxn ang="0">
                    <a:pos x="T8" y="T9"/>
                  </a:cxn>
                </a:cxnLst>
                <a:rect l="0" t="0" r="r" b="b"/>
                <a:pathLst>
                  <a:path w="30" h="30">
                    <a:moveTo>
                      <a:pt x="5" y="7"/>
                    </a:moveTo>
                    <a:cubicBezTo>
                      <a:pt x="9" y="1"/>
                      <a:pt x="17" y="0"/>
                      <a:pt x="23" y="5"/>
                    </a:cubicBezTo>
                    <a:cubicBezTo>
                      <a:pt x="29" y="10"/>
                      <a:pt x="30" y="18"/>
                      <a:pt x="25" y="24"/>
                    </a:cubicBezTo>
                    <a:cubicBezTo>
                      <a:pt x="20" y="29"/>
                      <a:pt x="12" y="30"/>
                      <a:pt x="6" y="25"/>
                    </a:cubicBezTo>
                    <a:cubicBezTo>
                      <a:pt x="1" y="21"/>
                      <a:pt x="0" y="13"/>
                      <a:pt x="5" y="7"/>
                    </a:cubicBezTo>
                    <a:close/>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1" name="Freeform 249">
                <a:extLst>
                  <a:ext uri="{FF2B5EF4-FFF2-40B4-BE49-F238E27FC236}">
                    <a16:creationId xmlns:a16="http://schemas.microsoft.com/office/drawing/2014/main" id="{02D6301D-A5B8-4027-BA38-4BA3A97942D5}"/>
                  </a:ext>
                </a:extLst>
              </p:cNvPr>
              <p:cNvSpPr>
                <a:spLocks/>
              </p:cNvSpPr>
              <p:nvPr/>
            </p:nvSpPr>
            <p:spPr bwMode="auto">
              <a:xfrm>
                <a:off x="-4405" y="1965"/>
                <a:ext cx="32" cy="33"/>
              </a:xfrm>
              <a:custGeom>
                <a:avLst/>
                <a:gdLst>
                  <a:gd name="T0" fmla="*/ 4 w 29"/>
                  <a:gd name="T1" fmla="*/ 6 h 30"/>
                  <a:gd name="T2" fmla="*/ 23 w 29"/>
                  <a:gd name="T3" fmla="*/ 5 h 30"/>
                  <a:gd name="T4" fmla="*/ 25 w 29"/>
                  <a:gd name="T5" fmla="*/ 23 h 30"/>
                  <a:gd name="T6" fmla="*/ 6 w 29"/>
                  <a:gd name="T7" fmla="*/ 25 h 30"/>
                  <a:gd name="T8" fmla="*/ 4 w 29"/>
                  <a:gd name="T9" fmla="*/ 6 h 30"/>
                </a:gdLst>
                <a:ahLst/>
                <a:cxnLst>
                  <a:cxn ang="0">
                    <a:pos x="T0" y="T1"/>
                  </a:cxn>
                  <a:cxn ang="0">
                    <a:pos x="T2" y="T3"/>
                  </a:cxn>
                  <a:cxn ang="0">
                    <a:pos x="T4" y="T5"/>
                  </a:cxn>
                  <a:cxn ang="0">
                    <a:pos x="T6" y="T7"/>
                  </a:cxn>
                  <a:cxn ang="0">
                    <a:pos x="T8" y="T9"/>
                  </a:cxn>
                </a:cxnLst>
                <a:rect l="0" t="0" r="r" b="b"/>
                <a:pathLst>
                  <a:path w="29" h="30">
                    <a:moveTo>
                      <a:pt x="4" y="6"/>
                    </a:moveTo>
                    <a:cubicBezTo>
                      <a:pt x="9" y="1"/>
                      <a:pt x="17" y="0"/>
                      <a:pt x="23" y="5"/>
                    </a:cubicBezTo>
                    <a:cubicBezTo>
                      <a:pt x="29" y="9"/>
                      <a:pt x="29" y="18"/>
                      <a:pt x="25" y="23"/>
                    </a:cubicBezTo>
                    <a:cubicBezTo>
                      <a:pt x="20" y="29"/>
                      <a:pt x="12" y="30"/>
                      <a:pt x="6" y="25"/>
                    </a:cubicBezTo>
                    <a:cubicBezTo>
                      <a:pt x="1" y="20"/>
                      <a:pt x="0" y="12"/>
                      <a:pt x="4" y="6"/>
                    </a:cubicBezTo>
                  </a:path>
                </a:pathLst>
              </a:custGeom>
              <a:solidFill>
                <a:srgbClr val="E05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2" name="Freeform 250">
                <a:extLst>
                  <a:ext uri="{FF2B5EF4-FFF2-40B4-BE49-F238E27FC236}">
                    <a16:creationId xmlns:a16="http://schemas.microsoft.com/office/drawing/2014/main" id="{06511E54-B4DD-45C0-95DD-E61B861A89AB}"/>
                  </a:ext>
                </a:extLst>
              </p:cNvPr>
              <p:cNvSpPr>
                <a:spLocks/>
              </p:cNvSpPr>
              <p:nvPr/>
            </p:nvSpPr>
            <p:spPr bwMode="auto">
              <a:xfrm>
                <a:off x="-4813" y="1419"/>
                <a:ext cx="31" cy="33"/>
              </a:xfrm>
              <a:custGeom>
                <a:avLst/>
                <a:gdLst>
                  <a:gd name="T0" fmla="*/ 4 w 29"/>
                  <a:gd name="T1" fmla="*/ 6 h 30"/>
                  <a:gd name="T2" fmla="*/ 23 w 29"/>
                  <a:gd name="T3" fmla="*/ 5 h 30"/>
                  <a:gd name="T4" fmla="*/ 25 w 29"/>
                  <a:gd name="T5" fmla="*/ 23 h 30"/>
                  <a:gd name="T6" fmla="*/ 6 w 29"/>
                  <a:gd name="T7" fmla="*/ 25 h 30"/>
                  <a:gd name="T8" fmla="*/ 4 w 29"/>
                  <a:gd name="T9" fmla="*/ 6 h 30"/>
                </a:gdLst>
                <a:ahLst/>
                <a:cxnLst>
                  <a:cxn ang="0">
                    <a:pos x="T0" y="T1"/>
                  </a:cxn>
                  <a:cxn ang="0">
                    <a:pos x="T2" y="T3"/>
                  </a:cxn>
                  <a:cxn ang="0">
                    <a:pos x="T4" y="T5"/>
                  </a:cxn>
                  <a:cxn ang="0">
                    <a:pos x="T6" y="T7"/>
                  </a:cxn>
                  <a:cxn ang="0">
                    <a:pos x="T8" y="T9"/>
                  </a:cxn>
                </a:cxnLst>
                <a:rect l="0" t="0" r="r" b="b"/>
                <a:pathLst>
                  <a:path w="29" h="30">
                    <a:moveTo>
                      <a:pt x="4" y="6"/>
                    </a:moveTo>
                    <a:cubicBezTo>
                      <a:pt x="9" y="1"/>
                      <a:pt x="17" y="0"/>
                      <a:pt x="23" y="5"/>
                    </a:cubicBezTo>
                    <a:cubicBezTo>
                      <a:pt x="29" y="9"/>
                      <a:pt x="29" y="18"/>
                      <a:pt x="25" y="23"/>
                    </a:cubicBezTo>
                    <a:cubicBezTo>
                      <a:pt x="20" y="29"/>
                      <a:pt x="12" y="30"/>
                      <a:pt x="6" y="25"/>
                    </a:cubicBezTo>
                    <a:cubicBezTo>
                      <a:pt x="0" y="20"/>
                      <a:pt x="0" y="12"/>
                      <a:pt x="4" y="6"/>
                    </a:cubicBezTo>
                    <a:close/>
                  </a:path>
                </a:pathLst>
              </a:custGeom>
              <a:solidFill>
                <a:srgbClr val="EBB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3" name="Freeform 251">
                <a:extLst>
                  <a:ext uri="{FF2B5EF4-FFF2-40B4-BE49-F238E27FC236}">
                    <a16:creationId xmlns:a16="http://schemas.microsoft.com/office/drawing/2014/main" id="{D556943F-45CE-4F5B-9C97-4C3057CC2242}"/>
                  </a:ext>
                </a:extLst>
              </p:cNvPr>
              <p:cNvSpPr>
                <a:spLocks noEditPoints="1"/>
              </p:cNvSpPr>
              <p:nvPr/>
            </p:nvSpPr>
            <p:spPr bwMode="auto">
              <a:xfrm>
                <a:off x="-4035" y="1140"/>
                <a:ext cx="26" cy="117"/>
              </a:xfrm>
              <a:custGeom>
                <a:avLst/>
                <a:gdLst>
                  <a:gd name="T0" fmla="*/ 4 w 23"/>
                  <a:gd name="T1" fmla="*/ 87 h 107"/>
                  <a:gd name="T2" fmla="*/ 0 w 23"/>
                  <a:gd name="T3" fmla="*/ 107 h 107"/>
                  <a:gd name="T4" fmla="*/ 1 w 23"/>
                  <a:gd name="T5" fmla="*/ 107 h 107"/>
                  <a:gd name="T6" fmla="*/ 1 w 23"/>
                  <a:gd name="T7" fmla="*/ 107 h 107"/>
                  <a:gd name="T8" fmla="*/ 5 w 23"/>
                  <a:gd name="T9" fmla="*/ 87 h 107"/>
                  <a:gd name="T10" fmla="*/ 4 w 23"/>
                  <a:gd name="T11" fmla="*/ 87 h 107"/>
                  <a:gd name="T12" fmla="*/ 22 w 23"/>
                  <a:gd name="T13" fmla="*/ 0 h 107"/>
                  <a:gd name="T14" fmla="*/ 5 w 23"/>
                  <a:gd name="T15" fmla="*/ 81 h 107"/>
                  <a:gd name="T16" fmla="*/ 6 w 23"/>
                  <a:gd name="T17" fmla="*/ 82 h 107"/>
                  <a:gd name="T18" fmla="*/ 23 w 23"/>
                  <a:gd name="T19" fmla="*/ 0 h 107"/>
                  <a:gd name="T20" fmla="*/ 22 w 23"/>
                  <a:gd name="T21"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07">
                    <a:moveTo>
                      <a:pt x="4" y="87"/>
                    </a:moveTo>
                    <a:cubicBezTo>
                      <a:pt x="0" y="107"/>
                      <a:pt x="0" y="107"/>
                      <a:pt x="0" y="107"/>
                    </a:cubicBezTo>
                    <a:cubicBezTo>
                      <a:pt x="0" y="107"/>
                      <a:pt x="0" y="107"/>
                      <a:pt x="1" y="107"/>
                    </a:cubicBezTo>
                    <a:cubicBezTo>
                      <a:pt x="1" y="107"/>
                      <a:pt x="1" y="107"/>
                      <a:pt x="1" y="107"/>
                    </a:cubicBezTo>
                    <a:cubicBezTo>
                      <a:pt x="5" y="87"/>
                      <a:pt x="5" y="87"/>
                      <a:pt x="5" y="87"/>
                    </a:cubicBezTo>
                    <a:cubicBezTo>
                      <a:pt x="4" y="87"/>
                      <a:pt x="4" y="87"/>
                      <a:pt x="4" y="87"/>
                    </a:cubicBezTo>
                    <a:moveTo>
                      <a:pt x="22" y="0"/>
                    </a:moveTo>
                    <a:cubicBezTo>
                      <a:pt x="5" y="81"/>
                      <a:pt x="5" y="81"/>
                      <a:pt x="5" y="81"/>
                    </a:cubicBezTo>
                    <a:cubicBezTo>
                      <a:pt x="6" y="82"/>
                      <a:pt x="6" y="82"/>
                      <a:pt x="6" y="82"/>
                    </a:cubicBezTo>
                    <a:cubicBezTo>
                      <a:pt x="23" y="0"/>
                      <a:pt x="23" y="0"/>
                      <a:pt x="23" y="0"/>
                    </a:cubicBezTo>
                    <a:cubicBezTo>
                      <a:pt x="23" y="0"/>
                      <a:pt x="23" y="0"/>
                      <a:pt x="2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4" name="Freeform 252">
                <a:extLst>
                  <a:ext uri="{FF2B5EF4-FFF2-40B4-BE49-F238E27FC236}">
                    <a16:creationId xmlns:a16="http://schemas.microsoft.com/office/drawing/2014/main" id="{E15ED574-56CC-4E0F-A055-F922C586E910}"/>
                  </a:ext>
                </a:extLst>
              </p:cNvPr>
              <p:cNvSpPr>
                <a:spLocks/>
              </p:cNvSpPr>
              <p:nvPr/>
            </p:nvSpPr>
            <p:spPr bwMode="auto">
              <a:xfrm>
                <a:off x="-4034" y="1257"/>
                <a:ext cx="0" cy="1"/>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0"/>
                      <a:pt x="0" y="0"/>
                    </a:cubicBezTo>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5" name="Freeform 253">
                <a:extLst>
                  <a:ext uri="{FF2B5EF4-FFF2-40B4-BE49-F238E27FC236}">
                    <a16:creationId xmlns:a16="http://schemas.microsoft.com/office/drawing/2014/main" id="{76D76482-1EAD-45CF-99D6-F01E13A575C3}"/>
                  </a:ext>
                </a:extLst>
              </p:cNvPr>
              <p:cNvSpPr>
                <a:spLocks noEditPoints="1"/>
              </p:cNvSpPr>
              <p:nvPr/>
            </p:nvSpPr>
            <p:spPr bwMode="auto">
              <a:xfrm>
                <a:off x="-4057" y="1277"/>
                <a:ext cx="19" cy="82"/>
              </a:xfrm>
              <a:custGeom>
                <a:avLst/>
                <a:gdLst>
                  <a:gd name="T0" fmla="*/ 3 w 17"/>
                  <a:gd name="T1" fmla="*/ 65 h 75"/>
                  <a:gd name="T2" fmla="*/ 1 w 17"/>
                  <a:gd name="T3" fmla="*/ 70 h 75"/>
                  <a:gd name="T4" fmla="*/ 0 w 17"/>
                  <a:gd name="T5" fmla="*/ 75 h 75"/>
                  <a:gd name="T6" fmla="*/ 1 w 17"/>
                  <a:gd name="T7" fmla="*/ 75 h 75"/>
                  <a:gd name="T8" fmla="*/ 3 w 17"/>
                  <a:gd name="T9" fmla="*/ 65 h 75"/>
                  <a:gd name="T10" fmla="*/ 17 w 17"/>
                  <a:gd name="T11" fmla="*/ 0 h 75"/>
                  <a:gd name="T12" fmla="*/ 16 w 17"/>
                  <a:gd name="T13" fmla="*/ 0 h 75"/>
                  <a:gd name="T14" fmla="*/ 2 w 17"/>
                  <a:gd name="T15" fmla="*/ 66 h 75"/>
                  <a:gd name="T16" fmla="*/ 4 w 17"/>
                  <a:gd name="T17" fmla="*/ 61 h 75"/>
                  <a:gd name="T18" fmla="*/ 17 w 17"/>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5">
                    <a:moveTo>
                      <a:pt x="3" y="65"/>
                    </a:moveTo>
                    <a:cubicBezTo>
                      <a:pt x="1" y="70"/>
                      <a:pt x="1" y="70"/>
                      <a:pt x="1" y="70"/>
                    </a:cubicBezTo>
                    <a:cubicBezTo>
                      <a:pt x="0" y="75"/>
                      <a:pt x="0" y="75"/>
                      <a:pt x="0" y="75"/>
                    </a:cubicBezTo>
                    <a:cubicBezTo>
                      <a:pt x="1" y="75"/>
                      <a:pt x="1" y="75"/>
                      <a:pt x="1" y="75"/>
                    </a:cubicBezTo>
                    <a:cubicBezTo>
                      <a:pt x="3" y="65"/>
                      <a:pt x="3" y="65"/>
                      <a:pt x="3" y="65"/>
                    </a:cubicBezTo>
                    <a:moveTo>
                      <a:pt x="17" y="0"/>
                    </a:moveTo>
                    <a:cubicBezTo>
                      <a:pt x="17" y="0"/>
                      <a:pt x="16" y="0"/>
                      <a:pt x="16" y="0"/>
                    </a:cubicBezTo>
                    <a:cubicBezTo>
                      <a:pt x="2" y="66"/>
                      <a:pt x="2" y="66"/>
                      <a:pt x="2" y="66"/>
                    </a:cubicBezTo>
                    <a:cubicBezTo>
                      <a:pt x="4" y="61"/>
                      <a:pt x="4" y="61"/>
                      <a:pt x="4" y="61"/>
                    </a:cubicBezTo>
                    <a:cubicBezTo>
                      <a:pt x="17" y="0"/>
                      <a:pt x="17" y="0"/>
                      <a:pt x="17"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6" name="Freeform 254">
                <a:extLst>
                  <a:ext uri="{FF2B5EF4-FFF2-40B4-BE49-F238E27FC236}">
                    <a16:creationId xmlns:a16="http://schemas.microsoft.com/office/drawing/2014/main" id="{92DDD728-CA4C-4C36-AEEE-C537315F15AD}"/>
                  </a:ext>
                </a:extLst>
              </p:cNvPr>
              <p:cNvSpPr>
                <a:spLocks/>
              </p:cNvSpPr>
              <p:nvPr/>
            </p:nvSpPr>
            <p:spPr bwMode="auto">
              <a:xfrm>
                <a:off x="-4056" y="1344"/>
                <a:ext cx="4" cy="10"/>
              </a:xfrm>
              <a:custGeom>
                <a:avLst/>
                <a:gdLst>
                  <a:gd name="T0" fmla="*/ 4 w 4"/>
                  <a:gd name="T1" fmla="*/ 0 h 10"/>
                  <a:gd name="T2" fmla="*/ 2 w 4"/>
                  <a:gd name="T3" fmla="*/ 5 h 10"/>
                  <a:gd name="T4" fmla="*/ 0 w 4"/>
                  <a:gd name="T5" fmla="*/ 10 h 10"/>
                  <a:gd name="T6" fmla="*/ 3 w 4"/>
                  <a:gd name="T7" fmla="*/ 4 h 10"/>
                  <a:gd name="T8" fmla="*/ 4 w 4"/>
                  <a:gd name="T9" fmla="*/ 0 h 10"/>
                </a:gdLst>
                <a:ahLst/>
                <a:cxnLst>
                  <a:cxn ang="0">
                    <a:pos x="T0" y="T1"/>
                  </a:cxn>
                  <a:cxn ang="0">
                    <a:pos x="T2" y="T3"/>
                  </a:cxn>
                  <a:cxn ang="0">
                    <a:pos x="T4" y="T5"/>
                  </a:cxn>
                  <a:cxn ang="0">
                    <a:pos x="T6" y="T7"/>
                  </a:cxn>
                  <a:cxn ang="0">
                    <a:pos x="T8" y="T9"/>
                  </a:cxn>
                </a:cxnLst>
                <a:rect l="0" t="0" r="r" b="b"/>
                <a:pathLst>
                  <a:path w="4" h="10">
                    <a:moveTo>
                      <a:pt x="4" y="0"/>
                    </a:moveTo>
                    <a:lnTo>
                      <a:pt x="2" y="5"/>
                    </a:lnTo>
                    <a:lnTo>
                      <a:pt x="0" y="10"/>
                    </a:lnTo>
                    <a:lnTo>
                      <a:pt x="3" y="4"/>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7" name="Freeform 255">
                <a:extLst>
                  <a:ext uri="{FF2B5EF4-FFF2-40B4-BE49-F238E27FC236}">
                    <a16:creationId xmlns:a16="http://schemas.microsoft.com/office/drawing/2014/main" id="{2C1CFD75-E153-49B2-ACC1-D04952519D15}"/>
                  </a:ext>
                </a:extLst>
              </p:cNvPr>
              <p:cNvSpPr>
                <a:spLocks/>
              </p:cNvSpPr>
              <p:nvPr/>
            </p:nvSpPr>
            <p:spPr bwMode="auto">
              <a:xfrm>
                <a:off x="-4056" y="1344"/>
                <a:ext cx="4" cy="10"/>
              </a:xfrm>
              <a:custGeom>
                <a:avLst/>
                <a:gdLst>
                  <a:gd name="T0" fmla="*/ 4 w 4"/>
                  <a:gd name="T1" fmla="*/ 0 h 10"/>
                  <a:gd name="T2" fmla="*/ 2 w 4"/>
                  <a:gd name="T3" fmla="*/ 5 h 10"/>
                  <a:gd name="T4" fmla="*/ 0 w 4"/>
                  <a:gd name="T5" fmla="*/ 10 h 10"/>
                  <a:gd name="T6" fmla="*/ 3 w 4"/>
                  <a:gd name="T7" fmla="*/ 4 h 10"/>
                  <a:gd name="T8" fmla="*/ 4 w 4"/>
                  <a:gd name="T9" fmla="*/ 0 h 10"/>
                </a:gdLst>
                <a:ahLst/>
                <a:cxnLst>
                  <a:cxn ang="0">
                    <a:pos x="T0" y="T1"/>
                  </a:cxn>
                  <a:cxn ang="0">
                    <a:pos x="T2" y="T3"/>
                  </a:cxn>
                  <a:cxn ang="0">
                    <a:pos x="T4" y="T5"/>
                  </a:cxn>
                  <a:cxn ang="0">
                    <a:pos x="T6" y="T7"/>
                  </a:cxn>
                  <a:cxn ang="0">
                    <a:pos x="T8" y="T9"/>
                  </a:cxn>
                </a:cxnLst>
                <a:rect l="0" t="0" r="r" b="b"/>
                <a:pathLst>
                  <a:path w="4" h="10">
                    <a:moveTo>
                      <a:pt x="4" y="0"/>
                    </a:moveTo>
                    <a:lnTo>
                      <a:pt x="2" y="5"/>
                    </a:lnTo>
                    <a:lnTo>
                      <a:pt x="0" y="10"/>
                    </a:lnTo>
                    <a:lnTo>
                      <a:pt x="3" y="4"/>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8" name="Freeform 256">
                <a:extLst>
                  <a:ext uri="{FF2B5EF4-FFF2-40B4-BE49-F238E27FC236}">
                    <a16:creationId xmlns:a16="http://schemas.microsoft.com/office/drawing/2014/main" id="{AFC209B0-EB3C-4B0C-8A62-649FCF8367BF}"/>
                  </a:ext>
                </a:extLst>
              </p:cNvPr>
              <p:cNvSpPr>
                <a:spLocks noEditPoints="1"/>
              </p:cNvSpPr>
              <p:nvPr/>
            </p:nvSpPr>
            <p:spPr bwMode="auto">
              <a:xfrm>
                <a:off x="-4145" y="1361"/>
                <a:ext cx="395" cy="412"/>
              </a:xfrm>
              <a:custGeom>
                <a:avLst/>
                <a:gdLst>
                  <a:gd name="T0" fmla="*/ 5 w 359"/>
                  <a:gd name="T1" fmla="*/ 352 h 375"/>
                  <a:gd name="T2" fmla="*/ 0 w 359"/>
                  <a:gd name="T3" fmla="*/ 374 h 375"/>
                  <a:gd name="T4" fmla="*/ 1 w 359"/>
                  <a:gd name="T5" fmla="*/ 375 h 375"/>
                  <a:gd name="T6" fmla="*/ 6 w 359"/>
                  <a:gd name="T7" fmla="*/ 353 h 375"/>
                  <a:gd name="T8" fmla="*/ 5 w 359"/>
                  <a:gd name="T9" fmla="*/ 352 h 375"/>
                  <a:gd name="T10" fmla="*/ 20 w 359"/>
                  <a:gd name="T11" fmla="*/ 286 h 375"/>
                  <a:gd name="T12" fmla="*/ 19 w 359"/>
                  <a:gd name="T13" fmla="*/ 286 h 375"/>
                  <a:gd name="T14" fmla="*/ 5 w 359"/>
                  <a:gd name="T15" fmla="*/ 351 h 375"/>
                  <a:gd name="T16" fmla="*/ 6 w 359"/>
                  <a:gd name="T17" fmla="*/ 351 h 375"/>
                  <a:gd name="T18" fmla="*/ 20 w 359"/>
                  <a:gd name="T19" fmla="*/ 286 h 375"/>
                  <a:gd name="T20" fmla="*/ 359 w 359"/>
                  <a:gd name="T21" fmla="*/ 217 h 375"/>
                  <a:gd name="T22" fmla="*/ 228 w 359"/>
                  <a:gd name="T23" fmla="*/ 283 h 375"/>
                  <a:gd name="T24" fmla="*/ 229 w 359"/>
                  <a:gd name="T25" fmla="*/ 284 h 375"/>
                  <a:gd name="T26" fmla="*/ 359 w 359"/>
                  <a:gd name="T27" fmla="*/ 218 h 375"/>
                  <a:gd name="T28" fmla="*/ 359 w 359"/>
                  <a:gd name="T29" fmla="*/ 217 h 375"/>
                  <a:gd name="T30" fmla="*/ 45 w 359"/>
                  <a:gd name="T31" fmla="*/ 162 h 375"/>
                  <a:gd name="T32" fmla="*/ 20 w 359"/>
                  <a:gd name="T33" fmla="*/ 281 h 375"/>
                  <a:gd name="T34" fmla="*/ 21 w 359"/>
                  <a:gd name="T35" fmla="*/ 281 h 375"/>
                  <a:gd name="T36" fmla="*/ 46 w 359"/>
                  <a:gd name="T37" fmla="*/ 162 h 375"/>
                  <a:gd name="T38" fmla="*/ 45 w 359"/>
                  <a:gd name="T39" fmla="*/ 162 h 375"/>
                  <a:gd name="T40" fmla="*/ 81 w 359"/>
                  <a:gd name="T41" fmla="*/ 0 h 375"/>
                  <a:gd name="T42" fmla="*/ 79 w 359"/>
                  <a:gd name="T43" fmla="*/ 0 h 375"/>
                  <a:gd name="T44" fmla="*/ 46 w 359"/>
                  <a:gd name="T45" fmla="*/ 160 h 375"/>
                  <a:gd name="T46" fmla="*/ 47 w 359"/>
                  <a:gd name="T47" fmla="*/ 161 h 375"/>
                  <a:gd name="T48" fmla="*/ 81 w 359"/>
                  <a:gd name="T49"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9" h="375">
                    <a:moveTo>
                      <a:pt x="5" y="352"/>
                    </a:moveTo>
                    <a:cubicBezTo>
                      <a:pt x="0" y="374"/>
                      <a:pt x="0" y="374"/>
                      <a:pt x="0" y="374"/>
                    </a:cubicBezTo>
                    <a:cubicBezTo>
                      <a:pt x="1" y="375"/>
                      <a:pt x="1" y="375"/>
                      <a:pt x="1" y="375"/>
                    </a:cubicBezTo>
                    <a:cubicBezTo>
                      <a:pt x="6" y="353"/>
                      <a:pt x="6" y="353"/>
                      <a:pt x="6" y="353"/>
                    </a:cubicBezTo>
                    <a:cubicBezTo>
                      <a:pt x="5" y="352"/>
                      <a:pt x="5" y="352"/>
                      <a:pt x="5" y="352"/>
                    </a:cubicBezTo>
                    <a:moveTo>
                      <a:pt x="20" y="286"/>
                    </a:moveTo>
                    <a:cubicBezTo>
                      <a:pt x="19" y="286"/>
                      <a:pt x="19" y="286"/>
                      <a:pt x="19" y="286"/>
                    </a:cubicBezTo>
                    <a:cubicBezTo>
                      <a:pt x="5" y="351"/>
                      <a:pt x="5" y="351"/>
                      <a:pt x="5" y="351"/>
                    </a:cubicBezTo>
                    <a:cubicBezTo>
                      <a:pt x="6" y="351"/>
                      <a:pt x="6" y="351"/>
                      <a:pt x="6" y="351"/>
                    </a:cubicBezTo>
                    <a:cubicBezTo>
                      <a:pt x="20" y="286"/>
                      <a:pt x="20" y="286"/>
                      <a:pt x="20" y="286"/>
                    </a:cubicBezTo>
                    <a:moveTo>
                      <a:pt x="359" y="217"/>
                    </a:moveTo>
                    <a:cubicBezTo>
                      <a:pt x="228" y="283"/>
                      <a:pt x="228" y="283"/>
                      <a:pt x="228" y="283"/>
                    </a:cubicBezTo>
                    <a:cubicBezTo>
                      <a:pt x="229" y="284"/>
                      <a:pt x="229" y="284"/>
                      <a:pt x="229" y="284"/>
                    </a:cubicBezTo>
                    <a:cubicBezTo>
                      <a:pt x="359" y="218"/>
                      <a:pt x="359" y="218"/>
                      <a:pt x="359" y="218"/>
                    </a:cubicBezTo>
                    <a:cubicBezTo>
                      <a:pt x="359" y="218"/>
                      <a:pt x="359" y="218"/>
                      <a:pt x="359" y="217"/>
                    </a:cubicBezTo>
                    <a:moveTo>
                      <a:pt x="45" y="162"/>
                    </a:moveTo>
                    <a:cubicBezTo>
                      <a:pt x="20" y="281"/>
                      <a:pt x="20" y="281"/>
                      <a:pt x="20" y="281"/>
                    </a:cubicBezTo>
                    <a:cubicBezTo>
                      <a:pt x="21" y="281"/>
                      <a:pt x="21" y="281"/>
                      <a:pt x="21" y="281"/>
                    </a:cubicBezTo>
                    <a:cubicBezTo>
                      <a:pt x="46" y="162"/>
                      <a:pt x="46" y="162"/>
                      <a:pt x="46" y="162"/>
                    </a:cubicBezTo>
                    <a:cubicBezTo>
                      <a:pt x="45" y="162"/>
                      <a:pt x="45" y="162"/>
                      <a:pt x="45" y="162"/>
                    </a:cubicBezTo>
                    <a:moveTo>
                      <a:pt x="81" y="0"/>
                    </a:moveTo>
                    <a:cubicBezTo>
                      <a:pt x="79" y="0"/>
                      <a:pt x="79" y="0"/>
                      <a:pt x="79" y="0"/>
                    </a:cubicBezTo>
                    <a:cubicBezTo>
                      <a:pt x="46" y="160"/>
                      <a:pt x="46" y="160"/>
                      <a:pt x="46" y="160"/>
                    </a:cubicBezTo>
                    <a:cubicBezTo>
                      <a:pt x="47" y="161"/>
                      <a:pt x="47" y="161"/>
                      <a:pt x="47" y="161"/>
                    </a:cubicBezTo>
                    <a:cubicBezTo>
                      <a:pt x="81" y="0"/>
                      <a:pt x="81" y="0"/>
                      <a:pt x="8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9" name="Freeform 257">
                <a:extLst>
                  <a:ext uri="{FF2B5EF4-FFF2-40B4-BE49-F238E27FC236}">
                    <a16:creationId xmlns:a16="http://schemas.microsoft.com/office/drawing/2014/main" id="{B9685540-4C84-4DE0-945B-A71A3C590C54}"/>
                  </a:ext>
                </a:extLst>
              </p:cNvPr>
              <p:cNvSpPr>
                <a:spLocks/>
              </p:cNvSpPr>
              <p:nvPr/>
            </p:nvSpPr>
            <p:spPr bwMode="auto">
              <a:xfrm>
                <a:off x="-4139" y="1746"/>
                <a:ext cx="1" cy="2"/>
              </a:xfrm>
              <a:custGeom>
                <a:avLst/>
                <a:gdLst>
                  <a:gd name="T0" fmla="*/ 0 w 1"/>
                  <a:gd name="T1" fmla="*/ 0 h 2"/>
                  <a:gd name="T2" fmla="*/ 0 w 1"/>
                  <a:gd name="T3" fmla="*/ 1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1" y="2"/>
                    </a:lnTo>
                    <a:lnTo>
                      <a:pt x="1"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0" name="Freeform 258">
                <a:extLst>
                  <a:ext uri="{FF2B5EF4-FFF2-40B4-BE49-F238E27FC236}">
                    <a16:creationId xmlns:a16="http://schemas.microsoft.com/office/drawing/2014/main" id="{EEFD5E02-B043-4964-9E1B-52E46621B059}"/>
                  </a:ext>
                </a:extLst>
              </p:cNvPr>
              <p:cNvSpPr>
                <a:spLocks/>
              </p:cNvSpPr>
              <p:nvPr/>
            </p:nvSpPr>
            <p:spPr bwMode="auto">
              <a:xfrm>
                <a:off x="-4139" y="1746"/>
                <a:ext cx="1" cy="2"/>
              </a:xfrm>
              <a:custGeom>
                <a:avLst/>
                <a:gdLst>
                  <a:gd name="T0" fmla="*/ 0 w 1"/>
                  <a:gd name="T1" fmla="*/ 0 h 2"/>
                  <a:gd name="T2" fmla="*/ 0 w 1"/>
                  <a:gd name="T3" fmla="*/ 1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1" y="2"/>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1" name="Freeform 259">
                <a:extLst>
                  <a:ext uri="{FF2B5EF4-FFF2-40B4-BE49-F238E27FC236}">
                    <a16:creationId xmlns:a16="http://schemas.microsoft.com/office/drawing/2014/main" id="{24440CE0-4B37-42FB-BE32-D3641E06DA4C}"/>
                  </a:ext>
                </a:extLst>
              </p:cNvPr>
              <p:cNvSpPr>
                <a:spLocks/>
              </p:cNvSpPr>
              <p:nvPr/>
            </p:nvSpPr>
            <p:spPr bwMode="auto">
              <a:xfrm>
                <a:off x="-4124" y="1669"/>
                <a:ext cx="2" cy="6"/>
              </a:xfrm>
              <a:custGeom>
                <a:avLst/>
                <a:gdLst>
                  <a:gd name="T0" fmla="*/ 2 w 2"/>
                  <a:gd name="T1" fmla="*/ 0 h 6"/>
                  <a:gd name="T2" fmla="*/ 1 w 2"/>
                  <a:gd name="T3" fmla="*/ 0 h 6"/>
                  <a:gd name="T4" fmla="*/ 0 w 2"/>
                  <a:gd name="T5" fmla="*/ 6 h 6"/>
                  <a:gd name="T6" fmla="*/ 1 w 2"/>
                  <a:gd name="T7" fmla="*/ 6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1" y="0"/>
                    </a:lnTo>
                    <a:lnTo>
                      <a:pt x="0" y="6"/>
                    </a:lnTo>
                    <a:lnTo>
                      <a:pt x="1" y="6"/>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2" name="Freeform 260">
                <a:extLst>
                  <a:ext uri="{FF2B5EF4-FFF2-40B4-BE49-F238E27FC236}">
                    <a16:creationId xmlns:a16="http://schemas.microsoft.com/office/drawing/2014/main" id="{64D7DCE5-12C9-41A1-9050-39D54C8BE170}"/>
                  </a:ext>
                </a:extLst>
              </p:cNvPr>
              <p:cNvSpPr>
                <a:spLocks/>
              </p:cNvSpPr>
              <p:nvPr/>
            </p:nvSpPr>
            <p:spPr bwMode="auto">
              <a:xfrm>
                <a:off x="-4124" y="1669"/>
                <a:ext cx="2" cy="6"/>
              </a:xfrm>
              <a:custGeom>
                <a:avLst/>
                <a:gdLst>
                  <a:gd name="T0" fmla="*/ 2 w 2"/>
                  <a:gd name="T1" fmla="*/ 0 h 6"/>
                  <a:gd name="T2" fmla="*/ 1 w 2"/>
                  <a:gd name="T3" fmla="*/ 0 h 6"/>
                  <a:gd name="T4" fmla="*/ 0 w 2"/>
                  <a:gd name="T5" fmla="*/ 6 h 6"/>
                  <a:gd name="T6" fmla="*/ 1 w 2"/>
                  <a:gd name="T7" fmla="*/ 6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1" y="0"/>
                    </a:lnTo>
                    <a:lnTo>
                      <a:pt x="0" y="6"/>
                    </a:lnTo>
                    <a:lnTo>
                      <a:pt x="1"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3" name="Freeform 261">
                <a:extLst>
                  <a:ext uri="{FF2B5EF4-FFF2-40B4-BE49-F238E27FC236}">
                    <a16:creationId xmlns:a16="http://schemas.microsoft.com/office/drawing/2014/main" id="{5C476923-A5B2-4D7C-899B-2D1443BB0BE4}"/>
                  </a:ext>
                </a:extLst>
              </p:cNvPr>
              <p:cNvSpPr>
                <a:spLocks noEditPoints="1"/>
              </p:cNvSpPr>
              <p:nvPr/>
            </p:nvSpPr>
            <p:spPr bwMode="auto">
              <a:xfrm>
                <a:off x="-4135" y="1672"/>
                <a:ext cx="241" cy="120"/>
              </a:xfrm>
              <a:custGeom>
                <a:avLst/>
                <a:gdLst>
                  <a:gd name="T0" fmla="*/ 42 w 241"/>
                  <a:gd name="T1" fmla="*/ 98 h 120"/>
                  <a:gd name="T2" fmla="*/ 0 w 241"/>
                  <a:gd name="T3" fmla="*/ 119 h 120"/>
                  <a:gd name="T4" fmla="*/ 1 w 241"/>
                  <a:gd name="T5" fmla="*/ 120 h 120"/>
                  <a:gd name="T6" fmla="*/ 44 w 241"/>
                  <a:gd name="T7" fmla="*/ 99 h 120"/>
                  <a:gd name="T8" fmla="*/ 42 w 241"/>
                  <a:gd name="T9" fmla="*/ 98 h 120"/>
                  <a:gd name="T10" fmla="*/ 129 w 241"/>
                  <a:gd name="T11" fmla="*/ 54 h 120"/>
                  <a:gd name="T12" fmla="*/ 43 w 241"/>
                  <a:gd name="T13" fmla="*/ 97 h 120"/>
                  <a:gd name="T14" fmla="*/ 45 w 241"/>
                  <a:gd name="T15" fmla="*/ 98 h 120"/>
                  <a:gd name="T16" fmla="*/ 128 w 241"/>
                  <a:gd name="T17" fmla="*/ 57 h 120"/>
                  <a:gd name="T18" fmla="*/ 129 w 241"/>
                  <a:gd name="T19" fmla="*/ 54 h 120"/>
                  <a:gd name="T20" fmla="*/ 200 w 241"/>
                  <a:gd name="T21" fmla="*/ 19 h 120"/>
                  <a:gd name="T22" fmla="*/ 137 w 241"/>
                  <a:gd name="T23" fmla="*/ 51 h 120"/>
                  <a:gd name="T24" fmla="*/ 136 w 241"/>
                  <a:gd name="T25" fmla="*/ 53 h 120"/>
                  <a:gd name="T26" fmla="*/ 200 w 241"/>
                  <a:gd name="T27" fmla="*/ 20 h 120"/>
                  <a:gd name="T28" fmla="*/ 200 w 241"/>
                  <a:gd name="T29" fmla="*/ 19 h 120"/>
                  <a:gd name="T30" fmla="*/ 233 w 241"/>
                  <a:gd name="T31" fmla="*/ 3 h 120"/>
                  <a:gd name="T32" fmla="*/ 205 w 241"/>
                  <a:gd name="T33" fmla="*/ 17 h 120"/>
                  <a:gd name="T34" fmla="*/ 205 w 241"/>
                  <a:gd name="T35" fmla="*/ 19 h 120"/>
                  <a:gd name="T36" fmla="*/ 233 w 241"/>
                  <a:gd name="T37" fmla="*/ 4 h 120"/>
                  <a:gd name="T38" fmla="*/ 233 w 241"/>
                  <a:gd name="T39" fmla="*/ 3 h 120"/>
                  <a:gd name="T40" fmla="*/ 239 w 241"/>
                  <a:gd name="T41" fmla="*/ 0 h 120"/>
                  <a:gd name="T42" fmla="*/ 235 w 241"/>
                  <a:gd name="T43" fmla="*/ 2 h 120"/>
                  <a:gd name="T44" fmla="*/ 235 w 241"/>
                  <a:gd name="T45" fmla="*/ 4 h 120"/>
                  <a:gd name="T46" fmla="*/ 241 w 241"/>
                  <a:gd name="T47" fmla="*/ 1 h 120"/>
                  <a:gd name="T48" fmla="*/ 239 w 241"/>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20">
                    <a:moveTo>
                      <a:pt x="42" y="98"/>
                    </a:moveTo>
                    <a:lnTo>
                      <a:pt x="0" y="119"/>
                    </a:lnTo>
                    <a:lnTo>
                      <a:pt x="1" y="120"/>
                    </a:lnTo>
                    <a:lnTo>
                      <a:pt x="44" y="99"/>
                    </a:lnTo>
                    <a:lnTo>
                      <a:pt x="42" y="98"/>
                    </a:lnTo>
                    <a:close/>
                    <a:moveTo>
                      <a:pt x="129" y="54"/>
                    </a:moveTo>
                    <a:lnTo>
                      <a:pt x="43" y="97"/>
                    </a:lnTo>
                    <a:lnTo>
                      <a:pt x="45" y="98"/>
                    </a:lnTo>
                    <a:lnTo>
                      <a:pt x="128" y="57"/>
                    </a:lnTo>
                    <a:lnTo>
                      <a:pt x="129" y="54"/>
                    </a:lnTo>
                    <a:close/>
                    <a:moveTo>
                      <a:pt x="200" y="19"/>
                    </a:moveTo>
                    <a:lnTo>
                      <a:pt x="137" y="51"/>
                    </a:lnTo>
                    <a:lnTo>
                      <a:pt x="136" y="53"/>
                    </a:lnTo>
                    <a:lnTo>
                      <a:pt x="200" y="20"/>
                    </a:lnTo>
                    <a:lnTo>
                      <a:pt x="200" y="19"/>
                    </a:lnTo>
                    <a:close/>
                    <a:moveTo>
                      <a:pt x="233" y="3"/>
                    </a:moveTo>
                    <a:lnTo>
                      <a:pt x="205" y="17"/>
                    </a:lnTo>
                    <a:lnTo>
                      <a:pt x="205" y="19"/>
                    </a:lnTo>
                    <a:lnTo>
                      <a:pt x="233" y="4"/>
                    </a:lnTo>
                    <a:lnTo>
                      <a:pt x="233" y="3"/>
                    </a:lnTo>
                    <a:close/>
                    <a:moveTo>
                      <a:pt x="239" y="0"/>
                    </a:moveTo>
                    <a:lnTo>
                      <a:pt x="235" y="2"/>
                    </a:lnTo>
                    <a:lnTo>
                      <a:pt x="235" y="4"/>
                    </a:lnTo>
                    <a:lnTo>
                      <a:pt x="241" y="1"/>
                    </a:lnTo>
                    <a:lnTo>
                      <a:pt x="239"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4" name="Freeform 262">
                <a:extLst>
                  <a:ext uri="{FF2B5EF4-FFF2-40B4-BE49-F238E27FC236}">
                    <a16:creationId xmlns:a16="http://schemas.microsoft.com/office/drawing/2014/main" id="{F6F33A8D-CA50-4ED1-87A3-849252D650B3}"/>
                  </a:ext>
                </a:extLst>
              </p:cNvPr>
              <p:cNvSpPr>
                <a:spLocks noEditPoints="1"/>
              </p:cNvSpPr>
              <p:nvPr/>
            </p:nvSpPr>
            <p:spPr bwMode="auto">
              <a:xfrm>
                <a:off x="-4135" y="1672"/>
                <a:ext cx="241" cy="120"/>
              </a:xfrm>
              <a:custGeom>
                <a:avLst/>
                <a:gdLst>
                  <a:gd name="T0" fmla="*/ 42 w 241"/>
                  <a:gd name="T1" fmla="*/ 98 h 120"/>
                  <a:gd name="T2" fmla="*/ 0 w 241"/>
                  <a:gd name="T3" fmla="*/ 119 h 120"/>
                  <a:gd name="T4" fmla="*/ 1 w 241"/>
                  <a:gd name="T5" fmla="*/ 120 h 120"/>
                  <a:gd name="T6" fmla="*/ 44 w 241"/>
                  <a:gd name="T7" fmla="*/ 99 h 120"/>
                  <a:gd name="T8" fmla="*/ 42 w 241"/>
                  <a:gd name="T9" fmla="*/ 98 h 120"/>
                  <a:gd name="T10" fmla="*/ 129 w 241"/>
                  <a:gd name="T11" fmla="*/ 54 h 120"/>
                  <a:gd name="T12" fmla="*/ 43 w 241"/>
                  <a:gd name="T13" fmla="*/ 97 h 120"/>
                  <a:gd name="T14" fmla="*/ 45 w 241"/>
                  <a:gd name="T15" fmla="*/ 98 h 120"/>
                  <a:gd name="T16" fmla="*/ 128 w 241"/>
                  <a:gd name="T17" fmla="*/ 57 h 120"/>
                  <a:gd name="T18" fmla="*/ 129 w 241"/>
                  <a:gd name="T19" fmla="*/ 54 h 120"/>
                  <a:gd name="T20" fmla="*/ 200 w 241"/>
                  <a:gd name="T21" fmla="*/ 19 h 120"/>
                  <a:gd name="T22" fmla="*/ 137 w 241"/>
                  <a:gd name="T23" fmla="*/ 51 h 120"/>
                  <a:gd name="T24" fmla="*/ 136 w 241"/>
                  <a:gd name="T25" fmla="*/ 53 h 120"/>
                  <a:gd name="T26" fmla="*/ 200 w 241"/>
                  <a:gd name="T27" fmla="*/ 20 h 120"/>
                  <a:gd name="T28" fmla="*/ 200 w 241"/>
                  <a:gd name="T29" fmla="*/ 19 h 120"/>
                  <a:gd name="T30" fmla="*/ 233 w 241"/>
                  <a:gd name="T31" fmla="*/ 3 h 120"/>
                  <a:gd name="T32" fmla="*/ 205 w 241"/>
                  <a:gd name="T33" fmla="*/ 17 h 120"/>
                  <a:gd name="T34" fmla="*/ 205 w 241"/>
                  <a:gd name="T35" fmla="*/ 19 h 120"/>
                  <a:gd name="T36" fmla="*/ 233 w 241"/>
                  <a:gd name="T37" fmla="*/ 4 h 120"/>
                  <a:gd name="T38" fmla="*/ 233 w 241"/>
                  <a:gd name="T39" fmla="*/ 3 h 120"/>
                  <a:gd name="T40" fmla="*/ 239 w 241"/>
                  <a:gd name="T41" fmla="*/ 0 h 120"/>
                  <a:gd name="T42" fmla="*/ 235 w 241"/>
                  <a:gd name="T43" fmla="*/ 2 h 120"/>
                  <a:gd name="T44" fmla="*/ 235 w 241"/>
                  <a:gd name="T45" fmla="*/ 4 h 120"/>
                  <a:gd name="T46" fmla="*/ 241 w 241"/>
                  <a:gd name="T47" fmla="*/ 1 h 120"/>
                  <a:gd name="T48" fmla="*/ 239 w 241"/>
                  <a:gd name="T4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1" h="120">
                    <a:moveTo>
                      <a:pt x="42" y="98"/>
                    </a:moveTo>
                    <a:lnTo>
                      <a:pt x="0" y="119"/>
                    </a:lnTo>
                    <a:lnTo>
                      <a:pt x="1" y="120"/>
                    </a:lnTo>
                    <a:lnTo>
                      <a:pt x="44" y="99"/>
                    </a:lnTo>
                    <a:lnTo>
                      <a:pt x="42" y="98"/>
                    </a:lnTo>
                    <a:moveTo>
                      <a:pt x="129" y="54"/>
                    </a:moveTo>
                    <a:lnTo>
                      <a:pt x="43" y="97"/>
                    </a:lnTo>
                    <a:lnTo>
                      <a:pt x="45" y="98"/>
                    </a:lnTo>
                    <a:lnTo>
                      <a:pt x="128" y="57"/>
                    </a:lnTo>
                    <a:lnTo>
                      <a:pt x="129" y="54"/>
                    </a:lnTo>
                    <a:moveTo>
                      <a:pt x="200" y="19"/>
                    </a:moveTo>
                    <a:lnTo>
                      <a:pt x="137" y="51"/>
                    </a:lnTo>
                    <a:lnTo>
                      <a:pt x="136" y="53"/>
                    </a:lnTo>
                    <a:lnTo>
                      <a:pt x="200" y="20"/>
                    </a:lnTo>
                    <a:lnTo>
                      <a:pt x="200" y="19"/>
                    </a:lnTo>
                    <a:moveTo>
                      <a:pt x="233" y="3"/>
                    </a:moveTo>
                    <a:lnTo>
                      <a:pt x="205" y="17"/>
                    </a:lnTo>
                    <a:lnTo>
                      <a:pt x="205" y="19"/>
                    </a:lnTo>
                    <a:lnTo>
                      <a:pt x="233" y="4"/>
                    </a:lnTo>
                    <a:lnTo>
                      <a:pt x="233" y="3"/>
                    </a:lnTo>
                    <a:moveTo>
                      <a:pt x="239" y="0"/>
                    </a:moveTo>
                    <a:lnTo>
                      <a:pt x="235" y="2"/>
                    </a:lnTo>
                    <a:lnTo>
                      <a:pt x="235" y="4"/>
                    </a:lnTo>
                    <a:lnTo>
                      <a:pt x="241" y="1"/>
                    </a:lnTo>
                    <a:lnTo>
                      <a:pt x="2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5" name="Freeform 263">
                <a:extLst>
                  <a:ext uri="{FF2B5EF4-FFF2-40B4-BE49-F238E27FC236}">
                    <a16:creationId xmlns:a16="http://schemas.microsoft.com/office/drawing/2014/main" id="{5B072374-C1FC-4B94-BFA6-13E497C5CC4F}"/>
                  </a:ext>
                </a:extLst>
              </p:cNvPr>
              <p:cNvSpPr>
                <a:spLocks/>
              </p:cNvSpPr>
              <p:nvPr/>
            </p:nvSpPr>
            <p:spPr bwMode="auto">
              <a:xfrm>
                <a:off x="-4093" y="1769"/>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2" y="2"/>
                    </a:lnTo>
                    <a:lnTo>
                      <a:pt x="3"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6" name="Freeform 264">
                <a:extLst>
                  <a:ext uri="{FF2B5EF4-FFF2-40B4-BE49-F238E27FC236}">
                    <a16:creationId xmlns:a16="http://schemas.microsoft.com/office/drawing/2014/main" id="{9007D6E9-10C6-4F51-8570-85B6C40F173F}"/>
                  </a:ext>
                </a:extLst>
              </p:cNvPr>
              <p:cNvSpPr>
                <a:spLocks/>
              </p:cNvSpPr>
              <p:nvPr/>
            </p:nvSpPr>
            <p:spPr bwMode="auto">
              <a:xfrm>
                <a:off x="-4093" y="1769"/>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2" y="2"/>
                    </a:lnTo>
                    <a:lnTo>
                      <a:pt x="3"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7" name="Freeform 265">
                <a:extLst>
                  <a:ext uri="{FF2B5EF4-FFF2-40B4-BE49-F238E27FC236}">
                    <a16:creationId xmlns:a16="http://schemas.microsoft.com/office/drawing/2014/main" id="{415A81EE-6C60-40C9-A05A-3446BD65E3E9}"/>
                  </a:ext>
                </a:extLst>
              </p:cNvPr>
              <p:cNvSpPr>
                <a:spLocks/>
              </p:cNvSpPr>
              <p:nvPr/>
            </p:nvSpPr>
            <p:spPr bwMode="auto">
              <a:xfrm>
                <a:off x="-3902" y="1674"/>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8" name="Freeform 266">
                <a:extLst>
                  <a:ext uri="{FF2B5EF4-FFF2-40B4-BE49-F238E27FC236}">
                    <a16:creationId xmlns:a16="http://schemas.microsoft.com/office/drawing/2014/main" id="{AD922629-AC0B-4EF9-9939-563C5718A53A}"/>
                  </a:ext>
                </a:extLst>
              </p:cNvPr>
              <p:cNvSpPr>
                <a:spLocks/>
              </p:cNvSpPr>
              <p:nvPr/>
            </p:nvSpPr>
            <p:spPr bwMode="auto">
              <a:xfrm>
                <a:off x="-3902" y="1674"/>
                <a:ext cx="2" cy="2"/>
              </a:xfrm>
              <a:custGeom>
                <a:avLst/>
                <a:gdLst>
                  <a:gd name="T0" fmla="*/ 2 w 2"/>
                  <a:gd name="T1" fmla="*/ 0 h 2"/>
                  <a:gd name="T2" fmla="*/ 0 w 2"/>
                  <a:gd name="T3" fmla="*/ 1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9" name="Freeform 267">
                <a:extLst>
                  <a:ext uri="{FF2B5EF4-FFF2-40B4-BE49-F238E27FC236}">
                    <a16:creationId xmlns:a16="http://schemas.microsoft.com/office/drawing/2014/main" id="{4C7933C1-6868-449F-B690-ECDCBDC228B8}"/>
                  </a:ext>
                </a:extLst>
              </p:cNvPr>
              <p:cNvSpPr>
                <a:spLocks noEditPoints="1"/>
              </p:cNvSpPr>
              <p:nvPr/>
            </p:nvSpPr>
            <p:spPr bwMode="auto">
              <a:xfrm>
                <a:off x="-4007" y="1689"/>
                <a:ext cx="77" cy="40"/>
              </a:xfrm>
              <a:custGeom>
                <a:avLst/>
                <a:gdLst>
                  <a:gd name="T0" fmla="*/ 9 w 77"/>
                  <a:gd name="T1" fmla="*/ 34 h 40"/>
                  <a:gd name="T2" fmla="*/ 1 w 77"/>
                  <a:gd name="T3" fmla="*/ 37 h 40"/>
                  <a:gd name="T4" fmla="*/ 0 w 77"/>
                  <a:gd name="T5" fmla="*/ 40 h 40"/>
                  <a:gd name="T6" fmla="*/ 8 w 77"/>
                  <a:gd name="T7" fmla="*/ 36 h 40"/>
                  <a:gd name="T8" fmla="*/ 9 w 77"/>
                  <a:gd name="T9" fmla="*/ 34 h 40"/>
                  <a:gd name="T10" fmla="*/ 77 w 77"/>
                  <a:gd name="T11" fmla="*/ 0 h 40"/>
                  <a:gd name="T12" fmla="*/ 72 w 77"/>
                  <a:gd name="T13" fmla="*/ 2 h 40"/>
                  <a:gd name="T14" fmla="*/ 72 w 77"/>
                  <a:gd name="T15" fmla="*/ 3 h 40"/>
                  <a:gd name="T16" fmla="*/ 77 w 77"/>
                  <a:gd name="T17" fmla="*/ 2 h 40"/>
                  <a:gd name="T18" fmla="*/ 77 w 7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0">
                    <a:moveTo>
                      <a:pt x="9" y="34"/>
                    </a:moveTo>
                    <a:lnTo>
                      <a:pt x="1" y="37"/>
                    </a:lnTo>
                    <a:lnTo>
                      <a:pt x="0" y="40"/>
                    </a:lnTo>
                    <a:lnTo>
                      <a:pt x="8" y="36"/>
                    </a:lnTo>
                    <a:lnTo>
                      <a:pt x="9" y="34"/>
                    </a:lnTo>
                    <a:close/>
                    <a:moveTo>
                      <a:pt x="77" y="0"/>
                    </a:moveTo>
                    <a:lnTo>
                      <a:pt x="72" y="2"/>
                    </a:lnTo>
                    <a:lnTo>
                      <a:pt x="72" y="3"/>
                    </a:lnTo>
                    <a:lnTo>
                      <a:pt x="77" y="2"/>
                    </a:lnTo>
                    <a:lnTo>
                      <a:pt x="7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0" name="Freeform 268">
                <a:extLst>
                  <a:ext uri="{FF2B5EF4-FFF2-40B4-BE49-F238E27FC236}">
                    <a16:creationId xmlns:a16="http://schemas.microsoft.com/office/drawing/2014/main" id="{50D42561-8609-4201-8875-3F7B6AFCE1DC}"/>
                  </a:ext>
                </a:extLst>
              </p:cNvPr>
              <p:cNvSpPr>
                <a:spLocks noEditPoints="1"/>
              </p:cNvSpPr>
              <p:nvPr/>
            </p:nvSpPr>
            <p:spPr bwMode="auto">
              <a:xfrm>
                <a:off x="-4007" y="1689"/>
                <a:ext cx="77" cy="40"/>
              </a:xfrm>
              <a:custGeom>
                <a:avLst/>
                <a:gdLst>
                  <a:gd name="T0" fmla="*/ 9 w 77"/>
                  <a:gd name="T1" fmla="*/ 34 h 40"/>
                  <a:gd name="T2" fmla="*/ 1 w 77"/>
                  <a:gd name="T3" fmla="*/ 37 h 40"/>
                  <a:gd name="T4" fmla="*/ 0 w 77"/>
                  <a:gd name="T5" fmla="*/ 40 h 40"/>
                  <a:gd name="T6" fmla="*/ 8 w 77"/>
                  <a:gd name="T7" fmla="*/ 36 h 40"/>
                  <a:gd name="T8" fmla="*/ 9 w 77"/>
                  <a:gd name="T9" fmla="*/ 34 h 40"/>
                  <a:gd name="T10" fmla="*/ 77 w 77"/>
                  <a:gd name="T11" fmla="*/ 0 h 40"/>
                  <a:gd name="T12" fmla="*/ 72 w 77"/>
                  <a:gd name="T13" fmla="*/ 2 h 40"/>
                  <a:gd name="T14" fmla="*/ 72 w 77"/>
                  <a:gd name="T15" fmla="*/ 3 h 40"/>
                  <a:gd name="T16" fmla="*/ 77 w 77"/>
                  <a:gd name="T17" fmla="*/ 2 h 40"/>
                  <a:gd name="T18" fmla="*/ 77 w 77"/>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0">
                    <a:moveTo>
                      <a:pt x="9" y="34"/>
                    </a:moveTo>
                    <a:lnTo>
                      <a:pt x="1" y="37"/>
                    </a:lnTo>
                    <a:lnTo>
                      <a:pt x="0" y="40"/>
                    </a:lnTo>
                    <a:lnTo>
                      <a:pt x="8" y="36"/>
                    </a:lnTo>
                    <a:lnTo>
                      <a:pt x="9" y="34"/>
                    </a:lnTo>
                    <a:moveTo>
                      <a:pt x="77" y="0"/>
                    </a:moveTo>
                    <a:lnTo>
                      <a:pt x="72" y="2"/>
                    </a:lnTo>
                    <a:lnTo>
                      <a:pt x="72" y="3"/>
                    </a:lnTo>
                    <a:lnTo>
                      <a:pt x="77" y="2"/>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1" name="Freeform 269">
                <a:extLst>
                  <a:ext uri="{FF2B5EF4-FFF2-40B4-BE49-F238E27FC236}">
                    <a16:creationId xmlns:a16="http://schemas.microsoft.com/office/drawing/2014/main" id="{BFE7F656-0361-4A7E-A9AC-82ACFD90D351}"/>
                  </a:ext>
                </a:extLst>
              </p:cNvPr>
              <p:cNvSpPr>
                <a:spLocks noEditPoints="1"/>
              </p:cNvSpPr>
              <p:nvPr/>
            </p:nvSpPr>
            <p:spPr bwMode="auto">
              <a:xfrm>
                <a:off x="-4172" y="1774"/>
                <a:ext cx="37" cy="205"/>
              </a:xfrm>
              <a:custGeom>
                <a:avLst/>
                <a:gdLst>
                  <a:gd name="T0" fmla="*/ 1 w 37"/>
                  <a:gd name="T1" fmla="*/ 35 h 205"/>
                  <a:gd name="T2" fmla="*/ 0 w 37"/>
                  <a:gd name="T3" fmla="*/ 36 h 205"/>
                  <a:gd name="T4" fmla="*/ 0 w 37"/>
                  <a:gd name="T5" fmla="*/ 37 h 205"/>
                  <a:gd name="T6" fmla="*/ 1 w 37"/>
                  <a:gd name="T7" fmla="*/ 37 h 205"/>
                  <a:gd name="T8" fmla="*/ 1 w 37"/>
                  <a:gd name="T9" fmla="*/ 35 h 205"/>
                  <a:gd name="T10" fmla="*/ 25 w 37"/>
                  <a:gd name="T11" fmla="*/ 13 h 205"/>
                  <a:gd name="T12" fmla="*/ 24 w 37"/>
                  <a:gd name="T13" fmla="*/ 15 h 205"/>
                  <a:gd name="T14" fmla="*/ 22 w 37"/>
                  <a:gd name="T15" fmla="*/ 25 h 205"/>
                  <a:gd name="T16" fmla="*/ 2 w 37"/>
                  <a:gd name="T17" fmla="*/ 35 h 205"/>
                  <a:gd name="T18" fmla="*/ 2 w 37"/>
                  <a:gd name="T19" fmla="*/ 36 h 205"/>
                  <a:gd name="T20" fmla="*/ 22 w 37"/>
                  <a:gd name="T21" fmla="*/ 26 h 205"/>
                  <a:gd name="T22" fmla="*/ 2 w 37"/>
                  <a:gd name="T23" fmla="*/ 205 h 205"/>
                  <a:gd name="T24" fmla="*/ 3 w 37"/>
                  <a:gd name="T25" fmla="*/ 205 h 205"/>
                  <a:gd name="T26" fmla="*/ 23 w 37"/>
                  <a:gd name="T27" fmla="*/ 26 h 205"/>
                  <a:gd name="T28" fmla="*/ 37 w 37"/>
                  <a:gd name="T29" fmla="*/ 19 h 205"/>
                  <a:gd name="T30" fmla="*/ 36 w 37"/>
                  <a:gd name="T31" fmla="*/ 17 h 205"/>
                  <a:gd name="T32" fmla="*/ 23 w 37"/>
                  <a:gd name="T33" fmla="*/ 24 h 205"/>
                  <a:gd name="T34" fmla="*/ 25 w 37"/>
                  <a:gd name="T35" fmla="*/ 13 h 205"/>
                  <a:gd name="T36" fmla="*/ 27 w 37"/>
                  <a:gd name="T37" fmla="*/ 0 h 205"/>
                  <a:gd name="T38" fmla="*/ 25 w 37"/>
                  <a:gd name="T39" fmla="*/ 7 h 205"/>
                  <a:gd name="T40" fmla="*/ 27 w 37"/>
                  <a:gd name="T41" fmla="*/ 6 h 205"/>
                  <a:gd name="T42" fmla="*/ 28 w 37"/>
                  <a:gd name="T43" fmla="*/ 2 h 205"/>
                  <a:gd name="T44" fmla="*/ 27 w 37"/>
                  <a:gd name="T4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205">
                    <a:moveTo>
                      <a:pt x="1" y="35"/>
                    </a:moveTo>
                    <a:lnTo>
                      <a:pt x="0" y="36"/>
                    </a:lnTo>
                    <a:lnTo>
                      <a:pt x="0" y="37"/>
                    </a:lnTo>
                    <a:lnTo>
                      <a:pt x="1" y="37"/>
                    </a:lnTo>
                    <a:lnTo>
                      <a:pt x="1" y="35"/>
                    </a:lnTo>
                    <a:close/>
                    <a:moveTo>
                      <a:pt x="25" y="13"/>
                    </a:moveTo>
                    <a:lnTo>
                      <a:pt x="24" y="15"/>
                    </a:lnTo>
                    <a:lnTo>
                      <a:pt x="22" y="25"/>
                    </a:lnTo>
                    <a:lnTo>
                      <a:pt x="2" y="35"/>
                    </a:lnTo>
                    <a:lnTo>
                      <a:pt x="2" y="36"/>
                    </a:lnTo>
                    <a:lnTo>
                      <a:pt x="22" y="26"/>
                    </a:lnTo>
                    <a:lnTo>
                      <a:pt x="2" y="205"/>
                    </a:lnTo>
                    <a:lnTo>
                      <a:pt x="3" y="205"/>
                    </a:lnTo>
                    <a:lnTo>
                      <a:pt x="23" y="26"/>
                    </a:lnTo>
                    <a:lnTo>
                      <a:pt x="37" y="19"/>
                    </a:lnTo>
                    <a:lnTo>
                      <a:pt x="36" y="17"/>
                    </a:lnTo>
                    <a:lnTo>
                      <a:pt x="23" y="24"/>
                    </a:lnTo>
                    <a:lnTo>
                      <a:pt x="25" y="13"/>
                    </a:lnTo>
                    <a:close/>
                    <a:moveTo>
                      <a:pt x="27" y="0"/>
                    </a:moveTo>
                    <a:lnTo>
                      <a:pt x="25" y="7"/>
                    </a:lnTo>
                    <a:lnTo>
                      <a:pt x="27" y="6"/>
                    </a:lnTo>
                    <a:lnTo>
                      <a:pt x="28" y="2"/>
                    </a:lnTo>
                    <a:lnTo>
                      <a:pt x="27"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2" name="Freeform 270">
                <a:extLst>
                  <a:ext uri="{FF2B5EF4-FFF2-40B4-BE49-F238E27FC236}">
                    <a16:creationId xmlns:a16="http://schemas.microsoft.com/office/drawing/2014/main" id="{38FDED53-D1CD-42D1-842D-7F0B883B5642}"/>
                  </a:ext>
                </a:extLst>
              </p:cNvPr>
              <p:cNvSpPr>
                <a:spLocks noEditPoints="1"/>
              </p:cNvSpPr>
              <p:nvPr/>
            </p:nvSpPr>
            <p:spPr bwMode="auto">
              <a:xfrm>
                <a:off x="-4172" y="1774"/>
                <a:ext cx="37" cy="205"/>
              </a:xfrm>
              <a:custGeom>
                <a:avLst/>
                <a:gdLst>
                  <a:gd name="T0" fmla="*/ 1 w 37"/>
                  <a:gd name="T1" fmla="*/ 35 h 205"/>
                  <a:gd name="T2" fmla="*/ 0 w 37"/>
                  <a:gd name="T3" fmla="*/ 36 h 205"/>
                  <a:gd name="T4" fmla="*/ 0 w 37"/>
                  <a:gd name="T5" fmla="*/ 37 h 205"/>
                  <a:gd name="T6" fmla="*/ 1 w 37"/>
                  <a:gd name="T7" fmla="*/ 37 h 205"/>
                  <a:gd name="T8" fmla="*/ 1 w 37"/>
                  <a:gd name="T9" fmla="*/ 35 h 205"/>
                  <a:gd name="T10" fmla="*/ 25 w 37"/>
                  <a:gd name="T11" fmla="*/ 13 h 205"/>
                  <a:gd name="T12" fmla="*/ 24 w 37"/>
                  <a:gd name="T13" fmla="*/ 15 h 205"/>
                  <a:gd name="T14" fmla="*/ 22 w 37"/>
                  <a:gd name="T15" fmla="*/ 25 h 205"/>
                  <a:gd name="T16" fmla="*/ 2 w 37"/>
                  <a:gd name="T17" fmla="*/ 35 h 205"/>
                  <a:gd name="T18" fmla="*/ 2 w 37"/>
                  <a:gd name="T19" fmla="*/ 36 h 205"/>
                  <a:gd name="T20" fmla="*/ 22 w 37"/>
                  <a:gd name="T21" fmla="*/ 26 h 205"/>
                  <a:gd name="T22" fmla="*/ 2 w 37"/>
                  <a:gd name="T23" fmla="*/ 205 h 205"/>
                  <a:gd name="T24" fmla="*/ 3 w 37"/>
                  <a:gd name="T25" fmla="*/ 205 h 205"/>
                  <a:gd name="T26" fmla="*/ 23 w 37"/>
                  <a:gd name="T27" fmla="*/ 26 h 205"/>
                  <a:gd name="T28" fmla="*/ 37 w 37"/>
                  <a:gd name="T29" fmla="*/ 19 h 205"/>
                  <a:gd name="T30" fmla="*/ 36 w 37"/>
                  <a:gd name="T31" fmla="*/ 17 h 205"/>
                  <a:gd name="T32" fmla="*/ 23 w 37"/>
                  <a:gd name="T33" fmla="*/ 24 h 205"/>
                  <a:gd name="T34" fmla="*/ 25 w 37"/>
                  <a:gd name="T35" fmla="*/ 13 h 205"/>
                  <a:gd name="T36" fmla="*/ 27 w 37"/>
                  <a:gd name="T37" fmla="*/ 0 h 205"/>
                  <a:gd name="T38" fmla="*/ 25 w 37"/>
                  <a:gd name="T39" fmla="*/ 7 h 205"/>
                  <a:gd name="T40" fmla="*/ 27 w 37"/>
                  <a:gd name="T41" fmla="*/ 6 h 205"/>
                  <a:gd name="T42" fmla="*/ 28 w 37"/>
                  <a:gd name="T43" fmla="*/ 2 h 205"/>
                  <a:gd name="T44" fmla="*/ 27 w 37"/>
                  <a:gd name="T45"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 h="205">
                    <a:moveTo>
                      <a:pt x="1" y="35"/>
                    </a:moveTo>
                    <a:lnTo>
                      <a:pt x="0" y="36"/>
                    </a:lnTo>
                    <a:lnTo>
                      <a:pt x="0" y="37"/>
                    </a:lnTo>
                    <a:lnTo>
                      <a:pt x="1" y="37"/>
                    </a:lnTo>
                    <a:lnTo>
                      <a:pt x="1" y="35"/>
                    </a:lnTo>
                    <a:moveTo>
                      <a:pt x="25" y="13"/>
                    </a:moveTo>
                    <a:lnTo>
                      <a:pt x="24" y="15"/>
                    </a:lnTo>
                    <a:lnTo>
                      <a:pt x="22" y="25"/>
                    </a:lnTo>
                    <a:lnTo>
                      <a:pt x="2" y="35"/>
                    </a:lnTo>
                    <a:lnTo>
                      <a:pt x="2" y="36"/>
                    </a:lnTo>
                    <a:lnTo>
                      <a:pt x="22" y="26"/>
                    </a:lnTo>
                    <a:lnTo>
                      <a:pt x="2" y="205"/>
                    </a:lnTo>
                    <a:lnTo>
                      <a:pt x="3" y="205"/>
                    </a:lnTo>
                    <a:lnTo>
                      <a:pt x="23" y="26"/>
                    </a:lnTo>
                    <a:lnTo>
                      <a:pt x="37" y="19"/>
                    </a:lnTo>
                    <a:lnTo>
                      <a:pt x="36" y="17"/>
                    </a:lnTo>
                    <a:lnTo>
                      <a:pt x="23" y="24"/>
                    </a:lnTo>
                    <a:lnTo>
                      <a:pt x="25" y="13"/>
                    </a:lnTo>
                    <a:moveTo>
                      <a:pt x="27" y="0"/>
                    </a:moveTo>
                    <a:lnTo>
                      <a:pt x="25" y="7"/>
                    </a:lnTo>
                    <a:lnTo>
                      <a:pt x="27" y="6"/>
                    </a:lnTo>
                    <a:lnTo>
                      <a:pt x="28" y="2"/>
                    </a:lnTo>
                    <a:lnTo>
                      <a:pt x="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3" name="Freeform 271">
                <a:extLst>
                  <a:ext uri="{FF2B5EF4-FFF2-40B4-BE49-F238E27FC236}">
                    <a16:creationId xmlns:a16="http://schemas.microsoft.com/office/drawing/2014/main" id="{283A8348-2630-4EAC-9ABA-D66687EE723D}"/>
                  </a:ext>
                </a:extLst>
              </p:cNvPr>
              <p:cNvSpPr>
                <a:spLocks/>
              </p:cNvSpPr>
              <p:nvPr/>
            </p:nvSpPr>
            <p:spPr bwMode="auto">
              <a:xfrm>
                <a:off x="-4171" y="1809"/>
                <a:ext cx="1" cy="2"/>
              </a:xfrm>
              <a:custGeom>
                <a:avLst/>
                <a:gdLst>
                  <a:gd name="T0" fmla="*/ 1 w 1"/>
                  <a:gd name="T1" fmla="*/ 0 h 2"/>
                  <a:gd name="T2" fmla="*/ 0 w 1"/>
                  <a:gd name="T3" fmla="*/ 0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1"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4" name="Freeform 272">
                <a:extLst>
                  <a:ext uri="{FF2B5EF4-FFF2-40B4-BE49-F238E27FC236}">
                    <a16:creationId xmlns:a16="http://schemas.microsoft.com/office/drawing/2014/main" id="{759C9510-7A19-44A9-8C1B-BB4D01AA9014}"/>
                  </a:ext>
                </a:extLst>
              </p:cNvPr>
              <p:cNvSpPr>
                <a:spLocks/>
              </p:cNvSpPr>
              <p:nvPr/>
            </p:nvSpPr>
            <p:spPr bwMode="auto">
              <a:xfrm>
                <a:off x="-4171" y="1809"/>
                <a:ext cx="1" cy="2"/>
              </a:xfrm>
              <a:custGeom>
                <a:avLst/>
                <a:gdLst>
                  <a:gd name="T0" fmla="*/ 1 w 1"/>
                  <a:gd name="T1" fmla="*/ 0 h 2"/>
                  <a:gd name="T2" fmla="*/ 0 w 1"/>
                  <a:gd name="T3" fmla="*/ 0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1"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5" name="Freeform 273">
                <a:extLst>
                  <a:ext uri="{FF2B5EF4-FFF2-40B4-BE49-F238E27FC236}">
                    <a16:creationId xmlns:a16="http://schemas.microsoft.com/office/drawing/2014/main" id="{F5FE61D7-586B-4612-B383-359F3990C25D}"/>
                  </a:ext>
                </a:extLst>
              </p:cNvPr>
              <p:cNvSpPr>
                <a:spLocks/>
              </p:cNvSpPr>
              <p:nvPr/>
            </p:nvSpPr>
            <p:spPr bwMode="auto">
              <a:xfrm>
                <a:off x="-4148" y="1780"/>
                <a:ext cx="3" cy="9"/>
              </a:xfrm>
              <a:custGeom>
                <a:avLst/>
                <a:gdLst>
                  <a:gd name="T0" fmla="*/ 3 w 3"/>
                  <a:gd name="T1" fmla="*/ 0 h 9"/>
                  <a:gd name="T2" fmla="*/ 1 w 3"/>
                  <a:gd name="T3" fmla="*/ 1 h 9"/>
                  <a:gd name="T4" fmla="*/ 0 w 3"/>
                  <a:gd name="T5" fmla="*/ 9 h 9"/>
                  <a:gd name="T6" fmla="*/ 1 w 3"/>
                  <a:gd name="T7" fmla="*/ 7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lnTo>
                      <a:pt x="1" y="1"/>
                    </a:lnTo>
                    <a:lnTo>
                      <a:pt x="0" y="9"/>
                    </a:lnTo>
                    <a:lnTo>
                      <a:pt x="1" y="7"/>
                    </a:lnTo>
                    <a:lnTo>
                      <a:pt x="3"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6" name="Freeform 274">
                <a:extLst>
                  <a:ext uri="{FF2B5EF4-FFF2-40B4-BE49-F238E27FC236}">
                    <a16:creationId xmlns:a16="http://schemas.microsoft.com/office/drawing/2014/main" id="{0C9FE17F-96BF-498E-98B3-A894214805CC}"/>
                  </a:ext>
                </a:extLst>
              </p:cNvPr>
              <p:cNvSpPr>
                <a:spLocks/>
              </p:cNvSpPr>
              <p:nvPr/>
            </p:nvSpPr>
            <p:spPr bwMode="auto">
              <a:xfrm>
                <a:off x="-4148" y="1780"/>
                <a:ext cx="3" cy="9"/>
              </a:xfrm>
              <a:custGeom>
                <a:avLst/>
                <a:gdLst>
                  <a:gd name="T0" fmla="*/ 3 w 3"/>
                  <a:gd name="T1" fmla="*/ 0 h 9"/>
                  <a:gd name="T2" fmla="*/ 1 w 3"/>
                  <a:gd name="T3" fmla="*/ 1 h 9"/>
                  <a:gd name="T4" fmla="*/ 0 w 3"/>
                  <a:gd name="T5" fmla="*/ 9 h 9"/>
                  <a:gd name="T6" fmla="*/ 1 w 3"/>
                  <a:gd name="T7" fmla="*/ 7 h 9"/>
                  <a:gd name="T8" fmla="*/ 3 w 3"/>
                  <a:gd name="T9" fmla="*/ 0 h 9"/>
                </a:gdLst>
                <a:ahLst/>
                <a:cxnLst>
                  <a:cxn ang="0">
                    <a:pos x="T0" y="T1"/>
                  </a:cxn>
                  <a:cxn ang="0">
                    <a:pos x="T2" y="T3"/>
                  </a:cxn>
                  <a:cxn ang="0">
                    <a:pos x="T4" y="T5"/>
                  </a:cxn>
                  <a:cxn ang="0">
                    <a:pos x="T6" y="T7"/>
                  </a:cxn>
                  <a:cxn ang="0">
                    <a:pos x="T8" y="T9"/>
                  </a:cxn>
                </a:cxnLst>
                <a:rect l="0" t="0" r="r" b="b"/>
                <a:pathLst>
                  <a:path w="3" h="9">
                    <a:moveTo>
                      <a:pt x="3" y="0"/>
                    </a:moveTo>
                    <a:lnTo>
                      <a:pt x="1" y="1"/>
                    </a:lnTo>
                    <a:lnTo>
                      <a:pt x="0" y="9"/>
                    </a:lnTo>
                    <a:lnTo>
                      <a:pt x="1"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7" name="Freeform 275">
                <a:extLst>
                  <a:ext uri="{FF2B5EF4-FFF2-40B4-BE49-F238E27FC236}">
                    <a16:creationId xmlns:a16="http://schemas.microsoft.com/office/drawing/2014/main" id="{A3880FB9-9D7B-4DF2-9489-5D834BC83B25}"/>
                  </a:ext>
                </a:extLst>
              </p:cNvPr>
              <p:cNvSpPr>
                <a:spLocks/>
              </p:cNvSpPr>
              <p:nvPr/>
            </p:nvSpPr>
            <p:spPr bwMode="auto">
              <a:xfrm>
                <a:off x="-4010" y="1119"/>
                <a:ext cx="6" cy="21"/>
              </a:xfrm>
              <a:custGeom>
                <a:avLst/>
                <a:gdLst>
                  <a:gd name="T0" fmla="*/ 4 w 6"/>
                  <a:gd name="T1" fmla="*/ 0 h 19"/>
                  <a:gd name="T2" fmla="*/ 0 w 6"/>
                  <a:gd name="T3" fmla="*/ 19 h 19"/>
                  <a:gd name="T4" fmla="*/ 1 w 6"/>
                  <a:gd name="T5" fmla="*/ 19 h 19"/>
                  <a:gd name="T6" fmla="*/ 6 w 6"/>
                  <a:gd name="T7" fmla="*/ 0 h 19"/>
                  <a:gd name="T8" fmla="*/ 4 w 6"/>
                  <a:gd name="T9" fmla="*/ 0 h 19"/>
                </a:gdLst>
                <a:ahLst/>
                <a:cxnLst>
                  <a:cxn ang="0">
                    <a:pos x="T0" y="T1"/>
                  </a:cxn>
                  <a:cxn ang="0">
                    <a:pos x="T2" y="T3"/>
                  </a:cxn>
                  <a:cxn ang="0">
                    <a:pos x="T4" y="T5"/>
                  </a:cxn>
                  <a:cxn ang="0">
                    <a:pos x="T6" y="T7"/>
                  </a:cxn>
                  <a:cxn ang="0">
                    <a:pos x="T8" y="T9"/>
                  </a:cxn>
                </a:cxnLst>
                <a:rect l="0" t="0" r="r" b="b"/>
                <a:pathLst>
                  <a:path w="6" h="19">
                    <a:moveTo>
                      <a:pt x="4" y="0"/>
                    </a:moveTo>
                    <a:cubicBezTo>
                      <a:pt x="0" y="19"/>
                      <a:pt x="0" y="19"/>
                      <a:pt x="0" y="19"/>
                    </a:cubicBezTo>
                    <a:cubicBezTo>
                      <a:pt x="1" y="19"/>
                      <a:pt x="1" y="19"/>
                      <a:pt x="1" y="19"/>
                    </a:cubicBezTo>
                    <a:cubicBezTo>
                      <a:pt x="6" y="0"/>
                      <a:pt x="6" y="0"/>
                      <a:pt x="6" y="0"/>
                    </a:cubicBezTo>
                    <a:cubicBezTo>
                      <a:pt x="4" y="0"/>
                      <a:pt x="4" y="0"/>
                      <a:pt x="4" y="0"/>
                    </a:cubicBezTo>
                  </a:path>
                </a:pathLst>
              </a:custGeom>
              <a:solidFill>
                <a:srgbClr val="365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8" name="Freeform 276">
                <a:extLst>
                  <a:ext uri="{FF2B5EF4-FFF2-40B4-BE49-F238E27FC236}">
                    <a16:creationId xmlns:a16="http://schemas.microsoft.com/office/drawing/2014/main" id="{073984CC-1441-4168-A46F-C11C500C966A}"/>
                  </a:ext>
                </a:extLst>
              </p:cNvPr>
              <p:cNvSpPr>
                <a:spLocks/>
              </p:cNvSpPr>
              <p:nvPr/>
            </p:nvSpPr>
            <p:spPr bwMode="auto">
              <a:xfrm>
                <a:off x="-4039" y="1257"/>
                <a:ext cx="5" cy="20"/>
              </a:xfrm>
              <a:custGeom>
                <a:avLst/>
                <a:gdLst>
                  <a:gd name="T0" fmla="*/ 4 w 5"/>
                  <a:gd name="T1" fmla="*/ 0 h 18"/>
                  <a:gd name="T2" fmla="*/ 0 w 5"/>
                  <a:gd name="T3" fmla="*/ 18 h 18"/>
                  <a:gd name="T4" fmla="*/ 1 w 5"/>
                  <a:gd name="T5" fmla="*/ 18 h 18"/>
                  <a:gd name="T6" fmla="*/ 5 w 5"/>
                  <a:gd name="T7" fmla="*/ 1 h 18"/>
                  <a:gd name="T8" fmla="*/ 5 w 5"/>
                  <a:gd name="T9" fmla="*/ 0 h 18"/>
                  <a:gd name="T10" fmla="*/ 5 w 5"/>
                  <a:gd name="T11" fmla="*/ 0 h 18"/>
                  <a:gd name="T12" fmla="*/ 4 w 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5" h="18">
                    <a:moveTo>
                      <a:pt x="4" y="0"/>
                    </a:moveTo>
                    <a:cubicBezTo>
                      <a:pt x="0" y="18"/>
                      <a:pt x="0" y="18"/>
                      <a:pt x="0" y="18"/>
                    </a:cubicBezTo>
                    <a:cubicBezTo>
                      <a:pt x="0" y="18"/>
                      <a:pt x="1" y="18"/>
                      <a:pt x="1" y="18"/>
                    </a:cubicBezTo>
                    <a:cubicBezTo>
                      <a:pt x="5" y="1"/>
                      <a:pt x="5" y="1"/>
                      <a:pt x="5" y="1"/>
                    </a:cubicBezTo>
                    <a:cubicBezTo>
                      <a:pt x="5" y="1"/>
                      <a:pt x="5" y="1"/>
                      <a:pt x="5" y="0"/>
                    </a:cubicBezTo>
                    <a:cubicBezTo>
                      <a:pt x="5" y="0"/>
                      <a:pt x="5" y="0"/>
                      <a:pt x="5" y="0"/>
                    </a:cubicBezTo>
                    <a:cubicBezTo>
                      <a:pt x="4" y="0"/>
                      <a:pt x="4" y="0"/>
                      <a:pt x="4" y="0"/>
                    </a:cubicBezTo>
                  </a:path>
                </a:pathLst>
              </a:custGeom>
              <a:solidFill>
                <a:srgbClr val="449E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9" name="Freeform 277">
                <a:extLst>
                  <a:ext uri="{FF2B5EF4-FFF2-40B4-BE49-F238E27FC236}">
                    <a16:creationId xmlns:a16="http://schemas.microsoft.com/office/drawing/2014/main" id="{6F133DB4-53D5-4D76-B13D-D210DAFDB008}"/>
                  </a:ext>
                </a:extLst>
              </p:cNvPr>
              <p:cNvSpPr>
                <a:spLocks noEditPoints="1"/>
              </p:cNvSpPr>
              <p:nvPr/>
            </p:nvSpPr>
            <p:spPr bwMode="auto">
              <a:xfrm>
                <a:off x="-4512" y="1606"/>
                <a:ext cx="768" cy="373"/>
              </a:xfrm>
              <a:custGeom>
                <a:avLst/>
                <a:gdLst>
                  <a:gd name="T0" fmla="*/ 131 w 698"/>
                  <a:gd name="T1" fmla="*/ 275 h 340"/>
                  <a:gd name="T2" fmla="*/ 0 w 698"/>
                  <a:gd name="T3" fmla="*/ 340 h 340"/>
                  <a:gd name="T4" fmla="*/ 3 w 698"/>
                  <a:gd name="T5" fmla="*/ 340 h 340"/>
                  <a:gd name="T6" fmla="*/ 131 w 698"/>
                  <a:gd name="T7" fmla="*/ 276 h 340"/>
                  <a:gd name="T8" fmla="*/ 131 w 698"/>
                  <a:gd name="T9" fmla="*/ 275 h 340"/>
                  <a:gd name="T10" fmla="*/ 530 w 698"/>
                  <a:gd name="T11" fmla="*/ 224 h 340"/>
                  <a:gd name="T12" fmla="*/ 444 w 698"/>
                  <a:gd name="T13" fmla="*/ 340 h 340"/>
                  <a:gd name="T14" fmla="*/ 445 w 698"/>
                  <a:gd name="T15" fmla="*/ 340 h 340"/>
                  <a:gd name="T16" fmla="*/ 532 w 698"/>
                  <a:gd name="T17" fmla="*/ 225 h 340"/>
                  <a:gd name="T18" fmla="*/ 530 w 698"/>
                  <a:gd name="T19" fmla="*/ 224 h 340"/>
                  <a:gd name="T20" fmla="*/ 554 w 698"/>
                  <a:gd name="T21" fmla="*/ 193 h 340"/>
                  <a:gd name="T22" fmla="*/ 531 w 698"/>
                  <a:gd name="T23" fmla="*/ 223 h 340"/>
                  <a:gd name="T24" fmla="*/ 532 w 698"/>
                  <a:gd name="T25" fmla="*/ 224 h 340"/>
                  <a:gd name="T26" fmla="*/ 554 w 698"/>
                  <a:gd name="T27" fmla="*/ 194 h 340"/>
                  <a:gd name="T28" fmla="*/ 554 w 698"/>
                  <a:gd name="T29" fmla="*/ 193 h 340"/>
                  <a:gd name="T30" fmla="*/ 574 w 698"/>
                  <a:gd name="T31" fmla="*/ 166 h 340"/>
                  <a:gd name="T32" fmla="*/ 557 w 698"/>
                  <a:gd name="T33" fmla="*/ 188 h 340"/>
                  <a:gd name="T34" fmla="*/ 557 w 698"/>
                  <a:gd name="T35" fmla="*/ 190 h 340"/>
                  <a:gd name="T36" fmla="*/ 574 w 698"/>
                  <a:gd name="T37" fmla="*/ 167 h 340"/>
                  <a:gd name="T38" fmla="*/ 574 w 698"/>
                  <a:gd name="T39" fmla="*/ 166 h 340"/>
                  <a:gd name="T40" fmla="*/ 622 w 698"/>
                  <a:gd name="T41" fmla="*/ 102 h 340"/>
                  <a:gd name="T42" fmla="*/ 575 w 698"/>
                  <a:gd name="T43" fmla="*/ 164 h 340"/>
                  <a:gd name="T44" fmla="*/ 575 w 698"/>
                  <a:gd name="T45" fmla="*/ 166 h 340"/>
                  <a:gd name="T46" fmla="*/ 623 w 698"/>
                  <a:gd name="T47" fmla="*/ 102 h 340"/>
                  <a:gd name="T48" fmla="*/ 622 w 698"/>
                  <a:gd name="T49" fmla="*/ 102 h 340"/>
                  <a:gd name="T50" fmla="*/ 697 w 698"/>
                  <a:gd name="T51" fmla="*/ 0 h 340"/>
                  <a:gd name="T52" fmla="*/ 622 w 698"/>
                  <a:gd name="T53" fmla="*/ 100 h 340"/>
                  <a:gd name="T54" fmla="*/ 623 w 698"/>
                  <a:gd name="T55" fmla="*/ 101 h 340"/>
                  <a:gd name="T56" fmla="*/ 698 w 698"/>
                  <a:gd name="T57" fmla="*/ 1 h 340"/>
                  <a:gd name="T58" fmla="*/ 697 w 698"/>
                  <a:gd name="T59"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8" h="340">
                    <a:moveTo>
                      <a:pt x="131" y="275"/>
                    </a:moveTo>
                    <a:cubicBezTo>
                      <a:pt x="0" y="340"/>
                      <a:pt x="0" y="340"/>
                      <a:pt x="0" y="340"/>
                    </a:cubicBezTo>
                    <a:cubicBezTo>
                      <a:pt x="3" y="340"/>
                      <a:pt x="3" y="340"/>
                      <a:pt x="3" y="340"/>
                    </a:cubicBezTo>
                    <a:cubicBezTo>
                      <a:pt x="131" y="276"/>
                      <a:pt x="131" y="276"/>
                      <a:pt x="131" y="276"/>
                    </a:cubicBezTo>
                    <a:cubicBezTo>
                      <a:pt x="131" y="275"/>
                      <a:pt x="131" y="275"/>
                      <a:pt x="131" y="275"/>
                    </a:cubicBezTo>
                    <a:moveTo>
                      <a:pt x="530" y="224"/>
                    </a:moveTo>
                    <a:cubicBezTo>
                      <a:pt x="444" y="340"/>
                      <a:pt x="444" y="340"/>
                      <a:pt x="444" y="340"/>
                    </a:cubicBezTo>
                    <a:cubicBezTo>
                      <a:pt x="445" y="340"/>
                      <a:pt x="445" y="340"/>
                      <a:pt x="445" y="340"/>
                    </a:cubicBezTo>
                    <a:cubicBezTo>
                      <a:pt x="532" y="225"/>
                      <a:pt x="532" y="225"/>
                      <a:pt x="532" y="225"/>
                    </a:cubicBezTo>
                    <a:cubicBezTo>
                      <a:pt x="530" y="224"/>
                      <a:pt x="530" y="224"/>
                      <a:pt x="530" y="224"/>
                    </a:cubicBezTo>
                    <a:moveTo>
                      <a:pt x="554" y="193"/>
                    </a:moveTo>
                    <a:cubicBezTo>
                      <a:pt x="531" y="223"/>
                      <a:pt x="531" y="223"/>
                      <a:pt x="531" y="223"/>
                    </a:cubicBezTo>
                    <a:cubicBezTo>
                      <a:pt x="532" y="224"/>
                      <a:pt x="532" y="224"/>
                      <a:pt x="532" y="224"/>
                    </a:cubicBezTo>
                    <a:cubicBezTo>
                      <a:pt x="554" y="194"/>
                      <a:pt x="554" y="194"/>
                      <a:pt x="554" y="194"/>
                    </a:cubicBezTo>
                    <a:cubicBezTo>
                      <a:pt x="554" y="193"/>
                      <a:pt x="554" y="193"/>
                      <a:pt x="554" y="193"/>
                    </a:cubicBezTo>
                    <a:moveTo>
                      <a:pt x="574" y="166"/>
                    </a:moveTo>
                    <a:cubicBezTo>
                      <a:pt x="557" y="188"/>
                      <a:pt x="557" y="188"/>
                      <a:pt x="557" y="188"/>
                    </a:cubicBezTo>
                    <a:cubicBezTo>
                      <a:pt x="557" y="190"/>
                      <a:pt x="557" y="190"/>
                      <a:pt x="557" y="190"/>
                    </a:cubicBezTo>
                    <a:cubicBezTo>
                      <a:pt x="574" y="167"/>
                      <a:pt x="574" y="167"/>
                      <a:pt x="574" y="167"/>
                    </a:cubicBezTo>
                    <a:cubicBezTo>
                      <a:pt x="574" y="166"/>
                      <a:pt x="574" y="166"/>
                      <a:pt x="574" y="166"/>
                    </a:cubicBezTo>
                    <a:moveTo>
                      <a:pt x="622" y="102"/>
                    </a:moveTo>
                    <a:cubicBezTo>
                      <a:pt x="575" y="164"/>
                      <a:pt x="575" y="164"/>
                      <a:pt x="575" y="164"/>
                    </a:cubicBezTo>
                    <a:cubicBezTo>
                      <a:pt x="575" y="166"/>
                      <a:pt x="575" y="166"/>
                      <a:pt x="575" y="166"/>
                    </a:cubicBezTo>
                    <a:cubicBezTo>
                      <a:pt x="623" y="102"/>
                      <a:pt x="623" y="102"/>
                      <a:pt x="623" y="102"/>
                    </a:cubicBezTo>
                    <a:cubicBezTo>
                      <a:pt x="622" y="102"/>
                      <a:pt x="622" y="102"/>
                      <a:pt x="622" y="102"/>
                    </a:cubicBezTo>
                    <a:moveTo>
                      <a:pt x="697" y="0"/>
                    </a:moveTo>
                    <a:cubicBezTo>
                      <a:pt x="622" y="100"/>
                      <a:pt x="622" y="100"/>
                      <a:pt x="622" y="100"/>
                    </a:cubicBezTo>
                    <a:cubicBezTo>
                      <a:pt x="623" y="101"/>
                      <a:pt x="623" y="101"/>
                      <a:pt x="623" y="101"/>
                    </a:cubicBezTo>
                    <a:cubicBezTo>
                      <a:pt x="698" y="1"/>
                      <a:pt x="698" y="1"/>
                      <a:pt x="698" y="1"/>
                    </a:cubicBezTo>
                    <a:cubicBezTo>
                      <a:pt x="698" y="1"/>
                      <a:pt x="697" y="0"/>
                      <a:pt x="697"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0" name="Freeform 278">
                <a:extLst>
                  <a:ext uri="{FF2B5EF4-FFF2-40B4-BE49-F238E27FC236}">
                    <a16:creationId xmlns:a16="http://schemas.microsoft.com/office/drawing/2014/main" id="{8EA9279C-0296-49E5-8DFC-B70ACA4A9CDD}"/>
                  </a:ext>
                </a:extLst>
              </p:cNvPr>
              <p:cNvSpPr>
                <a:spLocks/>
              </p:cNvSpPr>
              <p:nvPr/>
            </p:nvSpPr>
            <p:spPr bwMode="auto">
              <a:xfrm>
                <a:off x="-3929" y="1850"/>
                <a:ext cx="2" cy="3"/>
              </a:xfrm>
              <a:custGeom>
                <a:avLst/>
                <a:gdLst>
                  <a:gd name="T0" fmla="*/ 1 w 2"/>
                  <a:gd name="T1" fmla="*/ 0 h 3"/>
                  <a:gd name="T2" fmla="*/ 0 w 2"/>
                  <a:gd name="T3" fmla="*/ 1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2" y="3"/>
                    </a:lnTo>
                    <a:lnTo>
                      <a:pt x="2"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1" name="Freeform 279">
                <a:extLst>
                  <a:ext uri="{FF2B5EF4-FFF2-40B4-BE49-F238E27FC236}">
                    <a16:creationId xmlns:a16="http://schemas.microsoft.com/office/drawing/2014/main" id="{F6CBABFB-EDA8-4B07-9B1F-EFCF438313C6}"/>
                  </a:ext>
                </a:extLst>
              </p:cNvPr>
              <p:cNvSpPr>
                <a:spLocks/>
              </p:cNvSpPr>
              <p:nvPr/>
            </p:nvSpPr>
            <p:spPr bwMode="auto">
              <a:xfrm>
                <a:off x="-3929" y="1850"/>
                <a:ext cx="2" cy="3"/>
              </a:xfrm>
              <a:custGeom>
                <a:avLst/>
                <a:gdLst>
                  <a:gd name="T0" fmla="*/ 1 w 2"/>
                  <a:gd name="T1" fmla="*/ 0 h 3"/>
                  <a:gd name="T2" fmla="*/ 0 w 2"/>
                  <a:gd name="T3" fmla="*/ 1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2" y="3"/>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2" name="Freeform 280">
                <a:extLst>
                  <a:ext uri="{FF2B5EF4-FFF2-40B4-BE49-F238E27FC236}">
                    <a16:creationId xmlns:a16="http://schemas.microsoft.com/office/drawing/2014/main" id="{22126BC9-FB65-4BF0-B766-5BFF4C23AA5D}"/>
                  </a:ext>
                </a:extLst>
              </p:cNvPr>
              <p:cNvSpPr>
                <a:spLocks/>
              </p:cNvSpPr>
              <p:nvPr/>
            </p:nvSpPr>
            <p:spPr bwMode="auto">
              <a:xfrm>
                <a:off x="-3881" y="1786"/>
                <a:ext cx="1" cy="3"/>
              </a:xfrm>
              <a:custGeom>
                <a:avLst/>
                <a:gdLst>
                  <a:gd name="T0" fmla="*/ 1 w 1"/>
                  <a:gd name="T1" fmla="*/ 0 h 3"/>
                  <a:gd name="T2" fmla="*/ 0 w 1"/>
                  <a:gd name="T3" fmla="*/ 2 h 3"/>
                  <a:gd name="T4" fmla="*/ 0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0" y="3"/>
                    </a:lnTo>
                    <a:lnTo>
                      <a:pt x="1"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3" name="Freeform 281">
                <a:extLst>
                  <a:ext uri="{FF2B5EF4-FFF2-40B4-BE49-F238E27FC236}">
                    <a16:creationId xmlns:a16="http://schemas.microsoft.com/office/drawing/2014/main" id="{86265ECF-7009-4B30-9E1D-26C2AEB7B23A}"/>
                  </a:ext>
                </a:extLst>
              </p:cNvPr>
              <p:cNvSpPr>
                <a:spLocks/>
              </p:cNvSpPr>
              <p:nvPr/>
            </p:nvSpPr>
            <p:spPr bwMode="auto">
              <a:xfrm>
                <a:off x="-3881" y="1786"/>
                <a:ext cx="1" cy="3"/>
              </a:xfrm>
              <a:custGeom>
                <a:avLst/>
                <a:gdLst>
                  <a:gd name="T0" fmla="*/ 1 w 1"/>
                  <a:gd name="T1" fmla="*/ 0 h 3"/>
                  <a:gd name="T2" fmla="*/ 0 w 1"/>
                  <a:gd name="T3" fmla="*/ 2 h 3"/>
                  <a:gd name="T4" fmla="*/ 0 w 1"/>
                  <a:gd name="T5" fmla="*/ 3 h 3"/>
                  <a:gd name="T6" fmla="*/ 1 w 1"/>
                  <a:gd name="T7" fmla="*/ 2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2"/>
                    </a:lnTo>
                    <a:lnTo>
                      <a:pt x="0" y="3"/>
                    </a:lnTo>
                    <a:lnTo>
                      <a:pt x="1"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282">
                <a:extLst>
                  <a:ext uri="{FF2B5EF4-FFF2-40B4-BE49-F238E27FC236}">
                    <a16:creationId xmlns:a16="http://schemas.microsoft.com/office/drawing/2014/main" id="{81235BA4-3B5E-400E-BFAA-5114872EFDEF}"/>
                  </a:ext>
                </a:extLst>
              </p:cNvPr>
              <p:cNvSpPr>
                <a:spLocks/>
              </p:cNvSpPr>
              <p:nvPr/>
            </p:nvSpPr>
            <p:spPr bwMode="auto">
              <a:xfrm>
                <a:off x="-3903" y="1812"/>
                <a:ext cx="4" cy="7"/>
              </a:xfrm>
              <a:custGeom>
                <a:avLst/>
                <a:gdLst>
                  <a:gd name="T0" fmla="*/ 4 w 4"/>
                  <a:gd name="T1" fmla="*/ 0 h 7"/>
                  <a:gd name="T2" fmla="*/ 0 w 4"/>
                  <a:gd name="T3" fmla="*/ 5 h 7"/>
                  <a:gd name="T4" fmla="*/ 0 w 4"/>
                  <a:gd name="T5" fmla="*/ 7 h 7"/>
                  <a:gd name="T6" fmla="*/ 4 w 4"/>
                  <a:gd name="T7" fmla="*/ 2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lnTo>
                      <a:pt x="0" y="5"/>
                    </a:lnTo>
                    <a:lnTo>
                      <a:pt x="0" y="7"/>
                    </a:lnTo>
                    <a:lnTo>
                      <a:pt x="4" y="2"/>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283">
                <a:extLst>
                  <a:ext uri="{FF2B5EF4-FFF2-40B4-BE49-F238E27FC236}">
                    <a16:creationId xmlns:a16="http://schemas.microsoft.com/office/drawing/2014/main" id="{565FE923-0640-4779-9B6B-D9A2504D5723}"/>
                  </a:ext>
                </a:extLst>
              </p:cNvPr>
              <p:cNvSpPr>
                <a:spLocks/>
              </p:cNvSpPr>
              <p:nvPr/>
            </p:nvSpPr>
            <p:spPr bwMode="auto">
              <a:xfrm>
                <a:off x="-3903" y="1812"/>
                <a:ext cx="4" cy="7"/>
              </a:xfrm>
              <a:custGeom>
                <a:avLst/>
                <a:gdLst>
                  <a:gd name="T0" fmla="*/ 4 w 4"/>
                  <a:gd name="T1" fmla="*/ 0 h 7"/>
                  <a:gd name="T2" fmla="*/ 0 w 4"/>
                  <a:gd name="T3" fmla="*/ 5 h 7"/>
                  <a:gd name="T4" fmla="*/ 0 w 4"/>
                  <a:gd name="T5" fmla="*/ 7 h 7"/>
                  <a:gd name="T6" fmla="*/ 4 w 4"/>
                  <a:gd name="T7" fmla="*/ 2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lnTo>
                      <a:pt x="0" y="5"/>
                    </a:lnTo>
                    <a:lnTo>
                      <a:pt x="0" y="7"/>
                    </a:lnTo>
                    <a:lnTo>
                      <a:pt x="4"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6" name="Freeform 284">
                <a:extLst>
                  <a:ext uri="{FF2B5EF4-FFF2-40B4-BE49-F238E27FC236}">
                    <a16:creationId xmlns:a16="http://schemas.microsoft.com/office/drawing/2014/main" id="{BA5DD09F-D349-4FD9-A401-73B60CC02C50}"/>
                  </a:ext>
                </a:extLst>
              </p:cNvPr>
              <p:cNvSpPr>
                <a:spLocks noEditPoints="1"/>
              </p:cNvSpPr>
              <p:nvPr/>
            </p:nvSpPr>
            <p:spPr bwMode="auto">
              <a:xfrm>
                <a:off x="-4322" y="1813"/>
                <a:ext cx="144" cy="72"/>
              </a:xfrm>
              <a:custGeom>
                <a:avLst/>
                <a:gdLst>
                  <a:gd name="T0" fmla="*/ 128 w 144"/>
                  <a:gd name="T1" fmla="*/ 8 h 72"/>
                  <a:gd name="T2" fmla="*/ 0 w 144"/>
                  <a:gd name="T3" fmla="*/ 71 h 72"/>
                  <a:gd name="T4" fmla="*/ 0 w 144"/>
                  <a:gd name="T5" fmla="*/ 72 h 72"/>
                  <a:gd name="T6" fmla="*/ 122 w 144"/>
                  <a:gd name="T7" fmla="*/ 12 h 72"/>
                  <a:gd name="T8" fmla="*/ 128 w 144"/>
                  <a:gd name="T9" fmla="*/ 8 h 72"/>
                  <a:gd name="T10" fmla="*/ 144 w 144"/>
                  <a:gd name="T11" fmla="*/ 0 h 72"/>
                  <a:gd name="T12" fmla="*/ 141 w 144"/>
                  <a:gd name="T13" fmla="*/ 2 h 72"/>
                  <a:gd name="T14" fmla="*/ 144 w 144"/>
                  <a:gd name="T15" fmla="*/ 1 h 72"/>
                  <a:gd name="T16" fmla="*/ 144 w 144"/>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72">
                    <a:moveTo>
                      <a:pt x="128" y="8"/>
                    </a:moveTo>
                    <a:lnTo>
                      <a:pt x="0" y="71"/>
                    </a:lnTo>
                    <a:lnTo>
                      <a:pt x="0" y="72"/>
                    </a:lnTo>
                    <a:lnTo>
                      <a:pt x="122" y="12"/>
                    </a:lnTo>
                    <a:lnTo>
                      <a:pt x="128" y="8"/>
                    </a:lnTo>
                    <a:close/>
                    <a:moveTo>
                      <a:pt x="144" y="0"/>
                    </a:moveTo>
                    <a:lnTo>
                      <a:pt x="141" y="2"/>
                    </a:lnTo>
                    <a:lnTo>
                      <a:pt x="144" y="1"/>
                    </a:lnTo>
                    <a:lnTo>
                      <a:pt x="144"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Freeform 285">
                <a:extLst>
                  <a:ext uri="{FF2B5EF4-FFF2-40B4-BE49-F238E27FC236}">
                    <a16:creationId xmlns:a16="http://schemas.microsoft.com/office/drawing/2014/main" id="{D96A8169-CD4E-4B76-98BF-829B412850C1}"/>
                  </a:ext>
                </a:extLst>
              </p:cNvPr>
              <p:cNvSpPr>
                <a:spLocks noEditPoints="1"/>
              </p:cNvSpPr>
              <p:nvPr/>
            </p:nvSpPr>
            <p:spPr bwMode="auto">
              <a:xfrm>
                <a:off x="-4322" y="1813"/>
                <a:ext cx="144" cy="72"/>
              </a:xfrm>
              <a:custGeom>
                <a:avLst/>
                <a:gdLst>
                  <a:gd name="T0" fmla="*/ 128 w 144"/>
                  <a:gd name="T1" fmla="*/ 8 h 72"/>
                  <a:gd name="T2" fmla="*/ 0 w 144"/>
                  <a:gd name="T3" fmla="*/ 71 h 72"/>
                  <a:gd name="T4" fmla="*/ 0 w 144"/>
                  <a:gd name="T5" fmla="*/ 72 h 72"/>
                  <a:gd name="T6" fmla="*/ 122 w 144"/>
                  <a:gd name="T7" fmla="*/ 12 h 72"/>
                  <a:gd name="T8" fmla="*/ 128 w 144"/>
                  <a:gd name="T9" fmla="*/ 8 h 72"/>
                  <a:gd name="T10" fmla="*/ 144 w 144"/>
                  <a:gd name="T11" fmla="*/ 0 h 72"/>
                  <a:gd name="T12" fmla="*/ 141 w 144"/>
                  <a:gd name="T13" fmla="*/ 2 h 72"/>
                  <a:gd name="T14" fmla="*/ 144 w 144"/>
                  <a:gd name="T15" fmla="*/ 1 h 72"/>
                  <a:gd name="T16" fmla="*/ 144 w 144"/>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72">
                    <a:moveTo>
                      <a:pt x="128" y="8"/>
                    </a:moveTo>
                    <a:lnTo>
                      <a:pt x="0" y="71"/>
                    </a:lnTo>
                    <a:lnTo>
                      <a:pt x="0" y="72"/>
                    </a:lnTo>
                    <a:lnTo>
                      <a:pt x="122" y="12"/>
                    </a:lnTo>
                    <a:lnTo>
                      <a:pt x="128" y="8"/>
                    </a:lnTo>
                    <a:moveTo>
                      <a:pt x="144" y="0"/>
                    </a:moveTo>
                    <a:lnTo>
                      <a:pt x="141" y="2"/>
                    </a:lnTo>
                    <a:lnTo>
                      <a:pt x="144" y="1"/>
                    </a:lnTo>
                    <a:lnTo>
                      <a:pt x="1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8" name="Freeform 286">
                <a:extLst>
                  <a:ext uri="{FF2B5EF4-FFF2-40B4-BE49-F238E27FC236}">
                    <a16:creationId xmlns:a16="http://schemas.microsoft.com/office/drawing/2014/main" id="{0452A0F4-BDF5-4867-8D1E-23C11428AEC1}"/>
                  </a:ext>
                </a:extLst>
              </p:cNvPr>
              <p:cNvSpPr>
                <a:spLocks/>
              </p:cNvSpPr>
              <p:nvPr/>
            </p:nvSpPr>
            <p:spPr bwMode="auto">
              <a:xfrm>
                <a:off x="-4200" y="1812"/>
                <a:ext cx="22" cy="13"/>
              </a:xfrm>
              <a:custGeom>
                <a:avLst/>
                <a:gdLst>
                  <a:gd name="T0" fmla="*/ 22 w 22"/>
                  <a:gd name="T1" fmla="*/ 0 h 13"/>
                  <a:gd name="T2" fmla="*/ 6 w 22"/>
                  <a:gd name="T3" fmla="*/ 9 h 13"/>
                  <a:gd name="T4" fmla="*/ 0 w 22"/>
                  <a:gd name="T5" fmla="*/ 13 h 13"/>
                  <a:gd name="T6" fmla="*/ 19 w 22"/>
                  <a:gd name="T7" fmla="*/ 3 h 13"/>
                  <a:gd name="T8" fmla="*/ 22 w 22"/>
                  <a:gd name="T9" fmla="*/ 1 h 13"/>
                  <a:gd name="T10" fmla="*/ 22 w 22"/>
                  <a:gd name="T11" fmla="*/ 0 h 13"/>
                </a:gdLst>
                <a:ahLst/>
                <a:cxnLst>
                  <a:cxn ang="0">
                    <a:pos x="T0" y="T1"/>
                  </a:cxn>
                  <a:cxn ang="0">
                    <a:pos x="T2" y="T3"/>
                  </a:cxn>
                  <a:cxn ang="0">
                    <a:pos x="T4" y="T5"/>
                  </a:cxn>
                  <a:cxn ang="0">
                    <a:pos x="T6" y="T7"/>
                  </a:cxn>
                  <a:cxn ang="0">
                    <a:pos x="T8" y="T9"/>
                  </a:cxn>
                  <a:cxn ang="0">
                    <a:pos x="T10" y="T11"/>
                  </a:cxn>
                </a:cxnLst>
                <a:rect l="0" t="0" r="r" b="b"/>
                <a:pathLst>
                  <a:path w="22" h="13">
                    <a:moveTo>
                      <a:pt x="22" y="0"/>
                    </a:moveTo>
                    <a:lnTo>
                      <a:pt x="6" y="9"/>
                    </a:lnTo>
                    <a:lnTo>
                      <a:pt x="0" y="13"/>
                    </a:lnTo>
                    <a:lnTo>
                      <a:pt x="19" y="3"/>
                    </a:lnTo>
                    <a:lnTo>
                      <a:pt x="22" y="1"/>
                    </a:lnTo>
                    <a:lnTo>
                      <a:pt x="2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9" name="Freeform 287">
                <a:extLst>
                  <a:ext uri="{FF2B5EF4-FFF2-40B4-BE49-F238E27FC236}">
                    <a16:creationId xmlns:a16="http://schemas.microsoft.com/office/drawing/2014/main" id="{51C278C6-5917-4967-B93C-45F3A937214D}"/>
                  </a:ext>
                </a:extLst>
              </p:cNvPr>
              <p:cNvSpPr>
                <a:spLocks/>
              </p:cNvSpPr>
              <p:nvPr/>
            </p:nvSpPr>
            <p:spPr bwMode="auto">
              <a:xfrm>
                <a:off x="-4200" y="1812"/>
                <a:ext cx="22" cy="13"/>
              </a:xfrm>
              <a:custGeom>
                <a:avLst/>
                <a:gdLst>
                  <a:gd name="T0" fmla="*/ 22 w 22"/>
                  <a:gd name="T1" fmla="*/ 0 h 13"/>
                  <a:gd name="T2" fmla="*/ 6 w 22"/>
                  <a:gd name="T3" fmla="*/ 9 h 13"/>
                  <a:gd name="T4" fmla="*/ 0 w 22"/>
                  <a:gd name="T5" fmla="*/ 13 h 13"/>
                  <a:gd name="T6" fmla="*/ 19 w 22"/>
                  <a:gd name="T7" fmla="*/ 3 h 13"/>
                  <a:gd name="T8" fmla="*/ 22 w 22"/>
                  <a:gd name="T9" fmla="*/ 1 h 13"/>
                  <a:gd name="T10" fmla="*/ 22 w 22"/>
                  <a:gd name="T11" fmla="*/ 0 h 13"/>
                </a:gdLst>
                <a:ahLst/>
                <a:cxnLst>
                  <a:cxn ang="0">
                    <a:pos x="T0" y="T1"/>
                  </a:cxn>
                  <a:cxn ang="0">
                    <a:pos x="T2" y="T3"/>
                  </a:cxn>
                  <a:cxn ang="0">
                    <a:pos x="T4" y="T5"/>
                  </a:cxn>
                  <a:cxn ang="0">
                    <a:pos x="T6" y="T7"/>
                  </a:cxn>
                  <a:cxn ang="0">
                    <a:pos x="T8" y="T9"/>
                  </a:cxn>
                  <a:cxn ang="0">
                    <a:pos x="T10" y="T11"/>
                  </a:cxn>
                </a:cxnLst>
                <a:rect l="0" t="0" r="r" b="b"/>
                <a:pathLst>
                  <a:path w="22" h="13">
                    <a:moveTo>
                      <a:pt x="22" y="0"/>
                    </a:moveTo>
                    <a:lnTo>
                      <a:pt x="6" y="9"/>
                    </a:lnTo>
                    <a:lnTo>
                      <a:pt x="0" y="13"/>
                    </a:lnTo>
                    <a:lnTo>
                      <a:pt x="19" y="3"/>
                    </a:lnTo>
                    <a:lnTo>
                      <a:pt x="22" y="1"/>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288">
                <a:extLst>
                  <a:ext uri="{FF2B5EF4-FFF2-40B4-BE49-F238E27FC236}">
                    <a16:creationId xmlns:a16="http://schemas.microsoft.com/office/drawing/2014/main" id="{9102CEBC-4375-4DBB-95CD-6D8481D236D0}"/>
                  </a:ext>
                </a:extLst>
              </p:cNvPr>
              <p:cNvSpPr>
                <a:spLocks noEditPoints="1"/>
              </p:cNvSpPr>
              <p:nvPr/>
            </p:nvSpPr>
            <p:spPr bwMode="auto">
              <a:xfrm>
                <a:off x="-4366" y="1884"/>
                <a:ext cx="43" cy="23"/>
              </a:xfrm>
              <a:custGeom>
                <a:avLst/>
                <a:gdLst>
                  <a:gd name="T0" fmla="*/ 27 w 43"/>
                  <a:gd name="T1" fmla="*/ 9 h 23"/>
                  <a:gd name="T2" fmla="*/ 0 w 43"/>
                  <a:gd name="T3" fmla="*/ 22 h 23"/>
                  <a:gd name="T4" fmla="*/ 0 w 43"/>
                  <a:gd name="T5" fmla="*/ 23 h 23"/>
                  <a:gd name="T6" fmla="*/ 26 w 43"/>
                  <a:gd name="T7" fmla="*/ 11 h 23"/>
                  <a:gd name="T8" fmla="*/ 27 w 43"/>
                  <a:gd name="T9" fmla="*/ 9 h 23"/>
                  <a:gd name="T10" fmla="*/ 43 w 43"/>
                  <a:gd name="T11" fmla="*/ 0 h 23"/>
                  <a:gd name="T12" fmla="*/ 28 w 43"/>
                  <a:gd name="T13" fmla="*/ 8 h 23"/>
                  <a:gd name="T14" fmla="*/ 27 w 43"/>
                  <a:gd name="T15" fmla="*/ 10 h 23"/>
                  <a:gd name="T16" fmla="*/ 43 w 43"/>
                  <a:gd name="T17" fmla="*/ 3 h 23"/>
                  <a:gd name="T18" fmla="*/ 43 w 4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27" y="9"/>
                    </a:moveTo>
                    <a:lnTo>
                      <a:pt x="0" y="22"/>
                    </a:lnTo>
                    <a:lnTo>
                      <a:pt x="0" y="23"/>
                    </a:lnTo>
                    <a:lnTo>
                      <a:pt x="26" y="11"/>
                    </a:lnTo>
                    <a:lnTo>
                      <a:pt x="27" y="9"/>
                    </a:lnTo>
                    <a:close/>
                    <a:moveTo>
                      <a:pt x="43" y="0"/>
                    </a:moveTo>
                    <a:lnTo>
                      <a:pt x="28" y="8"/>
                    </a:lnTo>
                    <a:lnTo>
                      <a:pt x="27" y="10"/>
                    </a:lnTo>
                    <a:lnTo>
                      <a:pt x="43" y="3"/>
                    </a:lnTo>
                    <a:lnTo>
                      <a:pt x="43"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1" name="Freeform 289">
                <a:extLst>
                  <a:ext uri="{FF2B5EF4-FFF2-40B4-BE49-F238E27FC236}">
                    <a16:creationId xmlns:a16="http://schemas.microsoft.com/office/drawing/2014/main" id="{0A7CEC07-7A10-4A7D-99C5-16166F85C0DE}"/>
                  </a:ext>
                </a:extLst>
              </p:cNvPr>
              <p:cNvSpPr>
                <a:spLocks noEditPoints="1"/>
              </p:cNvSpPr>
              <p:nvPr/>
            </p:nvSpPr>
            <p:spPr bwMode="auto">
              <a:xfrm>
                <a:off x="-4366" y="1884"/>
                <a:ext cx="43" cy="23"/>
              </a:xfrm>
              <a:custGeom>
                <a:avLst/>
                <a:gdLst>
                  <a:gd name="T0" fmla="*/ 27 w 43"/>
                  <a:gd name="T1" fmla="*/ 9 h 23"/>
                  <a:gd name="T2" fmla="*/ 0 w 43"/>
                  <a:gd name="T3" fmla="*/ 22 h 23"/>
                  <a:gd name="T4" fmla="*/ 0 w 43"/>
                  <a:gd name="T5" fmla="*/ 23 h 23"/>
                  <a:gd name="T6" fmla="*/ 26 w 43"/>
                  <a:gd name="T7" fmla="*/ 11 h 23"/>
                  <a:gd name="T8" fmla="*/ 27 w 43"/>
                  <a:gd name="T9" fmla="*/ 9 h 23"/>
                  <a:gd name="T10" fmla="*/ 43 w 43"/>
                  <a:gd name="T11" fmla="*/ 0 h 23"/>
                  <a:gd name="T12" fmla="*/ 28 w 43"/>
                  <a:gd name="T13" fmla="*/ 8 h 23"/>
                  <a:gd name="T14" fmla="*/ 27 w 43"/>
                  <a:gd name="T15" fmla="*/ 10 h 23"/>
                  <a:gd name="T16" fmla="*/ 43 w 43"/>
                  <a:gd name="T17" fmla="*/ 3 h 23"/>
                  <a:gd name="T18" fmla="*/ 43 w 43"/>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27" y="9"/>
                    </a:moveTo>
                    <a:lnTo>
                      <a:pt x="0" y="22"/>
                    </a:lnTo>
                    <a:lnTo>
                      <a:pt x="0" y="23"/>
                    </a:lnTo>
                    <a:lnTo>
                      <a:pt x="26" y="11"/>
                    </a:lnTo>
                    <a:lnTo>
                      <a:pt x="27" y="9"/>
                    </a:lnTo>
                    <a:moveTo>
                      <a:pt x="43" y="0"/>
                    </a:moveTo>
                    <a:lnTo>
                      <a:pt x="28" y="8"/>
                    </a:lnTo>
                    <a:lnTo>
                      <a:pt x="27" y="10"/>
                    </a:lnTo>
                    <a:lnTo>
                      <a:pt x="43" y="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290">
                <a:extLst>
                  <a:ext uri="{FF2B5EF4-FFF2-40B4-BE49-F238E27FC236}">
                    <a16:creationId xmlns:a16="http://schemas.microsoft.com/office/drawing/2014/main" id="{5F09A233-5082-4E72-A985-6027F6128C50}"/>
                  </a:ext>
                </a:extLst>
              </p:cNvPr>
              <p:cNvSpPr>
                <a:spLocks/>
              </p:cNvSpPr>
              <p:nvPr/>
            </p:nvSpPr>
            <p:spPr bwMode="auto">
              <a:xfrm>
                <a:off x="-4340" y="1892"/>
                <a:ext cx="2" cy="3"/>
              </a:xfrm>
              <a:custGeom>
                <a:avLst/>
                <a:gdLst>
                  <a:gd name="T0" fmla="*/ 2 w 2"/>
                  <a:gd name="T1" fmla="*/ 0 h 3"/>
                  <a:gd name="T2" fmla="*/ 1 w 2"/>
                  <a:gd name="T3" fmla="*/ 1 h 3"/>
                  <a:gd name="T4" fmla="*/ 0 w 2"/>
                  <a:gd name="T5" fmla="*/ 3 h 3"/>
                  <a:gd name="T6" fmla="*/ 1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1" y="1"/>
                    </a:lnTo>
                    <a:lnTo>
                      <a:pt x="0" y="3"/>
                    </a:lnTo>
                    <a:lnTo>
                      <a:pt x="1" y="2"/>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3" name="Freeform 291">
                <a:extLst>
                  <a:ext uri="{FF2B5EF4-FFF2-40B4-BE49-F238E27FC236}">
                    <a16:creationId xmlns:a16="http://schemas.microsoft.com/office/drawing/2014/main" id="{7CB481A8-7D75-457C-9472-B5E50DAFFD85}"/>
                  </a:ext>
                </a:extLst>
              </p:cNvPr>
              <p:cNvSpPr>
                <a:spLocks/>
              </p:cNvSpPr>
              <p:nvPr/>
            </p:nvSpPr>
            <p:spPr bwMode="auto">
              <a:xfrm>
                <a:off x="-4340" y="1892"/>
                <a:ext cx="2" cy="3"/>
              </a:xfrm>
              <a:custGeom>
                <a:avLst/>
                <a:gdLst>
                  <a:gd name="T0" fmla="*/ 2 w 2"/>
                  <a:gd name="T1" fmla="*/ 0 h 3"/>
                  <a:gd name="T2" fmla="*/ 1 w 2"/>
                  <a:gd name="T3" fmla="*/ 1 h 3"/>
                  <a:gd name="T4" fmla="*/ 0 w 2"/>
                  <a:gd name="T5" fmla="*/ 3 h 3"/>
                  <a:gd name="T6" fmla="*/ 1 w 2"/>
                  <a:gd name="T7" fmla="*/ 2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1" y="1"/>
                    </a:lnTo>
                    <a:lnTo>
                      <a:pt x="0" y="3"/>
                    </a:lnTo>
                    <a:lnTo>
                      <a:pt x="1"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4" name="Freeform 292">
                <a:extLst>
                  <a:ext uri="{FF2B5EF4-FFF2-40B4-BE49-F238E27FC236}">
                    <a16:creationId xmlns:a16="http://schemas.microsoft.com/office/drawing/2014/main" id="{6A4F552D-B58A-4A5E-B453-1AB6B9891643}"/>
                  </a:ext>
                </a:extLst>
              </p:cNvPr>
              <p:cNvSpPr>
                <a:spLocks/>
              </p:cNvSpPr>
              <p:nvPr/>
            </p:nvSpPr>
            <p:spPr bwMode="auto">
              <a:xfrm>
                <a:off x="-2447" y="1978"/>
                <a:ext cx="4" cy="1"/>
              </a:xfrm>
              <a:custGeom>
                <a:avLst/>
                <a:gdLst>
                  <a:gd name="T0" fmla="*/ 3 w 4"/>
                  <a:gd name="T1" fmla="*/ 0 h 1"/>
                  <a:gd name="T2" fmla="*/ 0 w 4"/>
                  <a:gd name="T3" fmla="*/ 1 h 1"/>
                  <a:gd name="T4" fmla="*/ 4 w 4"/>
                  <a:gd name="T5" fmla="*/ 1 h 1"/>
                  <a:gd name="T6" fmla="*/ 3 w 4"/>
                  <a:gd name="T7" fmla="*/ 0 h 1"/>
                </a:gdLst>
                <a:ahLst/>
                <a:cxnLst>
                  <a:cxn ang="0">
                    <a:pos x="T0" y="T1"/>
                  </a:cxn>
                  <a:cxn ang="0">
                    <a:pos x="T2" y="T3"/>
                  </a:cxn>
                  <a:cxn ang="0">
                    <a:pos x="T4" y="T5"/>
                  </a:cxn>
                  <a:cxn ang="0">
                    <a:pos x="T6" y="T7"/>
                  </a:cxn>
                </a:cxnLst>
                <a:rect l="0" t="0" r="r" b="b"/>
                <a:pathLst>
                  <a:path w="4" h="1">
                    <a:moveTo>
                      <a:pt x="3" y="0"/>
                    </a:moveTo>
                    <a:cubicBezTo>
                      <a:pt x="0" y="1"/>
                      <a:pt x="0" y="1"/>
                      <a:pt x="0" y="1"/>
                    </a:cubicBezTo>
                    <a:cubicBezTo>
                      <a:pt x="4" y="1"/>
                      <a:pt x="4" y="1"/>
                      <a:pt x="4" y="1"/>
                    </a:cubicBezTo>
                    <a:cubicBezTo>
                      <a:pt x="4" y="1"/>
                      <a:pt x="3" y="1"/>
                      <a:pt x="3"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293">
                <a:extLst>
                  <a:ext uri="{FF2B5EF4-FFF2-40B4-BE49-F238E27FC236}">
                    <a16:creationId xmlns:a16="http://schemas.microsoft.com/office/drawing/2014/main" id="{D0CF1C9C-052F-41C8-A44E-5401D0BEDB8A}"/>
                  </a:ext>
                </a:extLst>
              </p:cNvPr>
              <p:cNvSpPr>
                <a:spLocks noEditPoints="1"/>
              </p:cNvSpPr>
              <p:nvPr/>
            </p:nvSpPr>
            <p:spPr bwMode="auto">
              <a:xfrm>
                <a:off x="-5214" y="627"/>
                <a:ext cx="101" cy="222"/>
              </a:xfrm>
              <a:custGeom>
                <a:avLst/>
                <a:gdLst>
                  <a:gd name="T0" fmla="*/ 62 w 101"/>
                  <a:gd name="T1" fmla="*/ 136 h 222"/>
                  <a:gd name="T2" fmla="*/ 100 w 101"/>
                  <a:gd name="T3" fmla="*/ 222 h 222"/>
                  <a:gd name="T4" fmla="*/ 101 w 101"/>
                  <a:gd name="T5" fmla="*/ 222 h 222"/>
                  <a:gd name="T6" fmla="*/ 63 w 101"/>
                  <a:gd name="T7" fmla="*/ 137 h 222"/>
                  <a:gd name="T8" fmla="*/ 62 w 101"/>
                  <a:gd name="T9" fmla="*/ 136 h 222"/>
                  <a:gd name="T10" fmla="*/ 2 w 101"/>
                  <a:gd name="T11" fmla="*/ 0 h 222"/>
                  <a:gd name="T12" fmla="*/ 0 w 101"/>
                  <a:gd name="T13" fmla="*/ 0 h 222"/>
                  <a:gd name="T14" fmla="*/ 61 w 101"/>
                  <a:gd name="T15" fmla="*/ 135 h 222"/>
                  <a:gd name="T16" fmla="*/ 63 w 101"/>
                  <a:gd name="T17" fmla="*/ 136 h 222"/>
                  <a:gd name="T18" fmla="*/ 2 w 10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22">
                    <a:moveTo>
                      <a:pt x="62" y="136"/>
                    </a:moveTo>
                    <a:lnTo>
                      <a:pt x="100" y="222"/>
                    </a:lnTo>
                    <a:lnTo>
                      <a:pt x="101" y="222"/>
                    </a:lnTo>
                    <a:lnTo>
                      <a:pt x="63" y="137"/>
                    </a:lnTo>
                    <a:lnTo>
                      <a:pt x="62" y="136"/>
                    </a:lnTo>
                    <a:close/>
                    <a:moveTo>
                      <a:pt x="2" y="0"/>
                    </a:moveTo>
                    <a:lnTo>
                      <a:pt x="0" y="0"/>
                    </a:lnTo>
                    <a:lnTo>
                      <a:pt x="61" y="135"/>
                    </a:lnTo>
                    <a:lnTo>
                      <a:pt x="63" y="136"/>
                    </a:lnTo>
                    <a:lnTo>
                      <a:pt x="2"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6" name="Freeform 294">
                <a:extLst>
                  <a:ext uri="{FF2B5EF4-FFF2-40B4-BE49-F238E27FC236}">
                    <a16:creationId xmlns:a16="http://schemas.microsoft.com/office/drawing/2014/main" id="{8DB02781-D1BE-4657-ADA7-080606575DD2}"/>
                  </a:ext>
                </a:extLst>
              </p:cNvPr>
              <p:cNvSpPr>
                <a:spLocks noEditPoints="1"/>
              </p:cNvSpPr>
              <p:nvPr/>
            </p:nvSpPr>
            <p:spPr bwMode="auto">
              <a:xfrm>
                <a:off x="-5214" y="627"/>
                <a:ext cx="101" cy="222"/>
              </a:xfrm>
              <a:custGeom>
                <a:avLst/>
                <a:gdLst>
                  <a:gd name="T0" fmla="*/ 62 w 101"/>
                  <a:gd name="T1" fmla="*/ 136 h 222"/>
                  <a:gd name="T2" fmla="*/ 100 w 101"/>
                  <a:gd name="T3" fmla="*/ 222 h 222"/>
                  <a:gd name="T4" fmla="*/ 101 w 101"/>
                  <a:gd name="T5" fmla="*/ 222 h 222"/>
                  <a:gd name="T6" fmla="*/ 63 w 101"/>
                  <a:gd name="T7" fmla="*/ 137 h 222"/>
                  <a:gd name="T8" fmla="*/ 62 w 101"/>
                  <a:gd name="T9" fmla="*/ 136 h 222"/>
                  <a:gd name="T10" fmla="*/ 2 w 101"/>
                  <a:gd name="T11" fmla="*/ 0 h 222"/>
                  <a:gd name="T12" fmla="*/ 0 w 101"/>
                  <a:gd name="T13" fmla="*/ 0 h 222"/>
                  <a:gd name="T14" fmla="*/ 61 w 101"/>
                  <a:gd name="T15" fmla="*/ 135 h 222"/>
                  <a:gd name="T16" fmla="*/ 63 w 101"/>
                  <a:gd name="T17" fmla="*/ 136 h 222"/>
                  <a:gd name="T18" fmla="*/ 2 w 10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222">
                    <a:moveTo>
                      <a:pt x="62" y="136"/>
                    </a:moveTo>
                    <a:lnTo>
                      <a:pt x="100" y="222"/>
                    </a:lnTo>
                    <a:lnTo>
                      <a:pt x="101" y="222"/>
                    </a:lnTo>
                    <a:lnTo>
                      <a:pt x="63" y="137"/>
                    </a:lnTo>
                    <a:lnTo>
                      <a:pt x="62" y="136"/>
                    </a:lnTo>
                    <a:moveTo>
                      <a:pt x="2" y="0"/>
                    </a:moveTo>
                    <a:lnTo>
                      <a:pt x="0" y="0"/>
                    </a:lnTo>
                    <a:lnTo>
                      <a:pt x="61" y="135"/>
                    </a:lnTo>
                    <a:lnTo>
                      <a:pt x="63" y="13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7" name="Freeform 295">
                <a:extLst>
                  <a:ext uri="{FF2B5EF4-FFF2-40B4-BE49-F238E27FC236}">
                    <a16:creationId xmlns:a16="http://schemas.microsoft.com/office/drawing/2014/main" id="{FD932E7B-8EB2-41FD-8A01-C8817BA2D98C}"/>
                  </a:ext>
                </a:extLst>
              </p:cNvPr>
              <p:cNvSpPr>
                <a:spLocks/>
              </p:cNvSpPr>
              <p:nvPr/>
            </p:nvSpPr>
            <p:spPr bwMode="auto">
              <a:xfrm>
                <a:off x="-5153" y="762"/>
                <a:ext cx="2" cy="2"/>
              </a:xfrm>
              <a:custGeom>
                <a:avLst/>
                <a:gdLst>
                  <a:gd name="T0" fmla="*/ 0 w 2"/>
                  <a:gd name="T1" fmla="*/ 0 h 2"/>
                  <a:gd name="T2" fmla="*/ 1 w 2"/>
                  <a:gd name="T3" fmla="*/ 1 h 2"/>
                  <a:gd name="T4" fmla="*/ 2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1"/>
                    </a:lnTo>
                    <a:lnTo>
                      <a:pt x="2" y="2"/>
                    </a:lnTo>
                    <a:lnTo>
                      <a:pt x="2"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Freeform 296">
                <a:extLst>
                  <a:ext uri="{FF2B5EF4-FFF2-40B4-BE49-F238E27FC236}">
                    <a16:creationId xmlns:a16="http://schemas.microsoft.com/office/drawing/2014/main" id="{381C4E04-1C3C-4EC6-94AC-D12C57BBF6B4}"/>
                  </a:ext>
                </a:extLst>
              </p:cNvPr>
              <p:cNvSpPr>
                <a:spLocks/>
              </p:cNvSpPr>
              <p:nvPr/>
            </p:nvSpPr>
            <p:spPr bwMode="auto">
              <a:xfrm>
                <a:off x="-5153" y="762"/>
                <a:ext cx="2" cy="2"/>
              </a:xfrm>
              <a:custGeom>
                <a:avLst/>
                <a:gdLst>
                  <a:gd name="T0" fmla="*/ 0 w 2"/>
                  <a:gd name="T1" fmla="*/ 0 h 2"/>
                  <a:gd name="T2" fmla="*/ 1 w 2"/>
                  <a:gd name="T3" fmla="*/ 1 h 2"/>
                  <a:gd name="T4" fmla="*/ 2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1" y="1"/>
                    </a:lnTo>
                    <a:lnTo>
                      <a:pt x="2" y="2"/>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9" name="Freeform 297">
                <a:extLst>
                  <a:ext uri="{FF2B5EF4-FFF2-40B4-BE49-F238E27FC236}">
                    <a16:creationId xmlns:a16="http://schemas.microsoft.com/office/drawing/2014/main" id="{DC69CDDD-657A-4998-A5CA-7A4E801C771D}"/>
                  </a:ext>
                </a:extLst>
              </p:cNvPr>
              <p:cNvSpPr>
                <a:spLocks noEditPoints="1"/>
              </p:cNvSpPr>
              <p:nvPr/>
            </p:nvSpPr>
            <p:spPr bwMode="auto">
              <a:xfrm>
                <a:off x="-5114" y="850"/>
                <a:ext cx="44" cy="97"/>
              </a:xfrm>
              <a:custGeom>
                <a:avLst/>
                <a:gdLst>
                  <a:gd name="T0" fmla="*/ 28 w 40"/>
                  <a:gd name="T1" fmla="*/ 63 h 88"/>
                  <a:gd name="T2" fmla="*/ 39 w 40"/>
                  <a:gd name="T3" fmla="*/ 88 h 88"/>
                  <a:gd name="T4" fmla="*/ 40 w 40"/>
                  <a:gd name="T5" fmla="*/ 87 h 88"/>
                  <a:gd name="T6" fmla="*/ 29 w 40"/>
                  <a:gd name="T7" fmla="*/ 63 h 88"/>
                  <a:gd name="T8" fmla="*/ 28 w 40"/>
                  <a:gd name="T9" fmla="*/ 63 h 88"/>
                  <a:gd name="T10" fmla="*/ 0 w 40"/>
                  <a:gd name="T11" fmla="*/ 0 h 88"/>
                  <a:gd name="T12" fmla="*/ 27 w 40"/>
                  <a:gd name="T13" fmla="*/ 62 h 88"/>
                  <a:gd name="T14" fmla="*/ 29 w 40"/>
                  <a:gd name="T15" fmla="*/ 62 h 88"/>
                  <a:gd name="T16" fmla="*/ 1 w 40"/>
                  <a:gd name="T17" fmla="*/ 0 h 88"/>
                  <a:gd name="T18" fmla="*/ 0 w 40"/>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88">
                    <a:moveTo>
                      <a:pt x="28" y="63"/>
                    </a:moveTo>
                    <a:cubicBezTo>
                      <a:pt x="39" y="88"/>
                      <a:pt x="39" y="88"/>
                      <a:pt x="39" y="88"/>
                    </a:cubicBezTo>
                    <a:cubicBezTo>
                      <a:pt x="39" y="88"/>
                      <a:pt x="40" y="87"/>
                      <a:pt x="40" y="87"/>
                    </a:cubicBezTo>
                    <a:cubicBezTo>
                      <a:pt x="29" y="63"/>
                      <a:pt x="29" y="63"/>
                      <a:pt x="29" y="63"/>
                    </a:cubicBezTo>
                    <a:cubicBezTo>
                      <a:pt x="28" y="63"/>
                      <a:pt x="28" y="63"/>
                      <a:pt x="28" y="63"/>
                    </a:cubicBezTo>
                    <a:moveTo>
                      <a:pt x="0" y="0"/>
                    </a:moveTo>
                    <a:cubicBezTo>
                      <a:pt x="27" y="62"/>
                      <a:pt x="27" y="62"/>
                      <a:pt x="27" y="62"/>
                    </a:cubicBezTo>
                    <a:cubicBezTo>
                      <a:pt x="29" y="62"/>
                      <a:pt x="29" y="62"/>
                      <a:pt x="29" y="62"/>
                    </a:cubicBezTo>
                    <a:cubicBezTo>
                      <a:pt x="1" y="0"/>
                      <a:pt x="1" y="0"/>
                      <a:pt x="1" y="0"/>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0" name="Freeform 298">
                <a:extLst>
                  <a:ext uri="{FF2B5EF4-FFF2-40B4-BE49-F238E27FC236}">
                    <a16:creationId xmlns:a16="http://schemas.microsoft.com/office/drawing/2014/main" id="{5918866A-A4CC-422B-BC4A-AAE64DC1366F}"/>
                  </a:ext>
                </a:extLst>
              </p:cNvPr>
              <p:cNvSpPr>
                <a:spLocks/>
              </p:cNvSpPr>
              <p:nvPr/>
            </p:nvSpPr>
            <p:spPr bwMode="auto">
              <a:xfrm>
                <a:off x="-5084" y="918"/>
                <a:ext cx="2" cy="1"/>
              </a:xfrm>
              <a:custGeom>
                <a:avLst/>
                <a:gdLst>
                  <a:gd name="T0" fmla="*/ 0 w 2"/>
                  <a:gd name="T1" fmla="*/ 0 h 1"/>
                  <a:gd name="T2" fmla="*/ 1 w 2"/>
                  <a:gd name="T3" fmla="*/ 1 h 1"/>
                  <a:gd name="T4" fmla="*/ 2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1" y="1"/>
                    </a:lnTo>
                    <a:lnTo>
                      <a:pt x="2" y="1"/>
                    </a:lnTo>
                    <a:lnTo>
                      <a:pt x="2"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1" name="Freeform 299">
                <a:extLst>
                  <a:ext uri="{FF2B5EF4-FFF2-40B4-BE49-F238E27FC236}">
                    <a16:creationId xmlns:a16="http://schemas.microsoft.com/office/drawing/2014/main" id="{BC52EDBD-E5A2-448C-AA8A-C9F2D103E954}"/>
                  </a:ext>
                </a:extLst>
              </p:cNvPr>
              <p:cNvSpPr>
                <a:spLocks/>
              </p:cNvSpPr>
              <p:nvPr/>
            </p:nvSpPr>
            <p:spPr bwMode="auto">
              <a:xfrm>
                <a:off x="-5084" y="918"/>
                <a:ext cx="2" cy="1"/>
              </a:xfrm>
              <a:custGeom>
                <a:avLst/>
                <a:gdLst>
                  <a:gd name="T0" fmla="*/ 0 w 2"/>
                  <a:gd name="T1" fmla="*/ 0 h 1"/>
                  <a:gd name="T2" fmla="*/ 1 w 2"/>
                  <a:gd name="T3" fmla="*/ 1 h 1"/>
                  <a:gd name="T4" fmla="*/ 2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lnTo>
                      <a:pt x="1" y="1"/>
                    </a:lnTo>
                    <a:lnTo>
                      <a:pt x="2" y="1"/>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2" name="Freeform 300">
                <a:extLst>
                  <a:ext uri="{FF2B5EF4-FFF2-40B4-BE49-F238E27FC236}">
                    <a16:creationId xmlns:a16="http://schemas.microsoft.com/office/drawing/2014/main" id="{39582F3F-7B9C-4DFA-85F7-12728D556937}"/>
                  </a:ext>
                </a:extLst>
              </p:cNvPr>
              <p:cNvSpPr>
                <a:spLocks noEditPoints="1"/>
              </p:cNvSpPr>
              <p:nvPr/>
            </p:nvSpPr>
            <p:spPr bwMode="auto">
              <a:xfrm>
                <a:off x="-5356" y="915"/>
                <a:ext cx="276" cy="46"/>
              </a:xfrm>
              <a:custGeom>
                <a:avLst/>
                <a:gdLst>
                  <a:gd name="T0" fmla="*/ 112 w 251"/>
                  <a:gd name="T1" fmla="*/ 18 h 42"/>
                  <a:gd name="T2" fmla="*/ 114 w 251"/>
                  <a:gd name="T3" fmla="*/ 20 h 42"/>
                  <a:gd name="T4" fmla="*/ 251 w 251"/>
                  <a:gd name="T5" fmla="*/ 42 h 42"/>
                  <a:gd name="T6" fmla="*/ 251 w 251"/>
                  <a:gd name="T7" fmla="*/ 40 h 42"/>
                  <a:gd name="T8" fmla="*/ 112 w 251"/>
                  <a:gd name="T9" fmla="*/ 18 h 42"/>
                  <a:gd name="T10" fmla="*/ 0 w 251"/>
                  <a:gd name="T11" fmla="*/ 0 h 42"/>
                  <a:gd name="T12" fmla="*/ 0 w 251"/>
                  <a:gd name="T13" fmla="*/ 1 h 42"/>
                  <a:gd name="T14" fmla="*/ 112 w 251"/>
                  <a:gd name="T15" fmla="*/ 19 h 42"/>
                  <a:gd name="T16" fmla="*/ 111 w 251"/>
                  <a:gd name="T17" fmla="*/ 18 h 42"/>
                  <a:gd name="T18" fmla="*/ 0 w 251"/>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42">
                    <a:moveTo>
                      <a:pt x="112" y="18"/>
                    </a:moveTo>
                    <a:cubicBezTo>
                      <a:pt x="114" y="20"/>
                      <a:pt x="114" y="20"/>
                      <a:pt x="114" y="20"/>
                    </a:cubicBezTo>
                    <a:cubicBezTo>
                      <a:pt x="251" y="42"/>
                      <a:pt x="251" y="42"/>
                      <a:pt x="251" y="42"/>
                    </a:cubicBezTo>
                    <a:cubicBezTo>
                      <a:pt x="251" y="41"/>
                      <a:pt x="251" y="41"/>
                      <a:pt x="251" y="40"/>
                    </a:cubicBezTo>
                    <a:cubicBezTo>
                      <a:pt x="112" y="18"/>
                      <a:pt x="112" y="18"/>
                      <a:pt x="112" y="18"/>
                    </a:cubicBezTo>
                    <a:moveTo>
                      <a:pt x="0" y="0"/>
                    </a:moveTo>
                    <a:cubicBezTo>
                      <a:pt x="0" y="0"/>
                      <a:pt x="0" y="1"/>
                      <a:pt x="0" y="1"/>
                    </a:cubicBezTo>
                    <a:cubicBezTo>
                      <a:pt x="112" y="19"/>
                      <a:pt x="112" y="19"/>
                      <a:pt x="112" y="19"/>
                    </a:cubicBezTo>
                    <a:cubicBezTo>
                      <a:pt x="111" y="18"/>
                      <a:pt x="111" y="18"/>
                      <a:pt x="111" y="18"/>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3" name="Freeform 301">
                <a:extLst>
                  <a:ext uri="{FF2B5EF4-FFF2-40B4-BE49-F238E27FC236}">
                    <a16:creationId xmlns:a16="http://schemas.microsoft.com/office/drawing/2014/main" id="{BD22AA2B-4EBC-41F5-9084-E78AE0D87695}"/>
                  </a:ext>
                </a:extLst>
              </p:cNvPr>
              <p:cNvSpPr>
                <a:spLocks/>
              </p:cNvSpPr>
              <p:nvPr/>
            </p:nvSpPr>
            <p:spPr bwMode="auto">
              <a:xfrm>
                <a:off x="-5234" y="935"/>
                <a:ext cx="4" cy="2"/>
              </a:xfrm>
              <a:custGeom>
                <a:avLst/>
                <a:gdLst>
                  <a:gd name="T0" fmla="*/ 0 w 4"/>
                  <a:gd name="T1" fmla="*/ 0 h 2"/>
                  <a:gd name="T2" fmla="*/ 2 w 4"/>
                  <a:gd name="T3" fmla="*/ 1 h 2"/>
                  <a:gd name="T4" fmla="*/ 4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1"/>
                    </a:lnTo>
                    <a:lnTo>
                      <a:pt x="4" y="2"/>
                    </a:lnTo>
                    <a:lnTo>
                      <a:pt x="2"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4" name="Freeform 302">
                <a:extLst>
                  <a:ext uri="{FF2B5EF4-FFF2-40B4-BE49-F238E27FC236}">
                    <a16:creationId xmlns:a16="http://schemas.microsoft.com/office/drawing/2014/main" id="{E0F28B08-DAE4-4C4F-851F-FDB8B324BFDC}"/>
                  </a:ext>
                </a:extLst>
              </p:cNvPr>
              <p:cNvSpPr>
                <a:spLocks/>
              </p:cNvSpPr>
              <p:nvPr/>
            </p:nvSpPr>
            <p:spPr bwMode="auto">
              <a:xfrm>
                <a:off x="-5234" y="935"/>
                <a:ext cx="4" cy="2"/>
              </a:xfrm>
              <a:custGeom>
                <a:avLst/>
                <a:gdLst>
                  <a:gd name="T0" fmla="*/ 0 w 4"/>
                  <a:gd name="T1" fmla="*/ 0 h 2"/>
                  <a:gd name="T2" fmla="*/ 2 w 4"/>
                  <a:gd name="T3" fmla="*/ 1 h 2"/>
                  <a:gd name="T4" fmla="*/ 4 w 4"/>
                  <a:gd name="T5" fmla="*/ 2 h 2"/>
                  <a:gd name="T6" fmla="*/ 2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2" y="1"/>
                    </a:lnTo>
                    <a:lnTo>
                      <a:pt x="4"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5" name="Freeform 303">
                <a:extLst>
                  <a:ext uri="{FF2B5EF4-FFF2-40B4-BE49-F238E27FC236}">
                    <a16:creationId xmlns:a16="http://schemas.microsoft.com/office/drawing/2014/main" id="{AD3FF987-80AD-4810-AE31-9CE464003FC5}"/>
                  </a:ext>
                </a:extLst>
              </p:cNvPr>
              <p:cNvSpPr>
                <a:spLocks noEditPoints="1"/>
              </p:cNvSpPr>
              <p:nvPr/>
            </p:nvSpPr>
            <p:spPr bwMode="auto">
              <a:xfrm>
                <a:off x="-5235" y="967"/>
                <a:ext cx="156" cy="48"/>
              </a:xfrm>
              <a:custGeom>
                <a:avLst/>
                <a:gdLst>
                  <a:gd name="T0" fmla="*/ 50 w 142"/>
                  <a:gd name="T1" fmla="*/ 28 h 44"/>
                  <a:gd name="T2" fmla="*/ 0 w 142"/>
                  <a:gd name="T3" fmla="*/ 43 h 44"/>
                  <a:gd name="T4" fmla="*/ 1 w 142"/>
                  <a:gd name="T5" fmla="*/ 44 h 44"/>
                  <a:gd name="T6" fmla="*/ 51 w 142"/>
                  <a:gd name="T7" fmla="*/ 29 h 44"/>
                  <a:gd name="T8" fmla="*/ 50 w 142"/>
                  <a:gd name="T9" fmla="*/ 28 h 44"/>
                  <a:gd name="T10" fmla="*/ 142 w 142"/>
                  <a:gd name="T11" fmla="*/ 0 h 44"/>
                  <a:gd name="T12" fmla="*/ 51 w 142"/>
                  <a:gd name="T13" fmla="*/ 28 h 44"/>
                  <a:gd name="T14" fmla="*/ 52 w 142"/>
                  <a:gd name="T15" fmla="*/ 29 h 44"/>
                  <a:gd name="T16" fmla="*/ 142 w 142"/>
                  <a:gd name="T17" fmla="*/ 1 h 44"/>
                  <a:gd name="T18" fmla="*/ 142 w 142"/>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44">
                    <a:moveTo>
                      <a:pt x="50" y="28"/>
                    </a:moveTo>
                    <a:cubicBezTo>
                      <a:pt x="0" y="43"/>
                      <a:pt x="0" y="43"/>
                      <a:pt x="0" y="43"/>
                    </a:cubicBezTo>
                    <a:cubicBezTo>
                      <a:pt x="1" y="44"/>
                      <a:pt x="1" y="44"/>
                      <a:pt x="1" y="44"/>
                    </a:cubicBezTo>
                    <a:cubicBezTo>
                      <a:pt x="51" y="29"/>
                      <a:pt x="51" y="29"/>
                      <a:pt x="51" y="29"/>
                    </a:cubicBezTo>
                    <a:cubicBezTo>
                      <a:pt x="50" y="28"/>
                      <a:pt x="50" y="28"/>
                      <a:pt x="50" y="28"/>
                    </a:cubicBezTo>
                    <a:moveTo>
                      <a:pt x="142" y="0"/>
                    </a:moveTo>
                    <a:cubicBezTo>
                      <a:pt x="51" y="28"/>
                      <a:pt x="51" y="28"/>
                      <a:pt x="51" y="28"/>
                    </a:cubicBezTo>
                    <a:cubicBezTo>
                      <a:pt x="52" y="29"/>
                      <a:pt x="52" y="29"/>
                      <a:pt x="52" y="29"/>
                    </a:cubicBezTo>
                    <a:cubicBezTo>
                      <a:pt x="142" y="1"/>
                      <a:pt x="142" y="1"/>
                      <a:pt x="142" y="1"/>
                    </a:cubicBezTo>
                    <a:cubicBezTo>
                      <a:pt x="142" y="1"/>
                      <a:pt x="142" y="0"/>
                      <a:pt x="14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6" name="Freeform 304">
                <a:extLst>
                  <a:ext uri="{FF2B5EF4-FFF2-40B4-BE49-F238E27FC236}">
                    <a16:creationId xmlns:a16="http://schemas.microsoft.com/office/drawing/2014/main" id="{A7DE054C-C0A7-4B2C-A0FF-83851ACAF4DA}"/>
                  </a:ext>
                </a:extLst>
              </p:cNvPr>
              <p:cNvSpPr>
                <a:spLocks/>
              </p:cNvSpPr>
              <p:nvPr/>
            </p:nvSpPr>
            <p:spPr bwMode="auto">
              <a:xfrm>
                <a:off x="-5180" y="997"/>
                <a:ext cx="3" cy="1"/>
              </a:xfrm>
              <a:custGeom>
                <a:avLst/>
                <a:gdLst>
                  <a:gd name="T0" fmla="*/ 1 w 3"/>
                  <a:gd name="T1" fmla="*/ 0 h 1"/>
                  <a:gd name="T2" fmla="*/ 0 w 3"/>
                  <a:gd name="T3" fmla="*/ 0 h 1"/>
                  <a:gd name="T4" fmla="*/ 1 w 3"/>
                  <a:gd name="T5" fmla="*/ 1 h 1"/>
                  <a:gd name="T6" fmla="*/ 3 w 3"/>
                  <a:gd name="T7" fmla="*/ 1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0"/>
                    </a:lnTo>
                    <a:lnTo>
                      <a:pt x="1" y="1"/>
                    </a:lnTo>
                    <a:lnTo>
                      <a:pt x="3"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7" name="Freeform 305">
                <a:extLst>
                  <a:ext uri="{FF2B5EF4-FFF2-40B4-BE49-F238E27FC236}">
                    <a16:creationId xmlns:a16="http://schemas.microsoft.com/office/drawing/2014/main" id="{E7BDBECD-C426-4EF1-AC6B-CA3AABCE89DE}"/>
                  </a:ext>
                </a:extLst>
              </p:cNvPr>
              <p:cNvSpPr>
                <a:spLocks/>
              </p:cNvSpPr>
              <p:nvPr/>
            </p:nvSpPr>
            <p:spPr bwMode="auto">
              <a:xfrm>
                <a:off x="-5180" y="997"/>
                <a:ext cx="3" cy="1"/>
              </a:xfrm>
              <a:custGeom>
                <a:avLst/>
                <a:gdLst>
                  <a:gd name="T0" fmla="*/ 1 w 3"/>
                  <a:gd name="T1" fmla="*/ 0 h 1"/>
                  <a:gd name="T2" fmla="*/ 0 w 3"/>
                  <a:gd name="T3" fmla="*/ 0 h 1"/>
                  <a:gd name="T4" fmla="*/ 1 w 3"/>
                  <a:gd name="T5" fmla="*/ 1 h 1"/>
                  <a:gd name="T6" fmla="*/ 3 w 3"/>
                  <a:gd name="T7" fmla="*/ 1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0"/>
                    </a:lnTo>
                    <a:lnTo>
                      <a:pt x="1" y="1"/>
                    </a:lnTo>
                    <a:lnTo>
                      <a:pt x="3"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8" name="Freeform 306">
                <a:extLst>
                  <a:ext uri="{FF2B5EF4-FFF2-40B4-BE49-F238E27FC236}">
                    <a16:creationId xmlns:a16="http://schemas.microsoft.com/office/drawing/2014/main" id="{5F1F6893-E489-4906-8932-513B2A3BAE65}"/>
                  </a:ext>
                </a:extLst>
              </p:cNvPr>
              <p:cNvSpPr>
                <a:spLocks noEditPoints="1"/>
              </p:cNvSpPr>
              <p:nvPr/>
            </p:nvSpPr>
            <p:spPr bwMode="auto">
              <a:xfrm>
                <a:off x="-5108" y="979"/>
                <a:ext cx="43" cy="229"/>
              </a:xfrm>
              <a:custGeom>
                <a:avLst/>
                <a:gdLst>
                  <a:gd name="T0" fmla="*/ 14 w 39"/>
                  <a:gd name="T1" fmla="*/ 129 h 209"/>
                  <a:gd name="T2" fmla="*/ 0 w 39"/>
                  <a:gd name="T3" fmla="*/ 209 h 209"/>
                  <a:gd name="T4" fmla="*/ 1 w 39"/>
                  <a:gd name="T5" fmla="*/ 208 h 209"/>
                  <a:gd name="T6" fmla="*/ 16 w 39"/>
                  <a:gd name="T7" fmla="*/ 129 h 209"/>
                  <a:gd name="T8" fmla="*/ 14 w 39"/>
                  <a:gd name="T9" fmla="*/ 129 h 209"/>
                  <a:gd name="T10" fmla="*/ 17 w 39"/>
                  <a:gd name="T11" fmla="*/ 112 h 209"/>
                  <a:gd name="T12" fmla="*/ 15 w 39"/>
                  <a:gd name="T13" fmla="*/ 126 h 209"/>
                  <a:gd name="T14" fmla="*/ 16 w 39"/>
                  <a:gd name="T15" fmla="*/ 127 h 209"/>
                  <a:gd name="T16" fmla="*/ 19 w 39"/>
                  <a:gd name="T17" fmla="*/ 113 h 209"/>
                  <a:gd name="T18" fmla="*/ 17 w 39"/>
                  <a:gd name="T19" fmla="*/ 112 h 209"/>
                  <a:gd name="T20" fmla="*/ 38 w 39"/>
                  <a:gd name="T21" fmla="*/ 0 h 209"/>
                  <a:gd name="T22" fmla="*/ 18 w 39"/>
                  <a:gd name="T23" fmla="*/ 111 h 209"/>
                  <a:gd name="T24" fmla="*/ 19 w 39"/>
                  <a:gd name="T25" fmla="*/ 112 h 209"/>
                  <a:gd name="T26" fmla="*/ 39 w 39"/>
                  <a:gd name="T27" fmla="*/ 0 h 209"/>
                  <a:gd name="T28" fmla="*/ 38 w 39"/>
                  <a:gd name="T2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209">
                    <a:moveTo>
                      <a:pt x="14" y="129"/>
                    </a:moveTo>
                    <a:cubicBezTo>
                      <a:pt x="0" y="209"/>
                      <a:pt x="0" y="209"/>
                      <a:pt x="0" y="209"/>
                    </a:cubicBezTo>
                    <a:cubicBezTo>
                      <a:pt x="1" y="208"/>
                      <a:pt x="1" y="208"/>
                      <a:pt x="1" y="208"/>
                    </a:cubicBezTo>
                    <a:cubicBezTo>
                      <a:pt x="16" y="129"/>
                      <a:pt x="16" y="129"/>
                      <a:pt x="16" y="129"/>
                    </a:cubicBezTo>
                    <a:cubicBezTo>
                      <a:pt x="14" y="129"/>
                      <a:pt x="14" y="129"/>
                      <a:pt x="14" y="129"/>
                    </a:cubicBezTo>
                    <a:moveTo>
                      <a:pt x="17" y="112"/>
                    </a:moveTo>
                    <a:cubicBezTo>
                      <a:pt x="15" y="126"/>
                      <a:pt x="15" y="126"/>
                      <a:pt x="15" y="126"/>
                    </a:cubicBezTo>
                    <a:cubicBezTo>
                      <a:pt x="16" y="127"/>
                      <a:pt x="16" y="127"/>
                      <a:pt x="16" y="127"/>
                    </a:cubicBezTo>
                    <a:cubicBezTo>
                      <a:pt x="19" y="113"/>
                      <a:pt x="19" y="113"/>
                      <a:pt x="19" y="113"/>
                    </a:cubicBezTo>
                    <a:cubicBezTo>
                      <a:pt x="17" y="112"/>
                      <a:pt x="17" y="112"/>
                      <a:pt x="17" y="112"/>
                    </a:cubicBezTo>
                    <a:moveTo>
                      <a:pt x="38" y="0"/>
                    </a:moveTo>
                    <a:cubicBezTo>
                      <a:pt x="18" y="111"/>
                      <a:pt x="18" y="111"/>
                      <a:pt x="18" y="111"/>
                    </a:cubicBezTo>
                    <a:cubicBezTo>
                      <a:pt x="19" y="112"/>
                      <a:pt x="19" y="112"/>
                      <a:pt x="19" y="112"/>
                    </a:cubicBezTo>
                    <a:cubicBezTo>
                      <a:pt x="39" y="0"/>
                      <a:pt x="39" y="0"/>
                      <a:pt x="39" y="0"/>
                    </a:cubicBezTo>
                    <a:cubicBezTo>
                      <a:pt x="39" y="0"/>
                      <a:pt x="38" y="0"/>
                      <a:pt x="38"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9" name="Freeform 307">
                <a:extLst>
                  <a:ext uri="{FF2B5EF4-FFF2-40B4-BE49-F238E27FC236}">
                    <a16:creationId xmlns:a16="http://schemas.microsoft.com/office/drawing/2014/main" id="{E987C273-1594-4FF4-A49C-F775F5BDE0D2}"/>
                  </a:ext>
                </a:extLst>
              </p:cNvPr>
              <p:cNvSpPr>
                <a:spLocks/>
              </p:cNvSpPr>
              <p:nvPr/>
            </p:nvSpPr>
            <p:spPr bwMode="auto">
              <a:xfrm>
                <a:off x="-5093" y="1117"/>
                <a:ext cx="2" cy="3"/>
              </a:xfrm>
              <a:custGeom>
                <a:avLst/>
                <a:gdLst>
                  <a:gd name="T0" fmla="*/ 1 w 2"/>
                  <a:gd name="T1" fmla="*/ 0 h 3"/>
                  <a:gd name="T2" fmla="*/ 0 w 2"/>
                  <a:gd name="T3" fmla="*/ 3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0" name="Freeform 308">
                <a:extLst>
                  <a:ext uri="{FF2B5EF4-FFF2-40B4-BE49-F238E27FC236}">
                    <a16:creationId xmlns:a16="http://schemas.microsoft.com/office/drawing/2014/main" id="{5D826175-162C-47C0-9DE6-75C42BEC8110}"/>
                  </a:ext>
                </a:extLst>
              </p:cNvPr>
              <p:cNvSpPr>
                <a:spLocks/>
              </p:cNvSpPr>
              <p:nvPr/>
            </p:nvSpPr>
            <p:spPr bwMode="auto">
              <a:xfrm>
                <a:off x="-5093" y="1117"/>
                <a:ext cx="2" cy="3"/>
              </a:xfrm>
              <a:custGeom>
                <a:avLst/>
                <a:gdLst>
                  <a:gd name="T0" fmla="*/ 1 w 2"/>
                  <a:gd name="T1" fmla="*/ 0 h 3"/>
                  <a:gd name="T2" fmla="*/ 0 w 2"/>
                  <a:gd name="T3" fmla="*/ 3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3"/>
                    </a:lnTo>
                    <a:lnTo>
                      <a:pt x="2" y="3"/>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1" name="Freeform 309">
                <a:extLst>
                  <a:ext uri="{FF2B5EF4-FFF2-40B4-BE49-F238E27FC236}">
                    <a16:creationId xmlns:a16="http://schemas.microsoft.com/office/drawing/2014/main" id="{63DF1067-41A7-4668-BD87-4C60C298370B}"/>
                  </a:ext>
                </a:extLst>
              </p:cNvPr>
              <p:cNvSpPr>
                <a:spLocks/>
              </p:cNvSpPr>
              <p:nvPr/>
            </p:nvSpPr>
            <p:spPr bwMode="auto">
              <a:xfrm>
                <a:off x="-5089" y="1100"/>
                <a:ext cx="2" cy="3"/>
              </a:xfrm>
              <a:custGeom>
                <a:avLst/>
                <a:gdLst>
                  <a:gd name="T0" fmla="*/ 1 w 2"/>
                  <a:gd name="T1" fmla="*/ 0 h 3"/>
                  <a:gd name="T2" fmla="*/ 0 w 2"/>
                  <a:gd name="T3" fmla="*/ 1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2" y="3"/>
                    </a:lnTo>
                    <a:lnTo>
                      <a:pt x="2"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2" name="Freeform 310">
                <a:extLst>
                  <a:ext uri="{FF2B5EF4-FFF2-40B4-BE49-F238E27FC236}">
                    <a16:creationId xmlns:a16="http://schemas.microsoft.com/office/drawing/2014/main" id="{E45168C8-F711-4B6D-9BAF-A1F6AA44E54E}"/>
                  </a:ext>
                </a:extLst>
              </p:cNvPr>
              <p:cNvSpPr>
                <a:spLocks/>
              </p:cNvSpPr>
              <p:nvPr/>
            </p:nvSpPr>
            <p:spPr bwMode="auto">
              <a:xfrm>
                <a:off x="-5089" y="1100"/>
                <a:ext cx="2" cy="3"/>
              </a:xfrm>
              <a:custGeom>
                <a:avLst/>
                <a:gdLst>
                  <a:gd name="T0" fmla="*/ 1 w 2"/>
                  <a:gd name="T1" fmla="*/ 0 h 3"/>
                  <a:gd name="T2" fmla="*/ 0 w 2"/>
                  <a:gd name="T3" fmla="*/ 1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2" y="3"/>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3" name="Freeform 311">
                <a:extLst>
                  <a:ext uri="{FF2B5EF4-FFF2-40B4-BE49-F238E27FC236}">
                    <a16:creationId xmlns:a16="http://schemas.microsoft.com/office/drawing/2014/main" id="{5988B355-88E4-4EE8-9C23-09A11571ED2C}"/>
                  </a:ext>
                </a:extLst>
              </p:cNvPr>
              <p:cNvSpPr>
                <a:spLocks noEditPoints="1"/>
              </p:cNvSpPr>
              <p:nvPr/>
            </p:nvSpPr>
            <p:spPr bwMode="auto">
              <a:xfrm>
                <a:off x="-5375" y="1016"/>
                <a:ext cx="268" cy="417"/>
              </a:xfrm>
              <a:custGeom>
                <a:avLst/>
                <a:gdLst>
                  <a:gd name="T0" fmla="*/ 215 w 244"/>
                  <a:gd name="T1" fmla="*/ 328 h 380"/>
                  <a:gd name="T2" fmla="*/ 206 w 244"/>
                  <a:gd name="T3" fmla="*/ 379 h 380"/>
                  <a:gd name="T4" fmla="*/ 207 w 244"/>
                  <a:gd name="T5" fmla="*/ 380 h 380"/>
                  <a:gd name="T6" fmla="*/ 216 w 244"/>
                  <a:gd name="T7" fmla="*/ 329 h 380"/>
                  <a:gd name="T8" fmla="*/ 215 w 244"/>
                  <a:gd name="T9" fmla="*/ 328 h 380"/>
                  <a:gd name="T10" fmla="*/ 234 w 244"/>
                  <a:gd name="T11" fmla="*/ 226 h 380"/>
                  <a:gd name="T12" fmla="*/ 216 w 244"/>
                  <a:gd name="T13" fmla="*/ 322 h 380"/>
                  <a:gd name="T14" fmla="*/ 217 w 244"/>
                  <a:gd name="T15" fmla="*/ 324 h 380"/>
                  <a:gd name="T16" fmla="*/ 235 w 244"/>
                  <a:gd name="T17" fmla="*/ 226 h 380"/>
                  <a:gd name="T18" fmla="*/ 234 w 244"/>
                  <a:gd name="T19" fmla="*/ 226 h 380"/>
                  <a:gd name="T20" fmla="*/ 239 w 244"/>
                  <a:gd name="T21" fmla="*/ 197 h 380"/>
                  <a:gd name="T22" fmla="*/ 234 w 244"/>
                  <a:gd name="T23" fmla="*/ 225 h 380"/>
                  <a:gd name="T24" fmla="*/ 235 w 244"/>
                  <a:gd name="T25" fmla="*/ 225 h 380"/>
                  <a:gd name="T26" fmla="*/ 240 w 244"/>
                  <a:gd name="T27" fmla="*/ 199 h 380"/>
                  <a:gd name="T28" fmla="*/ 239 w 244"/>
                  <a:gd name="T29" fmla="*/ 197 h 380"/>
                  <a:gd name="T30" fmla="*/ 244 w 244"/>
                  <a:gd name="T31" fmla="*/ 177 h 380"/>
                  <a:gd name="T32" fmla="*/ 242 w 244"/>
                  <a:gd name="T33" fmla="*/ 178 h 380"/>
                  <a:gd name="T34" fmla="*/ 240 w 244"/>
                  <a:gd name="T35" fmla="*/ 189 h 380"/>
                  <a:gd name="T36" fmla="*/ 241 w 244"/>
                  <a:gd name="T37" fmla="*/ 190 h 380"/>
                  <a:gd name="T38" fmla="*/ 244 w 244"/>
                  <a:gd name="T39" fmla="*/ 177 h 380"/>
                  <a:gd name="T40" fmla="*/ 34 w 244"/>
                  <a:gd name="T41" fmla="*/ 27 h 380"/>
                  <a:gd name="T42" fmla="*/ 0 w 244"/>
                  <a:gd name="T43" fmla="*/ 37 h 380"/>
                  <a:gd name="T44" fmla="*/ 0 w 244"/>
                  <a:gd name="T45" fmla="*/ 39 h 380"/>
                  <a:gd name="T46" fmla="*/ 34 w 244"/>
                  <a:gd name="T47" fmla="*/ 28 h 380"/>
                  <a:gd name="T48" fmla="*/ 34 w 244"/>
                  <a:gd name="T49" fmla="*/ 27 h 380"/>
                  <a:gd name="T50" fmla="*/ 122 w 244"/>
                  <a:gd name="T51" fmla="*/ 0 h 380"/>
                  <a:gd name="T52" fmla="*/ 64 w 244"/>
                  <a:gd name="T53" fmla="*/ 18 h 380"/>
                  <a:gd name="T54" fmla="*/ 64 w 244"/>
                  <a:gd name="T55" fmla="*/ 19 h 380"/>
                  <a:gd name="T56" fmla="*/ 123 w 244"/>
                  <a:gd name="T57" fmla="*/ 1 h 380"/>
                  <a:gd name="T58" fmla="*/ 122 w 244"/>
                  <a:gd name="T5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4" h="380">
                    <a:moveTo>
                      <a:pt x="215" y="328"/>
                    </a:moveTo>
                    <a:cubicBezTo>
                      <a:pt x="206" y="379"/>
                      <a:pt x="206" y="379"/>
                      <a:pt x="206" y="379"/>
                    </a:cubicBezTo>
                    <a:cubicBezTo>
                      <a:pt x="206" y="380"/>
                      <a:pt x="206" y="380"/>
                      <a:pt x="207" y="380"/>
                    </a:cubicBezTo>
                    <a:cubicBezTo>
                      <a:pt x="216" y="329"/>
                      <a:pt x="216" y="329"/>
                      <a:pt x="216" y="329"/>
                    </a:cubicBezTo>
                    <a:cubicBezTo>
                      <a:pt x="215" y="328"/>
                      <a:pt x="215" y="328"/>
                      <a:pt x="215" y="328"/>
                    </a:cubicBezTo>
                    <a:moveTo>
                      <a:pt x="234" y="226"/>
                    </a:moveTo>
                    <a:cubicBezTo>
                      <a:pt x="216" y="322"/>
                      <a:pt x="216" y="322"/>
                      <a:pt x="216" y="322"/>
                    </a:cubicBezTo>
                    <a:cubicBezTo>
                      <a:pt x="217" y="324"/>
                      <a:pt x="217" y="324"/>
                      <a:pt x="217" y="324"/>
                    </a:cubicBezTo>
                    <a:cubicBezTo>
                      <a:pt x="235" y="226"/>
                      <a:pt x="235" y="226"/>
                      <a:pt x="235" y="226"/>
                    </a:cubicBezTo>
                    <a:cubicBezTo>
                      <a:pt x="234" y="226"/>
                      <a:pt x="234" y="226"/>
                      <a:pt x="234" y="226"/>
                    </a:cubicBezTo>
                    <a:moveTo>
                      <a:pt x="239" y="197"/>
                    </a:moveTo>
                    <a:cubicBezTo>
                      <a:pt x="234" y="225"/>
                      <a:pt x="234" y="225"/>
                      <a:pt x="234" y="225"/>
                    </a:cubicBezTo>
                    <a:cubicBezTo>
                      <a:pt x="235" y="225"/>
                      <a:pt x="235" y="225"/>
                      <a:pt x="235" y="225"/>
                    </a:cubicBezTo>
                    <a:cubicBezTo>
                      <a:pt x="240" y="199"/>
                      <a:pt x="240" y="199"/>
                      <a:pt x="240" y="199"/>
                    </a:cubicBezTo>
                    <a:cubicBezTo>
                      <a:pt x="239" y="197"/>
                      <a:pt x="239" y="197"/>
                      <a:pt x="239" y="197"/>
                    </a:cubicBezTo>
                    <a:moveTo>
                      <a:pt x="244" y="177"/>
                    </a:moveTo>
                    <a:cubicBezTo>
                      <a:pt x="242" y="178"/>
                      <a:pt x="242" y="178"/>
                      <a:pt x="242" y="178"/>
                    </a:cubicBezTo>
                    <a:cubicBezTo>
                      <a:pt x="240" y="189"/>
                      <a:pt x="240" y="189"/>
                      <a:pt x="240" y="189"/>
                    </a:cubicBezTo>
                    <a:cubicBezTo>
                      <a:pt x="241" y="190"/>
                      <a:pt x="241" y="190"/>
                      <a:pt x="241" y="190"/>
                    </a:cubicBezTo>
                    <a:cubicBezTo>
                      <a:pt x="244" y="177"/>
                      <a:pt x="244" y="177"/>
                      <a:pt x="244" y="177"/>
                    </a:cubicBezTo>
                    <a:moveTo>
                      <a:pt x="34" y="27"/>
                    </a:moveTo>
                    <a:cubicBezTo>
                      <a:pt x="0" y="37"/>
                      <a:pt x="0" y="37"/>
                      <a:pt x="0" y="37"/>
                    </a:cubicBezTo>
                    <a:cubicBezTo>
                      <a:pt x="0" y="39"/>
                      <a:pt x="0" y="39"/>
                      <a:pt x="0" y="39"/>
                    </a:cubicBezTo>
                    <a:cubicBezTo>
                      <a:pt x="34" y="28"/>
                      <a:pt x="34" y="28"/>
                      <a:pt x="34" y="28"/>
                    </a:cubicBezTo>
                    <a:cubicBezTo>
                      <a:pt x="34" y="28"/>
                      <a:pt x="34" y="27"/>
                      <a:pt x="34" y="27"/>
                    </a:cubicBezTo>
                    <a:moveTo>
                      <a:pt x="122" y="0"/>
                    </a:moveTo>
                    <a:cubicBezTo>
                      <a:pt x="64" y="18"/>
                      <a:pt x="64" y="18"/>
                      <a:pt x="64" y="18"/>
                    </a:cubicBezTo>
                    <a:cubicBezTo>
                      <a:pt x="64" y="18"/>
                      <a:pt x="64" y="19"/>
                      <a:pt x="64" y="19"/>
                    </a:cubicBezTo>
                    <a:cubicBezTo>
                      <a:pt x="123" y="1"/>
                      <a:pt x="123" y="1"/>
                      <a:pt x="123" y="1"/>
                    </a:cubicBezTo>
                    <a:cubicBezTo>
                      <a:pt x="122" y="0"/>
                      <a:pt x="122" y="0"/>
                      <a:pt x="12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4" name="Rectangle 312">
                <a:extLst>
                  <a:ext uri="{FF2B5EF4-FFF2-40B4-BE49-F238E27FC236}">
                    <a16:creationId xmlns:a16="http://schemas.microsoft.com/office/drawing/2014/main" id="{EAA7FD98-83CB-499B-A288-34D48857277C}"/>
                  </a:ext>
                </a:extLst>
              </p:cNvPr>
              <p:cNvSpPr>
                <a:spLocks noChangeArrowheads="1"/>
              </p:cNvSpPr>
              <p:nvPr/>
            </p:nvSpPr>
            <p:spPr bwMode="auto">
              <a:xfrm>
                <a:off x="-5118" y="1263"/>
                <a:ext cx="1" cy="1"/>
              </a:xfrm>
              <a:prstGeom prst="rect">
                <a:avLst/>
              </a:prstGeom>
              <a:solidFill>
                <a:srgbClr val="C1C3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5" name="Rectangle 313">
                <a:extLst>
                  <a:ext uri="{FF2B5EF4-FFF2-40B4-BE49-F238E27FC236}">
                    <a16:creationId xmlns:a16="http://schemas.microsoft.com/office/drawing/2014/main" id="{7AF6A64A-4E5C-4655-9CD6-43B13D6ACF25}"/>
                  </a:ext>
                </a:extLst>
              </p:cNvPr>
              <p:cNvSpPr>
                <a:spLocks noChangeArrowheads="1"/>
              </p:cNvSpPr>
              <p:nvPr/>
            </p:nvSpPr>
            <p:spPr bwMode="auto">
              <a:xfrm>
                <a:off x="-5118" y="1263"/>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6" name="Freeform 314">
                <a:extLst>
                  <a:ext uri="{FF2B5EF4-FFF2-40B4-BE49-F238E27FC236}">
                    <a16:creationId xmlns:a16="http://schemas.microsoft.com/office/drawing/2014/main" id="{B62CFFFF-D976-4AD6-9931-925089682340}"/>
                  </a:ext>
                </a:extLst>
              </p:cNvPr>
              <p:cNvSpPr>
                <a:spLocks noEditPoints="1"/>
              </p:cNvSpPr>
              <p:nvPr/>
            </p:nvSpPr>
            <p:spPr bwMode="auto">
              <a:xfrm>
                <a:off x="-5139" y="1369"/>
                <a:ext cx="2" cy="8"/>
              </a:xfrm>
              <a:custGeom>
                <a:avLst/>
                <a:gdLst>
                  <a:gd name="T0" fmla="*/ 0 w 2"/>
                  <a:gd name="T1" fmla="*/ 7 h 8"/>
                  <a:gd name="T2" fmla="*/ 0 w 2"/>
                  <a:gd name="T3" fmla="*/ 7 h 8"/>
                  <a:gd name="T4" fmla="*/ 1 w 2"/>
                  <a:gd name="T5" fmla="*/ 8 h 8"/>
                  <a:gd name="T6" fmla="*/ 1 w 2"/>
                  <a:gd name="T7" fmla="*/ 8 h 8"/>
                  <a:gd name="T8" fmla="*/ 0 w 2"/>
                  <a:gd name="T9" fmla="*/ 7 h 8"/>
                  <a:gd name="T10" fmla="*/ 1 w 2"/>
                  <a:gd name="T11" fmla="*/ 0 h 8"/>
                  <a:gd name="T12" fmla="*/ 0 w 2"/>
                  <a:gd name="T13" fmla="*/ 4 h 8"/>
                  <a:gd name="T14" fmla="*/ 2 w 2"/>
                  <a:gd name="T15" fmla="*/ 3 h 8"/>
                  <a:gd name="T16" fmla="*/ 2 w 2"/>
                  <a:gd name="T17" fmla="*/ 2 h 8"/>
                  <a:gd name="T18" fmla="*/ 1 w 2"/>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0" y="7"/>
                    </a:moveTo>
                    <a:lnTo>
                      <a:pt x="0" y="7"/>
                    </a:lnTo>
                    <a:lnTo>
                      <a:pt x="1" y="8"/>
                    </a:lnTo>
                    <a:lnTo>
                      <a:pt x="1" y="8"/>
                    </a:lnTo>
                    <a:lnTo>
                      <a:pt x="0" y="7"/>
                    </a:lnTo>
                    <a:close/>
                    <a:moveTo>
                      <a:pt x="1" y="0"/>
                    </a:moveTo>
                    <a:lnTo>
                      <a:pt x="0" y="4"/>
                    </a:lnTo>
                    <a:lnTo>
                      <a:pt x="2" y="3"/>
                    </a:lnTo>
                    <a:lnTo>
                      <a:pt x="2"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7" name="Freeform 315">
                <a:extLst>
                  <a:ext uri="{FF2B5EF4-FFF2-40B4-BE49-F238E27FC236}">
                    <a16:creationId xmlns:a16="http://schemas.microsoft.com/office/drawing/2014/main" id="{42B1A49E-7BF6-4656-B2CE-183FE55D2BB8}"/>
                  </a:ext>
                </a:extLst>
              </p:cNvPr>
              <p:cNvSpPr>
                <a:spLocks noEditPoints="1"/>
              </p:cNvSpPr>
              <p:nvPr/>
            </p:nvSpPr>
            <p:spPr bwMode="auto">
              <a:xfrm>
                <a:off x="-5139" y="1369"/>
                <a:ext cx="2" cy="8"/>
              </a:xfrm>
              <a:custGeom>
                <a:avLst/>
                <a:gdLst>
                  <a:gd name="T0" fmla="*/ 0 w 2"/>
                  <a:gd name="T1" fmla="*/ 7 h 8"/>
                  <a:gd name="T2" fmla="*/ 0 w 2"/>
                  <a:gd name="T3" fmla="*/ 7 h 8"/>
                  <a:gd name="T4" fmla="*/ 1 w 2"/>
                  <a:gd name="T5" fmla="*/ 8 h 8"/>
                  <a:gd name="T6" fmla="*/ 1 w 2"/>
                  <a:gd name="T7" fmla="*/ 8 h 8"/>
                  <a:gd name="T8" fmla="*/ 0 w 2"/>
                  <a:gd name="T9" fmla="*/ 7 h 8"/>
                  <a:gd name="T10" fmla="*/ 1 w 2"/>
                  <a:gd name="T11" fmla="*/ 0 h 8"/>
                  <a:gd name="T12" fmla="*/ 0 w 2"/>
                  <a:gd name="T13" fmla="*/ 4 h 8"/>
                  <a:gd name="T14" fmla="*/ 2 w 2"/>
                  <a:gd name="T15" fmla="*/ 3 h 8"/>
                  <a:gd name="T16" fmla="*/ 2 w 2"/>
                  <a:gd name="T17" fmla="*/ 2 h 8"/>
                  <a:gd name="T18" fmla="*/ 1 w 2"/>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8">
                    <a:moveTo>
                      <a:pt x="0" y="7"/>
                    </a:moveTo>
                    <a:lnTo>
                      <a:pt x="0" y="7"/>
                    </a:lnTo>
                    <a:lnTo>
                      <a:pt x="1" y="8"/>
                    </a:lnTo>
                    <a:lnTo>
                      <a:pt x="1" y="8"/>
                    </a:lnTo>
                    <a:lnTo>
                      <a:pt x="0" y="7"/>
                    </a:lnTo>
                    <a:moveTo>
                      <a:pt x="1" y="0"/>
                    </a:moveTo>
                    <a:lnTo>
                      <a:pt x="0" y="4"/>
                    </a:lnTo>
                    <a:lnTo>
                      <a:pt x="2" y="3"/>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8" name="Freeform 316">
                <a:extLst>
                  <a:ext uri="{FF2B5EF4-FFF2-40B4-BE49-F238E27FC236}">
                    <a16:creationId xmlns:a16="http://schemas.microsoft.com/office/drawing/2014/main" id="{68DAB0C4-BCB7-4C82-A0BE-0DC949405200}"/>
                  </a:ext>
                </a:extLst>
              </p:cNvPr>
              <p:cNvSpPr>
                <a:spLocks/>
              </p:cNvSpPr>
              <p:nvPr/>
            </p:nvSpPr>
            <p:spPr bwMode="auto">
              <a:xfrm>
                <a:off x="-5139" y="1372"/>
                <a:ext cx="2" cy="5"/>
              </a:xfrm>
              <a:custGeom>
                <a:avLst/>
                <a:gdLst>
                  <a:gd name="T0" fmla="*/ 2 w 2"/>
                  <a:gd name="T1" fmla="*/ 0 h 5"/>
                  <a:gd name="T2" fmla="*/ 0 w 2"/>
                  <a:gd name="T3" fmla="*/ 1 h 5"/>
                  <a:gd name="T4" fmla="*/ 0 w 2"/>
                  <a:gd name="T5" fmla="*/ 4 h 5"/>
                  <a:gd name="T6" fmla="*/ 1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1"/>
                    </a:lnTo>
                    <a:lnTo>
                      <a:pt x="0" y="4"/>
                    </a:lnTo>
                    <a:lnTo>
                      <a:pt x="1" y="5"/>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9" name="Freeform 317">
                <a:extLst>
                  <a:ext uri="{FF2B5EF4-FFF2-40B4-BE49-F238E27FC236}">
                    <a16:creationId xmlns:a16="http://schemas.microsoft.com/office/drawing/2014/main" id="{0AF34D39-ACDC-4330-A60F-47D9285E4AA9}"/>
                  </a:ext>
                </a:extLst>
              </p:cNvPr>
              <p:cNvSpPr>
                <a:spLocks/>
              </p:cNvSpPr>
              <p:nvPr/>
            </p:nvSpPr>
            <p:spPr bwMode="auto">
              <a:xfrm>
                <a:off x="-5139" y="1372"/>
                <a:ext cx="2" cy="5"/>
              </a:xfrm>
              <a:custGeom>
                <a:avLst/>
                <a:gdLst>
                  <a:gd name="T0" fmla="*/ 2 w 2"/>
                  <a:gd name="T1" fmla="*/ 0 h 5"/>
                  <a:gd name="T2" fmla="*/ 0 w 2"/>
                  <a:gd name="T3" fmla="*/ 1 h 5"/>
                  <a:gd name="T4" fmla="*/ 0 w 2"/>
                  <a:gd name="T5" fmla="*/ 4 h 5"/>
                  <a:gd name="T6" fmla="*/ 1 w 2"/>
                  <a:gd name="T7" fmla="*/ 5 h 5"/>
                  <a:gd name="T8" fmla="*/ 2 w 2"/>
                  <a:gd name="T9" fmla="*/ 0 h 5"/>
                </a:gdLst>
                <a:ahLst/>
                <a:cxnLst>
                  <a:cxn ang="0">
                    <a:pos x="T0" y="T1"/>
                  </a:cxn>
                  <a:cxn ang="0">
                    <a:pos x="T2" y="T3"/>
                  </a:cxn>
                  <a:cxn ang="0">
                    <a:pos x="T4" y="T5"/>
                  </a:cxn>
                  <a:cxn ang="0">
                    <a:pos x="T6" y="T7"/>
                  </a:cxn>
                  <a:cxn ang="0">
                    <a:pos x="T8" y="T9"/>
                  </a:cxn>
                </a:cxnLst>
                <a:rect l="0" t="0" r="r" b="b"/>
                <a:pathLst>
                  <a:path w="2" h="5">
                    <a:moveTo>
                      <a:pt x="2" y="0"/>
                    </a:moveTo>
                    <a:lnTo>
                      <a:pt x="0" y="1"/>
                    </a:lnTo>
                    <a:lnTo>
                      <a:pt x="0" y="4"/>
                    </a:lnTo>
                    <a:lnTo>
                      <a:pt x="1"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0" name="Freeform 318">
                <a:extLst>
                  <a:ext uri="{FF2B5EF4-FFF2-40B4-BE49-F238E27FC236}">
                    <a16:creationId xmlns:a16="http://schemas.microsoft.com/office/drawing/2014/main" id="{EE6C7B43-0C07-4960-B6F1-62FFD30C170A}"/>
                  </a:ext>
                </a:extLst>
              </p:cNvPr>
              <p:cNvSpPr>
                <a:spLocks noEditPoints="1"/>
              </p:cNvSpPr>
              <p:nvPr/>
            </p:nvSpPr>
            <p:spPr bwMode="auto">
              <a:xfrm>
                <a:off x="-3454" y="1217"/>
                <a:ext cx="145" cy="41"/>
              </a:xfrm>
              <a:custGeom>
                <a:avLst/>
                <a:gdLst>
                  <a:gd name="T0" fmla="*/ 99 w 132"/>
                  <a:gd name="T1" fmla="*/ 28 h 38"/>
                  <a:gd name="T2" fmla="*/ 95 w 132"/>
                  <a:gd name="T3" fmla="*/ 28 h 38"/>
                  <a:gd name="T4" fmla="*/ 130 w 132"/>
                  <a:gd name="T5" fmla="*/ 38 h 38"/>
                  <a:gd name="T6" fmla="*/ 132 w 132"/>
                  <a:gd name="T7" fmla="*/ 38 h 38"/>
                  <a:gd name="T8" fmla="*/ 99 w 132"/>
                  <a:gd name="T9" fmla="*/ 28 h 38"/>
                  <a:gd name="T10" fmla="*/ 0 w 132"/>
                  <a:gd name="T11" fmla="*/ 0 h 38"/>
                  <a:gd name="T12" fmla="*/ 0 w 132"/>
                  <a:gd name="T13" fmla="*/ 1 h 38"/>
                  <a:gd name="T14" fmla="*/ 91 w 132"/>
                  <a:gd name="T15" fmla="*/ 27 h 38"/>
                  <a:gd name="T16" fmla="*/ 95 w 132"/>
                  <a:gd name="T17" fmla="*/ 27 h 38"/>
                  <a:gd name="T18" fmla="*/ 0 w 132"/>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38">
                    <a:moveTo>
                      <a:pt x="99" y="28"/>
                    </a:moveTo>
                    <a:cubicBezTo>
                      <a:pt x="95" y="28"/>
                      <a:pt x="95" y="28"/>
                      <a:pt x="95" y="28"/>
                    </a:cubicBezTo>
                    <a:cubicBezTo>
                      <a:pt x="130" y="38"/>
                      <a:pt x="130" y="38"/>
                      <a:pt x="130" y="38"/>
                    </a:cubicBezTo>
                    <a:cubicBezTo>
                      <a:pt x="132" y="38"/>
                      <a:pt x="132" y="38"/>
                      <a:pt x="132" y="38"/>
                    </a:cubicBezTo>
                    <a:cubicBezTo>
                      <a:pt x="99" y="28"/>
                      <a:pt x="99" y="28"/>
                      <a:pt x="99" y="28"/>
                    </a:cubicBezTo>
                    <a:moveTo>
                      <a:pt x="0" y="0"/>
                    </a:moveTo>
                    <a:cubicBezTo>
                      <a:pt x="0" y="1"/>
                      <a:pt x="0" y="1"/>
                      <a:pt x="0" y="1"/>
                    </a:cubicBezTo>
                    <a:cubicBezTo>
                      <a:pt x="91" y="27"/>
                      <a:pt x="91" y="27"/>
                      <a:pt x="91" y="27"/>
                    </a:cubicBezTo>
                    <a:cubicBezTo>
                      <a:pt x="95" y="27"/>
                      <a:pt x="95" y="27"/>
                      <a:pt x="95" y="27"/>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1" name="Freeform 319">
                <a:extLst>
                  <a:ext uri="{FF2B5EF4-FFF2-40B4-BE49-F238E27FC236}">
                    <a16:creationId xmlns:a16="http://schemas.microsoft.com/office/drawing/2014/main" id="{9E9B78A8-B035-4956-9CF4-49E90BB9ACA1}"/>
                  </a:ext>
                </a:extLst>
              </p:cNvPr>
              <p:cNvSpPr>
                <a:spLocks/>
              </p:cNvSpPr>
              <p:nvPr/>
            </p:nvSpPr>
            <p:spPr bwMode="auto">
              <a:xfrm>
                <a:off x="-3354" y="1246"/>
                <a:ext cx="9" cy="1"/>
              </a:xfrm>
              <a:custGeom>
                <a:avLst/>
                <a:gdLst>
                  <a:gd name="T0" fmla="*/ 5 w 9"/>
                  <a:gd name="T1" fmla="*/ 0 h 1"/>
                  <a:gd name="T2" fmla="*/ 0 w 9"/>
                  <a:gd name="T3" fmla="*/ 0 h 1"/>
                  <a:gd name="T4" fmla="*/ 5 w 9"/>
                  <a:gd name="T5" fmla="*/ 1 h 1"/>
                  <a:gd name="T6" fmla="*/ 9 w 9"/>
                  <a:gd name="T7" fmla="*/ 1 h 1"/>
                  <a:gd name="T8" fmla="*/ 5 w 9"/>
                  <a:gd name="T9" fmla="*/ 0 h 1"/>
                </a:gdLst>
                <a:ahLst/>
                <a:cxnLst>
                  <a:cxn ang="0">
                    <a:pos x="T0" y="T1"/>
                  </a:cxn>
                  <a:cxn ang="0">
                    <a:pos x="T2" y="T3"/>
                  </a:cxn>
                  <a:cxn ang="0">
                    <a:pos x="T4" y="T5"/>
                  </a:cxn>
                  <a:cxn ang="0">
                    <a:pos x="T6" y="T7"/>
                  </a:cxn>
                  <a:cxn ang="0">
                    <a:pos x="T8" y="T9"/>
                  </a:cxn>
                </a:cxnLst>
                <a:rect l="0" t="0" r="r" b="b"/>
                <a:pathLst>
                  <a:path w="9" h="1">
                    <a:moveTo>
                      <a:pt x="5" y="0"/>
                    </a:moveTo>
                    <a:lnTo>
                      <a:pt x="0" y="0"/>
                    </a:lnTo>
                    <a:lnTo>
                      <a:pt x="5" y="1"/>
                    </a:lnTo>
                    <a:lnTo>
                      <a:pt x="9" y="1"/>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2" name="Freeform 320">
                <a:extLst>
                  <a:ext uri="{FF2B5EF4-FFF2-40B4-BE49-F238E27FC236}">
                    <a16:creationId xmlns:a16="http://schemas.microsoft.com/office/drawing/2014/main" id="{05383EED-1498-45E7-84CE-C89BDF7006BE}"/>
                  </a:ext>
                </a:extLst>
              </p:cNvPr>
              <p:cNvSpPr>
                <a:spLocks/>
              </p:cNvSpPr>
              <p:nvPr/>
            </p:nvSpPr>
            <p:spPr bwMode="auto">
              <a:xfrm>
                <a:off x="-3354" y="1246"/>
                <a:ext cx="9" cy="1"/>
              </a:xfrm>
              <a:custGeom>
                <a:avLst/>
                <a:gdLst>
                  <a:gd name="T0" fmla="*/ 5 w 9"/>
                  <a:gd name="T1" fmla="*/ 0 h 1"/>
                  <a:gd name="T2" fmla="*/ 0 w 9"/>
                  <a:gd name="T3" fmla="*/ 0 h 1"/>
                  <a:gd name="T4" fmla="*/ 5 w 9"/>
                  <a:gd name="T5" fmla="*/ 1 h 1"/>
                  <a:gd name="T6" fmla="*/ 9 w 9"/>
                  <a:gd name="T7" fmla="*/ 1 h 1"/>
                  <a:gd name="T8" fmla="*/ 5 w 9"/>
                  <a:gd name="T9" fmla="*/ 0 h 1"/>
                </a:gdLst>
                <a:ahLst/>
                <a:cxnLst>
                  <a:cxn ang="0">
                    <a:pos x="T0" y="T1"/>
                  </a:cxn>
                  <a:cxn ang="0">
                    <a:pos x="T2" y="T3"/>
                  </a:cxn>
                  <a:cxn ang="0">
                    <a:pos x="T4" y="T5"/>
                  </a:cxn>
                  <a:cxn ang="0">
                    <a:pos x="T6" y="T7"/>
                  </a:cxn>
                  <a:cxn ang="0">
                    <a:pos x="T8" y="T9"/>
                  </a:cxn>
                </a:cxnLst>
                <a:rect l="0" t="0" r="r" b="b"/>
                <a:pathLst>
                  <a:path w="9" h="1">
                    <a:moveTo>
                      <a:pt x="5" y="0"/>
                    </a:moveTo>
                    <a:lnTo>
                      <a:pt x="0" y="0"/>
                    </a:lnTo>
                    <a:lnTo>
                      <a:pt x="5" y="1"/>
                    </a:lnTo>
                    <a:lnTo>
                      <a:pt x="9"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3" name="Freeform 321">
                <a:extLst>
                  <a:ext uri="{FF2B5EF4-FFF2-40B4-BE49-F238E27FC236}">
                    <a16:creationId xmlns:a16="http://schemas.microsoft.com/office/drawing/2014/main" id="{30636535-8BC4-49AE-BF4C-2A311E532A26}"/>
                  </a:ext>
                </a:extLst>
              </p:cNvPr>
              <p:cNvSpPr>
                <a:spLocks noEditPoints="1"/>
              </p:cNvSpPr>
              <p:nvPr/>
            </p:nvSpPr>
            <p:spPr bwMode="auto">
              <a:xfrm>
                <a:off x="-3495" y="1229"/>
                <a:ext cx="21" cy="85"/>
              </a:xfrm>
              <a:custGeom>
                <a:avLst/>
                <a:gdLst>
                  <a:gd name="T0" fmla="*/ 14 w 19"/>
                  <a:gd name="T1" fmla="*/ 16 h 78"/>
                  <a:gd name="T2" fmla="*/ 0 w 19"/>
                  <a:gd name="T3" fmla="*/ 78 h 78"/>
                  <a:gd name="T4" fmla="*/ 1 w 19"/>
                  <a:gd name="T5" fmla="*/ 77 h 78"/>
                  <a:gd name="T6" fmla="*/ 16 w 19"/>
                  <a:gd name="T7" fmla="*/ 16 h 78"/>
                  <a:gd name="T8" fmla="*/ 14 w 19"/>
                  <a:gd name="T9" fmla="*/ 16 h 78"/>
                  <a:gd name="T10" fmla="*/ 15 w 19"/>
                  <a:gd name="T11" fmla="*/ 13 h 78"/>
                  <a:gd name="T12" fmla="*/ 14 w 19"/>
                  <a:gd name="T13" fmla="*/ 15 h 78"/>
                  <a:gd name="T14" fmla="*/ 16 w 19"/>
                  <a:gd name="T15" fmla="*/ 15 h 78"/>
                  <a:gd name="T16" fmla="*/ 16 w 19"/>
                  <a:gd name="T17" fmla="*/ 14 h 78"/>
                  <a:gd name="T18" fmla="*/ 15 w 19"/>
                  <a:gd name="T19" fmla="*/ 13 h 78"/>
                  <a:gd name="T20" fmla="*/ 18 w 19"/>
                  <a:gd name="T21" fmla="*/ 0 h 78"/>
                  <a:gd name="T22" fmla="*/ 16 w 19"/>
                  <a:gd name="T23" fmla="*/ 9 h 78"/>
                  <a:gd name="T24" fmla="*/ 17 w 19"/>
                  <a:gd name="T25" fmla="*/ 9 h 78"/>
                  <a:gd name="T26" fmla="*/ 19 w 19"/>
                  <a:gd name="T27" fmla="*/ 0 h 78"/>
                  <a:gd name="T28" fmla="*/ 18 w 19"/>
                  <a:gd name="T2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78">
                    <a:moveTo>
                      <a:pt x="14" y="16"/>
                    </a:moveTo>
                    <a:cubicBezTo>
                      <a:pt x="0" y="78"/>
                      <a:pt x="0" y="78"/>
                      <a:pt x="0" y="78"/>
                    </a:cubicBezTo>
                    <a:cubicBezTo>
                      <a:pt x="1" y="77"/>
                      <a:pt x="1" y="77"/>
                      <a:pt x="1" y="77"/>
                    </a:cubicBezTo>
                    <a:cubicBezTo>
                      <a:pt x="16" y="16"/>
                      <a:pt x="16" y="16"/>
                      <a:pt x="16" y="16"/>
                    </a:cubicBezTo>
                    <a:cubicBezTo>
                      <a:pt x="14" y="16"/>
                      <a:pt x="14" y="16"/>
                      <a:pt x="14" y="16"/>
                    </a:cubicBezTo>
                    <a:moveTo>
                      <a:pt x="15" y="13"/>
                    </a:moveTo>
                    <a:cubicBezTo>
                      <a:pt x="14" y="15"/>
                      <a:pt x="14" y="15"/>
                      <a:pt x="14" y="15"/>
                    </a:cubicBezTo>
                    <a:cubicBezTo>
                      <a:pt x="16" y="15"/>
                      <a:pt x="16" y="15"/>
                      <a:pt x="16" y="15"/>
                    </a:cubicBezTo>
                    <a:cubicBezTo>
                      <a:pt x="16" y="14"/>
                      <a:pt x="16" y="14"/>
                      <a:pt x="16" y="14"/>
                    </a:cubicBezTo>
                    <a:cubicBezTo>
                      <a:pt x="15" y="13"/>
                      <a:pt x="15" y="13"/>
                      <a:pt x="15" y="13"/>
                    </a:cubicBezTo>
                    <a:moveTo>
                      <a:pt x="18" y="0"/>
                    </a:moveTo>
                    <a:cubicBezTo>
                      <a:pt x="16" y="9"/>
                      <a:pt x="16" y="9"/>
                      <a:pt x="16" y="9"/>
                    </a:cubicBezTo>
                    <a:cubicBezTo>
                      <a:pt x="17" y="9"/>
                      <a:pt x="17" y="9"/>
                      <a:pt x="17" y="9"/>
                    </a:cubicBezTo>
                    <a:cubicBezTo>
                      <a:pt x="19" y="0"/>
                      <a:pt x="19" y="0"/>
                      <a:pt x="19" y="0"/>
                    </a:cubicBezTo>
                    <a:cubicBezTo>
                      <a:pt x="19" y="0"/>
                      <a:pt x="18" y="0"/>
                      <a:pt x="18"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4" name="Rectangle 322">
                <a:extLst>
                  <a:ext uri="{FF2B5EF4-FFF2-40B4-BE49-F238E27FC236}">
                    <a16:creationId xmlns:a16="http://schemas.microsoft.com/office/drawing/2014/main" id="{9D350019-FD3E-4A3A-BC97-1FDBBB59AFB2}"/>
                  </a:ext>
                </a:extLst>
              </p:cNvPr>
              <p:cNvSpPr>
                <a:spLocks noChangeArrowheads="1"/>
              </p:cNvSpPr>
              <p:nvPr/>
            </p:nvSpPr>
            <p:spPr bwMode="auto">
              <a:xfrm>
                <a:off x="-3479" y="1245"/>
                <a:ext cx="2" cy="1"/>
              </a:xfrm>
              <a:prstGeom prst="rect">
                <a:avLst/>
              </a:prstGeom>
              <a:solidFill>
                <a:srgbClr val="9EA0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5" name="Rectangle 323">
                <a:extLst>
                  <a:ext uri="{FF2B5EF4-FFF2-40B4-BE49-F238E27FC236}">
                    <a16:creationId xmlns:a16="http://schemas.microsoft.com/office/drawing/2014/main" id="{C23EAE4D-8ECA-4A8B-B157-C9F261DC1AE3}"/>
                  </a:ext>
                </a:extLst>
              </p:cNvPr>
              <p:cNvSpPr>
                <a:spLocks noChangeArrowheads="1"/>
              </p:cNvSpPr>
              <p:nvPr/>
            </p:nvSpPr>
            <p:spPr bwMode="auto">
              <a:xfrm>
                <a:off x="-3479" y="1245"/>
                <a:ext cx="2"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6" name="Freeform 324">
                <a:extLst>
                  <a:ext uri="{FF2B5EF4-FFF2-40B4-BE49-F238E27FC236}">
                    <a16:creationId xmlns:a16="http://schemas.microsoft.com/office/drawing/2014/main" id="{0F535014-A9F0-4DF4-8E0D-052F73912DE3}"/>
                  </a:ext>
                </a:extLst>
              </p:cNvPr>
              <p:cNvSpPr>
                <a:spLocks/>
              </p:cNvSpPr>
              <p:nvPr/>
            </p:nvSpPr>
            <p:spPr bwMode="auto">
              <a:xfrm>
                <a:off x="-3478" y="1239"/>
                <a:ext cx="2" cy="5"/>
              </a:xfrm>
              <a:custGeom>
                <a:avLst/>
                <a:gdLst>
                  <a:gd name="T0" fmla="*/ 1 w 2"/>
                  <a:gd name="T1" fmla="*/ 0 h 5"/>
                  <a:gd name="T2" fmla="*/ 0 w 2"/>
                  <a:gd name="T3" fmla="*/ 4 h 5"/>
                  <a:gd name="T4" fmla="*/ 1 w 2"/>
                  <a:gd name="T5" fmla="*/ 5 h 5"/>
                  <a:gd name="T6" fmla="*/ 2 w 2"/>
                  <a:gd name="T7" fmla="*/ 0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lnTo>
                      <a:pt x="0" y="4"/>
                    </a:lnTo>
                    <a:lnTo>
                      <a:pt x="1" y="5"/>
                    </a:lnTo>
                    <a:lnTo>
                      <a:pt x="2" y="0"/>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7" name="Freeform 325">
                <a:extLst>
                  <a:ext uri="{FF2B5EF4-FFF2-40B4-BE49-F238E27FC236}">
                    <a16:creationId xmlns:a16="http://schemas.microsoft.com/office/drawing/2014/main" id="{2AE5D3E8-8750-474E-8A4C-00424CFEEA69}"/>
                  </a:ext>
                </a:extLst>
              </p:cNvPr>
              <p:cNvSpPr>
                <a:spLocks/>
              </p:cNvSpPr>
              <p:nvPr/>
            </p:nvSpPr>
            <p:spPr bwMode="auto">
              <a:xfrm>
                <a:off x="-3478" y="1239"/>
                <a:ext cx="2" cy="5"/>
              </a:xfrm>
              <a:custGeom>
                <a:avLst/>
                <a:gdLst>
                  <a:gd name="T0" fmla="*/ 1 w 2"/>
                  <a:gd name="T1" fmla="*/ 0 h 5"/>
                  <a:gd name="T2" fmla="*/ 0 w 2"/>
                  <a:gd name="T3" fmla="*/ 4 h 5"/>
                  <a:gd name="T4" fmla="*/ 1 w 2"/>
                  <a:gd name="T5" fmla="*/ 5 h 5"/>
                  <a:gd name="T6" fmla="*/ 2 w 2"/>
                  <a:gd name="T7" fmla="*/ 0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lnTo>
                      <a:pt x="0" y="4"/>
                    </a:lnTo>
                    <a:lnTo>
                      <a:pt x="1" y="5"/>
                    </a:lnTo>
                    <a:lnTo>
                      <a:pt x="2"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8" name="Freeform 326">
                <a:extLst>
                  <a:ext uri="{FF2B5EF4-FFF2-40B4-BE49-F238E27FC236}">
                    <a16:creationId xmlns:a16="http://schemas.microsoft.com/office/drawing/2014/main" id="{F18EF946-115B-460E-973C-3E179D730CFF}"/>
                  </a:ext>
                </a:extLst>
              </p:cNvPr>
              <p:cNvSpPr>
                <a:spLocks noEditPoints="1"/>
              </p:cNvSpPr>
              <p:nvPr/>
            </p:nvSpPr>
            <p:spPr bwMode="auto">
              <a:xfrm>
                <a:off x="-3506" y="1258"/>
                <a:ext cx="874" cy="192"/>
              </a:xfrm>
              <a:custGeom>
                <a:avLst/>
                <a:gdLst>
                  <a:gd name="T0" fmla="*/ 870 w 874"/>
                  <a:gd name="T1" fmla="*/ 191 h 192"/>
                  <a:gd name="T2" fmla="*/ 869 w 874"/>
                  <a:gd name="T3" fmla="*/ 192 h 192"/>
                  <a:gd name="T4" fmla="*/ 874 w 874"/>
                  <a:gd name="T5" fmla="*/ 192 h 192"/>
                  <a:gd name="T6" fmla="*/ 870 w 874"/>
                  <a:gd name="T7" fmla="*/ 191 h 192"/>
                  <a:gd name="T8" fmla="*/ 635 w 874"/>
                  <a:gd name="T9" fmla="*/ 124 h 192"/>
                  <a:gd name="T10" fmla="*/ 633 w 874"/>
                  <a:gd name="T11" fmla="*/ 125 h 192"/>
                  <a:gd name="T12" fmla="*/ 868 w 874"/>
                  <a:gd name="T13" fmla="*/ 192 h 192"/>
                  <a:gd name="T14" fmla="*/ 869 w 874"/>
                  <a:gd name="T15" fmla="*/ 191 h 192"/>
                  <a:gd name="T16" fmla="*/ 635 w 874"/>
                  <a:gd name="T17" fmla="*/ 124 h 192"/>
                  <a:gd name="T18" fmla="*/ 611 w 874"/>
                  <a:gd name="T19" fmla="*/ 118 h 192"/>
                  <a:gd name="T20" fmla="*/ 610 w 874"/>
                  <a:gd name="T21" fmla="*/ 119 h 192"/>
                  <a:gd name="T22" fmla="*/ 631 w 874"/>
                  <a:gd name="T23" fmla="*/ 124 h 192"/>
                  <a:gd name="T24" fmla="*/ 633 w 874"/>
                  <a:gd name="T25" fmla="*/ 124 h 192"/>
                  <a:gd name="T26" fmla="*/ 611 w 874"/>
                  <a:gd name="T27" fmla="*/ 118 h 192"/>
                  <a:gd name="T28" fmla="*/ 13 w 874"/>
                  <a:gd name="T29" fmla="*/ 57 h 192"/>
                  <a:gd name="T30" fmla="*/ 10 w 874"/>
                  <a:gd name="T31" fmla="*/ 57 h 192"/>
                  <a:gd name="T32" fmla="*/ 0 w 874"/>
                  <a:gd name="T33" fmla="*/ 102 h 192"/>
                  <a:gd name="T34" fmla="*/ 2 w 874"/>
                  <a:gd name="T35" fmla="*/ 102 h 192"/>
                  <a:gd name="T36" fmla="*/ 13 w 874"/>
                  <a:gd name="T37" fmla="*/ 57 h 192"/>
                  <a:gd name="T38" fmla="*/ 201 w 874"/>
                  <a:gd name="T39" fmla="*/ 0 h 192"/>
                  <a:gd name="T40" fmla="*/ 197 w 874"/>
                  <a:gd name="T41" fmla="*/ 1 h 192"/>
                  <a:gd name="T42" fmla="*/ 608 w 874"/>
                  <a:gd name="T43" fmla="*/ 118 h 192"/>
                  <a:gd name="T44" fmla="*/ 609 w 874"/>
                  <a:gd name="T45" fmla="*/ 116 h 192"/>
                  <a:gd name="T46" fmla="*/ 201 w 874"/>
                  <a:gd name="T4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4" h="192">
                    <a:moveTo>
                      <a:pt x="870" y="191"/>
                    </a:moveTo>
                    <a:lnTo>
                      <a:pt x="869" y="192"/>
                    </a:lnTo>
                    <a:lnTo>
                      <a:pt x="874" y="192"/>
                    </a:lnTo>
                    <a:lnTo>
                      <a:pt x="870" y="191"/>
                    </a:lnTo>
                    <a:close/>
                    <a:moveTo>
                      <a:pt x="635" y="124"/>
                    </a:moveTo>
                    <a:lnTo>
                      <a:pt x="633" y="125"/>
                    </a:lnTo>
                    <a:lnTo>
                      <a:pt x="868" y="192"/>
                    </a:lnTo>
                    <a:lnTo>
                      <a:pt x="869" y="191"/>
                    </a:lnTo>
                    <a:lnTo>
                      <a:pt x="635" y="124"/>
                    </a:lnTo>
                    <a:close/>
                    <a:moveTo>
                      <a:pt x="611" y="118"/>
                    </a:moveTo>
                    <a:lnTo>
                      <a:pt x="610" y="119"/>
                    </a:lnTo>
                    <a:lnTo>
                      <a:pt x="631" y="124"/>
                    </a:lnTo>
                    <a:lnTo>
                      <a:pt x="633" y="124"/>
                    </a:lnTo>
                    <a:lnTo>
                      <a:pt x="611" y="118"/>
                    </a:lnTo>
                    <a:close/>
                    <a:moveTo>
                      <a:pt x="13" y="57"/>
                    </a:moveTo>
                    <a:lnTo>
                      <a:pt x="10" y="57"/>
                    </a:lnTo>
                    <a:lnTo>
                      <a:pt x="0" y="102"/>
                    </a:lnTo>
                    <a:lnTo>
                      <a:pt x="2" y="102"/>
                    </a:lnTo>
                    <a:lnTo>
                      <a:pt x="13" y="57"/>
                    </a:lnTo>
                    <a:close/>
                    <a:moveTo>
                      <a:pt x="201" y="0"/>
                    </a:moveTo>
                    <a:lnTo>
                      <a:pt x="197" y="1"/>
                    </a:lnTo>
                    <a:lnTo>
                      <a:pt x="608" y="118"/>
                    </a:lnTo>
                    <a:lnTo>
                      <a:pt x="609" y="116"/>
                    </a:lnTo>
                    <a:lnTo>
                      <a:pt x="201"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9" name="Freeform 327">
                <a:extLst>
                  <a:ext uri="{FF2B5EF4-FFF2-40B4-BE49-F238E27FC236}">
                    <a16:creationId xmlns:a16="http://schemas.microsoft.com/office/drawing/2014/main" id="{34468D4C-7909-4301-A65E-810072417B4B}"/>
                  </a:ext>
                </a:extLst>
              </p:cNvPr>
              <p:cNvSpPr>
                <a:spLocks noEditPoints="1"/>
              </p:cNvSpPr>
              <p:nvPr/>
            </p:nvSpPr>
            <p:spPr bwMode="auto">
              <a:xfrm>
                <a:off x="-3506" y="1258"/>
                <a:ext cx="874" cy="192"/>
              </a:xfrm>
              <a:custGeom>
                <a:avLst/>
                <a:gdLst>
                  <a:gd name="T0" fmla="*/ 870 w 874"/>
                  <a:gd name="T1" fmla="*/ 191 h 192"/>
                  <a:gd name="T2" fmla="*/ 869 w 874"/>
                  <a:gd name="T3" fmla="*/ 192 h 192"/>
                  <a:gd name="T4" fmla="*/ 874 w 874"/>
                  <a:gd name="T5" fmla="*/ 192 h 192"/>
                  <a:gd name="T6" fmla="*/ 870 w 874"/>
                  <a:gd name="T7" fmla="*/ 191 h 192"/>
                  <a:gd name="T8" fmla="*/ 635 w 874"/>
                  <a:gd name="T9" fmla="*/ 124 h 192"/>
                  <a:gd name="T10" fmla="*/ 633 w 874"/>
                  <a:gd name="T11" fmla="*/ 125 h 192"/>
                  <a:gd name="T12" fmla="*/ 868 w 874"/>
                  <a:gd name="T13" fmla="*/ 192 h 192"/>
                  <a:gd name="T14" fmla="*/ 869 w 874"/>
                  <a:gd name="T15" fmla="*/ 191 h 192"/>
                  <a:gd name="T16" fmla="*/ 635 w 874"/>
                  <a:gd name="T17" fmla="*/ 124 h 192"/>
                  <a:gd name="T18" fmla="*/ 611 w 874"/>
                  <a:gd name="T19" fmla="*/ 118 h 192"/>
                  <a:gd name="T20" fmla="*/ 610 w 874"/>
                  <a:gd name="T21" fmla="*/ 119 h 192"/>
                  <a:gd name="T22" fmla="*/ 631 w 874"/>
                  <a:gd name="T23" fmla="*/ 124 h 192"/>
                  <a:gd name="T24" fmla="*/ 633 w 874"/>
                  <a:gd name="T25" fmla="*/ 124 h 192"/>
                  <a:gd name="T26" fmla="*/ 611 w 874"/>
                  <a:gd name="T27" fmla="*/ 118 h 192"/>
                  <a:gd name="T28" fmla="*/ 13 w 874"/>
                  <a:gd name="T29" fmla="*/ 57 h 192"/>
                  <a:gd name="T30" fmla="*/ 10 w 874"/>
                  <a:gd name="T31" fmla="*/ 57 h 192"/>
                  <a:gd name="T32" fmla="*/ 0 w 874"/>
                  <a:gd name="T33" fmla="*/ 102 h 192"/>
                  <a:gd name="T34" fmla="*/ 2 w 874"/>
                  <a:gd name="T35" fmla="*/ 102 h 192"/>
                  <a:gd name="T36" fmla="*/ 13 w 874"/>
                  <a:gd name="T37" fmla="*/ 57 h 192"/>
                  <a:gd name="T38" fmla="*/ 201 w 874"/>
                  <a:gd name="T39" fmla="*/ 0 h 192"/>
                  <a:gd name="T40" fmla="*/ 197 w 874"/>
                  <a:gd name="T41" fmla="*/ 1 h 192"/>
                  <a:gd name="T42" fmla="*/ 608 w 874"/>
                  <a:gd name="T43" fmla="*/ 118 h 192"/>
                  <a:gd name="T44" fmla="*/ 609 w 874"/>
                  <a:gd name="T45" fmla="*/ 116 h 192"/>
                  <a:gd name="T46" fmla="*/ 201 w 874"/>
                  <a:gd name="T4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4" h="192">
                    <a:moveTo>
                      <a:pt x="870" y="191"/>
                    </a:moveTo>
                    <a:lnTo>
                      <a:pt x="869" y="192"/>
                    </a:lnTo>
                    <a:lnTo>
                      <a:pt x="874" y="192"/>
                    </a:lnTo>
                    <a:lnTo>
                      <a:pt x="870" y="191"/>
                    </a:lnTo>
                    <a:moveTo>
                      <a:pt x="635" y="124"/>
                    </a:moveTo>
                    <a:lnTo>
                      <a:pt x="633" y="125"/>
                    </a:lnTo>
                    <a:lnTo>
                      <a:pt x="868" y="192"/>
                    </a:lnTo>
                    <a:lnTo>
                      <a:pt x="869" y="191"/>
                    </a:lnTo>
                    <a:lnTo>
                      <a:pt x="635" y="124"/>
                    </a:lnTo>
                    <a:moveTo>
                      <a:pt x="611" y="118"/>
                    </a:moveTo>
                    <a:lnTo>
                      <a:pt x="610" y="119"/>
                    </a:lnTo>
                    <a:lnTo>
                      <a:pt x="631" y="124"/>
                    </a:lnTo>
                    <a:lnTo>
                      <a:pt x="633" y="124"/>
                    </a:lnTo>
                    <a:lnTo>
                      <a:pt x="611" y="118"/>
                    </a:lnTo>
                    <a:moveTo>
                      <a:pt x="13" y="57"/>
                    </a:moveTo>
                    <a:lnTo>
                      <a:pt x="10" y="57"/>
                    </a:lnTo>
                    <a:lnTo>
                      <a:pt x="0" y="102"/>
                    </a:lnTo>
                    <a:lnTo>
                      <a:pt x="2" y="102"/>
                    </a:lnTo>
                    <a:lnTo>
                      <a:pt x="13" y="57"/>
                    </a:lnTo>
                    <a:moveTo>
                      <a:pt x="201" y="0"/>
                    </a:moveTo>
                    <a:lnTo>
                      <a:pt x="197" y="1"/>
                    </a:lnTo>
                    <a:lnTo>
                      <a:pt x="608" y="118"/>
                    </a:lnTo>
                    <a:lnTo>
                      <a:pt x="609" y="116"/>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0" name="Freeform 328">
                <a:extLst>
                  <a:ext uri="{FF2B5EF4-FFF2-40B4-BE49-F238E27FC236}">
                    <a16:creationId xmlns:a16="http://schemas.microsoft.com/office/drawing/2014/main" id="{BB0D1B32-C246-4830-B09F-A1B12E34FEC1}"/>
                  </a:ext>
                </a:extLst>
              </p:cNvPr>
              <p:cNvSpPr>
                <a:spLocks/>
              </p:cNvSpPr>
              <p:nvPr/>
            </p:nvSpPr>
            <p:spPr bwMode="auto">
              <a:xfrm>
                <a:off x="-2638" y="1449"/>
                <a:ext cx="2" cy="1"/>
              </a:xfrm>
              <a:custGeom>
                <a:avLst/>
                <a:gdLst>
                  <a:gd name="T0" fmla="*/ 1 w 2"/>
                  <a:gd name="T1" fmla="*/ 0 h 1"/>
                  <a:gd name="T2" fmla="*/ 0 w 2"/>
                  <a:gd name="T3" fmla="*/ 1 h 1"/>
                  <a:gd name="T4" fmla="*/ 1 w 2"/>
                  <a:gd name="T5" fmla="*/ 1 h 1"/>
                  <a:gd name="T6" fmla="*/ 1 w 2"/>
                  <a:gd name="T7" fmla="*/ 1 h 1"/>
                  <a:gd name="T8" fmla="*/ 2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1" y="1"/>
                    </a:lnTo>
                    <a:lnTo>
                      <a:pt x="2" y="0"/>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1" name="Freeform 329">
                <a:extLst>
                  <a:ext uri="{FF2B5EF4-FFF2-40B4-BE49-F238E27FC236}">
                    <a16:creationId xmlns:a16="http://schemas.microsoft.com/office/drawing/2014/main" id="{40230F0E-9E2E-46E4-A684-13B082DBF45A}"/>
                  </a:ext>
                </a:extLst>
              </p:cNvPr>
              <p:cNvSpPr>
                <a:spLocks/>
              </p:cNvSpPr>
              <p:nvPr/>
            </p:nvSpPr>
            <p:spPr bwMode="auto">
              <a:xfrm>
                <a:off x="-2638" y="1449"/>
                <a:ext cx="2" cy="1"/>
              </a:xfrm>
              <a:custGeom>
                <a:avLst/>
                <a:gdLst>
                  <a:gd name="T0" fmla="*/ 1 w 2"/>
                  <a:gd name="T1" fmla="*/ 0 h 1"/>
                  <a:gd name="T2" fmla="*/ 0 w 2"/>
                  <a:gd name="T3" fmla="*/ 1 h 1"/>
                  <a:gd name="T4" fmla="*/ 1 w 2"/>
                  <a:gd name="T5" fmla="*/ 1 h 1"/>
                  <a:gd name="T6" fmla="*/ 1 w 2"/>
                  <a:gd name="T7" fmla="*/ 1 h 1"/>
                  <a:gd name="T8" fmla="*/ 2 w 2"/>
                  <a:gd name="T9" fmla="*/ 0 h 1"/>
                  <a:gd name="T10" fmla="*/ 1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1" y="0"/>
                    </a:moveTo>
                    <a:lnTo>
                      <a:pt x="0" y="1"/>
                    </a:lnTo>
                    <a:lnTo>
                      <a:pt x="1" y="1"/>
                    </a:lnTo>
                    <a:lnTo>
                      <a:pt x="1" y="1"/>
                    </a:lnTo>
                    <a:lnTo>
                      <a:pt x="2"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2" name="Freeform 330">
                <a:extLst>
                  <a:ext uri="{FF2B5EF4-FFF2-40B4-BE49-F238E27FC236}">
                    <a16:creationId xmlns:a16="http://schemas.microsoft.com/office/drawing/2014/main" id="{73DD7D89-9873-4A32-999F-5FB42868C0BF}"/>
                  </a:ext>
                </a:extLst>
              </p:cNvPr>
              <p:cNvSpPr>
                <a:spLocks/>
              </p:cNvSpPr>
              <p:nvPr/>
            </p:nvSpPr>
            <p:spPr bwMode="auto">
              <a:xfrm>
                <a:off x="-2875" y="1382"/>
                <a:ext cx="4" cy="1"/>
              </a:xfrm>
              <a:custGeom>
                <a:avLst/>
                <a:gdLst>
                  <a:gd name="T0" fmla="*/ 2 w 4"/>
                  <a:gd name="T1" fmla="*/ 0 h 1"/>
                  <a:gd name="T2" fmla="*/ 0 w 4"/>
                  <a:gd name="T3" fmla="*/ 0 h 1"/>
                  <a:gd name="T4" fmla="*/ 2 w 4"/>
                  <a:gd name="T5" fmla="*/ 1 h 1"/>
                  <a:gd name="T6" fmla="*/ 4 w 4"/>
                  <a:gd name="T7" fmla="*/ 0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lnTo>
                      <a:pt x="0" y="0"/>
                    </a:lnTo>
                    <a:lnTo>
                      <a:pt x="2" y="1"/>
                    </a:lnTo>
                    <a:lnTo>
                      <a:pt x="4" y="0"/>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3" name="Freeform 331">
                <a:extLst>
                  <a:ext uri="{FF2B5EF4-FFF2-40B4-BE49-F238E27FC236}">
                    <a16:creationId xmlns:a16="http://schemas.microsoft.com/office/drawing/2014/main" id="{A33EDBBB-D4BD-4E3D-BA1C-4BEDC71F3C4F}"/>
                  </a:ext>
                </a:extLst>
              </p:cNvPr>
              <p:cNvSpPr>
                <a:spLocks/>
              </p:cNvSpPr>
              <p:nvPr/>
            </p:nvSpPr>
            <p:spPr bwMode="auto">
              <a:xfrm>
                <a:off x="-2875" y="1382"/>
                <a:ext cx="4" cy="1"/>
              </a:xfrm>
              <a:custGeom>
                <a:avLst/>
                <a:gdLst>
                  <a:gd name="T0" fmla="*/ 2 w 4"/>
                  <a:gd name="T1" fmla="*/ 0 h 1"/>
                  <a:gd name="T2" fmla="*/ 0 w 4"/>
                  <a:gd name="T3" fmla="*/ 0 h 1"/>
                  <a:gd name="T4" fmla="*/ 2 w 4"/>
                  <a:gd name="T5" fmla="*/ 1 h 1"/>
                  <a:gd name="T6" fmla="*/ 4 w 4"/>
                  <a:gd name="T7" fmla="*/ 0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lnTo>
                      <a:pt x="0" y="0"/>
                    </a:lnTo>
                    <a:lnTo>
                      <a:pt x="2" y="1"/>
                    </a:lnTo>
                    <a:lnTo>
                      <a:pt x="4"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4" name="Freeform 332">
                <a:extLst>
                  <a:ext uri="{FF2B5EF4-FFF2-40B4-BE49-F238E27FC236}">
                    <a16:creationId xmlns:a16="http://schemas.microsoft.com/office/drawing/2014/main" id="{43E655C9-4B1A-4D75-BBB4-84919815FD7C}"/>
                  </a:ext>
                </a:extLst>
              </p:cNvPr>
              <p:cNvSpPr>
                <a:spLocks noEditPoints="1"/>
              </p:cNvSpPr>
              <p:nvPr/>
            </p:nvSpPr>
            <p:spPr bwMode="auto">
              <a:xfrm>
                <a:off x="-3617" y="1490"/>
                <a:ext cx="82" cy="348"/>
              </a:xfrm>
              <a:custGeom>
                <a:avLst/>
                <a:gdLst>
                  <a:gd name="T0" fmla="*/ 40 w 74"/>
                  <a:gd name="T1" fmla="*/ 145 h 318"/>
                  <a:gd name="T2" fmla="*/ 0 w 74"/>
                  <a:gd name="T3" fmla="*/ 318 h 318"/>
                  <a:gd name="T4" fmla="*/ 1 w 74"/>
                  <a:gd name="T5" fmla="*/ 318 h 318"/>
                  <a:gd name="T6" fmla="*/ 41 w 74"/>
                  <a:gd name="T7" fmla="*/ 148 h 318"/>
                  <a:gd name="T8" fmla="*/ 40 w 74"/>
                  <a:gd name="T9" fmla="*/ 145 h 318"/>
                  <a:gd name="T10" fmla="*/ 43 w 74"/>
                  <a:gd name="T11" fmla="*/ 130 h 318"/>
                  <a:gd name="T12" fmla="*/ 40 w 74"/>
                  <a:gd name="T13" fmla="*/ 143 h 318"/>
                  <a:gd name="T14" fmla="*/ 41 w 74"/>
                  <a:gd name="T15" fmla="*/ 146 h 318"/>
                  <a:gd name="T16" fmla="*/ 44 w 74"/>
                  <a:gd name="T17" fmla="*/ 131 h 318"/>
                  <a:gd name="T18" fmla="*/ 43 w 74"/>
                  <a:gd name="T19" fmla="*/ 130 h 318"/>
                  <a:gd name="T20" fmla="*/ 74 w 74"/>
                  <a:gd name="T21" fmla="*/ 0 h 318"/>
                  <a:gd name="T22" fmla="*/ 46 w 74"/>
                  <a:gd name="T23" fmla="*/ 119 h 318"/>
                  <a:gd name="T24" fmla="*/ 46 w 74"/>
                  <a:gd name="T25" fmla="*/ 120 h 318"/>
                  <a:gd name="T26" fmla="*/ 44 w 74"/>
                  <a:gd name="T27" fmla="*/ 129 h 318"/>
                  <a:gd name="T28" fmla="*/ 45 w 74"/>
                  <a:gd name="T29" fmla="*/ 130 h 318"/>
                  <a:gd name="T30" fmla="*/ 74 w 74"/>
                  <a:gd name="T31" fmla="*/ 3 h 318"/>
                  <a:gd name="T32" fmla="*/ 74 w 74"/>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318">
                    <a:moveTo>
                      <a:pt x="40" y="145"/>
                    </a:moveTo>
                    <a:cubicBezTo>
                      <a:pt x="0" y="318"/>
                      <a:pt x="0" y="318"/>
                      <a:pt x="0" y="318"/>
                    </a:cubicBezTo>
                    <a:cubicBezTo>
                      <a:pt x="0" y="318"/>
                      <a:pt x="1" y="318"/>
                      <a:pt x="1" y="318"/>
                    </a:cubicBezTo>
                    <a:cubicBezTo>
                      <a:pt x="41" y="148"/>
                      <a:pt x="41" y="148"/>
                      <a:pt x="41" y="148"/>
                    </a:cubicBezTo>
                    <a:cubicBezTo>
                      <a:pt x="40" y="145"/>
                      <a:pt x="40" y="145"/>
                      <a:pt x="40" y="145"/>
                    </a:cubicBezTo>
                    <a:moveTo>
                      <a:pt x="43" y="130"/>
                    </a:moveTo>
                    <a:cubicBezTo>
                      <a:pt x="40" y="143"/>
                      <a:pt x="40" y="143"/>
                      <a:pt x="40" y="143"/>
                    </a:cubicBezTo>
                    <a:cubicBezTo>
                      <a:pt x="41" y="146"/>
                      <a:pt x="41" y="146"/>
                      <a:pt x="41" y="146"/>
                    </a:cubicBezTo>
                    <a:cubicBezTo>
                      <a:pt x="44" y="131"/>
                      <a:pt x="44" y="131"/>
                      <a:pt x="44" y="131"/>
                    </a:cubicBezTo>
                    <a:cubicBezTo>
                      <a:pt x="43" y="130"/>
                      <a:pt x="43" y="130"/>
                      <a:pt x="43" y="130"/>
                    </a:cubicBezTo>
                    <a:moveTo>
                      <a:pt x="74" y="0"/>
                    </a:moveTo>
                    <a:cubicBezTo>
                      <a:pt x="46" y="119"/>
                      <a:pt x="46" y="119"/>
                      <a:pt x="46" y="119"/>
                    </a:cubicBezTo>
                    <a:cubicBezTo>
                      <a:pt x="46" y="120"/>
                      <a:pt x="46" y="120"/>
                      <a:pt x="46" y="120"/>
                    </a:cubicBezTo>
                    <a:cubicBezTo>
                      <a:pt x="44" y="129"/>
                      <a:pt x="44" y="129"/>
                      <a:pt x="44" y="129"/>
                    </a:cubicBezTo>
                    <a:cubicBezTo>
                      <a:pt x="45" y="130"/>
                      <a:pt x="45" y="130"/>
                      <a:pt x="45" y="130"/>
                    </a:cubicBezTo>
                    <a:cubicBezTo>
                      <a:pt x="74" y="3"/>
                      <a:pt x="74" y="3"/>
                      <a:pt x="74" y="3"/>
                    </a:cubicBezTo>
                    <a:cubicBezTo>
                      <a:pt x="74" y="0"/>
                      <a:pt x="74" y="0"/>
                      <a:pt x="7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5" name="Freeform 333">
                <a:extLst>
                  <a:ext uri="{FF2B5EF4-FFF2-40B4-BE49-F238E27FC236}">
                    <a16:creationId xmlns:a16="http://schemas.microsoft.com/office/drawing/2014/main" id="{98BFC710-CB59-429F-A9C8-40895852A0E8}"/>
                  </a:ext>
                </a:extLst>
              </p:cNvPr>
              <p:cNvSpPr>
                <a:spLocks/>
              </p:cNvSpPr>
              <p:nvPr/>
            </p:nvSpPr>
            <p:spPr bwMode="auto">
              <a:xfrm>
                <a:off x="-3569" y="1631"/>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6" name="Freeform 334">
                <a:extLst>
                  <a:ext uri="{FF2B5EF4-FFF2-40B4-BE49-F238E27FC236}">
                    <a16:creationId xmlns:a16="http://schemas.microsoft.com/office/drawing/2014/main" id="{DE17FAB3-CBC7-478C-8A0E-B6AE6D9C1BDC}"/>
                  </a:ext>
                </a:extLst>
              </p:cNvPr>
              <p:cNvSpPr>
                <a:spLocks/>
              </p:cNvSpPr>
              <p:nvPr/>
            </p:nvSpPr>
            <p:spPr bwMode="auto">
              <a:xfrm>
                <a:off x="-3569" y="1631"/>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7" name="Freeform 335">
                <a:extLst>
                  <a:ext uri="{FF2B5EF4-FFF2-40B4-BE49-F238E27FC236}">
                    <a16:creationId xmlns:a16="http://schemas.microsoft.com/office/drawing/2014/main" id="{0B512C23-7B97-4EA8-B9B5-297F9138507C}"/>
                  </a:ext>
                </a:extLst>
              </p:cNvPr>
              <p:cNvSpPr>
                <a:spLocks/>
              </p:cNvSpPr>
              <p:nvPr/>
            </p:nvSpPr>
            <p:spPr bwMode="auto">
              <a:xfrm>
                <a:off x="-3573" y="1646"/>
                <a:ext cx="1" cy="6"/>
              </a:xfrm>
              <a:custGeom>
                <a:avLst/>
                <a:gdLst>
                  <a:gd name="T0" fmla="*/ 0 w 1"/>
                  <a:gd name="T1" fmla="*/ 0 h 6"/>
                  <a:gd name="T2" fmla="*/ 0 w 1"/>
                  <a:gd name="T3" fmla="*/ 3 h 6"/>
                  <a:gd name="T4" fmla="*/ 1 w 1"/>
                  <a:gd name="T5" fmla="*/ 6 h 6"/>
                  <a:gd name="T6" fmla="*/ 1 w 1"/>
                  <a:gd name="T7" fmla="*/ 4 h 6"/>
                  <a:gd name="T8" fmla="*/ 0 w 1"/>
                  <a:gd name="T9" fmla="*/ 0 h 6"/>
                </a:gdLst>
                <a:ahLst/>
                <a:cxnLst>
                  <a:cxn ang="0">
                    <a:pos x="T0" y="T1"/>
                  </a:cxn>
                  <a:cxn ang="0">
                    <a:pos x="T2" y="T3"/>
                  </a:cxn>
                  <a:cxn ang="0">
                    <a:pos x="T4" y="T5"/>
                  </a:cxn>
                  <a:cxn ang="0">
                    <a:pos x="T6" y="T7"/>
                  </a:cxn>
                  <a:cxn ang="0">
                    <a:pos x="T8" y="T9"/>
                  </a:cxn>
                </a:cxnLst>
                <a:rect l="0" t="0" r="r" b="b"/>
                <a:pathLst>
                  <a:path w="1" h="6">
                    <a:moveTo>
                      <a:pt x="0" y="0"/>
                    </a:moveTo>
                    <a:lnTo>
                      <a:pt x="0" y="3"/>
                    </a:lnTo>
                    <a:lnTo>
                      <a:pt x="1" y="6"/>
                    </a:lnTo>
                    <a:lnTo>
                      <a:pt x="1" y="4"/>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8" name="Freeform 336">
                <a:extLst>
                  <a:ext uri="{FF2B5EF4-FFF2-40B4-BE49-F238E27FC236}">
                    <a16:creationId xmlns:a16="http://schemas.microsoft.com/office/drawing/2014/main" id="{6E672FF4-B8CC-4BA0-ABA9-CEB8A2FB6C6D}"/>
                  </a:ext>
                </a:extLst>
              </p:cNvPr>
              <p:cNvSpPr>
                <a:spLocks/>
              </p:cNvSpPr>
              <p:nvPr/>
            </p:nvSpPr>
            <p:spPr bwMode="auto">
              <a:xfrm>
                <a:off x="-3573" y="1646"/>
                <a:ext cx="1" cy="6"/>
              </a:xfrm>
              <a:custGeom>
                <a:avLst/>
                <a:gdLst>
                  <a:gd name="T0" fmla="*/ 0 w 1"/>
                  <a:gd name="T1" fmla="*/ 0 h 6"/>
                  <a:gd name="T2" fmla="*/ 0 w 1"/>
                  <a:gd name="T3" fmla="*/ 3 h 6"/>
                  <a:gd name="T4" fmla="*/ 1 w 1"/>
                  <a:gd name="T5" fmla="*/ 6 h 6"/>
                  <a:gd name="T6" fmla="*/ 1 w 1"/>
                  <a:gd name="T7" fmla="*/ 4 h 6"/>
                  <a:gd name="T8" fmla="*/ 0 w 1"/>
                  <a:gd name="T9" fmla="*/ 0 h 6"/>
                </a:gdLst>
                <a:ahLst/>
                <a:cxnLst>
                  <a:cxn ang="0">
                    <a:pos x="T0" y="T1"/>
                  </a:cxn>
                  <a:cxn ang="0">
                    <a:pos x="T2" y="T3"/>
                  </a:cxn>
                  <a:cxn ang="0">
                    <a:pos x="T4" y="T5"/>
                  </a:cxn>
                  <a:cxn ang="0">
                    <a:pos x="T6" y="T7"/>
                  </a:cxn>
                  <a:cxn ang="0">
                    <a:pos x="T8" y="T9"/>
                  </a:cxn>
                </a:cxnLst>
                <a:rect l="0" t="0" r="r" b="b"/>
                <a:pathLst>
                  <a:path w="1" h="6">
                    <a:moveTo>
                      <a:pt x="0" y="0"/>
                    </a:moveTo>
                    <a:lnTo>
                      <a:pt x="0" y="3"/>
                    </a:lnTo>
                    <a:lnTo>
                      <a:pt x="1" y="6"/>
                    </a:lnTo>
                    <a:lnTo>
                      <a:pt x="1"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9" name="Freeform 337">
                <a:extLst>
                  <a:ext uri="{FF2B5EF4-FFF2-40B4-BE49-F238E27FC236}">
                    <a16:creationId xmlns:a16="http://schemas.microsoft.com/office/drawing/2014/main" id="{836C0837-AE24-4BFD-B8AB-A61A5DA3560E}"/>
                  </a:ext>
                </a:extLst>
              </p:cNvPr>
              <p:cNvSpPr>
                <a:spLocks noEditPoints="1"/>
              </p:cNvSpPr>
              <p:nvPr/>
            </p:nvSpPr>
            <p:spPr bwMode="auto">
              <a:xfrm>
                <a:off x="-3535" y="1366"/>
                <a:ext cx="1288" cy="195"/>
              </a:xfrm>
              <a:custGeom>
                <a:avLst/>
                <a:gdLst>
                  <a:gd name="T0" fmla="*/ 1111 w 1171"/>
                  <a:gd name="T1" fmla="*/ 160 h 178"/>
                  <a:gd name="T2" fmla="*/ 1110 w 1171"/>
                  <a:gd name="T3" fmla="*/ 160 h 178"/>
                  <a:gd name="T4" fmla="*/ 1170 w 1171"/>
                  <a:gd name="T5" fmla="*/ 178 h 178"/>
                  <a:gd name="T6" fmla="*/ 1171 w 1171"/>
                  <a:gd name="T7" fmla="*/ 177 h 178"/>
                  <a:gd name="T8" fmla="*/ 1111 w 1171"/>
                  <a:gd name="T9" fmla="*/ 160 h 178"/>
                  <a:gd name="T10" fmla="*/ 1029 w 1171"/>
                  <a:gd name="T11" fmla="*/ 136 h 178"/>
                  <a:gd name="T12" fmla="*/ 1028 w 1171"/>
                  <a:gd name="T13" fmla="*/ 137 h 178"/>
                  <a:gd name="T14" fmla="*/ 1104 w 1171"/>
                  <a:gd name="T15" fmla="*/ 159 h 178"/>
                  <a:gd name="T16" fmla="*/ 1105 w 1171"/>
                  <a:gd name="T17" fmla="*/ 158 h 178"/>
                  <a:gd name="T18" fmla="*/ 1029 w 1171"/>
                  <a:gd name="T19" fmla="*/ 136 h 178"/>
                  <a:gd name="T20" fmla="*/ 889 w 1171"/>
                  <a:gd name="T21" fmla="*/ 96 h 178"/>
                  <a:gd name="T22" fmla="*/ 887 w 1171"/>
                  <a:gd name="T23" fmla="*/ 97 h 178"/>
                  <a:gd name="T24" fmla="*/ 1024 w 1171"/>
                  <a:gd name="T25" fmla="*/ 136 h 178"/>
                  <a:gd name="T26" fmla="*/ 1024 w 1171"/>
                  <a:gd name="T27" fmla="*/ 135 h 178"/>
                  <a:gd name="T28" fmla="*/ 889 w 1171"/>
                  <a:gd name="T29" fmla="*/ 96 h 178"/>
                  <a:gd name="T30" fmla="*/ 869 w 1171"/>
                  <a:gd name="T31" fmla="*/ 92 h 178"/>
                  <a:gd name="T32" fmla="*/ 869 w 1171"/>
                  <a:gd name="T33" fmla="*/ 92 h 178"/>
                  <a:gd name="T34" fmla="*/ 869 w 1171"/>
                  <a:gd name="T35" fmla="*/ 92 h 178"/>
                  <a:gd name="T36" fmla="*/ 869 w 1171"/>
                  <a:gd name="T37" fmla="*/ 92 h 178"/>
                  <a:gd name="T38" fmla="*/ 26 w 1171"/>
                  <a:gd name="T39" fmla="*/ 0 h 178"/>
                  <a:gd name="T40" fmla="*/ 0 w 1171"/>
                  <a:gd name="T41" fmla="*/ 111 h 178"/>
                  <a:gd name="T42" fmla="*/ 1 w 1171"/>
                  <a:gd name="T43" fmla="*/ 113 h 178"/>
                  <a:gd name="T44" fmla="*/ 27 w 1171"/>
                  <a:gd name="T45" fmla="*/ 1 h 178"/>
                  <a:gd name="T46" fmla="*/ 26 w 1171"/>
                  <a:gd name="T47"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1" h="178">
                    <a:moveTo>
                      <a:pt x="1111" y="160"/>
                    </a:moveTo>
                    <a:cubicBezTo>
                      <a:pt x="1110" y="160"/>
                      <a:pt x="1110" y="160"/>
                      <a:pt x="1110" y="160"/>
                    </a:cubicBezTo>
                    <a:cubicBezTo>
                      <a:pt x="1170" y="178"/>
                      <a:pt x="1170" y="178"/>
                      <a:pt x="1170" y="178"/>
                    </a:cubicBezTo>
                    <a:cubicBezTo>
                      <a:pt x="1171" y="177"/>
                      <a:pt x="1171" y="177"/>
                      <a:pt x="1171" y="177"/>
                    </a:cubicBezTo>
                    <a:cubicBezTo>
                      <a:pt x="1111" y="160"/>
                      <a:pt x="1111" y="160"/>
                      <a:pt x="1111" y="160"/>
                    </a:cubicBezTo>
                    <a:moveTo>
                      <a:pt x="1029" y="136"/>
                    </a:moveTo>
                    <a:cubicBezTo>
                      <a:pt x="1028" y="137"/>
                      <a:pt x="1028" y="137"/>
                      <a:pt x="1028" y="137"/>
                    </a:cubicBezTo>
                    <a:cubicBezTo>
                      <a:pt x="1104" y="159"/>
                      <a:pt x="1104" y="159"/>
                      <a:pt x="1104" y="159"/>
                    </a:cubicBezTo>
                    <a:cubicBezTo>
                      <a:pt x="1105" y="158"/>
                      <a:pt x="1105" y="158"/>
                      <a:pt x="1105" y="158"/>
                    </a:cubicBezTo>
                    <a:cubicBezTo>
                      <a:pt x="1029" y="136"/>
                      <a:pt x="1029" y="136"/>
                      <a:pt x="1029" y="136"/>
                    </a:cubicBezTo>
                    <a:moveTo>
                      <a:pt x="889" y="96"/>
                    </a:moveTo>
                    <a:cubicBezTo>
                      <a:pt x="888" y="97"/>
                      <a:pt x="888" y="97"/>
                      <a:pt x="887" y="97"/>
                    </a:cubicBezTo>
                    <a:cubicBezTo>
                      <a:pt x="1024" y="136"/>
                      <a:pt x="1024" y="136"/>
                      <a:pt x="1024" y="136"/>
                    </a:cubicBezTo>
                    <a:cubicBezTo>
                      <a:pt x="1024" y="135"/>
                      <a:pt x="1024" y="135"/>
                      <a:pt x="1024" y="135"/>
                    </a:cubicBezTo>
                    <a:cubicBezTo>
                      <a:pt x="889" y="96"/>
                      <a:pt x="889" y="96"/>
                      <a:pt x="889" y="96"/>
                    </a:cubicBezTo>
                    <a:moveTo>
                      <a:pt x="869" y="92"/>
                    </a:moveTo>
                    <a:cubicBezTo>
                      <a:pt x="869" y="92"/>
                      <a:pt x="869" y="92"/>
                      <a:pt x="869" y="92"/>
                    </a:cubicBezTo>
                    <a:cubicBezTo>
                      <a:pt x="869" y="92"/>
                      <a:pt x="869" y="92"/>
                      <a:pt x="869" y="92"/>
                    </a:cubicBezTo>
                    <a:cubicBezTo>
                      <a:pt x="869" y="92"/>
                      <a:pt x="869" y="92"/>
                      <a:pt x="869" y="92"/>
                    </a:cubicBezTo>
                    <a:moveTo>
                      <a:pt x="26" y="0"/>
                    </a:moveTo>
                    <a:cubicBezTo>
                      <a:pt x="0" y="111"/>
                      <a:pt x="0" y="111"/>
                      <a:pt x="0" y="111"/>
                    </a:cubicBezTo>
                    <a:cubicBezTo>
                      <a:pt x="1" y="113"/>
                      <a:pt x="1" y="113"/>
                      <a:pt x="1" y="113"/>
                    </a:cubicBezTo>
                    <a:cubicBezTo>
                      <a:pt x="27" y="1"/>
                      <a:pt x="27" y="1"/>
                      <a:pt x="27" y="1"/>
                    </a:cubicBezTo>
                    <a:cubicBezTo>
                      <a:pt x="26" y="0"/>
                      <a:pt x="26" y="0"/>
                      <a:pt x="26"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0" name="Freeform 338">
                <a:extLst>
                  <a:ext uri="{FF2B5EF4-FFF2-40B4-BE49-F238E27FC236}">
                    <a16:creationId xmlns:a16="http://schemas.microsoft.com/office/drawing/2014/main" id="{D5CF75CB-BA0D-4015-85B6-F7D231B764B9}"/>
                  </a:ext>
                </a:extLst>
              </p:cNvPr>
              <p:cNvSpPr>
                <a:spLocks/>
              </p:cNvSpPr>
              <p:nvPr/>
            </p:nvSpPr>
            <p:spPr bwMode="auto">
              <a:xfrm>
                <a:off x="-2321" y="1539"/>
                <a:ext cx="8" cy="2"/>
              </a:xfrm>
              <a:custGeom>
                <a:avLst/>
                <a:gdLst>
                  <a:gd name="T0" fmla="*/ 1 w 8"/>
                  <a:gd name="T1" fmla="*/ 0 h 2"/>
                  <a:gd name="T2" fmla="*/ 0 w 8"/>
                  <a:gd name="T3" fmla="*/ 1 h 2"/>
                  <a:gd name="T4" fmla="*/ 7 w 8"/>
                  <a:gd name="T5" fmla="*/ 2 h 2"/>
                  <a:gd name="T6" fmla="*/ 8 w 8"/>
                  <a:gd name="T7" fmla="*/ 2 h 2"/>
                  <a:gd name="T8" fmla="*/ 1 w 8"/>
                  <a:gd name="T9" fmla="*/ 0 h 2"/>
                </a:gdLst>
                <a:ahLst/>
                <a:cxnLst>
                  <a:cxn ang="0">
                    <a:pos x="T0" y="T1"/>
                  </a:cxn>
                  <a:cxn ang="0">
                    <a:pos x="T2" y="T3"/>
                  </a:cxn>
                  <a:cxn ang="0">
                    <a:pos x="T4" y="T5"/>
                  </a:cxn>
                  <a:cxn ang="0">
                    <a:pos x="T6" y="T7"/>
                  </a:cxn>
                  <a:cxn ang="0">
                    <a:pos x="T8" y="T9"/>
                  </a:cxn>
                </a:cxnLst>
                <a:rect l="0" t="0" r="r" b="b"/>
                <a:pathLst>
                  <a:path w="8" h="2">
                    <a:moveTo>
                      <a:pt x="1" y="0"/>
                    </a:moveTo>
                    <a:lnTo>
                      <a:pt x="0" y="1"/>
                    </a:lnTo>
                    <a:lnTo>
                      <a:pt x="7" y="2"/>
                    </a:lnTo>
                    <a:lnTo>
                      <a:pt x="8" y="2"/>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1" name="Freeform 339">
                <a:extLst>
                  <a:ext uri="{FF2B5EF4-FFF2-40B4-BE49-F238E27FC236}">
                    <a16:creationId xmlns:a16="http://schemas.microsoft.com/office/drawing/2014/main" id="{3472D3F2-598B-4F06-B7DF-43B7E5688746}"/>
                  </a:ext>
                </a:extLst>
              </p:cNvPr>
              <p:cNvSpPr>
                <a:spLocks/>
              </p:cNvSpPr>
              <p:nvPr/>
            </p:nvSpPr>
            <p:spPr bwMode="auto">
              <a:xfrm>
                <a:off x="-2321" y="1539"/>
                <a:ext cx="8" cy="2"/>
              </a:xfrm>
              <a:custGeom>
                <a:avLst/>
                <a:gdLst>
                  <a:gd name="T0" fmla="*/ 1 w 8"/>
                  <a:gd name="T1" fmla="*/ 0 h 2"/>
                  <a:gd name="T2" fmla="*/ 0 w 8"/>
                  <a:gd name="T3" fmla="*/ 1 h 2"/>
                  <a:gd name="T4" fmla="*/ 7 w 8"/>
                  <a:gd name="T5" fmla="*/ 2 h 2"/>
                  <a:gd name="T6" fmla="*/ 8 w 8"/>
                  <a:gd name="T7" fmla="*/ 2 h 2"/>
                  <a:gd name="T8" fmla="*/ 1 w 8"/>
                  <a:gd name="T9" fmla="*/ 0 h 2"/>
                </a:gdLst>
                <a:ahLst/>
                <a:cxnLst>
                  <a:cxn ang="0">
                    <a:pos x="T0" y="T1"/>
                  </a:cxn>
                  <a:cxn ang="0">
                    <a:pos x="T2" y="T3"/>
                  </a:cxn>
                  <a:cxn ang="0">
                    <a:pos x="T4" y="T5"/>
                  </a:cxn>
                  <a:cxn ang="0">
                    <a:pos x="T6" y="T7"/>
                  </a:cxn>
                  <a:cxn ang="0">
                    <a:pos x="T8" y="T9"/>
                  </a:cxn>
                </a:cxnLst>
                <a:rect l="0" t="0" r="r" b="b"/>
                <a:pathLst>
                  <a:path w="8" h="2">
                    <a:moveTo>
                      <a:pt x="1" y="0"/>
                    </a:moveTo>
                    <a:lnTo>
                      <a:pt x="0" y="1"/>
                    </a:lnTo>
                    <a:lnTo>
                      <a:pt x="7" y="2"/>
                    </a:lnTo>
                    <a:lnTo>
                      <a:pt x="8"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2" name="Freeform 340">
                <a:extLst>
                  <a:ext uri="{FF2B5EF4-FFF2-40B4-BE49-F238E27FC236}">
                    <a16:creationId xmlns:a16="http://schemas.microsoft.com/office/drawing/2014/main" id="{A1F8CCE7-0C4F-49B5-A30D-81D885154D60}"/>
                  </a:ext>
                </a:extLst>
              </p:cNvPr>
              <p:cNvSpPr>
                <a:spLocks/>
              </p:cNvSpPr>
              <p:nvPr/>
            </p:nvSpPr>
            <p:spPr bwMode="auto">
              <a:xfrm>
                <a:off x="-2409" y="1514"/>
                <a:ext cx="6" cy="2"/>
              </a:xfrm>
              <a:custGeom>
                <a:avLst/>
                <a:gdLst>
                  <a:gd name="T0" fmla="*/ 0 w 6"/>
                  <a:gd name="T1" fmla="*/ 0 h 2"/>
                  <a:gd name="T2" fmla="*/ 0 w 6"/>
                  <a:gd name="T3" fmla="*/ 1 h 2"/>
                  <a:gd name="T4" fmla="*/ 4 w 6"/>
                  <a:gd name="T5" fmla="*/ 2 h 2"/>
                  <a:gd name="T6" fmla="*/ 6 w 6"/>
                  <a:gd name="T7" fmla="*/ 1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lnTo>
                      <a:pt x="0" y="1"/>
                    </a:lnTo>
                    <a:lnTo>
                      <a:pt x="4" y="2"/>
                    </a:lnTo>
                    <a:lnTo>
                      <a:pt x="6" y="1"/>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3" name="Freeform 341">
                <a:extLst>
                  <a:ext uri="{FF2B5EF4-FFF2-40B4-BE49-F238E27FC236}">
                    <a16:creationId xmlns:a16="http://schemas.microsoft.com/office/drawing/2014/main" id="{8660A5A8-E0CA-4BBB-9C01-BCA020B15095}"/>
                  </a:ext>
                </a:extLst>
              </p:cNvPr>
              <p:cNvSpPr>
                <a:spLocks/>
              </p:cNvSpPr>
              <p:nvPr/>
            </p:nvSpPr>
            <p:spPr bwMode="auto">
              <a:xfrm>
                <a:off x="-2409" y="1514"/>
                <a:ext cx="6" cy="2"/>
              </a:xfrm>
              <a:custGeom>
                <a:avLst/>
                <a:gdLst>
                  <a:gd name="T0" fmla="*/ 0 w 6"/>
                  <a:gd name="T1" fmla="*/ 0 h 2"/>
                  <a:gd name="T2" fmla="*/ 0 w 6"/>
                  <a:gd name="T3" fmla="*/ 1 h 2"/>
                  <a:gd name="T4" fmla="*/ 4 w 6"/>
                  <a:gd name="T5" fmla="*/ 2 h 2"/>
                  <a:gd name="T6" fmla="*/ 6 w 6"/>
                  <a:gd name="T7" fmla="*/ 1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lnTo>
                      <a:pt x="0" y="1"/>
                    </a:lnTo>
                    <a:lnTo>
                      <a:pt x="4" y="2"/>
                    </a:lnTo>
                    <a:lnTo>
                      <a:pt x="6"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4" name="Freeform 342">
                <a:extLst>
                  <a:ext uri="{FF2B5EF4-FFF2-40B4-BE49-F238E27FC236}">
                    <a16:creationId xmlns:a16="http://schemas.microsoft.com/office/drawing/2014/main" id="{8B5BFC1B-F2CE-4221-8C6F-013791AFAE85}"/>
                  </a:ext>
                </a:extLst>
              </p:cNvPr>
              <p:cNvSpPr>
                <a:spLocks noEditPoints="1"/>
              </p:cNvSpPr>
              <p:nvPr/>
            </p:nvSpPr>
            <p:spPr bwMode="auto">
              <a:xfrm>
                <a:off x="-2618" y="1456"/>
                <a:ext cx="468" cy="132"/>
              </a:xfrm>
              <a:custGeom>
                <a:avLst/>
                <a:gdLst>
                  <a:gd name="T0" fmla="*/ 364 w 425"/>
                  <a:gd name="T1" fmla="*/ 102 h 121"/>
                  <a:gd name="T2" fmla="*/ 363 w 425"/>
                  <a:gd name="T3" fmla="*/ 103 h 121"/>
                  <a:gd name="T4" fmla="*/ 424 w 425"/>
                  <a:gd name="T5" fmla="*/ 121 h 121"/>
                  <a:gd name="T6" fmla="*/ 425 w 425"/>
                  <a:gd name="T7" fmla="*/ 120 h 121"/>
                  <a:gd name="T8" fmla="*/ 364 w 425"/>
                  <a:gd name="T9" fmla="*/ 102 h 121"/>
                  <a:gd name="T10" fmla="*/ 339 w 425"/>
                  <a:gd name="T11" fmla="*/ 95 h 121"/>
                  <a:gd name="T12" fmla="*/ 338 w 425"/>
                  <a:gd name="T13" fmla="*/ 96 h 121"/>
                  <a:gd name="T14" fmla="*/ 362 w 425"/>
                  <a:gd name="T15" fmla="*/ 103 h 121"/>
                  <a:gd name="T16" fmla="*/ 363 w 425"/>
                  <a:gd name="T17" fmla="*/ 102 h 121"/>
                  <a:gd name="T18" fmla="*/ 339 w 425"/>
                  <a:gd name="T19" fmla="*/ 95 h 121"/>
                  <a:gd name="T20" fmla="*/ 4 w 425"/>
                  <a:gd name="T21" fmla="*/ 0 h 121"/>
                  <a:gd name="T22" fmla="*/ 0 w 425"/>
                  <a:gd name="T23" fmla="*/ 0 h 121"/>
                  <a:gd name="T24" fmla="*/ 33 w 425"/>
                  <a:gd name="T25" fmla="*/ 9 h 121"/>
                  <a:gd name="T26" fmla="*/ 34 w 425"/>
                  <a:gd name="T27" fmla="*/ 9 h 121"/>
                  <a:gd name="T28" fmla="*/ 34 w 425"/>
                  <a:gd name="T29" fmla="*/ 8 h 121"/>
                  <a:gd name="T30" fmla="*/ 4 w 425"/>
                  <a:gd name="T31"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5" h="121">
                    <a:moveTo>
                      <a:pt x="364" y="102"/>
                    </a:moveTo>
                    <a:cubicBezTo>
                      <a:pt x="363" y="103"/>
                      <a:pt x="363" y="103"/>
                      <a:pt x="363" y="103"/>
                    </a:cubicBezTo>
                    <a:cubicBezTo>
                      <a:pt x="424" y="121"/>
                      <a:pt x="424" y="121"/>
                      <a:pt x="424" y="121"/>
                    </a:cubicBezTo>
                    <a:cubicBezTo>
                      <a:pt x="424" y="120"/>
                      <a:pt x="425" y="120"/>
                      <a:pt x="425" y="120"/>
                    </a:cubicBezTo>
                    <a:cubicBezTo>
                      <a:pt x="364" y="102"/>
                      <a:pt x="364" y="102"/>
                      <a:pt x="364" y="102"/>
                    </a:cubicBezTo>
                    <a:moveTo>
                      <a:pt x="339" y="95"/>
                    </a:moveTo>
                    <a:cubicBezTo>
                      <a:pt x="338" y="96"/>
                      <a:pt x="338" y="96"/>
                      <a:pt x="338" y="96"/>
                    </a:cubicBezTo>
                    <a:cubicBezTo>
                      <a:pt x="362" y="103"/>
                      <a:pt x="362" y="103"/>
                      <a:pt x="362" y="103"/>
                    </a:cubicBezTo>
                    <a:cubicBezTo>
                      <a:pt x="363" y="102"/>
                      <a:pt x="363" y="102"/>
                      <a:pt x="363" y="102"/>
                    </a:cubicBezTo>
                    <a:cubicBezTo>
                      <a:pt x="339" y="95"/>
                      <a:pt x="339" y="95"/>
                      <a:pt x="339" y="95"/>
                    </a:cubicBezTo>
                    <a:moveTo>
                      <a:pt x="4" y="0"/>
                    </a:moveTo>
                    <a:cubicBezTo>
                      <a:pt x="0" y="0"/>
                      <a:pt x="0" y="0"/>
                      <a:pt x="0" y="0"/>
                    </a:cubicBezTo>
                    <a:cubicBezTo>
                      <a:pt x="33" y="9"/>
                      <a:pt x="33" y="9"/>
                      <a:pt x="33" y="9"/>
                    </a:cubicBezTo>
                    <a:cubicBezTo>
                      <a:pt x="34" y="9"/>
                      <a:pt x="34" y="9"/>
                      <a:pt x="34" y="9"/>
                    </a:cubicBezTo>
                    <a:cubicBezTo>
                      <a:pt x="34" y="9"/>
                      <a:pt x="34" y="8"/>
                      <a:pt x="34" y="8"/>
                    </a:cubicBezTo>
                    <a:cubicBezTo>
                      <a:pt x="4" y="0"/>
                      <a:pt x="4" y="0"/>
                      <a:pt x="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5" name="Freeform 343">
                <a:extLst>
                  <a:ext uri="{FF2B5EF4-FFF2-40B4-BE49-F238E27FC236}">
                    <a16:creationId xmlns:a16="http://schemas.microsoft.com/office/drawing/2014/main" id="{6E513C59-D3E4-46CA-86B1-08B92B054060}"/>
                  </a:ext>
                </a:extLst>
              </p:cNvPr>
              <p:cNvSpPr>
                <a:spLocks/>
              </p:cNvSpPr>
              <p:nvPr/>
            </p:nvSpPr>
            <p:spPr bwMode="auto">
              <a:xfrm>
                <a:off x="-3566" y="1620"/>
                <a:ext cx="0" cy="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3651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6" name="Freeform 344">
                <a:extLst>
                  <a:ext uri="{FF2B5EF4-FFF2-40B4-BE49-F238E27FC236}">
                    <a16:creationId xmlns:a16="http://schemas.microsoft.com/office/drawing/2014/main" id="{FF8864A4-9A28-4540-8391-A676BDD46CDD}"/>
                  </a:ext>
                </a:extLst>
              </p:cNvPr>
              <p:cNvSpPr>
                <a:spLocks noEditPoints="1"/>
              </p:cNvSpPr>
              <p:nvPr/>
            </p:nvSpPr>
            <p:spPr bwMode="auto">
              <a:xfrm>
                <a:off x="-3431" y="1936"/>
                <a:ext cx="143" cy="43"/>
              </a:xfrm>
              <a:custGeom>
                <a:avLst/>
                <a:gdLst>
                  <a:gd name="T0" fmla="*/ 63 w 143"/>
                  <a:gd name="T1" fmla="*/ 24 h 43"/>
                  <a:gd name="T2" fmla="*/ 0 w 143"/>
                  <a:gd name="T3" fmla="*/ 43 h 43"/>
                  <a:gd name="T4" fmla="*/ 5 w 143"/>
                  <a:gd name="T5" fmla="*/ 43 h 43"/>
                  <a:gd name="T6" fmla="*/ 63 w 143"/>
                  <a:gd name="T7" fmla="*/ 25 h 43"/>
                  <a:gd name="T8" fmla="*/ 63 w 143"/>
                  <a:gd name="T9" fmla="*/ 24 h 43"/>
                  <a:gd name="T10" fmla="*/ 126 w 143"/>
                  <a:gd name="T11" fmla="*/ 5 h 43"/>
                  <a:gd name="T12" fmla="*/ 64 w 143"/>
                  <a:gd name="T13" fmla="*/ 24 h 43"/>
                  <a:gd name="T14" fmla="*/ 64 w 143"/>
                  <a:gd name="T15" fmla="*/ 25 h 43"/>
                  <a:gd name="T16" fmla="*/ 127 w 143"/>
                  <a:gd name="T17" fmla="*/ 6 h 43"/>
                  <a:gd name="T18" fmla="*/ 126 w 143"/>
                  <a:gd name="T19" fmla="*/ 5 h 43"/>
                  <a:gd name="T20" fmla="*/ 143 w 143"/>
                  <a:gd name="T21" fmla="*/ 0 h 43"/>
                  <a:gd name="T22" fmla="*/ 127 w 143"/>
                  <a:gd name="T23" fmla="*/ 4 h 43"/>
                  <a:gd name="T24" fmla="*/ 128 w 143"/>
                  <a:gd name="T25" fmla="*/ 5 h 43"/>
                  <a:gd name="T26" fmla="*/ 142 w 143"/>
                  <a:gd name="T27" fmla="*/ 2 h 43"/>
                  <a:gd name="T28" fmla="*/ 143 w 143"/>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43">
                    <a:moveTo>
                      <a:pt x="63" y="24"/>
                    </a:moveTo>
                    <a:lnTo>
                      <a:pt x="0" y="43"/>
                    </a:lnTo>
                    <a:lnTo>
                      <a:pt x="5" y="43"/>
                    </a:lnTo>
                    <a:lnTo>
                      <a:pt x="63" y="25"/>
                    </a:lnTo>
                    <a:lnTo>
                      <a:pt x="63" y="24"/>
                    </a:lnTo>
                    <a:close/>
                    <a:moveTo>
                      <a:pt x="126" y="5"/>
                    </a:moveTo>
                    <a:lnTo>
                      <a:pt x="64" y="24"/>
                    </a:lnTo>
                    <a:lnTo>
                      <a:pt x="64" y="25"/>
                    </a:lnTo>
                    <a:lnTo>
                      <a:pt x="127" y="6"/>
                    </a:lnTo>
                    <a:lnTo>
                      <a:pt x="126" y="5"/>
                    </a:lnTo>
                    <a:close/>
                    <a:moveTo>
                      <a:pt x="143" y="0"/>
                    </a:moveTo>
                    <a:lnTo>
                      <a:pt x="127" y="4"/>
                    </a:lnTo>
                    <a:lnTo>
                      <a:pt x="128" y="5"/>
                    </a:lnTo>
                    <a:lnTo>
                      <a:pt x="142" y="2"/>
                    </a:lnTo>
                    <a:lnTo>
                      <a:pt x="143"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7" name="Freeform 345">
                <a:extLst>
                  <a:ext uri="{FF2B5EF4-FFF2-40B4-BE49-F238E27FC236}">
                    <a16:creationId xmlns:a16="http://schemas.microsoft.com/office/drawing/2014/main" id="{8CC9E74F-4A46-48A1-8059-241457D1D83C}"/>
                  </a:ext>
                </a:extLst>
              </p:cNvPr>
              <p:cNvSpPr>
                <a:spLocks noEditPoints="1"/>
              </p:cNvSpPr>
              <p:nvPr/>
            </p:nvSpPr>
            <p:spPr bwMode="auto">
              <a:xfrm>
                <a:off x="-3431" y="1936"/>
                <a:ext cx="143" cy="43"/>
              </a:xfrm>
              <a:custGeom>
                <a:avLst/>
                <a:gdLst>
                  <a:gd name="T0" fmla="*/ 63 w 143"/>
                  <a:gd name="T1" fmla="*/ 24 h 43"/>
                  <a:gd name="T2" fmla="*/ 0 w 143"/>
                  <a:gd name="T3" fmla="*/ 43 h 43"/>
                  <a:gd name="T4" fmla="*/ 5 w 143"/>
                  <a:gd name="T5" fmla="*/ 43 h 43"/>
                  <a:gd name="T6" fmla="*/ 63 w 143"/>
                  <a:gd name="T7" fmla="*/ 25 h 43"/>
                  <a:gd name="T8" fmla="*/ 63 w 143"/>
                  <a:gd name="T9" fmla="*/ 24 h 43"/>
                  <a:gd name="T10" fmla="*/ 126 w 143"/>
                  <a:gd name="T11" fmla="*/ 5 h 43"/>
                  <a:gd name="T12" fmla="*/ 64 w 143"/>
                  <a:gd name="T13" fmla="*/ 24 h 43"/>
                  <a:gd name="T14" fmla="*/ 64 w 143"/>
                  <a:gd name="T15" fmla="*/ 25 h 43"/>
                  <a:gd name="T16" fmla="*/ 127 w 143"/>
                  <a:gd name="T17" fmla="*/ 6 h 43"/>
                  <a:gd name="T18" fmla="*/ 126 w 143"/>
                  <a:gd name="T19" fmla="*/ 5 h 43"/>
                  <a:gd name="T20" fmla="*/ 143 w 143"/>
                  <a:gd name="T21" fmla="*/ 0 h 43"/>
                  <a:gd name="T22" fmla="*/ 127 w 143"/>
                  <a:gd name="T23" fmla="*/ 4 h 43"/>
                  <a:gd name="T24" fmla="*/ 128 w 143"/>
                  <a:gd name="T25" fmla="*/ 5 h 43"/>
                  <a:gd name="T26" fmla="*/ 142 w 143"/>
                  <a:gd name="T27" fmla="*/ 2 h 43"/>
                  <a:gd name="T28" fmla="*/ 143 w 143"/>
                  <a:gd name="T2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43">
                    <a:moveTo>
                      <a:pt x="63" y="24"/>
                    </a:moveTo>
                    <a:lnTo>
                      <a:pt x="0" y="43"/>
                    </a:lnTo>
                    <a:lnTo>
                      <a:pt x="5" y="43"/>
                    </a:lnTo>
                    <a:lnTo>
                      <a:pt x="63" y="25"/>
                    </a:lnTo>
                    <a:lnTo>
                      <a:pt x="63" y="24"/>
                    </a:lnTo>
                    <a:moveTo>
                      <a:pt x="126" y="5"/>
                    </a:moveTo>
                    <a:lnTo>
                      <a:pt x="64" y="24"/>
                    </a:lnTo>
                    <a:lnTo>
                      <a:pt x="64" y="25"/>
                    </a:lnTo>
                    <a:lnTo>
                      <a:pt x="127" y="6"/>
                    </a:lnTo>
                    <a:lnTo>
                      <a:pt x="126" y="5"/>
                    </a:lnTo>
                    <a:moveTo>
                      <a:pt x="143" y="0"/>
                    </a:moveTo>
                    <a:lnTo>
                      <a:pt x="127" y="4"/>
                    </a:lnTo>
                    <a:lnTo>
                      <a:pt x="128" y="5"/>
                    </a:lnTo>
                    <a:lnTo>
                      <a:pt x="142" y="2"/>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8" name="Freeform 346">
                <a:extLst>
                  <a:ext uri="{FF2B5EF4-FFF2-40B4-BE49-F238E27FC236}">
                    <a16:creationId xmlns:a16="http://schemas.microsoft.com/office/drawing/2014/main" id="{6A51B34D-0747-47A3-B0ED-B527E08E4B93}"/>
                  </a:ext>
                </a:extLst>
              </p:cNvPr>
              <p:cNvSpPr>
                <a:spLocks/>
              </p:cNvSpPr>
              <p:nvPr/>
            </p:nvSpPr>
            <p:spPr bwMode="auto">
              <a:xfrm>
                <a:off x="-3305" y="1940"/>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9" name="Freeform 347">
                <a:extLst>
                  <a:ext uri="{FF2B5EF4-FFF2-40B4-BE49-F238E27FC236}">
                    <a16:creationId xmlns:a16="http://schemas.microsoft.com/office/drawing/2014/main" id="{1DE1C91D-D6A8-441A-AC54-359579DCE377}"/>
                  </a:ext>
                </a:extLst>
              </p:cNvPr>
              <p:cNvSpPr>
                <a:spLocks/>
              </p:cNvSpPr>
              <p:nvPr/>
            </p:nvSpPr>
            <p:spPr bwMode="auto">
              <a:xfrm>
                <a:off x="-3305" y="1940"/>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0" name="Freeform 348">
                <a:extLst>
                  <a:ext uri="{FF2B5EF4-FFF2-40B4-BE49-F238E27FC236}">
                    <a16:creationId xmlns:a16="http://schemas.microsoft.com/office/drawing/2014/main" id="{D6169271-B9D3-4F4A-AFFD-C4AB8A9D63A4}"/>
                  </a:ext>
                </a:extLst>
              </p:cNvPr>
              <p:cNvSpPr>
                <a:spLocks noEditPoints="1"/>
              </p:cNvSpPr>
              <p:nvPr/>
            </p:nvSpPr>
            <p:spPr bwMode="auto">
              <a:xfrm>
                <a:off x="-2747" y="1649"/>
                <a:ext cx="417" cy="126"/>
              </a:xfrm>
              <a:custGeom>
                <a:avLst/>
                <a:gdLst>
                  <a:gd name="T0" fmla="*/ 50 w 379"/>
                  <a:gd name="T1" fmla="*/ 99 h 115"/>
                  <a:gd name="T2" fmla="*/ 0 w 379"/>
                  <a:gd name="T3" fmla="*/ 114 h 115"/>
                  <a:gd name="T4" fmla="*/ 1 w 379"/>
                  <a:gd name="T5" fmla="*/ 115 h 115"/>
                  <a:gd name="T6" fmla="*/ 45 w 379"/>
                  <a:gd name="T7" fmla="*/ 102 h 115"/>
                  <a:gd name="T8" fmla="*/ 50 w 379"/>
                  <a:gd name="T9" fmla="*/ 99 h 115"/>
                  <a:gd name="T10" fmla="*/ 149 w 379"/>
                  <a:gd name="T11" fmla="*/ 69 h 115"/>
                  <a:gd name="T12" fmla="*/ 54 w 379"/>
                  <a:gd name="T13" fmla="*/ 98 h 115"/>
                  <a:gd name="T14" fmla="*/ 49 w 379"/>
                  <a:gd name="T15" fmla="*/ 100 h 115"/>
                  <a:gd name="T16" fmla="*/ 147 w 379"/>
                  <a:gd name="T17" fmla="*/ 71 h 115"/>
                  <a:gd name="T18" fmla="*/ 149 w 379"/>
                  <a:gd name="T19" fmla="*/ 69 h 115"/>
                  <a:gd name="T20" fmla="*/ 248 w 379"/>
                  <a:gd name="T21" fmla="*/ 39 h 115"/>
                  <a:gd name="T22" fmla="*/ 152 w 379"/>
                  <a:gd name="T23" fmla="*/ 68 h 115"/>
                  <a:gd name="T24" fmla="*/ 149 w 379"/>
                  <a:gd name="T25" fmla="*/ 71 h 115"/>
                  <a:gd name="T26" fmla="*/ 247 w 379"/>
                  <a:gd name="T27" fmla="*/ 41 h 115"/>
                  <a:gd name="T28" fmla="*/ 248 w 379"/>
                  <a:gd name="T29" fmla="*/ 39 h 115"/>
                  <a:gd name="T30" fmla="*/ 272 w 379"/>
                  <a:gd name="T31" fmla="*/ 32 h 115"/>
                  <a:gd name="T32" fmla="*/ 249 w 379"/>
                  <a:gd name="T33" fmla="*/ 39 h 115"/>
                  <a:gd name="T34" fmla="*/ 249 w 379"/>
                  <a:gd name="T35" fmla="*/ 41 h 115"/>
                  <a:gd name="T36" fmla="*/ 272 w 379"/>
                  <a:gd name="T37" fmla="*/ 34 h 115"/>
                  <a:gd name="T38" fmla="*/ 272 w 379"/>
                  <a:gd name="T39" fmla="*/ 32 h 115"/>
                  <a:gd name="T40" fmla="*/ 305 w 379"/>
                  <a:gd name="T41" fmla="*/ 22 h 115"/>
                  <a:gd name="T42" fmla="*/ 273 w 379"/>
                  <a:gd name="T43" fmla="*/ 32 h 115"/>
                  <a:gd name="T44" fmla="*/ 273 w 379"/>
                  <a:gd name="T45" fmla="*/ 33 h 115"/>
                  <a:gd name="T46" fmla="*/ 306 w 379"/>
                  <a:gd name="T47" fmla="*/ 23 h 115"/>
                  <a:gd name="T48" fmla="*/ 305 w 379"/>
                  <a:gd name="T49" fmla="*/ 22 h 115"/>
                  <a:gd name="T50" fmla="*/ 379 w 379"/>
                  <a:gd name="T51" fmla="*/ 0 h 115"/>
                  <a:gd name="T52" fmla="*/ 306 w 379"/>
                  <a:gd name="T53" fmla="*/ 22 h 115"/>
                  <a:gd name="T54" fmla="*/ 307 w 379"/>
                  <a:gd name="T55" fmla="*/ 23 h 115"/>
                  <a:gd name="T56" fmla="*/ 377 w 379"/>
                  <a:gd name="T57" fmla="*/ 2 h 115"/>
                  <a:gd name="T58" fmla="*/ 379 w 379"/>
                  <a:gd name="T5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9" h="115">
                    <a:moveTo>
                      <a:pt x="50" y="99"/>
                    </a:moveTo>
                    <a:cubicBezTo>
                      <a:pt x="0" y="114"/>
                      <a:pt x="0" y="114"/>
                      <a:pt x="0" y="114"/>
                    </a:cubicBezTo>
                    <a:cubicBezTo>
                      <a:pt x="0" y="114"/>
                      <a:pt x="1" y="115"/>
                      <a:pt x="1" y="115"/>
                    </a:cubicBezTo>
                    <a:cubicBezTo>
                      <a:pt x="45" y="102"/>
                      <a:pt x="45" y="102"/>
                      <a:pt x="45" y="102"/>
                    </a:cubicBezTo>
                    <a:cubicBezTo>
                      <a:pt x="50" y="99"/>
                      <a:pt x="50" y="99"/>
                      <a:pt x="50" y="99"/>
                    </a:cubicBezTo>
                    <a:moveTo>
                      <a:pt x="149" y="69"/>
                    </a:moveTo>
                    <a:cubicBezTo>
                      <a:pt x="54" y="98"/>
                      <a:pt x="54" y="98"/>
                      <a:pt x="54" y="98"/>
                    </a:cubicBezTo>
                    <a:cubicBezTo>
                      <a:pt x="49" y="100"/>
                      <a:pt x="49" y="100"/>
                      <a:pt x="49" y="100"/>
                    </a:cubicBezTo>
                    <a:cubicBezTo>
                      <a:pt x="147" y="71"/>
                      <a:pt x="147" y="71"/>
                      <a:pt x="147" y="71"/>
                    </a:cubicBezTo>
                    <a:cubicBezTo>
                      <a:pt x="149" y="69"/>
                      <a:pt x="149" y="69"/>
                      <a:pt x="149" y="69"/>
                    </a:cubicBezTo>
                    <a:moveTo>
                      <a:pt x="248" y="39"/>
                    </a:moveTo>
                    <a:cubicBezTo>
                      <a:pt x="152" y="68"/>
                      <a:pt x="152" y="68"/>
                      <a:pt x="152" y="68"/>
                    </a:cubicBezTo>
                    <a:cubicBezTo>
                      <a:pt x="149" y="71"/>
                      <a:pt x="149" y="71"/>
                      <a:pt x="149" y="71"/>
                    </a:cubicBezTo>
                    <a:cubicBezTo>
                      <a:pt x="247" y="41"/>
                      <a:pt x="247" y="41"/>
                      <a:pt x="247" y="41"/>
                    </a:cubicBezTo>
                    <a:cubicBezTo>
                      <a:pt x="248" y="39"/>
                      <a:pt x="248" y="39"/>
                      <a:pt x="248" y="39"/>
                    </a:cubicBezTo>
                    <a:moveTo>
                      <a:pt x="272" y="32"/>
                    </a:moveTo>
                    <a:cubicBezTo>
                      <a:pt x="249" y="39"/>
                      <a:pt x="249" y="39"/>
                      <a:pt x="249" y="39"/>
                    </a:cubicBezTo>
                    <a:cubicBezTo>
                      <a:pt x="249" y="41"/>
                      <a:pt x="249" y="41"/>
                      <a:pt x="249" y="41"/>
                    </a:cubicBezTo>
                    <a:cubicBezTo>
                      <a:pt x="272" y="34"/>
                      <a:pt x="272" y="34"/>
                      <a:pt x="272" y="34"/>
                    </a:cubicBezTo>
                    <a:cubicBezTo>
                      <a:pt x="272" y="32"/>
                      <a:pt x="272" y="32"/>
                      <a:pt x="272" y="32"/>
                    </a:cubicBezTo>
                    <a:moveTo>
                      <a:pt x="305" y="22"/>
                    </a:moveTo>
                    <a:cubicBezTo>
                      <a:pt x="273" y="32"/>
                      <a:pt x="273" y="32"/>
                      <a:pt x="273" y="32"/>
                    </a:cubicBezTo>
                    <a:cubicBezTo>
                      <a:pt x="273" y="33"/>
                      <a:pt x="273" y="33"/>
                      <a:pt x="273" y="33"/>
                    </a:cubicBezTo>
                    <a:cubicBezTo>
                      <a:pt x="306" y="23"/>
                      <a:pt x="306" y="23"/>
                      <a:pt x="306" y="23"/>
                    </a:cubicBezTo>
                    <a:cubicBezTo>
                      <a:pt x="305" y="22"/>
                      <a:pt x="305" y="22"/>
                      <a:pt x="305" y="22"/>
                    </a:cubicBezTo>
                    <a:moveTo>
                      <a:pt x="379" y="0"/>
                    </a:moveTo>
                    <a:cubicBezTo>
                      <a:pt x="306" y="22"/>
                      <a:pt x="306" y="22"/>
                      <a:pt x="306" y="22"/>
                    </a:cubicBezTo>
                    <a:cubicBezTo>
                      <a:pt x="307" y="23"/>
                      <a:pt x="307" y="23"/>
                      <a:pt x="307" y="23"/>
                    </a:cubicBezTo>
                    <a:cubicBezTo>
                      <a:pt x="377" y="2"/>
                      <a:pt x="377" y="2"/>
                      <a:pt x="377" y="2"/>
                    </a:cubicBezTo>
                    <a:cubicBezTo>
                      <a:pt x="379" y="0"/>
                      <a:pt x="379" y="0"/>
                      <a:pt x="379"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1" name="Freeform 349">
                <a:extLst>
                  <a:ext uri="{FF2B5EF4-FFF2-40B4-BE49-F238E27FC236}">
                    <a16:creationId xmlns:a16="http://schemas.microsoft.com/office/drawing/2014/main" id="{82F84219-C2A2-4ED0-A775-2DD3A2492D99}"/>
                  </a:ext>
                </a:extLst>
              </p:cNvPr>
              <p:cNvSpPr>
                <a:spLocks/>
              </p:cNvSpPr>
              <p:nvPr/>
            </p:nvSpPr>
            <p:spPr bwMode="auto">
              <a:xfrm>
                <a:off x="-2585" y="1723"/>
                <a:ext cx="6" cy="3"/>
              </a:xfrm>
              <a:custGeom>
                <a:avLst/>
                <a:gdLst>
                  <a:gd name="T0" fmla="*/ 6 w 6"/>
                  <a:gd name="T1" fmla="*/ 0 h 3"/>
                  <a:gd name="T2" fmla="*/ 2 w 6"/>
                  <a:gd name="T3" fmla="*/ 1 h 3"/>
                  <a:gd name="T4" fmla="*/ 0 w 6"/>
                  <a:gd name="T5" fmla="*/ 3 h 3"/>
                  <a:gd name="T6" fmla="*/ 2 w 6"/>
                  <a:gd name="T7" fmla="*/ 3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2" y="1"/>
                    </a:lnTo>
                    <a:lnTo>
                      <a:pt x="0" y="3"/>
                    </a:lnTo>
                    <a:lnTo>
                      <a:pt x="2" y="3"/>
                    </a:lnTo>
                    <a:lnTo>
                      <a:pt x="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2" name="Freeform 350">
                <a:extLst>
                  <a:ext uri="{FF2B5EF4-FFF2-40B4-BE49-F238E27FC236}">
                    <a16:creationId xmlns:a16="http://schemas.microsoft.com/office/drawing/2014/main" id="{A5D7003A-A1CA-4419-AC3F-4C19F5D15C1E}"/>
                  </a:ext>
                </a:extLst>
              </p:cNvPr>
              <p:cNvSpPr>
                <a:spLocks/>
              </p:cNvSpPr>
              <p:nvPr/>
            </p:nvSpPr>
            <p:spPr bwMode="auto">
              <a:xfrm>
                <a:off x="-2585" y="1723"/>
                <a:ext cx="6" cy="3"/>
              </a:xfrm>
              <a:custGeom>
                <a:avLst/>
                <a:gdLst>
                  <a:gd name="T0" fmla="*/ 6 w 6"/>
                  <a:gd name="T1" fmla="*/ 0 h 3"/>
                  <a:gd name="T2" fmla="*/ 2 w 6"/>
                  <a:gd name="T3" fmla="*/ 1 h 3"/>
                  <a:gd name="T4" fmla="*/ 0 w 6"/>
                  <a:gd name="T5" fmla="*/ 3 h 3"/>
                  <a:gd name="T6" fmla="*/ 2 w 6"/>
                  <a:gd name="T7" fmla="*/ 3 h 3"/>
                  <a:gd name="T8" fmla="*/ 6 w 6"/>
                  <a:gd name="T9" fmla="*/ 0 h 3"/>
                </a:gdLst>
                <a:ahLst/>
                <a:cxnLst>
                  <a:cxn ang="0">
                    <a:pos x="T0" y="T1"/>
                  </a:cxn>
                  <a:cxn ang="0">
                    <a:pos x="T2" y="T3"/>
                  </a:cxn>
                  <a:cxn ang="0">
                    <a:pos x="T4" y="T5"/>
                  </a:cxn>
                  <a:cxn ang="0">
                    <a:pos x="T6" y="T7"/>
                  </a:cxn>
                  <a:cxn ang="0">
                    <a:pos x="T8" y="T9"/>
                  </a:cxn>
                </a:cxnLst>
                <a:rect l="0" t="0" r="r" b="b"/>
                <a:pathLst>
                  <a:path w="6" h="3">
                    <a:moveTo>
                      <a:pt x="6" y="0"/>
                    </a:moveTo>
                    <a:lnTo>
                      <a:pt x="2" y="1"/>
                    </a:lnTo>
                    <a:lnTo>
                      <a:pt x="0" y="3"/>
                    </a:lnTo>
                    <a:lnTo>
                      <a:pt x="2" y="3"/>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3" name="Freeform 351">
                <a:extLst>
                  <a:ext uri="{FF2B5EF4-FFF2-40B4-BE49-F238E27FC236}">
                    <a16:creationId xmlns:a16="http://schemas.microsoft.com/office/drawing/2014/main" id="{500DD245-FC55-4E1E-BBAC-AB6C27FD7954}"/>
                  </a:ext>
                </a:extLst>
              </p:cNvPr>
              <p:cNvSpPr>
                <a:spLocks/>
              </p:cNvSpPr>
              <p:nvPr/>
            </p:nvSpPr>
            <p:spPr bwMode="auto">
              <a:xfrm>
                <a:off x="-2447" y="1684"/>
                <a:ext cx="1" cy="2"/>
              </a:xfrm>
              <a:custGeom>
                <a:avLst/>
                <a:gdLst>
                  <a:gd name="T0" fmla="*/ 1 w 1"/>
                  <a:gd name="T1" fmla="*/ 0 h 2"/>
                  <a:gd name="T2" fmla="*/ 0 w 1"/>
                  <a:gd name="T3" fmla="*/ 0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1"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4" name="Freeform 352">
                <a:extLst>
                  <a:ext uri="{FF2B5EF4-FFF2-40B4-BE49-F238E27FC236}">
                    <a16:creationId xmlns:a16="http://schemas.microsoft.com/office/drawing/2014/main" id="{F1E246D4-8307-40D8-A74D-176A38236939}"/>
                  </a:ext>
                </a:extLst>
              </p:cNvPr>
              <p:cNvSpPr>
                <a:spLocks/>
              </p:cNvSpPr>
              <p:nvPr/>
            </p:nvSpPr>
            <p:spPr bwMode="auto">
              <a:xfrm>
                <a:off x="-2447" y="1684"/>
                <a:ext cx="1" cy="2"/>
              </a:xfrm>
              <a:custGeom>
                <a:avLst/>
                <a:gdLst>
                  <a:gd name="T0" fmla="*/ 1 w 1"/>
                  <a:gd name="T1" fmla="*/ 0 h 2"/>
                  <a:gd name="T2" fmla="*/ 0 w 1"/>
                  <a:gd name="T3" fmla="*/ 0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1"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5" name="Freeform 353">
                <a:extLst>
                  <a:ext uri="{FF2B5EF4-FFF2-40B4-BE49-F238E27FC236}">
                    <a16:creationId xmlns:a16="http://schemas.microsoft.com/office/drawing/2014/main" id="{6568403F-30B2-4163-BF98-72ECAD5D1E69}"/>
                  </a:ext>
                </a:extLst>
              </p:cNvPr>
              <p:cNvSpPr>
                <a:spLocks/>
              </p:cNvSpPr>
              <p:nvPr/>
            </p:nvSpPr>
            <p:spPr bwMode="auto">
              <a:xfrm>
                <a:off x="-2697" y="1756"/>
                <a:ext cx="10" cy="4"/>
              </a:xfrm>
              <a:custGeom>
                <a:avLst/>
                <a:gdLst>
                  <a:gd name="T0" fmla="*/ 10 w 10"/>
                  <a:gd name="T1" fmla="*/ 0 h 4"/>
                  <a:gd name="T2" fmla="*/ 5 w 10"/>
                  <a:gd name="T3" fmla="*/ 1 h 4"/>
                  <a:gd name="T4" fmla="*/ 0 w 10"/>
                  <a:gd name="T5" fmla="*/ 4 h 4"/>
                  <a:gd name="T6" fmla="*/ 4 w 10"/>
                  <a:gd name="T7" fmla="*/ 2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5" y="1"/>
                    </a:lnTo>
                    <a:lnTo>
                      <a:pt x="0" y="4"/>
                    </a:lnTo>
                    <a:lnTo>
                      <a:pt x="4" y="2"/>
                    </a:lnTo>
                    <a:lnTo>
                      <a:pt x="1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6" name="Freeform 354">
                <a:extLst>
                  <a:ext uri="{FF2B5EF4-FFF2-40B4-BE49-F238E27FC236}">
                    <a16:creationId xmlns:a16="http://schemas.microsoft.com/office/drawing/2014/main" id="{F2A00AA5-D2B3-4011-A311-ABF750FF8294}"/>
                  </a:ext>
                </a:extLst>
              </p:cNvPr>
              <p:cNvSpPr>
                <a:spLocks/>
              </p:cNvSpPr>
              <p:nvPr/>
            </p:nvSpPr>
            <p:spPr bwMode="auto">
              <a:xfrm>
                <a:off x="-2697" y="1756"/>
                <a:ext cx="10" cy="4"/>
              </a:xfrm>
              <a:custGeom>
                <a:avLst/>
                <a:gdLst>
                  <a:gd name="T0" fmla="*/ 10 w 10"/>
                  <a:gd name="T1" fmla="*/ 0 h 4"/>
                  <a:gd name="T2" fmla="*/ 5 w 10"/>
                  <a:gd name="T3" fmla="*/ 1 h 4"/>
                  <a:gd name="T4" fmla="*/ 0 w 10"/>
                  <a:gd name="T5" fmla="*/ 4 h 4"/>
                  <a:gd name="T6" fmla="*/ 4 w 10"/>
                  <a:gd name="T7" fmla="*/ 2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5" y="1"/>
                    </a:lnTo>
                    <a:lnTo>
                      <a:pt x="0" y="4"/>
                    </a:lnTo>
                    <a:lnTo>
                      <a:pt x="4"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7" name="Freeform 355">
                <a:extLst>
                  <a:ext uri="{FF2B5EF4-FFF2-40B4-BE49-F238E27FC236}">
                    <a16:creationId xmlns:a16="http://schemas.microsoft.com/office/drawing/2014/main" id="{381742C8-D32B-49EC-84D5-CA604351B12C}"/>
                  </a:ext>
                </a:extLst>
              </p:cNvPr>
              <p:cNvSpPr>
                <a:spLocks/>
              </p:cNvSpPr>
              <p:nvPr/>
            </p:nvSpPr>
            <p:spPr bwMode="auto">
              <a:xfrm>
                <a:off x="-2411" y="1673"/>
                <a:ext cx="2" cy="1"/>
              </a:xfrm>
              <a:custGeom>
                <a:avLst/>
                <a:gdLst>
                  <a:gd name="T0" fmla="*/ 1 w 2"/>
                  <a:gd name="T1" fmla="*/ 0 h 1"/>
                  <a:gd name="T2" fmla="*/ 0 w 2"/>
                  <a:gd name="T3" fmla="*/ 0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1"/>
                    </a:lnTo>
                    <a:lnTo>
                      <a:pt x="2"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8" name="Freeform 356">
                <a:extLst>
                  <a:ext uri="{FF2B5EF4-FFF2-40B4-BE49-F238E27FC236}">
                    <a16:creationId xmlns:a16="http://schemas.microsoft.com/office/drawing/2014/main" id="{EE3D5AB5-3F3E-4DCA-9BEE-325B76C23570}"/>
                  </a:ext>
                </a:extLst>
              </p:cNvPr>
              <p:cNvSpPr>
                <a:spLocks/>
              </p:cNvSpPr>
              <p:nvPr/>
            </p:nvSpPr>
            <p:spPr bwMode="auto">
              <a:xfrm>
                <a:off x="-2411" y="1673"/>
                <a:ext cx="2" cy="1"/>
              </a:xfrm>
              <a:custGeom>
                <a:avLst/>
                <a:gdLst>
                  <a:gd name="T0" fmla="*/ 1 w 2"/>
                  <a:gd name="T1" fmla="*/ 0 h 1"/>
                  <a:gd name="T2" fmla="*/ 0 w 2"/>
                  <a:gd name="T3" fmla="*/ 0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1"/>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9" name="Freeform 357">
                <a:extLst>
                  <a:ext uri="{FF2B5EF4-FFF2-40B4-BE49-F238E27FC236}">
                    <a16:creationId xmlns:a16="http://schemas.microsoft.com/office/drawing/2014/main" id="{6F63AAB8-D918-4D79-8488-0603F167F0E2}"/>
                  </a:ext>
                </a:extLst>
              </p:cNvPr>
              <p:cNvSpPr>
                <a:spLocks/>
              </p:cNvSpPr>
              <p:nvPr/>
            </p:nvSpPr>
            <p:spPr bwMode="auto">
              <a:xfrm>
                <a:off x="-2475" y="1691"/>
                <a:ext cx="2" cy="3"/>
              </a:xfrm>
              <a:custGeom>
                <a:avLst/>
                <a:gdLst>
                  <a:gd name="T0" fmla="*/ 2 w 2"/>
                  <a:gd name="T1" fmla="*/ 0 h 3"/>
                  <a:gd name="T2" fmla="*/ 1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1" y="0"/>
                    </a:lnTo>
                    <a:lnTo>
                      <a:pt x="0" y="3"/>
                    </a:lnTo>
                    <a:lnTo>
                      <a:pt x="2" y="3"/>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0" name="Freeform 358">
                <a:extLst>
                  <a:ext uri="{FF2B5EF4-FFF2-40B4-BE49-F238E27FC236}">
                    <a16:creationId xmlns:a16="http://schemas.microsoft.com/office/drawing/2014/main" id="{2179131E-9CD2-40D3-A3D7-3D5B6D021721}"/>
                  </a:ext>
                </a:extLst>
              </p:cNvPr>
              <p:cNvSpPr>
                <a:spLocks/>
              </p:cNvSpPr>
              <p:nvPr/>
            </p:nvSpPr>
            <p:spPr bwMode="auto">
              <a:xfrm>
                <a:off x="-2475" y="1691"/>
                <a:ext cx="2" cy="3"/>
              </a:xfrm>
              <a:custGeom>
                <a:avLst/>
                <a:gdLst>
                  <a:gd name="T0" fmla="*/ 2 w 2"/>
                  <a:gd name="T1" fmla="*/ 0 h 3"/>
                  <a:gd name="T2" fmla="*/ 1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1" y="0"/>
                    </a:lnTo>
                    <a:lnTo>
                      <a:pt x="0" y="3"/>
                    </a:lnTo>
                    <a:lnTo>
                      <a:pt x="2"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1" name="Freeform 359">
                <a:extLst>
                  <a:ext uri="{FF2B5EF4-FFF2-40B4-BE49-F238E27FC236}">
                    <a16:creationId xmlns:a16="http://schemas.microsoft.com/office/drawing/2014/main" id="{659D172D-B5BD-4DCF-AD23-C32098D6D3C0}"/>
                  </a:ext>
                </a:extLst>
              </p:cNvPr>
              <p:cNvSpPr>
                <a:spLocks noEditPoints="1"/>
              </p:cNvSpPr>
              <p:nvPr/>
            </p:nvSpPr>
            <p:spPr bwMode="auto">
              <a:xfrm>
                <a:off x="-3099" y="1595"/>
                <a:ext cx="949" cy="285"/>
              </a:xfrm>
              <a:custGeom>
                <a:avLst/>
                <a:gdLst>
                  <a:gd name="T0" fmla="*/ 126 w 862"/>
                  <a:gd name="T1" fmla="*/ 221 h 260"/>
                  <a:gd name="T2" fmla="*/ 0 w 862"/>
                  <a:gd name="T3" fmla="*/ 259 h 260"/>
                  <a:gd name="T4" fmla="*/ 0 w 862"/>
                  <a:gd name="T5" fmla="*/ 260 h 260"/>
                  <a:gd name="T6" fmla="*/ 127 w 862"/>
                  <a:gd name="T7" fmla="*/ 222 h 260"/>
                  <a:gd name="T8" fmla="*/ 126 w 862"/>
                  <a:gd name="T9" fmla="*/ 221 h 260"/>
                  <a:gd name="T10" fmla="*/ 199 w 862"/>
                  <a:gd name="T11" fmla="*/ 199 h 260"/>
                  <a:gd name="T12" fmla="*/ 130 w 862"/>
                  <a:gd name="T13" fmla="*/ 220 h 260"/>
                  <a:gd name="T14" fmla="*/ 131 w 862"/>
                  <a:gd name="T15" fmla="*/ 221 h 260"/>
                  <a:gd name="T16" fmla="*/ 197 w 862"/>
                  <a:gd name="T17" fmla="*/ 201 h 260"/>
                  <a:gd name="T18" fmla="*/ 199 w 862"/>
                  <a:gd name="T19" fmla="*/ 199 h 260"/>
                  <a:gd name="T20" fmla="*/ 291 w 862"/>
                  <a:gd name="T21" fmla="*/ 172 h 260"/>
                  <a:gd name="T22" fmla="*/ 261 w 862"/>
                  <a:gd name="T23" fmla="*/ 181 h 260"/>
                  <a:gd name="T24" fmla="*/ 262 w 862"/>
                  <a:gd name="T25" fmla="*/ 182 h 260"/>
                  <a:gd name="T26" fmla="*/ 291 w 862"/>
                  <a:gd name="T27" fmla="*/ 173 h 260"/>
                  <a:gd name="T28" fmla="*/ 291 w 862"/>
                  <a:gd name="T29" fmla="*/ 172 h 260"/>
                  <a:gd name="T30" fmla="*/ 763 w 862"/>
                  <a:gd name="T31" fmla="*/ 30 h 260"/>
                  <a:gd name="T32" fmla="*/ 702 w 862"/>
                  <a:gd name="T33" fmla="*/ 48 h 260"/>
                  <a:gd name="T34" fmla="*/ 700 w 862"/>
                  <a:gd name="T35" fmla="*/ 50 h 260"/>
                  <a:gd name="T36" fmla="*/ 761 w 862"/>
                  <a:gd name="T37" fmla="*/ 32 h 260"/>
                  <a:gd name="T38" fmla="*/ 763 w 862"/>
                  <a:gd name="T39" fmla="*/ 30 h 260"/>
                  <a:gd name="T40" fmla="*/ 861 w 862"/>
                  <a:gd name="T41" fmla="*/ 0 h 260"/>
                  <a:gd name="T42" fmla="*/ 765 w 862"/>
                  <a:gd name="T43" fmla="*/ 29 h 260"/>
                  <a:gd name="T44" fmla="*/ 764 w 862"/>
                  <a:gd name="T45" fmla="*/ 31 h 260"/>
                  <a:gd name="T46" fmla="*/ 862 w 862"/>
                  <a:gd name="T47" fmla="*/ 1 h 260"/>
                  <a:gd name="T48" fmla="*/ 861 w 862"/>
                  <a:gd name="T4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62" h="260">
                    <a:moveTo>
                      <a:pt x="126" y="221"/>
                    </a:moveTo>
                    <a:cubicBezTo>
                      <a:pt x="0" y="259"/>
                      <a:pt x="0" y="259"/>
                      <a:pt x="0" y="259"/>
                    </a:cubicBezTo>
                    <a:cubicBezTo>
                      <a:pt x="0" y="260"/>
                      <a:pt x="0" y="260"/>
                      <a:pt x="0" y="260"/>
                    </a:cubicBezTo>
                    <a:cubicBezTo>
                      <a:pt x="127" y="222"/>
                      <a:pt x="127" y="222"/>
                      <a:pt x="127" y="222"/>
                    </a:cubicBezTo>
                    <a:cubicBezTo>
                      <a:pt x="126" y="221"/>
                      <a:pt x="126" y="221"/>
                      <a:pt x="126" y="221"/>
                    </a:cubicBezTo>
                    <a:moveTo>
                      <a:pt x="199" y="199"/>
                    </a:moveTo>
                    <a:cubicBezTo>
                      <a:pt x="130" y="220"/>
                      <a:pt x="130" y="220"/>
                      <a:pt x="130" y="220"/>
                    </a:cubicBezTo>
                    <a:cubicBezTo>
                      <a:pt x="131" y="221"/>
                      <a:pt x="131" y="221"/>
                      <a:pt x="131" y="221"/>
                    </a:cubicBezTo>
                    <a:cubicBezTo>
                      <a:pt x="197" y="201"/>
                      <a:pt x="197" y="201"/>
                      <a:pt x="197" y="201"/>
                    </a:cubicBezTo>
                    <a:cubicBezTo>
                      <a:pt x="199" y="199"/>
                      <a:pt x="199" y="199"/>
                      <a:pt x="199" y="199"/>
                    </a:cubicBezTo>
                    <a:moveTo>
                      <a:pt x="291" y="172"/>
                    </a:moveTo>
                    <a:cubicBezTo>
                      <a:pt x="261" y="181"/>
                      <a:pt x="261" y="181"/>
                      <a:pt x="261" y="181"/>
                    </a:cubicBezTo>
                    <a:cubicBezTo>
                      <a:pt x="262" y="182"/>
                      <a:pt x="262" y="182"/>
                      <a:pt x="262" y="182"/>
                    </a:cubicBezTo>
                    <a:cubicBezTo>
                      <a:pt x="291" y="173"/>
                      <a:pt x="291" y="173"/>
                      <a:pt x="291" y="173"/>
                    </a:cubicBezTo>
                    <a:cubicBezTo>
                      <a:pt x="291" y="173"/>
                      <a:pt x="291" y="172"/>
                      <a:pt x="291" y="172"/>
                    </a:cubicBezTo>
                    <a:moveTo>
                      <a:pt x="763" y="30"/>
                    </a:moveTo>
                    <a:cubicBezTo>
                      <a:pt x="702" y="48"/>
                      <a:pt x="702" y="48"/>
                      <a:pt x="702" y="48"/>
                    </a:cubicBezTo>
                    <a:cubicBezTo>
                      <a:pt x="700" y="50"/>
                      <a:pt x="700" y="50"/>
                      <a:pt x="700" y="50"/>
                    </a:cubicBezTo>
                    <a:cubicBezTo>
                      <a:pt x="761" y="32"/>
                      <a:pt x="761" y="32"/>
                      <a:pt x="761" y="32"/>
                    </a:cubicBezTo>
                    <a:cubicBezTo>
                      <a:pt x="763" y="30"/>
                      <a:pt x="763" y="30"/>
                      <a:pt x="763" y="30"/>
                    </a:cubicBezTo>
                    <a:moveTo>
                      <a:pt x="861" y="0"/>
                    </a:moveTo>
                    <a:cubicBezTo>
                      <a:pt x="765" y="29"/>
                      <a:pt x="765" y="29"/>
                      <a:pt x="765" y="29"/>
                    </a:cubicBezTo>
                    <a:cubicBezTo>
                      <a:pt x="764" y="31"/>
                      <a:pt x="764" y="31"/>
                      <a:pt x="764" y="31"/>
                    </a:cubicBezTo>
                    <a:cubicBezTo>
                      <a:pt x="862" y="1"/>
                      <a:pt x="862" y="1"/>
                      <a:pt x="862" y="1"/>
                    </a:cubicBezTo>
                    <a:cubicBezTo>
                      <a:pt x="862" y="1"/>
                      <a:pt x="861" y="1"/>
                      <a:pt x="86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2" name="Freeform 360">
                <a:extLst>
                  <a:ext uri="{FF2B5EF4-FFF2-40B4-BE49-F238E27FC236}">
                    <a16:creationId xmlns:a16="http://schemas.microsoft.com/office/drawing/2014/main" id="{91A1827E-6F67-4A88-ADE4-0D68843B0A3E}"/>
                  </a:ext>
                </a:extLst>
              </p:cNvPr>
              <p:cNvSpPr>
                <a:spLocks/>
              </p:cNvSpPr>
              <p:nvPr/>
            </p:nvSpPr>
            <p:spPr bwMode="auto">
              <a:xfrm>
                <a:off x="-2960" y="1836"/>
                <a:ext cx="6" cy="2"/>
              </a:xfrm>
              <a:custGeom>
                <a:avLst/>
                <a:gdLst>
                  <a:gd name="T0" fmla="*/ 4 w 6"/>
                  <a:gd name="T1" fmla="*/ 0 h 2"/>
                  <a:gd name="T2" fmla="*/ 0 w 6"/>
                  <a:gd name="T3" fmla="*/ 1 h 2"/>
                  <a:gd name="T4" fmla="*/ 1 w 6"/>
                  <a:gd name="T5" fmla="*/ 2 h 2"/>
                  <a:gd name="T6" fmla="*/ 6 w 6"/>
                  <a:gd name="T7" fmla="*/ 1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1"/>
                    </a:lnTo>
                    <a:lnTo>
                      <a:pt x="1" y="2"/>
                    </a:lnTo>
                    <a:lnTo>
                      <a:pt x="6" y="1"/>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3" name="Freeform 361">
                <a:extLst>
                  <a:ext uri="{FF2B5EF4-FFF2-40B4-BE49-F238E27FC236}">
                    <a16:creationId xmlns:a16="http://schemas.microsoft.com/office/drawing/2014/main" id="{C5581E5E-E042-4F96-AFAE-CD03598E7080}"/>
                  </a:ext>
                </a:extLst>
              </p:cNvPr>
              <p:cNvSpPr>
                <a:spLocks/>
              </p:cNvSpPr>
              <p:nvPr/>
            </p:nvSpPr>
            <p:spPr bwMode="auto">
              <a:xfrm>
                <a:off x="-2960" y="1836"/>
                <a:ext cx="6" cy="2"/>
              </a:xfrm>
              <a:custGeom>
                <a:avLst/>
                <a:gdLst>
                  <a:gd name="T0" fmla="*/ 4 w 6"/>
                  <a:gd name="T1" fmla="*/ 0 h 2"/>
                  <a:gd name="T2" fmla="*/ 0 w 6"/>
                  <a:gd name="T3" fmla="*/ 1 h 2"/>
                  <a:gd name="T4" fmla="*/ 1 w 6"/>
                  <a:gd name="T5" fmla="*/ 2 h 2"/>
                  <a:gd name="T6" fmla="*/ 6 w 6"/>
                  <a:gd name="T7" fmla="*/ 1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1"/>
                    </a:lnTo>
                    <a:lnTo>
                      <a:pt x="1" y="2"/>
                    </a:lnTo>
                    <a:lnTo>
                      <a:pt x="6" y="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4" name="Freeform 362">
                <a:extLst>
                  <a:ext uri="{FF2B5EF4-FFF2-40B4-BE49-F238E27FC236}">
                    <a16:creationId xmlns:a16="http://schemas.microsoft.com/office/drawing/2014/main" id="{AA1906FD-EACD-4851-ABB4-C4C7D6EC0228}"/>
                  </a:ext>
                </a:extLst>
              </p:cNvPr>
              <p:cNvSpPr>
                <a:spLocks noEditPoints="1"/>
              </p:cNvSpPr>
              <p:nvPr/>
            </p:nvSpPr>
            <p:spPr bwMode="auto">
              <a:xfrm>
                <a:off x="-3280" y="1794"/>
                <a:ext cx="463" cy="141"/>
              </a:xfrm>
              <a:custGeom>
                <a:avLst/>
                <a:gdLst>
                  <a:gd name="T0" fmla="*/ 135 w 421"/>
                  <a:gd name="T1" fmla="*/ 86 h 128"/>
                  <a:gd name="T2" fmla="*/ 0 w 421"/>
                  <a:gd name="T3" fmla="*/ 127 h 128"/>
                  <a:gd name="T4" fmla="*/ 0 w 421"/>
                  <a:gd name="T5" fmla="*/ 128 h 128"/>
                  <a:gd name="T6" fmla="*/ 135 w 421"/>
                  <a:gd name="T7" fmla="*/ 88 h 128"/>
                  <a:gd name="T8" fmla="*/ 135 w 421"/>
                  <a:gd name="T9" fmla="*/ 86 h 128"/>
                  <a:gd name="T10" fmla="*/ 420 w 421"/>
                  <a:gd name="T11" fmla="*/ 0 h 128"/>
                  <a:gd name="T12" fmla="*/ 366 w 421"/>
                  <a:gd name="T13" fmla="*/ 17 h 128"/>
                  <a:gd name="T14" fmla="*/ 365 w 421"/>
                  <a:gd name="T15" fmla="*/ 18 h 128"/>
                  <a:gd name="T16" fmla="*/ 421 w 421"/>
                  <a:gd name="T17" fmla="*/ 2 h 128"/>
                  <a:gd name="T18" fmla="*/ 420 w 421"/>
                  <a:gd name="T1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1" h="128">
                    <a:moveTo>
                      <a:pt x="135" y="86"/>
                    </a:moveTo>
                    <a:cubicBezTo>
                      <a:pt x="0" y="127"/>
                      <a:pt x="0" y="127"/>
                      <a:pt x="0" y="127"/>
                    </a:cubicBezTo>
                    <a:cubicBezTo>
                      <a:pt x="0" y="128"/>
                      <a:pt x="0" y="128"/>
                      <a:pt x="0" y="128"/>
                    </a:cubicBezTo>
                    <a:cubicBezTo>
                      <a:pt x="135" y="88"/>
                      <a:pt x="135" y="88"/>
                      <a:pt x="135" y="88"/>
                    </a:cubicBezTo>
                    <a:cubicBezTo>
                      <a:pt x="135" y="87"/>
                      <a:pt x="135" y="87"/>
                      <a:pt x="135" y="86"/>
                    </a:cubicBezTo>
                    <a:moveTo>
                      <a:pt x="420" y="0"/>
                    </a:moveTo>
                    <a:cubicBezTo>
                      <a:pt x="366" y="17"/>
                      <a:pt x="366" y="17"/>
                      <a:pt x="366" y="17"/>
                    </a:cubicBezTo>
                    <a:cubicBezTo>
                      <a:pt x="365" y="18"/>
                      <a:pt x="365" y="18"/>
                      <a:pt x="365" y="18"/>
                    </a:cubicBezTo>
                    <a:cubicBezTo>
                      <a:pt x="421" y="2"/>
                      <a:pt x="421" y="2"/>
                      <a:pt x="421" y="2"/>
                    </a:cubicBezTo>
                    <a:cubicBezTo>
                      <a:pt x="420" y="0"/>
                      <a:pt x="420" y="0"/>
                      <a:pt x="42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5" name="Freeform 363">
                <a:extLst>
                  <a:ext uri="{FF2B5EF4-FFF2-40B4-BE49-F238E27FC236}">
                    <a16:creationId xmlns:a16="http://schemas.microsoft.com/office/drawing/2014/main" id="{20CEE814-8484-4CB7-9473-EE116459FB8F}"/>
                  </a:ext>
                </a:extLst>
              </p:cNvPr>
              <p:cNvSpPr>
                <a:spLocks noEditPoints="1"/>
              </p:cNvSpPr>
              <p:nvPr/>
            </p:nvSpPr>
            <p:spPr bwMode="auto">
              <a:xfrm>
                <a:off x="-4026" y="885"/>
                <a:ext cx="541" cy="320"/>
              </a:xfrm>
              <a:custGeom>
                <a:avLst/>
                <a:gdLst>
                  <a:gd name="T0" fmla="*/ 98 w 492"/>
                  <a:gd name="T1" fmla="*/ 58 h 291"/>
                  <a:gd name="T2" fmla="*/ 97 w 492"/>
                  <a:gd name="T3" fmla="*/ 59 h 291"/>
                  <a:gd name="T4" fmla="*/ 491 w 492"/>
                  <a:gd name="T5" fmla="*/ 291 h 291"/>
                  <a:gd name="T6" fmla="*/ 492 w 492"/>
                  <a:gd name="T7" fmla="*/ 290 h 291"/>
                  <a:gd name="T8" fmla="*/ 98 w 492"/>
                  <a:gd name="T9" fmla="*/ 58 h 291"/>
                  <a:gd name="T10" fmla="*/ 0 w 492"/>
                  <a:gd name="T11" fmla="*/ 0 h 291"/>
                  <a:gd name="T12" fmla="*/ 0 w 492"/>
                  <a:gd name="T13" fmla="*/ 2 h 291"/>
                  <a:gd name="T14" fmla="*/ 79 w 492"/>
                  <a:gd name="T15" fmla="*/ 48 h 291"/>
                  <a:gd name="T16" fmla="*/ 79 w 492"/>
                  <a:gd name="T17" fmla="*/ 47 h 291"/>
                  <a:gd name="T18" fmla="*/ 0 w 49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2" h="291">
                    <a:moveTo>
                      <a:pt x="98" y="58"/>
                    </a:moveTo>
                    <a:cubicBezTo>
                      <a:pt x="98" y="58"/>
                      <a:pt x="97" y="59"/>
                      <a:pt x="97" y="59"/>
                    </a:cubicBezTo>
                    <a:cubicBezTo>
                      <a:pt x="491" y="291"/>
                      <a:pt x="491" y="291"/>
                      <a:pt x="491" y="291"/>
                    </a:cubicBezTo>
                    <a:cubicBezTo>
                      <a:pt x="491" y="291"/>
                      <a:pt x="491" y="290"/>
                      <a:pt x="492" y="290"/>
                    </a:cubicBezTo>
                    <a:cubicBezTo>
                      <a:pt x="98" y="58"/>
                      <a:pt x="98" y="58"/>
                      <a:pt x="98" y="58"/>
                    </a:cubicBezTo>
                    <a:moveTo>
                      <a:pt x="0" y="0"/>
                    </a:moveTo>
                    <a:cubicBezTo>
                      <a:pt x="0" y="1"/>
                      <a:pt x="0" y="1"/>
                      <a:pt x="0" y="2"/>
                    </a:cubicBezTo>
                    <a:cubicBezTo>
                      <a:pt x="79" y="48"/>
                      <a:pt x="79" y="48"/>
                      <a:pt x="79" y="48"/>
                    </a:cubicBezTo>
                    <a:cubicBezTo>
                      <a:pt x="79" y="48"/>
                      <a:pt x="79" y="47"/>
                      <a:pt x="79" y="47"/>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6" name="Freeform 364">
                <a:extLst>
                  <a:ext uri="{FF2B5EF4-FFF2-40B4-BE49-F238E27FC236}">
                    <a16:creationId xmlns:a16="http://schemas.microsoft.com/office/drawing/2014/main" id="{8B1FBD3F-9E3E-49AD-A003-BE569A6C75AF}"/>
                  </a:ext>
                </a:extLst>
              </p:cNvPr>
              <p:cNvSpPr>
                <a:spLocks noEditPoints="1"/>
              </p:cNvSpPr>
              <p:nvPr/>
            </p:nvSpPr>
            <p:spPr bwMode="auto">
              <a:xfrm>
                <a:off x="-4134" y="895"/>
                <a:ext cx="259" cy="372"/>
              </a:xfrm>
              <a:custGeom>
                <a:avLst/>
                <a:gdLst>
                  <a:gd name="T0" fmla="*/ 196 w 235"/>
                  <a:gd name="T1" fmla="*/ 248 h 339"/>
                  <a:gd name="T2" fmla="*/ 194 w 235"/>
                  <a:gd name="T3" fmla="*/ 249 h 339"/>
                  <a:gd name="T4" fmla="*/ 233 w 235"/>
                  <a:gd name="T5" fmla="*/ 339 h 339"/>
                  <a:gd name="T6" fmla="*/ 235 w 235"/>
                  <a:gd name="T7" fmla="*/ 339 h 339"/>
                  <a:gd name="T8" fmla="*/ 196 w 235"/>
                  <a:gd name="T9" fmla="*/ 248 h 339"/>
                  <a:gd name="T10" fmla="*/ 182 w 235"/>
                  <a:gd name="T11" fmla="*/ 220 h 339"/>
                  <a:gd name="T12" fmla="*/ 193 w 235"/>
                  <a:gd name="T13" fmla="*/ 245 h 339"/>
                  <a:gd name="T14" fmla="*/ 194 w 235"/>
                  <a:gd name="T15" fmla="*/ 244 h 339"/>
                  <a:gd name="T16" fmla="*/ 183 w 235"/>
                  <a:gd name="T17" fmla="*/ 220 h 339"/>
                  <a:gd name="T18" fmla="*/ 182 w 235"/>
                  <a:gd name="T19" fmla="*/ 220 h 339"/>
                  <a:gd name="T20" fmla="*/ 170 w 235"/>
                  <a:gd name="T21" fmla="*/ 191 h 339"/>
                  <a:gd name="T22" fmla="*/ 169 w 235"/>
                  <a:gd name="T23" fmla="*/ 191 h 339"/>
                  <a:gd name="T24" fmla="*/ 181 w 235"/>
                  <a:gd name="T25" fmla="*/ 219 h 339"/>
                  <a:gd name="T26" fmla="*/ 183 w 235"/>
                  <a:gd name="T27" fmla="*/ 219 h 339"/>
                  <a:gd name="T28" fmla="*/ 170 w 235"/>
                  <a:gd name="T29" fmla="*/ 191 h 339"/>
                  <a:gd name="T30" fmla="*/ 124 w 235"/>
                  <a:gd name="T31" fmla="*/ 84 h 339"/>
                  <a:gd name="T32" fmla="*/ 123 w 235"/>
                  <a:gd name="T33" fmla="*/ 84 h 339"/>
                  <a:gd name="T34" fmla="*/ 167 w 235"/>
                  <a:gd name="T35" fmla="*/ 187 h 339"/>
                  <a:gd name="T36" fmla="*/ 169 w 235"/>
                  <a:gd name="T37" fmla="*/ 187 h 339"/>
                  <a:gd name="T38" fmla="*/ 124 w 235"/>
                  <a:gd name="T39" fmla="*/ 84 h 339"/>
                  <a:gd name="T40" fmla="*/ 88 w 235"/>
                  <a:gd name="T41" fmla="*/ 2 h 339"/>
                  <a:gd name="T42" fmla="*/ 87 w 235"/>
                  <a:gd name="T43" fmla="*/ 2 h 339"/>
                  <a:gd name="T44" fmla="*/ 114 w 235"/>
                  <a:gd name="T45" fmla="*/ 64 h 339"/>
                  <a:gd name="T46" fmla="*/ 115 w 235"/>
                  <a:gd name="T47" fmla="*/ 63 h 339"/>
                  <a:gd name="T48" fmla="*/ 88 w 235"/>
                  <a:gd name="T49" fmla="*/ 2 h 339"/>
                  <a:gd name="T50" fmla="*/ 66 w 235"/>
                  <a:gd name="T51" fmla="*/ 0 h 339"/>
                  <a:gd name="T52" fmla="*/ 0 w 235"/>
                  <a:gd name="T53" fmla="*/ 114 h 339"/>
                  <a:gd name="T54" fmla="*/ 1 w 235"/>
                  <a:gd name="T55" fmla="*/ 114 h 339"/>
                  <a:gd name="T56" fmla="*/ 67 w 235"/>
                  <a:gd name="T57" fmla="*/ 1 h 339"/>
                  <a:gd name="T58" fmla="*/ 66 w 235"/>
                  <a:gd name="T59"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5" h="339">
                    <a:moveTo>
                      <a:pt x="196" y="248"/>
                    </a:moveTo>
                    <a:cubicBezTo>
                      <a:pt x="194" y="249"/>
                      <a:pt x="194" y="249"/>
                      <a:pt x="194" y="249"/>
                    </a:cubicBezTo>
                    <a:cubicBezTo>
                      <a:pt x="233" y="339"/>
                      <a:pt x="233" y="339"/>
                      <a:pt x="233" y="339"/>
                    </a:cubicBezTo>
                    <a:cubicBezTo>
                      <a:pt x="235" y="339"/>
                      <a:pt x="235" y="339"/>
                      <a:pt x="235" y="339"/>
                    </a:cubicBezTo>
                    <a:cubicBezTo>
                      <a:pt x="196" y="248"/>
                      <a:pt x="196" y="248"/>
                      <a:pt x="196" y="248"/>
                    </a:cubicBezTo>
                    <a:moveTo>
                      <a:pt x="182" y="220"/>
                    </a:moveTo>
                    <a:cubicBezTo>
                      <a:pt x="193" y="245"/>
                      <a:pt x="193" y="245"/>
                      <a:pt x="193" y="245"/>
                    </a:cubicBezTo>
                    <a:cubicBezTo>
                      <a:pt x="194" y="244"/>
                      <a:pt x="194" y="244"/>
                      <a:pt x="194" y="244"/>
                    </a:cubicBezTo>
                    <a:cubicBezTo>
                      <a:pt x="183" y="220"/>
                      <a:pt x="183" y="220"/>
                      <a:pt x="183" y="220"/>
                    </a:cubicBezTo>
                    <a:cubicBezTo>
                      <a:pt x="182" y="220"/>
                      <a:pt x="182" y="220"/>
                      <a:pt x="182" y="220"/>
                    </a:cubicBezTo>
                    <a:moveTo>
                      <a:pt x="170" y="191"/>
                    </a:moveTo>
                    <a:cubicBezTo>
                      <a:pt x="169" y="191"/>
                      <a:pt x="169" y="191"/>
                      <a:pt x="169" y="191"/>
                    </a:cubicBezTo>
                    <a:cubicBezTo>
                      <a:pt x="181" y="219"/>
                      <a:pt x="181" y="219"/>
                      <a:pt x="181" y="219"/>
                    </a:cubicBezTo>
                    <a:cubicBezTo>
                      <a:pt x="183" y="219"/>
                      <a:pt x="183" y="219"/>
                      <a:pt x="183" y="219"/>
                    </a:cubicBezTo>
                    <a:cubicBezTo>
                      <a:pt x="170" y="191"/>
                      <a:pt x="170" y="191"/>
                      <a:pt x="170" y="191"/>
                    </a:cubicBezTo>
                    <a:moveTo>
                      <a:pt x="124" y="84"/>
                    </a:moveTo>
                    <a:cubicBezTo>
                      <a:pt x="124" y="84"/>
                      <a:pt x="123" y="84"/>
                      <a:pt x="123" y="84"/>
                    </a:cubicBezTo>
                    <a:cubicBezTo>
                      <a:pt x="167" y="187"/>
                      <a:pt x="167" y="187"/>
                      <a:pt x="167" y="187"/>
                    </a:cubicBezTo>
                    <a:cubicBezTo>
                      <a:pt x="169" y="187"/>
                      <a:pt x="169" y="187"/>
                      <a:pt x="169" y="187"/>
                    </a:cubicBezTo>
                    <a:cubicBezTo>
                      <a:pt x="124" y="84"/>
                      <a:pt x="124" y="84"/>
                      <a:pt x="124" y="84"/>
                    </a:cubicBezTo>
                    <a:moveTo>
                      <a:pt x="88" y="2"/>
                    </a:moveTo>
                    <a:cubicBezTo>
                      <a:pt x="88" y="2"/>
                      <a:pt x="88" y="2"/>
                      <a:pt x="87" y="2"/>
                    </a:cubicBezTo>
                    <a:cubicBezTo>
                      <a:pt x="114" y="64"/>
                      <a:pt x="114" y="64"/>
                      <a:pt x="114" y="64"/>
                    </a:cubicBezTo>
                    <a:cubicBezTo>
                      <a:pt x="114" y="64"/>
                      <a:pt x="115" y="63"/>
                      <a:pt x="115" y="63"/>
                    </a:cubicBezTo>
                    <a:cubicBezTo>
                      <a:pt x="88" y="2"/>
                      <a:pt x="88" y="2"/>
                      <a:pt x="88" y="2"/>
                    </a:cubicBezTo>
                    <a:moveTo>
                      <a:pt x="66" y="0"/>
                    </a:moveTo>
                    <a:cubicBezTo>
                      <a:pt x="0" y="114"/>
                      <a:pt x="0" y="114"/>
                      <a:pt x="0" y="114"/>
                    </a:cubicBezTo>
                    <a:cubicBezTo>
                      <a:pt x="1" y="114"/>
                      <a:pt x="1" y="114"/>
                      <a:pt x="1" y="114"/>
                    </a:cubicBezTo>
                    <a:cubicBezTo>
                      <a:pt x="67" y="1"/>
                      <a:pt x="67" y="1"/>
                      <a:pt x="67" y="1"/>
                    </a:cubicBezTo>
                    <a:cubicBezTo>
                      <a:pt x="67" y="1"/>
                      <a:pt x="66" y="1"/>
                      <a:pt x="66"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7" name="Freeform 365">
                <a:extLst>
                  <a:ext uri="{FF2B5EF4-FFF2-40B4-BE49-F238E27FC236}">
                    <a16:creationId xmlns:a16="http://schemas.microsoft.com/office/drawing/2014/main" id="{D28F859C-28CB-44A4-86B8-96D08763540E}"/>
                  </a:ext>
                </a:extLst>
              </p:cNvPr>
              <p:cNvSpPr>
                <a:spLocks/>
              </p:cNvSpPr>
              <p:nvPr/>
            </p:nvSpPr>
            <p:spPr bwMode="auto">
              <a:xfrm>
                <a:off x="-3935" y="1135"/>
                <a:ext cx="3" cy="2"/>
              </a:xfrm>
              <a:custGeom>
                <a:avLst/>
                <a:gdLst>
                  <a:gd name="T0" fmla="*/ 0 w 3"/>
                  <a:gd name="T1" fmla="*/ 0 h 2"/>
                  <a:gd name="T2" fmla="*/ 2 w 3"/>
                  <a:gd name="T3" fmla="*/ 2 h 2"/>
                  <a:gd name="T4" fmla="*/ 3 w 3"/>
                  <a:gd name="T5" fmla="*/ 2 h 2"/>
                  <a:gd name="T6" fmla="*/ 3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2" y="2"/>
                    </a:lnTo>
                    <a:lnTo>
                      <a:pt x="3" y="2"/>
                    </a:lnTo>
                    <a:lnTo>
                      <a:pt x="3" y="0"/>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8" name="Freeform 366">
                <a:extLst>
                  <a:ext uri="{FF2B5EF4-FFF2-40B4-BE49-F238E27FC236}">
                    <a16:creationId xmlns:a16="http://schemas.microsoft.com/office/drawing/2014/main" id="{34B84F2D-71E6-46E2-979E-46AF07E13EE6}"/>
                  </a:ext>
                </a:extLst>
              </p:cNvPr>
              <p:cNvSpPr>
                <a:spLocks/>
              </p:cNvSpPr>
              <p:nvPr/>
            </p:nvSpPr>
            <p:spPr bwMode="auto">
              <a:xfrm>
                <a:off x="-3935" y="1135"/>
                <a:ext cx="3" cy="2"/>
              </a:xfrm>
              <a:custGeom>
                <a:avLst/>
                <a:gdLst>
                  <a:gd name="T0" fmla="*/ 0 w 3"/>
                  <a:gd name="T1" fmla="*/ 0 h 2"/>
                  <a:gd name="T2" fmla="*/ 2 w 3"/>
                  <a:gd name="T3" fmla="*/ 2 h 2"/>
                  <a:gd name="T4" fmla="*/ 3 w 3"/>
                  <a:gd name="T5" fmla="*/ 2 h 2"/>
                  <a:gd name="T6" fmla="*/ 3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2" y="2"/>
                    </a:lnTo>
                    <a:lnTo>
                      <a:pt x="3" y="2"/>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9" name="Freeform 367">
                <a:extLst>
                  <a:ext uri="{FF2B5EF4-FFF2-40B4-BE49-F238E27FC236}">
                    <a16:creationId xmlns:a16="http://schemas.microsoft.com/office/drawing/2014/main" id="{159DDE06-A521-4845-902B-4CD9A8B2FFD2}"/>
                  </a:ext>
                </a:extLst>
              </p:cNvPr>
              <p:cNvSpPr>
                <a:spLocks/>
              </p:cNvSpPr>
              <p:nvPr/>
            </p:nvSpPr>
            <p:spPr bwMode="auto">
              <a:xfrm>
                <a:off x="-3950" y="1100"/>
                <a:ext cx="3" cy="5"/>
              </a:xfrm>
              <a:custGeom>
                <a:avLst/>
                <a:gdLst>
                  <a:gd name="T0" fmla="*/ 2 w 3"/>
                  <a:gd name="T1" fmla="*/ 0 h 5"/>
                  <a:gd name="T2" fmla="*/ 0 w 3"/>
                  <a:gd name="T3" fmla="*/ 0 h 5"/>
                  <a:gd name="T4" fmla="*/ 2 w 3"/>
                  <a:gd name="T5" fmla="*/ 5 h 5"/>
                  <a:gd name="T6" fmla="*/ 3 w 3"/>
                  <a:gd name="T7" fmla="*/ 5 h 5"/>
                  <a:gd name="T8" fmla="*/ 2 w 3"/>
                  <a:gd name="T9" fmla="*/ 0 h 5"/>
                </a:gdLst>
                <a:ahLst/>
                <a:cxnLst>
                  <a:cxn ang="0">
                    <a:pos x="T0" y="T1"/>
                  </a:cxn>
                  <a:cxn ang="0">
                    <a:pos x="T2" y="T3"/>
                  </a:cxn>
                  <a:cxn ang="0">
                    <a:pos x="T4" y="T5"/>
                  </a:cxn>
                  <a:cxn ang="0">
                    <a:pos x="T6" y="T7"/>
                  </a:cxn>
                  <a:cxn ang="0">
                    <a:pos x="T8" y="T9"/>
                  </a:cxn>
                </a:cxnLst>
                <a:rect l="0" t="0" r="r" b="b"/>
                <a:pathLst>
                  <a:path w="3" h="5">
                    <a:moveTo>
                      <a:pt x="2" y="0"/>
                    </a:moveTo>
                    <a:lnTo>
                      <a:pt x="0" y="0"/>
                    </a:lnTo>
                    <a:lnTo>
                      <a:pt x="2" y="5"/>
                    </a:lnTo>
                    <a:lnTo>
                      <a:pt x="3" y="5"/>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0" name="Freeform 368">
                <a:extLst>
                  <a:ext uri="{FF2B5EF4-FFF2-40B4-BE49-F238E27FC236}">
                    <a16:creationId xmlns:a16="http://schemas.microsoft.com/office/drawing/2014/main" id="{60CE8566-F105-4393-802C-558B099D378E}"/>
                  </a:ext>
                </a:extLst>
              </p:cNvPr>
              <p:cNvSpPr>
                <a:spLocks/>
              </p:cNvSpPr>
              <p:nvPr/>
            </p:nvSpPr>
            <p:spPr bwMode="auto">
              <a:xfrm>
                <a:off x="-3950" y="1100"/>
                <a:ext cx="3" cy="5"/>
              </a:xfrm>
              <a:custGeom>
                <a:avLst/>
                <a:gdLst>
                  <a:gd name="T0" fmla="*/ 2 w 3"/>
                  <a:gd name="T1" fmla="*/ 0 h 5"/>
                  <a:gd name="T2" fmla="*/ 0 w 3"/>
                  <a:gd name="T3" fmla="*/ 0 h 5"/>
                  <a:gd name="T4" fmla="*/ 2 w 3"/>
                  <a:gd name="T5" fmla="*/ 5 h 5"/>
                  <a:gd name="T6" fmla="*/ 3 w 3"/>
                  <a:gd name="T7" fmla="*/ 5 h 5"/>
                  <a:gd name="T8" fmla="*/ 2 w 3"/>
                  <a:gd name="T9" fmla="*/ 0 h 5"/>
                </a:gdLst>
                <a:ahLst/>
                <a:cxnLst>
                  <a:cxn ang="0">
                    <a:pos x="T0" y="T1"/>
                  </a:cxn>
                  <a:cxn ang="0">
                    <a:pos x="T2" y="T3"/>
                  </a:cxn>
                  <a:cxn ang="0">
                    <a:pos x="T4" y="T5"/>
                  </a:cxn>
                  <a:cxn ang="0">
                    <a:pos x="T6" y="T7"/>
                  </a:cxn>
                  <a:cxn ang="0">
                    <a:pos x="T8" y="T9"/>
                  </a:cxn>
                </a:cxnLst>
                <a:rect l="0" t="0" r="r" b="b"/>
                <a:pathLst>
                  <a:path w="3" h="5">
                    <a:moveTo>
                      <a:pt x="2" y="0"/>
                    </a:moveTo>
                    <a:lnTo>
                      <a:pt x="0" y="0"/>
                    </a:lnTo>
                    <a:lnTo>
                      <a:pt x="2" y="5"/>
                    </a:lnTo>
                    <a:lnTo>
                      <a:pt x="3"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1" name="Freeform 369">
                <a:extLst>
                  <a:ext uri="{FF2B5EF4-FFF2-40B4-BE49-F238E27FC236}">
                    <a16:creationId xmlns:a16="http://schemas.microsoft.com/office/drawing/2014/main" id="{4D8D3D77-8508-4AA6-8034-D056BEE63F5E}"/>
                  </a:ext>
                </a:extLst>
              </p:cNvPr>
              <p:cNvSpPr>
                <a:spLocks/>
              </p:cNvSpPr>
              <p:nvPr/>
            </p:nvSpPr>
            <p:spPr bwMode="auto">
              <a:xfrm>
                <a:off x="-3921" y="1163"/>
                <a:ext cx="3" cy="5"/>
              </a:xfrm>
              <a:custGeom>
                <a:avLst/>
                <a:gdLst>
                  <a:gd name="T0" fmla="*/ 1 w 3"/>
                  <a:gd name="T1" fmla="*/ 0 h 5"/>
                  <a:gd name="T2" fmla="*/ 0 w 3"/>
                  <a:gd name="T3" fmla="*/ 1 h 5"/>
                  <a:gd name="T4" fmla="*/ 1 w 3"/>
                  <a:gd name="T5" fmla="*/ 5 h 5"/>
                  <a:gd name="T6" fmla="*/ 3 w 3"/>
                  <a:gd name="T7" fmla="*/ 4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1"/>
                    </a:lnTo>
                    <a:lnTo>
                      <a:pt x="1" y="5"/>
                    </a:lnTo>
                    <a:lnTo>
                      <a:pt x="3" y="4"/>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2" name="Freeform 370">
                <a:extLst>
                  <a:ext uri="{FF2B5EF4-FFF2-40B4-BE49-F238E27FC236}">
                    <a16:creationId xmlns:a16="http://schemas.microsoft.com/office/drawing/2014/main" id="{70A9D598-1D74-48B5-A8EC-8F5C9231E20F}"/>
                  </a:ext>
                </a:extLst>
              </p:cNvPr>
              <p:cNvSpPr>
                <a:spLocks/>
              </p:cNvSpPr>
              <p:nvPr/>
            </p:nvSpPr>
            <p:spPr bwMode="auto">
              <a:xfrm>
                <a:off x="-3921" y="1163"/>
                <a:ext cx="3" cy="5"/>
              </a:xfrm>
              <a:custGeom>
                <a:avLst/>
                <a:gdLst>
                  <a:gd name="T0" fmla="*/ 1 w 3"/>
                  <a:gd name="T1" fmla="*/ 0 h 5"/>
                  <a:gd name="T2" fmla="*/ 0 w 3"/>
                  <a:gd name="T3" fmla="*/ 1 h 5"/>
                  <a:gd name="T4" fmla="*/ 1 w 3"/>
                  <a:gd name="T5" fmla="*/ 5 h 5"/>
                  <a:gd name="T6" fmla="*/ 3 w 3"/>
                  <a:gd name="T7" fmla="*/ 4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1"/>
                    </a:lnTo>
                    <a:lnTo>
                      <a:pt x="1" y="5"/>
                    </a:lnTo>
                    <a:lnTo>
                      <a:pt x="3"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3" name="Freeform 371">
                <a:extLst>
                  <a:ext uri="{FF2B5EF4-FFF2-40B4-BE49-F238E27FC236}">
                    <a16:creationId xmlns:a16="http://schemas.microsoft.com/office/drawing/2014/main" id="{74BE6357-0041-410D-A8E8-9E97C4E55B8B}"/>
                  </a:ext>
                </a:extLst>
              </p:cNvPr>
              <p:cNvSpPr>
                <a:spLocks noEditPoints="1"/>
              </p:cNvSpPr>
              <p:nvPr/>
            </p:nvSpPr>
            <p:spPr bwMode="auto">
              <a:xfrm>
                <a:off x="-4371" y="1007"/>
                <a:ext cx="301" cy="344"/>
              </a:xfrm>
              <a:custGeom>
                <a:avLst/>
                <a:gdLst>
                  <a:gd name="T0" fmla="*/ 116 w 274"/>
                  <a:gd name="T1" fmla="*/ 162 h 314"/>
                  <a:gd name="T2" fmla="*/ 114 w 274"/>
                  <a:gd name="T3" fmla="*/ 163 h 314"/>
                  <a:gd name="T4" fmla="*/ 0 w 274"/>
                  <a:gd name="T5" fmla="*/ 279 h 314"/>
                  <a:gd name="T6" fmla="*/ 0 w 274"/>
                  <a:gd name="T7" fmla="*/ 280 h 314"/>
                  <a:gd name="T8" fmla="*/ 116 w 274"/>
                  <a:gd name="T9" fmla="*/ 162 h 314"/>
                  <a:gd name="T10" fmla="*/ 133 w 274"/>
                  <a:gd name="T11" fmla="*/ 157 h 314"/>
                  <a:gd name="T12" fmla="*/ 131 w 274"/>
                  <a:gd name="T13" fmla="*/ 158 h 314"/>
                  <a:gd name="T14" fmla="*/ 41 w 274"/>
                  <a:gd name="T15" fmla="*/ 313 h 314"/>
                  <a:gd name="T16" fmla="*/ 42 w 274"/>
                  <a:gd name="T17" fmla="*/ 314 h 314"/>
                  <a:gd name="T18" fmla="*/ 133 w 274"/>
                  <a:gd name="T19" fmla="*/ 157 h 314"/>
                  <a:gd name="T20" fmla="*/ 180 w 274"/>
                  <a:gd name="T21" fmla="*/ 73 h 314"/>
                  <a:gd name="T22" fmla="*/ 149 w 274"/>
                  <a:gd name="T23" fmla="*/ 127 h 314"/>
                  <a:gd name="T24" fmla="*/ 120 w 274"/>
                  <a:gd name="T25" fmla="*/ 156 h 314"/>
                  <a:gd name="T26" fmla="*/ 122 w 274"/>
                  <a:gd name="T27" fmla="*/ 156 h 314"/>
                  <a:gd name="T28" fmla="*/ 146 w 274"/>
                  <a:gd name="T29" fmla="*/ 131 h 314"/>
                  <a:gd name="T30" fmla="*/ 134 w 274"/>
                  <a:gd name="T31" fmla="*/ 153 h 314"/>
                  <a:gd name="T32" fmla="*/ 136 w 274"/>
                  <a:gd name="T33" fmla="*/ 152 h 314"/>
                  <a:gd name="T34" fmla="*/ 150 w 274"/>
                  <a:gd name="T35" fmla="*/ 128 h 314"/>
                  <a:gd name="T36" fmla="*/ 200 w 274"/>
                  <a:gd name="T37" fmla="*/ 77 h 314"/>
                  <a:gd name="T38" fmla="*/ 198 w 274"/>
                  <a:gd name="T39" fmla="*/ 77 h 314"/>
                  <a:gd name="T40" fmla="*/ 153 w 274"/>
                  <a:gd name="T41" fmla="*/ 123 h 314"/>
                  <a:gd name="T42" fmla="*/ 181 w 274"/>
                  <a:gd name="T43" fmla="*/ 74 h 314"/>
                  <a:gd name="T44" fmla="*/ 180 w 274"/>
                  <a:gd name="T45" fmla="*/ 73 h 314"/>
                  <a:gd name="T46" fmla="*/ 211 w 274"/>
                  <a:gd name="T47" fmla="*/ 64 h 314"/>
                  <a:gd name="T48" fmla="*/ 198 w 274"/>
                  <a:gd name="T49" fmla="*/ 77 h 314"/>
                  <a:gd name="T50" fmla="*/ 200 w 274"/>
                  <a:gd name="T51" fmla="*/ 77 h 314"/>
                  <a:gd name="T52" fmla="*/ 212 w 274"/>
                  <a:gd name="T53" fmla="*/ 65 h 314"/>
                  <a:gd name="T54" fmla="*/ 211 w 274"/>
                  <a:gd name="T55" fmla="*/ 64 h 314"/>
                  <a:gd name="T56" fmla="*/ 189 w 274"/>
                  <a:gd name="T57" fmla="*/ 57 h 314"/>
                  <a:gd name="T58" fmla="*/ 180 w 274"/>
                  <a:gd name="T59" fmla="*/ 73 h 314"/>
                  <a:gd name="T60" fmla="*/ 181 w 274"/>
                  <a:gd name="T61" fmla="*/ 74 h 314"/>
                  <a:gd name="T62" fmla="*/ 191 w 274"/>
                  <a:gd name="T63" fmla="*/ 58 h 314"/>
                  <a:gd name="T64" fmla="*/ 189 w 274"/>
                  <a:gd name="T65" fmla="*/ 57 h 314"/>
                  <a:gd name="T66" fmla="*/ 205 w 274"/>
                  <a:gd name="T67" fmla="*/ 30 h 314"/>
                  <a:gd name="T68" fmla="*/ 190 w 274"/>
                  <a:gd name="T69" fmla="*/ 57 h 314"/>
                  <a:gd name="T70" fmla="*/ 191 w 274"/>
                  <a:gd name="T71" fmla="*/ 58 h 314"/>
                  <a:gd name="T72" fmla="*/ 206 w 274"/>
                  <a:gd name="T73" fmla="*/ 31 h 314"/>
                  <a:gd name="T74" fmla="*/ 205 w 274"/>
                  <a:gd name="T75" fmla="*/ 30 h 314"/>
                  <a:gd name="T76" fmla="*/ 274 w 274"/>
                  <a:gd name="T77" fmla="*/ 0 h 314"/>
                  <a:gd name="T78" fmla="*/ 211 w 274"/>
                  <a:gd name="T79" fmla="*/ 64 h 314"/>
                  <a:gd name="T80" fmla="*/ 212 w 274"/>
                  <a:gd name="T81" fmla="*/ 64 h 314"/>
                  <a:gd name="T82" fmla="*/ 274 w 274"/>
                  <a:gd name="T83" fmla="*/ 1 h 314"/>
                  <a:gd name="T84" fmla="*/ 274 w 274"/>
                  <a:gd name="T85"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314">
                    <a:moveTo>
                      <a:pt x="116" y="162"/>
                    </a:moveTo>
                    <a:cubicBezTo>
                      <a:pt x="114" y="163"/>
                      <a:pt x="114" y="163"/>
                      <a:pt x="114" y="163"/>
                    </a:cubicBezTo>
                    <a:cubicBezTo>
                      <a:pt x="0" y="279"/>
                      <a:pt x="0" y="279"/>
                      <a:pt x="0" y="279"/>
                    </a:cubicBezTo>
                    <a:cubicBezTo>
                      <a:pt x="0" y="280"/>
                      <a:pt x="0" y="280"/>
                      <a:pt x="0" y="280"/>
                    </a:cubicBezTo>
                    <a:cubicBezTo>
                      <a:pt x="116" y="162"/>
                      <a:pt x="116" y="162"/>
                      <a:pt x="116" y="162"/>
                    </a:cubicBezTo>
                    <a:moveTo>
                      <a:pt x="133" y="157"/>
                    </a:moveTo>
                    <a:cubicBezTo>
                      <a:pt x="131" y="158"/>
                      <a:pt x="131" y="158"/>
                      <a:pt x="131" y="158"/>
                    </a:cubicBezTo>
                    <a:cubicBezTo>
                      <a:pt x="41" y="313"/>
                      <a:pt x="41" y="313"/>
                      <a:pt x="41" y="313"/>
                    </a:cubicBezTo>
                    <a:cubicBezTo>
                      <a:pt x="41" y="313"/>
                      <a:pt x="41" y="313"/>
                      <a:pt x="42" y="314"/>
                    </a:cubicBezTo>
                    <a:cubicBezTo>
                      <a:pt x="133" y="157"/>
                      <a:pt x="133" y="157"/>
                      <a:pt x="133" y="157"/>
                    </a:cubicBezTo>
                    <a:moveTo>
                      <a:pt x="180" y="73"/>
                    </a:moveTo>
                    <a:cubicBezTo>
                      <a:pt x="149" y="127"/>
                      <a:pt x="149" y="127"/>
                      <a:pt x="149" y="127"/>
                    </a:cubicBezTo>
                    <a:cubicBezTo>
                      <a:pt x="120" y="156"/>
                      <a:pt x="120" y="156"/>
                      <a:pt x="120" y="156"/>
                    </a:cubicBezTo>
                    <a:cubicBezTo>
                      <a:pt x="122" y="156"/>
                      <a:pt x="122" y="156"/>
                      <a:pt x="122" y="156"/>
                    </a:cubicBezTo>
                    <a:cubicBezTo>
                      <a:pt x="146" y="131"/>
                      <a:pt x="146" y="131"/>
                      <a:pt x="146" y="131"/>
                    </a:cubicBezTo>
                    <a:cubicBezTo>
                      <a:pt x="134" y="153"/>
                      <a:pt x="134" y="153"/>
                      <a:pt x="134" y="153"/>
                    </a:cubicBezTo>
                    <a:cubicBezTo>
                      <a:pt x="136" y="152"/>
                      <a:pt x="136" y="152"/>
                      <a:pt x="136" y="152"/>
                    </a:cubicBezTo>
                    <a:cubicBezTo>
                      <a:pt x="150" y="128"/>
                      <a:pt x="150" y="128"/>
                      <a:pt x="150" y="128"/>
                    </a:cubicBezTo>
                    <a:cubicBezTo>
                      <a:pt x="200" y="77"/>
                      <a:pt x="200" y="77"/>
                      <a:pt x="200" y="77"/>
                    </a:cubicBezTo>
                    <a:cubicBezTo>
                      <a:pt x="198" y="77"/>
                      <a:pt x="198" y="77"/>
                      <a:pt x="198" y="77"/>
                    </a:cubicBezTo>
                    <a:cubicBezTo>
                      <a:pt x="153" y="123"/>
                      <a:pt x="153" y="123"/>
                      <a:pt x="153" y="123"/>
                    </a:cubicBezTo>
                    <a:cubicBezTo>
                      <a:pt x="181" y="74"/>
                      <a:pt x="181" y="74"/>
                      <a:pt x="181" y="74"/>
                    </a:cubicBezTo>
                    <a:cubicBezTo>
                      <a:pt x="180" y="73"/>
                      <a:pt x="180" y="73"/>
                      <a:pt x="180" y="73"/>
                    </a:cubicBezTo>
                    <a:moveTo>
                      <a:pt x="211" y="64"/>
                    </a:moveTo>
                    <a:cubicBezTo>
                      <a:pt x="198" y="77"/>
                      <a:pt x="198" y="77"/>
                      <a:pt x="198" y="77"/>
                    </a:cubicBezTo>
                    <a:cubicBezTo>
                      <a:pt x="200" y="77"/>
                      <a:pt x="200" y="77"/>
                      <a:pt x="200" y="77"/>
                    </a:cubicBezTo>
                    <a:cubicBezTo>
                      <a:pt x="212" y="65"/>
                      <a:pt x="212" y="65"/>
                      <a:pt x="212" y="65"/>
                    </a:cubicBezTo>
                    <a:cubicBezTo>
                      <a:pt x="211" y="64"/>
                      <a:pt x="211" y="64"/>
                      <a:pt x="211" y="64"/>
                    </a:cubicBezTo>
                    <a:moveTo>
                      <a:pt x="189" y="57"/>
                    </a:moveTo>
                    <a:cubicBezTo>
                      <a:pt x="180" y="73"/>
                      <a:pt x="180" y="73"/>
                      <a:pt x="180" y="73"/>
                    </a:cubicBezTo>
                    <a:cubicBezTo>
                      <a:pt x="181" y="74"/>
                      <a:pt x="181" y="74"/>
                      <a:pt x="181" y="74"/>
                    </a:cubicBezTo>
                    <a:cubicBezTo>
                      <a:pt x="191" y="58"/>
                      <a:pt x="191" y="58"/>
                      <a:pt x="191" y="58"/>
                    </a:cubicBezTo>
                    <a:cubicBezTo>
                      <a:pt x="189" y="57"/>
                      <a:pt x="189" y="57"/>
                      <a:pt x="189" y="57"/>
                    </a:cubicBezTo>
                    <a:moveTo>
                      <a:pt x="205" y="30"/>
                    </a:moveTo>
                    <a:cubicBezTo>
                      <a:pt x="190" y="57"/>
                      <a:pt x="190" y="57"/>
                      <a:pt x="190" y="57"/>
                    </a:cubicBezTo>
                    <a:cubicBezTo>
                      <a:pt x="191" y="58"/>
                      <a:pt x="191" y="58"/>
                      <a:pt x="191" y="58"/>
                    </a:cubicBezTo>
                    <a:cubicBezTo>
                      <a:pt x="206" y="31"/>
                      <a:pt x="206" y="31"/>
                      <a:pt x="206" y="31"/>
                    </a:cubicBezTo>
                    <a:cubicBezTo>
                      <a:pt x="206" y="31"/>
                      <a:pt x="206" y="30"/>
                      <a:pt x="205" y="30"/>
                    </a:cubicBezTo>
                    <a:moveTo>
                      <a:pt x="274" y="0"/>
                    </a:moveTo>
                    <a:cubicBezTo>
                      <a:pt x="211" y="64"/>
                      <a:pt x="211" y="64"/>
                      <a:pt x="211" y="64"/>
                    </a:cubicBezTo>
                    <a:cubicBezTo>
                      <a:pt x="212" y="64"/>
                      <a:pt x="212" y="64"/>
                      <a:pt x="212" y="64"/>
                    </a:cubicBezTo>
                    <a:cubicBezTo>
                      <a:pt x="274" y="1"/>
                      <a:pt x="274" y="1"/>
                      <a:pt x="274" y="1"/>
                    </a:cubicBezTo>
                    <a:cubicBezTo>
                      <a:pt x="274" y="1"/>
                      <a:pt x="274" y="0"/>
                      <a:pt x="27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4" name="Freeform 372">
                <a:extLst>
                  <a:ext uri="{FF2B5EF4-FFF2-40B4-BE49-F238E27FC236}">
                    <a16:creationId xmlns:a16="http://schemas.microsoft.com/office/drawing/2014/main" id="{B076581C-B78E-4AD7-BC85-02E9DD248094}"/>
                  </a:ext>
                </a:extLst>
              </p:cNvPr>
              <p:cNvSpPr>
                <a:spLocks noEditPoints="1"/>
              </p:cNvSpPr>
              <p:nvPr/>
            </p:nvSpPr>
            <p:spPr bwMode="auto">
              <a:xfrm>
                <a:off x="-4173" y="1087"/>
                <a:ext cx="22" cy="5"/>
              </a:xfrm>
              <a:custGeom>
                <a:avLst/>
                <a:gdLst>
                  <a:gd name="T0" fmla="*/ 20 w 22"/>
                  <a:gd name="T1" fmla="*/ 5 h 5"/>
                  <a:gd name="T2" fmla="*/ 20 w 22"/>
                  <a:gd name="T3" fmla="*/ 5 h 5"/>
                  <a:gd name="T4" fmla="*/ 22 w 22"/>
                  <a:gd name="T5" fmla="*/ 5 h 5"/>
                  <a:gd name="T6" fmla="*/ 22 w 22"/>
                  <a:gd name="T7" fmla="*/ 5 h 5"/>
                  <a:gd name="T8" fmla="*/ 20 w 22"/>
                  <a:gd name="T9" fmla="*/ 5 h 5"/>
                  <a:gd name="T10" fmla="*/ 0 w 22"/>
                  <a:gd name="T11" fmla="*/ 0 h 5"/>
                  <a:gd name="T12" fmla="*/ 0 w 22"/>
                  <a:gd name="T13" fmla="*/ 0 h 5"/>
                  <a:gd name="T14" fmla="*/ 1 w 22"/>
                  <a:gd name="T15" fmla="*/ 1 h 5"/>
                  <a:gd name="T16" fmla="*/ 1 w 22"/>
                  <a:gd name="T17" fmla="*/ 1 h 5"/>
                  <a:gd name="T18" fmla="*/ 0 w 2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
                    <a:moveTo>
                      <a:pt x="20" y="5"/>
                    </a:moveTo>
                    <a:lnTo>
                      <a:pt x="20" y="5"/>
                    </a:lnTo>
                    <a:lnTo>
                      <a:pt x="22" y="5"/>
                    </a:lnTo>
                    <a:lnTo>
                      <a:pt x="22" y="5"/>
                    </a:lnTo>
                    <a:lnTo>
                      <a:pt x="20" y="5"/>
                    </a:lnTo>
                    <a:close/>
                    <a:moveTo>
                      <a:pt x="0" y="0"/>
                    </a:moveTo>
                    <a:lnTo>
                      <a:pt x="0" y="0"/>
                    </a:lnTo>
                    <a:lnTo>
                      <a:pt x="1" y="1"/>
                    </a:lnTo>
                    <a:lnTo>
                      <a:pt x="1"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5" name="Freeform 373">
                <a:extLst>
                  <a:ext uri="{FF2B5EF4-FFF2-40B4-BE49-F238E27FC236}">
                    <a16:creationId xmlns:a16="http://schemas.microsoft.com/office/drawing/2014/main" id="{BD7BD591-FD57-4432-9AAB-E3D62547C08E}"/>
                  </a:ext>
                </a:extLst>
              </p:cNvPr>
              <p:cNvSpPr>
                <a:spLocks noEditPoints="1"/>
              </p:cNvSpPr>
              <p:nvPr/>
            </p:nvSpPr>
            <p:spPr bwMode="auto">
              <a:xfrm>
                <a:off x="-4173" y="1087"/>
                <a:ext cx="22" cy="5"/>
              </a:xfrm>
              <a:custGeom>
                <a:avLst/>
                <a:gdLst>
                  <a:gd name="T0" fmla="*/ 20 w 22"/>
                  <a:gd name="T1" fmla="*/ 5 h 5"/>
                  <a:gd name="T2" fmla="*/ 20 w 22"/>
                  <a:gd name="T3" fmla="*/ 5 h 5"/>
                  <a:gd name="T4" fmla="*/ 22 w 22"/>
                  <a:gd name="T5" fmla="*/ 5 h 5"/>
                  <a:gd name="T6" fmla="*/ 22 w 22"/>
                  <a:gd name="T7" fmla="*/ 5 h 5"/>
                  <a:gd name="T8" fmla="*/ 20 w 22"/>
                  <a:gd name="T9" fmla="*/ 5 h 5"/>
                  <a:gd name="T10" fmla="*/ 0 w 22"/>
                  <a:gd name="T11" fmla="*/ 0 h 5"/>
                  <a:gd name="T12" fmla="*/ 0 w 22"/>
                  <a:gd name="T13" fmla="*/ 0 h 5"/>
                  <a:gd name="T14" fmla="*/ 1 w 22"/>
                  <a:gd name="T15" fmla="*/ 1 h 5"/>
                  <a:gd name="T16" fmla="*/ 1 w 22"/>
                  <a:gd name="T17" fmla="*/ 1 h 5"/>
                  <a:gd name="T18" fmla="*/ 0 w 22"/>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5">
                    <a:moveTo>
                      <a:pt x="20" y="5"/>
                    </a:moveTo>
                    <a:lnTo>
                      <a:pt x="20" y="5"/>
                    </a:lnTo>
                    <a:lnTo>
                      <a:pt x="22" y="5"/>
                    </a:lnTo>
                    <a:lnTo>
                      <a:pt x="22" y="5"/>
                    </a:lnTo>
                    <a:lnTo>
                      <a:pt x="20" y="5"/>
                    </a:lnTo>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6" name="Freeform 374">
                <a:extLst>
                  <a:ext uri="{FF2B5EF4-FFF2-40B4-BE49-F238E27FC236}">
                    <a16:creationId xmlns:a16="http://schemas.microsoft.com/office/drawing/2014/main" id="{6808227A-D029-435A-BBD4-D8ABF9AFAA5D}"/>
                  </a:ext>
                </a:extLst>
              </p:cNvPr>
              <p:cNvSpPr>
                <a:spLocks noEditPoints="1"/>
              </p:cNvSpPr>
              <p:nvPr/>
            </p:nvSpPr>
            <p:spPr bwMode="auto">
              <a:xfrm>
                <a:off x="-4246" y="1174"/>
                <a:ext cx="24" cy="12"/>
              </a:xfrm>
              <a:custGeom>
                <a:avLst/>
                <a:gdLst>
                  <a:gd name="T0" fmla="*/ 9 w 24"/>
                  <a:gd name="T1" fmla="*/ 4 h 12"/>
                  <a:gd name="T2" fmla="*/ 7 w 24"/>
                  <a:gd name="T3" fmla="*/ 4 h 12"/>
                  <a:gd name="T4" fmla="*/ 0 w 24"/>
                  <a:gd name="T5" fmla="*/ 12 h 12"/>
                  <a:gd name="T6" fmla="*/ 2 w 24"/>
                  <a:gd name="T7" fmla="*/ 11 h 12"/>
                  <a:gd name="T8" fmla="*/ 9 w 24"/>
                  <a:gd name="T9" fmla="*/ 4 h 12"/>
                  <a:gd name="T10" fmla="*/ 24 w 24"/>
                  <a:gd name="T11" fmla="*/ 0 h 12"/>
                  <a:gd name="T12" fmla="*/ 22 w 24"/>
                  <a:gd name="T13" fmla="*/ 1 h 12"/>
                  <a:gd name="T14" fmla="*/ 19 w 24"/>
                  <a:gd name="T15" fmla="*/ 6 h 12"/>
                  <a:gd name="T16" fmla="*/ 21 w 24"/>
                  <a:gd name="T17" fmla="*/ 5 h 12"/>
                  <a:gd name="T18" fmla="*/ 24 w 2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9" y="4"/>
                    </a:moveTo>
                    <a:lnTo>
                      <a:pt x="7" y="4"/>
                    </a:lnTo>
                    <a:lnTo>
                      <a:pt x="0" y="12"/>
                    </a:lnTo>
                    <a:lnTo>
                      <a:pt x="2" y="11"/>
                    </a:lnTo>
                    <a:lnTo>
                      <a:pt x="9" y="4"/>
                    </a:lnTo>
                    <a:close/>
                    <a:moveTo>
                      <a:pt x="24" y="0"/>
                    </a:moveTo>
                    <a:lnTo>
                      <a:pt x="22" y="1"/>
                    </a:lnTo>
                    <a:lnTo>
                      <a:pt x="19" y="6"/>
                    </a:lnTo>
                    <a:lnTo>
                      <a:pt x="21" y="5"/>
                    </a:lnTo>
                    <a:lnTo>
                      <a:pt x="2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7" name="Freeform 375">
                <a:extLst>
                  <a:ext uri="{FF2B5EF4-FFF2-40B4-BE49-F238E27FC236}">
                    <a16:creationId xmlns:a16="http://schemas.microsoft.com/office/drawing/2014/main" id="{70293AC9-BE28-4AA0-AFAD-9C5F46A15428}"/>
                  </a:ext>
                </a:extLst>
              </p:cNvPr>
              <p:cNvSpPr>
                <a:spLocks noEditPoints="1"/>
              </p:cNvSpPr>
              <p:nvPr/>
            </p:nvSpPr>
            <p:spPr bwMode="auto">
              <a:xfrm>
                <a:off x="-4246" y="1174"/>
                <a:ext cx="24" cy="12"/>
              </a:xfrm>
              <a:custGeom>
                <a:avLst/>
                <a:gdLst>
                  <a:gd name="T0" fmla="*/ 9 w 24"/>
                  <a:gd name="T1" fmla="*/ 4 h 12"/>
                  <a:gd name="T2" fmla="*/ 7 w 24"/>
                  <a:gd name="T3" fmla="*/ 4 h 12"/>
                  <a:gd name="T4" fmla="*/ 0 w 24"/>
                  <a:gd name="T5" fmla="*/ 12 h 12"/>
                  <a:gd name="T6" fmla="*/ 2 w 24"/>
                  <a:gd name="T7" fmla="*/ 11 h 12"/>
                  <a:gd name="T8" fmla="*/ 9 w 24"/>
                  <a:gd name="T9" fmla="*/ 4 h 12"/>
                  <a:gd name="T10" fmla="*/ 24 w 24"/>
                  <a:gd name="T11" fmla="*/ 0 h 12"/>
                  <a:gd name="T12" fmla="*/ 22 w 24"/>
                  <a:gd name="T13" fmla="*/ 1 h 12"/>
                  <a:gd name="T14" fmla="*/ 19 w 24"/>
                  <a:gd name="T15" fmla="*/ 6 h 12"/>
                  <a:gd name="T16" fmla="*/ 21 w 24"/>
                  <a:gd name="T17" fmla="*/ 5 h 12"/>
                  <a:gd name="T18" fmla="*/ 24 w 24"/>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12">
                    <a:moveTo>
                      <a:pt x="9" y="4"/>
                    </a:moveTo>
                    <a:lnTo>
                      <a:pt x="7" y="4"/>
                    </a:lnTo>
                    <a:lnTo>
                      <a:pt x="0" y="12"/>
                    </a:lnTo>
                    <a:lnTo>
                      <a:pt x="2" y="11"/>
                    </a:lnTo>
                    <a:lnTo>
                      <a:pt x="9" y="4"/>
                    </a:lnTo>
                    <a:moveTo>
                      <a:pt x="24" y="0"/>
                    </a:moveTo>
                    <a:lnTo>
                      <a:pt x="22" y="1"/>
                    </a:lnTo>
                    <a:lnTo>
                      <a:pt x="19" y="6"/>
                    </a:lnTo>
                    <a:lnTo>
                      <a:pt x="21" y="5"/>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8" name="Freeform 376">
                <a:extLst>
                  <a:ext uri="{FF2B5EF4-FFF2-40B4-BE49-F238E27FC236}">
                    <a16:creationId xmlns:a16="http://schemas.microsoft.com/office/drawing/2014/main" id="{371DE864-589D-4CE2-9D5B-C780CC0EDC36}"/>
                  </a:ext>
                </a:extLst>
              </p:cNvPr>
              <p:cNvSpPr>
                <a:spLocks noEditPoints="1"/>
              </p:cNvSpPr>
              <p:nvPr/>
            </p:nvSpPr>
            <p:spPr bwMode="auto">
              <a:xfrm>
                <a:off x="-4163" y="1070"/>
                <a:ext cx="25" cy="8"/>
              </a:xfrm>
              <a:custGeom>
                <a:avLst/>
                <a:gdLst>
                  <a:gd name="T0" fmla="*/ 24 w 25"/>
                  <a:gd name="T1" fmla="*/ 7 h 8"/>
                  <a:gd name="T2" fmla="*/ 24 w 25"/>
                  <a:gd name="T3" fmla="*/ 7 h 8"/>
                  <a:gd name="T4" fmla="*/ 25 w 25"/>
                  <a:gd name="T5" fmla="*/ 8 h 8"/>
                  <a:gd name="T6" fmla="*/ 25 w 25"/>
                  <a:gd name="T7" fmla="*/ 7 h 8"/>
                  <a:gd name="T8" fmla="*/ 24 w 25"/>
                  <a:gd name="T9" fmla="*/ 7 h 8"/>
                  <a:gd name="T10" fmla="*/ 1 w 25"/>
                  <a:gd name="T11" fmla="*/ 0 h 8"/>
                  <a:gd name="T12" fmla="*/ 0 w 25"/>
                  <a:gd name="T13" fmla="*/ 0 h 8"/>
                  <a:gd name="T14" fmla="*/ 2 w 25"/>
                  <a:gd name="T15" fmla="*/ 1 h 8"/>
                  <a:gd name="T16" fmla="*/ 2 w 25"/>
                  <a:gd name="T17" fmla="*/ 1 h 8"/>
                  <a:gd name="T18" fmla="*/ 1 w 2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8">
                    <a:moveTo>
                      <a:pt x="24" y="7"/>
                    </a:moveTo>
                    <a:lnTo>
                      <a:pt x="24" y="7"/>
                    </a:lnTo>
                    <a:lnTo>
                      <a:pt x="25" y="8"/>
                    </a:lnTo>
                    <a:lnTo>
                      <a:pt x="25" y="7"/>
                    </a:lnTo>
                    <a:lnTo>
                      <a:pt x="24" y="7"/>
                    </a:lnTo>
                    <a:close/>
                    <a:moveTo>
                      <a:pt x="1" y="0"/>
                    </a:moveTo>
                    <a:lnTo>
                      <a:pt x="0" y="0"/>
                    </a:lnTo>
                    <a:lnTo>
                      <a:pt x="2" y="1"/>
                    </a:lnTo>
                    <a:lnTo>
                      <a:pt x="2"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9" name="Freeform 377">
                <a:extLst>
                  <a:ext uri="{FF2B5EF4-FFF2-40B4-BE49-F238E27FC236}">
                    <a16:creationId xmlns:a16="http://schemas.microsoft.com/office/drawing/2014/main" id="{9424A242-1286-41E0-A15F-A95EE92326C3}"/>
                  </a:ext>
                </a:extLst>
              </p:cNvPr>
              <p:cNvSpPr>
                <a:spLocks noEditPoints="1"/>
              </p:cNvSpPr>
              <p:nvPr/>
            </p:nvSpPr>
            <p:spPr bwMode="auto">
              <a:xfrm>
                <a:off x="-4163" y="1070"/>
                <a:ext cx="25" cy="8"/>
              </a:xfrm>
              <a:custGeom>
                <a:avLst/>
                <a:gdLst>
                  <a:gd name="T0" fmla="*/ 24 w 25"/>
                  <a:gd name="T1" fmla="*/ 7 h 8"/>
                  <a:gd name="T2" fmla="*/ 24 w 25"/>
                  <a:gd name="T3" fmla="*/ 7 h 8"/>
                  <a:gd name="T4" fmla="*/ 25 w 25"/>
                  <a:gd name="T5" fmla="*/ 8 h 8"/>
                  <a:gd name="T6" fmla="*/ 25 w 25"/>
                  <a:gd name="T7" fmla="*/ 7 h 8"/>
                  <a:gd name="T8" fmla="*/ 24 w 25"/>
                  <a:gd name="T9" fmla="*/ 7 h 8"/>
                  <a:gd name="T10" fmla="*/ 1 w 25"/>
                  <a:gd name="T11" fmla="*/ 0 h 8"/>
                  <a:gd name="T12" fmla="*/ 0 w 25"/>
                  <a:gd name="T13" fmla="*/ 0 h 8"/>
                  <a:gd name="T14" fmla="*/ 2 w 25"/>
                  <a:gd name="T15" fmla="*/ 1 h 8"/>
                  <a:gd name="T16" fmla="*/ 2 w 25"/>
                  <a:gd name="T17" fmla="*/ 1 h 8"/>
                  <a:gd name="T18" fmla="*/ 1 w 25"/>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8">
                    <a:moveTo>
                      <a:pt x="24" y="7"/>
                    </a:moveTo>
                    <a:lnTo>
                      <a:pt x="24" y="7"/>
                    </a:lnTo>
                    <a:lnTo>
                      <a:pt x="25" y="8"/>
                    </a:lnTo>
                    <a:lnTo>
                      <a:pt x="25" y="7"/>
                    </a:lnTo>
                    <a:lnTo>
                      <a:pt x="24" y="7"/>
                    </a:lnTo>
                    <a:moveTo>
                      <a:pt x="1" y="0"/>
                    </a:moveTo>
                    <a:lnTo>
                      <a:pt x="0" y="0"/>
                    </a:lnTo>
                    <a:lnTo>
                      <a:pt x="2" y="1"/>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0" name="Freeform 378">
                <a:extLst>
                  <a:ext uri="{FF2B5EF4-FFF2-40B4-BE49-F238E27FC236}">
                    <a16:creationId xmlns:a16="http://schemas.microsoft.com/office/drawing/2014/main" id="{F673958E-7C95-4E37-9455-BFC0D6ADE5AC}"/>
                  </a:ext>
                </a:extLst>
              </p:cNvPr>
              <p:cNvSpPr>
                <a:spLocks noEditPoints="1"/>
              </p:cNvSpPr>
              <p:nvPr/>
            </p:nvSpPr>
            <p:spPr bwMode="auto">
              <a:xfrm>
                <a:off x="-4542" y="1275"/>
                <a:ext cx="703" cy="210"/>
              </a:xfrm>
              <a:custGeom>
                <a:avLst/>
                <a:gdLst>
                  <a:gd name="T0" fmla="*/ 6 w 639"/>
                  <a:gd name="T1" fmla="*/ 185 h 192"/>
                  <a:gd name="T2" fmla="*/ 0 w 639"/>
                  <a:gd name="T3" fmla="*/ 192 h 192"/>
                  <a:gd name="T4" fmla="*/ 5 w 639"/>
                  <a:gd name="T5" fmla="*/ 189 h 192"/>
                  <a:gd name="T6" fmla="*/ 7 w 639"/>
                  <a:gd name="T7" fmla="*/ 186 h 192"/>
                  <a:gd name="T8" fmla="*/ 6 w 639"/>
                  <a:gd name="T9" fmla="*/ 185 h 192"/>
                  <a:gd name="T10" fmla="*/ 144 w 639"/>
                  <a:gd name="T11" fmla="*/ 46 h 192"/>
                  <a:gd name="T12" fmla="*/ 29 w 639"/>
                  <a:gd name="T13" fmla="*/ 163 h 192"/>
                  <a:gd name="T14" fmla="*/ 30 w 639"/>
                  <a:gd name="T15" fmla="*/ 164 h 192"/>
                  <a:gd name="T16" fmla="*/ 144 w 639"/>
                  <a:gd name="T17" fmla="*/ 47 h 192"/>
                  <a:gd name="T18" fmla="*/ 144 w 639"/>
                  <a:gd name="T19" fmla="*/ 46 h 192"/>
                  <a:gd name="T20" fmla="*/ 153 w 639"/>
                  <a:gd name="T21" fmla="*/ 36 h 192"/>
                  <a:gd name="T22" fmla="*/ 146 w 639"/>
                  <a:gd name="T23" fmla="*/ 44 h 192"/>
                  <a:gd name="T24" fmla="*/ 146 w 639"/>
                  <a:gd name="T25" fmla="*/ 45 h 192"/>
                  <a:gd name="T26" fmla="*/ 154 w 639"/>
                  <a:gd name="T27" fmla="*/ 37 h 192"/>
                  <a:gd name="T28" fmla="*/ 153 w 639"/>
                  <a:gd name="T29" fmla="*/ 36 h 192"/>
                  <a:gd name="T30" fmla="*/ 608 w 639"/>
                  <a:gd name="T31" fmla="*/ 2 h 192"/>
                  <a:gd name="T32" fmla="*/ 638 w 639"/>
                  <a:gd name="T33" fmla="*/ 70 h 192"/>
                  <a:gd name="T34" fmla="*/ 639 w 639"/>
                  <a:gd name="T35" fmla="*/ 70 h 192"/>
                  <a:gd name="T36" fmla="*/ 611 w 639"/>
                  <a:gd name="T37" fmla="*/ 5 h 192"/>
                  <a:gd name="T38" fmla="*/ 608 w 639"/>
                  <a:gd name="T39" fmla="*/ 2 h 192"/>
                  <a:gd name="T40" fmla="*/ 608 w 639"/>
                  <a:gd name="T41" fmla="*/ 0 h 192"/>
                  <a:gd name="T42" fmla="*/ 610 w 639"/>
                  <a:gd name="T43" fmla="*/ 2 h 192"/>
                  <a:gd name="T44" fmla="*/ 609 w 639"/>
                  <a:gd name="T45" fmla="*/ 0 h 192"/>
                  <a:gd name="T46" fmla="*/ 608 w 639"/>
                  <a:gd name="T4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192">
                    <a:moveTo>
                      <a:pt x="6" y="185"/>
                    </a:moveTo>
                    <a:cubicBezTo>
                      <a:pt x="0" y="192"/>
                      <a:pt x="0" y="192"/>
                      <a:pt x="0" y="192"/>
                    </a:cubicBezTo>
                    <a:cubicBezTo>
                      <a:pt x="5" y="189"/>
                      <a:pt x="5" y="189"/>
                      <a:pt x="5" y="189"/>
                    </a:cubicBezTo>
                    <a:cubicBezTo>
                      <a:pt x="7" y="186"/>
                      <a:pt x="7" y="186"/>
                      <a:pt x="7" y="186"/>
                    </a:cubicBezTo>
                    <a:cubicBezTo>
                      <a:pt x="7" y="186"/>
                      <a:pt x="7" y="186"/>
                      <a:pt x="6" y="185"/>
                    </a:cubicBezTo>
                    <a:moveTo>
                      <a:pt x="144" y="46"/>
                    </a:moveTo>
                    <a:cubicBezTo>
                      <a:pt x="29" y="163"/>
                      <a:pt x="29" y="163"/>
                      <a:pt x="29" y="163"/>
                    </a:cubicBezTo>
                    <a:cubicBezTo>
                      <a:pt x="29" y="163"/>
                      <a:pt x="29" y="163"/>
                      <a:pt x="30" y="164"/>
                    </a:cubicBezTo>
                    <a:cubicBezTo>
                      <a:pt x="144" y="47"/>
                      <a:pt x="144" y="47"/>
                      <a:pt x="144" y="47"/>
                    </a:cubicBezTo>
                    <a:cubicBezTo>
                      <a:pt x="144" y="46"/>
                      <a:pt x="144" y="46"/>
                      <a:pt x="144" y="46"/>
                    </a:cubicBezTo>
                    <a:moveTo>
                      <a:pt x="153" y="36"/>
                    </a:moveTo>
                    <a:cubicBezTo>
                      <a:pt x="146" y="44"/>
                      <a:pt x="146" y="44"/>
                      <a:pt x="146" y="44"/>
                    </a:cubicBezTo>
                    <a:cubicBezTo>
                      <a:pt x="146" y="45"/>
                      <a:pt x="146" y="45"/>
                      <a:pt x="146" y="45"/>
                    </a:cubicBezTo>
                    <a:cubicBezTo>
                      <a:pt x="154" y="37"/>
                      <a:pt x="154" y="37"/>
                      <a:pt x="154" y="37"/>
                    </a:cubicBezTo>
                    <a:cubicBezTo>
                      <a:pt x="153" y="36"/>
                      <a:pt x="153" y="36"/>
                      <a:pt x="153" y="36"/>
                    </a:cubicBezTo>
                    <a:moveTo>
                      <a:pt x="608" y="2"/>
                    </a:moveTo>
                    <a:cubicBezTo>
                      <a:pt x="638" y="70"/>
                      <a:pt x="638" y="70"/>
                      <a:pt x="638" y="70"/>
                    </a:cubicBezTo>
                    <a:cubicBezTo>
                      <a:pt x="639" y="70"/>
                      <a:pt x="639" y="70"/>
                      <a:pt x="639" y="70"/>
                    </a:cubicBezTo>
                    <a:cubicBezTo>
                      <a:pt x="611" y="5"/>
                      <a:pt x="611" y="5"/>
                      <a:pt x="611" y="5"/>
                    </a:cubicBezTo>
                    <a:cubicBezTo>
                      <a:pt x="608" y="2"/>
                      <a:pt x="608" y="2"/>
                      <a:pt x="608" y="2"/>
                    </a:cubicBezTo>
                    <a:moveTo>
                      <a:pt x="608" y="0"/>
                    </a:moveTo>
                    <a:cubicBezTo>
                      <a:pt x="610" y="2"/>
                      <a:pt x="610" y="2"/>
                      <a:pt x="610" y="2"/>
                    </a:cubicBezTo>
                    <a:cubicBezTo>
                      <a:pt x="609" y="0"/>
                      <a:pt x="609" y="0"/>
                      <a:pt x="609" y="0"/>
                    </a:cubicBezTo>
                    <a:cubicBezTo>
                      <a:pt x="608" y="0"/>
                      <a:pt x="608" y="0"/>
                      <a:pt x="608"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1" name="Freeform 379">
                <a:extLst>
                  <a:ext uri="{FF2B5EF4-FFF2-40B4-BE49-F238E27FC236}">
                    <a16:creationId xmlns:a16="http://schemas.microsoft.com/office/drawing/2014/main" id="{96C0CAEC-172F-41AA-873A-92409992CD16}"/>
                  </a:ext>
                </a:extLst>
              </p:cNvPr>
              <p:cNvSpPr>
                <a:spLocks/>
              </p:cNvSpPr>
              <p:nvPr/>
            </p:nvSpPr>
            <p:spPr bwMode="auto">
              <a:xfrm>
                <a:off x="-3874" y="1275"/>
                <a:ext cx="4" cy="5"/>
              </a:xfrm>
              <a:custGeom>
                <a:avLst/>
                <a:gdLst>
                  <a:gd name="T0" fmla="*/ 0 w 4"/>
                  <a:gd name="T1" fmla="*/ 0 h 5"/>
                  <a:gd name="T2" fmla="*/ 1 w 4"/>
                  <a:gd name="T3" fmla="*/ 2 h 5"/>
                  <a:gd name="T4" fmla="*/ 4 w 4"/>
                  <a:gd name="T5" fmla="*/ 5 h 5"/>
                  <a:gd name="T6" fmla="*/ 3 w 4"/>
                  <a:gd name="T7" fmla="*/ 2 h 5"/>
                  <a:gd name="T8" fmla="*/ 1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1" y="2"/>
                    </a:lnTo>
                    <a:lnTo>
                      <a:pt x="4" y="5"/>
                    </a:lnTo>
                    <a:lnTo>
                      <a:pt x="3" y="2"/>
                    </a:lnTo>
                    <a:lnTo>
                      <a:pt x="1" y="0"/>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2" name="Freeform 380">
                <a:extLst>
                  <a:ext uri="{FF2B5EF4-FFF2-40B4-BE49-F238E27FC236}">
                    <a16:creationId xmlns:a16="http://schemas.microsoft.com/office/drawing/2014/main" id="{10A60B1E-20AB-4991-B9E4-DBF5E936DEA4}"/>
                  </a:ext>
                </a:extLst>
              </p:cNvPr>
              <p:cNvSpPr>
                <a:spLocks/>
              </p:cNvSpPr>
              <p:nvPr/>
            </p:nvSpPr>
            <p:spPr bwMode="auto">
              <a:xfrm>
                <a:off x="-3874" y="1275"/>
                <a:ext cx="4" cy="5"/>
              </a:xfrm>
              <a:custGeom>
                <a:avLst/>
                <a:gdLst>
                  <a:gd name="T0" fmla="*/ 0 w 4"/>
                  <a:gd name="T1" fmla="*/ 0 h 5"/>
                  <a:gd name="T2" fmla="*/ 1 w 4"/>
                  <a:gd name="T3" fmla="*/ 2 h 5"/>
                  <a:gd name="T4" fmla="*/ 4 w 4"/>
                  <a:gd name="T5" fmla="*/ 5 h 5"/>
                  <a:gd name="T6" fmla="*/ 3 w 4"/>
                  <a:gd name="T7" fmla="*/ 2 h 5"/>
                  <a:gd name="T8" fmla="*/ 1 w 4"/>
                  <a:gd name="T9" fmla="*/ 0 h 5"/>
                  <a:gd name="T10" fmla="*/ 0 w 4"/>
                  <a:gd name="T11" fmla="*/ 0 h 5"/>
                </a:gdLst>
                <a:ahLst/>
                <a:cxnLst>
                  <a:cxn ang="0">
                    <a:pos x="T0" y="T1"/>
                  </a:cxn>
                  <a:cxn ang="0">
                    <a:pos x="T2" y="T3"/>
                  </a:cxn>
                  <a:cxn ang="0">
                    <a:pos x="T4" y="T5"/>
                  </a:cxn>
                  <a:cxn ang="0">
                    <a:pos x="T6" y="T7"/>
                  </a:cxn>
                  <a:cxn ang="0">
                    <a:pos x="T8" y="T9"/>
                  </a:cxn>
                  <a:cxn ang="0">
                    <a:pos x="T10" y="T11"/>
                  </a:cxn>
                </a:cxnLst>
                <a:rect l="0" t="0" r="r" b="b"/>
                <a:pathLst>
                  <a:path w="4" h="5">
                    <a:moveTo>
                      <a:pt x="0" y="0"/>
                    </a:moveTo>
                    <a:lnTo>
                      <a:pt x="1" y="2"/>
                    </a:lnTo>
                    <a:lnTo>
                      <a:pt x="4" y="5"/>
                    </a:lnTo>
                    <a:lnTo>
                      <a:pt x="3" y="2"/>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3" name="Freeform 381">
                <a:extLst>
                  <a:ext uri="{FF2B5EF4-FFF2-40B4-BE49-F238E27FC236}">
                    <a16:creationId xmlns:a16="http://schemas.microsoft.com/office/drawing/2014/main" id="{5A5BB4F1-CC76-479A-AE31-07A4F627A136}"/>
                  </a:ext>
                </a:extLst>
              </p:cNvPr>
              <p:cNvSpPr>
                <a:spLocks noEditPoints="1"/>
              </p:cNvSpPr>
              <p:nvPr/>
            </p:nvSpPr>
            <p:spPr bwMode="auto">
              <a:xfrm>
                <a:off x="-4772" y="1353"/>
                <a:ext cx="1665" cy="366"/>
              </a:xfrm>
              <a:custGeom>
                <a:avLst/>
                <a:gdLst>
                  <a:gd name="T0" fmla="*/ 5 w 1513"/>
                  <a:gd name="T1" fmla="*/ 329 h 334"/>
                  <a:gd name="T2" fmla="*/ 0 w 1513"/>
                  <a:gd name="T3" fmla="*/ 333 h 334"/>
                  <a:gd name="T4" fmla="*/ 0 w 1513"/>
                  <a:gd name="T5" fmla="*/ 333 h 334"/>
                  <a:gd name="T6" fmla="*/ 1 w 1513"/>
                  <a:gd name="T7" fmla="*/ 334 h 334"/>
                  <a:gd name="T8" fmla="*/ 5 w 1513"/>
                  <a:gd name="T9" fmla="*/ 330 h 334"/>
                  <a:gd name="T10" fmla="*/ 5 w 1513"/>
                  <a:gd name="T11" fmla="*/ 329 h 334"/>
                  <a:gd name="T12" fmla="*/ 1507 w 1513"/>
                  <a:gd name="T13" fmla="*/ 190 h 334"/>
                  <a:gd name="T14" fmla="*/ 1507 w 1513"/>
                  <a:gd name="T15" fmla="*/ 191 h 334"/>
                  <a:gd name="T16" fmla="*/ 1513 w 1513"/>
                  <a:gd name="T17" fmla="*/ 191 h 334"/>
                  <a:gd name="T18" fmla="*/ 1513 w 1513"/>
                  <a:gd name="T19" fmla="*/ 190 h 334"/>
                  <a:gd name="T20" fmla="*/ 1507 w 1513"/>
                  <a:gd name="T21" fmla="*/ 190 h 334"/>
                  <a:gd name="T22" fmla="*/ 171 w 1513"/>
                  <a:gd name="T23" fmla="*/ 160 h 334"/>
                  <a:gd name="T24" fmla="*/ 6 w 1513"/>
                  <a:gd name="T25" fmla="*/ 328 h 334"/>
                  <a:gd name="T26" fmla="*/ 6 w 1513"/>
                  <a:gd name="T27" fmla="*/ 329 h 334"/>
                  <a:gd name="T28" fmla="*/ 172 w 1513"/>
                  <a:gd name="T29" fmla="*/ 160 h 334"/>
                  <a:gd name="T30" fmla="*/ 171 w 1513"/>
                  <a:gd name="T31" fmla="*/ 160 h 334"/>
                  <a:gd name="T32" fmla="*/ 176 w 1513"/>
                  <a:gd name="T33" fmla="*/ 155 h 334"/>
                  <a:gd name="T34" fmla="*/ 172 w 1513"/>
                  <a:gd name="T35" fmla="*/ 159 h 334"/>
                  <a:gd name="T36" fmla="*/ 173 w 1513"/>
                  <a:gd name="T37" fmla="*/ 160 h 334"/>
                  <a:gd name="T38" fmla="*/ 174 w 1513"/>
                  <a:gd name="T39" fmla="*/ 159 h 334"/>
                  <a:gd name="T40" fmla="*/ 176 w 1513"/>
                  <a:gd name="T41" fmla="*/ 155 h 334"/>
                  <a:gd name="T42" fmla="*/ 197 w 1513"/>
                  <a:gd name="T43" fmla="*/ 135 h 334"/>
                  <a:gd name="T44" fmla="*/ 193 w 1513"/>
                  <a:gd name="T45" fmla="*/ 137 h 334"/>
                  <a:gd name="T46" fmla="*/ 181 w 1513"/>
                  <a:gd name="T47" fmla="*/ 149 h 334"/>
                  <a:gd name="T48" fmla="*/ 179 w 1513"/>
                  <a:gd name="T49" fmla="*/ 153 h 334"/>
                  <a:gd name="T50" fmla="*/ 197 w 1513"/>
                  <a:gd name="T51" fmla="*/ 135 h 334"/>
                  <a:gd name="T52" fmla="*/ 849 w 1513"/>
                  <a:gd name="T53" fmla="*/ 0 h 334"/>
                  <a:gd name="T54" fmla="*/ 847 w 1513"/>
                  <a:gd name="T55" fmla="*/ 0 h 334"/>
                  <a:gd name="T56" fmla="*/ 936 w 1513"/>
                  <a:gd name="T57" fmla="*/ 205 h 334"/>
                  <a:gd name="T58" fmla="*/ 938 w 1513"/>
                  <a:gd name="T59" fmla="*/ 205 h 334"/>
                  <a:gd name="T60" fmla="*/ 849 w 1513"/>
                  <a:gd name="T61"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13" h="334">
                    <a:moveTo>
                      <a:pt x="5" y="329"/>
                    </a:moveTo>
                    <a:cubicBezTo>
                      <a:pt x="0" y="333"/>
                      <a:pt x="0" y="333"/>
                      <a:pt x="0" y="333"/>
                    </a:cubicBezTo>
                    <a:cubicBezTo>
                      <a:pt x="0" y="333"/>
                      <a:pt x="0" y="333"/>
                      <a:pt x="0" y="333"/>
                    </a:cubicBezTo>
                    <a:cubicBezTo>
                      <a:pt x="0" y="334"/>
                      <a:pt x="1" y="334"/>
                      <a:pt x="1" y="334"/>
                    </a:cubicBezTo>
                    <a:cubicBezTo>
                      <a:pt x="5" y="330"/>
                      <a:pt x="5" y="330"/>
                      <a:pt x="5" y="330"/>
                    </a:cubicBezTo>
                    <a:cubicBezTo>
                      <a:pt x="5" y="329"/>
                      <a:pt x="5" y="329"/>
                      <a:pt x="5" y="329"/>
                    </a:cubicBezTo>
                    <a:moveTo>
                      <a:pt x="1507" y="190"/>
                    </a:moveTo>
                    <a:cubicBezTo>
                      <a:pt x="1507" y="190"/>
                      <a:pt x="1507" y="191"/>
                      <a:pt x="1507" y="191"/>
                    </a:cubicBezTo>
                    <a:cubicBezTo>
                      <a:pt x="1513" y="191"/>
                      <a:pt x="1513" y="191"/>
                      <a:pt x="1513" y="191"/>
                    </a:cubicBezTo>
                    <a:cubicBezTo>
                      <a:pt x="1513" y="190"/>
                      <a:pt x="1513" y="190"/>
                      <a:pt x="1513" y="190"/>
                    </a:cubicBezTo>
                    <a:cubicBezTo>
                      <a:pt x="1507" y="190"/>
                      <a:pt x="1507" y="190"/>
                      <a:pt x="1507" y="190"/>
                    </a:cubicBezTo>
                    <a:moveTo>
                      <a:pt x="171" y="160"/>
                    </a:moveTo>
                    <a:cubicBezTo>
                      <a:pt x="6" y="328"/>
                      <a:pt x="6" y="328"/>
                      <a:pt x="6" y="328"/>
                    </a:cubicBezTo>
                    <a:cubicBezTo>
                      <a:pt x="6" y="329"/>
                      <a:pt x="6" y="329"/>
                      <a:pt x="6" y="329"/>
                    </a:cubicBezTo>
                    <a:cubicBezTo>
                      <a:pt x="172" y="160"/>
                      <a:pt x="172" y="160"/>
                      <a:pt x="172" y="160"/>
                    </a:cubicBezTo>
                    <a:cubicBezTo>
                      <a:pt x="171" y="160"/>
                      <a:pt x="171" y="160"/>
                      <a:pt x="171" y="160"/>
                    </a:cubicBezTo>
                    <a:moveTo>
                      <a:pt x="176" y="155"/>
                    </a:moveTo>
                    <a:cubicBezTo>
                      <a:pt x="172" y="159"/>
                      <a:pt x="172" y="159"/>
                      <a:pt x="172" y="159"/>
                    </a:cubicBezTo>
                    <a:cubicBezTo>
                      <a:pt x="173" y="160"/>
                      <a:pt x="173" y="160"/>
                      <a:pt x="173" y="160"/>
                    </a:cubicBezTo>
                    <a:cubicBezTo>
                      <a:pt x="174" y="159"/>
                      <a:pt x="174" y="159"/>
                      <a:pt x="174" y="159"/>
                    </a:cubicBezTo>
                    <a:cubicBezTo>
                      <a:pt x="176" y="155"/>
                      <a:pt x="176" y="155"/>
                      <a:pt x="176" y="155"/>
                    </a:cubicBezTo>
                    <a:moveTo>
                      <a:pt x="197" y="135"/>
                    </a:moveTo>
                    <a:cubicBezTo>
                      <a:pt x="193" y="137"/>
                      <a:pt x="193" y="137"/>
                      <a:pt x="193" y="137"/>
                    </a:cubicBezTo>
                    <a:cubicBezTo>
                      <a:pt x="181" y="149"/>
                      <a:pt x="181" y="149"/>
                      <a:pt x="181" y="149"/>
                    </a:cubicBezTo>
                    <a:cubicBezTo>
                      <a:pt x="179" y="153"/>
                      <a:pt x="179" y="153"/>
                      <a:pt x="179" y="153"/>
                    </a:cubicBezTo>
                    <a:cubicBezTo>
                      <a:pt x="197" y="135"/>
                      <a:pt x="197" y="135"/>
                      <a:pt x="197" y="135"/>
                    </a:cubicBezTo>
                    <a:moveTo>
                      <a:pt x="849" y="0"/>
                    </a:moveTo>
                    <a:cubicBezTo>
                      <a:pt x="847" y="0"/>
                      <a:pt x="847" y="0"/>
                      <a:pt x="847" y="0"/>
                    </a:cubicBezTo>
                    <a:cubicBezTo>
                      <a:pt x="936" y="205"/>
                      <a:pt x="936" y="205"/>
                      <a:pt x="936" y="205"/>
                    </a:cubicBezTo>
                    <a:cubicBezTo>
                      <a:pt x="937" y="205"/>
                      <a:pt x="937" y="205"/>
                      <a:pt x="938" y="205"/>
                    </a:cubicBezTo>
                    <a:cubicBezTo>
                      <a:pt x="849" y="0"/>
                      <a:pt x="849" y="0"/>
                      <a:pt x="849"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4" name="Freeform 382">
                <a:extLst>
                  <a:ext uri="{FF2B5EF4-FFF2-40B4-BE49-F238E27FC236}">
                    <a16:creationId xmlns:a16="http://schemas.microsoft.com/office/drawing/2014/main" id="{E8B9B5DB-81B2-4E08-B80E-BC8D06AFFF33}"/>
                  </a:ext>
                </a:extLst>
              </p:cNvPr>
              <p:cNvSpPr>
                <a:spLocks/>
              </p:cNvSpPr>
              <p:nvPr/>
            </p:nvSpPr>
            <p:spPr bwMode="auto">
              <a:xfrm>
                <a:off x="-4584" y="1527"/>
                <a:ext cx="3" cy="1"/>
              </a:xfrm>
              <a:custGeom>
                <a:avLst/>
                <a:gdLst>
                  <a:gd name="T0" fmla="*/ 2 w 3"/>
                  <a:gd name="T1" fmla="*/ 0 h 1"/>
                  <a:gd name="T2" fmla="*/ 0 w 3"/>
                  <a:gd name="T3" fmla="*/ 1 h 1"/>
                  <a:gd name="T4" fmla="*/ 2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lnTo>
                      <a:pt x="0" y="1"/>
                    </a:lnTo>
                    <a:lnTo>
                      <a:pt x="2" y="1"/>
                    </a:lnTo>
                    <a:lnTo>
                      <a:pt x="3" y="1"/>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5" name="Freeform 383">
                <a:extLst>
                  <a:ext uri="{FF2B5EF4-FFF2-40B4-BE49-F238E27FC236}">
                    <a16:creationId xmlns:a16="http://schemas.microsoft.com/office/drawing/2014/main" id="{E4808121-0541-4044-951D-E0C09397AA4C}"/>
                  </a:ext>
                </a:extLst>
              </p:cNvPr>
              <p:cNvSpPr>
                <a:spLocks/>
              </p:cNvSpPr>
              <p:nvPr/>
            </p:nvSpPr>
            <p:spPr bwMode="auto">
              <a:xfrm>
                <a:off x="-4584" y="1527"/>
                <a:ext cx="3" cy="1"/>
              </a:xfrm>
              <a:custGeom>
                <a:avLst/>
                <a:gdLst>
                  <a:gd name="T0" fmla="*/ 2 w 3"/>
                  <a:gd name="T1" fmla="*/ 0 h 1"/>
                  <a:gd name="T2" fmla="*/ 0 w 3"/>
                  <a:gd name="T3" fmla="*/ 1 h 1"/>
                  <a:gd name="T4" fmla="*/ 2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lnTo>
                      <a:pt x="0" y="1"/>
                    </a:lnTo>
                    <a:lnTo>
                      <a:pt x="2" y="1"/>
                    </a:lnTo>
                    <a:lnTo>
                      <a:pt x="3"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6" name="Freeform 384">
                <a:extLst>
                  <a:ext uri="{FF2B5EF4-FFF2-40B4-BE49-F238E27FC236}">
                    <a16:creationId xmlns:a16="http://schemas.microsoft.com/office/drawing/2014/main" id="{9B0B4C24-0052-43A0-BD23-898D518710C5}"/>
                  </a:ext>
                </a:extLst>
              </p:cNvPr>
              <p:cNvSpPr>
                <a:spLocks/>
              </p:cNvSpPr>
              <p:nvPr/>
            </p:nvSpPr>
            <p:spPr bwMode="auto">
              <a:xfrm>
                <a:off x="-4766" y="1712"/>
                <a:ext cx="1" cy="2"/>
              </a:xfrm>
              <a:custGeom>
                <a:avLst/>
                <a:gdLst>
                  <a:gd name="T0" fmla="*/ 1 w 1"/>
                  <a:gd name="T1" fmla="*/ 0 h 2"/>
                  <a:gd name="T2" fmla="*/ 0 w 1"/>
                  <a:gd name="T3" fmla="*/ 1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1"/>
                    </a:lnTo>
                    <a:lnTo>
                      <a:pt x="0" y="2"/>
                    </a:lnTo>
                    <a:lnTo>
                      <a:pt x="1"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7" name="Freeform 385">
                <a:extLst>
                  <a:ext uri="{FF2B5EF4-FFF2-40B4-BE49-F238E27FC236}">
                    <a16:creationId xmlns:a16="http://schemas.microsoft.com/office/drawing/2014/main" id="{31F9A7DD-5B07-44DB-B697-E33428E641D1}"/>
                  </a:ext>
                </a:extLst>
              </p:cNvPr>
              <p:cNvSpPr>
                <a:spLocks/>
              </p:cNvSpPr>
              <p:nvPr/>
            </p:nvSpPr>
            <p:spPr bwMode="auto">
              <a:xfrm>
                <a:off x="-4766" y="1712"/>
                <a:ext cx="1" cy="2"/>
              </a:xfrm>
              <a:custGeom>
                <a:avLst/>
                <a:gdLst>
                  <a:gd name="T0" fmla="*/ 1 w 1"/>
                  <a:gd name="T1" fmla="*/ 0 h 2"/>
                  <a:gd name="T2" fmla="*/ 0 w 1"/>
                  <a:gd name="T3" fmla="*/ 1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1"/>
                    </a:lnTo>
                    <a:lnTo>
                      <a:pt x="0" y="2"/>
                    </a:lnTo>
                    <a:lnTo>
                      <a:pt x="1"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8" name="Freeform 386">
                <a:extLst>
                  <a:ext uri="{FF2B5EF4-FFF2-40B4-BE49-F238E27FC236}">
                    <a16:creationId xmlns:a16="http://schemas.microsoft.com/office/drawing/2014/main" id="{85A37C15-9C06-44C9-944A-5FBFA4444F23}"/>
                  </a:ext>
                </a:extLst>
              </p:cNvPr>
              <p:cNvSpPr>
                <a:spLocks/>
              </p:cNvSpPr>
              <p:nvPr/>
            </p:nvSpPr>
            <p:spPr bwMode="auto">
              <a:xfrm>
                <a:off x="-4580" y="1516"/>
                <a:ext cx="7" cy="11"/>
              </a:xfrm>
              <a:custGeom>
                <a:avLst/>
                <a:gdLst>
                  <a:gd name="T0" fmla="*/ 7 w 7"/>
                  <a:gd name="T1" fmla="*/ 0 h 11"/>
                  <a:gd name="T2" fmla="*/ 2 w 7"/>
                  <a:gd name="T3" fmla="*/ 7 h 11"/>
                  <a:gd name="T4" fmla="*/ 0 w 7"/>
                  <a:gd name="T5" fmla="*/ 11 h 11"/>
                  <a:gd name="T6" fmla="*/ 5 w 7"/>
                  <a:gd name="T7" fmla="*/ 4 h 11"/>
                  <a:gd name="T8" fmla="*/ 7 w 7"/>
                  <a:gd name="T9" fmla="*/ 0 h 11"/>
                </a:gdLst>
                <a:ahLst/>
                <a:cxnLst>
                  <a:cxn ang="0">
                    <a:pos x="T0" y="T1"/>
                  </a:cxn>
                  <a:cxn ang="0">
                    <a:pos x="T2" y="T3"/>
                  </a:cxn>
                  <a:cxn ang="0">
                    <a:pos x="T4" y="T5"/>
                  </a:cxn>
                  <a:cxn ang="0">
                    <a:pos x="T6" y="T7"/>
                  </a:cxn>
                  <a:cxn ang="0">
                    <a:pos x="T8" y="T9"/>
                  </a:cxn>
                </a:cxnLst>
                <a:rect l="0" t="0" r="r" b="b"/>
                <a:pathLst>
                  <a:path w="7" h="11">
                    <a:moveTo>
                      <a:pt x="7" y="0"/>
                    </a:moveTo>
                    <a:lnTo>
                      <a:pt x="2" y="7"/>
                    </a:lnTo>
                    <a:lnTo>
                      <a:pt x="0" y="11"/>
                    </a:lnTo>
                    <a:lnTo>
                      <a:pt x="5" y="4"/>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9" name="Freeform 387">
                <a:extLst>
                  <a:ext uri="{FF2B5EF4-FFF2-40B4-BE49-F238E27FC236}">
                    <a16:creationId xmlns:a16="http://schemas.microsoft.com/office/drawing/2014/main" id="{7E0FD341-ADD3-4198-B2E5-76790DC62FE8}"/>
                  </a:ext>
                </a:extLst>
              </p:cNvPr>
              <p:cNvSpPr>
                <a:spLocks/>
              </p:cNvSpPr>
              <p:nvPr/>
            </p:nvSpPr>
            <p:spPr bwMode="auto">
              <a:xfrm>
                <a:off x="-4580" y="1516"/>
                <a:ext cx="7" cy="11"/>
              </a:xfrm>
              <a:custGeom>
                <a:avLst/>
                <a:gdLst>
                  <a:gd name="T0" fmla="*/ 7 w 7"/>
                  <a:gd name="T1" fmla="*/ 0 h 11"/>
                  <a:gd name="T2" fmla="*/ 2 w 7"/>
                  <a:gd name="T3" fmla="*/ 7 h 11"/>
                  <a:gd name="T4" fmla="*/ 0 w 7"/>
                  <a:gd name="T5" fmla="*/ 11 h 11"/>
                  <a:gd name="T6" fmla="*/ 5 w 7"/>
                  <a:gd name="T7" fmla="*/ 4 h 11"/>
                  <a:gd name="T8" fmla="*/ 7 w 7"/>
                  <a:gd name="T9" fmla="*/ 0 h 11"/>
                </a:gdLst>
                <a:ahLst/>
                <a:cxnLst>
                  <a:cxn ang="0">
                    <a:pos x="T0" y="T1"/>
                  </a:cxn>
                  <a:cxn ang="0">
                    <a:pos x="T2" y="T3"/>
                  </a:cxn>
                  <a:cxn ang="0">
                    <a:pos x="T4" y="T5"/>
                  </a:cxn>
                  <a:cxn ang="0">
                    <a:pos x="T6" y="T7"/>
                  </a:cxn>
                  <a:cxn ang="0">
                    <a:pos x="T8" y="T9"/>
                  </a:cxn>
                </a:cxnLst>
                <a:rect l="0" t="0" r="r" b="b"/>
                <a:pathLst>
                  <a:path w="7" h="11">
                    <a:moveTo>
                      <a:pt x="7" y="0"/>
                    </a:moveTo>
                    <a:lnTo>
                      <a:pt x="2" y="7"/>
                    </a:lnTo>
                    <a:lnTo>
                      <a:pt x="0" y="11"/>
                    </a:lnTo>
                    <a:lnTo>
                      <a:pt x="5" y="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0" name="Freeform 388">
                <a:extLst>
                  <a:ext uri="{FF2B5EF4-FFF2-40B4-BE49-F238E27FC236}">
                    <a16:creationId xmlns:a16="http://schemas.microsoft.com/office/drawing/2014/main" id="{87C086F9-7D9B-457B-97F2-464AE4FF543D}"/>
                  </a:ext>
                </a:extLst>
              </p:cNvPr>
              <p:cNvSpPr>
                <a:spLocks noEditPoints="1"/>
              </p:cNvSpPr>
              <p:nvPr/>
            </p:nvSpPr>
            <p:spPr bwMode="auto">
              <a:xfrm>
                <a:off x="-4469" y="1398"/>
                <a:ext cx="116" cy="198"/>
              </a:xfrm>
              <a:custGeom>
                <a:avLst/>
                <a:gdLst>
                  <a:gd name="T0" fmla="*/ 5 w 106"/>
                  <a:gd name="T1" fmla="*/ 173 h 181"/>
                  <a:gd name="T2" fmla="*/ 0 w 106"/>
                  <a:gd name="T3" fmla="*/ 181 h 181"/>
                  <a:gd name="T4" fmla="*/ 1 w 106"/>
                  <a:gd name="T5" fmla="*/ 180 h 181"/>
                  <a:gd name="T6" fmla="*/ 5 w 106"/>
                  <a:gd name="T7" fmla="*/ 173 h 181"/>
                  <a:gd name="T8" fmla="*/ 5 w 106"/>
                  <a:gd name="T9" fmla="*/ 173 h 181"/>
                  <a:gd name="T10" fmla="*/ 22 w 106"/>
                  <a:gd name="T11" fmla="*/ 144 h 181"/>
                  <a:gd name="T12" fmla="*/ 19 w 106"/>
                  <a:gd name="T13" fmla="*/ 147 h 181"/>
                  <a:gd name="T14" fmla="*/ 5 w 106"/>
                  <a:gd name="T15" fmla="*/ 172 h 181"/>
                  <a:gd name="T16" fmla="*/ 6 w 106"/>
                  <a:gd name="T17" fmla="*/ 172 h 181"/>
                  <a:gd name="T18" fmla="*/ 22 w 106"/>
                  <a:gd name="T19" fmla="*/ 144 h 181"/>
                  <a:gd name="T20" fmla="*/ 66 w 106"/>
                  <a:gd name="T21" fmla="*/ 65 h 181"/>
                  <a:gd name="T22" fmla="*/ 23 w 106"/>
                  <a:gd name="T23" fmla="*/ 140 h 181"/>
                  <a:gd name="T24" fmla="*/ 23 w 106"/>
                  <a:gd name="T25" fmla="*/ 140 h 181"/>
                  <a:gd name="T26" fmla="*/ 26 w 106"/>
                  <a:gd name="T27" fmla="*/ 137 h 181"/>
                  <a:gd name="T28" fmla="*/ 68 w 106"/>
                  <a:gd name="T29" fmla="*/ 66 h 181"/>
                  <a:gd name="T30" fmla="*/ 66 w 106"/>
                  <a:gd name="T31" fmla="*/ 65 h 181"/>
                  <a:gd name="T32" fmla="*/ 104 w 106"/>
                  <a:gd name="T33" fmla="*/ 0 h 181"/>
                  <a:gd name="T34" fmla="*/ 69 w 106"/>
                  <a:gd name="T35" fmla="*/ 60 h 181"/>
                  <a:gd name="T36" fmla="*/ 71 w 106"/>
                  <a:gd name="T37" fmla="*/ 60 h 181"/>
                  <a:gd name="T38" fmla="*/ 106 w 106"/>
                  <a:gd name="T39" fmla="*/ 1 h 181"/>
                  <a:gd name="T40" fmla="*/ 105 w 106"/>
                  <a:gd name="T41" fmla="*/ 0 h 181"/>
                  <a:gd name="T42" fmla="*/ 104 w 106"/>
                  <a:gd name="T4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 h="181">
                    <a:moveTo>
                      <a:pt x="5" y="173"/>
                    </a:moveTo>
                    <a:cubicBezTo>
                      <a:pt x="0" y="181"/>
                      <a:pt x="0" y="181"/>
                      <a:pt x="0" y="181"/>
                    </a:cubicBezTo>
                    <a:cubicBezTo>
                      <a:pt x="1" y="180"/>
                      <a:pt x="1" y="180"/>
                      <a:pt x="1" y="180"/>
                    </a:cubicBezTo>
                    <a:cubicBezTo>
                      <a:pt x="5" y="173"/>
                      <a:pt x="5" y="173"/>
                      <a:pt x="5" y="173"/>
                    </a:cubicBezTo>
                    <a:cubicBezTo>
                      <a:pt x="5" y="173"/>
                      <a:pt x="5" y="173"/>
                      <a:pt x="5" y="173"/>
                    </a:cubicBezTo>
                    <a:moveTo>
                      <a:pt x="22" y="144"/>
                    </a:moveTo>
                    <a:cubicBezTo>
                      <a:pt x="19" y="147"/>
                      <a:pt x="19" y="147"/>
                      <a:pt x="19" y="147"/>
                    </a:cubicBezTo>
                    <a:cubicBezTo>
                      <a:pt x="5" y="172"/>
                      <a:pt x="5" y="172"/>
                      <a:pt x="5" y="172"/>
                    </a:cubicBezTo>
                    <a:cubicBezTo>
                      <a:pt x="6" y="172"/>
                      <a:pt x="6" y="172"/>
                      <a:pt x="6" y="172"/>
                    </a:cubicBezTo>
                    <a:cubicBezTo>
                      <a:pt x="22" y="144"/>
                      <a:pt x="22" y="144"/>
                      <a:pt x="22" y="144"/>
                    </a:cubicBezTo>
                    <a:moveTo>
                      <a:pt x="66" y="65"/>
                    </a:moveTo>
                    <a:cubicBezTo>
                      <a:pt x="23" y="140"/>
                      <a:pt x="23" y="140"/>
                      <a:pt x="23" y="140"/>
                    </a:cubicBezTo>
                    <a:cubicBezTo>
                      <a:pt x="23" y="140"/>
                      <a:pt x="23" y="140"/>
                      <a:pt x="23" y="140"/>
                    </a:cubicBezTo>
                    <a:cubicBezTo>
                      <a:pt x="26" y="137"/>
                      <a:pt x="26" y="137"/>
                      <a:pt x="26" y="137"/>
                    </a:cubicBezTo>
                    <a:cubicBezTo>
                      <a:pt x="68" y="66"/>
                      <a:pt x="68" y="66"/>
                      <a:pt x="68" y="66"/>
                    </a:cubicBezTo>
                    <a:cubicBezTo>
                      <a:pt x="66" y="65"/>
                      <a:pt x="66" y="65"/>
                      <a:pt x="66" y="65"/>
                    </a:cubicBezTo>
                    <a:moveTo>
                      <a:pt x="104" y="0"/>
                    </a:moveTo>
                    <a:cubicBezTo>
                      <a:pt x="69" y="60"/>
                      <a:pt x="69" y="60"/>
                      <a:pt x="69" y="60"/>
                    </a:cubicBezTo>
                    <a:cubicBezTo>
                      <a:pt x="71" y="60"/>
                      <a:pt x="71" y="60"/>
                      <a:pt x="71" y="60"/>
                    </a:cubicBezTo>
                    <a:cubicBezTo>
                      <a:pt x="106" y="1"/>
                      <a:pt x="106" y="1"/>
                      <a:pt x="106" y="1"/>
                    </a:cubicBezTo>
                    <a:cubicBezTo>
                      <a:pt x="105" y="1"/>
                      <a:pt x="105" y="0"/>
                      <a:pt x="105" y="0"/>
                    </a:cubicBezTo>
                    <a:cubicBezTo>
                      <a:pt x="105" y="0"/>
                      <a:pt x="104" y="0"/>
                      <a:pt x="10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1" name="Freeform 389">
                <a:extLst>
                  <a:ext uri="{FF2B5EF4-FFF2-40B4-BE49-F238E27FC236}">
                    <a16:creationId xmlns:a16="http://schemas.microsoft.com/office/drawing/2014/main" id="{C2C80ECC-E2F2-4B52-8EFC-7B19EECD4657}"/>
                  </a:ext>
                </a:extLst>
              </p:cNvPr>
              <p:cNvSpPr>
                <a:spLocks/>
              </p:cNvSpPr>
              <p:nvPr/>
            </p:nvSpPr>
            <p:spPr bwMode="auto">
              <a:xfrm>
                <a:off x="-4464" y="1586"/>
                <a:ext cx="1" cy="1"/>
              </a:xfrm>
              <a:custGeom>
                <a:avLst/>
                <a:gdLst>
                  <a:gd name="T0" fmla="*/ 0 w 1"/>
                  <a:gd name="T1" fmla="*/ 0 h 1"/>
                  <a:gd name="T2" fmla="*/ 0 w 1"/>
                  <a:gd name="T3" fmla="*/ 1 h 1"/>
                  <a:gd name="T4" fmla="*/ 0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2" name="Freeform 390">
                <a:extLst>
                  <a:ext uri="{FF2B5EF4-FFF2-40B4-BE49-F238E27FC236}">
                    <a16:creationId xmlns:a16="http://schemas.microsoft.com/office/drawing/2014/main" id="{4D30B881-4BF3-4BC2-A64A-04A6EE83152F}"/>
                  </a:ext>
                </a:extLst>
              </p:cNvPr>
              <p:cNvSpPr>
                <a:spLocks/>
              </p:cNvSpPr>
              <p:nvPr/>
            </p:nvSpPr>
            <p:spPr bwMode="auto">
              <a:xfrm>
                <a:off x="-4464" y="1586"/>
                <a:ext cx="1" cy="1"/>
              </a:xfrm>
              <a:custGeom>
                <a:avLst/>
                <a:gdLst>
                  <a:gd name="T0" fmla="*/ 0 w 1"/>
                  <a:gd name="T1" fmla="*/ 0 h 1"/>
                  <a:gd name="T2" fmla="*/ 0 w 1"/>
                  <a:gd name="T3" fmla="*/ 1 h 1"/>
                  <a:gd name="T4" fmla="*/ 0 w 1"/>
                  <a:gd name="T5" fmla="*/ 1 h 1"/>
                  <a:gd name="T6" fmla="*/ 1 w 1"/>
                  <a:gd name="T7" fmla="*/ 0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1"/>
                    </a:lnTo>
                    <a:lnTo>
                      <a:pt x="0" y="1"/>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3" name="Freeform 391">
                <a:extLst>
                  <a:ext uri="{FF2B5EF4-FFF2-40B4-BE49-F238E27FC236}">
                    <a16:creationId xmlns:a16="http://schemas.microsoft.com/office/drawing/2014/main" id="{6F7238B7-3116-45A6-AC3B-2138553800D9}"/>
                  </a:ext>
                </a:extLst>
              </p:cNvPr>
              <p:cNvSpPr>
                <a:spLocks/>
              </p:cNvSpPr>
              <p:nvPr/>
            </p:nvSpPr>
            <p:spPr bwMode="auto">
              <a:xfrm>
                <a:off x="-4448" y="1548"/>
                <a:ext cx="7" cy="11"/>
              </a:xfrm>
              <a:custGeom>
                <a:avLst/>
                <a:gdLst>
                  <a:gd name="T0" fmla="*/ 7 w 7"/>
                  <a:gd name="T1" fmla="*/ 0 h 11"/>
                  <a:gd name="T2" fmla="*/ 4 w 7"/>
                  <a:gd name="T3" fmla="*/ 3 h 11"/>
                  <a:gd name="T4" fmla="*/ 0 w 7"/>
                  <a:gd name="T5" fmla="*/ 11 h 11"/>
                  <a:gd name="T6" fmla="*/ 3 w 7"/>
                  <a:gd name="T7" fmla="*/ 7 h 11"/>
                  <a:gd name="T8" fmla="*/ 7 w 7"/>
                  <a:gd name="T9" fmla="*/ 0 h 11"/>
                </a:gdLst>
                <a:ahLst/>
                <a:cxnLst>
                  <a:cxn ang="0">
                    <a:pos x="T0" y="T1"/>
                  </a:cxn>
                  <a:cxn ang="0">
                    <a:pos x="T2" y="T3"/>
                  </a:cxn>
                  <a:cxn ang="0">
                    <a:pos x="T4" y="T5"/>
                  </a:cxn>
                  <a:cxn ang="0">
                    <a:pos x="T6" y="T7"/>
                  </a:cxn>
                  <a:cxn ang="0">
                    <a:pos x="T8" y="T9"/>
                  </a:cxn>
                </a:cxnLst>
                <a:rect l="0" t="0" r="r" b="b"/>
                <a:pathLst>
                  <a:path w="7" h="11">
                    <a:moveTo>
                      <a:pt x="7" y="0"/>
                    </a:moveTo>
                    <a:lnTo>
                      <a:pt x="4" y="3"/>
                    </a:lnTo>
                    <a:lnTo>
                      <a:pt x="0" y="11"/>
                    </a:lnTo>
                    <a:lnTo>
                      <a:pt x="3" y="7"/>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4" name="Freeform 392">
                <a:extLst>
                  <a:ext uri="{FF2B5EF4-FFF2-40B4-BE49-F238E27FC236}">
                    <a16:creationId xmlns:a16="http://schemas.microsoft.com/office/drawing/2014/main" id="{F6432A7B-2756-4DE3-9FB1-DAE9A0A1E53B}"/>
                  </a:ext>
                </a:extLst>
              </p:cNvPr>
              <p:cNvSpPr>
                <a:spLocks/>
              </p:cNvSpPr>
              <p:nvPr/>
            </p:nvSpPr>
            <p:spPr bwMode="auto">
              <a:xfrm>
                <a:off x="-4448" y="1548"/>
                <a:ext cx="7" cy="11"/>
              </a:xfrm>
              <a:custGeom>
                <a:avLst/>
                <a:gdLst>
                  <a:gd name="T0" fmla="*/ 7 w 7"/>
                  <a:gd name="T1" fmla="*/ 0 h 11"/>
                  <a:gd name="T2" fmla="*/ 4 w 7"/>
                  <a:gd name="T3" fmla="*/ 3 h 11"/>
                  <a:gd name="T4" fmla="*/ 0 w 7"/>
                  <a:gd name="T5" fmla="*/ 11 h 11"/>
                  <a:gd name="T6" fmla="*/ 3 w 7"/>
                  <a:gd name="T7" fmla="*/ 7 h 11"/>
                  <a:gd name="T8" fmla="*/ 7 w 7"/>
                  <a:gd name="T9" fmla="*/ 0 h 11"/>
                </a:gdLst>
                <a:ahLst/>
                <a:cxnLst>
                  <a:cxn ang="0">
                    <a:pos x="T0" y="T1"/>
                  </a:cxn>
                  <a:cxn ang="0">
                    <a:pos x="T2" y="T3"/>
                  </a:cxn>
                  <a:cxn ang="0">
                    <a:pos x="T4" y="T5"/>
                  </a:cxn>
                  <a:cxn ang="0">
                    <a:pos x="T6" y="T7"/>
                  </a:cxn>
                  <a:cxn ang="0">
                    <a:pos x="T8" y="T9"/>
                  </a:cxn>
                </a:cxnLst>
                <a:rect l="0" t="0" r="r" b="b"/>
                <a:pathLst>
                  <a:path w="7" h="11">
                    <a:moveTo>
                      <a:pt x="7" y="0"/>
                    </a:moveTo>
                    <a:lnTo>
                      <a:pt x="4" y="3"/>
                    </a:lnTo>
                    <a:lnTo>
                      <a:pt x="0" y="11"/>
                    </a:lnTo>
                    <a:lnTo>
                      <a:pt x="3" y="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5" name="Freeform 393">
                <a:extLst>
                  <a:ext uri="{FF2B5EF4-FFF2-40B4-BE49-F238E27FC236}">
                    <a16:creationId xmlns:a16="http://schemas.microsoft.com/office/drawing/2014/main" id="{FB89CF22-F9DA-4EC5-9A07-F883598485D3}"/>
                  </a:ext>
                </a:extLst>
              </p:cNvPr>
              <p:cNvSpPr>
                <a:spLocks noEditPoints="1"/>
              </p:cNvSpPr>
              <p:nvPr/>
            </p:nvSpPr>
            <p:spPr bwMode="auto">
              <a:xfrm>
                <a:off x="-2673" y="1574"/>
                <a:ext cx="400" cy="14"/>
              </a:xfrm>
              <a:custGeom>
                <a:avLst/>
                <a:gdLst>
                  <a:gd name="T0" fmla="*/ 253 w 364"/>
                  <a:gd name="T1" fmla="*/ 8 h 13"/>
                  <a:gd name="T2" fmla="*/ 251 w 364"/>
                  <a:gd name="T3" fmla="*/ 9 h 13"/>
                  <a:gd name="T4" fmla="*/ 363 w 364"/>
                  <a:gd name="T5" fmla="*/ 13 h 13"/>
                  <a:gd name="T6" fmla="*/ 364 w 364"/>
                  <a:gd name="T7" fmla="*/ 11 h 13"/>
                  <a:gd name="T8" fmla="*/ 253 w 364"/>
                  <a:gd name="T9" fmla="*/ 8 h 13"/>
                  <a:gd name="T10" fmla="*/ 223 w 364"/>
                  <a:gd name="T11" fmla="*/ 7 h 13"/>
                  <a:gd name="T12" fmla="*/ 222 w 364"/>
                  <a:gd name="T13" fmla="*/ 8 h 13"/>
                  <a:gd name="T14" fmla="*/ 222 w 364"/>
                  <a:gd name="T15" fmla="*/ 8 h 13"/>
                  <a:gd name="T16" fmla="*/ 242 w 364"/>
                  <a:gd name="T17" fmla="*/ 9 h 13"/>
                  <a:gd name="T18" fmla="*/ 244 w 364"/>
                  <a:gd name="T19" fmla="*/ 8 h 13"/>
                  <a:gd name="T20" fmla="*/ 223 w 364"/>
                  <a:gd name="T21" fmla="*/ 7 h 13"/>
                  <a:gd name="T22" fmla="*/ 128 w 364"/>
                  <a:gd name="T23" fmla="*/ 4 h 13"/>
                  <a:gd name="T24" fmla="*/ 135 w 364"/>
                  <a:gd name="T25" fmla="*/ 6 h 13"/>
                  <a:gd name="T26" fmla="*/ 210 w 364"/>
                  <a:gd name="T27" fmla="*/ 8 h 13"/>
                  <a:gd name="T28" fmla="*/ 216 w 364"/>
                  <a:gd name="T29" fmla="*/ 7 h 13"/>
                  <a:gd name="T30" fmla="*/ 218 w 364"/>
                  <a:gd name="T31" fmla="*/ 7 h 13"/>
                  <a:gd name="T32" fmla="*/ 218 w 364"/>
                  <a:gd name="T33" fmla="*/ 7 h 13"/>
                  <a:gd name="T34" fmla="*/ 128 w 364"/>
                  <a:gd name="T35" fmla="*/ 4 h 13"/>
                  <a:gd name="T36" fmla="*/ 1 w 364"/>
                  <a:gd name="T37" fmla="*/ 0 h 13"/>
                  <a:gd name="T38" fmla="*/ 0 w 364"/>
                  <a:gd name="T39" fmla="*/ 2 h 13"/>
                  <a:gd name="T40" fmla="*/ 113 w 364"/>
                  <a:gd name="T41" fmla="*/ 5 h 13"/>
                  <a:gd name="T42" fmla="*/ 106 w 364"/>
                  <a:gd name="T43" fmla="*/ 4 h 13"/>
                  <a:gd name="T44" fmla="*/ 1 w 364"/>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13">
                    <a:moveTo>
                      <a:pt x="253" y="8"/>
                    </a:moveTo>
                    <a:cubicBezTo>
                      <a:pt x="251" y="9"/>
                      <a:pt x="251" y="9"/>
                      <a:pt x="251" y="9"/>
                    </a:cubicBezTo>
                    <a:cubicBezTo>
                      <a:pt x="363" y="13"/>
                      <a:pt x="363" y="13"/>
                      <a:pt x="363" y="13"/>
                    </a:cubicBezTo>
                    <a:cubicBezTo>
                      <a:pt x="364" y="11"/>
                      <a:pt x="364" y="11"/>
                      <a:pt x="364" y="11"/>
                    </a:cubicBezTo>
                    <a:cubicBezTo>
                      <a:pt x="253" y="8"/>
                      <a:pt x="253" y="8"/>
                      <a:pt x="253" y="8"/>
                    </a:cubicBezTo>
                    <a:moveTo>
                      <a:pt x="223" y="7"/>
                    </a:moveTo>
                    <a:cubicBezTo>
                      <a:pt x="222" y="8"/>
                      <a:pt x="222" y="8"/>
                      <a:pt x="222" y="8"/>
                    </a:cubicBezTo>
                    <a:cubicBezTo>
                      <a:pt x="222" y="8"/>
                      <a:pt x="222" y="8"/>
                      <a:pt x="222" y="8"/>
                    </a:cubicBezTo>
                    <a:cubicBezTo>
                      <a:pt x="242" y="9"/>
                      <a:pt x="242" y="9"/>
                      <a:pt x="242" y="9"/>
                    </a:cubicBezTo>
                    <a:cubicBezTo>
                      <a:pt x="244" y="8"/>
                      <a:pt x="244" y="8"/>
                      <a:pt x="244" y="8"/>
                    </a:cubicBezTo>
                    <a:cubicBezTo>
                      <a:pt x="223" y="7"/>
                      <a:pt x="223" y="7"/>
                      <a:pt x="223" y="7"/>
                    </a:cubicBezTo>
                    <a:moveTo>
                      <a:pt x="128" y="4"/>
                    </a:moveTo>
                    <a:cubicBezTo>
                      <a:pt x="135" y="6"/>
                      <a:pt x="135" y="6"/>
                      <a:pt x="135" y="6"/>
                    </a:cubicBezTo>
                    <a:cubicBezTo>
                      <a:pt x="210" y="8"/>
                      <a:pt x="210" y="8"/>
                      <a:pt x="210" y="8"/>
                    </a:cubicBezTo>
                    <a:cubicBezTo>
                      <a:pt x="212" y="8"/>
                      <a:pt x="214" y="7"/>
                      <a:pt x="216" y="7"/>
                    </a:cubicBezTo>
                    <a:cubicBezTo>
                      <a:pt x="216" y="7"/>
                      <a:pt x="217" y="7"/>
                      <a:pt x="218" y="7"/>
                    </a:cubicBezTo>
                    <a:cubicBezTo>
                      <a:pt x="218" y="7"/>
                      <a:pt x="218" y="7"/>
                      <a:pt x="218" y="7"/>
                    </a:cubicBezTo>
                    <a:cubicBezTo>
                      <a:pt x="128" y="4"/>
                      <a:pt x="128" y="4"/>
                      <a:pt x="128" y="4"/>
                    </a:cubicBezTo>
                    <a:moveTo>
                      <a:pt x="1" y="0"/>
                    </a:moveTo>
                    <a:cubicBezTo>
                      <a:pt x="0" y="2"/>
                      <a:pt x="0" y="2"/>
                      <a:pt x="0" y="2"/>
                    </a:cubicBezTo>
                    <a:cubicBezTo>
                      <a:pt x="113" y="5"/>
                      <a:pt x="113" y="5"/>
                      <a:pt x="113" y="5"/>
                    </a:cubicBezTo>
                    <a:cubicBezTo>
                      <a:pt x="106" y="4"/>
                      <a:pt x="106" y="4"/>
                      <a:pt x="106" y="4"/>
                    </a:cubicBezTo>
                    <a:cubicBezTo>
                      <a:pt x="1" y="0"/>
                      <a:pt x="1" y="0"/>
                      <a:pt x="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6" name="Freeform 394">
                <a:extLst>
                  <a:ext uri="{FF2B5EF4-FFF2-40B4-BE49-F238E27FC236}">
                    <a16:creationId xmlns:a16="http://schemas.microsoft.com/office/drawing/2014/main" id="{74607D79-2821-4788-83AF-BE757D324211}"/>
                  </a:ext>
                </a:extLst>
              </p:cNvPr>
              <p:cNvSpPr>
                <a:spLocks/>
              </p:cNvSpPr>
              <p:nvPr/>
            </p:nvSpPr>
            <p:spPr bwMode="auto">
              <a:xfrm>
                <a:off x="-2407" y="1583"/>
                <a:ext cx="12" cy="1"/>
              </a:xfrm>
              <a:custGeom>
                <a:avLst/>
                <a:gdLst>
                  <a:gd name="T0" fmla="*/ 2 w 12"/>
                  <a:gd name="T1" fmla="*/ 0 h 1"/>
                  <a:gd name="T2" fmla="*/ 0 w 12"/>
                  <a:gd name="T3" fmla="*/ 1 h 1"/>
                  <a:gd name="T4" fmla="*/ 10 w 12"/>
                  <a:gd name="T5" fmla="*/ 1 h 1"/>
                  <a:gd name="T6" fmla="*/ 12 w 12"/>
                  <a:gd name="T7" fmla="*/ 0 h 1"/>
                  <a:gd name="T8" fmla="*/ 2 w 12"/>
                  <a:gd name="T9" fmla="*/ 0 h 1"/>
                </a:gdLst>
                <a:ahLst/>
                <a:cxnLst>
                  <a:cxn ang="0">
                    <a:pos x="T0" y="T1"/>
                  </a:cxn>
                  <a:cxn ang="0">
                    <a:pos x="T2" y="T3"/>
                  </a:cxn>
                  <a:cxn ang="0">
                    <a:pos x="T4" y="T5"/>
                  </a:cxn>
                  <a:cxn ang="0">
                    <a:pos x="T6" y="T7"/>
                  </a:cxn>
                  <a:cxn ang="0">
                    <a:pos x="T8" y="T9"/>
                  </a:cxn>
                </a:cxnLst>
                <a:rect l="0" t="0" r="r" b="b"/>
                <a:pathLst>
                  <a:path w="12" h="1">
                    <a:moveTo>
                      <a:pt x="2" y="0"/>
                    </a:moveTo>
                    <a:lnTo>
                      <a:pt x="0" y="1"/>
                    </a:lnTo>
                    <a:lnTo>
                      <a:pt x="10" y="1"/>
                    </a:lnTo>
                    <a:lnTo>
                      <a:pt x="12" y="0"/>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7" name="Freeform 395">
                <a:extLst>
                  <a:ext uri="{FF2B5EF4-FFF2-40B4-BE49-F238E27FC236}">
                    <a16:creationId xmlns:a16="http://schemas.microsoft.com/office/drawing/2014/main" id="{03D4B7DF-D6C8-48A3-B6D3-871BC307AA1E}"/>
                  </a:ext>
                </a:extLst>
              </p:cNvPr>
              <p:cNvSpPr>
                <a:spLocks/>
              </p:cNvSpPr>
              <p:nvPr/>
            </p:nvSpPr>
            <p:spPr bwMode="auto">
              <a:xfrm>
                <a:off x="-2407" y="1583"/>
                <a:ext cx="12" cy="1"/>
              </a:xfrm>
              <a:custGeom>
                <a:avLst/>
                <a:gdLst>
                  <a:gd name="T0" fmla="*/ 2 w 12"/>
                  <a:gd name="T1" fmla="*/ 0 h 1"/>
                  <a:gd name="T2" fmla="*/ 0 w 12"/>
                  <a:gd name="T3" fmla="*/ 1 h 1"/>
                  <a:gd name="T4" fmla="*/ 10 w 12"/>
                  <a:gd name="T5" fmla="*/ 1 h 1"/>
                  <a:gd name="T6" fmla="*/ 12 w 12"/>
                  <a:gd name="T7" fmla="*/ 0 h 1"/>
                  <a:gd name="T8" fmla="*/ 2 w 12"/>
                  <a:gd name="T9" fmla="*/ 0 h 1"/>
                </a:gdLst>
                <a:ahLst/>
                <a:cxnLst>
                  <a:cxn ang="0">
                    <a:pos x="T0" y="T1"/>
                  </a:cxn>
                  <a:cxn ang="0">
                    <a:pos x="T2" y="T3"/>
                  </a:cxn>
                  <a:cxn ang="0">
                    <a:pos x="T4" y="T5"/>
                  </a:cxn>
                  <a:cxn ang="0">
                    <a:pos x="T6" y="T7"/>
                  </a:cxn>
                  <a:cxn ang="0">
                    <a:pos x="T8" y="T9"/>
                  </a:cxn>
                </a:cxnLst>
                <a:rect l="0" t="0" r="r" b="b"/>
                <a:pathLst>
                  <a:path w="12" h="1">
                    <a:moveTo>
                      <a:pt x="2" y="0"/>
                    </a:moveTo>
                    <a:lnTo>
                      <a:pt x="0" y="1"/>
                    </a:lnTo>
                    <a:lnTo>
                      <a:pt x="10" y="1"/>
                    </a:lnTo>
                    <a:lnTo>
                      <a:pt x="1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8" name="Freeform 396">
                <a:extLst>
                  <a:ext uri="{FF2B5EF4-FFF2-40B4-BE49-F238E27FC236}">
                    <a16:creationId xmlns:a16="http://schemas.microsoft.com/office/drawing/2014/main" id="{89C009F7-A0F9-4890-92C6-32514846220E}"/>
                  </a:ext>
                </a:extLst>
              </p:cNvPr>
              <p:cNvSpPr>
                <a:spLocks/>
              </p:cNvSpPr>
              <p:nvPr/>
            </p:nvSpPr>
            <p:spPr bwMode="auto">
              <a:xfrm>
                <a:off x="-2433" y="1582"/>
                <a:ext cx="5" cy="1"/>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0" y="0"/>
                      <a:pt x="0" y="0"/>
                      <a:pt x="0" y="0"/>
                    </a:cubicBezTo>
                    <a:cubicBezTo>
                      <a:pt x="1" y="1"/>
                      <a:pt x="3" y="1"/>
                      <a:pt x="4" y="1"/>
                    </a:cubicBezTo>
                    <a:cubicBezTo>
                      <a:pt x="5" y="0"/>
                      <a:pt x="5" y="0"/>
                      <a:pt x="5" y="0"/>
                    </a:cubicBezTo>
                    <a:cubicBezTo>
                      <a:pt x="0" y="0"/>
                      <a:pt x="0" y="0"/>
                      <a:pt x="0" y="0"/>
                    </a:cubicBezTo>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9" name="Freeform 397">
                <a:extLst>
                  <a:ext uri="{FF2B5EF4-FFF2-40B4-BE49-F238E27FC236}">
                    <a16:creationId xmlns:a16="http://schemas.microsoft.com/office/drawing/2014/main" id="{7897DBD6-1B46-48B6-892F-25C6A7406AF6}"/>
                  </a:ext>
                </a:extLst>
              </p:cNvPr>
              <p:cNvSpPr>
                <a:spLocks/>
              </p:cNvSpPr>
              <p:nvPr/>
            </p:nvSpPr>
            <p:spPr bwMode="auto">
              <a:xfrm>
                <a:off x="-2556" y="1578"/>
                <a:ext cx="32" cy="3"/>
              </a:xfrm>
              <a:custGeom>
                <a:avLst/>
                <a:gdLst>
                  <a:gd name="T0" fmla="*/ 0 w 32"/>
                  <a:gd name="T1" fmla="*/ 0 h 3"/>
                  <a:gd name="T2" fmla="*/ 7 w 32"/>
                  <a:gd name="T3" fmla="*/ 2 h 3"/>
                  <a:gd name="T4" fmla="*/ 32 w 32"/>
                  <a:gd name="T5" fmla="*/ 3 h 3"/>
                  <a:gd name="T6" fmla="*/ 24 w 32"/>
                  <a:gd name="T7" fmla="*/ 0 h 3"/>
                  <a:gd name="T8" fmla="*/ 0 w 32"/>
                  <a:gd name="T9" fmla="*/ 0 h 3"/>
                </a:gdLst>
                <a:ahLst/>
                <a:cxnLst>
                  <a:cxn ang="0">
                    <a:pos x="T0" y="T1"/>
                  </a:cxn>
                  <a:cxn ang="0">
                    <a:pos x="T2" y="T3"/>
                  </a:cxn>
                  <a:cxn ang="0">
                    <a:pos x="T4" y="T5"/>
                  </a:cxn>
                  <a:cxn ang="0">
                    <a:pos x="T6" y="T7"/>
                  </a:cxn>
                  <a:cxn ang="0">
                    <a:pos x="T8" y="T9"/>
                  </a:cxn>
                </a:cxnLst>
                <a:rect l="0" t="0" r="r" b="b"/>
                <a:pathLst>
                  <a:path w="32" h="3">
                    <a:moveTo>
                      <a:pt x="0" y="0"/>
                    </a:moveTo>
                    <a:lnTo>
                      <a:pt x="7" y="2"/>
                    </a:lnTo>
                    <a:lnTo>
                      <a:pt x="32" y="3"/>
                    </a:lnTo>
                    <a:lnTo>
                      <a:pt x="24" y="0"/>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0" name="Freeform 398">
                <a:extLst>
                  <a:ext uri="{FF2B5EF4-FFF2-40B4-BE49-F238E27FC236}">
                    <a16:creationId xmlns:a16="http://schemas.microsoft.com/office/drawing/2014/main" id="{099E85B3-F595-45B8-A6BF-E2EB3487B30C}"/>
                  </a:ext>
                </a:extLst>
              </p:cNvPr>
              <p:cNvSpPr>
                <a:spLocks/>
              </p:cNvSpPr>
              <p:nvPr/>
            </p:nvSpPr>
            <p:spPr bwMode="auto">
              <a:xfrm>
                <a:off x="-2556" y="1578"/>
                <a:ext cx="32" cy="3"/>
              </a:xfrm>
              <a:custGeom>
                <a:avLst/>
                <a:gdLst>
                  <a:gd name="T0" fmla="*/ 0 w 32"/>
                  <a:gd name="T1" fmla="*/ 0 h 3"/>
                  <a:gd name="T2" fmla="*/ 7 w 32"/>
                  <a:gd name="T3" fmla="*/ 2 h 3"/>
                  <a:gd name="T4" fmla="*/ 32 w 32"/>
                  <a:gd name="T5" fmla="*/ 3 h 3"/>
                  <a:gd name="T6" fmla="*/ 24 w 32"/>
                  <a:gd name="T7" fmla="*/ 0 h 3"/>
                  <a:gd name="T8" fmla="*/ 0 w 32"/>
                  <a:gd name="T9" fmla="*/ 0 h 3"/>
                </a:gdLst>
                <a:ahLst/>
                <a:cxnLst>
                  <a:cxn ang="0">
                    <a:pos x="T0" y="T1"/>
                  </a:cxn>
                  <a:cxn ang="0">
                    <a:pos x="T2" y="T3"/>
                  </a:cxn>
                  <a:cxn ang="0">
                    <a:pos x="T4" y="T5"/>
                  </a:cxn>
                  <a:cxn ang="0">
                    <a:pos x="T6" y="T7"/>
                  </a:cxn>
                  <a:cxn ang="0">
                    <a:pos x="T8" y="T9"/>
                  </a:cxn>
                </a:cxnLst>
                <a:rect l="0" t="0" r="r" b="b"/>
                <a:pathLst>
                  <a:path w="32" h="3">
                    <a:moveTo>
                      <a:pt x="0" y="0"/>
                    </a:moveTo>
                    <a:lnTo>
                      <a:pt x="7" y="2"/>
                    </a:lnTo>
                    <a:lnTo>
                      <a:pt x="32" y="3"/>
                    </a:lnTo>
                    <a:lnTo>
                      <a:pt x="2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1" name="Freeform 399">
                <a:extLst>
                  <a:ext uri="{FF2B5EF4-FFF2-40B4-BE49-F238E27FC236}">
                    <a16:creationId xmlns:a16="http://schemas.microsoft.com/office/drawing/2014/main" id="{81A38485-FFF9-4E98-ACFF-06FA68A8C51C}"/>
                  </a:ext>
                </a:extLst>
              </p:cNvPr>
              <p:cNvSpPr>
                <a:spLocks noEditPoints="1"/>
              </p:cNvSpPr>
              <p:nvPr/>
            </p:nvSpPr>
            <p:spPr bwMode="auto">
              <a:xfrm>
                <a:off x="-2987" y="1565"/>
                <a:ext cx="835" cy="27"/>
              </a:xfrm>
              <a:custGeom>
                <a:avLst/>
                <a:gdLst>
                  <a:gd name="T0" fmla="*/ 688 w 760"/>
                  <a:gd name="T1" fmla="*/ 21 h 24"/>
                  <a:gd name="T2" fmla="*/ 687 w 760"/>
                  <a:gd name="T3" fmla="*/ 22 h 24"/>
                  <a:gd name="T4" fmla="*/ 760 w 760"/>
                  <a:gd name="T5" fmla="*/ 24 h 24"/>
                  <a:gd name="T6" fmla="*/ 760 w 760"/>
                  <a:gd name="T7" fmla="*/ 23 h 24"/>
                  <a:gd name="T8" fmla="*/ 688 w 760"/>
                  <a:gd name="T9" fmla="*/ 21 h 24"/>
                  <a:gd name="T10" fmla="*/ 652 w 760"/>
                  <a:gd name="T11" fmla="*/ 20 h 24"/>
                  <a:gd name="T12" fmla="*/ 651 w 760"/>
                  <a:gd name="T13" fmla="*/ 21 h 24"/>
                  <a:gd name="T14" fmla="*/ 685 w 760"/>
                  <a:gd name="T15" fmla="*/ 22 h 24"/>
                  <a:gd name="T16" fmla="*/ 686 w 760"/>
                  <a:gd name="T17" fmla="*/ 21 h 24"/>
                  <a:gd name="T18" fmla="*/ 652 w 760"/>
                  <a:gd name="T19" fmla="*/ 20 h 24"/>
                  <a:gd name="T20" fmla="*/ 155 w 760"/>
                  <a:gd name="T21" fmla="*/ 4 h 24"/>
                  <a:gd name="T22" fmla="*/ 154 w 760"/>
                  <a:gd name="T23" fmla="*/ 6 h 24"/>
                  <a:gd name="T24" fmla="*/ 284 w 760"/>
                  <a:gd name="T25" fmla="*/ 10 h 24"/>
                  <a:gd name="T26" fmla="*/ 285 w 760"/>
                  <a:gd name="T27" fmla="*/ 8 h 24"/>
                  <a:gd name="T28" fmla="*/ 155 w 760"/>
                  <a:gd name="T29" fmla="*/ 4 h 24"/>
                  <a:gd name="T30" fmla="*/ 0 w 760"/>
                  <a:gd name="T31" fmla="*/ 0 h 24"/>
                  <a:gd name="T32" fmla="*/ 1 w 760"/>
                  <a:gd name="T33" fmla="*/ 1 h 24"/>
                  <a:gd name="T34" fmla="*/ 152 w 760"/>
                  <a:gd name="T35" fmla="*/ 5 h 24"/>
                  <a:gd name="T36" fmla="*/ 154 w 760"/>
                  <a:gd name="T37" fmla="*/ 4 h 24"/>
                  <a:gd name="T38" fmla="*/ 0 w 760"/>
                  <a:gd name="T3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60" h="24">
                    <a:moveTo>
                      <a:pt x="688" y="21"/>
                    </a:moveTo>
                    <a:cubicBezTo>
                      <a:pt x="687" y="22"/>
                      <a:pt x="687" y="22"/>
                      <a:pt x="687" y="22"/>
                    </a:cubicBezTo>
                    <a:cubicBezTo>
                      <a:pt x="760" y="24"/>
                      <a:pt x="760" y="24"/>
                      <a:pt x="760" y="24"/>
                    </a:cubicBezTo>
                    <a:cubicBezTo>
                      <a:pt x="760" y="24"/>
                      <a:pt x="760" y="23"/>
                      <a:pt x="760" y="23"/>
                    </a:cubicBezTo>
                    <a:cubicBezTo>
                      <a:pt x="688" y="21"/>
                      <a:pt x="688" y="21"/>
                      <a:pt x="688" y="21"/>
                    </a:cubicBezTo>
                    <a:moveTo>
                      <a:pt x="652" y="20"/>
                    </a:moveTo>
                    <a:cubicBezTo>
                      <a:pt x="651" y="21"/>
                      <a:pt x="651" y="21"/>
                      <a:pt x="651" y="21"/>
                    </a:cubicBezTo>
                    <a:cubicBezTo>
                      <a:pt x="685" y="22"/>
                      <a:pt x="685" y="22"/>
                      <a:pt x="685" y="22"/>
                    </a:cubicBezTo>
                    <a:cubicBezTo>
                      <a:pt x="686" y="21"/>
                      <a:pt x="686" y="21"/>
                      <a:pt x="686" y="21"/>
                    </a:cubicBezTo>
                    <a:cubicBezTo>
                      <a:pt x="652" y="20"/>
                      <a:pt x="652" y="20"/>
                      <a:pt x="652" y="20"/>
                    </a:cubicBezTo>
                    <a:moveTo>
                      <a:pt x="155" y="4"/>
                    </a:moveTo>
                    <a:cubicBezTo>
                      <a:pt x="154" y="6"/>
                      <a:pt x="154" y="6"/>
                      <a:pt x="154" y="6"/>
                    </a:cubicBezTo>
                    <a:cubicBezTo>
                      <a:pt x="284" y="10"/>
                      <a:pt x="284" y="10"/>
                      <a:pt x="284" y="10"/>
                    </a:cubicBezTo>
                    <a:cubicBezTo>
                      <a:pt x="285" y="8"/>
                      <a:pt x="285" y="8"/>
                      <a:pt x="285" y="8"/>
                    </a:cubicBezTo>
                    <a:cubicBezTo>
                      <a:pt x="155" y="4"/>
                      <a:pt x="155" y="4"/>
                      <a:pt x="155" y="4"/>
                    </a:cubicBezTo>
                    <a:moveTo>
                      <a:pt x="0" y="0"/>
                    </a:moveTo>
                    <a:cubicBezTo>
                      <a:pt x="1" y="1"/>
                      <a:pt x="1" y="1"/>
                      <a:pt x="1" y="1"/>
                    </a:cubicBezTo>
                    <a:cubicBezTo>
                      <a:pt x="152" y="5"/>
                      <a:pt x="152" y="5"/>
                      <a:pt x="152" y="5"/>
                    </a:cubicBezTo>
                    <a:cubicBezTo>
                      <a:pt x="154" y="4"/>
                      <a:pt x="154" y="4"/>
                      <a:pt x="154" y="4"/>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2" name="Freeform 400">
                <a:extLst>
                  <a:ext uri="{FF2B5EF4-FFF2-40B4-BE49-F238E27FC236}">
                    <a16:creationId xmlns:a16="http://schemas.microsoft.com/office/drawing/2014/main" id="{B85C2113-7E1C-4690-898E-767A2ABD4A33}"/>
                  </a:ext>
                </a:extLst>
              </p:cNvPr>
              <p:cNvSpPr>
                <a:spLocks/>
              </p:cNvSpPr>
              <p:nvPr/>
            </p:nvSpPr>
            <p:spPr bwMode="auto">
              <a:xfrm>
                <a:off x="-2820" y="1570"/>
                <a:ext cx="3" cy="2"/>
              </a:xfrm>
              <a:custGeom>
                <a:avLst/>
                <a:gdLst>
                  <a:gd name="T0" fmla="*/ 2 w 3"/>
                  <a:gd name="T1" fmla="*/ 0 h 2"/>
                  <a:gd name="T2" fmla="*/ 0 w 3"/>
                  <a:gd name="T3" fmla="*/ 1 h 2"/>
                  <a:gd name="T4" fmla="*/ 2 w 3"/>
                  <a:gd name="T5" fmla="*/ 2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lnTo>
                      <a:pt x="0" y="1"/>
                    </a:lnTo>
                    <a:lnTo>
                      <a:pt x="2" y="2"/>
                    </a:lnTo>
                    <a:lnTo>
                      <a:pt x="3" y="0"/>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3" name="Freeform 401">
                <a:extLst>
                  <a:ext uri="{FF2B5EF4-FFF2-40B4-BE49-F238E27FC236}">
                    <a16:creationId xmlns:a16="http://schemas.microsoft.com/office/drawing/2014/main" id="{20721AD3-5F80-4FDC-BECF-38B5D1134D48}"/>
                  </a:ext>
                </a:extLst>
              </p:cNvPr>
              <p:cNvSpPr>
                <a:spLocks/>
              </p:cNvSpPr>
              <p:nvPr/>
            </p:nvSpPr>
            <p:spPr bwMode="auto">
              <a:xfrm>
                <a:off x="-2820" y="1570"/>
                <a:ext cx="3" cy="2"/>
              </a:xfrm>
              <a:custGeom>
                <a:avLst/>
                <a:gdLst>
                  <a:gd name="T0" fmla="*/ 2 w 3"/>
                  <a:gd name="T1" fmla="*/ 0 h 2"/>
                  <a:gd name="T2" fmla="*/ 0 w 3"/>
                  <a:gd name="T3" fmla="*/ 1 h 2"/>
                  <a:gd name="T4" fmla="*/ 2 w 3"/>
                  <a:gd name="T5" fmla="*/ 2 h 2"/>
                  <a:gd name="T6" fmla="*/ 3 w 3"/>
                  <a:gd name="T7" fmla="*/ 0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lnTo>
                      <a:pt x="0" y="1"/>
                    </a:lnTo>
                    <a:lnTo>
                      <a:pt x="2" y="2"/>
                    </a:lnTo>
                    <a:lnTo>
                      <a:pt x="3"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4" name="Freeform 402">
                <a:extLst>
                  <a:ext uri="{FF2B5EF4-FFF2-40B4-BE49-F238E27FC236}">
                    <a16:creationId xmlns:a16="http://schemas.microsoft.com/office/drawing/2014/main" id="{D9698AE2-1FF1-4C4B-ABC0-0F3D74924388}"/>
                  </a:ext>
                </a:extLst>
              </p:cNvPr>
              <p:cNvSpPr>
                <a:spLocks noEditPoints="1"/>
              </p:cNvSpPr>
              <p:nvPr/>
            </p:nvSpPr>
            <p:spPr bwMode="auto">
              <a:xfrm>
                <a:off x="-3101" y="1561"/>
                <a:ext cx="107" cy="5"/>
              </a:xfrm>
              <a:custGeom>
                <a:avLst/>
                <a:gdLst>
                  <a:gd name="T0" fmla="*/ 35 w 107"/>
                  <a:gd name="T1" fmla="*/ 1 h 5"/>
                  <a:gd name="T2" fmla="*/ 35 w 107"/>
                  <a:gd name="T3" fmla="*/ 3 h 5"/>
                  <a:gd name="T4" fmla="*/ 107 w 107"/>
                  <a:gd name="T5" fmla="*/ 5 h 5"/>
                  <a:gd name="T6" fmla="*/ 106 w 107"/>
                  <a:gd name="T7" fmla="*/ 3 h 5"/>
                  <a:gd name="T8" fmla="*/ 35 w 107"/>
                  <a:gd name="T9" fmla="*/ 1 h 5"/>
                  <a:gd name="T10" fmla="*/ 1 w 107"/>
                  <a:gd name="T11" fmla="*/ 0 h 5"/>
                  <a:gd name="T12" fmla="*/ 0 w 107"/>
                  <a:gd name="T13" fmla="*/ 2 h 5"/>
                  <a:gd name="T14" fmla="*/ 31 w 107"/>
                  <a:gd name="T15" fmla="*/ 3 h 5"/>
                  <a:gd name="T16" fmla="*/ 30 w 107"/>
                  <a:gd name="T17" fmla="*/ 1 h 5"/>
                  <a:gd name="T18" fmla="*/ 1 w 10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5">
                    <a:moveTo>
                      <a:pt x="35" y="1"/>
                    </a:moveTo>
                    <a:lnTo>
                      <a:pt x="35" y="3"/>
                    </a:lnTo>
                    <a:lnTo>
                      <a:pt x="107" y="5"/>
                    </a:lnTo>
                    <a:lnTo>
                      <a:pt x="106" y="3"/>
                    </a:lnTo>
                    <a:lnTo>
                      <a:pt x="35" y="1"/>
                    </a:lnTo>
                    <a:close/>
                    <a:moveTo>
                      <a:pt x="1" y="0"/>
                    </a:moveTo>
                    <a:lnTo>
                      <a:pt x="0" y="2"/>
                    </a:lnTo>
                    <a:lnTo>
                      <a:pt x="31" y="3"/>
                    </a:lnTo>
                    <a:lnTo>
                      <a:pt x="30" y="1"/>
                    </a:lnTo>
                    <a:lnTo>
                      <a:pt x="1"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5" name="Freeform 403">
                <a:extLst>
                  <a:ext uri="{FF2B5EF4-FFF2-40B4-BE49-F238E27FC236}">
                    <a16:creationId xmlns:a16="http://schemas.microsoft.com/office/drawing/2014/main" id="{C0EA72F0-E028-48BE-BBAA-8CF83764DE88}"/>
                  </a:ext>
                </a:extLst>
              </p:cNvPr>
              <p:cNvSpPr>
                <a:spLocks noEditPoints="1"/>
              </p:cNvSpPr>
              <p:nvPr/>
            </p:nvSpPr>
            <p:spPr bwMode="auto">
              <a:xfrm>
                <a:off x="-3101" y="1561"/>
                <a:ext cx="107" cy="5"/>
              </a:xfrm>
              <a:custGeom>
                <a:avLst/>
                <a:gdLst>
                  <a:gd name="T0" fmla="*/ 35 w 107"/>
                  <a:gd name="T1" fmla="*/ 1 h 5"/>
                  <a:gd name="T2" fmla="*/ 35 w 107"/>
                  <a:gd name="T3" fmla="*/ 3 h 5"/>
                  <a:gd name="T4" fmla="*/ 107 w 107"/>
                  <a:gd name="T5" fmla="*/ 5 h 5"/>
                  <a:gd name="T6" fmla="*/ 106 w 107"/>
                  <a:gd name="T7" fmla="*/ 3 h 5"/>
                  <a:gd name="T8" fmla="*/ 35 w 107"/>
                  <a:gd name="T9" fmla="*/ 1 h 5"/>
                  <a:gd name="T10" fmla="*/ 1 w 107"/>
                  <a:gd name="T11" fmla="*/ 0 h 5"/>
                  <a:gd name="T12" fmla="*/ 0 w 107"/>
                  <a:gd name="T13" fmla="*/ 2 h 5"/>
                  <a:gd name="T14" fmla="*/ 31 w 107"/>
                  <a:gd name="T15" fmla="*/ 3 h 5"/>
                  <a:gd name="T16" fmla="*/ 30 w 107"/>
                  <a:gd name="T17" fmla="*/ 1 h 5"/>
                  <a:gd name="T18" fmla="*/ 1 w 10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5">
                    <a:moveTo>
                      <a:pt x="35" y="1"/>
                    </a:moveTo>
                    <a:lnTo>
                      <a:pt x="35" y="3"/>
                    </a:lnTo>
                    <a:lnTo>
                      <a:pt x="107" y="5"/>
                    </a:lnTo>
                    <a:lnTo>
                      <a:pt x="106" y="3"/>
                    </a:lnTo>
                    <a:lnTo>
                      <a:pt x="35" y="1"/>
                    </a:lnTo>
                    <a:moveTo>
                      <a:pt x="1" y="0"/>
                    </a:moveTo>
                    <a:lnTo>
                      <a:pt x="0" y="2"/>
                    </a:lnTo>
                    <a:lnTo>
                      <a:pt x="31" y="3"/>
                    </a:lnTo>
                    <a:lnTo>
                      <a:pt x="3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6" name="Freeform 404">
                <a:extLst>
                  <a:ext uri="{FF2B5EF4-FFF2-40B4-BE49-F238E27FC236}">
                    <a16:creationId xmlns:a16="http://schemas.microsoft.com/office/drawing/2014/main" id="{DDDA0C0A-09C0-4971-8786-2317BCCA3E5D}"/>
                  </a:ext>
                </a:extLst>
              </p:cNvPr>
              <p:cNvSpPr>
                <a:spLocks/>
              </p:cNvSpPr>
              <p:nvPr/>
            </p:nvSpPr>
            <p:spPr bwMode="auto">
              <a:xfrm>
                <a:off x="-3071" y="1562"/>
                <a:ext cx="5" cy="2"/>
              </a:xfrm>
              <a:custGeom>
                <a:avLst/>
                <a:gdLst>
                  <a:gd name="T0" fmla="*/ 0 w 5"/>
                  <a:gd name="T1" fmla="*/ 0 h 2"/>
                  <a:gd name="T2" fmla="*/ 1 w 5"/>
                  <a:gd name="T3" fmla="*/ 2 h 2"/>
                  <a:gd name="T4" fmla="*/ 5 w 5"/>
                  <a:gd name="T5" fmla="*/ 2 h 2"/>
                  <a:gd name="T6" fmla="*/ 5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1" y="2"/>
                    </a:lnTo>
                    <a:lnTo>
                      <a:pt x="5" y="2"/>
                    </a:lnTo>
                    <a:lnTo>
                      <a:pt x="5" y="0"/>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7" name="Freeform 405">
                <a:extLst>
                  <a:ext uri="{FF2B5EF4-FFF2-40B4-BE49-F238E27FC236}">
                    <a16:creationId xmlns:a16="http://schemas.microsoft.com/office/drawing/2014/main" id="{2CEAC25D-18D2-4F95-BF14-522CDFCAF001}"/>
                  </a:ext>
                </a:extLst>
              </p:cNvPr>
              <p:cNvSpPr>
                <a:spLocks/>
              </p:cNvSpPr>
              <p:nvPr/>
            </p:nvSpPr>
            <p:spPr bwMode="auto">
              <a:xfrm>
                <a:off x="-3071" y="1562"/>
                <a:ext cx="5" cy="2"/>
              </a:xfrm>
              <a:custGeom>
                <a:avLst/>
                <a:gdLst>
                  <a:gd name="T0" fmla="*/ 0 w 5"/>
                  <a:gd name="T1" fmla="*/ 0 h 2"/>
                  <a:gd name="T2" fmla="*/ 1 w 5"/>
                  <a:gd name="T3" fmla="*/ 2 h 2"/>
                  <a:gd name="T4" fmla="*/ 5 w 5"/>
                  <a:gd name="T5" fmla="*/ 2 h 2"/>
                  <a:gd name="T6" fmla="*/ 5 w 5"/>
                  <a:gd name="T7" fmla="*/ 0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1" y="2"/>
                    </a:lnTo>
                    <a:lnTo>
                      <a:pt x="5" y="2"/>
                    </a:lnTo>
                    <a:lnTo>
                      <a:pt x="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607">
              <a:extLst>
                <a:ext uri="{FF2B5EF4-FFF2-40B4-BE49-F238E27FC236}">
                  <a16:creationId xmlns:a16="http://schemas.microsoft.com/office/drawing/2014/main" id="{B4ABE5A3-05B0-4A3E-8DDD-AF0A0ACD30FC}"/>
                </a:ext>
              </a:extLst>
            </p:cNvPr>
            <p:cNvGrpSpPr>
              <a:grpSpLocks/>
            </p:cNvGrpSpPr>
            <p:nvPr/>
          </p:nvGrpSpPr>
          <p:grpSpPr bwMode="auto">
            <a:xfrm rot="21034599" flipH="1">
              <a:off x="448258" y="5550314"/>
              <a:ext cx="17011141" cy="5059133"/>
              <a:chOff x="-5375" y="855"/>
              <a:chExt cx="3702" cy="1124"/>
            </a:xfrm>
          </p:grpSpPr>
          <p:sp>
            <p:nvSpPr>
              <p:cNvPr id="748" name="Freeform 407">
                <a:extLst>
                  <a:ext uri="{FF2B5EF4-FFF2-40B4-BE49-F238E27FC236}">
                    <a16:creationId xmlns:a16="http://schemas.microsoft.com/office/drawing/2014/main" id="{9A58750A-CDB1-4B43-8ECA-1E47C1C60C35}"/>
                  </a:ext>
                </a:extLst>
              </p:cNvPr>
              <p:cNvSpPr>
                <a:spLocks/>
              </p:cNvSpPr>
              <p:nvPr/>
            </p:nvSpPr>
            <p:spPr bwMode="auto">
              <a:xfrm>
                <a:off x="-2442" y="1582"/>
                <a:ext cx="13" cy="1"/>
              </a:xfrm>
              <a:custGeom>
                <a:avLst/>
                <a:gdLst>
                  <a:gd name="T0" fmla="*/ 6 w 12"/>
                  <a:gd name="T1" fmla="*/ 0 h 1"/>
                  <a:gd name="T2" fmla="*/ 0 w 12"/>
                  <a:gd name="T3" fmla="*/ 1 h 1"/>
                  <a:gd name="T4" fmla="*/ 12 w 12"/>
                  <a:gd name="T5" fmla="*/ 1 h 1"/>
                  <a:gd name="T6" fmla="*/ 12 w 12"/>
                  <a:gd name="T7" fmla="*/ 1 h 1"/>
                  <a:gd name="T8" fmla="*/ 12 w 12"/>
                  <a:gd name="T9" fmla="*/ 1 h 1"/>
                  <a:gd name="T10" fmla="*/ 8 w 12"/>
                  <a:gd name="T11" fmla="*/ 0 h 1"/>
                  <a:gd name="T12" fmla="*/ 8 w 12"/>
                  <a:gd name="T13" fmla="*/ 0 h 1"/>
                  <a:gd name="T14" fmla="*/ 6 w 1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
                    <a:moveTo>
                      <a:pt x="6" y="0"/>
                    </a:moveTo>
                    <a:cubicBezTo>
                      <a:pt x="4" y="0"/>
                      <a:pt x="2" y="1"/>
                      <a:pt x="0" y="1"/>
                    </a:cubicBezTo>
                    <a:cubicBezTo>
                      <a:pt x="12" y="1"/>
                      <a:pt x="12" y="1"/>
                      <a:pt x="12" y="1"/>
                    </a:cubicBezTo>
                    <a:cubicBezTo>
                      <a:pt x="12" y="1"/>
                      <a:pt x="12" y="1"/>
                      <a:pt x="12" y="1"/>
                    </a:cubicBezTo>
                    <a:cubicBezTo>
                      <a:pt x="12" y="1"/>
                      <a:pt x="12" y="1"/>
                      <a:pt x="12" y="1"/>
                    </a:cubicBezTo>
                    <a:cubicBezTo>
                      <a:pt x="11" y="1"/>
                      <a:pt x="9" y="1"/>
                      <a:pt x="8" y="0"/>
                    </a:cubicBezTo>
                    <a:cubicBezTo>
                      <a:pt x="8" y="0"/>
                      <a:pt x="8" y="0"/>
                      <a:pt x="8" y="0"/>
                    </a:cubicBezTo>
                    <a:cubicBezTo>
                      <a:pt x="7" y="0"/>
                      <a:pt x="6" y="0"/>
                      <a:pt x="6" y="0"/>
                    </a:cubicBezTo>
                  </a:path>
                </a:pathLst>
              </a:custGeom>
              <a:solidFill>
                <a:srgbClr val="DFB1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9" name="Freeform 408">
                <a:extLst>
                  <a:ext uri="{FF2B5EF4-FFF2-40B4-BE49-F238E27FC236}">
                    <a16:creationId xmlns:a16="http://schemas.microsoft.com/office/drawing/2014/main" id="{CCF007DB-388F-43EA-8D35-3E7F3626D917}"/>
                  </a:ext>
                </a:extLst>
              </p:cNvPr>
              <p:cNvSpPr>
                <a:spLocks noEditPoints="1"/>
              </p:cNvSpPr>
              <p:nvPr/>
            </p:nvSpPr>
            <p:spPr bwMode="auto">
              <a:xfrm>
                <a:off x="-2120" y="1599"/>
                <a:ext cx="203" cy="102"/>
              </a:xfrm>
              <a:custGeom>
                <a:avLst/>
                <a:gdLst>
                  <a:gd name="T0" fmla="*/ 122 w 184"/>
                  <a:gd name="T1" fmla="*/ 61 h 93"/>
                  <a:gd name="T2" fmla="*/ 122 w 184"/>
                  <a:gd name="T3" fmla="*/ 62 h 93"/>
                  <a:gd name="T4" fmla="*/ 184 w 184"/>
                  <a:gd name="T5" fmla="*/ 93 h 93"/>
                  <a:gd name="T6" fmla="*/ 182 w 184"/>
                  <a:gd name="T7" fmla="*/ 90 h 93"/>
                  <a:gd name="T8" fmla="*/ 122 w 184"/>
                  <a:gd name="T9" fmla="*/ 61 h 93"/>
                  <a:gd name="T10" fmla="*/ 25 w 184"/>
                  <a:gd name="T11" fmla="*/ 12 h 93"/>
                  <a:gd name="T12" fmla="*/ 25 w 184"/>
                  <a:gd name="T13" fmla="*/ 14 h 93"/>
                  <a:gd name="T14" fmla="*/ 121 w 184"/>
                  <a:gd name="T15" fmla="*/ 61 h 93"/>
                  <a:gd name="T16" fmla="*/ 121 w 184"/>
                  <a:gd name="T17" fmla="*/ 60 h 93"/>
                  <a:gd name="T18" fmla="*/ 25 w 184"/>
                  <a:gd name="T19" fmla="*/ 12 h 93"/>
                  <a:gd name="T20" fmla="*/ 1 w 184"/>
                  <a:gd name="T21" fmla="*/ 0 h 93"/>
                  <a:gd name="T22" fmla="*/ 0 w 184"/>
                  <a:gd name="T23" fmla="*/ 1 h 93"/>
                  <a:gd name="T24" fmla="*/ 24 w 184"/>
                  <a:gd name="T25" fmla="*/ 13 h 93"/>
                  <a:gd name="T26" fmla="*/ 23 w 184"/>
                  <a:gd name="T27" fmla="*/ 11 h 93"/>
                  <a:gd name="T28" fmla="*/ 1 w 184"/>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4" h="93">
                    <a:moveTo>
                      <a:pt x="122" y="61"/>
                    </a:moveTo>
                    <a:cubicBezTo>
                      <a:pt x="122" y="62"/>
                      <a:pt x="122" y="62"/>
                      <a:pt x="122" y="62"/>
                    </a:cubicBezTo>
                    <a:cubicBezTo>
                      <a:pt x="184" y="93"/>
                      <a:pt x="184" y="93"/>
                      <a:pt x="184" y="93"/>
                    </a:cubicBezTo>
                    <a:cubicBezTo>
                      <a:pt x="182" y="90"/>
                      <a:pt x="182" y="90"/>
                      <a:pt x="182" y="90"/>
                    </a:cubicBezTo>
                    <a:cubicBezTo>
                      <a:pt x="122" y="61"/>
                      <a:pt x="122" y="61"/>
                      <a:pt x="122" y="61"/>
                    </a:cubicBezTo>
                    <a:moveTo>
                      <a:pt x="25" y="12"/>
                    </a:moveTo>
                    <a:cubicBezTo>
                      <a:pt x="25" y="14"/>
                      <a:pt x="25" y="14"/>
                      <a:pt x="25" y="14"/>
                    </a:cubicBezTo>
                    <a:cubicBezTo>
                      <a:pt x="121" y="61"/>
                      <a:pt x="121" y="61"/>
                      <a:pt x="121" y="61"/>
                    </a:cubicBezTo>
                    <a:cubicBezTo>
                      <a:pt x="121" y="60"/>
                      <a:pt x="121" y="60"/>
                      <a:pt x="121" y="60"/>
                    </a:cubicBezTo>
                    <a:cubicBezTo>
                      <a:pt x="25" y="12"/>
                      <a:pt x="25" y="12"/>
                      <a:pt x="25" y="12"/>
                    </a:cubicBezTo>
                    <a:moveTo>
                      <a:pt x="1" y="0"/>
                    </a:moveTo>
                    <a:cubicBezTo>
                      <a:pt x="1" y="1"/>
                      <a:pt x="0" y="1"/>
                      <a:pt x="0" y="1"/>
                    </a:cubicBezTo>
                    <a:cubicBezTo>
                      <a:pt x="24" y="13"/>
                      <a:pt x="24" y="13"/>
                      <a:pt x="24" y="13"/>
                    </a:cubicBezTo>
                    <a:cubicBezTo>
                      <a:pt x="23" y="11"/>
                      <a:pt x="23" y="11"/>
                      <a:pt x="23" y="11"/>
                    </a:cubicBezTo>
                    <a:cubicBezTo>
                      <a:pt x="1" y="0"/>
                      <a:pt x="1" y="0"/>
                      <a:pt x="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0" name="Freeform 409">
                <a:extLst>
                  <a:ext uri="{FF2B5EF4-FFF2-40B4-BE49-F238E27FC236}">
                    <a16:creationId xmlns:a16="http://schemas.microsoft.com/office/drawing/2014/main" id="{3ED6E227-5E01-488A-8B3F-15C1D8BD3C1E}"/>
                  </a:ext>
                </a:extLst>
              </p:cNvPr>
              <p:cNvSpPr>
                <a:spLocks/>
              </p:cNvSpPr>
              <p:nvPr/>
            </p:nvSpPr>
            <p:spPr bwMode="auto">
              <a:xfrm>
                <a:off x="-1987" y="1665"/>
                <a:ext cx="2" cy="2"/>
              </a:xfrm>
              <a:custGeom>
                <a:avLst/>
                <a:gdLst>
                  <a:gd name="T0" fmla="*/ 0 w 2"/>
                  <a:gd name="T1" fmla="*/ 0 h 2"/>
                  <a:gd name="T2" fmla="*/ 0 w 2"/>
                  <a:gd name="T3" fmla="*/ 1 h 2"/>
                  <a:gd name="T4" fmla="*/ 2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1"/>
                    </a:lnTo>
                    <a:lnTo>
                      <a:pt x="2" y="2"/>
                    </a:lnTo>
                    <a:lnTo>
                      <a:pt x="2" y="1"/>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1" name="Freeform 410">
                <a:extLst>
                  <a:ext uri="{FF2B5EF4-FFF2-40B4-BE49-F238E27FC236}">
                    <a16:creationId xmlns:a16="http://schemas.microsoft.com/office/drawing/2014/main" id="{9724DD89-F681-4FA2-A921-6B182CB90989}"/>
                  </a:ext>
                </a:extLst>
              </p:cNvPr>
              <p:cNvSpPr>
                <a:spLocks/>
              </p:cNvSpPr>
              <p:nvPr/>
            </p:nvSpPr>
            <p:spPr bwMode="auto">
              <a:xfrm>
                <a:off x="-1987" y="1665"/>
                <a:ext cx="2" cy="2"/>
              </a:xfrm>
              <a:custGeom>
                <a:avLst/>
                <a:gdLst>
                  <a:gd name="T0" fmla="*/ 0 w 2"/>
                  <a:gd name="T1" fmla="*/ 0 h 2"/>
                  <a:gd name="T2" fmla="*/ 0 w 2"/>
                  <a:gd name="T3" fmla="*/ 1 h 2"/>
                  <a:gd name="T4" fmla="*/ 2 w 2"/>
                  <a:gd name="T5" fmla="*/ 2 h 2"/>
                  <a:gd name="T6" fmla="*/ 2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1"/>
                    </a:lnTo>
                    <a:lnTo>
                      <a:pt x="2" y="2"/>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2" name="Freeform 411">
                <a:extLst>
                  <a:ext uri="{FF2B5EF4-FFF2-40B4-BE49-F238E27FC236}">
                    <a16:creationId xmlns:a16="http://schemas.microsoft.com/office/drawing/2014/main" id="{5E829EC7-EE50-4C80-A657-0CC06475AE9E}"/>
                  </a:ext>
                </a:extLst>
              </p:cNvPr>
              <p:cNvSpPr>
                <a:spLocks noEditPoints="1"/>
              </p:cNvSpPr>
              <p:nvPr/>
            </p:nvSpPr>
            <p:spPr bwMode="auto">
              <a:xfrm>
                <a:off x="-3728" y="1609"/>
                <a:ext cx="2055" cy="370"/>
              </a:xfrm>
              <a:custGeom>
                <a:avLst/>
                <a:gdLst>
                  <a:gd name="T0" fmla="*/ 1814 w 1868"/>
                  <a:gd name="T1" fmla="*/ 304 h 337"/>
                  <a:gd name="T2" fmla="*/ 1789 w 1868"/>
                  <a:gd name="T3" fmla="*/ 337 h 337"/>
                  <a:gd name="T4" fmla="*/ 1790 w 1868"/>
                  <a:gd name="T5" fmla="*/ 337 h 337"/>
                  <a:gd name="T6" fmla="*/ 1814 w 1868"/>
                  <a:gd name="T7" fmla="*/ 305 h 337"/>
                  <a:gd name="T8" fmla="*/ 1814 w 1868"/>
                  <a:gd name="T9" fmla="*/ 304 h 337"/>
                  <a:gd name="T10" fmla="*/ 1868 w 1868"/>
                  <a:gd name="T11" fmla="*/ 232 h 337"/>
                  <a:gd name="T12" fmla="*/ 1814 w 1868"/>
                  <a:gd name="T13" fmla="*/ 303 h 337"/>
                  <a:gd name="T14" fmla="*/ 1815 w 1868"/>
                  <a:gd name="T15" fmla="*/ 304 h 337"/>
                  <a:gd name="T16" fmla="*/ 1868 w 1868"/>
                  <a:gd name="T17" fmla="*/ 234 h 337"/>
                  <a:gd name="T18" fmla="*/ 1868 w 1868"/>
                  <a:gd name="T19" fmla="*/ 232 h 337"/>
                  <a:gd name="T20" fmla="*/ 75 w 1868"/>
                  <a:gd name="T21" fmla="*/ 171 h 337"/>
                  <a:gd name="T22" fmla="*/ 75 w 1868"/>
                  <a:gd name="T23" fmla="*/ 173 h 337"/>
                  <a:gd name="T24" fmla="*/ 91 w 1868"/>
                  <a:gd name="T25" fmla="*/ 210 h 337"/>
                  <a:gd name="T26" fmla="*/ 92 w 1868"/>
                  <a:gd name="T27" fmla="*/ 210 h 337"/>
                  <a:gd name="T28" fmla="*/ 75 w 1868"/>
                  <a:gd name="T29" fmla="*/ 171 h 337"/>
                  <a:gd name="T30" fmla="*/ 42 w 1868"/>
                  <a:gd name="T31" fmla="*/ 95 h 337"/>
                  <a:gd name="T32" fmla="*/ 41 w 1868"/>
                  <a:gd name="T33" fmla="*/ 96 h 337"/>
                  <a:gd name="T34" fmla="*/ 74 w 1868"/>
                  <a:gd name="T35" fmla="*/ 171 h 337"/>
                  <a:gd name="T36" fmla="*/ 75 w 1868"/>
                  <a:gd name="T37" fmla="*/ 169 h 337"/>
                  <a:gd name="T38" fmla="*/ 42 w 1868"/>
                  <a:gd name="T39" fmla="*/ 95 h 337"/>
                  <a:gd name="T40" fmla="*/ 1647 w 1868"/>
                  <a:gd name="T41" fmla="*/ 83 h 337"/>
                  <a:gd name="T42" fmla="*/ 1649 w 1868"/>
                  <a:gd name="T43" fmla="*/ 85 h 337"/>
                  <a:gd name="T44" fmla="*/ 1868 w 1868"/>
                  <a:gd name="T45" fmla="*/ 194 h 337"/>
                  <a:gd name="T46" fmla="*/ 1868 w 1868"/>
                  <a:gd name="T47" fmla="*/ 193 h 337"/>
                  <a:gd name="T48" fmla="*/ 1647 w 1868"/>
                  <a:gd name="T49" fmla="*/ 83 h 337"/>
                  <a:gd name="T50" fmla="*/ 1 w 1868"/>
                  <a:gd name="T51" fmla="*/ 0 h 337"/>
                  <a:gd name="T52" fmla="*/ 0 w 1868"/>
                  <a:gd name="T53" fmla="*/ 0 h 337"/>
                  <a:gd name="T54" fmla="*/ 41 w 1868"/>
                  <a:gd name="T55" fmla="*/ 95 h 337"/>
                  <a:gd name="T56" fmla="*/ 42 w 1868"/>
                  <a:gd name="T57" fmla="*/ 94 h 337"/>
                  <a:gd name="T58" fmla="*/ 1 w 1868"/>
                  <a:gd name="T59"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68" h="337">
                    <a:moveTo>
                      <a:pt x="1814" y="304"/>
                    </a:moveTo>
                    <a:cubicBezTo>
                      <a:pt x="1789" y="337"/>
                      <a:pt x="1789" y="337"/>
                      <a:pt x="1789" y="337"/>
                    </a:cubicBezTo>
                    <a:cubicBezTo>
                      <a:pt x="1790" y="337"/>
                      <a:pt x="1790" y="337"/>
                      <a:pt x="1790" y="337"/>
                    </a:cubicBezTo>
                    <a:cubicBezTo>
                      <a:pt x="1814" y="305"/>
                      <a:pt x="1814" y="305"/>
                      <a:pt x="1814" y="305"/>
                    </a:cubicBezTo>
                    <a:cubicBezTo>
                      <a:pt x="1814" y="304"/>
                      <a:pt x="1814" y="304"/>
                      <a:pt x="1814" y="304"/>
                    </a:cubicBezTo>
                    <a:moveTo>
                      <a:pt x="1868" y="232"/>
                    </a:moveTo>
                    <a:cubicBezTo>
                      <a:pt x="1814" y="303"/>
                      <a:pt x="1814" y="303"/>
                      <a:pt x="1814" y="303"/>
                    </a:cubicBezTo>
                    <a:cubicBezTo>
                      <a:pt x="1815" y="304"/>
                      <a:pt x="1815" y="304"/>
                      <a:pt x="1815" y="304"/>
                    </a:cubicBezTo>
                    <a:cubicBezTo>
                      <a:pt x="1868" y="234"/>
                      <a:pt x="1868" y="234"/>
                      <a:pt x="1868" y="234"/>
                    </a:cubicBezTo>
                    <a:cubicBezTo>
                      <a:pt x="1868" y="232"/>
                      <a:pt x="1868" y="232"/>
                      <a:pt x="1868" y="232"/>
                    </a:cubicBezTo>
                    <a:moveTo>
                      <a:pt x="75" y="171"/>
                    </a:moveTo>
                    <a:cubicBezTo>
                      <a:pt x="75" y="173"/>
                      <a:pt x="75" y="173"/>
                      <a:pt x="75" y="173"/>
                    </a:cubicBezTo>
                    <a:cubicBezTo>
                      <a:pt x="91" y="210"/>
                      <a:pt x="91" y="210"/>
                      <a:pt x="91" y="210"/>
                    </a:cubicBezTo>
                    <a:cubicBezTo>
                      <a:pt x="92" y="210"/>
                      <a:pt x="92" y="210"/>
                      <a:pt x="92" y="210"/>
                    </a:cubicBezTo>
                    <a:cubicBezTo>
                      <a:pt x="75" y="171"/>
                      <a:pt x="75" y="171"/>
                      <a:pt x="75" y="171"/>
                    </a:cubicBezTo>
                    <a:moveTo>
                      <a:pt x="42" y="95"/>
                    </a:moveTo>
                    <a:cubicBezTo>
                      <a:pt x="41" y="96"/>
                      <a:pt x="41" y="96"/>
                      <a:pt x="41" y="96"/>
                    </a:cubicBezTo>
                    <a:cubicBezTo>
                      <a:pt x="74" y="171"/>
                      <a:pt x="74" y="171"/>
                      <a:pt x="74" y="171"/>
                    </a:cubicBezTo>
                    <a:cubicBezTo>
                      <a:pt x="75" y="169"/>
                      <a:pt x="75" y="169"/>
                      <a:pt x="75" y="169"/>
                    </a:cubicBezTo>
                    <a:cubicBezTo>
                      <a:pt x="42" y="95"/>
                      <a:pt x="42" y="95"/>
                      <a:pt x="42" y="95"/>
                    </a:cubicBezTo>
                    <a:moveTo>
                      <a:pt x="1647" y="83"/>
                    </a:moveTo>
                    <a:cubicBezTo>
                      <a:pt x="1649" y="85"/>
                      <a:pt x="1649" y="85"/>
                      <a:pt x="1649" y="85"/>
                    </a:cubicBezTo>
                    <a:cubicBezTo>
                      <a:pt x="1868" y="194"/>
                      <a:pt x="1868" y="194"/>
                      <a:pt x="1868" y="194"/>
                    </a:cubicBezTo>
                    <a:cubicBezTo>
                      <a:pt x="1868" y="193"/>
                      <a:pt x="1868" y="193"/>
                      <a:pt x="1868" y="193"/>
                    </a:cubicBezTo>
                    <a:cubicBezTo>
                      <a:pt x="1647" y="83"/>
                      <a:pt x="1647" y="83"/>
                      <a:pt x="1647" y="83"/>
                    </a:cubicBezTo>
                    <a:moveTo>
                      <a:pt x="1" y="0"/>
                    </a:moveTo>
                    <a:cubicBezTo>
                      <a:pt x="1" y="0"/>
                      <a:pt x="0" y="0"/>
                      <a:pt x="0" y="0"/>
                    </a:cubicBezTo>
                    <a:cubicBezTo>
                      <a:pt x="41" y="95"/>
                      <a:pt x="41" y="95"/>
                      <a:pt x="41" y="95"/>
                    </a:cubicBezTo>
                    <a:cubicBezTo>
                      <a:pt x="42" y="94"/>
                      <a:pt x="42" y="94"/>
                      <a:pt x="42" y="94"/>
                    </a:cubicBezTo>
                    <a:cubicBezTo>
                      <a:pt x="1" y="0"/>
                      <a:pt x="1" y="0"/>
                      <a:pt x="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3" name="Freeform 412">
                <a:extLst>
                  <a:ext uri="{FF2B5EF4-FFF2-40B4-BE49-F238E27FC236}">
                    <a16:creationId xmlns:a16="http://schemas.microsoft.com/office/drawing/2014/main" id="{9C3D8642-15E5-44B2-80E4-939225A5BE9F}"/>
                  </a:ext>
                </a:extLst>
              </p:cNvPr>
              <p:cNvSpPr>
                <a:spLocks/>
              </p:cNvSpPr>
              <p:nvPr/>
            </p:nvSpPr>
            <p:spPr bwMode="auto">
              <a:xfrm>
                <a:off x="-3683" y="1712"/>
                <a:ext cx="1" cy="2"/>
              </a:xfrm>
              <a:custGeom>
                <a:avLst/>
                <a:gdLst>
                  <a:gd name="T0" fmla="*/ 1 w 1"/>
                  <a:gd name="T1" fmla="*/ 0 h 2"/>
                  <a:gd name="T2" fmla="*/ 0 w 1"/>
                  <a:gd name="T3" fmla="*/ 1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1"/>
                    </a:lnTo>
                    <a:lnTo>
                      <a:pt x="0" y="2"/>
                    </a:lnTo>
                    <a:lnTo>
                      <a:pt x="1"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4" name="Freeform 413">
                <a:extLst>
                  <a:ext uri="{FF2B5EF4-FFF2-40B4-BE49-F238E27FC236}">
                    <a16:creationId xmlns:a16="http://schemas.microsoft.com/office/drawing/2014/main" id="{5AACA003-B081-4235-BC33-4FD9A2E8426F}"/>
                  </a:ext>
                </a:extLst>
              </p:cNvPr>
              <p:cNvSpPr>
                <a:spLocks/>
              </p:cNvSpPr>
              <p:nvPr/>
            </p:nvSpPr>
            <p:spPr bwMode="auto">
              <a:xfrm>
                <a:off x="-3683" y="1712"/>
                <a:ext cx="1" cy="2"/>
              </a:xfrm>
              <a:custGeom>
                <a:avLst/>
                <a:gdLst>
                  <a:gd name="T0" fmla="*/ 1 w 1"/>
                  <a:gd name="T1" fmla="*/ 0 h 2"/>
                  <a:gd name="T2" fmla="*/ 0 w 1"/>
                  <a:gd name="T3" fmla="*/ 1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1"/>
                    </a:lnTo>
                    <a:lnTo>
                      <a:pt x="0" y="2"/>
                    </a:lnTo>
                    <a:lnTo>
                      <a:pt x="1"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5" name="Freeform 414">
                <a:extLst>
                  <a:ext uri="{FF2B5EF4-FFF2-40B4-BE49-F238E27FC236}">
                    <a16:creationId xmlns:a16="http://schemas.microsoft.com/office/drawing/2014/main" id="{78C8D6C0-C0DF-474B-9D35-4040C0BEA306}"/>
                  </a:ext>
                </a:extLst>
              </p:cNvPr>
              <p:cNvSpPr>
                <a:spLocks/>
              </p:cNvSpPr>
              <p:nvPr/>
            </p:nvSpPr>
            <p:spPr bwMode="auto">
              <a:xfrm>
                <a:off x="-3646" y="1794"/>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6" name="Freeform 415">
                <a:extLst>
                  <a:ext uri="{FF2B5EF4-FFF2-40B4-BE49-F238E27FC236}">
                    <a16:creationId xmlns:a16="http://schemas.microsoft.com/office/drawing/2014/main" id="{436D2D92-75CD-4F0D-A5F4-1E77610139C1}"/>
                  </a:ext>
                </a:extLst>
              </p:cNvPr>
              <p:cNvSpPr>
                <a:spLocks/>
              </p:cNvSpPr>
              <p:nvPr/>
            </p:nvSpPr>
            <p:spPr bwMode="auto">
              <a:xfrm>
                <a:off x="-3646" y="1794"/>
                <a:ext cx="1" cy="5"/>
              </a:xfrm>
              <a:custGeom>
                <a:avLst/>
                <a:gdLst>
                  <a:gd name="T0" fmla="*/ 1 w 1"/>
                  <a:gd name="T1" fmla="*/ 0 h 5"/>
                  <a:gd name="T2" fmla="*/ 0 w 1"/>
                  <a:gd name="T3" fmla="*/ 3 h 5"/>
                  <a:gd name="T4" fmla="*/ 1 w 1"/>
                  <a:gd name="T5" fmla="*/ 5 h 5"/>
                  <a:gd name="T6" fmla="*/ 1 w 1"/>
                  <a:gd name="T7" fmla="*/ 3 h 5"/>
                  <a:gd name="T8" fmla="*/ 1 w 1"/>
                  <a:gd name="T9" fmla="*/ 0 h 5"/>
                </a:gdLst>
                <a:ahLst/>
                <a:cxnLst>
                  <a:cxn ang="0">
                    <a:pos x="T0" y="T1"/>
                  </a:cxn>
                  <a:cxn ang="0">
                    <a:pos x="T2" y="T3"/>
                  </a:cxn>
                  <a:cxn ang="0">
                    <a:pos x="T4" y="T5"/>
                  </a:cxn>
                  <a:cxn ang="0">
                    <a:pos x="T6" y="T7"/>
                  </a:cxn>
                  <a:cxn ang="0">
                    <a:pos x="T8" y="T9"/>
                  </a:cxn>
                </a:cxnLst>
                <a:rect l="0" t="0" r="r" b="b"/>
                <a:pathLst>
                  <a:path w="1" h="5">
                    <a:moveTo>
                      <a:pt x="1" y="0"/>
                    </a:moveTo>
                    <a:lnTo>
                      <a:pt x="0" y="3"/>
                    </a:lnTo>
                    <a:lnTo>
                      <a:pt x="1" y="5"/>
                    </a:lnTo>
                    <a:lnTo>
                      <a:pt x="1" y="3"/>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7" name="Freeform 416">
                <a:extLst>
                  <a:ext uri="{FF2B5EF4-FFF2-40B4-BE49-F238E27FC236}">
                    <a16:creationId xmlns:a16="http://schemas.microsoft.com/office/drawing/2014/main" id="{CFED2454-13B4-47B2-9265-F447E5420A0B}"/>
                  </a:ext>
                </a:extLst>
              </p:cNvPr>
              <p:cNvSpPr>
                <a:spLocks noEditPoints="1"/>
              </p:cNvSpPr>
              <p:nvPr/>
            </p:nvSpPr>
            <p:spPr bwMode="auto">
              <a:xfrm>
                <a:off x="-4694" y="1739"/>
                <a:ext cx="140" cy="240"/>
              </a:xfrm>
              <a:custGeom>
                <a:avLst/>
                <a:gdLst>
                  <a:gd name="T0" fmla="*/ 98 w 140"/>
                  <a:gd name="T1" fmla="*/ 74 h 240"/>
                  <a:gd name="T2" fmla="*/ 97 w 140"/>
                  <a:gd name="T3" fmla="*/ 75 h 240"/>
                  <a:gd name="T4" fmla="*/ 0 w 140"/>
                  <a:gd name="T5" fmla="*/ 240 h 240"/>
                  <a:gd name="T6" fmla="*/ 3 w 140"/>
                  <a:gd name="T7" fmla="*/ 240 h 240"/>
                  <a:gd name="T8" fmla="*/ 94 w 140"/>
                  <a:gd name="T9" fmla="*/ 83 h 240"/>
                  <a:gd name="T10" fmla="*/ 98 w 140"/>
                  <a:gd name="T11" fmla="*/ 74 h 240"/>
                  <a:gd name="T12" fmla="*/ 140 w 140"/>
                  <a:gd name="T13" fmla="*/ 0 h 240"/>
                  <a:gd name="T14" fmla="*/ 101 w 140"/>
                  <a:gd name="T15" fmla="*/ 69 h 240"/>
                  <a:gd name="T16" fmla="*/ 102 w 140"/>
                  <a:gd name="T17" fmla="*/ 69 h 240"/>
                  <a:gd name="T18" fmla="*/ 140 w 140"/>
                  <a:gd name="T1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40">
                    <a:moveTo>
                      <a:pt x="98" y="74"/>
                    </a:moveTo>
                    <a:lnTo>
                      <a:pt x="97" y="75"/>
                    </a:lnTo>
                    <a:lnTo>
                      <a:pt x="0" y="240"/>
                    </a:lnTo>
                    <a:lnTo>
                      <a:pt x="3" y="240"/>
                    </a:lnTo>
                    <a:lnTo>
                      <a:pt x="94" y="83"/>
                    </a:lnTo>
                    <a:lnTo>
                      <a:pt x="98" y="74"/>
                    </a:lnTo>
                    <a:close/>
                    <a:moveTo>
                      <a:pt x="140" y="0"/>
                    </a:moveTo>
                    <a:lnTo>
                      <a:pt x="101" y="69"/>
                    </a:lnTo>
                    <a:lnTo>
                      <a:pt x="102" y="69"/>
                    </a:lnTo>
                    <a:lnTo>
                      <a:pt x="140"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8" name="Freeform 417">
                <a:extLst>
                  <a:ext uri="{FF2B5EF4-FFF2-40B4-BE49-F238E27FC236}">
                    <a16:creationId xmlns:a16="http://schemas.microsoft.com/office/drawing/2014/main" id="{DA5EA413-F786-4563-9A23-69DEE6267CAE}"/>
                  </a:ext>
                </a:extLst>
              </p:cNvPr>
              <p:cNvSpPr>
                <a:spLocks noEditPoints="1"/>
              </p:cNvSpPr>
              <p:nvPr/>
            </p:nvSpPr>
            <p:spPr bwMode="auto">
              <a:xfrm>
                <a:off x="-4694" y="1739"/>
                <a:ext cx="140" cy="240"/>
              </a:xfrm>
              <a:custGeom>
                <a:avLst/>
                <a:gdLst>
                  <a:gd name="T0" fmla="*/ 98 w 140"/>
                  <a:gd name="T1" fmla="*/ 74 h 240"/>
                  <a:gd name="T2" fmla="*/ 97 w 140"/>
                  <a:gd name="T3" fmla="*/ 75 h 240"/>
                  <a:gd name="T4" fmla="*/ 0 w 140"/>
                  <a:gd name="T5" fmla="*/ 240 h 240"/>
                  <a:gd name="T6" fmla="*/ 3 w 140"/>
                  <a:gd name="T7" fmla="*/ 240 h 240"/>
                  <a:gd name="T8" fmla="*/ 94 w 140"/>
                  <a:gd name="T9" fmla="*/ 83 h 240"/>
                  <a:gd name="T10" fmla="*/ 98 w 140"/>
                  <a:gd name="T11" fmla="*/ 74 h 240"/>
                  <a:gd name="T12" fmla="*/ 140 w 140"/>
                  <a:gd name="T13" fmla="*/ 0 h 240"/>
                  <a:gd name="T14" fmla="*/ 101 w 140"/>
                  <a:gd name="T15" fmla="*/ 69 h 240"/>
                  <a:gd name="T16" fmla="*/ 102 w 140"/>
                  <a:gd name="T17" fmla="*/ 69 h 240"/>
                  <a:gd name="T18" fmla="*/ 140 w 140"/>
                  <a:gd name="T1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240">
                    <a:moveTo>
                      <a:pt x="98" y="74"/>
                    </a:moveTo>
                    <a:lnTo>
                      <a:pt x="97" y="75"/>
                    </a:lnTo>
                    <a:lnTo>
                      <a:pt x="0" y="240"/>
                    </a:lnTo>
                    <a:lnTo>
                      <a:pt x="3" y="240"/>
                    </a:lnTo>
                    <a:lnTo>
                      <a:pt x="94" y="83"/>
                    </a:lnTo>
                    <a:lnTo>
                      <a:pt x="98" y="74"/>
                    </a:lnTo>
                    <a:moveTo>
                      <a:pt x="140" y="0"/>
                    </a:moveTo>
                    <a:lnTo>
                      <a:pt x="101" y="69"/>
                    </a:lnTo>
                    <a:lnTo>
                      <a:pt x="102" y="69"/>
                    </a:lnTo>
                    <a:lnTo>
                      <a:pt x="1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9" name="Freeform 418">
                <a:extLst>
                  <a:ext uri="{FF2B5EF4-FFF2-40B4-BE49-F238E27FC236}">
                    <a16:creationId xmlns:a16="http://schemas.microsoft.com/office/drawing/2014/main" id="{2E331C51-80CA-42BB-8B04-ED18724862DB}"/>
                  </a:ext>
                </a:extLst>
              </p:cNvPr>
              <p:cNvSpPr>
                <a:spLocks/>
              </p:cNvSpPr>
              <p:nvPr/>
            </p:nvSpPr>
            <p:spPr bwMode="auto">
              <a:xfrm>
                <a:off x="-4597" y="1808"/>
                <a:ext cx="5" cy="6"/>
              </a:xfrm>
              <a:custGeom>
                <a:avLst/>
                <a:gdLst>
                  <a:gd name="T0" fmla="*/ 5 w 5"/>
                  <a:gd name="T1" fmla="*/ 0 h 6"/>
                  <a:gd name="T2" fmla="*/ 4 w 5"/>
                  <a:gd name="T3" fmla="*/ 0 h 6"/>
                  <a:gd name="T4" fmla="*/ 0 w 5"/>
                  <a:gd name="T5" fmla="*/ 6 h 6"/>
                  <a:gd name="T6" fmla="*/ 1 w 5"/>
                  <a:gd name="T7" fmla="*/ 5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4" y="0"/>
                    </a:lnTo>
                    <a:lnTo>
                      <a:pt x="0" y="6"/>
                    </a:lnTo>
                    <a:lnTo>
                      <a:pt x="1" y="5"/>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0" name="Freeform 419">
                <a:extLst>
                  <a:ext uri="{FF2B5EF4-FFF2-40B4-BE49-F238E27FC236}">
                    <a16:creationId xmlns:a16="http://schemas.microsoft.com/office/drawing/2014/main" id="{CCCA9D1E-361F-4BCE-9C00-0DF845D1B451}"/>
                  </a:ext>
                </a:extLst>
              </p:cNvPr>
              <p:cNvSpPr>
                <a:spLocks/>
              </p:cNvSpPr>
              <p:nvPr/>
            </p:nvSpPr>
            <p:spPr bwMode="auto">
              <a:xfrm>
                <a:off x="-4597" y="1808"/>
                <a:ext cx="5" cy="6"/>
              </a:xfrm>
              <a:custGeom>
                <a:avLst/>
                <a:gdLst>
                  <a:gd name="T0" fmla="*/ 5 w 5"/>
                  <a:gd name="T1" fmla="*/ 0 h 6"/>
                  <a:gd name="T2" fmla="*/ 4 w 5"/>
                  <a:gd name="T3" fmla="*/ 0 h 6"/>
                  <a:gd name="T4" fmla="*/ 0 w 5"/>
                  <a:gd name="T5" fmla="*/ 6 h 6"/>
                  <a:gd name="T6" fmla="*/ 1 w 5"/>
                  <a:gd name="T7" fmla="*/ 5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4" y="0"/>
                    </a:lnTo>
                    <a:lnTo>
                      <a:pt x="0" y="6"/>
                    </a:lnTo>
                    <a:lnTo>
                      <a:pt x="1"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1" name="Freeform 420">
                <a:extLst>
                  <a:ext uri="{FF2B5EF4-FFF2-40B4-BE49-F238E27FC236}">
                    <a16:creationId xmlns:a16="http://schemas.microsoft.com/office/drawing/2014/main" id="{A14B88FD-7FB2-4AD8-A65B-ED6DDE374536}"/>
                  </a:ext>
                </a:extLst>
              </p:cNvPr>
              <p:cNvSpPr>
                <a:spLocks noEditPoints="1"/>
              </p:cNvSpPr>
              <p:nvPr/>
            </p:nvSpPr>
            <p:spPr bwMode="auto">
              <a:xfrm>
                <a:off x="-4879" y="1742"/>
                <a:ext cx="84" cy="88"/>
              </a:xfrm>
              <a:custGeom>
                <a:avLst/>
                <a:gdLst>
                  <a:gd name="T0" fmla="*/ 9 w 77"/>
                  <a:gd name="T1" fmla="*/ 69 h 80"/>
                  <a:gd name="T2" fmla="*/ 0 w 77"/>
                  <a:gd name="T3" fmla="*/ 78 h 80"/>
                  <a:gd name="T4" fmla="*/ 0 w 77"/>
                  <a:gd name="T5" fmla="*/ 80 h 80"/>
                  <a:gd name="T6" fmla="*/ 10 w 77"/>
                  <a:gd name="T7" fmla="*/ 70 h 80"/>
                  <a:gd name="T8" fmla="*/ 9 w 77"/>
                  <a:gd name="T9" fmla="*/ 69 h 80"/>
                  <a:gd name="T10" fmla="*/ 52 w 77"/>
                  <a:gd name="T11" fmla="*/ 25 h 80"/>
                  <a:gd name="T12" fmla="*/ 10 w 77"/>
                  <a:gd name="T13" fmla="*/ 68 h 80"/>
                  <a:gd name="T14" fmla="*/ 12 w 77"/>
                  <a:gd name="T15" fmla="*/ 68 h 80"/>
                  <a:gd name="T16" fmla="*/ 53 w 77"/>
                  <a:gd name="T17" fmla="*/ 26 h 80"/>
                  <a:gd name="T18" fmla="*/ 52 w 77"/>
                  <a:gd name="T19" fmla="*/ 25 h 80"/>
                  <a:gd name="T20" fmla="*/ 76 w 77"/>
                  <a:gd name="T21" fmla="*/ 0 h 80"/>
                  <a:gd name="T22" fmla="*/ 55 w 77"/>
                  <a:gd name="T23" fmla="*/ 22 h 80"/>
                  <a:gd name="T24" fmla="*/ 56 w 77"/>
                  <a:gd name="T25" fmla="*/ 23 h 80"/>
                  <a:gd name="T26" fmla="*/ 77 w 77"/>
                  <a:gd name="T27" fmla="*/ 1 h 80"/>
                  <a:gd name="T28" fmla="*/ 76 w 77"/>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80">
                    <a:moveTo>
                      <a:pt x="9" y="69"/>
                    </a:moveTo>
                    <a:cubicBezTo>
                      <a:pt x="0" y="78"/>
                      <a:pt x="0" y="78"/>
                      <a:pt x="0" y="78"/>
                    </a:cubicBezTo>
                    <a:cubicBezTo>
                      <a:pt x="0" y="80"/>
                      <a:pt x="0" y="80"/>
                      <a:pt x="0" y="80"/>
                    </a:cubicBezTo>
                    <a:cubicBezTo>
                      <a:pt x="10" y="70"/>
                      <a:pt x="10" y="70"/>
                      <a:pt x="10" y="70"/>
                    </a:cubicBezTo>
                    <a:cubicBezTo>
                      <a:pt x="9" y="69"/>
                      <a:pt x="9" y="69"/>
                      <a:pt x="9" y="69"/>
                    </a:cubicBezTo>
                    <a:moveTo>
                      <a:pt x="52" y="25"/>
                    </a:moveTo>
                    <a:cubicBezTo>
                      <a:pt x="10" y="68"/>
                      <a:pt x="10" y="68"/>
                      <a:pt x="10" y="68"/>
                    </a:cubicBezTo>
                    <a:cubicBezTo>
                      <a:pt x="12" y="68"/>
                      <a:pt x="12" y="68"/>
                      <a:pt x="12" y="68"/>
                    </a:cubicBezTo>
                    <a:cubicBezTo>
                      <a:pt x="53" y="26"/>
                      <a:pt x="53" y="26"/>
                      <a:pt x="53" y="26"/>
                    </a:cubicBezTo>
                    <a:cubicBezTo>
                      <a:pt x="52" y="25"/>
                      <a:pt x="52" y="25"/>
                      <a:pt x="52" y="25"/>
                    </a:cubicBezTo>
                    <a:moveTo>
                      <a:pt x="76" y="0"/>
                    </a:moveTo>
                    <a:cubicBezTo>
                      <a:pt x="55" y="22"/>
                      <a:pt x="55" y="22"/>
                      <a:pt x="55" y="22"/>
                    </a:cubicBezTo>
                    <a:cubicBezTo>
                      <a:pt x="56" y="23"/>
                      <a:pt x="56" y="23"/>
                      <a:pt x="56" y="23"/>
                    </a:cubicBezTo>
                    <a:cubicBezTo>
                      <a:pt x="77" y="1"/>
                      <a:pt x="77" y="1"/>
                      <a:pt x="77" y="1"/>
                    </a:cubicBezTo>
                    <a:cubicBezTo>
                      <a:pt x="77" y="1"/>
                      <a:pt x="77" y="1"/>
                      <a:pt x="76"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2" name="Freeform 421">
                <a:extLst>
                  <a:ext uri="{FF2B5EF4-FFF2-40B4-BE49-F238E27FC236}">
                    <a16:creationId xmlns:a16="http://schemas.microsoft.com/office/drawing/2014/main" id="{671C6767-F101-4703-9EBC-A7CC65E282A2}"/>
                  </a:ext>
                </a:extLst>
              </p:cNvPr>
              <p:cNvSpPr>
                <a:spLocks/>
              </p:cNvSpPr>
              <p:nvPr/>
            </p:nvSpPr>
            <p:spPr bwMode="auto">
              <a:xfrm>
                <a:off x="-4819" y="1766"/>
                <a:ext cx="1" cy="1"/>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3" name="Freeform 422">
                <a:extLst>
                  <a:ext uri="{FF2B5EF4-FFF2-40B4-BE49-F238E27FC236}">
                    <a16:creationId xmlns:a16="http://schemas.microsoft.com/office/drawing/2014/main" id="{4F4009B9-85C1-400F-8836-CB96148F94FD}"/>
                  </a:ext>
                </a:extLst>
              </p:cNvPr>
              <p:cNvSpPr>
                <a:spLocks/>
              </p:cNvSpPr>
              <p:nvPr/>
            </p:nvSpPr>
            <p:spPr bwMode="auto">
              <a:xfrm>
                <a:off x="-4819" y="1766"/>
                <a:ext cx="1" cy="1"/>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4" name="Freeform 423">
                <a:extLst>
                  <a:ext uri="{FF2B5EF4-FFF2-40B4-BE49-F238E27FC236}">
                    <a16:creationId xmlns:a16="http://schemas.microsoft.com/office/drawing/2014/main" id="{FB2B42F7-7CFA-4C39-8AA1-8051A4ED43B6}"/>
                  </a:ext>
                </a:extLst>
              </p:cNvPr>
              <p:cNvSpPr>
                <a:spLocks/>
              </p:cNvSpPr>
              <p:nvPr/>
            </p:nvSpPr>
            <p:spPr bwMode="auto">
              <a:xfrm>
                <a:off x="-4822" y="1769"/>
                <a:ext cx="1" cy="1"/>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5" name="Freeform 424">
                <a:extLst>
                  <a:ext uri="{FF2B5EF4-FFF2-40B4-BE49-F238E27FC236}">
                    <a16:creationId xmlns:a16="http://schemas.microsoft.com/office/drawing/2014/main" id="{674A3340-247C-4AA7-8F7F-ADFA82C0CE85}"/>
                  </a:ext>
                </a:extLst>
              </p:cNvPr>
              <p:cNvSpPr>
                <a:spLocks/>
              </p:cNvSpPr>
              <p:nvPr/>
            </p:nvSpPr>
            <p:spPr bwMode="auto">
              <a:xfrm>
                <a:off x="-4822" y="1769"/>
                <a:ext cx="1" cy="1"/>
              </a:xfrm>
              <a:custGeom>
                <a:avLst/>
                <a:gdLst>
                  <a:gd name="T0" fmla="*/ 0 w 1"/>
                  <a:gd name="T1" fmla="*/ 0 h 1"/>
                  <a:gd name="T2" fmla="*/ 0 w 1"/>
                  <a:gd name="T3" fmla="*/ 0 h 1"/>
                  <a:gd name="T4" fmla="*/ 1 w 1"/>
                  <a:gd name="T5" fmla="*/ 1 h 1"/>
                  <a:gd name="T6" fmla="*/ 1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0" y="0"/>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6" name="Freeform 425">
                <a:extLst>
                  <a:ext uri="{FF2B5EF4-FFF2-40B4-BE49-F238E27FC236}">
                    <a16:creationId xmlns:a16="http://schemas.microsoft.com/office/drawing/2014/main" id="{3326B11E-43F4-4D44-9F6E-B9241090A347}"/>
                  </a:ext>
                </a:extLst>
              </p:cNvPr>
              <p:cNvSpPr>
                <a:spLocks/>
              </p:cNvSpPr>
              <p:nvPr/>
            </p:nvSpPr>
            <p:spPr bwMode="auto">
              <a:xfrm>
                <a:off x="-4822" y="1766"/>
                <a:ext cx="4" cy="4"/>
              </a:xfrm>
              <a:custGeom>
                <a:avLst/>
                <a:gdLst>
                  <a:gd name="T0" fmla="*/ 3 w 4"/>
                  <a:gd name="T1" fmla="*/ 0 h 4"/>
                  <a:gd name="T2" fmla="*/ 0 w 4"/>
                  <a:gd name="T3" fmla="*/ 3 h 4"/>
                  <a:gd name="T4" fmla="*/ 1 w 4"/>
                  <a:gd name="T5" fmla="*/ 4 h 4"/>
                  <a:gd name="T6" fmla="*/ 4 w 4"/>
                  <a:gd name="T7" fmla="*/ 1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lnTo>
                      <a:pt x="0" y="3"/>
                    </a:lnTo>
                    <a:lnTo>
                      <a:pt x="1" y="4"/>
                    </a:lnTo>
                    <a:lnTo>
                      <a:pt x="4" y="1"/>
                    </a:lnTo>
                    <a:lnTo>
                      <a:pt x="3"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7" name="Freeform 426">
                <a:extLst>
                  <a:ext uri="{FF2B5EF4-FFF2-40B4-BE49-F238E27FC236}">
                    <a16:creationId xmlns:a16="http://schemas.microsoft.com/office/drawing/2014/main" id="{AD12BAD8-BB53-4433-A4BC-543D2CD683BB}"/>
                  </a:ext>
                </a:extLst>
              </p:cNvPr>
              <p:cNvSpPr>
                <a:spLocks/>
              </p:cNvSpPr>
              <p:nvPr/>
            </p:nvSpPr>
            <p:spPr bwMode="auto">
              <a:xfrm>
                <a:off x="-4822" y="1766"/>
                <a:ext cx="4" cy="4"/>
              </a:xfrm>
              <a:custGeom>
                <a:avLst/>
                <a:gdLst>
                  <a:gd name="T0" fmla="*/ 3 w 4"/>
                  <a:gd name="T1" fmla="*/ 0 h 4"/>
                  <a:gd name="T2" fmla="*/ 0 w 4"/>
                  <a:gd name="T3" fmla="*/ 3 h 4"/>
                  <a:gd name="T4" fmla="*/ 1 w 4"/>
                  <a:gd name="T5" fmla="*/ 4 h 4"/>
                  <a:gd name="T6" fmla="*/ 4 w 4"/>
                  <a:gd name="T7" fmla="*/ 1 h 4"/>
                  <a:gd name="T8" fmla="*/ 3 w 4"/>
                  <a:gd name="T9" fmla="*/ 0 h 4"/>
                </a:gdLst>
                <a:ahLst/>
                <a:cxnLst>
                  <a:cxn ang="0">
                    <a:pos x="T0" y="T1"/>
                  </a:cxn>
                  <a:cxn ang="0">
                    <a:pos x="T2" y="T3"/>
                  </a:cxn>
                  <a:cxn ang="0">
                    <a:pos x="T4" y="T5"/>
                  </a:cxn>
                  <a:cxn ang="0">
                    <a:pos x="T6" y="T7"/>
                  </a:cxn>
                  <a:cxn ang="0">
                    <a:pos x="T8" y="T9"/>
                  </a:cxn>
                </a:cxnLst>
                <a:rect l="0" t="0" r="r" b="b"/>
                <a:pathLst>
                  <a:path w="4" h="4">
                    <a:moveTo>
                      <a:pt x="3" y="0"/>
                    </a:moveTo>
                    <a:lnTo>
                      <a:pt x="0" y="3"/>
                    </a:lnTo>
                    <a:lnTo>
                      <a:pt x="1" y="4"/>
                    </a:lnTo>
                    <a:lnTo>
                      <a:pt x="4"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 name="Freeform 427">
                <a:extLst>
                  <a:ext uri="{FF2B5EF4-FFF2-40B4-BE49-F238E27FC236}">
                    <a16:creationId xmlns:a16="http://schemas.microsoft.com/office/drawing/2014/main" id="{B04A52E5-91E2-4BFA-BA86-8966001113B5}"/>
                  </a:ext>
                </a:extLst>
              </p:cNvPr>
              <p:cNvSpPr>
                <a:spLocks/>
              </p:cNvSpPr>
              <p:nvPr/>
            </p:nvSpPr>
            <p:spPr bwMode="auto">
              <a:xfrm>
                <a:off x="-4870" y="1816"/>
                <a:ext cx="4" cy="3"/>
              </a:xfrm>
              <a:custGeom>
                <a:avLst/>
                <a:gdLst>
                  <a:gd name="T0" fmla="*/ 2 w 4"/>
                  <a:gd name="T1" fmla="*/ 0 h 3"/>
                  <a:gd name="T2" fmla="*/ 0 w 4"/>
                  <a:gd name="T3" fmla="*/ 1 h 3"/>
                  <a:gd name="T4" fmla="*/ 2 w 4"/>
                  <a:gd name="T5" fmla="*/ 3 h 3"/>
                  <a:gd name="T6" fmla="*/ 4 w 4"/>
                  <a:gd name="T7" fmla="*/ 0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lnTo>
                      <a:pt x="0" y="1"/>
                    </a:lnTo>
                    <a:lnTo>
                      <a:pt x="2" y="3"/>
                    </a:lnTo>
                    <a:lnTo>
                      <a:pt x="4" y="0"/>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9" name="Freeform 428">
                <a:extLst>
                  <a:ext uri="{FF2B5EF4-FFF2-40B4-BE49-F238E27FC236}">
                    <a16:creationId xmlns:a16="http://schemas.microsoft.com/office/drawing/2014/main" id="{991983E0-AB9F-4888-803A-38821ED119EC}"/>
                  </a:ext>
                </a:extLst>
              </p:cNvPr>
              <p:cNvSpPr>
                <a:spLocks/>
              </p:cNvSpPr>
              <p:nvPr/>
            </p:nvSpPr>
            <p:spPr bwMode="auto">
              <a:xfrm>
                <a:off x="-4870" y="1816"/>
                <a:ext cx="4" cy="3"/>
              </a:xfrm>
              <a:custGeom>
                <a:avLst/>
                <a:gdLst>
                  <a:gd name="T0" fmla="*/ 2 w 4"/>
                  <a:gd name="T1" fmla="*/ 0 h 3"/>
                  <a:gd name="T2" fmla="*/ 0 w 4"/>
                  <a:gd name="T3" fmla="*/ 1 h 3"/>
                  <a:gd name="T4" fmla="*/ 2 w 4"/>
                  <a:gd name="T5" fmla="*/ 3 h 3"/>
                  <a:gd name="T6" fmla="*/ 4 w 4"/>
                  <a:gd name="T7" fmla="*/ 0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lnTo>
                      <a:pt x="0" y="1"/>
                    </a:lnTo>
                    <a:lnTo>
                      <a:pt x="2" y="3"/>
                    </a:lnTo>
                    <a:lnTo>
                      <a:pt x="4"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0" name="Freeform 429">
                <a:extLst>
                  <a:ext uri="{FF2B5EF4-FFF2-40B4-BE49-F238E27FC236}">
                    <a16:creationId xmlns:a16="http://schemas.microsoft.com/office/drawing/2014/main" id="{AB8C5560-7BA0-47A3-9100-A207BB042C86}"/>
                  </a:ext>
                </a:extLst>
              </p:cNvPr>
              <p:cNvSpPr>
                <a:spLocks noEditPoints="1"/>
              </p:cNvSpPr>
              <p:nvPr/>
            </p:nvSpPr>
            <p:spPr bwMode="auto">
              <a:xfrm>
                <a:off x="-5029" y="1604"/>
                <a:ext cx="557" cy="375"/>
              </a:xfrm>
              <a:custGeom>
                <a:avLst/>
                <a:gdLst>
                  <a:gd name="T0" fmla="*/ 87 w 557"/>
                  <a:gd name="T1" fmla="*/ 289 h 375"/>
                  <a:gd name="T2" fmla="*/ 85 w 557"/>
                  <a:gd name="T3" fmla="*/ 289 h 375"/>
                  <a:gd name="T4" fmla="*/ 0 w 557"/>
                  <a:gd name="T5" fmla="*/ 375 h 375"/>
                  <a:gd name="T6" fmla="*/ 2 w 557"/>
                  <a:gd name="T7" fmla="*/ 375 h 375"/>
                  <a:gd name="T8" fmla="*/ 87 w 557"/>
                  <a:gd name="T9" fmla="*/ 289 h 375"/>
                  <a:gd name="T10" fmla="*/ 146 w 557"/>
                  <a:gd name="T11" fmla="*/ 227 h 375"/>
                  <a:gd name="T12" fmla="*/ 90 w 557"/>
                  <a:gd name="T13" fmla="*/ 284 h 375"/>
                  <a:gd name="T14" fmla="*/ 92 w 557"/>
                  <a:gd name="T15" fmla="*/ 283 h 375"/>
                  <a:gd name="T16" fmla="*/ 145 w 557"/>
                  <a:gd name="T17" fmla="*/ 230 h 375"/>
                  <a:gd name="T18" fmla="*/ 146 w 557"/>
                  <a:gd name="T19" fmla="*/ 227 h 375"/>
                  <a:gd name="T20" fmla="*/ 557 w 557"/>
                  <a:gd name="T21" fmla="*/ 0 h 375"/>
                  <a:gd name="T22" fmla="*/ 555 w 557"/>
                  <a:gd name="T23" fmla="*/ 0 h 375"/>
                  <a:gd name="T24" fmla="*/ 538 w 557"/>
                  <a:gd name="T25" fmla="*/ 31 h 375"/>
                  <a:gd name="T26" fmla="*/ 557 w 557"/>
                  <a:gd name="T2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7" h="375">
                    <a:moveTo>
                      <a:pt x="87" y="289"/>
                    </a:moveTo>
                    <a:lnTo>
                      <a:pt x="85" y="289"/>
                    </a:lnTo>
                    <a:lnTo>
                      <a:pt x="0" y="375"/>
                    </a:lnTo>
                    <a:lnTo>
                      <a:pt x="2" y="375"/>
                    </a:lnTo>
                    <a:lnTo>
                      <a:pt x="87" y="289"/>
                    </a:lnTo>
                    <a:close/>
                    <a:moveTo>
                      <a:pt x="146" y="227"/>
                    </a:moveTo>
                    <a:lnTo>
                      <a:pt x="90" y="284"/>
                    </a:lnTo>
                    <a:lnTo>
                      <a:pt x="92" y="283"/>
                    </a:lnTo>
                    <a:lnTo>
                      <a:pt x="145" y="230"/>
                    </a:lnTo>
                    <a:lnTo>
                      <a:pt x="146" y="227"/>
                    </a:lnTo>
                    <a:close/>
                    <a:moveTo>
                      <a:pt x="557" y="0"/>
                    </a:moveTo>
                    <a:lnTo>
                      <a:pt x="555" y="0"/>
                    </a:lnTo>
                    <a:lnTo>
                      <a:pt x="538" y="31"/>
                    </a:lnTo>
                    <a:lnTo>
                      <a:pt x="557"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1" name="Freeform 430">
                <a:extLst>
                  <a:ext uri="{FF2B5EF4-FFF2-40B4-BE49-F238E27FC236}">
                    <a16:creationId xmlns:a16="http://schemas.microsoft.com/office/drawing/2014/main" id="{07D989BB-FC4A-4BA6-8B31-FE1C384AEC90}"/>
                  </a:ext>
                </a:extLst>
              </p:cNvPr>
              <p:cNvSpPr>
                <a:spLocks noEditPoints="1"/>
              </p:cNvSpPr>
              <p:nvPr/>
            </p:nvSpPr>
            <p:spPr bwMode="auto">
              <a:xfrm>
                <a:off x="-5029" y="1604"/>
                <a:ext cx="557" cy="375"/>
              </a:xfrm>
              <a:custGeom>
                <a:avLst/>
                <a:gdLst>
                  <a:gd name="T0" fmla="*/ 87 w 557"/>
                  <a:gd name="T1" fmla="*/ 289 h 375"/>
                  <a:gd name="T2" fmla="*/ 85 w 557"/>
                  <a:gd name="T3" fmla="*/ 289 h 375"/>
                  <a:gd name="T4" fmla="*/ 0 w 557"/>
                  <a:gd name="T5" fmla="*/ 375 h 375"/>
                  <a:gd name="T6" fmla="*/ 2 w 557"/>
                  <a:gd name="T7" fmla="*/ 375 h 375"/>
                  <a:gd name="T8" fmla="*/ 87 w 557"/>
                  <a:gd name="T9" fmla="*/ 289 h 375"/>
                  <a:gd name="T10" fmla="*/ 146 w 557"/>
                  <a:gd name="T11" fmla="*/ 227 h 375"/>
                  <a:gd name="T12" fmla="*/ 90 w 557"/>
                  <a:gd name="T13" fmla="*/ 284 h 375"/>
                  <a:gd name="T14" fmla="*/ 92 w 557"/>
                  <a:gd name="T15" fmla="*/ 283 h 375"/>
                  <a:gd name="T16" fmla="*/ 145 w 557"/>
                  <a:gd name="T17" fmla="*/ 230 h 375"/>
                  <a:gd name="T18" fmla="*/ 146 w 557"/>
                  <a:gd name="T19" fmla="*/ 227 h 375"/>
                  <a:gd name="T20" fmla="*/ 557 w 557"/>
                  <a:gd name="T21" fmla="*/ 0 h 375"/>
                  <a:gd name="T22" fmla="*/ 555 w 557"/>
                  <a:gd name="T23" fmla="*/ 0 h 375"/>
                  <a:gd name="T24" fmla="*/ 538 w 557"/>
                  <a:gd name="T25" fmla="*/ 31 h 375"/>
                  <a:gd name="T26" fmla="*/ 557 w 557"/>
                  <a:gd name="T2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7" h="375">
                    <a:moveTo>
                      <a:pt x="87" y="289"/>
                    </a:moveTo>
                    <a:lnTo>
                      <a:pt x="85" y="289"/>
                    </a:lnTo>
                    <a:lnTo>
                      <a:pt x="0" y="375"/>
                    </a:lnTo>
                    <a:lnTo>
                      <a:pt x="2" y="375"/>
                    </a:lnTo>
                    <a:lnTo>
                      <a:pt x="87" y="289"/>
                    </a:lnTo>
                    <a:moveTo>
                      <a:pt x="146" y="227"/>
                    </a:moveTo>
                    <a:lnTo>
                      <a:pt x="90" y="284"/>
                    </a:lnTo>
                    <a:lnTo>
                      <a:pt x="92" y="283"/>
                    </a:lnTo>
                    <a:lnTo>
                      <a:pt x="145" y="230"/>
                    </a:lnTo>
                    <a:lnTo>
                      <a:pt x="146" y="227"/>
                    </a:lnTo>
                    <a:moveTo>
                      <a:pt x="557" y="0"/>
                    </a:moveTo>
                    <a:lnTo>
                      <a:pt x="555" y="0"/>
                    </a:lnTo>
                    <a:lnTo>
                      <a:pt x="538" y="31"/>
                    </a:lnTo>
                    <a:lnTo>
                      <a:pt x="5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2" name="Freeform 431">
                <a:extLst>
                  <a:ext uri="{FF2B5EF4-FFF2-40B4-BE49-F238E27FC236}">
                    <a16:creationId xmlns:a16="http://schemas.microsoft.com/office/drawing/2014/main" id="{5AB3F2B1-4F89-472C-A422-4946905FBB9D}"/>
                  </a:ext>
                </a:extLst>
              </p:cNvPr>
              <p:cNvSpPr>
                <a:spLocks/>
              </p:cNvSpPr>
              <p:nvPr/>
            </p:nvSpPr>
            <p:spPr bwMode="auto">
              <a:xfrm>
                <a:off x="-4944" y="1887"/>
                <a:ext cx="7" cy="6"/>
              </a:xfrm>
              <a:custGeom>
                <a:avLst/>
                <a:gdLst>
                  <a:gd name="T0" fmla="*/ 7 w 7"/>
                  <a:gd name="T1" fmla="*/ 0 h 6"/>
                  <a:gd name="T2" fmla="*/ 5 w 7"/>
                  <a:gd name="T3" fmla="*/ 1 h 6"/>
                  <a:gd name="T4" fmla="*/ 0 w 7"/>
                  <a:gd name="T5" fmla="*/ 6 h 6"/>
                  <a:gd name="T6" fmla="*/ 2 w 7"/>
                  <a:gd name="T7" fmla="*/ 6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lnTo>
                      <a:pt x="5" y="1"/>
                    </a:lnTo>
                    <a:lnTo>
                      <a:pt x="0" y="6"/>
                    </a:lnTo>
                    <a:lnTo>
                      <a:pt x="2" y="6"/>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3" name="Freeform 432">
                <a:extLst>
                  <a:ext uri="{FF2B5EF4-FFF2-40B4-BE49-F238E27FC236}">
                    <a16:creationId xmlns:a16="http://schemas.microsoft.com/office/drawing/2014/main" id="{43D68BDA-97A0-4B40-8423-6D2C40F869BF}"/>
                  </a:ext>
                </a:extLst>
              </p:cNvPr>
              <p:cNvSpPr>
                <a:spLocks/>
              </p:cNvSpPr>
              <p:nvPr/>
            </p:nvSpPr>
            <p:spPr bwMode="auto">
              <a:xfrm>
                <a:off x="-4944" y="1887"/>
                <a:ext cx="7" cy="6"/>
              </a:xfrm>
              <a:custGeom>
                <a:avLst/>
                <a:gdLst>
                  <a:gd name="T0" fmla="*/ 7 w 7"/>
                  <a:gd name="T1" fmla="*/ 0 h 6"/>
                  <a:gd name="T2" fmla="*/ 5 w 7"/>
                  <a:gd name="T3" fmla="*/ 1 h 6"/>
                  <a:gd name="T4" fmla="*/ 0 w 7"/>
                  <a:gd name="T5" fmla="*/ 6 h 6"/>
                  <a:gd name="T6" fmla="*/ 2 w 7"/>
                  <a:gd name="T7" fmla="*/ 6 h 6"/>
                  <a:gd name="T8" fmla="*/ 7 w 7"/>
                  <a:gd name="T9" fmla="*/ 0 h 6"/>
                </a:gdLst>
                <a:ahLst/>
                <a:cxnLst>
                  <a:cxn ang="0">
                    <a:pos x="T0" y="T1"/>
                  </a:cxn>
                  <a:cxn ang="0">
                    <a:pos x="T2" y="T3"/>
                  </a:cxn>
                  <a:cxn ang="0">
                    <a:pos x="T4" y="T5"/>
                  </a:cxn>
                  <a:cxn ang="0">
                    <a:pos x="T6" y="T7"/>
                  </a:cxn>
                  <a:cxn ang="0">
                    <a:pos x="T8" y="T9"/>
                  </a:cxn>
                </a:cxnLst>
                <a:rect l="0" t="0" r="r" b="b"/>
                <a:pathLst>
                  <a:path w="7" h="6">
                    <a:moveTo>
                      <a:pt x="7" y="0"/>
                    </a:moveTo>
                    <a:lnTo>
                      <a:pt x="5" y="1"/>
                    </a:lnTo>
                    <a:lnTo>
                      <a:pt x="0" y="6"/>
                    </a:lnTo>
                    <a:lnTo>
                      <a:pt x="2" y="6"/>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4" name="Freeform 433">
                <a:extLst>
                  <a:ext uri="{FF2B5EF4-FFF2-40B4-BE49-F238E27FC236}">
                    <a16:creationId xmlns:a16="http://schemas.microsoft.com/office/drawing/2014/main" id="{49823E76-39BD-4F2A-870A-72825AB2680E}"/>
                  </a:ext>
                </a:extLst>
              </p:cNvPr>
              <p:cNvSpPr>
                <a:spLocks noEditPoints="1"/>
              </p:cNvSpPr>
              <p:nvPr/>
            </p:nvSpPr>
            <p:spPr bwMode="auto">
              <a:xfrm>
                <a:off x="-3607" y="1884"/>
                <a:ext cx="42" cy="95"/>
              </a:xfrm>
              <a:custGeom>
                <a:avLst/>
                <a:gdLst>
                  <a:gd name="T0" fmla="*/ 33 w 38"/>
                  <a:gd name="T1" fmla="*/ 76 h 86"/>
                  <a:gd name="T2" fmla="*/ 32 w 38"/>
                  <a:gd name="T3" fmla="*/ 77 h 86"/>
                  <a:gd name="T4" fmla="*/ 36 w 38"/>
                  <a:gd name="T5" fmla="*/ 86 h 86"/>
                  <a:gd name="T6" fmla="*/ 38 w 38"/>
                  <a:gd name="T7" fmla="*/ 86 h 86"/>
                  <a:gd name="T8" fmla="*/ 33 w 38"/>
                  <a:gd name="T9" fmla="*/ 76 h 86"/>
                  <a:gd name="T10" fmla="*/ 0 w 38"/>
                  <a:gd name="T11" fmla="*/ 0 h 86"/>
                  <a:gd name="T12" fmla="*/ 0 w 38"/>
                  <a:gd name="T13" fmla="*/ 2 h 86"/>
                  <a:gd name="T14" fmla="*/ 30 w 38"/>
                  <a:gd name="T15" fmla="*/ 72 h 86"/>
                  <a:gd name="T16" fmla="*/ 31 w 38"/>
                  <a:gd name="T17" fmla="*/ 71 h 86"/>
                  <a:gd name="T18" fmla="*/ 0 w 38"/>
                  <a:gd name="T19" fmla="*/ 0 h 86"/>
                  <a:gd name="T20" fmla="*/ 0 w 38"/>
                  <a:gd name="T21"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86">
                    <a:moveTo>
                      <a:pt x="33" y="76"/>
                    </a:moveTo>
                    <a:cubicBezTo>
                      <a:pt x="32" y="77"/>
                      <a:pt x="32" y="77"/>
                      <a:pt x="32" y="77"/>
                    </a:cubicBezTo>
                    <a:cubicBezTo>
                      <a:pt x="36" y="86"/>
                      <a:pt x="36" y="86"/>
                      <a:pt x="36" y="86"/>
                    </a:cubicBezTo>
                    <a:cubicBezTo>
                      <a:pt x="38" y="86"/>
                      <a:pt x="38" y="86"/>
                      <a:pt x="38" y="86"/>
                    </a:cubicBezTo>
                    <a:cubicBezTo>
                      <a:pt x="33" y="76"/>
                      <a:pt x="33" y="76"/>
                      <a:pt x="33" y="76"/>
                    </a:cubicBezTo>
                    <a:moveTo>
                      <a:pt x="0" y="0"/>
                    </a:moveTo>
                    <a:cubicBezTo>
                      <a:pt x="0" y="2"/>
                      <a:pt x="0" y="2"/>
                      <a:pt x="0" y="2"/>
                    </a:cubicBezTo>
                    <a:cubicBezTo>
                      <a:pt x="30" y="72"/>
                      <a:pt x="30" y="72"/>
                      <a:pt x="30" y="72"/>
                    </a:cubicBezTo>
                    <a:cubicBezTo>
                      <a:pt x="31" y="71"/>
                      <a:pt x="31" y="71"/>
                      <a:pt x="31" y="71"/>
                    </a:cubicBezTo>
                    <a:cubicBezTo>
                      <a:pt x="0" y="0"/>
                      <a:pt x="0" y="0"/>
                      <a:pt x="0" y="0"/>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5" name="Freeform 434">
                <a:extLst>
                  <a:ext uri="{FF2B5EF4-FFF2-40B4-BE49-F238E27FC236}">
                    <a16:creationId xmlns:a16="http://schemas.microsoft.com/office/drawing/2014/main" id="{CECA208E-D82D-422A-A215-6E7619C6B27B}"/>
                  </a:ext>
                </a:extLst>
              </p:cNvPr>
              <p:cNvSpPr>
                <a:spLocks/>
              </p:cNvSpPr>
              <p:nvPr/>
            </p:nvSpPr>
            <p:spPr bwMode="auto">
              <a:xfrm>
                <a:off x="-3574" y="1962"/>
                <a:ext cx="4" cy="7"/>
              </a:xfrm>
              <a:custGeom>
                <a:avLst/>
                <a:gdLst>
                  <a:gd name="T0" fmla="*/ 1 w 4"/>
                  <a:gd name="T1" fmla="*/ 0 h 7"/>
                  <a:gd name="T2" fmla="*/ 0 w 4"/>
                  <a:gd name="T3" fmla="*/ 1 h 7"/>
                  <a:gd name="T4" fmla="*/ 2 w 4"/>
                  <a:gd name="T5" fmla="*/ 7 h 7"/>
                  <a:gd name="T6" fmla="*/ 4 w 4"/>
                  <a:gd name="T7" fmla="*/ 6 h 7"/>
                  <a:gd name="T8" fmla="*/ 1 w 4"/>
                  <a:gd name="T9" fmla="*/ 0 h 7"/>
                </a:gdLst>
                <a:ahLst/>
                <a:cxnLst>
                  <a:cxn ang="0">
                    <a:pos x="T0" y="T1"/>
                  </a:cxn>
                  <a:cxn ang="0">
                    <a:pos x="T2" y="T3"/>
                  </a:cxn>
                  <a:cxn ang="0">
                    <a:pos x="T4" y="T5"/>
                  </a:cxn>
                  <a:cxn ang="0">
                    <a:pos x="T6" y="T7"/>
                  </a:cxn>
                  <a:cxn ang="0">
                    <a:pos x="T8" y="T9"/>
                  </a:cxn>
                </a:cxnLst>
                <a:rect l="0" t="0" r="r" b="b"/>
                <a:pathLst>
                  <a:path w="4" h="7">
                    <a:moveTo>
                      <a:pt x="1" y="0"/>
                    </a:moveTo>
                    <a:lnTo>
                      <a:pt x="0" y="1"/>
                    </a:lnTo>
                    <a:lnTo>
                      <a:pt x="2" y="7"/>
                    </a:lnTo>
                    <a:lnTo>
                      <a:pt x="4" y="6"/>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6" name="Freeform 435">
                <a:extLst>
                  <a:ext uri="{FF2B5EF4-FFF2-40B4-BE49-F238E27FC236}">
                    <a16:creationId xmlns:a16="http://schemas.microsoft.com/office/drawing/2014/main" id="{3105A63E-1EBB-4A18-8B72-4941E82D2C6A}"/>
                  </a:ext>
                </a:extLst>
              </p:cNvPr>
              <p:cNvSpPr>
                <a:spLocks/>
              </p:cNvSpPr>
              <p:nvPr/>
            </p:nvSpPr>
            <p:spPr bwMode="auto">
              <a:xfrm>
                <a:off x="-3574" y="1962"/>
                <a:ext cx="4" cy="7"/>
              </a:xfrm>
              <a:custGeom>
                <a:avLst/>
                <a:gdLst>
                  <a:gd name="T0" fmla="*/ 1 w 4"/>
                  <a:gd name="T1" fmla="*/ 0 h 7"/>
                  <a:gd name="T2" fmla="*/ 0 w 4"/>
                  <a:gd name="T3" fmla="*/ 1 h 7"/>
                  <a:gd name="T4" fmla="*/ 2 w 4"/>
                  <a:gd name="T5" fmla="*/ 7 h 7"/>
                  <a:gd name="T6" fmla="*/ 4 w 4"/>
                  <a:gd name="T7" fmla="*/ 6 h 7"/>
                  <a:gd name="T8" fmla="*/ 1 w 4"/>
                  <a:gd name="T9" fmla="*/ 0 h 7"/>
                </a:gdLst>
                <a:ahLst/>
                <a:cxnLst>
                  <a:cxn ang="0">
                    <a:pos x="T0" y="T1"/>
                  </a:cxn>
                  <a:cxn ang="0">
                    <a:pos x="T2" y="T3"/>
                  </a:cxn>
                  <a:cxn ang="0">
                    <a:pos x="T4" y="T5"/>
                  </a:cxn>
                  <a:cxn ang="0">
                    <a:pos x="T6" y="T7"/>
                  </a:cxn>
                  <a:cxn ang="0">
                    <a:pos x="T8" y="T9"/>
                  </a:cxn>
                </a:cxnLst>
                <a:rect l="0" t="0" r="r" b="b"/>
                <a:pathLst>
                  <a:path w="4" h="7">
                    <a:moveTo>
                      <a:pt x="1" y="0"/>
                    </a:moveTo>
                    <a:lnTo>
                      <a:pt x="0" y="1"/>
                    </a:lnTo>
                    <a:lnTo>
                      <a:pt x="2" y="7"/>
                    </a:lnTo>
                    <a:lnTo>
                      <a:pt x="4"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7" name="Freeform 436">
                <a:extLst>
                  <a:ext uri="{FF2B5EF4-FFF2-40B4-BE49-F238E27FC236}">
                    <a16:creationId xmlns:a16="http://schemas.microsoft.com/office/drawing/2014/main" id="{196EAFAD-958B-4E0E-BCFA-AC3BF455B0A9}"/>
                  </a:ext>
                </a:extLst>
              </p:cNvPr>
              <p:cNvSpPr>
                <a:spLocks noEditPoints="1"/>
              </p:cNvSpPr>
              <p:nvPr/>
            </p:nvSpPr>
            <p:spPr bwMode="auto">
              <a:xfrm>
                <a:off x="-3739" y="1610"/>
                <a:ext cx="5" cy="166"/>
              </a:xfrm>
              <a:custGeom>
                <a:avLst/>
                <a:gdLst>
                  <a:gd name="T0" fmla="*/ 1 w 4"/>
                  <a:gd name="T1" fmla="*/ 142 h 151"/>
                  <a:gd name="T2" fmla="*/ 0 w 4"/>
                  <a:gd name="T3" fmla="*/ 144 h 151"/>
                  <a:gd name="T4" fmla="*/ 0 w 4"/>
                  <a:gd name="T5" fmla="*/ 150 h 151"/>
                  <a:gd name="T6" fmla="*/ 1 w 4"/>
                  <a:gd name="T7" fmla="*/ 151 h 151"/>
                  <a:gd name="T8" fmla="*/ 1 w 4"/>
                  <a:gd name="T9" fmla="*/ 142 h 151"/>
                  <a:gd name="T10" fmla="*/ 3 w 4"/>
                  <a:gd name="T11" fmla="*/ 0 h 151"/>
                  <a:gd name="T12" fmla="*/ 0 w 4"/>
                  <a:gd name="T13" fmla="*/ 142 h 151"/>
                  <a:gd name="T14" fmla="*/ 1 w 4"/>
                  <a:gd name="T15" fmla="*/ 141 h 151"/>
                  <a:gd name="T16" fmla="*/ 4 w 4"/>
                  <a:gd name="T17" fmla="*/ 0 h 151"/>
                  <a:gd name="T18" fmla="*/ 3 w 4"/>
                  <a:gd name="T19"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51">
                    <a:moveTo>
                      <a:pt x="1" y="142"/>
                    </a:moveTo>
                    <a:cubicBezTo>
                      <a:pt x="0" y="144"/>
                      <a:pt x="0" y="144"/>
                      <a:pt x="0" y="144"/>
                    </a:cubicBezTo>
                    <a:cubicBezTo>
                      <a:pt x="0" y="150"/>
                      <a:pt x="0" y="150"/>
                      <a:pt x="0" y="150"/>
                    </a:cubicBezTo>
                    <a:cubicBezTo>
                      <a:pt x="1" y="151"/>
                      <a:pt x="1" y="151"/>
                      <a:pt x="1" y="151"/>
                    </a:cubicBezTo>
                    <a:cubicBezTo>
                      <a:pt x="1" y="142"/>
                      <a:pt x="1" y="142"/>
                      <a:pt x="1" y="142"/>
                    </a:cubicBezTo>
                    <a:moveTo>
                      <a:pt x="3" y="0"/>
                    </a:moveTo>
                    <a:cubicBezTo>
                      <a:pt x="0" y="142"/>
                      <a:pt x="0" y="142"/>
                      <a:pt x="0" y="142"/>
                    </a:cubicBezTo>
                    <a:cubicBezTo>
                      <a:pt x="1" y="141"/>
                      <a:pt x="1" y="141"/>
                      <a:pt x="1" y="141"/>
                    </a:cubicBezTo>
                    <a:cubicBezTo>
                      <a:pt x="4" y="0"/>
                      <a:pt x="4" y="0"/>
                      <a:pt x="4" y="0"/>
                    </a:cubicBezTo>
                    <a:cubicBezTo>
                      <a:pt x="4" y="0"/>
                      <a:pt x="3" y="0"/>
                      <a:pt x="3"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8" name="Freeform 437">
                <a:extLst>
                  <a:ext uri="{FF2B5EF4-FFF2-40B4-BE49-F238E27FC236}">
                    <a16:creationId xmlns:a16="http://schemas.microsoft.com/office/drawing/2014/main" id="{950369DB-0EC5-45CF-97DA-A1886FCCC392}"/>
                  </a:ext>
                </a:extLst>
              </p:cNvPr>
              <p:cNvSpPr>
                <a:spLocks/>
              </p:cNvSpPr>
              <p:nvPr/>
            </p:nvSpPr>
            <p:spPr bwMode="auto">
              <a:xfrm>
                <a:off x="-3739" y="1765"/>
                <a:ext cx="1" cy="3"/>
              </a:xfrm>
              <a:custGeom>
                <a:avLst/>
                <a:gdLst>
                  <a:gd name="T0" fmla="*/ 1 w 1"/>
                  <a:gd name="T1" fmla="*/ 0 h 3"/>
                  <a:gd name="T2" fmla="*/ 0 w 1"/>
                  <a:gd name="T3" fmla="*/ 1 h 3"/>
                  <a:gd name="T4" fmla="*/ 0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0" y="3"/>
                    </a:lnTo>
                    <a:lnTo>
                      <a:pt x="1"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9" name="Freeform 438">
                <a:extLst>
                  <a:ext uri="{FF2B5EF4-FFF2-40B4-BE49-F238E27FC236}">
                    <a16:creationId xmlns:a16="http://schemas.microsoft.com/office/drawing/2014/main" id="{39E8F9CD-B686-477C-929D-1001811DD336}"/>
                  </a:ext>
                </a:extLst>
              </p:cNvPr>
              <p:cNvSpPr>
                <a:spLocks/>
              </p:cNvSpPr>
              <p:nvPr/>
            </p:nvSpPr>
            <p:spPr bwMode="auto">
              <a:xfrm>
                <a:off x="-3739" y="1765"/>
                <a:ext cx="1" cy="3"/>
              </a:xfrm>
              <a:custGeom>
                <a:avLst/>
                <a:gdLst>
                  <a:gd name="T0" fmla="*/ 1 w 1"/>
                  <a:gd name="T1" fmla="*/ 0 h 3"/>
                  <a:gd name="T2" fmla="*/ 0 w 1"/>
                  <a:gd name="T3" fmla="*/ 1 h 3"/>
                  <a:gd name="T4" fmla="*/ 0 w 1"/>
                  <a:gd name="T5" fmla="*/ 3 h 3"/>
                  <a:gd name="T6" fmla="*/ 1 w 1"/>
                  <a:gd name="T7" fmla="*/ 1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lnTo>
                      <a:pt x="0" y="1"/>
                    </a:lnTo>
                    <a:lnTo>
                      <a:pt x="0" y="3"/>
                    </a:lnTo>
                    <a:lnTo>
                      <a:pt x="1"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0" name="Freeform 439">
                <a:extLst>
                  <a:ext uri="{FF2B5EF4-FFF2-40B4-BE49-F238E27FC236}">
                    <a16:creationId xmlns:a16="http://schemas.microsoft.com/office/drawing/2014/main" id="{53D5B153-0017-4B59-8F60-6ECACFD60130}"/>
                  </a:ext>
                </a:extLst>
              </p:cNvPr>
              <p:cNvSpPr>
                <a:spLocks noEditPoints="1"/>
              </p:cNvSpPr>
              <p:nvPr/>
            </p:nvSpPr>
            <p:spPr bwMode="auto">
              <a:xfrm>
                <a:off x="-3743" y="1777"/>
                <a:ext cx="5" cy="202"/>
              </a:xfrm>
              <a:custGeom>
                <a:avLst/>
                <a:gdLst>
                  <a:gd name="T0" fmla="*/ 2 w 5"/>
                  <a:gd name="T1" fmla="*/ 150 h 184"/>
                  <a:gd name="T2" fmla="*/ 0 w 5"/>
                  <a:gd name="T3" fmla="*/ 150 h 184"/>
                  <a:gd name="T4" fmla="*/ 0 w 5"/>
                  <a:gd name="T5" fmla="*/ 184 h 184"/>
                  <a:gd name="T6" fmla="*/ 1 w 5"/>
                  <a:gd name="T7" fmla="*/ 184 h 184"/>
                  <a:gd name="T8" fmla="*/ 2 w 5"/>
                  <a:gd name="T9" fmla="*/ 150 h 184"/>
                  <a:gd name="T10" fmla="*/ 4 w 5"/>
                  <a:gd name="T11" fmla="*/ 0 h 184"/>
                  <a:gd name="T12" fmla="*/ 1 w 5"/>
                  <a:gd name="T13" fmla="*/ 118 h 184"/>
                  <a:gd name="T14" fmla="*/ 2 w 5"/>
                  <a:gd name="T15" fmla="*/ 119 h 184"/>
                  <a:gd name="T16" fmla="*/ 5 w 5"/>
                  <a:gd name="T17" fmla="*/ 1 h 184"/>
                  <a:gd name="T18" fmla="*/ 4 w 5"/>
                  <a:gd name="T19"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84">
                    <a:moveTo>
                      <a:pt x="2" y="150"/>
                    </a:moveTo>
                    <a:cubicBezTo>
                      <a:pt x="1" y="150"/>
                      <a:pt x="1" y="150"/>
                      <a:pt x="0" y="150"/>
                    </a:cubicBezTo>
                    <a:cubicBezTo>
                      <a:pt x="0" y="184"/>
                      <a:pt x="0" y="184"/>
                      <a:pt x="0" y="184"/>
                    </a:cubicBezTo>
                    <a:cubicBezTo>
                      <a:pt x="1" y="184"/>
                      <a:pt x="1" y="184"/>
                      <a:pt x="1" y="184"/>
                    </a:cubicBezTo>
                    <a:cubicBezTo>
                      <a:pt x="2" y="150"/>
                      <a:pt x="2" y="150"/>
                      <a:pt x="2" y="150"/>
                    </a:cubicBezTo>
                    <a:moveTo>
                      <a:pt x="4" y="0"/>
                    </a:moveTo>
                    <a:cubicBezTo>
                      <a:pt x="1" y="118"/>
                      <a:pt x="1" y="118"/>
                      <a:pt x="1" y="118"/>
                    </a:cubicBezTo>
                    <a:cubicBezTo>
                      <a:pt x="2" y="118"/>
                      <a:pt x="2" y="118"/>
                      <a:pt x="2" y="119"/>
                    </a:cubicBezTo>
                    <a:cubicBezTo>
                      <a:pt x="5" y="1"/>
                      <a:pt x="5" y="1"/>
                      <a:pt x="5" y="1"/>
                    </a:cubicBezTo>
                    <a:cubicBezTo>
                      <a:pt x="4" y="0"/>
                      <a:pt x="4" y="0"/>
                      <a:pt x="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1" name="Freeform 440">
                <a:extLst>
                  <a:ext uri="{FF2B5EF4-FFF2-40B4-BE49-F238E27FC236}">
                    <a16:creationId xmlns:a16="http://schemas.microsoft.com/office/drawing/2014/main" id="{82776C4F-3335-4906-A246-FE04AAD9FDDE}"/>
                  </a:ext>
                </a:extLst>
              </p:cNvPr>
              <p:cNvSpPr>
                <a:spLocks noEditPoints="1"/>
              </p:cNvSpPr>
              <p:nvPr/>
            </p:nvSpPr>
            <p:spPr bwMode="auto">
              <a:xfrm>
                <a:off x="-2176" y="1857"/>
                <a:ext cx="382" cy="74"/>
              </a:xfrm>
              <a:custGeom>
                <a:avLst/>
                <a:gdLst>
                  <a:gd name="T0" fmla="*/ 103 w 382"/>
                  <a:gd name="T1" fmla="*/ 49 h 74"/>
                  <a:gd name="T2" fmla="*/ 1 w 382"/>
                  <a:gd name="T3" fmla="*/ 68 h 74"/>
                  <a:gd name="T4" fmla="*/ 0 w 382"/>
                  <a:gd name="T5" fmla="*/ 74 h 74"/>
                  <a:gd name="T6" fmla="*/ 100 w 382"/>
                  <a:gd name="T7" fmla="*/ 56 h 74"/>
                  <a:gd name="T8" fmla="*/ 103 w 382"/>
                  <a:gd name="T9" fmla="*/ 49 h 74"/>
                  <a:gd name="T10" fmla="*/ 132 w 382"/>
                  <a:gd name="T11" fmla="*/ 45 h 74"/>
                  <a:gd name="T12" fmla="*/ 104 w 382"/>
                  <a:gd name="T13" fmla="*/ 49 h 74"/>
                  <a:gd name="T14" fmla="*/ 101 w 382"/>
                  <a:gd name="T15" fmla="*/ 56 h 74"/>
                  <a:gd name="T16" fmla="*/ 132 w 382"/>
                  <a:gd name="T17" fmla="*/ 50 h 74"/>
                  <a:gd name="T18" fmla="*/ 132 w 382"/>
                  <a:gd name="T19" fmla="*/ 45 h 74"/>
                  <a:gd name="T20" fmla="*/ 378 w 382"/>
                  <a:gd name="T21" fmla="*/ 0 h 74"/>
                  <a:gd name="T22" fmla="*/ 133 w 382"/>
                  <a:gd name="T23" fmla="*/ 44 h 74"/>
                  <a:gd name="T24" fmla="*/ 134 w 382"/>
                  <a:gd name="T25" fmla="*/ 49 h 74"/>
                  <a:gd name="T26" fmla="*/ 382 w 382"/>
                  <a:gd name="T27" fmla="*/ 4 h 74"/>
                  <a:gd name="T28" fmla="*/ 378 w 382"/>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74">
                    <a:moveTo>
                      <a:pt x="103" y="49"/>
                    </a:moveTo>
                    <a:lnTo>
                      <a:pt x="1" y="68"/>
                    </a:lnTo>
                    <a:lnTo>
                      <a:pt x="0" y="74"/>
                    </a:lnTo>
                    <a:lnTo>
                      <a:pt x="100" y="56"/>
                    </a:lnTo>
                    <a:lnTo>
                      <a:pt x="103" y="49"/>
                    </a:lnTo>
                    <a:close/>
                    <a:moveTo>
                      <a:pt x="132" y="45"/>
                    </a:moveTo>
                    <a:lnTo>
                      <a:pt x="104" y="49"/>
                    </a:lnTo>
                    <a:lnTo>
                      <a:pt x="101" y="56"/>
                    </a:lnTo>
                    <a:lnTo>
                      <a:pt x="132" y="50"/>
                    </a:lnTo>
                    <a:lnTo>
                      <a:pt x="132" y="45"/>
                    </a:lnTo>
                    <a:close/>
                    <a:moveTo>
                      <a:pt x="378" y="0"/>
                    </a:moveTo>
                    <a:lnTo>
                      <a:pt x="133" y="44"/>
                    </a:lnTo>
                    <a:lnTo>
                      <a:pt x="134" y="49"/>
                    </a:lnTo>
                    <a:lnTo>
                      <a:pt x="382" y="4"/>
                    </a:lnTo>
                    <a:lnTo>
                      <a:pt x="378"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2" name="Freeform 441">
                <a:extLst>
                  <a:ext uri="{FF2B5EF4-FFF2-40B4-BE49-F238E27FC236}">
                    <a16:creationId xmlns:a16="http://schemas.microsoft.com/office/drawing/2014/main" id="{717CCBD2-4C90-4DC5-B303-8B7D772058D6}"/>
                  </a:ext>
                </a:extLst>
              </p:cNvPr>
              <p:cNvSpPr>
                <a:spLocks noEditPoints="1"/>
              </p:cNvSpPr>
              <p:nvPr/>
            </p:nvSpPr>
            <p:spPr bwMode="auto">
              <a:xfrm>
                <a:off x="-2176" y="1857"/>
                <a:ext cx="382" cy="74"/>
              </a:xfrm>
              <a:custGeom>
                <a:avLst/>
                <a:gdLst>
                  <a:gd name="T0" fmla="*/ 103 w 382"/>
                  <a:gd name="T1" fmla="*/ 49 h 74"/>
                  <a:gd name="T2" fmla="*/ 1 w 382"/>
                  <a:gd name="T3" fmla="*/ 68 h 74"/>
                  <a:gd name="T4" fmla="*/ 0 w 382"/>
                  <a:gd name="T5" fmla="*/ 74 h 74"/>
                  <a:gd name="T6" fmla="*/ 100 w 382"/>
                  <a:gd name="T7" fmla="*/ 56 h 74"/>
                  <a:gd name="T8" fmla="*/ 103 w 382"/>
                  <a:gd name="T9" fmla="*/ 49 h 74"/>
                  <a:gd name="T10" fmla="*/ 132 w 382"/>
                  <a:gd name="T11" fmla="*/ 45 h 74"/>
                  <a:gd name="T12" fmla="*/ 104 w 382"/>
                  <a:gd name="T13" fmla="*/ 49 h 74"/>
                  <a:gd name="T14" fmla="*/ 101 w 382"/>
                  <a:gd name="T15" fmla="*/ 56 h 74"/>
                  <a:gd name="T16" fmla="*/ 132 w 382"/>
                  <a:gd name="T17" fmla="*/ 50 h 74"/>
                  <a:gd name="T18" fmla="*/ 132 w 382"/>
                  <a:gd name="T19" fmla="*/ 45 h 74"/>
                  <a:gd name="T20" fmla="*/ 378 w 382"/>
                  <a:gd name="T21" fmla="*/ 0 h 74"/>
                  <a:gd name="T22" fmla="*/ 133 w 382"/>
                  <a:gd name="T23" fmla="*/ 44 h 74"/>
                  <a:gd name="T24" fmla="*/ 134 w 382"/>
                  <a:gd name="T25" fmla="*/ 49 h 74"/>
                  <a:gd name="T26" fmla="*/ 382 w 382"/>
                  <a:gd name="T27" fmla="*/ 4 h 74"/>
                  <a:gd name="T28" fmla="*/ 378 w 382"/>
                  <a:gd name="T2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74">
                    <a:moveTo>
                      <a:pt x="103" y="49"/>
                    </a:moveTo>
                    <a:lnTo>
                      <a:pt x="1" y="68"/>
                    </a:lnTo>
                    <a:lnTo>
                      <a:pt x="0" y="74"/>
                    </a:lnTo>
                    <a:lnTo>
                      <a:pt x="100" y="56"/>
                    </a:lnTo>
                    <a:lnTo>
                      <a:pt x="103" y="49"/>
                    </a:lnTo>
                    <a:moveTo>
                      <a:pt x="132" y="45"/>
                    </a:moveTo>
                    <a:lnTo>
                      <a:pt x="104" y="49"/>
                    </a:lnTo>
                    <a:lnTo>
                      <a:pt x="101" y="56"/>
                    </a:lnTo>
                    <a:lnTo>
                      <a:pt x="132" y="50"/>
                    </a:lnTo>
                    <a:lnTo>
                      <a:pt x="132" y="45"/>
                    </a:lnTo>
                    <a:moveTo>
                      <a:pt x="378" y="0"/>
                    </a:moveTo>
                    <a:lnTo>
                      <a:pt x="133" y="44"/>
                    </a:lnTo>
                    <a:lnTo>
                      <a:pt x="134" y="49"/>
                    </a:lnTo>
                    <a:lnTo>
                      <a:pt x="382" y="4"/>
                    </a:lnTo>
                    <a:lnTo>
                      <a:pt x="3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3" name="Freeform 442">
                <a:extLst>
                  <a:ext uri="{FF2B5EF4-FFF2-40B4-BE49-F238E27FC236}">
                    <a16:creationId xmlns:a16="http://schemas.microsoft.com/office/drawing/2014/main" id="{B6813BDB-2AAE-49FB-B860-00338F7A07BF}"/>
                  </a:ext>
                </a:extLst>
              </p:cNvPr>
              <p:cNvSpPr>
                <a:spLocks/>
              </p:cNvSpPr>
              <p:nvPr/>
            </p:nvSpPr>
            <p:spPr bwMode="auto">
              <a:xfrm>
                <a:off x="-2076" y="1906"/>
                <a:ext cx="4" cy="7"/>
              </a:xfrm>
              <a:custGeom>
                <a:avLst/>
                <a:gdLst>
                  <a:gd name="T0" fmla="*/ 4 w 4"/>
                  <a:gd name="T1" fmla="*/ 0 h 7"/>
                  <a:gd name="T2" fmla="*/ 3 w 4"/>
                  <a:gd name="T3" fmla="*/ 0 h 7"/>
                  <a:gd name="T4" fmla="*/ 0 w 4"/>
                  <a:gd name="T5" fmla="*/ 7 h 7"/>
                  <a:gd name="T6" fmla="*/ 1 w 4"/>
                  <a:gd name="T7" fmla="*/ 7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lnTo>
                      <a:pt x="3" y="0"/>
                    </a:lnTo>
                    <a:lnTo>
                      <a:pt x="0" y="7"/>
                    </a:lnTo>
                    <a:lnTo>
                      <a:pt x="1" y="7"/>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4" name="Freeform 443">
                <a:extLst>
                  <a:ext uri="{FF2B5EF4-FFF2-40B4-BE49-F238E27FC236}">
                    <a16:creationId xmlns:a16="http://schemas.microsoft.com/office/drawing/2014/main" id="{32AB87FD-6F10-41F7-ABD6-B80D1C3AD41C}"/>
                  </a:ext>
                </a:extLst>
              </p:cNvPr>
              <p:cNvSpPr>
                <a:spLocks/>
              </p:cNvSpPr>
              <p:nvPr/>
            </p:nvSpPr>
            <p:spPr bwMode="auto">
              <a:xfrm>
                <a:off x="-2076" y="1906"/>
                <a:ext cx="4" cy="7"/>
              </a:xfrm>
              <a:custGeom>
                <a:avLst/>
                <a:gdLst>
                  <a:gd name="T0" fmla="*/ 4 w 4"/>
                  <a:gd name="T1" fmla="*/ 0 h 7"/>
                  <a:gd name="T2" fmla="*/ 3 w 4"/>
                  <a:gd name="T3" fmla="*/ 0 h 7"/>
                  <a:gd name="T4" fmla="*/ 0 w 4"/>
                  <a:gd name="T5" fmla="*/ 7 h 7"/>
                  <a:gd name="T6" fmla="*/ 1 w 4"/>
                  <a:gd name="T7" fmla="*/ 7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lnTo>
                      <a:pt x="3" y="0"/>
                    </a:lnTo>
                    <a:lnTo>
                      <a:pt x="0" y="7"/>
                    </a:lnTo>
                    <a:lnTo>
                      <a:pt x="1" y="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Freeform 444">
                <a:extLst>
                  <a:ext uri="{FF2B5EF4-FFF2-40B4-BE49-F238E27FC236}">
                    <a16:creationId xmlns:a16="http://schemas.microsoft.com/office/drawing/2014/main" id="{1108965C-AE5D-4B11-95CD-AE4D78C435ED}"/>
                  </a:ext>
                </a:extLst>
              </p:cNvPr>
              <p:cNvSpPr>
                <a:spLocks noEditPoints="1"/>
              </p:cNvSpPr>
              <p:nvPr/>
            </p:nvSpPr>
            <p:spPr bwMode="auto">
              <a:xfrm>
                <a:off x="-2397" y="1105"/>
                <a:ext cx="724" cy="866"/>
              </a:xfrm>
              <a:custGeom>
                <a:avLst/>
                <a:gdLst>
                  <a:gd name="T0" fmla="*/ 87 w 658"/>
                  <a:gd name="T1" fmla="*/ 769 h 790"/>
                  <a:gd name="T2" fmla="*/ 0 w 658"/>
                  <a:gd name="T3" fmla="*/ 785 h 790"/>
                  <a:gd name="T4" fmla="*/ 2 w 658"/>
                  <a:gd name="T5" fmla="*/ 790 h 790"/>
                  <a:gd name="T6" fmla="*/ 89 w 658"/>
                  <a:gd name="T7" fmla="*/ 774 h 790"/>
                  <a:gd name="T8" fmla="*/ 87 w 658"/>
                  <a:gd name="T9" fmla="*/ 769 h 790"/>
                  <a:gd name="T10" fmla="*/ 200 w 658"/>
                  <a:gd name="T11" fmla="*/ 749 h 790"/>
                  <a:gd name="T12" fmla="*/ 88 w 658"/>
                  <a:gd name="T13" fmla="*/ 769 h 790"/>
                  <a:gd name="T14" fmla="*/ 90 w 658"/>
                  <a:gd name="T15" fmla="*/ 774 h 790"/>
                  <a:gd name="T16" fmla="*/ 200 w 658"/>
                  <a:gd name="T17" fmla="*/ 754 h 790"/>
                  <a:gd name="T18" fmla="*/ 200 w 658"/>
                  <a:gd name="T19" fmla="*/ 749 h 790"/>
                  <a:gd name="T20" fmla="*/ 658 w 658"/>
                  <a:gd name="T21" fmla="*/ 665 h 790"/>
                  <a:gd name="T22" fmla="*/ 546 w 658"/>
                  <a:gd name="T23" fmla="*/ 686 h 790"/>
                  <a:gd name="T24" fmla="*/ 549 w 658"/>
                  <a:gd name="T25" fmla="*/ 690 h 790"/>
                  <a:gd name="T26" fmla="*/ 658 w 658"/>
                  <a:gd name="T27" fmla="*/ 670 h 790"/>
                  <a:gd name="T28" fmla="*/ 658 w 658"/>
                  <a:gd name="T29" fmla="*/ 665 h 790"/>
                  <a:gd name="T30" fmla="*/ 588 w 658"/>
                  <a:gd name="T31" fmla="*/ 0 h 790"/>
                  <a:gd name="T32" fmla="*/ 584 w 658"/>
                  <a:gd name="T33" fmla="*/ 1 h 790"/>
                  <a:gd name="T34" fmla="*/ 583 w 658"/>
                  <a:gd name="T35" fmla="*/ 1 h 790"/>
                  <a:gd name="T36" fmla="*/ 658 w 658"/>
                  <a:gd name="T37" fmla="*/ 531 h 790"/>
                  <a:gd name="T38" fmla="*/ 658 w 658"/>
                  <a:gd name="T39" fmla="*/ 494 h 790"/>
                  <a:gd name="T40" fmla="*/ 588 w 658"/>
                  <a:gd name="T41"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8" h="790">
                    <a:moveTo>
                      <a:pt x="87" y="769"/>
                    </a:moveTo>
                    <a:cubicBezTo>
                      <a:pt x="0" y="785"/>
                      <a:pt x="0" y="785"/>
                      <a:pt x="0" y="785"/>
                    </a:cubicBezTo>
                    <a:cubicBezTo>
                      <a:pt x="1" y="787"/>
                      <a:pt x="1" y="788"/>
                      <a:pt x="2" y="790"/>
                    </a:cubicBezTo>
                    <a:cubicBezTo>
                      <a:pt x="89" y="774"/>
                      <a:pt x="89" y="774"/>
                      <a:pt x="89" y="774"/>
                    </a:cubicBezTo>
                    <a:cubicBezTo>
                      <a:pt x="87" y="769"/>
                      <a:pt x="87" y="769"/>
                      <a:pt x="87" y="769"/>
                    </a:cubicBezTo>
                    <a:moveTo>
                      <a:pt x="200" y="749"/>
                    </a:moveTo>
                    <a:cubicBezTo>
                      <a:pt x="88" y="769"/>
                      <a:pt x="88" y="769"/>
                      <a:pt x="88" y="769"/>
                    </a:cubicBezTo>
                    <a:cubicBezTo>
                      <a:pt x="90" y="774"/>
                      <a:pt x="90" y="774"/>
                      <a:pt x="90" y="774"/>
                    </a:cubicBezTo>
                    <a:cubicBezTo>
                      <a:pt x="200" y="754"/>
                      <a:pt x="200" y="754"/>
                      <a:pt x="200" y="754"/>
                    </a:cubicBezTo>
                    <a:cubicBezTo>
                      <a:pt x="200" y="749"/>
                      <a:pt x="200" y="749"/>
                      <a:pt x="200" y="749"/>
                    </a:cubicBezTo>
                    <a:moveTo>
                      <a:pt x="658" y="665"/>
                    </a:moveTo>
                    <a:cubicBezTo>
                      <a:pt x="546" y="686"/>
                      <a:pt x="546" y="686"/>
                      <a:pt x="546" y="686"/>
                    </a:cubicBezTo>
                    <a:cubicBezTo>
                      <a:pt x="549" y="690"/>
                      <a:pt x="549" y="690"/>
                      <a:pt x="549" y="690"/>
                    </a:cubicBezTo>
                    <a:cubicBezTo>
                      <a:pt x="658" y="670"/>
                      <a:pt x="658" y="670"/>
                      <a:pt x="658" y="670"/>
                    </a:cubicBezTo>
                    <a:cubicBezTo>
                      <a:pt x="658" y="665"/>
                      <a:pt x="658" y="665"/>
                      <a:pt x="658" y="665"/>
                    </a:cubicBezTo>
                    <a:moveTo>
                      <a:pt x="588" y="0"/>
                    </a:moveTo>
                    <a:cubicBezTo>
                      <a:pt x="586" y="1"/>
                      <a:pt x="585" y="1"/>
                      <a:pt x="584" y="1"/>
                    </a:cubicBezTo>
                    <a:cubicBezTo>
                      <a:pt x="583" y="1"/>
                      <a:pt x="583" y="1"/>
                      <a:pt x="583" y="1"/>
                    </a:cubicBezTo>
                    <a:cubicBezTo>
                      <a:pt x="658" y="531"/>
                      <a:pt x="658" y="531"/>
                      <a:pt x="658" y="531"/>
                    </a:cubicBezTo>
                    <a:cubicBezTo>
                      <a:pt x="658" y="494"/>
                      <a:pt x="658" y="494"/>
                      <a:pt x="658" y="494"/>
                    </a:cubicBezTo>
                    <a:cubicBezTo>
                      <a:pt x="588" y="0"/>
                      <a:pt x="588" y="0"/>
                      <a:pt x="588"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6" name="Freeform 445">
                <a:extLst>
                  <a:ext uri="{FF2B5EF4-FFF2-40B4-BE49-F238E27FC236}">
                    <a16:creationId xmlns:a16="http://schemas.microsoft.com/office/drawing/2014/main" id="{2627E267-6DC7-4BD3-BD82-13C71982CC26}"/>
                  </a:ext>
                </a:extLst>
              </p:cNvPr>
              <p:cNvSpPr>
                <a:spLocks/>
              </p:cNvSpPr>
              <p:nvPr/>
            </p:nvSpPr>
            <p:spPr bwMode="auto">
              <a:xfrm>
                <a:off x="-2301" y="1948"/>
                <a:ext cx="3" cy="5"/>
              </a:xfrm>
              <a:custGeom>
                <a:avLst/>
                <a:gdLst>
                  <a:gd name="T0" fmla="*/ 1 w 3"/>
                  <a:gd name="T1" fmla="*/ 0 h 5"/>
                  <a:gd name="T2" fmla="*/ 0 w 3"/>
                  <a:gd name="T3" fmla="*/ 0 h 5"/>
                  <a:gd name="T4" fmla="*/ 2 w 3"/>
                  <a:gd name="T5" fmla="*/ 5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0"/>
                    </a:lnTo>
                    <a:lnTo>
                      <a:pt x="2" y="5"/>
                    </a:lnTo>
                    <a:lnTo>
                      <a:pt x="3" y="5"/>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Freeform 446">
                <a:extLst>
                  <a:ext uri="{FF2B5EF4-FFF2-40B4-BE49-F238E27FC236}">
                    <a16:creationId xmlns:a16="http://schemas.microsoft.com/office/drawing/2014/main" id="{9EAE63E0-7375-465B-8FA7-A1E1A222FF21}"/>
                  </a:ext>
                </a:extLst>
              </p:cNvPr>
              <p:cNvSpPr>
                <a:spLocks/>
              </p:cNvSpPr>
              <p:nvPr/>
            </p:nvSpPr>
            <p:spPr bwMode="auto">
              <a:xfrm>
                <a:off x="-2301" y="1948"/>
                <a:ext cx="3" cy="5"/>
              </a:xfrm>
              <a:custGeom>
                <a:avLst/>
                <a:gdLst>
                  <a:gd name="T0" fmla="*/ 1 w 3"/>
                  <a:gd name="T1" fmla="*/ 0 h 5"/>
                  <a:gd name="T2" fmla="*/ 0 w 3"/>
                  <a:gd name="T3" fmla="*/ 0 h 5"/>
                  <a:gd name="T4" fmla="*/ 2 w 3"/>
                  <a:gd name="T5" fmla="*/ 5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0"/>
                    </a:lnTo>
                    <a:lnTo>
                      <a:pt x="2" y="5"/>
                    </a:lnTo>
                    <a:lnTo>
                      <a:pt x="3"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447">
                <a:extLst>
                  <a:ext uri="{FF2B5EF4-FFF2-40B4-BE49-F238E27FC236}">
                    <a16:creationId xmlns:a16="http://schemas.microsoft.com/office/drawing/2014/main" id="{799E2D60-B4E1-4FC8-925A-C82A93A55FB6}"/>
                  </a:ext>
                </a:extLst>
              </p:cNvPr>
              <p:cNvSpPr>
                <a:spLocks noEditPoints="1"/>
              </p:cNvSpPr>
              <p:nvPr/>
            </p:nvSpPr>
            <p:spPr bwMode="auto">
              <a:xfrm>
                <a:off x="-5131" y="1456"/>
                <a:ext cx="155" cy="7"/>
              </a:xfrm>
              <a:custGeom>
                <a:avLst/>
                <a:gdLst>
                  <a:gd name="T0" fmla="*/ 140 w 141"/>
                  <a:gd name="T1" fmla="*/ 6 h 7"/>
                  <a:gd name="T2" fmla="*/ 131 w 141"/>
                  <a:gd name="T3" fmla="*/ 7 h 7"/>
                  <a:gd name="T4" fmla="*/ 141 w 141"/>
                  <a:gd name="T5" fmla="*/ 7 h 7"/>
                  <a:gd name="T6" fmla="*/ 140 w 141"/>
                  <a:gd name="T7" fmla="*/ 6 h 7"/>
                  <a:gd name="T8" fmla="*/ 58 w 141"/>
                  <a:gd name="T9" fmla="*/ 1 h 7"/>
                  <a:gd name="T10" fmla="*/ 60 w 141"/>
                  <a:gd name="T11" fmla="*/ 4 h 7"/>
                  <a:gd name="T12" fmla="*/ 66 w 141"/>
                  <a:gd name="T13" fmla="*/ 2 h 7"/>
                  <a:gd name="T14" fmla="*/ 75 w 141"/>
                  <a:gd name="T15" fmla="*/ 5 h 7"/>
                  <a:gd name="T16" fmla="*/ 76 w 141"/>
                  <a:gd name="T17" fmla="*/ 6 h 7"/>
                  <a:gd name="T18" fmla="*/ 120 w 141"/>
                  <a:gd name="T19" fmla="*/ 7 h 7"/>
                  <a:gd name="T20" fmla="*/ 140 w 141"/>
                  <a:gd name="T21" fmla="*/ 4 h 7"/>
                  <a:gd name="T22" fmla="*/ 138 w 141"/>
                  <a:gd name="T23" fmla="*/ 2 h 7"/>
                  <a:gd name="T24" fmla="*/ 58 w 141"/>
                  <a:gd name="T25" fmla="*/ 1 h 7"/>
                  <a:gd name="T26" fmla="*/ 1 w 141"/>
                  <a:gd name="T27" fmla="*/ 0 h 7"/>
                  <a:gd name="T28" fmla="*/ 0 w 141"/>
                  <a:gd name="T29" fmla="*/ 6 h 7"/>
                  <a:gd name="T30" fmla="*/ 57 w 141"/>
                  <a:gd name="T31" fmla="*/ 6 h 7"/>
                  <a:gd name="T32" fmla="*/ 52 w 141"/>
                  <a:gd name="T33" fmla="*/ 1 h 7"/>
                  <a:gd name="T34" fmla="*/ 1 w 141"/>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7">
                    <a:moveTo>
                      <a:pt x="140" y="6"/>
                    </a:moveTo>
                    <a:cubicBezTo>
                      <a:pt x="131" y="7"/>
                      <a:pt x="131" y="7"/>
                      <a:pt x="131" y="7"/>
                    </a:cubicBezTo>
                    <a:cubicBezTo>
                      <a:pt x="141" y="7"/>
                      <a:pt x="141" y="7"/>
                      <a:pt x="141" y="7"/>
                    </a:cubicBezTo>
                    <a:cubicBezTo>
                      <a:pt x="140" y="6"/>
                      <a:pt x="140" y="6"/>
                      <a:pt x="140" y="6"/>
                    </a:cubicBezTo>
                    <a:moveTo>
                      <a:pt x="58" y="1"/>
                    </a:moveTo>
                    <a:cubicBezTo>
                      <a:pt x="60" y="4"/>
                      <a:pt x="60" y="4"/>
                      <a:pt x="60" y="4"/>
                    </a:cubicBezTo>
                    <a:cubicBezTo>
                      <a:pt x="62" y="3"/>
                      <a:pt x="64" y="2"/>
                      <a:pt x="66" y="2"/>
                    </a:cubicBezTo>
                    <a:cubicBezTo>
                      <a:pt x="69" y="2"/>
                      <a:pt x="72" y="3"/>
                      <a:pt x="75" y="5"/>
                    </a:cubicBezTo>
                    <a:cubicBezTo>
                      <a:pt x="75" y="6"/>
                      <a:pt x="76" y="6"/>
                      <a:pt x="76" y="6"/>
                    </a:cubicBezTo>
                    <a:cubicBezTo>
                      <a:pt x="120" y="7"/>
                      <a:pt x="120" y="7"/>
                      <a:pt x="120" y="7"/>
                    </a:cubicBezTo>
                    <a:cubicBezTo>
                      <a:pt x="140" y="4"/>
                      <a:pt x="140" y="4"/>
                      <a:pt x="140" y="4"/>
                    </a:cubicBezTo>
                    <a:cubicBezTo>
                      <a:pt x="138" y="2"/>
                      <a:pt x="138" y="2"/>
                      <a:pt x="138" y="2"/>
                    </a:cubicBezTo>
                    <a:cubicBezTo>
                      <a:pt x="58" y="1"/>
                      <a:pt x="58" y="1"/>
                      <a:pt x="58" y="1"/>
                    </a:cubicBezTo>
                    <a:moveTo>
                      <a:pt x="1" y="0"/>
                    </a:moveTo>
                    <a:cubicBezTo>
                      <a:pt x="1" y="2"/>
                      <a:pt x="0" y="4"/>
                      <a:pt x="0" y="6"/>
                    </a:cubicBezTo>
                    <a:cubicBezTo>
                      <a:pt x="57" y="6"/>
                      <a:pt x="57" y="6"/>
                      <a:pt x="57" y="6"/>
                    </a:cubicBezTo>
                    <a:cubicBezTo>
                      <a:pt x="52" y="1"/>
                      <a:pt x="52" y="1"/>
                      <a:pt x="52" y="1"/>
                    </a:cubicBezTo>
                    <a:cubicBezTo>
                      <a:pt x="1" y="0"/>
                      <a:pt x="1" y="0"/>
                      <a:pt x="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9" name="Freeform 448">
                <a:extLst>
                  <a:ext uri="{FF2B5EF4-FFF2-40B4-BE49-F238E27FC236}">
                    <a16:creationId xmlns:a16="http://schemas.microsoft.com/office/drawing/2014/main" id="{16E68378-B6E0-4E51-A46B-D1A3D971D932}"/>
                  </a:ext>
                </a:extLst>
              </p:cNvPr>
              <p:cNvSpPr>
                <a:spLocks/>
              </p:cNvSpPr>
              <p:nvPr/>
            </p:nvSpPr>
            <p:spPr bwMode="auto">
              <a:xfrm>
                <a:off x="-4991" y="1461"/>
                <a:ext cx="14" cy="2"/>
              </a:xfrm>
              <a:custGeom>
                <a:avLst/>
                <a:gdLst>
                  <a:gd name="T0" fmla="*/ 14 w 14"/>
                  <a:gd name="T1" fmla="*/ 0 h 2"/>
                  <a:gd name="T2" fmla="*/ 0 w 14"/>
                  <a:gd name="T3" fmla="*/ 2 h 2"/>
                  <a:gd name="T4" fmla="*/ 4 w 14"/>
                  <a:gd name="T5" fmla="*/ 2 h 2"/>
                  <a:gd name="T6" fmla="*/ 14 w 14"/>
                  <a:gd name="T7" fmla="*/ 1 h 2"/>
                  <a:gd name="T8" fmla="*/ 14 w 14"/>
                  <a:gd name="T9" fmla="*/ 0 h 2"/>
                </a:gdLst>
                <a:ahLst/>
                <a:cxnLst>
                  <a:cxn ang="0">
                    <a:pos x="T0" y="T1"/>
                  </a:cxn>
                  <a:cxn ang="0">
                    <a:pos x="T2" y="T3"/>
                  </a:cxn>
                  <a:cxn ang="0">
                    <a:pos x="T4" y="T5"/>
                  </a:cxn>
                  <a:cxn ang="0">
                    <a:pos x="T6" y="T7"/>
                  </a:cxn>
                  <a:cxn ang="0">
                    <a:pos x="T8" y="T9"/>
                  </a:cxn>
                </a:cxnLst>
                <a:rect l="0" t="0" r="r" b="b"/>
                <a:pathLst>
                  <a:path w="14" h="2">
                    <a:moveTo>
                      <a:pt x="14" y="0"/>
                    </a:moveTo>
                    <a:lnTo>
                      <a:pt x="0" y="2"/>
                    </a:lnTo>
                    <a:lnTo>
                      <a:pt x="4" y="2"/>
                    </a:lnTo>
                    <a:lnTo>
                      <a:pt x="14" y="1"/>
                    </a:lnTo>
                    <a:lnTo>
                      <a:pt x="14"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0" name="Freeform 449">
                <a:extLst>
                  <a:ext uri="{FF2B5EF4-FFF2-40B4-BE49-F238E27FC236}">
                    <a16:creationId xmlns:a16="http://schemas.microsoft.com/office/drawing/2014/main" id="{9BD79C58-00C3-451A-82A9-C00536FB742C}"/>
                  </a:ext>
                </a:extLst>
              </p:cNvPr>
              <p:cNvSpPr>
                <a:spLocks/>
              </p:cNvSpPr>
              <p:nvPr/>
            </p:nvSpPr>
            <p:spPr bwMode="auto">
              <a:xfrm>
                <a:off x="-4991" y="1461"/>
                <a:ext cx="14" cy="2"/>
              </a:xfrm>
              <a:custGeom>
                <a:avLst/>
                <a:gdLst>
                  <a:gd name="T0" fmla="*/ 14 w 14"/>
                  <a:gd name="T1" fmla="*/ 0 h 2"/>
                  <a:gd name="T2" fmla="*/ 0 w 14"/>
                  <a:gd name="T3" fmla="*/ 2 h 2"/>
                  <a:gd name="T4" fmla="*/ 4 w 14"/>
                  <a:gd name="T5" fmla="*/ 2 h 2"/>
                  <a:gd name="T6" fmla="*/ 14 w 14"/>
                  <a:gd name="T7" fmla="*/ 1 h 2"/>
                  <a:gd name="T8" fmla="*/ 14 w 14"/>
                  <a:gd name="T9" fmla="*/ 0 h 2"/>
                </a:gdLst>
                <a:ahLst/>
                <a:cxnLst>
                  <a:cxn ang="0">
                    <a:pos x="T0" y="T1"/>
                  </a:cxn>
                  <a:cxn ang="0">
                    <a:pos x="T2" y="T3"/>
                  </a:cxn>
                  <a:cxn ang="0">
                    <a:pos x="T4" y="T5"/>
                  </a:cxn>
                  <a:cxn ang="0">
                    <a:pos x="T6" y="T7"/>
                  </a:cxn>
                  <a:cxn ang="0">
                    <a:pos x="T8" y="T9"/>
                  </a:cxn>
                </a:cxnLst>
                <a:rect l="0" t="0" r="r" b="b"/>
                <a:pathLst>
                  <a:path w="14" h="2">
                    <a:moveTo>
                      <a:pt x="14" y="0"/>
                    </a:moveTo>
                    <a:lnTo>
                      <a:pt x="0" y="2"/>
                    </a:lnTo>
                    <a:lnTo>
                      <a:pt x="4" y="2"/>
                    </a:lnTo>
                    <a:lnTo>
                      <a:pt x="14" y="1"/>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1" name="Freeform 450">
                <a:extLst>
                  <a:ext uri="{FF2B5EF4-FFF2-40B4-BE49-F238E27FC236}">
                    <a16:creationId xmlns:a16="http://schemas.microsoft.com/office/drawing/2014/main" id="{49FAA5B8-73BB-4FD5-988D-2F7FB647B223}"/>
                  </a:ext>
                </a:extLst>
              </p:cNvPr>
              <p:cNvSpPr>
                <a:spLocks/>
              </p:cNvSpPr>
              <p:nvPr/>
            </p:nvSpPr>
            <p:spPr bwMode="auto">
              <a:xfrm>
                <a:off x="-5068" y="1457"/>
                <a:ext cx="3" cy="3"/>
              </a:xfrm>
              <a:custGeom>
                <a:avLst/>
                <a:gdLst>
                  <a:gd name="T0" fmla="*/ 0 w 2"/>
                  <a:gd name="T1" fmla="*/ 0 h 3"/>
                  <a:gd name="T2" fmla="*/ 2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2" y="3"/>
                      <a:pt x="2" y="3"/>
                      <a:pt x="2" y="3"/>
                    </a:cubicBezTo>
                    <a:cubicBezTo>
                      <a:pt x="2" y="3"/>
                      <a:pt x="2" y="3"/>
                      <a:pt x="2" y="3"/>
                    </a:cubicBezTo>
                    <a:cubicBezTo>
                      <a:pt x="0" y="0"/>
                      <a:pt x="0" y="0"/>
                      <a:pt x="0" y="0"/>
                    </a:cubicBezTo>
                    <a:cubicBezTo>
                      <a:pt x="0" y="0"/>
                      <a:pt x="0" y="0"/>
                      <a:pt x="0" y="0"/>
                    </a:cubicBezTo>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2" name="Freeform 451">
                <a:extLst>
                  <a:ext uri="{FF2B5EF4-FFF2-40B4-BE49-F238E27FC236}">
                    <a16:creationId xmlns:a16="http://schemas.microsoft.com/office/drawing/2014/main" id="{10466251-B064-446D-9E83-9D934A387FBE}"/>
                  </a:ext>
                </a:extLst>
              </p:cNvPr>
              <p:cNvSpPr>
                <a:spLocks/>
              </p:cNvSpPr>
              <p:nvPr/>
            </p:nvSpPr>
            <p:spPr bwMode="auto">
              <a:xfrm>
                <a:off x="-4999" y="1460"/>
                <a:ext cx="22" cy="3"/>
              </a:xfrm>
              <a:custGeom>
                <a:avLst/>
                <a:gdLst>
                  <a:gd name="T0" fmla="*/ 22 w 22"/>
                  <a:gd name="T1" fmla="*/ 0 h 3"/>
                  <a:gd name="T2" fmla="*/ 0 w 22"/>
                  <a:gd name="T3" fmla="*/ 3 h 3"/>
                  <a:gd name="T4" fmla="*/ 4 w 22"/>
                  <a:gd name="T5" fmla="*/ 3 h 3"/>
                  <a:gd name="T6" fmla="*/ 22 w 22"/>
                  <a:gd name="T7" fmla="*/ 1 h 3"/>
                  <a:gd name="T8" fmla="*/ 22 w 22"/>
                  <a:gd name="T9" fmla="*/ 0 h 3"/>
                </a:gdLst>
                <a:ahLst/>
                <a:cxnLst>
                  <a:cxn ang="0">
                    <a:pos x="T0" y="T1"/>
                  </a:cxn>
                  <a:cxn ang="0">
                    <a:pos x="T2" y="T3"/>
                  </a:cxn>
                  <a:cxn ang="0">
                    <a:pos x="T4" y="T5"/>
                  </a:cxn>
                  <a:cxn ang="0">
                    <a:pos x="T6" y="T7"/>
                  </a:cxn>
                  <a:cxn ang="0">
                    <a:pos x="T8" y="T9"/>
                  </a:cxn>
                </a:cxnLst>
                <a:rect l="0" t="0" r="r" b="b"/>
                <a:pathLst>
                  <a:path w="22" h="3">
                    <a:moveTo>
                      <a:pt x="22" y="0"/>
                    </a:moveTo>
                    <a:lnTo>
                      <a:pt x="0" y="3"/>
                    </a:lnTo>
                    <a:lnTo>
                      <a:pt x="4" y="3"/>
                    </a:lnTo>
                    <a:lnTo>
                      <a:pt x="22" y="1"/>
                    </a:lnTo>
                    <a:lnTo>
                      <a:pt x="2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3" name="Freeform 452">
                <a:extLst>
                  <a:ext uri="{FF2B5EF4-FFF2-40B4-BE49-F238E27FC236}">
                    <a16:creationId xmlns:a16="http://schemas.microsoft.com/office/drawing/2014/main" id="{6F826E52-5CED-405F-AB39-5A3A302BD87D}"/>
                  </a:ext>
                </a:extLst>
              </p:cNvPr>
              <p:cNvSpPr>
                <a:spLocks/>
              </p:cNvSpPr>
              <p:nvPr/>
            </p:nvSpPr>
            <p:spPr bwMode="auto">
              <a:xfrm>
                <a:off x="-4999" y="1460"/>
                <a:ext cx="22" cy="3"/>
              </a:xfrm>
              <a:custGeom>
                <a:avLst/>
                <a:gdLst>
                  <a:gd name="T0" fmla="*/ 22 w 22"/>
                  <a:gd name="T1" fmla="*/ 0 h 3"/>
                  <a:gd name="T2" fmla="*/ 0 w 22"/>
                  <a:gd name="T3" fmla="*/ 3 h 3"/>
                  <a:gd name="T4" fmla="*/ 4 w 22"/>
                  <a:gd name="T5" fmla="*/ 3 h 3"/>
                  <a:gd name="T6" fmla="*/ 22 w 22"/>
                  <a:gd name="T7" fmla="*/ 1 h 3"/>
                  <a:gd name="T8" fmla="*/ 22 w 22"/>
                  <a:gd name="T9" fmla="*/ 0 h 3"/>
                </a:gdLst>
                <a:ahLst/>
                <a:cxnLst>
                  <a:cxn ang="0">
                    <a:pos x="T0" y="T1"/>
                  </a:cxn>
                  <a:cxn ang="0">
                    <a:pos x="T2" y="T3"/>
                  </a:cxn>
                  <a:cxn ang="0">
                    <a:pos x="T4" y="T5"/>
                  </a:cxn>
                  <a:cxn ang="0">
                    <a:pos x="T6" y="T7"/>
                  </a:cxn>
                  <a:cxn ang="0">
                    <a:pos x="T8" y="T9"/>
                  </a:cxn>
                </a:cxnLst>
                <a:rect l="0" t="0" r="r" b="b"/>
                <a:pathLst>
                  <a:path w="22" h="3">
                    <a:moveTo>
                      <a:pt x="22" y="0"/>
                    </a:moveTo>
                    <a:lnTo>
                      <a:pt x="0" y="3"/>
                    </a:lnTo>
                    <a:lnTo>
                      <a:pt x="4" y="3"/>
                    </a:lnTo>
                    <a:lnTo>
                      <a:pt x="22" y="1"/>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4" name="Freeform 453">
                <a:extLst>
                  <a:ext uri="{FF2B5EF4-FFF2-40B4-BE49-F238E27FC236}">
                    <a16:creationId xmlns:a16="http://schemas.microsoft.com/office/drawing/2014/main" id="{89DCAD50-306F-45F0-B0F6-7FFB3923568D}"/>
                  </a:ext>
                </a:extLst>
              </p:cNvPr>
              <p:cNvSpPr>
                <a:spLocks/>
              </p:cNvSpPr>
              <p:nvPr/>
            </p:nvSpPr>
            <p:spPr bwMode="auto">
              <a:xfrm>
                <a:off x="-4995" y="1461"/>
                <a:ext cx="18" cy="2"/>
              </a:xfrm>
              <a:custGeom>
                <a:avLst/>
                <a:gdLst>
                  <a:gd name="T0" fmla="*/ 18 w 18"/>
                  <a:gd name="T1" fmla="*/ 0 h 2"/>
                  <a:gd name="T2" fmla="*/ 0 w 18"/>
                  <a:gd name="T3" fmla="*/ 2 h 2"/>
                  <a:gd name="T4" fmla="*/ 4 w 18"/>
                  <a:gd name="T5" fmla="*/ 2 h 2"/>
                  <a:gd name="T6" fmla="*/ 18 w 18"/>
                  <a:gd name="T7" fmla="*/ 0 h 2"/>
                  <a:gd name="T8" fmla="*/ 18 w 18"/>
                  <a:gd name="T9" fmla="*/ 0 h 2"/>
                </a:gdLst>
                <a:ahLst/>
                <a:cxnLst>
                  <a:cxn ang="0">
                    <a:pos x="T0" y="T1"/>
                  </a:cxn>
                  <a:cxn ang="0">
                    <a:pos x="T2" y="T3"/>
                  </a:cxn>
                  <a:cxn ang="0">
                    <a:pos x="T4" y="T5"/>
                  </a:cxn>
                  <a:cxn ang="0">
                    <a:pos x="T6" y="T7"/>
                  </a:cxn>
                  <a:cxn ang="0">
                    <a:pos x="T8" y="T9"/>
                  </a:cxn>
                </a:cxnLst>
                <a:rect l="0" t="0" r="r" b="b"/>
                <a:pathLst>
                  <a:path w="18" h="2">
                    <a:moveTo>
                      <a:pt x="18" y="0"/>
                    </a:moveTo>
                    <a:lnTo>
                      <a:pt x="0" y="2"/>
                    </a:lnTo>
                    <a:lnTo>
                      <a:pt x="4" y="2"/>
                    </a:lnTo>
                    <a:lnTo>
                      <a:pt x="18" y="0"/>
                    </a:lnTo>
                    <a:lnTo>
                      <a:pt x="18"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5" name="Freeform 454">
                <a:extLst>
                  <a:ext uri="{FF2B5EF4-FFF2-40B4-BE49-F238E27FC236}">
                    <a16:creationId xmlns:a16="http://schemas.microsoft.com/office/drawing/2014/main" id="{6CFDDD81-B86C-46DA-B715-8A2F6C7C576E}"/>
                  </a:ext>
                </a:extLst>
              </p:cNvPr>
              <p:cNvSpPr>
                <a:spLocks/>
              </p:cNvSpPr>
              <p:nvPr/>
            </p:nvSpPr>
            <p:spPr bwMode="auto">
              <a:xfrm>
                <a:off x="-4995" y="1461"/>
                <a:ext cx="18" cy="2"/>
              </a:xfrm>
              <a:custGeom>
                <a:avLst/>
                <a:gdLst>
                  <a:gd name="T0" fmla="*/ 18 w 18"/>
                  <a:gd name="T1" fmla="*/ 0 h 2"/>
                  <a:gd name="T2" fmla="*/ 0 w 18"/>
                  <a:gd name="T3" fmla="*/ 2 h 2"/>
                  <a:gd name="T4" fmla="*/ 4 w 18"/>
                  <a:gd name="T5" fmla="*/ 2 h 2"/>
                  <a:gd name="T6" fmla="*/ 18 w 18"/>
                  <a:gd name="T7" fmla="*/ 0 h 2"/>
                  <a:gd name="T8" fmla="*/ 18 w 18"/>
                  <a:gd name="T9" fmla="*/ 0 h 2"/>
                </a:gdLst>
                <a:ahLst/>
                <a:cxnLst>
                  <a:cxn ang="0">
                    <a:pos x="T0" y="T1"/>
                  </a:cxn>
                  <a:cxn ang="0">
                    <a:pos x="T2" y="T3"/>
                  </a:cxn>
                  <a:cxn ang="0">
                    <a:pos x="T4" y="T5"/>
                  </a:cxn>
                  <a:cxn ang="0">
                    <a:pos x="T6" y="T7"/>
                  </a:cxn>
                  <a:cxn ang="0">
                    <a:pos x="T8" y="T9"/>
                  </a:cxn>
                </a:cxnLst>
                <a:rect l="0" t="0" r="r" b="b"/>
                <a:pathLst>
                  <a:path w="18" h="2">
                    <a:moveTo>
                      <a:pt x="18" y="0"/>
                    </a:moveTo>
                    <a:lnTo>
                      <a:pt x="0" y="2"/>
                    </a:lnTo>
                    <a:lnTo>
                      <a:pt x="4" y="2"/>
                    </a:lnTo>
                    <a:lnTo>
                      <a:pt x="18" y="0"/>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6" name="Freeform 455">
                <a:extLst>
                  <a:ext uri="{FF2B5EF4-FFF2-40B4-BE49-F238E27FC236}">
                    <a16:creationId xmlns:a16="http://schemas.microsoft.com/office/drawing/2014/main" id="{2B33F742-FFBF-42F2-88EC-A44638545375}"/>
                  </a:ext>
                </a:extLst>
              </p:cNvPr>
              <p:cNvSpPr>
                <a:spLocks/>
              </p:cNvSpPr>
              <p:nvPr/>
            </p:nvSpPr>
            <p:spPr bwMode="auto">
              <a:xfrm>
                <a:off x="-5074" y="1457"/>
                <a:ext cx="5" cy="5"/>
              </a:xfrm>
              <a:custGeom>
                <a:avLst/>
                <a:gdLst>
                  <a:gd name="T0" fmla="*/ 0 w 5"/>
                  <a:gd name="T1" fmla="*/ 0 h 5"/>
                  <a:gd name="T2" fmla="*/ 5 w 5"/>
                  <a:gd name="T3" fmla="*/ 5 h 5"/>
                  <a:gd name="T4" fmla="*/ 5 w 5"/>
                  <a:gd name="T5" fmla="*/ 5 h 5"/>
                  <a:gd name="T6" fmla="*/ 0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5" y="5"/>
                    </a:lnTo>
                    <a:lnTo>
                      <a:pt x="5" y="5"/>
                    </a:lnTo>
                    <a:lnTo>
                      <a:pt x="0"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7" name="Freeform 456">
                <a:extLst>
                  <a:ext uri="{FF2B5EF4-FFF2-40B4-BE49-F238E27FC236}">
                    <a16:creationId xmlns:a16="http://schemas.microsoft.com/office/drawing/2014/main" id="{618D538D-5F43-486E-9D0A-31FEB460D886}"/>
                  </a:ext>
                </a:extLst>
              </p:cNvPr>
              <p:cNvSpPr>
                <a:spLocks/>
              </p:cNvSpPr>
              <p:nvPr/>
            </p:nvSpPr>
            <p:spPr bwMode="auto">
              <a:xfrm>
                <a:off x="-5074" y="1457"/>
                <a:ext cx="5" cy="5"/>
              </a:xfrm>
              <a:custGeom>
                <a:avLst/>
                <a:gdLst>
                  <a:gd name="T0" fmla="*/ 0 w 5"/>
                  <a:gd name="T1" fmla="*/ 0 h 5"/>
                  <a:gd name="T2" fmla="*/ 5 w 5"/>
                  <a:gd name="T3" fmla="*/ 5 h 5"/>
                  <a:gd name="T4" fmla="*/ 5 w 5"/>
                  <a:gd name="T5" fmla="*/ 5 h 5"/>
                  <a:gd name="T6" fmla="*/ 0 w 5"/>
                  <a:gd name="T7" fmla="*/ 0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5" y="5"/>
                    </a:lnTo>
                    <a:lnTo>
                      <a:pt x="5" y="5"/>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8" name="Freeform 457">
                <a:extLst>
                  <a:ext uri="{FF2B5EF4-FFF2-40B4-BE49-F238E27FC236}">
                    <a16:creationId xmlns:a16="http://schemas.microsoft.com/office/drawing/2014/main" id="{C79B6EDD-9C2C-4D73-8D49-4DFA2151BCF1}"/>
                  </a:ext>
                </a:extLst>
              </p:cNvPr>
              <p:cNvSpPr>
                <a:spLocks/>
              </p:cNvSpPr>
              <p:nvPr/>
            </p:nvSpPr>
            <p:spPr bwMode="auto">
              <a:xfrm>
                <a:off x="-5074" y="1457"/>
                <a:ext cx="9" cy="5"/>
              </a:xfrm>
              <a:custGeom>
                <a:avLst/>
                <a:gdLst>
                  <a:gd name="T0" fmla="*/ 0 w 8"/>
                  <a:gd name="T1" fmla="*/ 0 h 5"/>
                  <a:gd name="T2" fmla="*/ 5 w 8"/>
                  <a:gd name="T3" fmla="*/ 5 h 5"/>
                  <a:gd name="T4" fmla="*/ 5 w 8"/>
                  <a:gd name="T5" fmla="*/ 5 h 5"/>
                  <a:gd name="T6" fmla="*/ 8 w 8"/>
                  <a:gd name="T7" fmla="*/ 3 h 5"/>
                  <a:gd name="T8" fmla="*/ 6 w 8"/>
                  <a:gd name="T9" fmla="*/ 0 h 5"/>
                  <a:gd name="T10" fmla="*/ 0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0" y="0"/>
                    </a:moveTo>
                    <a:cubicBezTo>
                      <a:pt x="5" y="5"/>
                      <a:pt x="5" y="5"/>
                      <a:pt x="5" y="5"/>
                    </a:cubicBezTo>
                    <a:cubicBezTo>
                      <a:pt x="5" y="5"/>
                      <a:pt x="5" y="5"/>
                      <a:pt x="5" y="5"/>
                    </a:cubicBezTo>
                    <a:cubicBezTo>
                      <a:pt x="6" y="4"/>
                      <a:pt x="7" y="3"/>
                      <a:pt x="8" y="3"/>
                    </a:cubicBezTo>
                    <a:cubicBezTo>
                      <a:pt x="6" y="0"/>
                      <a:pt x="6" y="0"/>
                      <a:pt x="6" y="0"/>
                    </a:cubicBezTo>
                    <a:cubicBezTo>
                      <a:pt x="0" y="0"/>
                      <a:pt x="0" y="0"/>
                      <a:pt x="0" y="0"/>
                    </a:cubicBezTo>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9" name="Freeform 458">
                <a:extLst>
                  <a:ext uri="{FF2B5EF4-FFF2-40B4-BE49-F238E27FC236}">
                    <a16:creationId xmlns:a16="http://schemas.microsoft.com/office/drawing/2014/main" id="{651EC2BA-F72B-47AF-AAA1-5D6988A6D02A}"/>
                  </a:ext>
                </a:extLst>
              </p:cNvPr>
              <p:cNvSpPr>
                <a:spLocks noEditPoints="1"/>
              </p:cNvSpPr>
              <p:nvPr/>
            </p:nvSpPr>
            <p:spPr bwMode="auto">
              <a:xfrm>
                <a:off x="-4972" y="1458"/>
                <a:ext cx="434" cy="10"/>
              </a:xfrm>
              <a:custGeom>
                <a:avLst/>
                <a:gdLst>
                  <a:gd name="T0" fmla="*/ 388 w 394"/>
                  <a:gd name="T1" fmla="*/ 4 h 9"/>
                  <a:gd name="T2" fmla="*/ 386 w 394"/>
                  <a:gd name="T3" fmla="*/ 9 h 9"/>
                  <a:gd name="T4" fmla="*/ 394 w 394"/>
                  <a:gd name="T5" fmla="*/ 9 h 9"/>
                  <a:gd name="T6" fmla="*/ 394 w 394"/>
                  <a:gd name="T7" fmla="*/ 4 h 9"/>
                  <a:gd name="T8" fmla="*/ 388 w 394"/>
                  <a:gd name="T9" fmla="*/ 4 h 9"/>
                  <a:gd name="T10" fmla="*/ 231 w 394"/>
                  <a:gd name="T11" fmla="*/ 2 h 9"/>
                  <a:gd name="T12" fmla="*/ 242 w 394"/>
                  <a:gd name="T13" fmla="*/ 8 h 9"/>
                  <a:gd name="T14" fmla="*/ 383 w 394"/>
                  <a:gd name="T15" fmla="*/ 9 h 9"/>
                  <a:gd name="T16" fmla="*/ 386 w 394"/>
                  <a:gd name="T17" fmla="*/ 4 h 9"/>
                  <a:gd name="T18" fmla="*/ 231 w 394"/>
                  <a:gd name="T19" fmla="*/ 2 h 9"/>
                  <a:gd name="T20" fmla="*/ 161 w 394"/>
                  <a:gd name="T21" fmla="*/ 2 h 9"/>
                  <a:gd name="T22" fmla="*/ 162 w 394"/>
                  <a:gd name="T23" fmla="*/ 7 h 9"/>
                  <a:gd name="T24" fmla="*/ 240 w 394"/>
                  <a:gd name="T25" fmla="*/ 8 h 9"/>
                  <a:gd name="T26" fmla="*/ 229 w 394"/>
                  <a:gd name="T27" fmla="*/ 2 h 9"/>
                  <a:gd name="T28" fmla="*/ 161 w 394"/>
                  <a:gd name="T29" fmla="*/ 2 h 9"/>
                  <a:gd name="T30" fmla="*/ 149 w 394"/>
                  <a:gd name="T31" fmla="*/ 1 h 9"/>
                  <a:gd name="T32" fmla="*/ 146 w 394"/>
                  <a:gd name="T33" fmla="*/ 7 h 9"/>
                  <a:gd name="T34" fmla="*/ 161 w 394"/>
                  <a:gd name="T35" fmla="*/ 7 h 9"/>
                  <a:gd name="T36" fmla="*/ 160 w 394"/>
                  <a:gd name="T37" fmla="*/ 2 h 9"/>
                  <a:gd name="T38" fmla="*/ 149 w 394"/>
                  <a:gd name="T39" fmla="*/ 1 h 9"/>
                  <a:gd name="T40" fmla="*/ 128 w 394"/>
                  <a:gd name="T41" fmla="*/ 1 h 9"/>
                  <a:gd name="T42" fmla="*/ 121 w 394"/>
                  <a:gd name="T43" fmla="*/ 6 h 9"/>
                  <a:gd name="T44" fmla="*/ 144 w 394"/>
                  <a:gd name="T45" fmla="*/ 7 h 9"/>
                  <a:gd name="T46" fmla="*/ 147 w 394"/>
                  <a:gd name="T47" fmla="*/ 1 h 9"/>
                  <a:gd name="T48" fmla="*/ 128 w 394"/>
                  <a:gd name="T49" fmla="*/ 1 h 9"/>
                  <a:gd name="T50" fmla="*/ 21 w 394"/>
                  <a:gd name="T51" fmla="*/ 0 h 9"/>
                  <a:gd name="T52" fmla="*/ 2 w 394"/>
                  <a:gd name="T53" fmla="*/ 3 h 9"/>
                  <a:gd name="T54" fmla="*/ 3 w 394"/>
                  <a:gd name="T55" fmla="*/ 5 h 9"/>
                  <a:gd name="T56" fmla="*/ 119 w 394"/>
                  <a:gd name="T57" fmla="*/ 6 h 9"/>
                  <a:gd name="T58" fmla="*/ 127 w 394"/>
                  <a:gd name="T59" fmla="*/ 1 h 9"/>
                  <a:gd name="T60" fmla="*/ 21 w 394"/>
                  <a:gd name="T61" fmla="*/ 0 h 9"/>
                  <a:gd name="T62" fmla="*/ 0 w 394"/>
                  <a:gd name="T63" fmla="*/ 0 h 9"/>
                  <a:gd name="T64" fmla="*/ 1 w 394"/>
                  <a:gd name="T65" fmla="*/ 1 h 9"/>
                  <a:gd name="T66" fmla="*/ 11 w 394"/>
                  <a:gd name="T67" fmla="*/ 0 h 9"/>
                  <a:gd name="T68" fmla="*/ 0 w 394"/>
                  <a:gd name="T6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4" h="9">
                    <a:moveTo>
                      <a:pt x="388" y="4"/>
                    </a:moveTo>
                    <a:cubicBezTo>
                      <a:pt x="386" y="9"/>
                      <a:pt x="386" y="9"/>
                      <a:pt x="386" y="9"/>
                    </a:cubicBezTo>
                    <a:cubicBezTo>
                      <a:pt x="394" y="9"/>
                      <a:pt x="394" y="9"/>
                      <a:pt x="394" y="9"/>
                    </a:cubicBezTo>
                    <a:cubicBezTo>
                      <a:pt x="393" y="7"/>
                      <a:pt x="394" y="6"/>
                      <a:pt x="394" y="4"/>
                    </a:cubicBezTo>
                    <a:cubicBezTo>
                      <a:pt x="388" y="4"/>
                      <a:pt x="388" y="4"/>
                      <a:pt x="388" y="4"/>
                    </a:cubicBezTo>
                    <a:moveTo>
                      <a:pt x="231" y="2"/>
                    </a:moveTo>
                    <a:cubicBezTo>
                      <a:pt x="242" y="8"/>
                      <a:pt x="242" y="8"/>
                      <a:pt x="242" y="8"/>
                    </a:cubicBezTo>
                    <a:cubicBezTo>
                      <a:pt x="383" y="9"/>
                      <a:pt x="383" y="9"/>
                      <a:pt x="383" y="9"/>
                    </a:cubicBezTo>
                    <a:cubicBezTo>
                      <a:pt x="386" y="4"/>
                      <a:pt x="386" y="4"/>
                      <a:pt x="386" y="4"/>
                    </a:cubicBezTo>
                    <a:cubicBezTo>
                      <a:pt x="231" y="2"/>
                      <a:pt x="231" y="2"/>
                      <a:pt x="231" y="2"/>
                    </a:cubicBezTo>
                    <a:moveTo>
                      <a:pt x="161" y="2"/>
                    </a:moveTo>
                    <a:cubicBezTo>
                      <a:pt x="162" y="7"/>
                      <a:pt x="162" y="7"/>
                      <a:pt x="162" y="7"/>
                    </a:cubicBezTo>
                    <a:cubicBezTo>
                      <a:pt x="240" y="8"/>
                      <a:pt x="240" y="8"/>
                      <a:pt x="240" y="8"/>
                    </a:cubicBezTo>
                    <a:cubicBezTo>
                      <a:pt x="229" y="2"/>
                      <a:pt x="229" y="2"/>
                      <a:pt x="229" y="2"/>
                    </a:cubicBezTo>
                    <a:cubicBezTo>
                      <a:pt x="161" y="2"/>
                      <a:pt x="161" y="2"/>
                      <a:pt x="161" y="2"/>
                    </a:cubicBezTo>
                    <a:moveTo>
                      <a:pt x="149" y="1"/>
                    </a:moveTo>
                    <a:cubicBezTo>
                      <a:pt x="146" y="7"/>
                      <a:pt x="146" y="7"/>
                      <a:pt x="146" y="7"/>
                    </a:cubicBezTo>
                    <a:cubicBezTo>
                      <a:pt x="161" y="7"/>
                      <a:pt x="161" y="7"/>
                      <a:pt x="161" y="7"/>
                    </a:cubicBezTo>
                    <a:cubicBezTo>
                      <a:pt x="160" y="2"/>
                      <a:pt x="160" y="2"/>
                      <a:pt x="160" y="2"/>
                    </a:cubicBezTo>
                    <a:cubicBezTo>
                      <a:pt x="149" y="1"/>
                      <a:pt x="149" y="1"/>
                      <a:pt x="149" y="1"/>
                    </a:cubicBezTo>
                    <a:moveTo>
                      <a:pt x="128" y="1"/>
                    </a:moveTo>
                    <a:cubicBezTo>
                      <a:pt x="121" y="6"/>
                      <a:pt x="121" y="6"/>
                      <a:pt x="121" y="6"/>
                    </a:cubicBezTo>
                    <a:cubicBezTo>
                      <a:pt x="144" y="7"/>
                      <a:pt x="144" y="7"/>
                      <a:pt x="144" y="7"/>
                    </a:cubicBezTo>
                    <a:cubicBezTo>
                      <a:pt x="147" y="1"/>
                      <a:pt x="147" y="1"/>
                      <a:pt x="147" y="1"/>
                    </a:cubicBezTo>
                    <a:cubicBezTo>
                      <a:pt x="128" y="1"/>
                      <a:pt x="128" y="1"/>
                      <a:pt x="128" y="1"/>
                    </a:cubicBezTo>
                    <a:moveTo>
                      <a:pt x="21" y="0"/>
                    </a:moveTo>
                    <a:cubicBezTo>
                      <a:pt x="2" y="3"/>
                      <a:pt x="2" y="3"/>
                      <a:pt x="2" y="3"/>
                    </a:cubicBezTo>
                    <a:cubicBezTo>
                      <a:pt x="3" y="5"/>
                      <a:pt x="3" y="5"/>
                      <a:pt x="3" y="5"/>
                    </a:cubicBezTo>
                    <a:cubicBezTo>
                      <a:pt x="119" y="6"/>
                      <a:pt x="119" y="6"/>
                      <a:pt x="119" y="6"/>
                    </a:cubicBezTo>
                    <a:cubicBezTo>
                      <a:pt x="127" y="1"/>
                      <a:pt x="127" y="1"/>
                      <a:pt x="127" y="1"/>
                    </a:cubicBezTo>
                    <a:cubicBezTo>
                      <a:pt x="21" y="0"/>
                      <a:pt x="21" y="0"/>
                      <a:pt x="21" y="0"/>
                    </a:cubicBezTo>
                    <a:moveTo>
                      <a:pt x="0" y="0"/>
                    </a:moveTo>
                    <a:cubicBezTo>
                      <a:pt x="1" y="1"/>
                      <a:pt x="1" y="1"/>
                      <a:pt x="1" y="1"/>
                    </a:cubicBezTo>
                    <a:cubicBezTo>
                      <a:pt x="11" y="0"/>
                      <a:pt x="11" y="0"/>
                      <a:pt x="11" y="0"/>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0" name="Freeform 459">
                <a:extLst>
                  <a:ext uri="{FF2B5EF4-FFF2-40B4-BE49-F238E27FC236}">
                    <a16:creationId xmlns:a16="http://schemas.microsoft.com/office/drawing/2014/main" id="{0D5DAC11-26AC-4A67-A1E2-B68365F473D5}"/>
                  </a:ext>
                </a:extLst>
              </p:cNvPr>
              <p:cNvSpPr>
                <a:spLocks/>
              </p:cNvSpPr>
              <p:nvPr/>
            </p:nvSpPr>
            <p:spPr bwMode="auto">
              <a:xfrm>
                <a:off x="-4720" y="1460"/>
                <a:ext cx="14" cy="7"/>
              </a:xfrm>
              <a:custGeom>
                <a:avLst/>
                <a:gdLst>
                  <a:gd name="T0" fmla="*/ 0 w 14"/>
                  <a:gd name="T1" fmla="*/ 0 h 7"/>
                  <a:gd name="T2" fmla="*/ 12 w 14"/>
                  <a:gd name="T3" fmla="*/ 7 h 7"/>
                  <a:gd name="T4" fmla="*/ 14 w 14"/>
                  <a:gd name="T5" fmla="*/ 7 h 7"/>
                  <a:gd name="T6" fmla="*/ 2 w 14"/>
                  <a:gd name="T7" fmla="*/ 0 h 7"/>
                  <a:gd name="T8" fmla="*/ 0 w 14"/>
                  <a:gd name="T9" fmla="*/ 0 h 7"/>
                </a:gdLst>
                <a:ahLst/>
                <a:cxnLst>
                  <a:cxn ang="0">
                    <a:pos x="T0" y="T1"/>
                  </a:cxn>
                  <a:cxn ang="0">
                    <a:pos x="T2" y="T3"/>
                  </a:cxn>
                  <a:cxn ang="0">
                    <a:pos x="T4" y="T5"/>
                  </a:cxn>
                  <a:cxn ang="0">
                    <a:pos x="T6" y="T7"/>
                  </a:cxn>
                  <a:cxn ang="0">
                    <a:pos x="T8" y="T9"/>
                  </a:cxn>
                </a:cxnLst>
                <a:rect l="0" t="0" r="r" b="b"/>
                <a:pathLst>
                  <a:path w="14" h="7">
                    <a:moveTo>
                      <a:pt x="0" y="0"/>
                    </a:moveTo>
                    <a:lnTo>
                      <a:pt x="12" y="7"/>
                    </a:lnTo>
                    <a:lnTo>
                      <a:pt x="14" y="7"/>
                    </a:lnTo>
                    <a:lnTo>
                      <a:pt x="2"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1" name="Freeform 460">
                <a:extLst>
                  <a:ext uri="{FF2B5EF4-FFF2-40B4-BE49-F238E27FC236}">
                    <a16:creationId xmlns:a16="http://schemas.microsoft.com/office/drawing/2014/main" id="{3EC75755-D5BF-46A5-9B08-535DD1980869}"/>
                  </a:ext>
                </a:extLst>
              </p:cNvPr>
              <p:cNvSpPr>
                <a:spLocks/>
              </p:cNvSpPr>
              <p:nvPr/>
            </p:nvSpPr>
            <p:spPr bwMode="auto">
              <a:xfrm>
                <a:off x="-4720" y="1460"/>
                <a:ext cx="14" cy="7"/>
              </a:xfrm>
              <a:custGeom>
                <a:avLst/>
                <a:gdLst>
                  <a:gd name="T0" fmla="*/ 0 w 14"/>
                  <a:gd name="T1" fmla="*/ 0 h 7"/>
                  <a:gd name="T2" fmla="*/ 12 w 14"/>
                  <a:gd name="T3" fmla="*/ 7 h 7"/>
                  <a:gd name="T4" fmla="*/ 14 w 14"/>
                  <a:gd name="T5" fmla="*/ 7 h 7"/>
                  <a:gd name="T6" fmla="*/ 2 w 14"/>
                  <a:gd name="T7" fmla="*/ 0 h 7"/>
                  <a:gd name="T8" fmla="*/ 0 w 14"/>
                  <a:gd name="T9" fmla="*/ 0 h 7"/>
                </a:gdLst>
                <a:ahLst/>
                <a:cxnLst>
                  <a:cxn ang="0">
                    <a:pos x="T0" y="T1"/>
                  </a:cxn>
                  <a:cxn ang="0">
                    <a:pos x="T2" y="T3"/>
                  </a:cxn>
                  <a:cxn ang="0">
                    <a:pos x="T4" y="T5"/>
                  </a:cxn>
                  <a:cxn ang="0">
                    <a:pos x="T6" y="T7"/>
                  </a:cxn>
                  <a:cxn ang="0">
                    <a:pos x="T8" y="T9"/>
                  </a:cxn>
                </a:cxnLst>
                <a:rect l="0" t="0" r="r" b="b"/>
                <a:pathLst>
                  <a:path w="14" h="7">
                    <a:moveTo>
                      <a:pt x="0" y="0"/>
                    </a:moveTo>
                    <a:lnTo>
                      <a:pt x="12" y="7"/>
                    </a:lnTo>
                    <a:lnTo>
                      <a:pt x="14" y="7"/>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2" name="Freeform 461">
                <a:extLst>
                  <a:ext uri="{FF2B5EF4-FFF2-40B4-BE49-F238E27FC236}">
                    <a16:creationId xmlns:a16="http://schemas.microsoft.com/office/drawing/2014/main" id="{CA3D023E-87BA-414B-9BAF-7B89F10F95D7}"/>
                  </a:ext>
                </a:extLst>
              </p:cNvPr>
              <p:cNvSpPr>
                <a:spLocks/>
              </p:cNvSpPr>
              <p:nvPr/>
            </p:nvSpPr>
            <p:spPr bwMode="auto">
              <a:xfrm>
                <a:off x="-4971" y="1458"/>
                <a:ext cx="22" cy="3"/>
              </a:xfrm>
              <a:custGeom>
                <a:avLst/>
                <a:gdLst>
                  <a:gd name="T0" fmla="*/ 19 w 22"/>
                  <a:gd name="T1" fmla="*/ 0 h 3"/>
                  <a:gd name="T2" fmla="*/ 0 w 22"/>
                  <a:gd name="T3" fmla="*/ 2 h 3"/>
                  <a:gd name="T4" fmla="*/ 1 w 22"/>
                  <a:gd name="T5" fmla="*/ 3 h 3"/>
                  <a:gd name="T6" fmla="*/ 22 w 22"/>
                  <a:gd name="T7" fmla="*/ 0 h 3"/>
                  <a:gd name="T8" fmla="*/ 19 w 22"/>
                  <a:gd name="T9" fmla="*/ 0 h 3"/>
                </a:gdLst>
                <a:ahLst/>
                <a:cxnLst>
                  <a:cxn ang="0">
                    <a:pos x="T0" y="T1"/>
                  </a:cxn>
                  <a:cxn ang="0">
                    <a:pos x="T2" y="T3"/>
                  </a:cxn>
                  <a:cxn ang="0">
                    <a:pos x="T4" y="T5"/>
                  </a:cxn>
                  <a:cxn ang="0">
                    <a:pos x="T6" y="T7"/>
                  </a:cxn>
                  <a:cxn ang="0">
                    <a:pos x="T8" y="T9"/>
                  </a:cxn>
                </a:cxnLst>
                <a:rect l="0" t="0" r="r" b="b"/>
                <a:pathLst>
                  <a:path w="22" h="3">
                    <a:moveTo>
                      <a:pt x="19" y="0"/>
                    </a:moveTo>
                    <a:lnTo>
                      <a:pt x="0" y="2"/>
                    </a:lnTo>
                    <a:lnTo>
                      <a:pt x="1" y="3"/>
                    </a:lnTo>
                    <a:lnTo>
                      <a:pt x="22" y="0"/>
                    </a:lnTo>
                    <a:lnTo>
                      <a:pt x="19"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3" name="Freeform 462">
                <a:extLst>
                  <a:ext uri="{FF2B5EF4-FFF2-40B4-BE49-F238E27FC236}">
                    <a16:creationId xmlns:a16="http://schemas.microsoft.com/office/drawing/2014/main" id="{86EED171-864C-44DA-BD24-0031200169C9}"/>
                  </a:ext>
                </a:extLst>
              </p:cNvPr>
              <p:cNvSpPr>
                <a:spLocks/>
              </p:cNvSpPr>
              <p:nvPr/>
            </p:nvSpPr>
            <p:spPr bwMode="auto">
              <a:xfrm>
                <a:off x="-4971" y="1458"/>
                <a:ext cx="22" cy="3"/>
              </a:xfrm>
              <a:custGeom>
                <a:avLst/>
                <a:gdLst>
                  <a:gd name="T0" fmla="*/ 19 w 22"/>
                  <a:gd name="T1" fmla="*/ 0 h 3"/>
                  <a:gd name="T2" fmla="*/ 0 w 22"/>
                  <a:gd name="T3" fmla="*/ 2 h 3"/>
                  <a:gd name="T4" fmla="*/ 1 w 22"/>
                  <a:gd name="T5" fmla="*/ 3 h 3"/>
                  <a:gd name="T6" fmla="*/ 22 w 22"/>
                  <a:gd name="T7" fmla="*/ 0 h 3"/>
                  <a:gd name="T8" fmla="*/ 19 w 22"/>
                  <a:gd name="T9" fmla="*/ 0 h 3"/>
                </a:gdLst>
                <a:ahLst/>
                <a:cxnLst>
                  <a:cxn ang="0">
                    <a:pos x="T0" y="T1"/>
                  </a:cxn>
                  <a:cxn ang="0">
                    <a:pos x="T2" y="T3"/>
                  </a:cxn>
                  <a:cxn ang="0">
                    <a:pos x="T4" y="T5"/>
                  </a:cxn>
                  <a:cxn ang="0">
                    <a:pos x="T6" y="T7"/>
                  </a:cxn>
                  <a:cxn ang="0">
                    <a:pos x="T8" y="T9"/>
                  </a:cxn>
                </a:cxnLst>
                <a:rect l="0" t="0" r="r" b="b"/>
                <a:pathLst>
                  <a:path w="22" h="3">
                    <a:moveTo>
                      <a:pt x="19" y="0"/>
                    </a:moveTo>
                    <a:lnTo>
                      <a:pt x="0" y="2"/>
                    </a:lnTo>
                    <a:lnTo>
                      <a:pt x="1" y="3"/>
                    </a:lnTo>
                    <a:lnTo>
                      <a:pt x="22" y="0"/>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4" name="Freeform 463">
                <a:extLst>
                  <a:ext uri="{FF2B5EF4-FFF2-40B4-BE49-F238E27FC236}">
                    <a16:creationId xmlns:a16="http://schemas.microsoft.com/office/drawing/2014/main" id="{DF76CC7B-6514-43AD-90BB-BE6F31C5AFD6}"/>
                  </a:ext>
                </a:extLst>
              </p:cNvPr>
              <p:cNvSpPr>
                <a:spLocks/>
              </p:cNvSpPr>
              <p:nvPr/>
            </p:nvSpPr>
            <p:spPr bwMode="auto">
              <a:xfrm>
                <a:off x="-4971" y="1458"/>
                <a:ext cx="15" cy="2"/>
              </a:xfrm>
              <a:custGeom>
                <a:avLst/>
                <a:gdLst>
                  <a:gd name="T0" fmla="*/ 11 w 15"/>
                  <a:gd name="T1" fmla="*/ 0 h 2"/>
                  <a:gd name="T2" fmla="*/ 0 w 15"/>
                  <a:gd name="T3" fmla="*/ 1 h 2"/>
                  <a:gd name="T4" fmla="*/ 0 w 15"/>
                  <a:gd name="T5" fmla="*/ 2 h 2"/>
                  <a:gd name="T6" fmla="*/ 15 w 15"/>
                  <a:gd name="T7" fmla="*/ 0 h 2"/>
                  <a:gd name="T8" fmla="*/ 11 w 15"/>
                  <a:gd name="T9" fmla="*/ 0 h 2"/>
                </a:gdLst>
                <a:ahLst/>
                <a:cxnLst>
                  <a:cxn ang="0">
                    <a:pos x="T0" y="T1"/>
                  </a:cxn>
                  <a:cxn ang="0">
                    <a:pos x="T2" y="T3"/>
                  </a:cxn>
                  <a:cxn ang="0">
                    <a:pos x="T4" y="T5"/>
                  </a:cxn>
                  <a:cxn ang="0">
                    <a:pos x="T6" y="T7"/>
                  </a:cxn>
                  <a:cxn ang="0">
                    <a:pos x="T8" y="T9"/>
                  </a:cxn>
                </a:cxnLst>
                <a:rect l="0" t="0" r="r" b="b"/>
                <a:pathLst>
                  <a:path w="15" h="2">
                    <a:moveTo>
                      <a:pt x="11" y="0"/>
                    </a:moveTo>
                    <a:lnTo>
                      <a:pt x="0" y="1"/>
                    </a:lnTo>
                    <a:lnTo>
                      <a:pt x="0" y="2"/>
                    </a:lnTo>
                    <a:lnTo>
                      <a:pt x="15" y="0"/>
                    </a:lnTo>
                    <a:lnTo>
                      <a:pt x="1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5" name="Freeform 464">
                <a:extLst>
                  <a:ext uri="{FF2B5EF4-FFF2-40B4-BE49-F238E27FC236}">
                    <a16:creationId xmlns:a16="http://schemas.microsoft.com/office/drawing/2014/main" id="{D96ED208-A0E1-4E09-85FC-867206BD8C70}"/>
                  </a:ext>
                </a:extLst>
              </p:cNvPr>
              <p:cNvSpPr>
                <a:spLocks/>
              </p:cNvSpPr>
              <p:nvPr/>
            </p:nvSpPr>
            <p:spPr bwMode="auto">
              <a:xfrm>
                <a:off x="-4971" y="1458"/>
                <a:ext cx="15" cy="2"/>
              </a:xfrm>
              <a:custGeom>
                <a:avLst/>
                <a:gdLst>
                  <a:gd name="T0" fmla="*/ 11 w 15"/>
                  <a:gd name="T1" fmla="*/ 0 h 2"/>
                  <a:gd name="T2" fmla="*/ 0 w 15"/>
                  <a:gd name="T3" fmla="*/ 1 h 2"/>
                  <a:gd name="T4" fmla="*/ 0 w 15"/>
                  <a:gd name="T5" fmla="*/ 2 h 2"/>
                  <a:gd name="T6" fmla="*/ 15 w 15"/>
                  <a:gd name="T7" fmla="*/ 0 h 2"/>
                  <a:gd name="T8" fmla="*/ 11 w 15"/>
                  <a:gd name="T9" fmla="*/ 0 h 2"/>
                </a:gdLst>
                <a:ahLst/>
                <a:cxnLst>
                  <a:cxn ang="0">
                    <a:pos x="T0" y="T1"/>
                  </a:cxn>
                  <a:cxn ang="0">
                    <a:pos x="T2" y="T3"/>
                  </a:cxn>
                  <a:cxn ang="0">
                    <a:pos x="T4" y="T5"/>
                  </a:cxn>
                  <a:cxn ang="0">
                    <a:pos x="T6" y="T7"/>
                  </a:cxn>
                  <a:cxn ang="0">
                    <a:pos x="T8" y="T9"/>
                  </a:cxn>
                </a:cxnLst>
                <a:rect l="0" t="0" r="r" b="b"/>
                <a:pathLst>
                  <a:path w="15" h="2">
                    <a:moveTo>
                      <a:pt x="11" y="0"/>
                    </a:moveTo>
                    <a:lnTo>
                      <a:pt x="0" y="1"/>
                    </a:lnTo>
                    <a:lnTo>
                      <a:pt x="0" y="2"/>
                    </a:lnTo>
                    <a:lnTo>
                      <a:pt x="15" y="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6" name="Freeform 465">
                <a:extLst>
                  <a:ext uri="{FF2B5EF4-FFF2-40B4-BE49-F238E27FC236}">
                    <a16:creationId xmlns:a16="http://schemas.microsoft.com/office/drawing/2014/main" id="{88786D4A-9CA0-4A88-9FD5-5D29330CA012}"/>
                  </a:ext>
                </a:extLst>
              </p:cNvPr>
              <p:cNvSpPr>
                <a:spLocks/>
              </p:cNvSpPr>
              <p:nvPr/>
            </p:nvSpPr>
            <p:spPr bwMode="auto">
              <a:xfrm>
                <a:off x="-4971" y="1458"/>
                <a:ext cx="19" cy="2"/>
              </a:xfrm>
              <a:custGeom>
                <a:avLst/>
                <a:gdLst>
                  <a:gd name="T0" fmla="*/ 15 w 19"/>
                  <a:gd name="T1" fmla="*/ 0 h 2"/>
                  <a:gd name="T2" fmla="*/ 0 w 19"/>
                  <a:gd name="T3" fmla="*/ 2 h 2"/>
                  <a:gd name="T4" fmla="*/ 0 w 19"/>
                  <a:gd name="T5" fmla="*/ 2 h 2"/>
                  <a:gd name="T6" fmla="*/ 19 w 19"/>
                  <a:gd name="T7" fmla="*/ 0 h 2"/>
                  <a:gd name="T8" fmla="*/ 15 w 19"/>
                  <a:gd name="T9" fmla="*/ 0 h 2"/>
                </a:gdLst>
                <a:ahLst/>
                <a:cxnLst>
                  <a:cxn ang="0">
                    <a:pos x="T0" y="T1"/>
                  </a:cxn>
                  <a:cxn ang="0">
                    <a:pos x="T2" y="T3"/>
                  </a:cxn>
                  <a:cxn ang="0">
                    <a:pos x="T4" y="T5"/>
                  </a:cxn>
                  <a:cxn ang="0">
                    <a:pos x="T6" y="T7"/>
                  </a:cxn>
                  <a:cxn ang="0">
                    <a:pos x="T8" y="T9"/>
                  </a:cxn>
                </a:cxnLst>
                <a:rect l="0" t="0" r="r" b="b"/>
                <a:pathLst>
                  <a:path w="19" h="2">
                    <a:moveTo>
                      <a:pt x="15" y="0"/>
                    </a:moveTo>
                    <a:lnTo>
                      <a:pt x="0" y="2"/>
                    </a:lnTo>
                    <a:lnTo>
                      <a:pt x="0" y="2"/>
                    </a:lnTo>
                    <a:lnTo>
                      <a:pt x="19" y="0"/>
                    </a:lnTo>
                    <a:lnTo>
                      <a:pt x="1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7" name="Freeform 466">
                <a:extLst>
                  <a:ext uri="{FF2B5EF4-FFF2-40B4-BE49-F238E27FC236}">
                    <a16:creationId xmlns:a16="http://schemas.microsoft.com/office/drawing/2014/main" id="{49C10766-58EB-42E1-B7D6-E70CF7499349}"/>
                  </a:ext>
                </a:extLst>
              </p:cNvPr>
              <p:cNvSpPr>
                <a:spLocks/>
              </p:cNvSpPr>
              <p:nvPr/>
            </p:nvSpPr>
            <p:spPr bwMode="auto">
              <a:xfrm>
                <a:off x="-4971" y="1458"/>
                <a:ext cx="19" cy="2"/>
              </a:xfrm>
              <a:custGeom>
                <a:avLst/>
                <a:gdLst>
                  <a:gd name="T0" fmla="*/ 15 w 19"/>
                  <a:gd name="T1" fmla="*/ 0 h 2"/>
                  <a:gd name="T2" fmla="*/ 0 w 19"/>
                  <a:gd name="T3" fmla="*/ 2 h 2"/>
                  <a:gd name="T4" fmla="*/ 0 w 19"/>
                  <a:gd name="T5" fmla="*/ 2 h 2"/>
                  <a:gd name="T6" fmla="*/ 19 w 19"/>
                  <a:gd name="T7" fmla="*/ 0 h 2"/>
                  <a:gd name="T8" fmla="*/ 15 w 19"/>
                  <a:gd name="T9" fmla="*/ 0 h 2"/>
                </a:gdLst>
                <a:ahLst/>
                <a:cxnLst>
                  <a:cxn ang="0">
                    <a:pos x="T0" y="T1"/>
                  </a:cxn>
                  <a:cxn ang="0">
                    <a:pos x="T2" y="T3"/>
                  </a:cxn>
                  <a:cxn ang="0">
                    <a:pos x="T4" y="T5"/>
                  </a:cxn>
                  <a:cxn ang="0">
                    <a:pos x="T6" y="T7"/>
                  </a:cxn>
                  <a:cxn ang="0">
                    <a:pos x="T8" y="T9"/>
                  </a:cxn>
                </a:cxnLst>
                <a:rect l="0" t="0" r="r" b="b"/>
                <a:pathLst>
                  <a:path w="19" h="2">
                    <a:moveTo>
                      <a:pt x="15" y="0"/>
                    </a:moveTo>
                    <a:lnTo>
                      <a:pt x="0" y="2"/>
                    </a:lnTo>
                    <a:lnTo>
                      <a:pt x="0" y="2"/>
                    </a:lnTo>
                    <a:lnTo>
                      <a:pt x="19" y="0"/>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8" name="Freeform 467">
                <a:extLst>
                  <a:ext uri="{FF2B5EF4-FFF2-40B4-BE49-F238E27FC236}">
                    <a16:creationId xmlns:a16="http://schemas.microsoft.com/office/drawing/2014/main" id="{A21B5AA8-2786-4147-8CD8-A83654CE5459}"/>
                  </a:ext>
                </a:extLst>
              </p:cNvPr>
              <p:cNvSpPr>
                <a:spLocks/>
              </p:cNvSpPr>
              <p:nvPr/>
            </p:nvSpPr>
            <p:spPr bwMode="auto">
              <a:xfrm>
                <a:off x="-4841" y="1459"/>
                <a:ext cx="10" cy="5"/>
              </a:xfrm>
              <a:custGeom>
                <a:avLst/>
                <a:gdLst>
                  <a:gd name="T0" fmla="*/ 9 w 10"/>
                  <a:gd name="T1" fmla="*/ 0 h 5"/>
                  <a:gd name="T2" fmla="*/ 0 w 10"/>
                  <a:gd name="T3" fmla="*/ 5 h 5"/>
                  <a:gd name="T4" fmla="*/ 2 w 10"/>
                  <a:gd name="T5" fmla="*/ 5 h 5"/>
                  <a:gd name="T6" fmla="*/ 10 w 10"/>
                  <a:gd name="T7" fmla="*/ 0 h 5"/>
                  <a:gd name="T8" fmla="*/ 9 w 10"/>
                  <a:gd name="T9" fmla="*/ 0 h 5"/>
                </a:gdLst>
                <a:ahLst/>
                <a:cxnLst>
                  <a:cxn ang="0">
                    <a:pos x="T0" y="T1"/>
                  </a:cxn>
                  <a:cxn ang="0">
                    <a:pos x="T2" y="T3"/>
                  </a:cxn>
                  <a:cxn ang="0">
                    <a:pos x="T4" y="T5"/>
                  </a:cxn>
                  <a:cxn ang="0">
                    <a:pos x="T6" y="T7"/>
                  </a:cxn>
                  <a:cxn ang="0">
                    <a:pos x="T8" y="T9"/>
                  </a:cxn>
                </a:cxnLst>
                <a:rect l="0" t="0" r="r" b="b"/>
                <a:pathLst>
                  <a:path w="10" h="5">
                    <a:moveTo>
                      <a:pt x="9" y="0"/>
                    </a:moveTo>
                    <a:lnTo>
                      <a:pt x="0" y="5"/>
                    </a:lnTo>
                    <a:lnTo>
                      <a:pt x="2" y="5"/>
                    </a:lnTo>
                    <a:lnTo>
                      <a:pt x="10" y="0"/>
                    </a:lnTo>
                    <a:lnTo>
                      <a:pt x="9"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9" name="Freeform 468">
                <a:extLst>
                  <a:ext uri="{FF2B5EF4-FFF2-40B4-BE49-F238E27FC236}">
                    <a16:creationId xmlns:a16="http://schemas.microsoft.com/office/drawing/2014/main" id="{33F47668-15F4-474B-9A80-F68D5A651FAB}"/>
                  </a:ext>
                </a:extLst>
              </p:cNvPr>
              <p:cNvSpPr>
                <a:spLocks/>
              </p:cNvSpPr>
              <p:nvPr/>
            </p:nvSpPr>
            <p:spPr bwMode="auto">
              <a:xfrm>
                <a:off x="-4841" y="1459"/>
                <a:ext cx="10" cy="5"/>
              </a:xfrm>
              <a:custGeom>
                <a:avLst/>
                <a:gdLst>
                  <a:gd name="T0" fmla="*/ 9 w 10"/>
                  <a:gd name="T1" fmla="*/ 0 h 5"/>
                  <a:gd name="T2" fmla="*/ 0 w 10"/>
                  <a:gd name="T3" fmla="*/ 5 h 5"/>
                  <a:gd name="T4" fmla="*/ 2 w 10"/>
                  <a:gd name="T5" fmla="*/ 5 h 5"/>
                  <a:gd name="T6" fmla="*/ 10 w 10"/>
                  <a:gd name="T7" fmla="*/ 0 h 5"/>
                  <a:gd name="T8" fmla="*/ 9 w 10"/>
                  <a:gd name="T9" fmla="*/ 0 h 5"/>
                </a:gdLst>
                <a:ahLst/>
                <a:cxnLst>
                  <a:cxn ang="0">
                    <a:pos x="T0" y="T1"/>
                  </a:cxn>
                  <a:cxn ang="0">
                    <a:pos x="T2" y="T3"/>
                  </a:cxn>
                  <a:cxn ang="0">
                    <a:pos x="T4" y="T5"/>
                  </a:cxn>
                  <a:cxn ang="0">
                    <a:pos x="T6" y="T7"/>
                  </a:cxn>
                  <a:cxn ang="0">
                    <a:pos x="T8" y="T9"/>
                  </a:cxn>
                </a:cxnLst>
                <a:rect l="0" t="0" r="r" b="b"/>
                <a:pathLst>
                  <a:path w="10" h="5">
                    <a:moveTo>
                      <a:pt x="9" y="0"/>
                    </a:moveTo>
                    <a:lnTo>
                      <a:pt x="0" y="5"/>
                    </a:lnTo>
                    <a:lnTo>
                      <a:pt x="2" y="5"/>
                    </a:lnTo>
                    <a:lnTo>
                      <a:pt x="10" y="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0" name="Freeform 469">
                <a:extLst>
                  <a:ext uri="{FF2B5EF4-FFF2-40B4-BE49-F238E27FC236}">
                    <a16:creationId xmlns:a16="http://schemas.microsoft.com/office/drawing/2014/main" id="{97490785-D442-4E68-9AB0-270FAA0358CA}"/>
                  </a:ext>
                </a:extLst>
              </p:cNvPr>
              <p:cNvSpPr>
                <a:spLocks/>
              </p:cNvSpPr>
              <p:nvPr/>
            </p:nvSpPr>
            <p:spPr bwMode="auto">
              <a:xfrm>
                <a:off x="-4796" y="1460"/>
                <a:ext cx="2" cy="6"/>
              </a:xfrm>
              <a:custGeom>
                <a:avLst/>
                <a:gdLst>
                  <a:gd name="T0" fmla="*/ 0 w 2"/>
                  <a:gd name="T1" fmla="*/ 0 h 6"/>
                  <a:gd name="T2" fmla="*/ 1 w 2"/>
                  <a:gd name="T3" fmla="*/ 6 h 6"/>
                  <a:gd name="T4" fmla="*/ 2 w 2"/>
                  <a:gd name="T5" fmla="*/ 6 h 6"/>
                  <a:gd name="T6" fmla="*/ 1 w 2"/>
                  <a:gd name="T7" fmla="*/ 0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1" y="6"/>
                    </a:lnTo>
                    <a:lnTo>
                      <a:pt x="2" y="6"/>
                    </a:lnTo>
                    <a:lnTo>
                      <a:pt x="1" y="0"/>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1" name="Freeform 470">
                <a:extLst>
                  <a:ext uri="{FF2B5EF4-FFF2-40B4-BE49-F238E27FC236}">
                    <a16:creationId xmlns:a16="http://schemas.microsoft.com/office/drawing/2014/main" id="{AA7A0FB9-BA6A-45CB-9E63-2969111865F1}"/>
                  </a:ext>
                </a:extLst>
              </p:cNvPr>
              <p:cNvSpPr>
                <a:spLocks/>
              </p:cNvSpPr>
              <p:nvPr/>
            </p:nvSpPr>
            <p:spPr bwMode="auto">
              <a:xfrm>
                <a:off x="-4796" y="1460"/>
                <a:ext cx="2" cy="6"/>
              </a:xfrm>
              <a:custGeom>
                <a:avLst/>
                <a:gdLst>
                  <a:gd name="T0" fmla="*/ 0 w 2"/>
                  <a:gd name="T1" fmla="*/ 0 h 6"/>
                  <a:gd name="T2" fmla="*/ 1 w 2"/>
                  <a:gd name="T3" fmla="*/ 6 h 6"/>
                  <a:gd name="T4" fmla="*/ 2 w 2"/>
                  <a:gd name="T5" fmla="*/ 6 h 6"/>
                  <a:gd name="T6" fmla="*/ 1 w 2"/>
                  <a:gd name="T7" fmla="*/ 0 h 6"/>
                  <a:gd name="T8" fmla="*/ 0 w 2"/>
                  <a:gd name="T9" fmla="*/ 0 h 6"/>
                </a:gdLst>
                <a:ahLst/>
                <a:cxnLst>
                  <a:cxn ang="0">
                    <a:pos x="T0" y="T1"/>
                  </a:cxn>
                  <a:cxn ang="0">
                    <a:pos x="T2" y="T3"/>
                  </a:cxn>
                  <a:cxn ang="0">
                    <a:pos x="T4" y="T5"/>
                  </a:cxn>
                  <a:cxn ang="0">
                    <a:pos x="T6" y="T7"/>
                  </a:cxn>
                  <a:cxn ang="0">
                    <a:pos x="T8" y="T9"/>
                  </a:cxn>
                </a:cxnLst>
                <a:rect l="0" t="0" r="r" b="b"/>
                <a:pathLst>
                  <a:path w="2" h="6">
                    <a:moveTo>
                      <a:pt x="0" y="0"/>
                    </a:moveTo>
                    <a:lnTo>
                      <a:pt x="1" y="6"/>
                    </a:lnTo>
                    <a:lnTo>
                      <a:pt x="2" y="6"/>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2" name="Freeform 471">
                <a:extLst>
                  <a:ext uri="{FF2B5EF4-FFF2-40B4-BE49-F238E27FC236}">
                    <a16:creationId xmlns:a16="http://schemas.microsoft.com/office/drawing/2014/main" id="{DEA78E79-8716-4B68-B3BE-216185C0BD23}"/>
                  </a:ext>
                </a:extLst>
              </p:cNvPr>
              <p:cNvSpPr>
                <a:spLocks/>
              </p:cNvSpPr>
              <p:nvPr/>
            </p:nvSpPr>
            <p:spPr bwMode="auto">
              <a:xfrm>
                <a:off x="-4551" y="1462"/>
                <a:ext cx="6" cy="6"/>
              </a:xfrm>
              <a:custGeom>
                <a:avLst/>
                <a:gdLst>
                  <a:gd name="T0" fmla="*/ 4 w 6"/>
                  <a:gd name="T1" fmla="*/ 0 h 6"/>
                  <a:gd name="T2" fmla="*/ 0 w 6"/>
                  <a:gd name="T3" fmla="*/ 6 h 6"/>
                  <a:gd name="T4" fmla="*/ 4 w 6"/>
                  <a:gd name="T5" fmla="*/ 6 h 6"/>
                  <a:gd name="T6" fmla="*/ 6 w 6"/>
                  <a:gd name="T7" fmla="*/ 0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lnTo>
                      <a:pt x="0" y="6"/>
                    </a:lnTo>
                    <a:lnTo>
                      <a:pt x="4" y="6"/>
                    </a:lnTo>
                    <a:lnTo>
                      <a:pt x="6" y="0"/>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3" name="Freeform 472">
                <a:extLst>
                  <a:ext uri="{FF2B5EF4-FFF2-40B4-BE49-F238E27FC236}">
                    <a16:creationId xmlns:a16="http://schemas.microsoft.com/office/drawing/2014/main" id="{BF6E0148-5C23-4F62-B44C-3F38DB7E163A}"/>
                  </a:ext>
                </a:extLst>
              </p:cNvPr>
              <p:cNvSpPr>
                <a:spLocks/>
              </p:cNvSpPr>
              <p:nvPr/>
            </p:nvSpPr>
            <p:spPr bwMode="auto">
              <a:xfrm>
                <a:off x="-4551" y="1462"/>
                <a:ext cx="6" cy="6"/>
              </a:xfrm>
              <a:custGeom>
                <a:avLst/>
                <a:gdLst>
                  <a:gd name="T0" fmla="*/ 4 w 6"/>
                  <a:gd name="T1" fmla="*/ 0 h 6"/>
                  <a:gd name="T2" fmla="*/ 0 w 6"/>
                  <a:gd name="T3" fmla="*/ 6 h 6"/>
                  <a:gd name="T4" fmla="*/ 4 w 6"/>
                  <a:gd name="T5" fmla="*/ 6 h 6"/>
                  <a:gd name="T6" fmla="*/ 6 w 6"/>
                  <a:gd name="T7" fmla="*/ 0 h 6"/>
                  <a:gd name="T8" fmla="*/ 4 w 6"/>
                  <a:gd name="T9" fmla="*/ 0 h 6"/>
                </a:gdLst>
                <a:ahLst/>
                <a:cxnLst>
                  <a:cxn ang="0">
                    <a:pos x="T0" y="T1"/>
                  </a:cxn>
                  <a:cxn ang="0">
                    <a:pos x="T2" y="T3"/>
                  </a:cxn>
                  <a:cxn ang="0">
                    <a:pos x="T4" y="T5"/>
                  </a:cxn>
                  <a:cxn ang="0">
                    <a:pos x="T6" y="T7"/>
                  </a:cxn>
                  <a:cxn ang="0">
                    <a:pos x="T8" y="T9"/>
                  </a:cxn>
                </a:cxnLst>
                <a:rect l="0" t="0" r="r" b="b"/>
                <a:pathLst>
                  <a:path w="6" h="6">
                    <a:moveTo>
                      <a:pt x="4" y="0"/>
                    </a:moveTo>
                    <a:lnTo>
                      <a:pt x="0" y="6"/>
                    </a:lnTo>
                    <a:lnTo>
                      <a:pt x="4" y="6"/>
                    </a:lnTo>
                    <a:lnTo>
                      <a:pt x="6"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4" name="Freeform 473">
                <a:extLst>
                  <a:ext uri="{FF2B5EF4-FFF2-40B4-BE49-F238E27FC236}">
                    <a16:creationId xmlns:a16="http://schemas.microsoft.com/office/drawing/2014/main" id="{18DD8D00-FBCB-4C10-A320-4F12C46714AA}"/>
                  </a:ext>
                </a:extLst>
              </p:cNvPr>
              <p:cNvSpPr>
                <a:spLocks/>
              </p:cNvSpPr>
              <p:nvPr/>
            </p:nvSpPr>
            <p:spPr bwMode="auto">
              <a:xfrm>
                <a:off x="-4813" y="1459"/>
                <a:ext cx="5" cy="7"/>
              </a:xfrm>
              <a:custGeom>
                <a:avLst/>
                <a:gdLst>
                  <a:gd name="T0" fmla="*/ 3 w 5"/>
                  <a:gd name="T1" fmla="*/ 0 h 7"/>
                  <a:gd name="T2" fmla="*/ 0 w 5"/>
                  <a:gd name="T3" fmla="*/ 7 h 7"/>
                  <a:gd name="T4" fmla="*/ 2 w 5"/>
                  <a:gd name="T5" fmla="*/ 7 h 7"/>
                  <a:gd name="T6" fmla="*/ 5 w 5"/>
                  <a:gd name="T7" fmla="*/ 0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7"/>
                    </a:lnTo>
                    <a:lnTo>
                      <a:pt x="2" y="7"/>
                    </a:lnTo>
                    <a:lnTo>
                      <a:pt x="5" y="0"/>
                    </a:lnTo>
                    <a:lnTo>
                      <a:pt x="3"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5" name="Freeform 474">
                <a:extLst>
                  <a:ext uri="{FF2B5EF4-FFF2-40B4-BE49-F238E27FC236}">
                    <a16:creationId xmlns:a16="http://schemas.microsoft.com/office/drawing/2014/main" id="{9ECD084E-B649-4FCE-9DA8-EEDFF53AA43F}"/>
                  </a:ext>
                </a:extLst>
              </p:cNvPr>
              <p:cNvSpPr>
                <a:spLocks/>
              </p:cNvSpPr>
              <p:nvPr/>
            </p:nvSpPr>
            <p:spPr bwMode="auto">
              <a:xfrm>
                <a:off x="-4813" y="1459"/>
                <a:ext cx="5" cy="7"/>
              </a:xfrm>
              <a:custGeom>
                <a:avLst/>
                <a:gdLst>
                  <a:gd name="T0" fmla="*/ 3 w 5"/>
                  <a:gd name="T1" fmla="*/ 0 h 7"/>
                  <a:gd name="T2" fmla="*/ 0 w 5"/>
                  <a:gd name="T3" fmla="*/ 7 h 7"/>
                  <a:gd name="T4" fmla="*/ 2 w 5"/>
                  <a:gd name="T5" fmla="*/ 7 h 7"/>
                  <a:gd name="T6" fmla="*/ 5 w 5"/>
                  <a:gd name="T7" fmla="*/ 0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7"/>
                    </a:lnTo>
                    <a:lnTo>
                      <a:pt x="2" y="7"/>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6" name="Freeform 475">
                <a:extLst>
                  <a:ext uri="{FF2B5EF4-FFF2-40B4-BE49-F238E27FC236}">
                    <a16:creationId xmlns:a16="http://schemas.microsoft.com/office/drawing/2014/main" id="{6E5D7404-0CCE-4CA1-96F8-7814794C9B83}"/>
                  </a:ext>
                </a:extLst>
              </p:cNvPr>
              <p:cNvSpPr>
                <a:spLocks/>
              </p:cNvSpPr>
              <p:nvPr/>
            </p:nvSpPr>
            <p:spPr bwMode="auto">
              <a:xfrm>
                <a:off x="-5069" y="1458"/>
                <a:ext cx="21" cy="4"/>
              </a:xfrm>
              <a:custGeom>
                <a:avLst/>
                <a:gdLst>
                  <a:gd name="T0" fmla="*/ 9 w 19"/>
                  <a:gd name="T1" fmla="*/ 0 h 4"/>
                  <a:gd name="T2" fmla="*/ 3 w 19"/>
                  <a:gd name="T3" fmla="*/ 2 h 4"/>
                  <a:gd name="T4" fmla="*/ 3 w 19"/>
                  <a:gd name="T5" fmla="*/ 2 h 4"/>
                  <a:gd name="T6" fmla="*/ 0 w 19"/>
                  <a:gd name="T7" fmla="*/ 4 h 4"/>
                  <a:gd name="T8" fmla="*/ 19 w 19"/>
                  <a:gd name="T9" fmla="*/ 4 h 4"/>
                  <a:gd name="T10" fmla="*/ 18 w 19"/>
                  <a:gd name="T11" fmla="*/ 3 h 4"/>
                  <a:gd name="T12" fmla="*/ 9 w 1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9" y="0"/>
                    </a:moveTo>
                    <a:cubicBezTo>
                      <a:pt x="7" y="0"/>
                      <a:pt x="5" y="1"/>
                      <a:pt x="3" y="2"/>
                    </a:cubicBezTo>
                    <a:cubicBezTo>
                      <a:pt x="3" y="2"/>
                      <a:pt x="3" y="2"/>
                      <a:pt x="3" y="2"/>
                    </a:cubicBezTo>
                    <a:cubicBezTo>
                      <a:pt x="2" y="2"/>
                      <a:pt x="1" y="3"/>
                      <a:pt x="0" y="4"/>
                    </a:cubicBezTo>
                    <a:cubicBezTo>
                      <a:pt x="19" y="4"/>
                      <a:pt x="19" y="4"/>
                      <a:pt x="19" y="4"/>
                    </a:cubicBezTo>
                    <a:cubicBezTo>
                      <a:pt x="19" y="4"/>
                      <a:pt x="18" y="4"/>
                      <a:pt x="18" y="3"/>
                    </a:cubicBezTo>
                    <a:cubicBezTo>
                      <a:pt x="15" y="1"/>
                      <a:pt x="12" y="0"/>
                      <a:pt x="9" y="0"/>
                    </a:cubicBezTo>
                  </a:path>
                </a:pathLst>
              </a:custGeom>
              <a:solidFill>
                <a:srgbClr val="449E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7" name="Freeform 476">
                <a:extLst>
                  <a:ext uri="{FF2B5EF4-FFF2-40B4-BE49-F238E27FC236}">
                    <a16:creationId xmlns:a16="http://schemas.microsoft.com/office/drawing/2014/main" id="{6ECE027F-2D52-455B-8C8A-27BB21E7B268}"/>
                  </a:ext>
                </a:extLst>
              </p:cNvPr>
              <p:cNvSpPr>
                <a:spLocks noEditPoints="1"/>
              </p:cNvSpPr>
              <p:nvPr/>
            </p:nvSpPr>
            <p:spPr bwMode="auto">
              <a:xfrm>
                <a:off x="-5375" y="1462"/>
                <a:ext cx="871" cy="359"/>
              </a:xfrm>
              <a:custGeom>
                <a:avLst/>
                <a:gdLst>
                  <a:gd name="T0" fmla="*/ 74 w 792"/>
                  <a:gd name="T1" fmla="*/ 199 h 327"/>
                  <a:gd name="T2" fmla="*/ 0 w 792"/>
                  <a:gd name="T3" fmla="*/ 317 h 327"/>
                  <a:gd name="T4" fmla="*/ 0 w 792"/>
                  <a:gd name="T5" fmla="*/ 327 h 327"/>
                  <a:gd name="T6" fmla="*/ 79 w 792"/>
                  <a:gd name="T7" fmla="*/ 200 h 327"/>
                  <a:gd name="T8" fmla="*/ 74 w 792"/>
                  <a:gd name="T9" fmla="*/ 199 h 327"/>
                  <a:gd name="T10" fmla="*/ 188 w 792"/>
                  <a:gd name="T11" fmla="*/ 24 h 327"/>
                  <a:gd name="T12" fmla="*/ 182 w 792"/>
                  <a:gd name="T13" fmla="*/ 25 h 327"/>
                  <a:gd name="T14" fmla="*/ 75 w 792"/>
                  <a:gd name="T15" fmla="*/ 197 h 327"/>
                  <a:gd name="T16" fmla="*/ 80 w 792"/>
                  <a:gd name="T17" fmla="*/ 198 h 327"/>
                  <a:gd name="T18" fmla="*/ 188 w 792"/>
                  <a:gd name="T19" fmla="*/ 24 h 327"/>
                  <a:gd name="T20" fmla="*/ 189 w 792"/>
                  <a:gd name="T21" fmla="*/ 13 h 327"/>
                  <a:gd name="T22" fmla="*/ 183 w 792"/>
                  <a:gd name="T23" fmla="*/ 22 h 327"/>
                  <a:gd name="T24" fmla="*/ 190 w 792"/>
                  <a:gd name="T25" fmla="*/ 22 h 327"/>
                  <a:gd name="T26" fmla="*/ 193 w 792"/>
                  <a:gd name="T27" fmla="*/ 15 h 327"/>
                  <a:gd name="T28" fmla="*/ 189 w 792"/>
                  <a:gd name="T29" fmla="*/ 13 h 327"/>
                  <a:gd name="T30" fmla="*/ 792 w 792"/>
                  <a:gd name="T31" fmla="*/ 0 h 327"/>
                  <a:gd name="T32" fmla="*/ 792 w 792"/>
                  <a:gd name="T33" fmla="*/ 1 h 327"/>
                  <a:gd name="T34" fmla="*/ 792 w 792"/>
                  <a:gd name="T35" fmla="*/ 0 h 327"/>
                  <a:gd name="T36" fmla="*/ 792 w 792"/>
                  <a:gd name="T3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92" h="327">
                    <a:moveTo>
                      <a:pt x="74" y="199"/>
                    </a:moveTo>
                    <a:cubicBezTo>
                      <a:pt x="0" y="317"/>
                      <a:pt x="0" y="317"/>
                      <a:pt x="0" y="317"/>
                    </a:cubicBezTo>
                    <a:cubicBezTo>
                      <a:pt x="0" y="327"/>
                      <a:pt x="0" y="327"/>
                      <a:pt x="0" y="327"/>
                    </a:cubicBezTo>
                    <a:cubicBezTo>
                      <a:pt x="79" y="200"/>
                      <a:pt x="79" y="200"/>
                      <a:pt x="79" y="200"/>
                    </a:cubicBezTo>
                    <a:cubicBezTo>
                      <a:pt x="74" y="199"/>
                      <a:pt x="74" y="199"/>
                      <a:pt x="74" y="199"/>
                    </a:cubicBezTo>
                    <a:moveTo>
                      <a:pt x="188" y="24"/>
                    </a:moveTo>
                    <a:cubicBezTo>
                      <a:pt x="182" y="25"/>
                      <a:pt x="182" y="25"/>
                      <a:pt x="182" y="25"/>
                    </a:cubicBezTo>
                    <a:cubicBezTo>
                      <a:pt x="75" y="197"/>
                      <a:pt x="75" y="197"/>
                      <a:pt x="75" y="197"/>
                    </a:cubicBezTo>
                    <a:cubicBezTo>
                      <a:pt x="80" y="198"/>
                      <a:pt x="80" y="198"/>
                      <a:pt x="80" y="198"/>
                    </a:cubicBezTo>
                    <a:cubicBezTo>
                      <a:pt x="188" y="24"/>
                      <a:pt x="188" y="24"/>
                      <a:pt x="188" y="24"/>
                    </a:cubicBezTo>
                    <a:moveTo>
                      <a:pt x="189" y="13"/>
                    </a:moveTo>
                    <a:cubicBezTo>
                      <a:pt x="183" y="22"/>
                      <a:pt x="183" y="22"/>
                      <a:pt x="183" y="22"/>
                    </a:cubicBezTo>
                    <a:cubicBezTo>
                      <a:pt x="190" y="22"/>
                      <a:pt x="190" y="22"/>
                      <a:pt x="190" y="22"/>
                    </a:cubicBezTo>
                    <a:cubicBezTo>
                      <a:pt x="193" y="15"/>
                      <a:pt x="193" y="15"/>
                      <a:pt x="193" y="15"/>
                    </a:cubicBezTo>
                    <a:cubicBezTo>
                      <a:pt x="192" y="15"/>
                      <a:pt x="190" y="14"/>
                      <a:pt x="189" y="13"/>
                    </a:cubicBezTo>
                    <a:moveTo>
                      <a:pt x="792" y="0"/>
                    </a:moveTo>
                    <a:cubicBezTo>
                      <a:pt x="792" y="0"/>
                      <a:pt x="792" y="1"/>
                      <a:pt x="792" y="1"/>
                    </a:cubicBezTo>
                    <a:cubicBezTo>
                      <a:pt x="792" y="0"/>
                      <a:pt x="792" y="0"/>
                      <a:pt x="792" y="0"/>
                    </a:cubicBezTo>
                    <a:cubicBezTo>
                      <a:pt x="792" y="0"/>
                      <a:pt x="792" y="0"/>
                      <a:pt x="79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8" name="Freeform 477">
                <a:extLst>
                  <a:ext uri="{FF2B5EF4-FFF2-40B4-BE49-F238E27FC236}">
                    <a16:creationId xmlns:a16="http://schemas.microsoft.com/office/drawing/2014/main" id="{86AF7471-EF8C-4A90-8E5F-FAF112774314}"/>
                  </a:ext>
                </a:extLst>
              </p:cNvPr>
              <p:cNvSpPr>
                <a:spLocks/>
              </p:cNvSpPr>
              <p:nvPr/>
            </p:nvSpPr>
            <p:spPr bwMode="auto">
              <a:xfrm>
                <a:off x="-5175" y="1487"/>
                <a:ext cx="7" cy="3"/>
              </a:xfrm>
              <a:custGeom>
                <a:avLst/>
                <a:gdLst>
                  <a:gd name="T0" fmla="*/ 7 w 7"/>
                  <a:gd name="T1" fmla="*/ 0 h 3"/>
                  <a:gd name="T2" fmla="*/ 0 w 7"/>
                  <a:gd name="T3" fmla="*/ 2 h 3"/>
                  <a:gd name="T4" fmla="*/ 0 w 7"/>
                  <a:gd name="T5" fmla="*/ 3 h 3"/>
                  <a:gd name="T6" fmla="*/ 6 w 7"/>
                  <a:gd name="T7" fmla="*/ 2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lnTo>
                      <a:pt x="0" y="2"/>
                    </a:lnTo>
                    <a:lnTo>
                      <a:pt x="0" y="3"/>
                    </a:lnTo>
                    <a:lnTo>
                      <a:pt x="6" y="2"/>
                    </a:lnTo>
                    <a:lnTo>
                      <a:pt x="7"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9" name="Freeform 478">
                <a:extLst>
                  <a:ext uri="{FF2B5EF4-FFF2-40B4-BE49-F238E27FC236}">
                    <a16:creationId xmlns:a16="http://schemas.microsoft.com/office/drawing/2014/main" id="{891626E8-4D98-46D2-9A8C-FA5B7654F271}"/>
                  </a:ext>
                </a:extLst>
              </p:cNvPr>
              <p:cNvSpPr>
                <a:spLocks/>
              </p:cNvSpPr>
              <p:nvPr/>
            </p:nvSpPr>
            <p:spPr bwMode="auto">
              <a:xfrm>
                <a:off x="-5175" y="1487"/>
                <a:ext cx="7" cy="3"/>
              </a:xfrm>
              <a:custGeom>
                <a:avLst/>
                <a:gdLst>
                  <a:gd name="T0" fmla="*/ 7 w 7"/>
                  <a:gd name="T1" fmla="*/ 0 h 3"/>
                  <a:gd name="T2" fmla="*/ 0 w 7"/>
                  <a:gd name="T3" fmla="*/ 2 h 3"/>
                  <a:gd name="T4" fmla="*/ 0 w 7"/>
                  <a:gd name="T5" fmla="*/ 3 h 3"/>
                  <a:gd name="T6" fmla="*/ 6 w 7"/>
                  <a:gd name="T7" fmla="*/ 2 h 3"/>
                  <a:gd name="T8" fmla="*/ 7 w 7"/>
                  <a:gd name="T9" fmla="*/ 0 h 3"/>
                </a:gdLst>
                <a:ahLst/>
                <a:cxnLst>
                  <a:cxn ang="0">
                    <a:pos x="T0" y="T1"/>
                  </a:cxn>
                  <a:cxn ang="0">
                    <a:pos x="T2" y="T3"/>
                  </a:cxn>
                  <a:cxn ang="0">
                    <a:pos x="T4" y="T5"/>
                  </a:cxn>
                  <a:cxn ang="0">
                    <a:pos x="T6" y="T7"/>
                  </a:cxn>
                  <a:cxn ang="0">
                    <a:pos x="T8" y="T9"/>
                  </a:cxn>
                </a:cxnLst>
                <a:rect l="0" t="0" r="r" b="b"/>
                <a:pathLst>
                  <a:path w="7" h="3">
                    <a:moveTo>
                      <a:pt x="7" y="0"/>
                    </a:moveTo>
                    <a:lnTo>
                      <a:pt x="0" y="2"/>
                    </a:lnTo>
                    <a:lnTo>
                      <a:pt x="0" y="3"/>
                    </a:lnTo>
                    <a:lnTo>
                      <a:pt x="6"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0" name="Freeform 479">
                <a:extLst>
                  <a:ext uri="{FF2B5EF4-FFF2-40B4-BE49-F238E27FC236}">
                    <a16:creationId xmlns:a16="http://schemas.microsoft.com/office/drawing/2014/main" id="{4E87166A-5FEF-4E46-96EF-30DE3B69B662}"/>
                  </a:ext>
                </a:extLst>
              </p:cNvPr>
              <p:cNvSpPr>
                <a:spLocks/>
              </p:cNvSpPr>
              <p:nvPr/>
            </p:nvSpPr>
            <p:spPr bwMode="auto">
              <a:xfrm>
                <a:off x="-5175" y="1486"/>
                <a:ext cx="9" cy="1"/>
              </a:xfrm>
              <a:custGeom>
                <a:avLst/>
                <a:gdLst>
                  <a:gd name="T0" fmla="*/ 9 w 9"/>
                  <a:gd name="T1" fmla="*/ 0 h 1"/>
                  <a:gd name="T2" fmla="*/ 1 w 9"/>
                  <a:gd name="T3" fmla="*/ 0 h 1"/>
                  <a:gd name="T4" fmla="*/ 0 w 9"/>
                  <a:gd name="T5" fmla="*/ 1 h 1"/>
                  <a:gd name="T6" fmla="*/ 7 w 9"/>
                  <a:gd name="T7" fmla="*/ 1 h 1"/>
                  <a:gd name="T8" fmla="*/ 9 w 9"/>
                  <a:gd name="T9" fmla="*/ 0 h 1"/>
                </a:gdLst>
                <a:ahLst/>
                <a:cxnLst>
                  <a:cxn ang="0">
                    <a:pos x="T0" y="T1"/>
                  </a:cxn>
                  <a:cxn ang="0">
                    <a:pos x="T2" y="T3"/>
                  </a:cxn>
                  <a:cxn ang="0">
                    <a:pos x="T4" y="T5"/>
                  </a:cxn>
                  <a:cxn ang="0">
                    <a:pos x="T6" y="T7"/>
                  </a:cxn>
                  <a:cxn ang="0">
                    <a:pos x="T8" y="T9"/>
                  </a:cxn>
                </a:cxnLst>
                <a:rect l="0" t="0" r="r" b="b"/>
                <a:pathLst>
                  <a:path w="9" h="1">
                    <a:moveTo>
                      <a:pt x="9" y="0"/>
                    </a:moveTo>
                    <a:lnTo>
                      <a:pt x="1" y="0"/>
                    </a:lnTo>
                    <a:lnTo>
                      <a:pt x="0" y="1"/>
                    </a:lnTo>
                    <a:lnTo>
                      <a:pt x="7" y="1"/>
                    </a:lnTo>
                    <a:lnTo>
                      <a:pt x="9"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1" name="Freeform 480">
                <a:extLst>
                  <a:ext uri="{FF2B5EF4-FFF2-40B4-BE49-F238E27FC236}">
                    <a16:creationId xmlns:a16="http://schemas.microsoft.com/office/drawing/2014/main" id="{AC84C9F7-4BB9-4C92-90EC-13B379D1294D}"/>
                  </a:ext>
                </a:extLst>
              </p:cNvPr>
              <p:cNvSpPr>
                <a:spLocks/>
              </p:cNvSpPr>
              <p:nvPr/>
            </p:nvSpPr>
            <p:spPr bwMode="auto">
              <a:xfrm>
                <a:off x="-5175" y="1486"/>
                <a:ext cx="9" cy="1"/>
              </a:xfrm>
              <a:custGeom>
                <a:avLst/>
                <a:gdLst>
                  <a:gd name="T0" fmla="*/ 9 w 9"/>
                  <a:gd name="T1" fmla="*/ 0 h 1"/>
                  <a:gd name="T2" fmla="*/ 1 w 9"/>
                  <a:gd name="T3" fmla="*/ 0 h 1"/>
                  <a:gd name="T4" fmla="*/ 0 w 9"/>
                  <a:gd name="T5" fmla="*/ 1 h 1"/>
                  <a:gd name="T6" fmla="*/ 7 w 9"/>
                  <a:gd name="T7" fmla="*/ 1 h 1"/>
                  <a:gd name="T8" fmla="*/ 9 w 9"/>
                  <a:gd name="T9" fmla="*/ 0 h 1"/>
                </a:gdLst>
                <a:ahLst/>
                <a:cxnLst>
                  <a:cxn ang="0">
                    <a:pos x="T0" y="T1"/>
                  </a:cxn>
                  <a:cxn ang="0">
                    <a:pos x="T2" y="T3"/>
                  </a:cxn>
                  <a:cxn ang="0">
                    <a:pos x="T4" y="T5"/>
                  </a:cxn>
                  <a:cxn ang="0">
                    <a:pos x="T6" y="T7"/>
                  </a:cxn>
                  <a:cxn ang="0">
                    <a:pos x="T8" y="T9"/>
                  </a:cxn>
                </a:cxnLst>
                <a:rect l="0" t="0" r="r" b="b"/>
                <a:pathLst>
                  <a:path w="9" h="1">
                    <a:moveTo>
                      <a:pt x="9" y="0"/>
                    </a:moveTo>
                    <a:lnTo>
                      <a:pt x="1" y="0"/>
                    </a:lnTo>
                    <a:lnTo>
                      <a:pt x="0" y="1"/>
                    </a:lnTo>
                    <a:lnTo>
                      <a:pt x="7" y="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2" name="Freeform 481">
                <a:extLst>
                  <a:ext uri="{FF2B5EF4-FFF2-40B4-BE49-F238E27FC236}">
                    <a16:creationId xmlns:a16="http://schemas.microsoft.com/office/drawing/2014/main" id="{43E8CAD3-10C9-4AF2-9A73-58E60938F264}"/>
                  </a:ext>
                </a:extLst>
              </p:cNvPr>
              <p:cNvSpPr>
                <a:spLocks/>
              </p:cNvSpPr>
              <p:nvPr/>
            </p:nvSpPr>
            <p:spPr bwMode="auto">
              <a:xfrm>
                <a:off x="-5175" y="1487"/>
                <a:ext cx="7" cy="2"/>
              </a:xfrm>
              <a:custGeom>
                <a:avLst/>
                <a:gdLst>
                  <a:gd name="T0" fmla="*/ 7 w 7"/>
                  <a:gd name="T1" fmla="*/ 0 h 2"/>
                  <a:gd name="T2" fmla="*/ 0 w 7"/>
                  <a:gd name="T3" fmla="*/ 0 h 2"/>
                  <a:gd name="T4" fmla="*/ 0 w 7"/>
                  <a:gd name="T5" fmla="*/ 2 h 2"/>
                  <a:gd name="T6" fmla="*/ 7 w 7"/>
                  <a:gd name="T7" fmla="*/ 0 h 2"/>
                  <a:gd name="T8" fmla="*/ 7 w 7"/>
                  <a:gd name="T9" fmla="*/ 0 h 2"/>
                </a:gdLst>
                <a:ahLst/>
                <a:cxnLst>
                  <a:cxn ang="0">
                    <a:pos x="T0" y="T1"/>
                  </a:cxn>
                  <a:cxn ang="0">
                    <a:pos x="T2" y="T3"/>
                  </a:cxn>
                  <a:cxn ang="0">
                    <a:pos x="T4" y="T5"/>
                  </a:cxn>
                  <a:cxn ang="0">
                    <a:pos x="T6" y="T7"/>
                  </a:cxn>
                  <a:cxn ang="0">
                    <a:pos x="T8" y="T9"/>
                  </a:cxn>
                </a:cxnLst>
                <a:rect l="0" t="0" r="r" b="b"/>
                <a:pathLst>
                  <a:path w="7" h="2">
                    <a:moveTo>
                      <a:pt x="7" y="0"/>
                    </a:moveTo>
                    <a:lnTo>
                      <a:pt x="0" y="0"/>
                    </a:lnTo>
                    <a:lnTo>
                      <a:pt x="0" y="2"/>
                    </a:lnTo>
                    <a:lnTo>
                      <a:pt x="7" y="0"/>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3" name="Freeform 482">
                <a:extLst>
                  <a:ext uri="{FF2B5EF4-FFF2-40B4-BE49-F238E27FC236}">
                    <a16:creationId xmlns:a16="http://schemas.microsoft.com/office/drawing/2014/main" id="{FD9A29B5-610B-401C-BBEA-369BE0E29F8C}"/>
                  </a:ext>
                </a:extLst>
              </p:cNvPr>
              <p:cNvSpPr>
                <a:spLocks/>
              </p:cNvSpPr>
              <p:nvPr/>
            </p:nvSpPr>
            <p:spPr bwMode="auto">
              <a:xfrm>
                <a:off x="-5175" y="1487"/>
                <a:ext cx="7" cy="2"/>
              </a:xfrm>
              <a:custGeom>
                <a:avLst/>
                <a:gdLst>
                  <a:gd name="T0" fmla="*/ 7 w 7"/>
                  <a:gd name="T1" fmla="*/ 0 h 2"/>
                  <a:gd name="T2" fmla="*/ 0 w 7"/>
                  <a:gd name="T3" fmla="*/ 0 h 2"/>
                  <a:gd name="T4" fmla="*/ 0 w 7"/>
                  <a:gd name="T5" fmla="*/ 2 h 2"/>
                  <a:gd name="T6" fmla="*/ 7 w 7"/>
                  <a:gd name="T7" fmla="*/ 0 h 2"/>
                  <a:gd name="T8" fmla="*/ 7 w 7"/>
                  <a:gd name="T9" fmla="*/ 0 h 2"/>
                </a:gdLst>
                <a:ahLst/>
                <a:cxnLst>
                  <a:cxn ang="0">
                    <a:pos x="T0" y="T1"/>
                  </a:cxn>
                  <a:cxn ang="0">
                    <a:pos x="T2" y="T3"/>
                  </a:cxn>
                  <a:cxn ang="0">
                    <a:pos x="T4" y="T5"/>
                  </a:cxn>
                  <a:cxn ang="0">
                    <a:pos x="T6" y="T7"/>
                  </a:cxn>
                  <a:cxn ang="0">
                    <a:pos x="T8" y="T9"/>
                  </a:cxn>
                </a:cxnLst>
                <a:rect l="0" t="0" r="r" b="b"/>
                <a:pathLst>
                  <a:path w="7" h="2">
                    <a:moveTo>
                      <a:pt x="7" y="0"/>
                    </a:moveTo>
                    <a:lnTo>
                      <a:pt x="0" y="0"/>
                    </a:lnTo>
                    <a:lnTo>
                      <a:pt x="0" y="2"/>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4" name="Freeform 483">
                <a:extLst>
                  <a:ext uri="{FF2B5EF4-FFF2-40B4-BE49-F238E27FC236}">
                    <a16:creationId xmlns:a16="http://schemas.microsoft.com/office/drawing/2014/main" id="{52B85DBB-8452-4425-9A3A-10610A3039E5}"/>
                  </a:ext>
                </a:extLst>
              </p:cNvPr>
              <p:cNvSpPr>
                <a:spLocks/>
              </p:cNvSpPr>
              <p:nvPr/>
            </p:nvSpPr>
            <p:spPr bwMode="auto">
              <a:xfrm>
                <a:off x="-5294" y="1678"/>
                <a:ext cx="7" cy="4"/>
              </a:xfrm>
              <a:custGeom>
                <a:avLst/>
                <a:gdLst>
                  <a:gd name="T0" fmla="*/ 1 w 7"/>
                  <a:gd name="T1" fmla="*/ 0 h 4"/>
                  <a:gd name="T2" fmla="*/ 0 w 7"/>
                  <a:gd name="T3" fmla="*/ 2 h 4"/>
                  <a:gd name="T4" fmla="*/ 5 w 7"/>
                  <a:gd name="T5" fmla="*/ 4 h 4"/>
                  <a:gd name="T6" fmla="*/ 7 w 7"/>
                  <a:gd name="T7" fmla="*/ 1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lnTo>
                      <a:pt x="0" y="2"/>
                    </a:lnTo>
                    <a:lnTo>
                      <a:pt x="5" y="4"/>
                    </a:lnTo>
                    <a:lnTo>
                      <a:pt x="7" y="1"/>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5" name="Freeform 484">
                <a:extLst>
                  <a:ext uri="{FF2B5EF4-FFF2-40B4-BE49-F238E27FC236}">
                    <a16:creationId xmlns:a16="http://schemas.microsoft.com/office/drawing/2014/main" id="{EB1F447D-06F3-4429-BAB7-ED924DE638CA}"/>
                  </a:ext>
                </a:extLst>
              </p:cNvPr>
              <p:cNvSpPr>
                <a:spLocks/>
              </p:cNvSpPr>
              <p:nvPr/>
            </p:nvSpPr>
            <p:spPr bwMode="auto">
              <a:xfrm>
                <a:off x="-5294" y="1678"/>
                <a:ext cx="7" cy="4"/>
              </a:xfrm>
              <a:custGeom>
                <a:avLst/>
                <a:gdLst>
                  <a:gd name="T0" fmla="*/ 1 w 7"/>
                  <a:gd name="T1" fmla="*/ 0 h 4"/>
                  <a:gd name="T2" fmla="*/ 0 w 7"/>
                  <a:gd name="T3" fmla="*/ 2 h 4"/>
                  <a:gd name="T4" fmla="*/ 5 w 7"/>
                  <a:gd name="T5" fmla="*/ 4 h 4"/>
                  <a:gd name="T6" fmla="*/ 7 w 7"/>
                  <a:gd name="T7" fmla="*/ 1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lnTo>
                      <a:pt x="0" y="2"/>
                    </a:lnTo>
                    <a:lnTo>
                      <a:pt x="5" y="4"/>
                    </a:lnTo>
                    <a:lnTo>
                      <a:pt x="7"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6" name="Freeform 485">
                <a:extLst>
                  <a:ext uri="{FF2B5EF4-FFF2-40B4-BE49-F238E27FC236}">
                    <a16:creationId xmlns:a16="http://schemas.microsoft.com/office/drawing/2014/main" id="{D6A11DAE-A80E-4AA4-89CF-C086E0D710AA}"/>
                  </a:ext>
                </a:extLst>
              </p:cNvPr>
              <p:cNvSpPr>
                <a:spLocks noEditPoints="1"/>
              </p:cNvSpPr>
              <p:nvPr/>
            </p:nvSpPr>
            <p:spPr bwMode="auto">
              <a:xfrm>
                <a:off x="-5375" y="1816"/>
                <a:ext cx="377" cy="163"/>
              </a:xfrm>
              <a:custGeom>
                <a:avLst/>
                <a:gdLst>
                  <a:gd name="T0" fmla="*/ 41 w 377"/>
                  <a:gd name="T1" fmla="*/ 147 h 163"/>
                  <a:gd name="T2" fmla="*/ 15 w 377"/>
                  <a:gd name="T3" fmla="*/ 152 h 163"/>
                  <a:gd name="T4" fmla="*/ 0 w 377"/>
                  <a:gd name="T5" fmla="*/ 158 h 163"/>
                  <a:gd name="T6" fmla="*/ 0 w 377"/>
                  <a:gd name="T7" fmla="*/ 163 h 163"/>
                  <a:gd name="T8" fmla="*/ 4 w 377"/>
                  <a:gd name="T9" fmla="*/ 163 h 163"/>
                  <a:gd name="T10" fmla="*/ 41 w 377"/>
                  <a:gd name="T11" fmla="*/ 147 h 163"/>
                  <a:gd name="T12" fmla="*/ 377 w 377"/>
                  <a:gd name="T13" fmla="*/ 0 h 163"/>
                  <a:gd name="T14" fmla="*/ 35 w 377"/>
                  <a:gd name="T15" fmla="*/ 144 h 163"/>
                  <a:gd name="T16" fmla="*/ 61 w 377"/>
                  <a:gd name="T17" fmla="*/ 139 h 163"/>
                  <a:gd name="T18" fmla="*/ 366 w 377"/>
                  <a:gd name="T19" fmla="*/ 11 h 163"/>
                  <a:gd name="T20" fmla="*/ 377 w 377"/>
                  <a:gd name="T2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163">
                    <a:moveTo>
                      <a:pt x="41" y="147"/>
                    </a:moveTo>
                    <a:lnTo>
                      <a:pt x="15" y="152"/>
                    </a:lnTo>
                    <a:lnTo>
                      <a:pt x="0" y="158"/>
                    </a:lnTo>
                    <a:lnTo>
                      <a:pt x="0" y="163"/>
                    </a:lnTo>
                    <a:lnTo>
                      <a:pt x="4" y="163"/>
                    </a:lnTo>
                    <a:lnTo>
                      <a:pt x="41" y="147"/>
                    </a:lnTo>
                    <a:close/>
                    <a:moveTo>
                      <a:pt x="377" y="0"/>
                    </a:moveTo>
                    <a:lnTo>
                      <a:pt x="35" y="144"/>
                    </a:lnTo>
                    <a:lnTo>
                      <a:pt x="61" y="139"/>
                    </a:lnTo>
                    <a:lnTo>
                      <a:pt x="366" y="11"/>
                    </a:lnTo>
                    <a:lnTo>
                      <a:pt x="377"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7" name="Freeform 486">
                <a:extLst>
                  <a:ext uri="{FF2B5EF4-FFF2-40B4-BE49-F238E27FC236}">
                    <a16:creationId xmlns:a16="http://schemas.microsoft.com/office/drawing/2014/main" id="{F177DD1A-BDBE-458A-8315-BA3B00AAB76E}"/>
                  </a:ext>
                </a:extLst>
              </p:cNvPr>
              <p:cNvSpPr>
                <a:spLocks noEditPoints="1"/>
              </p:cNvSpPr>
              <p:nvPr/>
            </p:nvSpPr>
            <p:spPr bwMode="auto">
              <a:xfrm>
                <a:off x="-5375" y="1816"/>
                <a:ext cx="377" cy="163"/>
              </a:xfrm>
              <a:custGeom>
                <a:avLst/>
                <a:gdLst>
                  <a:gd name="T0" fmla="*/ 41 w 377"/>
                  <a:gd name="T1" fmla="*/ 147 h 163"/>
                  <a:gd name="T2" fmla="*/ 15 w 377"/>
                  <a:gd name="T3" fmla="*/ 152 h 163"/>
                  <a:gd name="T4" fmla="*/ 0 w 377"/>
                  <a:gd name="T5" fmla="*/ 158 h 163"/>
                  <a:gd name="T6" fmla="*/ 0 w 377"/>
                  <a:gd name="T7" fmla="*/ 163 h 163"/>
                  <a:gd name="T8" fmla="*/ 4 w 377"/>
                  <a:gd name="T9" fmla="*/ 163 h 163"/>
                  <a:gd name="T10" fmla="*/ 41 w 377"/>
                  <a:gd name="T11" fmla="*/ 147 h 163"/>
                  <a:gd name="T12" fmla="*/ 377 w 377"/>
                  <a:gd name="T13" fmla="*/ 0 h 163"/>
                  <a:gd name="T14" fmla="*/ 35 w 377"/>
                  <a:gd name="T15" fmla="*/ 144 h 163"/>
                  <a:gd name="T16" fmla="*/ 61 w 377"/>
                  <a:gd name="T17" fmla="*/ 139 h 163"/>
                  <a:gd name="T18" fmla="*/ 366 w 377"/>
                  <a:gd name="T19" fmla="*/ 11 h 163"/>
                  <a:gd name="T20" fmla="*/ 377 w 377"/>
                  <a:gd name="T21"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163">
                    <a:moveTo>
                      <a:pt x="41" y="147"/>
                    </a:moveTo>
                    <a:lnTo>
                      <a:pt x="15" y="152"/>
                    </a:lnTo>
                    <a:lnTo>
                      <a:pt x="0" y="158"/>
                    </a:lnTo>
                    <a:lnTo>
                      <a:pt x="0" y="163"/>
                    </a:lnTo>
                    <a:lnTo>
                      <a:pt x="4" y="163"/>
                    </a:lnTo>
                    <a:lnTo>
                      <a:pt x="41" y="147"/>
                    </a:lnTo>
                    <a:moveTo>
                      <a:pt x="377" y="0"/>
                    </a:moveTo>
                    <a:lnTo>
                      <a:pt x="35" y="144"/>
                    </a:lnTo>
                    <a:lnTo>
                      <a:pt x="61" y="139"/>
                    </a:lnTo>
                    <a:lnTo>
                      <a:pt x="366" y="11"/>
                    </a:lnTo>
                    <a:lnTo>
                      <a:pt x="3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8" name="Freeform 487">
                <a:extLst>
                  <a:ext uri="{FF2B5EF4-FFF2-40B4-BE49-F238E27FC236}">
                    <a16:creationId xmlns:a16="http://schemas.microsoft.com/office/drawing/2014/main" id="{9B6EB642-9ED9-4676-A3F3-1B0DBC1B8E28}"/>
                  </a:ext>
                </a:extLst>
              </p:cNvPr>
              <p:cNvSpPr>
                <a:spLocks/>
              </p:cNvSpPr>
              <p:nvPr/>
            </p:nvSpPr>
            <p:spPr bwMode="auto">
              <a:xfrm>
                <a:off x="-5360" y="1955"/>
                <a:ext cx="46" cy="13"/>
              </a:xfrm>
              <a:custGeom>
                <a:avLst/>
                <a:gdLst>
                  <a:gd name="T0" fmla="*/ 46 w 46"/>
                  <a:gd name="T1" fmla="*/ 0 h 13"/>
                  <a:gd name="T2" fmla="*/ 20 w 46"/>
                  <a:gd name="T3" fmla="*/ 5 h 13"/>
                  <a:gd name="T4" fmla="*/ 0 w 46"/>
                  <a:gd name="T5" fmla="*/ 13 h 13"/>
                  <a:gd name="T6" fmla="*/ 26 w 46"/>
                  <a:gd name="T7" fmla="*/ 8 h 13"/>
                  <a:gd name="T8" fmla="*/ 46 w 46"/>
                  <a:gd name="T9" fmla="*/ 0 h 13"/>
                </a:gdLst>
                <a:ahLst/>
                <a:cxnLst>
                  <a:cxn ang="0">
                    <a:pos x="T0" y="T1"/>
                  </a:cxn>
                  <a:cxn ang="0">
                    <a:pos x="T2" y="T3"/>
                  </a:cxn>
                  <a:cxn ang="0">
                    <a:pos x="T4" y="T5"/>
                  </a:cxn>
                  <a:cxn ang="0">
                    <a:pos x="T6" y="T7"/>
                  </a:cxn>
                  <a:cxn ang="0">
                    <a:pos x="T8" y="T9"/>
                  </a:cxn>
                </a:cxnLst>
                <a:rect l="0" t="0" r="r" b="b"/>
                <a:pathLst>
                  <a:path w="46" h="13">
                    <a:moveTo>
                      <a:pt x="46" y="0"/>
                    </a:moveTo>
                    <a:lnTo>
                      <a:pt x="20" y="5"/>
                    </a:lnTo>
                    <a:lnTo>
                      <a:pt x="0" y="13"/>
                    </a:lnTo>
                    <a:lnTo>
                      <a:pt x="26" y="8"/>
                    </a:lnTo>
                    <a:lnTo>
                      <a:pt x="4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9" name="Freeform 488">
                <a:extLst>
                  <a:ext uri="{FF2B5EF4-FFF2-40B4-BE49-F238E27FC236}">
                    <a16:creationId xmlns:a16="http://schemas.microsoft.com/office/drawing/2014/main" id="{453581D2-F280-422C-8855-D17302B62AB4}"/>
                  </a:ext>
                </a:extLst>
              </p:cNvPr>
              <p:cNvSpPr>
                <a:spLocks/>
              </p:cNvSpPr>
              <p:nvPr/>
            </p:nvSpPr>
            <p:spPr bwMode="auto">
              <a:xfrm>
                <a:off x="-5360" y="1955"/>
                <a:ext cx="46" cy="13"/>
              </a:xfrm>
              <a:custGeom>
                <a:avLst/>
                <a:gdLst>
                  <a:gd name="T0" fmla="*/ 46 w 46"/>
                  <a:gd name="T1" fmla="*/ 0 h 13"/>
                  <a:gd name="T2" fmla="*/ 20 w 46"/>
                  <a:gd name="T3" fmla="*/ 5 h 13"/>
                  <a:gd name="T4" fmla="*/ 0 w 46"/>
                  <a:gd name="T5" fmla="*/ 13 h 13"/>
                  <a:gd name="T6" fmla="*/ 26 w 46"/>
                  <a:gd name="T7" fmla="*/ 8 h 13"/>
                  <a:gd name="T8" fmla="*/ 46 w 46"/>
                  <a:gd name="T9" fmla="*/ 0 h 13"/>
                </a:gdLst>
                <a:ahLst/>
                <a:cxnLst>
                  <a:cxn ang="0">
                    <a:pos x="T0" y="T1"/>
                  </a:cxn>
                  <a:cxn ang="0">
                    <a:pos x="T2" y="T3"/>
                  </a:cxn>
                  <a:cxn ang="0">
                    <a:pos x="T4" y="T5"/>
                  </a:cxn>
                  <a:cxn ang="0">
                    <a:pos x="T6" y="T7"/>
                  </a:cxn>
                  <a:cxn ang="0">
                    <a:pos x="T8" y="T9"/>
                  </a:cxn>
                </a:cxnLst>
                <a:rect l="0" t="0" r="r" b="b"/>
                <a:pathLst>
                  <a:path w="46" h="13">
                    <a:moveTo>
                      <a:pt x="46" y="0"/>
                    </a:moveTo>
                    <a:lnTo>
                      <a:pt x="20" y="5"/>
                    </a:lnTo>
                    <a:lnTo>
                      <a:pt x="0" y="13"/>
                    </a:lnTo>
                    <a:lnTo>
                      <a:pt x="26" y="8"/>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0" name="Freeform 489">
                <a:extLst>
                  <a:ext uri="{FF2B5EF4-FFF2-40B4-BE49-F238E27FC236}">
                    <a16:creationId xmlns:a16="http://schemas.microsoft.com/office/drawing/2014/main" id="{7EAEDEB5-BD07-4AA0-BA1B-EFD5D4C8495B}"/>
                  </a:ext>
                </a:extLst>
              </p:cNvPr>
              <p:cNvSpPr>
                <a:spLocks noEditPoints="1"/>
              </p:cNvSpPr>
              <p:nvPr/>
            </p:nvSpPr>
            <p:spPr bwMode="auto">
              <a:xfrm>
                <a:off x="-4769" y="1462"/>
                <a:ext cx="583" cy="266"/>
              </a:xfrm>
              <a:custGeom>
                <a:avLst/>
                <a:gdLst>
                  <a:gd name="T0" fmla="*/ 3 w 530"/>
                  <a:gd name="T1" fmla="*/ 235 h 242"/>
                  <a:gd name="T2" fmla="*/ 0 w 530"/>
                  <a:gd name="T3" fmla="*/ 236 h 242"/>
                  <a:gd name="T4" fmla="*/ 1 w 530"/>
                  <a:gd name="T5" fmla="*/ 242 h 242"/>
                  <a:gd name="T6" fmla="*/ 4 w 530"/>
                  <a:gd name="T7" fmla="*/ 240 h 242"/>
                  <a:gd name="T8" fmla="*/ 3 w 530"/>
                  <a:gd name="T9" fmla="*/ 235 h 242"/>
                  <a:gd name="T10" fmla="*/ 102 w 530"/>
                  <a:gd name="T11" fmla="*/ 193 h 242"/>
                  <a:gd name="T12" fmla="*/ 4 w 530"/>
                  <a:gd name="T13" fmla="*/ 234 h 242"/>
                  <a:gd name="T14" fmla="*/ 5 w 530"/>
                  <a:gd name="T15" fmla="*/ 240 h 242"/>
                  <a:gd name="T16" fmla="*/ 99 w 530"/>
                  <a:gd name="T17" fmla="*/ 201 h 242"/>
                  <a:gd name="T18" fmla="*/ 102 w 530"/>
                  <a:gd name="T19" fmla="*/ 193 h 242"/>
                  <a:gd name="T20" fmla="*/ 242 w 530"/>
                  <a:gd name="T21" fmla="*/ 135 h 242"/>
                  <a:gd name="T22" fmla="*/ 105 w 530"/>
                  <a:gd name="T23" fmla="*/ 192 h 242"/>
                  <a:gd name="T24" fmla="*/ 102 w 530"/>
                  <a:gd name="T25" fmla="*/ 199 h 242"/>
                  <a:gd name="T26" fmla="*/ 233 w 530"/>
                  <a:gd name="T27" fmla="*/ 144 h 242"/>
                  <a:gd name="T28" fmla="*/ 242 w 530"/>
                  <a:gd name="T29" fmla="*/ 135 h 242"/>
                  <a:gd name="T30" fmla="*/ 269 w 530"/>
                  <a:gd name="T31" fmla="*/ 124 h 242"/>
                  <a:gd name="T32" fmla="*/ 248 w 530"/>
                  <a:gd name="T33" fmla="*/ 133 h 242"/>
                  <a:gd name="T34" fmla="*/ 238 w 530"/>
                  <a:gd name="T35" fmla="*/ 142 h 242"/>
                  <a:gd name="T36" fmla="*/ 265 w 530"/>
                  <a:gd name="T37" fmla="*/ 131 h 242"/>
                  <a:gd name="T38" fmla="*/ 269 w 530"/>
                  <a:gd name="T39" fmla="*/ 124 h 242"/>
                  <a:gd name="T40" fmla="*/ 517 w 530"/>
                  <a:gd name="T41" fmla="*/ 3 h 242"/>
                  <a:gd name="T42" fmla="*/ 525 w 530"/>
                  <a:gd name="T43" fmla="*/ 8 h 242"/>
                  <a:gd name="T44" fmla="*/ 530 w 530"/>
                  <a:gd name="T45" fmla="*/ 8 h 242"/>
                  <a:gd name="T46" fmla="*/ 530 w 530"/>
                  <a:gd name="T47" fmla="*/ 3 h 242"/>
                  <a:gd name="T48" fmla="*/ 517 w 530"/>
                  <a:gd name="T49" fmla="*/ 3 h 242"/>
                  <a:gd name="T50" fmla="*/ 253 w 530"/>
                  <a:gd name="T51" fmla="*/ 0 h 242"/>
                  <a:gd name="T52" fmla="*/ 244 w 530"/>
                  <a:gd name="T53" fmla="*/ 6 h 242"/>
                  <a:gd name="T54" fmla="*/ 335 w 530"/>
                  <a:gd name="T55" fmla="*/ 6 h 242"/>
                  <a:gd name="T56" fmla="*/ 338 w 530"/>
                  <a:gd name="T57" fmla="*/ 1 h 242"/>
                  <a:gd name="T58" fmla="*/ 253 w 530"/>
                  <a:gd name="T59"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0" h="242">
                    <a:moveTo>
                      <a:pt x="3" y="235"/>
                    </a:moveTo>
                    <a:cubicBezTo>
                      <a:pt x="0" y="236"/>
                      <a:pt x="0" y="236"/>
                      <a:pt x="0" y="236"/>
                    </a:cubicBezTo>
                    <a:cubicBezTo>
                      <a:pt x="0" y="238"/>
                      <a:pt x="1" y="240"/>
                      <a:pt x="1" y="242"/>
                    </a:cubicBezTo>
                    <a:cubicBezTo>
                      <a:pt x="4" y="240"/>
                      <a:pt x="4" y="240"/>
                      <a:pt x="4" y="240"/>
                    </a:cubicBezTo>
                    <a:cubicBezTo>
                      <a:pt x="3" y="235"/>
                      <a:pt x="3" y="235"/>
                      <a:pt x="3" y="235"/>
                    </a:cubicBezTo>
                    <a:moveTo>
                      <a:pt x="102" y="193"/>
                    </a:moveTo>
                    <a:cubicBezTo>
                      <a:pt x="4" y="234"/>
                      <a:pt x="4" y="234"/>
                      <a:pt x="4" y="234"/>
                    </a:cubicBezTo>
                    <a:cubicBezTo>
                      <a:pt x="5" y="240"/>
                      <a:pt x="5" y="240"/>
                      <a:pt x="5" y="240"/>
                    </a:cubicBezTo>
                    <a:cubicBezTo>
                      <a:pt x="99" y="201"/>
                      <a:pt x="99" y="201"/>
                      <a:pt x="99" y="201"/>
                    </a:cubicBezTo>
                    <a:cubicBezTo>
                      <a:pt x="102" y="193"/>
                      <a:pt x="102" y="193"/>
                      <a:pt x="102" y="193"/>
                    </a:cubicBezTo>
                    <a:moveTo>
                      <a:pt x="242" y="135"/>
                    </a:moveTo>
                    <a:cubicBezTo>
                      <a:pt x="105" y="192"/>
                      <a:pt x="105" y="192"/>
                      <a:pt x="105" y="192"/>
                    </a:cubicBezTo>
                    <a:cubicBezTo>
                      <a:pt x="102" y="199"/>
                      <a:pt x="102" y="199"/>
                      <a:pt x="102" y="199"/>
                    </a:cubicBezTo>
                    <a:cubicBezTo>
                      <a:pt x="233" y="144"/>
                      <a:pt x="233" y="144"/>
                      <a:pt x="233" y="144"/>
                    </a:cubicBezTo>
                    <a:cubicBezTo>
                      <a:pt x="242" y="135"/>
                      <a:pt x="242" y="135"/>
                      <a:pt x="242" y="135"/>
                    </a:cubicBezTo>
                    <a:moveTo>
                      <a:pt x="269" y="124"/>
                    </a:moveTo>
                    <a:cubicBezTo>
                      <a:pt x="248" y="133"/>
                      <a:pt x="248" y="133"/>
                      <a:pt x="248" y="133"/>
                    </a:cubicBezTo>
                    <a:cubicBezTo>
                      <a:pt x="238" y="142"/>
                      <a:pt x="238" y="142"/>
                      <a:pt x="238" y="142"/>
                    </a:cubicBezTo>
                    <a:cubicBezTo>
                      <a:pt x="265" y="131"/>
                      <a:pt x="265" y="131"/>
                      <a:pt x="265" y="131"/>
                    </a:cubicBezTo>
                    <a:cubicBezTo>
                      <a:pt x="269" y="124"/>
                      <a:pt x="269" y="124"/>
                      <a:pt x="269" y="124"/>
                    </a:cubicBezTo>
                    <a:moveTo>
                      <a:pt x="517" y="3"/>
                    </a:moveTo>
                    <a:cubicBezTo>
                      <a:pt x="525" y="8"/>
                      <a:pt x="525" y="8"/>
                      <a:pt x="525" y="8"/>
                    </a:cubicBezTo>
                    <a:cubicBezTo>
                      <a:pt x="530" y="8"/>
                      <a:pt x="530" y="8"/>
                      <a:pt x="530" y="8"/>
                    </a:cubicBezTo>
                    <a:cubicBezTo>
                      <a:pt x="530" y="7"/>
                      <a:pt x="530" y="5"/>
                      <a:pt x="530" y="3"/>
                    </a:cubicBezTo>
                    <a:cubicBezTo>
                      <a:pt x="517" y="3"/>
                      <a:pt x="517" y="3"/>
                      <a:pt x="517" y="3"/>
                    </a:cubicBezTo>
                    <a:moveTo>
                      <a:pt x="253" y="0"/>
                    </a:moveTo>
                    <a:cubicBezTo>
                      <a:pt x="244" y="6"/>
                      <a:pt x="244" y="6"/>
                      <a:pt x="244" y="6"/>
                    </a:cubicBezTo>
                    <a:cubicBezTo>
                      <a:pt x="335" y="6"/>
                      <a:pt x="335" y="6"/>
                      <a:pt x="335" y="6"/>
                    </a:cubicBezTo>
                    <a:cubicBezTo>
                      <a:pt x="338" y="1"/>
                      <a:pt x="338" y="1"/>
                      <a:pt x="338" y="1"/>
                    </a:cubicBezTo>
                    <a:cubicBezTo>
                      <a:pt x="253" y="0"/>
                      <a:pt x="253" y="0"/>
                      <a:pt x="253"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1" name="Freeform 490">
                <a:extLst>
                  <a:ext uri="{FF2B5EF4-FFF2-40B4-BE49-F238E27FC236}">
                    <a16:creationId xmlns:a16="http://schemas.microsoft.com/office/drawing/2014/main" id="{3504C7BE-9760-46DB-B2CB-11F1EC09D743}"/>
                  </a:ext>
                </a:extLst>
              </p:cNvPr>
              <p:cNvSpPr>
                <a:spLocks/>
              </p:cNvSpPr>
              <p:nvPr/>
            </p:nvSpPr>
            <p:spPr bwMode="auto">
              <a:xfrm>
                <a:off x="-4766" y="1719"/>
                <a:ext cx="2" cy="6"/>
              </a:xfrm>
              <a:custGeom>
                <a:avLst/>
                <a:gdLst>
                  <a:gd name="T0" fmla="*/ 1 w 2"/>
                  <a:gd name="T1" fmla="*/ 0 h 6"/>
                  <a:gd name="T2" fmla="*/ 0 w 2"/>
                  <a:gd name="T3" fmla="*/ 1 h 6"/>
                  <a:gd name="T4" fmla="*/ 1 w 2"/>
                  <a:gd name="T5" fmla="*/ 6 h 6"/>
                  <a:gd name="T6" fmla="*/ 2 w 2"/>
                  <a:gd name="T7" fmla="*/ 6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1"/>
                    </a:lnTo>
                    <a:lnTo>
                      <a:pt x="1" y="6"/>
                    </a:lnTo>
                    <a:lnTo>
                      <a:pt x="2" y="6"/>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2" name="Freeform 491">
                <a:extLst>
                  <a:ext uri="{FF2B5EF4-FFF2-40B4-BE49-F238E27FC236}">
                    <a16:creationId xmlns:a16="http://schemas.microsoft.com/office/drawing/2014/main" id="{640CCCC8-2C0B-42EB-A332-A02522A9BD36}"/>
                  </a:ext>
                </a:extLst>
              </p:cNvPr>
              <p:cNvSpPr>
                <a:spLocks/>
              </p:cNvSpPr>
              <p:nvPr/>
            </p:nvSpPr>
            <p:spPr bwMode="auto">
              <a:xfrm>
                <a:off x="-4766" y="1719"/>
                <a:ext cx="2" cy="6"/>
              </a:xfrm>
              <a:custGeom>
                <a:avLst/>
                <a:gdLst>
                  <a:gd name="T0" fmla="*/ 1 w 2"/>
                  <a:gd name="T1" fmla="*/ 0 h 6"/>
                  <a:gd name="T2" fmla="*/ 0 w 2"/>
                  <a:gd name="T3" fmla="*/ 1 h 6"/>
                  <a:gd name="T4" fmla="*/ 1 w 2"/>
                  <a:gd name="T5" fmla="*/ 6 h 6"/>
                  <a:gd name="T6" fmla="*/ 2 w 2"/>
                  <a:gd name="T7" fmla="*/ 6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1"/>
                    </a:lnTo>
                    <a:lnTo>
                      <a:pt x="1" y="6"/>
                    </a:lnTo>
                    <a:lnTo>
                      <a:pt x="2"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3" name="Freeform 492">
                <a:extLst>
                  <a:ext uri="{FF2B5EF4-FFF2-40B4-BE49-F238E27FC236}">
                    <a16:creationId xmlns:a16="http://schemas.microsoft.com/office/drawing/2014/main" id="{B197243C-8089-4A98-8CDB-CA4549A8FDE6}"/>
                  </a:ext>
                </a:extLst>
              </p:cNvPr>
              <p:cNvSpPr>
                <a:spLocks/>
              </p:cNvSpPr>
              <p:nvPr/>
            </p:nvSpPr>
            <p:spPr bwMode="auto">
              <a:xfrm>
                <a:off x="-4513" y="1608"/>
                <a:ext cx="16" cy="12"/>
              </a:xfrm>
              <a:custGeom>
                <a:avLst/>
                <a:gdLst>
                  <a:gd name="T0" fmla="*/ 16 w 16"/>
                  <a:gd name="T1" fmla="*/ 0 h 12"/>
                  <a:gd name="T2" fmla="*/ 10 w 16"/>
                  <a:gd name="T3" fmla="*/ 2 h 12"/>
                  <a:gd name="T4" fmla="*/ 0 w 16"/>
                  <a:gd name="T5" fmla="*/ 12 h 12"/>
                  <a:gd name="T6" fmla="*/ 5 w 16"/>
                  <a:gd name="T7" fmla="*/ 10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0" y="2"/>
                    </a:lnTo>
                    <a:lnTo>
                      <a:pt x="0" y="12"/>
                    </a:lnTo>
                    <a:lnTo>
                      <a:pt x="5" y="10"/>
                    </a:lnTo>
                    <a:lnTo>
                      <a:pt x="1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4" name="Freeform 493">
                <a:extLst>
                  <a:ext uri="{FF2B5EF4-FFF2-40B4-BE49-F238E27FC236}">
                    <a16:creationId xmlns:a16="http://schemas.microsoft.com/office/drawing/2014/main" id="{34EF7660-33A3-4588-A549-5951D9AC894D}"/>
                  </a:ext>
                </a:extLst>
              </p:cNvPr>
              <p:cNvSpPr>
                <a:spLocks/>
              </p:cNvSpPr>
              <p:nvPr/>
            </p:nvSpPr>
            <p:spPr bwMode="auto">
              <a:xfrm>
                <a:off x="-4513" y="1608"/>
                <a:ext cx="16" cy="12"/>
              </a:xfrm>
              <a:custGeom>
                <a:avLst/>
                <a:gdLst>
                  <a:gd name="T0" fmla="*/ 16 w 16"/>
                  <a:gd name="T1" fmla="*/ 0 h 12"/>
                  <a:gd name="T2" fmla="*/ 10 w 16"/>
                  <a:gd name="T3" fmla="*/ 2 h 12"/>
                  <a:gd name="T4" fmla="*/ 0 w 16"/>
                  <a:gd name="T5" fmla="*/ 12 h 12"/>
                  <a:gd name="T6" fmla="*/ 5 w 16"/>
                  <a:gd name="T7" fmla="*/ 10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0" y="2"/>
                    </a:lnTo>
                    <a:lnTo>
                      <a:pt x="0" y="12"/>
                    </a:lnTo>
                    <a:lnTo>
                      <a:pt x="5" y="1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5" name="Freeform 494">
                <a:extLst>
                  <a:ext uri="{FF2B5EF4-FFF2-40B4-BE49-F238E27FC236}">
                    <a16:creationId xmlns:a16="http://schemas.microsoft.com/office/drawing/2014/main" id="{3F8240B4-9EC5-4F0C-8538-E3F4E63A58A5}"/>
                  </a:ext>
                </a:extLst>
              </p:cNvPr>
              <p:cNvSpPr>
                <a:spLocks/>
              </p:cNvSpPr>
              <p:nvPr/>
            </p:nvSpPr>
            <p:spPr bwMode="auto">
              <a:xfrm>
                <a:off x="-4661" y="1673"/>
                <a:ext cx="7" cy="10"/>
              </a:xfrm>
              <a:custGeom>
                <a:avLst/>
                <a:gdLst>
                  <a:gd name="T0" fmla="*/ 7 w 7"/>
                  <a:gd name="T1" fmla="*/ 0 h 10"/>
                  <a:gd name="T2" fmla="*/ 4 w 7"/>
                  <a:gd name="T3" fmla="*/ 1 h 10"/>
                  <a:gd name="T4" fmla="*/ 0 w 7"/>
                  <a:gd name="T5" fmla="*/ 10 h 10"/>
                  <a:gd name="T6" fmla="*/ 4 w 7"/>
                  <a:gd name="T7" fmla="*/ 7 h 10"/>
                  <a:gd name="T8" fmla="*/ 7 w 7"/>
                  <a:gd name="T9" fmla="*/ 0 h 10"/>
                </a:gdLst>
                <a:ahLst/>
                <a:cxnLst>
                  <a:cxn ang="0">
                    <a:pos x="T0" y="T1"/>
                  </a:cxn>
                  <a:cxn ang="0">
                    <a:pos x="T2" y="T3"/>
                  </a:cxn>
                  <a:cxn ang="0">
                    <a:pos x="T4" y="T5"/>
                  </a:cxn>
                  <a:cxn ang="0">
                    <a:pos x="T6" y="T7"/>
                  </a:cxn>
                  <a:cxn ang="0">
                    <a:pos x="T8" y="T9"/>
                  </a:cxn>
                </a:cxnLst>
                <a:rect l="0" t="0" r="r" b="b"/>
                <a:pathLst>
                  <a:path w="7" h="10">
                    <a:moveTo>
                      <a:pt x="7" y="0"/>
                    </a:moveTo>
                    <a:lnTo>
                      <a:pt x="4" y="1"/>
                    </a:lnTo>
                    <a:lnTo>
                      <a:pt x="0" y="10"/>
                    </a:lnTo>
                    <a:lnTo>
                      <a:pt x="4" y="7"/>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6" name="Freeform 495">
                <a:extLst>
                  <a:ext uri="{FF2B5EF4-FFF2-40B4-BE49-F238E27FC236}">
                    <a16:creationId xmlns:a16="http://schemas.microsoft.com/office/drawing/2014/main" id="{4494BAE2-8245-4C07-BF81-8740FFC44683}"/>
                  </a:ext>
                </a:extLst>
              </p:cNvPr>
              <p:cNvSpPr>
                <a:spLocks/>
              </p:cNvSpPr>
              <p:nvPr/>
            </p:nvSpPr>
            <p:spPr bwMode="auto">
              <a:xfrm>
                <a:off x="-4661" y="1673"/>
                <a:ext cx="7" cy="10"/>
              </a:xfrm>
              <a:custGeom>
                <a:avLst/>
                <a:gdLst>
                  <a:gd name="T0" fmla="*/ 7 w 7"/>
                  <a:gd name="T1" fmla="*/ 0 h 10"/>
                  <a:gd name="T2" fmla="*/ 4 w 7"/>
                  <a:gd name="T3" fmla="*/ 1 h 10"/>
                  <a:gd name="T4" fmla="*/ 0 w 7"/>
                  <a:gd name="T5" fmla="*/ 10 h 10"/>
                  <a:gd name="T6" fmla="*/ 4 w 7"/>
                  <a:gd name="T7" fmla="*/ 7 h 10"/>
                  <a:gd name="T8" fmla="*/ 7 w 7"/>
                  <a:gd name="T9" fmla="*/ 0 h 10"/>
                </a:gdLst>
                <a:ahLst/>
                <a:cxnLst>
                  <a:cxn ang="0">
                    <a:pos x="T0" y="T1"/>
                  </a:cxn>
                  <a:cxn ang="0">
                    <a:pos x="T2" y="T3"/>
                  </a:cxn>
                  <a:cxn ang="0">
                    <a:pos x="T4" y="T5"/>
                  </a:cxn>
                  <a:cxn ang="0">
                    <a:pos x="T6" y="T7"/>
                  </a:cxn>
                  <a:cxn ang="0">
                    <a:pos x="T8" y="T9"/>
                  </a:cxn>
                </a:cxnLst>
                <a:rect l="0" t="0" r="r" b="b"/>
                <a:pathLst>
                  <a:path w="7" h="10">
                    <a:moveTo>
                      <a:pt x="7" y="0"/>
                    </a:moveTo>
                    <a:lnTo>
                      <a:pt x="4" y="1"/>
                    </a:lnTo>
                    <a:lnTo>
                      <a:pt x="0" y="10"/>
                    </a:lnTo>
                    <a:lnTo>
                      <a:pt x="4" y="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7" name="Freeform 496">
                <a:extLst>
                  <a:ext uri="{FF2B5EF4-FFF2-40B4-BE49-F238E27FC236}">
                    <a16:creationId xmlns:a16="http://schemas.microsoft.com/office/drawing/2014/main" id="{DDF662C8-814F-42AD-B158-D795931583EB}"/>
                  </a:ext>
                </a:extLst>
              </p:cNvPr>
              <p:cNvSpPr>
                <a:spLocks noEditPoints="1"/>
              </p:cNvSpPr>
              <p:nvPr/>
            </p:nvSpPr>
            <p:spPr bwMode="auto">
              <a:xfrm>
                <a:off x="-4867" y="1735"/>
                <a:ext cx="68" cy="33"/>
              </a:xfrm>
              <a:custGeom>
                <a:avLst/>
                <a:gdLst>
                  <a:gd name="T0" fmla="*/ 27 w 62"/>
                  <a:gd name="T1" fmla="*/ 13 h 30"/>
                  <a:gd name="T2" fmla="*/ 2 w 62"/>
                  <a:gd name="T3" fmla="*/ 24 h 30"/>
                  <a:gd name="T4" fmla="*/ 0 w 62"/>
                  <a:gd name="T5" fmla="*/ 30 h 30"/>
                  <a:gd name="T6" fmla="*/ 30 w 62"/>
                  <a:gd name="T7" fmla="*/ 17 h 30"/>
                  <a:gd name="T8" fmla="*/ 27 w 62"/>
                  <a:gd name="T9" fmla="*/ 13 h 30"/>
                  <a:gd name="T10" fmla="*/ 60 w 62"/>
                  <a:gd name="T11" fmla="*/ 0 h 30"/>
                  <a:gd name="T12" fmla="*/ 31 w 62"/>
                  <a:gd name="T13" fmla="*/ 12 h 30"/>
                  <a:gd name="T14" fmla="*/ 35 w 62"/>
                  <a:gd name="T15" fmla="*/ 16 h 30"/>
                  <a:gd name="T16" fmla="*/ 62 w 62"/>
                  <a:gd name="T17" fmla="*/ 4 h 30"/>
                  <a:gd name="T18" fmla="*/ 61 w 62"/>
                  <a:gd name="T19" fmla="*/ 2 h 30"/>
                  <a:gd name="T20" fmla="*/ 60 w 62"/>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0">
                    <a:moveTo>
                      <a:pt x="27" y="13"/>
                    </a:moveTo>
                    <a:cubicBezTo>
                      <a:pt x="2" y="24"/>
                      <a:pt x="2" y="24"/>
                      <a:pt x="2" y="24"/>
                    </a:cubicBezTo>
                    <a:cubicBezTo>
                      <a:pt x="0" y="30"/>
                      <a:pt x="0" y="30"/>
                      <a:pt x="0" y="30"/>
                    </a:cubicBezTo>
                    <a:cubicBezTo>
                      <a:pt x="30" y="17"/>
                      <a:pt x="30" y="17"/>
                      <a:pt x="30" y="17"/>
                    </a:cubicBezTo>
                    <a:cubicBezTo>
                      <a:pt x="27" y="13"/>
                      <a:pt x="27" y="13"/>
                      <a:pt x="27" y="13"/>
                    </a:cubicBezTo>
                    <a:moveTo>
                      <a:pt x="60" y="0"/>
                    </a:moveTo>
                    <a:cubicBezTo>
                      <a:pt x="31" y="12"/>
                      <a:pt x="31" y="12"/>
                      <a:pt x="31" y="12"/>
                    </a:cubicBezTo>
                    <a:cubicBezTo>
                      <a:pt x="35" y="16"/>
                      <a:pt x="35" y="16"/>
                      <a:pt x="35" y="16"/>
                    </a:cubicBezTo>
                    <a:cubicBezTo>
                      <a:pt x="62" y="4"/>
                      <a:pt x="62" y="4"/>
                      <a:pt x="62" y="4"/>
                    </a:cubicBezTo>
                    <a:cubicBezTo>
                      <a:pt x="62" y="3"/>
                      <a:pt x="61" y="3"/>
                      <a:pt x="61" y="2"/>
                    </a:cubicBezTo>
                    <a:cubicBezTo>
                      <a:pt x="60" y="1"/>
                      <a:pt x="60" y="0"/>
                      <a:pt x="6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8" name="Freeform 497">
                <a:extLst>
                  <a:ext uri="{FF2B5EF4-FFF2-40B4-BE49-F238E27FC236}">
                    <a16:creationId xmlns:a16="http://schemas.microsoft.com/office/drawing/2014/main" id="{3A387BE8-BE96-4D45-B5DE-CF440CEE5763}"/>
                  </a:ext>
                </a:extLst>
              </p:cNvPr>
              <p:cNvSpPr>
                <a:spLocks/>
              </p:cNvSpPr>
              <p:nvPr/>
            </p:nvSpPr>
            <p:spPr bwMode="auto">
              <a:xfrm>
                <a:off x="-4833" y="1748"/>
                <a:ext cx="4" cy="5"/>
              </a:xfrm>
              <a:custGeom>
                <a:avLst/>
                <a:gdLst>
                  <a:gd name="T0" fmla="*/ 0 w 4"/>
                  <a:gd name="T1" fmla="*/ 0 h 5"/>
                  <a:gd name="T2" fmla="*/ 0 w 4"/>
                  <a:gd name="T3" fmla="*/ 0 h 5"/>
                  <a:gd name="T4" fmla="*/ 4 w 4"/>
                  <a:gd name="T5" fmla="*/ 5 h 5"/>
                  <a:gd name="T6" fmla="*/ 4 w 4"/>
                  <a:gd name="T7" fmla="*/ 5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0"/>
                    </a:lnTo>
                    <a:lnTo>
                      <a:pt x="4" y="5"/>
                    </a:lnTo>
                    <a:lnTo>
                      <a:pt x="4" y="5"/>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9" name="Freeform 498">
                <a:extLst>
                  <a:ext uri="{FF2B5EF4-FFF2-40B4-BE49-F238E27FC236}">
                    <a16:creationId xmlns:a16="http://schemas.microsoft.com/office/drawing/2014/main" id="{D087D837-0706-4E68-9A79-5DDEB51E055D}"/>
                  </a:ext>
                </a:extLst>
              </p:cNvPr>
              <p:cNvSpPr>
                <a:spLocks/>
              </p:cNvSpPr>
              <p:nvPr/>
            </p:nvSpPr>
            <p:spPr bwMode="auto">
              <a:xfrm>
                <a:off x="-4833" y="1748"/>
                <a:ext cx="4" cy="5"/>
              </a:xfrm>
              <a:custGeom>
                <a:avLst/>
                <a:gdLst>
                  <a:gd name="T0" fmla="*/ 0 w 4"/>
                  <a:gd name="T1" fmla="*/ 0 h 5"/>
                  <a:gd name="T2" fmla="*/ 0 w 4"/>
                  <a:gd name="T3" fmla="*/ 0 h 5"/>
                  <a:gd name="T4" fmla="*/ 4 w 4"/>
                  <a:gd name="T5" fmla="*/ 5 h 5"/>
                  <a:gd name="T6" fmla="*/ 4 w 4"/>
                  <a:gd name="T7" fmla="*/ 5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0"/>
                    </a:lnTo>
                    <a:lnTo>
                      <a:pt x="4" y="5"/>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0" name="Freeform 499">
                <a:extLst>
                  <a:ext uri="{FF2B5EF4-FFF2-40B4-BE49-F238E27FC236}">
                    <a16:creationId xmlns:a16="http://schemas.microsoft.com/office/drawing/2014/main" id="{A4B47F4B-16A2-4C35-9AE2-82FFDB68593F}"/>
                  </a:ext>
                </a:extLst>
              </p:cNvPr>
              <p:cNvSpPr>
                <a:spLocks/>
              </p:cNvSpPr>
              <p:nvPr/>
            </p:nvSpPr>
            <p:spPr bwMode="auto">
              <a:xfrm>
                <a:off x="-4838" y="1749"/>
                <a:ext cx="4" cy="5"/>
              </a:xfrm>
              <a:custGeom>
                <a:avLst/>
                <a:gdLst>
                  <a:gd name="T0" fmla="*/ 0 w 4"/>
                  <a:gd name="T1" fmla="*/ 0 h 5"/>
                  <a:gd name="T2" fmla="*/ 0 w 4"/>
                  <a:gd name="T3" fmla="*/ 0 h 5"/>
                  <a:gd name="T4" fmla="*/ 4 w 4"/>
                  <a:gd name="T5" fmla="*/ 5 h 5"/>
                  <a:gd name="T6" fmla="*/ 4 w 4"/>
                  <a:gd name="T7" fmla="*/ 5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0"/>
                    </a:lnTo>
                    <a:lnTo>
                      <a:pt x="4" y="5"/>
                    </a:lnTo>
                    <a:lnTo>
                      <a:pt x="4" y="5"/>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1" name="Freeform 500">
                <a:extLst>
                  <a:ext uri="{FF2B5EF4-FFF2-40B4-BE49-F238E27FC236}">
                    <a16:creationId xmlns:a16="http://schemas.microsoft.com/office/drawing/2014/main" id="{21F537EE-30D0-4CD2-8DF6-BE9749B0C940}"/>
                  </a:ext>
                </a:extLst>
              </p:cNvPr>
              <p:cNvSpPr>
                <a:spLocks/>
              </p:cNvSpPr>
              <p:nvPr/>
            </p:nvSpPr>
            <p:spPr bwMode="auto">
              <a:xfrm>
                <a:off x="-4838" y="1749"/>
                <a:ext cx="4" cy="5"/>
              </a:xfrm>
              <a:custGeom>
                <a:avLst/>
                <a:gdLst>
                  <a:gd name="T0" fmla="*/ 0 w 4"/>
                  <a:gd name="T1" fmla="*/ 0 h 5"/>
                  <a:gd name="T2" fmla="*/ 0 w 4"/>
                  <a:gd name="T3" fmla="*/ 0 h 5"/>
                  <a:gd name="T4" fmla="*/ 4 w 4"/>
                  <a:gd name="T5" fmla="*/ 5 h 5"/>
                  <a:gd name="T6" fmla="*/ 4 w 4"/>
                  <a:gd name="T7" fmla="*/ 5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lnTo>
                      <a:pt x="0" y="0"/>
                    </a:lnTo>
                    <a:lnTo>
                      <a:pt x="4" y="5"/>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2" name="Freeform 501">
                <a:extLst>
                  <a:ext uri="{FF2B5EF4-FFF2-40B4-BE49-F238E27FC236}">
                    <a16:creationId xmlns:a16="http://schemas.microsoft.com/office/drawing/2014/main" id="{FA70C277-12E6-4597-BD2C-870FAB92F598}"/>
                  </a:ext>
                </a:extLst>
              </p:cNvPr>
              <p:cNvSpPr>
                <a:spLocks/>
              </p:cNvSpPr>
              <p:nvPr/>
            </p:nvSpPr>
            <p:spPr bwMode="auto">
              <a:xfrm>
                <a:off x="-4838" y="1748"/>
                <a:ext cx="9" cy="6"/>
              </a:xfrm>
              <a:custGeom>
                <a:avLst/>
                <a:gdLst>
                  <a:gd name="T0" fmla="*/ 5 w 9"/>
                  <a:gd name="T1" fmla="*/ 0 h 6"/>
                  <a:gd name="T2" fmla="*/ 0 w 9"/>
                  <a:gd name="T3" fmla="*/ 1 h 6"/>
                  <a:gd name="T4" fmla="*/ 4 w 9"/>
                  <a:gd name="T5" fmla="*/ 6 h 6"/>
                  <a:gd name="T6" fmla="*/ 9 w 9"/>
                  <a:gd name="T7" fmla="*/ 5 h 6"/>
                  <a:gd name="T8" fmla="*/ 5 w 9"/>
                  <a:gd name="T9" fmla="*/ 0 h 6"/>
                </a:gdLst>
                <a:ahLst/>
                <a:cxnLst>
                  <a:cxn ang="0">
                    <a:pos x="T0" y="T1"/>
                  </a:cxn>
                  <a:cxn ang="0">
                    <a:pos x="T2" y="T3"/>
                  </a:cxn>
                  <a:cxn ang="0">
                    <a:pos x="T4" y="T5"/>
                  </a:cxn>
                  <a:cxn ang="0">
                    <a:pos x="T6" y="T7"/>
                  </a:cxn>
                  <a:cxn ang="0">
                    <a:pos x="T8" y="T9"/>
                  </a:cxn>
                </a:cxnLst>
                <a:rect l="0" t="0" r="r" b="b"/>
                <a:pathLst>
                  <a:path w="9" h="6">
                    <a:moveTo>
                      <a:pt x="5" y="0"/>
                    </a:moveTo>
                    <a:lnTo>
                      <a:pt x="0" y="1"/>
                    </a:lnTo>
                    <a:lnTo>
                      <a:pt x="4" y="6"/>
                    </a:lnTo>
                    <a:lnTo>
                      <a:pt x="9" y="5"/>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3" name="Freeform 502">
                <a:extLst>
                  <a:ext uri="{FF2B5EF4-FFF2-40B4-BE49-F238E27FC236}">
                    <a16:creationId xmlns:a16="http://schemas.microsoft.com/office/drawing/2014/main" id="{5166B3D4-789F-4961-A199-9FBAFD86B1BE}"/>
                  </a:ext>
                </a:extLst>
              </p:cNvPr>
              <p:cNvSpPr>
                <a:spLocks/>
              </p:cNvSpPr>
              <p:nvPr/>
            </p:nvSpPr>
            <p:spPr bwMode="auto">
              <a:xfrm>
                <a:off x="-4838" y="1748"/>
                <a:ext cx="9" cy="6"/>
              </a:xfrm>
              <a:custGeom>
                <a:avLst/>
                <a:gdLst>
                  <a:gd name="T0" fmla="*/ 5 w 9"/>
                  <a:gd name="T1" fmla="*/ 0 h 6"/>
                  <a:gd name="T2" fmla="*/ 0 w 9"/>
                  <a:gd name="T3" fmla="*/ 1 h 6"/>
                  <a:gd name="T4" fmla="*/ 4 w 9"/>
                  <a:gd name="T5" fmla="*/ 6 h 6"/>
                  <a:gd name="T6" fmla="*/ 9 w 9"/>
                  <a:gd name="T7" fmla="*/ 5 h 6"/>
                  <a:gd name="T8" fmla="*/ 5 w 9"/>
                  <a:gd name="T9" fmla="*/ 0 h 6"/>
                </a:gdLst>
                <a:ahLst/>
                <a:cxnLst>
                  <a:cxn ang="0">
                    <a:pos x="T0" y="T1"/>
                  </a:cxn>
                  <a:cxn ang="0">
                    <a:pos x="T2" y="T3"/>
                  </a:cxn>
                  <a:cxn ang="0">
                    <a:pos x="T4" y="T5"/>
                  </a:cxn>
                  <a:cxn ang="0">
                    <a:pos x="T6" y="T7"/>
                  </a:cxn>
                  <a:cxn ang="0">
                    <a:pos x="T8" y="T9"/>
                  </a:cxn>
                </a:cxnLst>
                <a:rect l="0" t="0" r="r" b="b"/>
                <a:pathLst>
                  <a:path w="9" h="6">
                    <a:moveTo>
                      <a:pt x="5" y="0"/>
                    </a:moveTo>
                    <a:lnTo>
                      <a:pt x="0" y="1"/>
                    </a:lnTo>
                    <a:lnTo>
                      <a:pt x="4" y="6"/>
                    </a:lnTo>
                    <a:lnTo>
                      <a:pt x="9"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4" name="Freeform 503">
                <a:extLst>
                  <a:ext uri="{FF2B5EF4-FFF2-40B4-BE49-F238E27FC236}">
                    <a16:creationId xmlns:a16="http://schemas.microsoft.com/office/drawing/2014/main" id="{E79A7444-12EE-4042-90F1-AEBEC080C304}"/>
                  </a:ext>
                </a:extLst>
              </p:cNvPr>
              <p:cNvSpPr>
                <a:spLocks noEditPoints="1"/>
              </p:cNvSpPr>
              <p:nvPr/>
            </p:nvSpPr>
            <p:spPr bwMode="auto">
              <a:xfrm>
                <a:off x="-4296" y="1464"/>
                <a:ext cx="35" cy="7"/>
              </a:xfrm>
              <a:custGeom>
                <a:avLst/>
                <a:gdLst>
                  <a:gd name="T0" fmla="*/ 20 w 35"/>
                  <a:gd name="T1" fmla="*/ 0 h 7"/>
                  <a:gd name="T2" fmla="*/ 14 w 35"/>
                  <a:gd name="T3" fmla="*/ 7 h 7"/>
                  <a:gd name="T4" fmla="*/ 31 w 35"/>
                  <a:gd name="T5" fmla="*/ 7 h 7"/>
                  <a:gd name="T6" fmla="*/ 35 w 35"/>
                  <a:gd name="T7" fmla="*/ 2 h 7"/>
                  <a:gd name="T8" fmla="*/ 20 w 35"/>
                  <a:gd name="T9" fmla="*/ 0 h 7"/>
                  <a:gd name="T10" fmla="*/ 0 w 35"/>
                  <a:gd name="T11" fmla="*/ 0 h 7"/>
                  <a:gd name="T12" fmla="*/ 3 w 35"/>
                  <a:gd name="T13" fmla="*/ 6 h 7"/>
                  <a:gd name="T14" fmla="*/ 6 w 35"/>
                  <a:gd name="T15" fmla="*/ 6 h 7"/>
                  <a:gd name="T16" fmla="*/ 13 w 35"/>
                  <a:gd name="T17" fmla="*/ 0 h 7"/>
                  <a:gd name="T18" fmla="*/ 0 w 3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
                    <a:moveTo>
                      <a:pt x="20" y="0"/>
                    </a:moveTo>
                    <a:lnTo>
                      <a:pt x="14" y="7"/>
                    </a:lnTo>
                    <a:lnTo>
                      <a:pt x="31" y="7"/>
                    </a:lnTo>
                    <a:lnTo>
                      <a:pt x="35" y="2"/>
                    </a:lnTo>
                    <a:lnTo>
                      <a:pt x="20" y="0"/>
                    </a:lnTo>
                    <a:close/>
                    <a:moveTo>
                      <a:pt x="0" y="0"/>
                    </a:moveTo>
                    <a:lnTo>
                      <a:pt x="3" y="6"/>
                    </a:lnTo>
                    <a:lnTo>
                      <a:pt x="6" y="6"/>
                    </a:lnTo>
                    <a:lnTo>
                      <a:pt x="13" y="0"/>
                    </a:lnTo>
                    <a:lnTo>
                      <a:pt x="0"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5" name="Freeform 504">
                <a:extLst>
                  <a:ext uri="{FF2B5EF4-FFF2-40B4-BE49-F238E27FC236}">
                    <a16:creationId xmlns:a16="http://schemas.microsoft.com/office/drawing/2014/main" id="{3C002AF6-7FF6-48FB-8C55-D89410BD1076}"/>
                  </a:ext>
                </a:extLst>
              </p:cNvPr>
              <p:cNvSpPr>
                <a:spLocks noEditPoints="1"/>
              </p:cNvSpPr>
              <p:nvPr/>
            </p:nvSpPr>
            <p:spPr bwMode="auto">
              <a:xfrm>
                <a:off x="-4296" y="1464"/>
                <a:ext cx="35" cy="7"/>
              </a:xfrm>
              <a:custGeom>
                <a:avLst/>
                <a:gdLst>
                  <a:gd name="T0" fmla="*/ 20 w 35"/>
                  <a:gd name="T1" fmla="*/ 0 h 7"/>
                  <a:gd name="T2" fmla="*/ 14 w 35"/>
                  <a:gd name="T3" fmla="*/ 7 h 7"/>
                  <a:gd name="T4" fmla="*/ 31 w 35"/>
                  <a:gd name="T5" fmla="*/ 7 h 7"/>
                  <a:gd name="T6" fmla="*/ 35 w 35"/>
                  <a:gd name="T7" fmla="*/ 2 h 7"/>
                  <a:gd name="T8" fmla="*/ 20 w 35"/>
                  <a:gd name="T9" fmla="*/ 0 h 7"/>
                  <a:gd name="T10" fmla="*/ 0 w 35"/>
                  <a:gd name="T11" fmla="*/ 0 h 7"/>
                  <a:gd name="T12" fmla="*/ 3 w 35"/>
                  <a:gd name="T13" fmla="*/ 6 h 7"/>
                  <a:gd name="T14" fmla="*/ 6 w 35"/>
                  <a:gd name="T15" fmla="*/ 6 h 7"/>
                  <a:gd name="T16" fmla="*/ 13 w 35"/>
                  <a:gd name="T17" fmla="*/ 0 h 7"/>
                  <a:gd name="T18" fmla="*/ 0 w 35"/>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
                    <a:moveTo>
                      <a:pt x="20" y="0"/>
                    </a:moveTo>
                    <a:lnTo>
                      <a:pt x="14" y="7"/>
                    </a:lnTo>
                    <a:lnTo>
                      <a:pt x="31" y="7"/>
                    </a:lnTo>
                    <a:lnTo>
                      <a:pt x="35" y="2"/>
                    </a:lnTo>
                    <a:lnTo>
                      <a:pt x="20" y="0"/>
                    </a:lnTo>
                    <a:moveTo>
                      <a:pt x="0" y="0"/>
                    </a:moveTo>
                    <a:lnTo>
                      <a:pt x="3" y="6"/>
                    </a:lnTo>
                    <a:lnTo>
                      <a:pt x="6" y="6"/>
                    </a:lnTo>
                    <a:lnTo>
                      <a:pt x="1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6" name="Freeform 505">
                <a:extLst>
                  <a:ext uri="{FF2B5EF4-FFF2-40B4-BE49-F238E27FC236}">
                    <a16:creationId xmlns:a16="http://schemas.microsoft.com/office/drawing/2014/main" id="{8A37E3FC-F111-4C74-A18A-DA69D48448B9}"/>
                  </a:ext>
                </a:extLst>
              </p:cNvPr>
              <p:cNvSpPr>
                <a:spLocks/>
              </p:cNvSpPr>
              <p:nvPr/>
            </p:nvSpPr>
            <p:spPr bwMode="auto">
              <a:xfrm>
                <a:off x="-4290" y="1464"/>
                <a:ext cx="14" cy="7"/>
              </a:xfrm>
              <a:custGeom>
                <a:avLst/>
                <a:gdLst>
                  <a:gd name="T0" fmla="*/ 7 w 14"/>
                  <a:gd name="T1" fmla="*/ 0 h 7"/>
                  <a:gd name="T2" fmla="*/ 0 w 14"/>
                  <a:gd name="T3" fmla="*/ 6 h 7"/>
                  <a:gd name="T4" fmla="*/ 8 w 14"/>
                  <a:gd name="T5" fmla="*/ 7 h 7"/>
                  <a:gd name="T6" fmla="*/ 14 w 14"/>
                  <a:gd name="T7" fmla="*/ 0 h 7"/>
                  <a:gd name="T8" fmla="*/ 7 w 14"/>
                  <a:gd name="T9" fmla="*/ 0 h 7"/>
                </a:gdLst>
                <a:ahLst/>
                <a:cxnLst>
                  <a:cxn ang="0">
                    <a:pos x="T0" y="T1"/>
                  </a:cxn>
                  <a:cxn ang="0">
                    <a:pos x="T2" y="T3"/>
                  </a:cxn>
                  <a:cxn ang="0">
                    <a:pos x="T4" y="T5"/>
                  </a:cxn>
                  <a:cxn ang="0">
                    <a:pos x="T6" y="T7"/>
                  </a:cxn>
                  <a:cxn ang="0">
                    <a:pos x="T8" y="T9"/>
                  </a:cxn>
                </a:cxnLst>
                <a:rect l="0" t="0" r="r" b="b"/>
                <a:pathLst>
                  <a:path w="14" h="7">
                    <a:moveTo>
                      <a:pt x="7" y="0"/>
                    </a:moveTo>
                    <a:lnTo>
                      <a:pt x="0" y="6"/>
                    </a:lnTo>
                    <a:lnTo>
                      <a:pt x="8" y="7"/>
                    </a:lnTo>
                    <a:lnTo>
                      <a:pt x="14" y="0"/>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7" name="Freeform 506">
                <a:extLst>
                  <a:ext uri="{FF2B5EF4-FFF2-40B4-BE49-F238E27FC236}">
                    <a16:creationId xmlns:a16="http://schemas.microsoft.com/office/drawing/2014/main" id="{82B7C8CA-4C50-4A8B-9977-1539A763CF45}"/>
                  </a:ext>
                </a:extLst>
              </p:cNvPr>
              <p:cNvSpPr>
                <a:spLocks/>
              </p:cNvSpPr>
              <p:nvPr/>
            </p:nvSpPr>
            <p:spPr bwMode="auto">
              <a:xfrm>
                <a:off x="-4290" y="1464"/>
                <a:ext cx="14" cy="7"/>
              </a:xfrm>
              <a:custGeom>
                <a:avLst/>
                <a:gdLst>
                  <a:gd name="T0" fmla="*/ 7 w 14"/>
                  <a:gd name="T1" fmla="*/ 0 h 7"/>
                  <a:gd name="T2" fmla="*/ 0 w 14"/>
                  <a:gd name="T3" fmla="*/ 6 h 7"/>
                  <a:gd name="T4" fmla="*/ 8 w 14"/>
                  <a:gd name="T5" fmla="*/ 7 h 7"/>
                  <a:gd name="T6" fmla="*/ 14 w 14"/>
                  <a:gd name="T7" fmla="*/ 0 h 7"/>
                  <a:gd name="T8" fmla="*/ 7 w 14"/>
                  <a:gd name="T9" fmla="*/ 0 h 7"/>
                </a:gdLst>
                <a:ahLst/>
                <a:cxnLst>
                  <a:cxn ang="0">
                    <a:pos x="T0" y="T1"/>
                  </a:cxn>
                  <a:cxn ang="0">
                    <a:pos x="T2" y="T3"/>
                  </a:cxn>
                  <a:cxn ang="0">
                    <a:pos x="T4" y="T5"/>
                  </a:cxn>
                  <a:cxn ang="0">
                    <a:pos x="T6" y="T7"/>
                  </a:cxn>
                  <a:cxn ang="0">
                    <a:pos x="T8" y="T9"/>
                  </a:cxn>
                </a:cxnLst>
                <a:rect l="0" t="0" r="r" b="b"/>
                <a:pathLst>
                  <a:path w="14" h="7">
                    <a:moveTo>
                      <a:pt x="7" y="0"/>
                    </a:moveTo>
                    <a:lnTo>
                      <a:pt x="0" y="6"/>
                    </a:lnTo>
                    <a:lnTo>
                      <a:pt x="8" y="7"/>
                    </a:lnTo>
                    <a:lnTo>
                      <a:pt x="14"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8" name="Freeform 507">
                <a:extLst>
                  <a:ext uri="{FF2B5EF4-FFF2-40B4-BE49-F238E27FC236}">
                    <a16:creationId xmlns:a16="http://schemas.microsoft.com/office/drawing/2014/main" id="{78376793-1533-44B0-933C-F7DC97092E4C}"/>
                  </a:ext>
                </a:extLst>
              </p:cNvPr>
              <p:cNvSpPr>
                <a:spLocks noEditPoints="1"/>
              </p:cNvSpPr>
              <p:nvPr/>
            </p:nvSpPr>
            <p:spPr bwMode="auto">
              <a:xfrm>
                <a:off x="-4398" y="1463"/>
                <a:ext cx="58" cy="7"/>
              </a:xfrm>
              <a:custGeom>
                <a:avLst/>
                <a:gdLst>
                  <a:gd name="T0" fmla="*/ 45 w 58"/>
                  <a:gd name="T1" fmla="*/ 1 h 7"/>
                  <a:gd name="T2" fmla="*/ 40 w 58"/>
                  <a:gd name="T3" fmla="*/ 7 h 7"/>
                  <a:gd name="T4" fmla="*/ 58 w 58"/>
                  <a:gd name="T5" fmla="*/ 7 h 7"/>
                  <a:gd name="T6" fmla="*/ 58 w 58"/>
                  <a:gd name="T7" fmla="*/ 1 h 7"/>
                  <a:gd name="T8" fmla="*/ 45 w 58"/>
                  <a:gd name="T9" fmla="*/ 1 h 7"/>
                  <a:gd name="T10" fmla="*/ 4 w 58"/>
                  <a:gd name="T11" fmla="*/ 0 h 7"/>
                  <a:gd name="T12" fmla="*/ 0 w 58"/>
                  <a:gd name="T13" fmla="*/ 6 h 7"/>
                  <a:gd name="T14" fmla="*/ 1 w 58"/>
                  <a:gd name="T15" fmla="*/ 6 h 7"/>
                  <a:gd name="T16" fmla="*/ 4 w 58"/>
                  <a:gd name="T17" fmla="*/ 7 h 7"/>
                  <a:gd name="T18" fmla="*/ 37 w 58"/>
                  <a:gd name="T19" fmla="*/ 7 h 7"/>
                  <a:gd name="T20" fmla="*/ 42 w 58"/>
                  <a:gd name="T21" fmla="*/ 1 h 7"/>
                  <a:gd name="T22" fmla="*/ 7 w 58"/>
                  <a:gd name="T23" fmla="*/ 0 h 7"/>
                  <a:gd name="T24" fmla="*/ 5 w 58"/>
                  <a:gd name="T25" fmla="*/ 0 h 7"/>
                  <a:gd name="T26" fmla="*/ 4 w 58"/>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
                    <a:moveTo>
                      <a:pt x="45" y="1"/>
                    </a:moveTo>
                    <a:lnTo>
                      <a:pt x="40" y="7"/>
                    </a:lnTo>
                    <a:lnTo>
                      <a:pt x="58" y="7"/>
                    </a:lnTo>
                    <a:lnTo>
                      <a:pt x="58" y="1"/>
                    </a:lnTo>
                    <a:lnTo>
                      <a:pt x="45" y="1"/>
                    </a:lnTo>
                    <a:close/>
                    <a:moveTo>
                      <a:pt x="4" y="0"/>
                    </a:moveTo>
                    <a:lnTo>
                      <a:pt x="0" y="6"/>
                    </a:lnTo>
                    <a:lnTo>
                      <a:pt x="1" y="6"/>
                    </a:lnTo>
                    <a:lnTo>
                      <a:pt x="4" y="7"/>
                    </a:lnTo>
                    <a:lnTo>
                      <a:pt x="37" y="7"/>
                    </a:lnTo>
                    <a:lnTo>
                      <a:pt x="42" y="1"/>
                    </a:lnTo>
                    <a:lnTo>
                      <a:pt x="7" y="0"/>
                    </a:lnTo>
                    <a:lnTo>
                      <a:pt x="5" y="0"/>
                    </a:lnTo>
                    <a:lnTo>
                      <a:pt x="4"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9" name="Freeform 508">
                <a:extLst>
                  <a:ext uri="{FF2B5EF4-FFF2-40B4-BE49-F238E27FC236}">
                    <a16:creationId xmlns:a16="http://schemas.microsoft.com/office/drawing/2014/main" id="{5EFF734C-8205-4CA0-B47D-860C848F262A}"/>
                  </a:ext>
                </a:extLst>
              </p:cNvPr>
              <p:cNvSpPr>
                <a:spLocks noEditPoints="1"/>
              </p:cNvSpPr>
              <p:nvPr/>
            </p:nvSpPr>
            <p:spPr bwMode="auto">
              <a:xfrm>
                <a:off x="-4398" y="1463"/>
                <a:ext cx="58" cy="7"/>
              </a:xfrm>
              <a:custGeom>
                <a:avLst/>
                <a:gdLst>
                  <a:gd name="T0" fmla="*/ 45 w 58"/>
                  <a:gd name="T1" fmla="*/ 1 h 7"/>
                  <a:gd name="T2" fmla="*/ 40 w 58"/>
                  <a:gd name="T3" fmla="*/ 7 h 7"/>
                  <a:gd name="T4" fmla="*/ 58 w 58"/>
                  <a:gd name="T5" fmla="*/ 7 h 7"/>
                  <a:gd name="T6" fmla="*/ 58 w 58"/>
                  <a:gd name="T7" fmla="*/ 1 h 7"/>
                  <a:gd name="T8" fmla="*/ 45 w 58"/>
                  <a:gd name="T9" fmla="*/ 1 h 7"/>
                  <a:gd name="T10" fmla="*/ 4 w 58"/>
                  <a:gd name="T11" fmla="*/ 0 h 7"/>
                  <a:gd name="T12" fmla="*/ 0 w 58"/>
                  <a:gd name="T13" fmla="*/ 6 h 7"/>
                  <a:gd name="T14" fmla="*/ 1 w 58"/>
                  <a:gd name="T15" fmla="*/ 6 h 7"/>
                  <a:gd name="T16" fmla="*/ 4 w 58"/>
                  <a:gd name="T17" fmla="*/ 7 h 7"/>
                  <a:gd name="T18" fmla="*/ 37 w 58"/>
                  <a:gd name="T19" fmla="*/ 7 h 7"/>
                  <a:gd name="T20" fmla="*/ 42 w 58"/>
                  <a:gd name="T21" fmla="*/ 1 h 7"/>
                  <a:gd name="T22" fmla="*/ 7 w 58"/>
                  <a:gd name="T23" fmla="*/ 0 h 7"/>
                  <a:gd name="T24" fmla="*/ 5 w 58"/>
                  <a:gd name="T25" fmla="*/ 0 h 7"/>
                  <a:gd name="T26" fmla="*/ 4 w 58"/>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
                    <a:moveTo>
                      <a:pt x="45" y="1"/>
                    </a:moveTo>
                    <a:lnTo>
                      <a:pt x="40" y="7"/>
                    </a:lnTo>
                    <a:lnTo>
                      <a:pt x="58" y="7"/>
                    </a:lnTo>
                    <a:lnTo>
                      <a:pt x="58" y="1"/>
                    </a:lnTo>
                    <a:lnTo>
                      <a:pt x="45" y="1"/>
                    </a:lnTo>
                    <a:moveTo>
                      <a:pt x="4" y="0"/>
                    </a:moveTo>
                    <a:lnTo>
                      <a:pt x="0" y="6"/>
                    </a:lnTo>
                    <a:lnTo>
                      <a:pt x="1" y="6"/>
                    </a:lnTo>
                    <a:lnTo>
                      <a:pt x="4" y="7"/>
                    </a:lnTo>
                    <a:lnTo>
                      <a:pt x="37" y="7"/>
                    </a:lnTo>
                    <a:lnTo>
                      <a:pt x="42" y="1"/>
                    </a:lnTo>
                    <a:lnTo>
                      <a:pt x="7" y="0"/>
                    </a:lnTo>
                    <a:lnTo>
                      <a:pt x="5"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0" name="Freeform 509">
                <a:extLst>
                  <a:ext uri="{FF2B5EF4-FFF2-40B4-BE49-F238E27FC236}">
                    <a16:creationId xmlns:a16="http://schemas.microsoft.com/office/drawing/2014/main" id="{0A9ACA2F-E338-4524-9E8B-8454E5750DAE}"/>
                  </a:ext>
                </a:extLst>
              </p:cNvPr>
              <p:cNvSpPr>
                <a:spLocks/>
              </p:cNvSpPr>
              <p:nvPr/>
            </p:nvSpPr>
            <p:spPr bwMode="auto">
              <a:xfrm>
                <a:off x="-4361" y="1464"/>
                <a:ext cx="8" cy="6"/>
              </a:xfrm>
              <a:custGeom>
                <a:avLst/>
                <a:gdLst>
                  <a:gd name="T0" fmla="*/ 5 w 8"/>
                  <a:gd name="T1" fmla="*/ 0 h 6"/>
                  <a:gd name="T2" fmla="*/ 0 w 8"/>
                  <a:gd name="T3" fmla="*/ 6 h 6"/>
                  <a:gd name="T4" fmla="*/ 3 w 8"/>
                  <a:gd name="T5" fmla="*/ 6 h 6"/>
                  <a:gd name="T6" fmla="*/ 8 w 8"/>
                  <a:gd name="T7" fmla="*/ 0 h 6"/>
                  <a:gd name="T8" fmla="*/ 5 w 8"/>
                  <a:gd name="T9" fmla="*/ 0 h 6"/>
                </a:gdLst>
                <a:ahLst/>
                <a:cxnLst>
                  <a:cxn ang="0">
                    <a:pos x="T0" y="T1"/>
                  </a:cxn>
                  <a:cxn ang="0">
                    <a:pos x="T2" y="T3"/>
                  </a:cxn>
                  <a:cxn ang="0">
                    <a:pos x="T4" y="T5"/>
                  </a:cxn>
                  <a:cxn ang="0">
                    <a:pos x="T6" y="T7"/>
                  </a:cxn>
                  <a:cxn ang="0">
                    <a:pos x="T8" y="T9"/>
                  </a:cxn>
                </a:cxnLst>
                <a:rect l="0" t="0" r="r" b="b"/>
                <a:pathLst>
                  <a:path w="8" h="6">
                    <a:moveTo>
                      <a:pt x="5" y="0"/>
                    </a:moveTo>
                    <a:lnTo>
                      <a:pt x="0" y="6"/>
                    </a:lnTo>
                    <a:lnTo>
                      <a:pt x="3" y="6"/>
                    </a:lnTo>
                    <a:lnTo>
                      <a:pt x="8" y="0"/>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1" name="Freeform 510">
                <a:extLst>
                  <a:ext uri="{FF2B5EF4-FFF2-40B4-BE49-F238E27FC236}">
                    <a16:creationId xmlns:a16="http://schemas.microsoft.com/office/drawing/2014/main" id="{9F54DC12-02F8-4E04-AC54-B21CFCB0D46B}"/>
                  </a:ext>
                </a:extLst>
              </p:cNvPr>
              <p:cNvSpPr>
                <a:spLocks/>
              </p:cNvSpPr>
              <p:nvPr/>
            </p:nvSpPr>
            <p:spPr bwMode="auto">
              <a:xfrm>
                <a:off x="-4361" y="1464"/>
                <a:ext cx="8" cy="6"/>
              </a:xfrm>
              <a:custGeom>
                <a:avLst/>
                <a:gdLst>
                  <a:gd name="T0" fmla="*/ 5 w 8"/>
                  <a:gd name="T1" fmla="*/ 0 h 6"/>
                  <a:gd name="T2" fmla="*/ 0 w 8"/>
                  <a:gd name="T3" fmla="*/ 6 h 6"/>
                  <a:gd name="T4" fmla="*/ 3 w 8"/>
                  <a:gd name="T5" fmla="*/ 6 h 6"/>
                  <a:gd name="T6" fmla="*/ 8 w 8"/>
                  <a:gd name="T7" fmla="*/ 0 h 6"/>
                  <a:gd name="T8" fmla="*/ 5 w 8"/>
                  <a:gd name="T9" fmla="*/ 0 h 6"/>
                </a:gdLst>
                <a:ahLst/>
                <a:cxnLst>
                  <a:cxn ang="0">
                    <a:pos x="T0" y="T1"/>
                  </a:cxn>
                  <a:cxn ang="0">
                    <a:pos x="T2" y="T3"/>
                  </a:cxn>
                  <a:cxn ang="0">
                    <a:pos x="T4" y="T5"/>
                  </a:cxn>
                  <a:cxn ang="0">
                    <a:pos x="T6" y="T7"/>
                  </a:cxn>
                  <a:cxn ang="0">
                    <a:pos x="T8" y="T9"/>
                  </a:cxn>
                </a:cxnLst>
                <a:rect l="0" t="0" r="r" b="b"/>
                <a:pathLst>
                  <a:path w="8" h="6">
                    <a:moveTo>
                      <a:pt x="5" y="0"/>
                    </a:moveTo>
                    <a:lnTo>
                      <a:pt x="0" y="6"/>
                    </a:lnTo>
                    <a:lnTo>
                      <a:pt x="3" y="6"/>
                    </a:lnTo>
                    <a:lnTo>
                      <a:pt x="8"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2" name="Freeform 511">
                <a:extLst>
                  <a:ext uri="{FF2B5EF4-FFF2-40B4-BE49-F238E27FC236}">
                    <a16:creationId xmlns:a16="http://schemas.microsoft.com/office/drawing/2014/main" id="{267BCD22-8DA9-4740-A155-629329871A6C}"/>
                  </a:ext>
                </a:extLst>
              </p:cNvPr>
              <p:cNvSpPr>
                <a:spLocks noEditPoints="1"/>
              </p:cNvSpPr>
              <p:nvPr/>
            </p:nvSpPr>
            <p:spPr bwMode="auto">
              <a:xfrm>
                <a:off x="-4474" y="1541"/>
                <a:ext cx="137" cy="63"/>
              </a:xfrm>
              <a:custGeom>
                <a:avLst/>
                <a:gdLst>
                  <a:gd name="T0" fmla="*/ 18 w 137"/>
                  <a:gd name="T1" fmla="*/ 49 h 63"/>
                  <a:gd name="T2" fmla="*/ 6 w 137"/>
                  <a:gd name="T3" fmla="*/ 54 h 63"/>
                  <a:gd name="T4" fmla="*/ 5 w 137"/>
                  <a:gd name="T5" fmla="*/ 55 h 63"/>
                  <a:gd name="T6" fmla="*/ 0 w 137"/>
                  <a:gd name="T7" fmla="*/ 63 h 63"/>
                  <a:gd name="T8" fmla="*/ 2 w 137"/>
                  <a:gd name="T9" fmla="*/ 63 h 63"/>
                  <a:gd name="T10" fmla="*/ 25 w 137"/>
                  <a:gd name="T11" fmla="*/ 53 h 63"/>
                  <a:gd name="T12" fmla="*/ 18 w 137"/>
                  <a:gd name="T13" fmla="*/ 49 h 63"/>
                  <a:gd name="T14" fmla="*/ 62 w 137"/>
                  <a:gd name="T15" fmla="*/ 31 h 63"/>
                  <a:gd name="T16" fmla="*/ 19 w 137"/>
                  <a:gd name="T17" fmla="*/ 49 h 63"/>
                  <a:gd name="T18" fmla="*/ 26 w 137"/>
                  <a:gd name="T19" fmla="*/ 53 h 63"/>
                  <a:gd name="T20" fmla="*/ 48 w 137"/>
                  <a:gd name="T21" fmla="*/ 43 h 63"/>
                  <a:gd name="T22" fmla="*/ 62 w 137"/>
                  <a:gd name="T23" fmla="*/ 31 h 63"/>
                  <a:gd name="T24" fmla="*/ 137 w 137"/>
                  <a:gd name="T25" fmla="*/ 0 h 63"/>
                  <a:gd name="T26" fmla="*/ 77 w 137"/>
                  <a:gd name="T27" fmla="*/ 24 h 63"/>
                  <a:gd name="T28" fmla="*/ 62 w 137"/>
                  <a:gd name="T29" fmla="*/ 37 h 63"/>
                  <a:gd name="T30" fmla="*/ 137 w 137"/>
                  <a:gd name="T31" fmla="*/ 6 h 63"/>
                  <a:gd name="T32" fmla="*/ 137 w 137"/>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63">
                    <a:moveTo>
                      <a:pt x="18" y="49"/>
                    </a:moveTo>
                    <a:lnTo>
                      <a:pt x="6" y="54"/>
                    </a:lnTo>
                    <a:lnTo>
                      <a:pt x="5" y="55"/>
                    </a:lnTo>
                    <a:lnTo>
                      <a:pt x="0" y="63"/>
                    </a:lnTo>
                    <a:lnTo>
                      <a:pt x="2" y="63"/>
                    </a:lnTo>
                    <a:lnTo>
                      <a:pt x="25" y="53"/>
                    </a:lnTo>
                    <a:lnTo>
                      <a:pt x="18" y="49"/>
                    </a:lnTo>
                    <a:close/>
                    <a:moveTo>
                      <a:pt x="62" y="31"/>
                    </a:moveTo>
                    <a:lnTo>
                      <a:pt x="19" y="49"/>
                    </a:lnTo>
                    <a:lnTo>
                      <a:pt x="26" y="53"/>
                    </a:lnTo>
                    <a:lnTo>
                      <a:pt x="48" y="43"/>
                    </a:lnTo>
                    <a:lnTo>
                      <a:pt x="62" y="31"/>
                    </a:lnTo>
                    <a:close/>
                    <a:moveTo>
                      <a:pt x="137" y="0"/>
                    </a:moveTo>
                    <a:lnTo>
                      <a:pt x="77" y="24"/>
                    </a:lnTo>
                    <a:lnTo>
                      <a:pt x="62" y="37"/>
                    </a:lnTo>
                    <a:lnTo>
                      <a:pt x="137" y="6"/>
                    </a:lnTo>
                    <a:lnTo>
                      <a:pt x="137"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3" name="Freeform 512">
                <a:extLst>
                  <a:ext uri="{FF2B5EF4-FFF2-40B4-BE49-F238E27FC236}">
                    <a16:creationId xmlns:a16="http://schemas.microsoft.com/office/drawing/2014/main" id="{EF06A6FE-7C02-43EA-AC14-6077F21DF055}"/>
                  </a:ext>
                </a:extLst>
              </p:cNvPr>
              <p:cNvSpPr>
                <a:spLocks noEditPoints="1"/>
              </p:cNvSpPr>
              <p:nvPr/>
            </p:nvSpPr>
            <p:spPr bwMode="auto">
              <a:xfrm>
                <a:off x="-4474" y="1541"/>
                <a:ext cx="137" cy="63"/>
              </a:xfrm>
              <a:custGeom>
                <a:avLst/>
                <a:gdLst>
                  <a:gd name="T0" fmla="*/ 18 w 137"/>
                  <a:gd name="T1" fmla="*/ 49 h 63"/>
                  <a:gd name="T2" fmla="*/ 6 w 137"/>
                  <a:gd name="T3" fmla="*/ 54 h 63"/>
                  <a:gd name="T4" fmla="*/ 5 w 137"/>
                  <a:gd name="T5" fmla="*/ 55 h 63"/>
                  <a:gd name="T6" fmla="*/ 0 w 137"/>
                  <a:gd name="T7" fmla="*/ 63 h 63"/>
                  <a:gd name="T8" fmla="*/ 2 w 137"/>
                  <a:gd name="T9" fmla="*/ 63 h 63"/>
                  <a:gd name="T10" fmla="*/ 25 w 137"/>
                  <a:gd name="T11" fmla="*/ 53 h 63"/>
                  <a:gd name="T12" fmla="*/ 18 w 137"/>
                  <a:gd name="T13" fmla="*/ 49 h 63"/>
                  <a:gd name="T14" fmla="*/ 62 w 137"/>
                  <a:gd name="T15" fmla="*/ 31 h 63"/>
                  <a:gd name="T16" fmla="*/ 19 w 137"/>
                  <a:gd name="T17" fmla="*/ 49 h 63"/>
                  <a:gd name="T18" fmla="*/ 26 w 137"/>
                  <a:gd name="T19" fmla="*/ 53 h 63"/>
                  <a:gd name="T20" fmla="*/ 48 w 137"/>
                  <a:gd name="T21" fmla="*/ 43 h 63"/>
                  <a:gd name="T22" fmla="*/ 62 w 137"/>
                  <a:gd name="T23" fmla="*/ 31 h 63"/>
                  <a:gd name="T24" fmla="*/ 137 w 137"/>
                  <a:gd name="T25" fmla="*/ 0 h 63"/>
                  <a:gd name="T26" fmla="*/ 77 w 137"/>
                  <a:gd name="T27" fmla="*/ 24 h 63"/>
                  <a:gd name="T28" fmla="*/ 62 w 137"/>
                  <a:gd name="T29" fmla="*/ 37 h 63"/>
                  <a:gd name="T30" fmla="*/ 137 w 137"/>
                  <a:gd name="T31" fmla="*/ 6 h 63"/>
                  <a:gd name="T32" fmla="*/ 137 w 137"/>
                  <a:gd name="T33"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7" h="63">
                    <a:moveTo>
                      <a:pt x="18" y="49"/>
                    </a:moveTo>
                    <a:lnTo>
                      <a:pt x="6" y="54"/>
                    </a:lnTo>
                    <a:lnTo>
                      <a:pt x="5" y="55"/>
                    </a:lnTo>
                    <a:lnTo>
                      <a:pt x="0" y="63"/>
                    </a:lnTo>
                    <a:lnTo>
                      <a:pt x="2" y="63"/>
                    </a:lnTo>
                    <a:lnTo>
                      <a:pt x="25" y="53"/>
                    </a:lnTo>
                    <a:lnTo>
                      <a:pt x="18" y="49"/>
                    </a:lnTo>
                    <a:moveTo>
                      <a:pt x="62" y="31"/>
                    </a:moveTo>
                    <a:lnTo>
                      <a:pt x="19" y="49"/>
                    </a:lnTo>
                    <a:lnTo>
                      <a:pt x="26" y="53"/>
                    </a:lnTo>
                    <a:lnTo>
                      <a:pt x="48" y="43"/>
                    </a:lnTo>
                    <a:lnTo>
                      <a:pt x="62" y="31"/>
                    </a:lnTo>
                    <a:moveTo>
                      <a:pt x="137" y="0"/>
                    </a:moveTo>
                    <a:lnTo>
                      <a:pt x="77" y="24"/>
                    </a:lnTo>
                    <a:lnTo>
                      <a:pt x="62" y="37"/>
                    </a:lnTo>
                    <a:lnTo>
                      <a:pt x="137" y="6"/>
                    </a:lnTo>
                    <a:lnTo>
                      <a:pt x="1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4" name="Freeform 513">
                <a:extLst>
                  <a:ext uri="{FF2B5EF4-FFF2-40B4-BE49-F238E27FC236}">
                    <a16:creationId xmlns:a16="http://schemas.microsoft.com/office/drawing/2014/main" id="{8FF9A97E-074C-49FF-BF9E-840EC9E1EC4C}"/>
                  </a:ext>
                </a:extLst>
              </p:cNvPr>
              <p:cNvSpPr>
                <a:spLocks/>
              </p:cNvSpPr>
              <p:nvPr/>
            </p:nvSpPr>
            <p:spPr bwMode="auto">
              <a:xfrm>
                <a:off x="-4456" y="1590"/>
                <a:ext cx="8" cy="4"/>
              </a:xfrm>
              <a:custGeom>
                <a:avLst/>
                <a:gdLst>
                  <a:gd name="T0" fmla="*/ 1 w 8"/>
                  <a:gd name="T1" fmla="*/ 0 h 4"/>
                  <a:gd name="T2" fmla="*/ 0 w 8"/>
                  <a:gd name="T3" fmla="*/ 0 h 4"/>
                  <a:gd name="T4" fmla="*/ 7 w 8"/>
                  <a:gd name="T5" fmla="*/ 4 h 4"/>
                  <a:gd name="T6" fmla="*/ 8 w 8"/>
                  <a:gd name="T7" fmla="*/ 4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lnTo>
                      <a:pt x="0" y="0"/>
                    </a:lnTo>
                    <a:lnTo>
                      <a:pt x="7" y="4"/>
                    </a:lnTo>
                    <a:lnTo>
                      <a:pt x="8" y="4"/>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5" name="Freeform 514">
                <a:extLst>
                  <a:ext uri="{FF2B5EF4-FFF2-40B4-BE49-F238E27FC236}">
                    <a16:creationId xmlns:a16="http://schemas.microsoft.com/office/drawing/2014/main" id="{0A885E22-B3CC-4D75-8F33-DDD54808B06F}"/>
                  </a:ext>
                </a:extLst>
              </p:cNvPr>
              <p:cNvSpPr>
                <a:spLocks/>
              </p:cNvSpPr>
              <p:nvPr/>
            </p:nvSpPr>
            <p:spPr bwMode="auto">
              <a:xfrm>
                <a:off x="-4456" y="1590"/>
                <a:ext cx="8" cy="4"/>
              </a:xfrm>
              <a:custGeom>
                <a:avLst/>
                <a:gdLst>
                  <a:gd name="T0" fmla="*/ 1 w 8"/>
                  <a:gd name="T1" fmla="*/ 0 h 4"/>
                  <a:gd name="T2" fmla="*/ 0 w 8"/>
                  <a:gd name="T3" fmla="*/ 0 h 4"/>
                  <a:gd name="T4" fmla="*/ 7 w 8"/>
                  <a:gd name="T5" fmla="*/ 4 h 4"/>
                  <a:gd name="T6" fmla="*/ 8 w 8"/>
                  <a:gd name="T7" fmla="*/ 4 h 4"/>
                  <a:gd name="T8" fmla="*/ 1 w 8"/>
                  <a:gd name="T9" fmla="*/ 0 h 4"/>
                </a:gdLst>
                <a:ahLst/>
                <a:cxnLst>
                  <a:cxn ang="0">
                    <a:pos x="T0" y="T1"/>
                  </a:cxn>
                  <a:cxn ang="0">
                    <a:pos x="T2" y="T3"/>
                  </a:cxn>
                  <a:cxn ang="0">
                    <a:pos x="T4" y="T5"/>
                  </a:cxn>
                  <a:cxn ang="0">
                    <a:pos x="T6" y="T7"/>
                  </a:cxn>
                  <a:cxn ang="0">
                    <a:pos x="T8" y="T9"/>
                  </a:cxn>
                </a:cxnLst>
                <a:rect l="0" t="0" r="r" b="b"/>
                <a:pathLst>
                  <a:path w="8" h="4">
                    <a:moveTo>
                      <a:pt x="1" y="0"/>
                    </a:moveTo>
                    <a:lnTo>
                      <a:pt x="0" y="0"/>
                    </a:lnTo>
                    <a:lnTo>
                      <a:pt x="7" y="4"/>
                    </a:lnTo>
                    <a:lnTo>
                      <a:pt x="8"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6" name="Freeform 515">
                <a:extLst>
                  <a:ext uri="{FF2B5EF4-FFF2-40B4-BE49-F238E27FC236}">
                    <a16:creationId xmlns:a16="http://schemas.microsoft.com/office/drawing/2014/main" id="{11CAE1E8-1B4B-483E-A5AD-A5ED43FC1091}"/>
                  </a:ext>
                </a:extLst>
              </p:cNvPr>
              <p:cNvSpPr>
                <a:spLocks/>
              </p:cNvSpPr>
              <p:nvPr/>
            </p:nvSpPr>
            <p:spPr bwMode="auto">
              <a:xfrm>
                <a:off x="-4426" y="1565"/>
                <a:ext cx="29" cy="19"/>
              </a:xfrm>
              <a:custGeom>
                <a:avLst/>
                <a:gdLst>
                  <a:gd name="T0" fmla="*/ 29 w 29"/>
                  <a:gd name="T1" fmla="*/ 0 h 19"/>
                  <a:gd name="T2" fmla="*/ 14 w 29"/>
                  <a:gd name="T3" fmla="*/ 7 h 19"/>
                  <a:gd name="T4" fmla="*/ 0 w 29"/>
                  <a:gd name="T5" fmla="*/ 19 h 19"/>
                  <a:gd name="T6" fmla="*/ 14 w 29"/>
                  <a:gd name="T7" fmla="*/ 13 h 19"/>
                  <a:gd name="T8" fmla="*/ 29 w 29"/>
                  <a:gd name="T9" fmla="*/ 0 h 19"/>
                </a:gdLst>
                <a:ahLst/>
                <a:cxnLst>
                  <a:cxn ang="0">
                    <a:pos x="T0" y="T1"/>
                  </a:cxn>
                  <a:cxn ang="0">
                    <a:pos x="T2" y="T3"/>
                  </a:cxn>
                  <a:cxn ang="0">
                    <a:pos x="T4" y="T5"/>
                  </a:cxn>
                  <a:cxn ang="0">
                    <a:pos x="T6" y="T7"/>
                  </a:cxn>
                  <a:cxn ang="0">
                    <a:pos x="T8" y="T9"/>
                  </a:cxn>
                </a:cxnLst>
                <a:rect l="0" t="0" r="r" b="b"/>
                <a:pathLst>
                  <a:path w="29" h="19">
                    <a:moveTo>
                      <a:pt x="29" y="0"/>
                    </a:moveTo>
                    <a:lnTo>
                      <a:pt x="14" y="7"/>
                    </a:lnTo>
                    <a:lnTo>
                      <a:pt x="0" y="19"/>
                    </a:lnTo>
                    <a:lnTo>
                      <a:pt x="14" y="13"/>
                    </a:lnTo>
                    <a:lnTo>
                      <a:pt x="29"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7" name="Freeform 516">
                <a:extLst>
                  <a:ext uri="{FF2B5EF4-FFF2-40B4-BE49-F238E27FC236}">
                    <a16:creationId xmlns:a16="http://schemas.microsoft.com/office/drawing/2014/main" id="{A40F970E-4FCE-4350-8D45-78CA407A4536}"/>
                  </a:ext>
                </a:extLst>
              </p:cNvPr>
              <p:cNvSpPr>
                <a:spLocks/>
              </p:cNvSpPr>
              <p:nvPr/>
            </p:nvSpPr>
            <p:spPr bwMode="auto">
              <a:xfrm>
                <a:off x="-4426" y="1565"/>
                <a:ext cx="29" cy="19"/>
              </a:xfrm>
              <a:custGeom>
                <a:avLst/>
                <a:gdLst>
                  <a:gd name="T0" fmla="*/ 29 w 29"/>
                  <a:gd name="T1" fmla="*/ 0 h 19"/>
                  <a:gd name="T2" fmla="*/ 14 w 29"/>
                  <a:gd name="T3" fmla="*/ 7 h 19"/>
                  <a:gd name="T4" fmla="*/ 0 w 29"/>
                  <a:gd name="T5" fmla="*/ 19 h 19"/>
                  <a:gd name="T6" fmla="*/ 14 w 29"/>
                  <a:gd name="T7" fmla="*/ 13 h 19"/>
                  <a:gd name="T8" fmla="*/ 29 w 29"/>
                  <a:gd name="T9" fmla="*/ 0 h 19"/>
                </a:gdLst>
                <a:ahLst/>
                <a:cxnLst>
                  <a:cxn ang="0">
                    <a:pos x="T0" y="T1"/>
                  </a:cxn>
                  <a:cxn ang="0">
                    <a:pos x="T2" y="T3"/>
                  </a:cxn>
                  <a:cxn ang="0">
                    <a:pos x="T4" y="T5"/>
                  </a:cxn>
                  <a:cxn ang="0">
                    <a:pos x="T6" y="T7"/>
                  </a:cxn>
                  <a:cxn ang="0">
                    <a:pos x="T8" y="T9"/>
                  </a:cxn>
                </a:cxnLst>
                <a:rect l="0" t="0" r="r" b="b"/>
                <a:pathLst>
                  <a:path w="29" h="19">
                    <a:moveTo>
                      <a:pt x="29" y="0"/>
                    </a:moveTo>
                    <a:lnTo>
                      <a:pt x="14" y="7"/>
                    </a:lnTo>
                    <a:lnTo>
                      <a:pt x="0" y="19"/>
                    </a:lnTo>
                    <a:lnTo>
                      <a:pt x="14" y="13"/>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8" name="Freeform 517">
                <a:extLst>
                  <a:ext uri="{FF2B5EF4-FFF2-40B4-BE49-F238E27FC236}">
                    <a16:creationId xmlns:a16="http://schemas.microsoft.com/office/drawing/2014/main" id="{E212DD89-4CBF-43EF-B533-2465EC47235C}"/>
                  </a:ext>
                </a:extLst>
              </p:cNvPr>
              <p:cNvSpPr>
                <a:spLocks noEditPoints="1"/>
              </p:cNvSpPr>
              <p:nvPr/>
            </p:nvSpPr>
            <p:spPr bwMode="auto">
              <a:xfrm>
                <a:off x="-5002" y="1464"/>
                <a:ext cx="821" cy="360"/>
              </a:xfrm>
              <a:custGeom>
                <a:avLst/>
                <a:gdLst>
                  <a:gd name="T0" fmla="*/ 15 w 746"/>
                  <a:gd name="T1" fmla="*/ 316 h 328"/>
                  <a:gd name="T2" fmla="*/ 10 w 746"/>
                  <a:gd name="T3" fmla="*/ 318 h 328"/>
                  <a:gd name="T4" fmla="*/ 0 w 746"/>
                  <a:gd name="T5" fmla="*/ 328 h 328"/>
                  <a:gd name="T6" fmla="*/ 12 w 746"/>
                  <a:gd name="T7" fmla="*/ 323 h 328"/>
                  <a:gd name="T8" fmla="*/ 15 w 746"/>
                  <a:gd name="T9" fmla="*/ 316 h 328"/>
                  <a:gd name="T10" fmla="*/ 53 w 746"/>
                  <a:gd name="T11" fmla="*/ 301 h 328"/>
                  <a:gd name="T12" fmla="*/ 18 w 746"/>
                  <a:gd name="T13" fmla="*/ 315 h 328"/>
                  <a:gd name="T14" fmla="*/ 15 w 746"/>
                  <a:gd name="T15" fmla="*/ 322 h 328"/>
                  <a:gd name="T16" fmla="*/ 60 w 746"/>
                  <a:gd name="T17" fmla="*/ 303 h 328"/>
                  <a:gd name="T18" fmla="*/ 53 w 746"/>
                  <a:gd name="T19" fmla="*/ 301 h 328"/>
                  <a:gd name="T20" fmla="*/ 120 w 746"/>
                  <a:gd name="T21" fmla="*/ 272 h 328"/>
                  <a:gd name="T22" fmla="*/ 56 w 746"/>
                  <a:gd name="T23" fmla="*/ 299 h 328"/>
                  <a:gd name="T24" fmla="*/ 63 w 746"/>
                  <a:gd name="T25" fmla="*/ 302 h 328"/>
                  <a:gd name="T26" fmla="*/ 119 w 746"/>
                  <a:gd name="T27" fmla="*/ 278 h 328"/>
                  <a:gd name="T28" fmla="*/ 120 w 746"/>
                  <a:gd name="T29" fmla="*/ 272 h 328"/>
                  <a:gd name="T30" fmla="*/ 634 w 746"/>
                  <a:gd name="T31" fmla="*/ 57 h 328"/>
                  <a:gd name="T32" fmla="*/ 605 w 746"/>
                  <a:gd name="T33" fmla="*/ 69 h 328"/>
                  <a:gd name="T34" fmla="*/ 605 w 746"/>
                  <a:gd name="T35" fmla="*/ 75 h 328"/>
                  <a:gd name="T36" fmla="*/ 629 w 746"/>
                  <a:gd name="T37" fmla="*/ 65 h 328"/>
                  <a:gd name="T38" fmla="*/ 634 w 746"/>
                  <a:gd name="T39" fmla="*/ 57 h 328"/>
                  <a:gd name="T40" fmla="*/ 651 w 746"/>
                  <a:gd name="T41" fmla="*/ 50 h 328"/>
                  <a:gd name="T42" fmla="*/ 644 w 746"/>
                  <a:gd name="T43" fmla="*/ 53 h 328"/>
                  <a:gd name="T44" fmla="*/ 639 w 746"/>
                  <a:gd name="T45" fmla="*/ 61 h 328"/>
                  <a:gd name="T46" fmla="*/ 650 w 746"/>
                  <a:gd name="T47" fmla="*/ 56 h 328"/>
                  <a:gd name="T48" fmla="*/ 651 w 746"/>
                  <a:gd name="T49" fmla="*/ 50 h 328"/>
                  <a:gd name="T50" fmla="*/ 662 w 746"/>
                  <a:gd name="T51" fmla="*/ 45 h 328"/>
                  <a:gd name="T52" fmla="*/ 653 w 746"/>
                  <a:gd name="T53" fmla="*/ 49 h 328"/>
                  <a:gd name="T54" fmla="*/ 651 w 746"/>
                  <a:gd name="T55" fmla="*/ 55 h 328"/>
                  <a:gd name="T56" fmla="*/ 664 w 746"/>
                  <a:gd name="T57" fmla="*/ 50 h 328"/>
                  <a:gd name="T58" fmla="*/ 662 w 746"/>
                  <a:gd name="T59" fmla="*/ 45 h 328"/>
                  <a:gd name="T60" fmla="*/ 741 w 746"/>
                  <a:gd name="T61" fmla="*/ 12 h 328"/>
                  <a:gd name="T62" fmla="*/ 663 w 746"/>
                  <a:gd name="T63" fmla="*/ 45 h 328"/>
                  <a:gd name="T64" fmla="*/ 665 w 746"/>
                  <a:gd name="T65" fmla="*/ 50 h 328"/>
                  <a:gd name="T66" fmla="*/ 746 w 746"/>
                  <a:gd name="T67" fmla="*/ 16 h 328"/>
                  <a:gd name="T68" fmla="*/ 744 w 746"/>
                  <a:gd name="T69" fmla="*/ 14 h 328"/>
                  <a:gd name="T70" fmla="*/ 744 w 746"/>
                  <a:gd name="T71" fmla="*/ 14 h 328"/>
                  <a:gd name="T72" fmla="*/ 741 w 746"/>
                  <a:gd name="T73" fmla="*/ 12 h 328"/>
                  <a:gd name="T74" fmla="*/ 680 w 746"/>
                  <a:gd name="T75" fmla="*/ 1 h 328"/>
                  <a:gd name="T76" fmla="*/ 677 w 746"/>
                  <a:gd name="T77" fmla="*/ 6 h 328"/>
                  <a:gd name="T78" fmla="*/ 733 w 746"/>
                  <a:gd name="T79" fmla="*/ 6 h 328"/>
                  <a:gd name="T80" fmla="*/ 725 w 746"/>
                  <a:gd name="T81" fmla="*/ 1 h 328"/>
                  <a:gd name="T82" fmla="*/ 680 w 746"/>
                  <a:gd name="T83" fmla="*/ 1 h 328"/>
                  <a:gd name="T84" fmla="*/ 602 w 746"/>
                  <a:gd name="T85" fmla="*/ 0 h 328"/>
                  <a:gd name="T86" fmla="*/ 602 w 746"/>
                  <a:gd name="T87" fmla="*/ 5 h 328"/>
                  <a:gd name="T88" fmla="*/ 642 w 746"/>
                  <a:gd name="T89" fmla="*/ 5 h 328"/>
                  <a:gd name="T90" fmla="*/ 639 w 746"/>
                  <a:gd name="T91" fmla="*/ 0 h 328"/>
                  <a:gd name="T92" fmla="*/ 602 w 746"/>
                  <a:gd name="T93"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328">
                    <a:moveTo>
                      <a:pt x="15" y="316"/>
                    </a:moveTo>
                    <a:cubicBezTo>
                      <a:pt x="10" y="318"/>
                      <a:pt x="10" y="318"/>
                      <a:pt x="10" y="318"/>
                    </a:cubicBezTo>
                    <a:cubicBezTo>
                      <a:pt x="0" y="328"/>
                      <a:pt x="0" y="328"/>
                      <a:pt x="0" y="328"/>
                    </a:cubicBezTo>
                    <a:cubicBezTo>
                      <a:pt x="12" y="323"/>
                      <a:pt x="12" y="323"/>
                      <a:pt x="12" y="323"/>
                    </a:cubicBezTo>
                    <a:cubicBezTo>
                      <a:pt x="15" y="316"/>
                      <a:pt x="15" y="316"/>
                      <a:pt x="15" y="316"/>
                    </a:cubicBezTo>
                    <a:moveTo>
                      <a:pt x="53" y="301"/>
                    </a:moveTo>
                    <a:cubicBezTo>
                      <a:pt x="18" y="315"/>
                      <a:pt x="18" y="315"/>
                      <a:pt x="18" y="315"/>
                    </a:cubicBezTo>
                    <a:cubicBezTo>
                      <a:pt x="15" y="322"/>
                      <a:pt x="15" y="322"/>
                      <a:pt x="15" y="322"/>
                    </a:cubicBezTo>
                    <a:cubicBezTo>
                      <a:pt x="60" y="303"/>
                      <a:pt x="60" y="303"/>
                      <a:pt x="60" y="303"/>
                    </a:cubicBezTo>
                    <a:cubicBezTo>
                      <a:pt x="53" y="301"/>
                      <a:pt x="53" y="301"/>
                      <a:pt x="53" y="301"/>
                    </a:cubicBezTo>
                    <a:moveTo>
                      <a:pt x="120" y="272"/>
                    </a:moveTo>
                    <a:cubicBezTo>
                      <a:pt x="56" y="299"/>
                      <a:pt x="56" y="299"/>
                      <a:pt x="56" y="299"/>
                    </a:cubicBezTo>
                    <a:cubicBezTo>
                      <a:pt x="63" y="302"/>
                      <a:pt x="63" y="302"/>
                      <a:pt x="63" y="302"/>
                    </a:cubicBezTo>
                    <a:cubicBezTo>
                      <a:pt x="119" y="278"/>
                      <a:pt x="119" y="278"/>
                      <a:pt x="119" y="278"/>
                    </a:cubicBezTo>
                    <a:cubicBezTo>
                      <a:pt x="120" y="272"/>
                      <a:pt x="120" y="272"/>
                      <a:pt x="120" y="272"/>
                    </a:cubicBezTo>
                    <a:moveTo>
                      <a:pt x="634" y="57"/>
                    </a:moveTo>
                    <a:cubicBezTo>
                      <a:pt x="605" y="69"/>
                      <a:pt x="605" y="69"/>
                      <a:pt x="605" y="69"/>
                    </a:cubicBezTo>
                    <a:cubicBezTo>
                      <a:pt x="605" y="75"/>
                      <a:pt x="605" y="75"/>
                      <a:pt x="605" y="75"/>
                    </a:cubicBezTo>
                    <a:cubicBezTo>
                      <a:pt x="629" y="65"/>
                      <a:pt x="629" y="65"/>
                      <a:pt x="629" y="65"/>
                    </a:cubicBezTo>
                    <a:cubicBezTo>
                      <a:pt x="634" y="57"/>
                      <a:pt x="634" y="57"/>
                      <a:pt x="634" y="57"/>
                    </a:cubicBezTo>
                    <a:moveTo>
                      <a:pt x="651" y="50"/>
                    </a:moveTo>
                    <a:cubicBezTo>
                      <a:pt x="644" y="53"/>
                      <a:pt x="644" y="53"/>
                      <a:pt x="644" y="53"/>
                    </a:cubicBezTo>
                    <a:cubicBezTo>
                      <a:pt x="639" y="61"/>
                      <a:pt x="639" y="61"/>
                      <a:pt x="639" y="61"/>
                    </a:cubicBezTo>
                    <a:cubicBezTo>
                      <a:pt x="650" y="56"/>
                      <a:pt x="650" y="56"/>
                      <a:pt x="650" y="56"/>
                    </a:cubicBezTo>
                    <a:cubicBezTo>
                      <a:pt x="651" y="50"/>
                      <a:pt x="651" y="50"/>
                      <a:pt x="651" y="50"/>
                    </a:cubicBezTo>
                    <a:moveTo>
                      <a:pt x="662" y="45"/>
                    </a:moveTo>
                    <a:cubicBezTo>
                      <a:pt x="653" y="49"/>
                      <a:pt x="653" y="49"/>
                      <a:pt x="653" y="49"/>
                    </a:cubicBezTo>
                    <a:cubicBezTo>
                      <a:pt x="651" y="55"/>
                      <a:pt x="651" y="55"/>
                      <a:pt x="651" y="55"/>
                    </a:cubicBezTo>
                    <a:cubicBezTo>
                      <a:pt x="664" y="50"/>
                      <a:pt x="664" y="50"/>
                      <a:pt x="664" y="50"/>
                    </a:cubicBezTo>
                    <a:cubicBezTo>
                      <a:pt x="662" y="45"/>
                      <a:pt x="662" y="45"/>
                      <a:pt x="662" y="45"/>
                    </a:cubicBezTo>
                    <a:moveTo>
                      <a:pt x="741" y="12"/>
                    </a:moveTo>
                    <a:cubicBezTo>
                      <a:pt x="663" y="45"/>
                      <a:pt x="663" y="45"/>
                      <a:pt x="663" y="45"/>
                    </a:cubicBezTo>
                    <a:cubicBezTo>
                      <a:pt x="665" y="50"/>
                      <a:pt x="665" y="50"/>
                      <a:pt x="665" y="50"/>
                    </a:cubicBezTo>
                    <a:cubicBezTo>
                      <a:pt x="746" y="16"/>
                      <a:pt x="746" y="16"/>
                      <a:pt x="746" y="16"/>
                    </a:cubicBezTo>
                    <a:cubicBezTo>
                      <a:pt x="745" y="15"/>
                      <a:pt x="745" y="15"/>
                      <a:pt x="744" y="14"/>
                    </a:cubicBezTo>
                    <a:cubicBezTo>
                      <a:pt x="744" y="14"/>
                      <a:pt x="744" y="14"/>
                      <a:pt x="744" y="14"/>
                    </a:cubicBezTo>
                    <a:cubicBezTo>
                      <a:pt x="741" y="12"/>
                      <a:pt x="741" y="12"/>
                      <a:pt x="741" y="12"/>
                    </a:cubicBezTo>
                    <a:moveTo>
                      <a:pt x="680" y="1"/>
                    </a:moveTo>
                    <a:cubicBezTo>
                      <a:pt x="677" y="6"/>
                      <a:pt x="677" y="6"/>
                      <a:pt x="677" y="6"/>
                    </a:cubicBezTo>
                    <a:cubicBezTo>
                      <a:pt x="733" y="6"/>
                      <a:pt x="733" y="6"/>
                      <a:pt x="733" y="6"/>
                    </a:cubicBezTo>
                    <a:cubicBezTo>
                      <a:pt x="725" y="1"/>
                      <a:pt x="725" y="1"/>
                      <a:pt x="725" y="1"/>
                    </a:cubicBezTo>
                    <a:cubicBezTo>
                      <a:pt x="680" y="1"/>
                      <a:pt x="680" y="1"/>
                      <a:pt x="680" y="1"/>
                    </a:cubicBezTo>
                    <a:moveTo>
                      <a:pt x="602" y="0"/>
                    </a:moveTo>
                    <a:cubicBezTo>
                      <a:pt x="602" y="5"/>
                      <a:pt x="602" y="5"/>
                      <a:pt x="602" y="5"/>
                    </a:cubicBezTo>
                    <a:cubicBezTo>
                      <a:pt x="642" y="5"/>
                      <a:pt x="642" y="5"/>
                      <a:pt x="642" y="5"/>
                    </a:cubicBezTo>
                    <a:cubicBezTo>
                      <a:pt x="639" y="0"/>
                      <a:pt x="639" y="0"/>
                      <a:pt x="639" y="0"/>
                    </a:cubicBezTo>
                    <a:cubicBezTo>
                      <a:pt x="602" y="0"/>
                      <a:pt x="602" y="0"/>
                      <a:pt x="60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9" name="Freeform 518">
                <a:extLst>
                  <a:ext uri="{FF2B5EF4-FFF2-40B4-BE49-F238E27FC236}">
                    <a16:creationId xmlns:a16="http://schemas.microsoft.com/office/drawing/2014/main" id="{E7F3C0E5-ECB8-459A-9C63-C63418A944B8}"/>
                  </a:ext>
                </a:extLst>
              </p:cNvPr>
              <p:cNvSpPr>
                <a:spLocks noEditPoints="1"/>
              </p:cNvSpPr>
              <p:nvPr/>
            </p:nvSpPr>
            <p:spPr bwMode="auto">
              <a:xfrm>
                <a:off x="-4988" y="1792"/>
                <a:ext cx="56" cy="27"/>
              </a:xfrm>
              <a:custGeom>
                <a:avLst/>
                <a:gdLst>
                  <a:gd name="T0" fmla="*/ 6 w 56"/>
                  <a:gd name="T1" fmla="*/ 18 h 27"/>
                  <a:gd name="T2" fmla="*/ 3 w 56"/>
                  <a:gd name="T3" fmla="*/ 19 h 27"/>
                  <a:gd name="T4" fmla="*/ 0 w 56"/>
                  <a:gd name="T5" fmla="*/ 27 h 27"/>
                  <a:gd name="T6" fmla="*/ 3 w 56"/>
                  <a:gd name="T7" fmla="*/ 25 h 27"/>
                  <a:gd name="T8" fmla="*/ 6 w 56"/>
                  <a:gd name="T9" fmla="*/ 18 h 27"/>
                  <a:gd name="T10" fmla="*/ 48 w 56"/>
                  <a:gd name="T11" fmla="*/ 0 h 27"/>
                  <a:gd name="T12" fmla="*/ 45 w 56"/>
                  <a:gd name="T13" fmla="*/ 2 h 27"/>
                  <a:gd name="T14" fmla="*/ 52 w 56"/>
                  <a:gd name="T15" fmla="*/ 5 h 27"/>
                  <a:gd name="T16" fmla="*/ 56 w 56"/>
                  <a:gd name="T17" fmla="*/ 4 h 27"/>
                  <a:gd name="T18" fmla="*/ 48 w 5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7">
                    <a:moveTo>
                      <a:pt x="6" y="18"/>
                    </a:moveTo>
                    <a:lnTo>
                      <a:pt x="3" y="19"/>
                    </a:lnTo>
                    <a:lnTo>
                      <a:pt x="0" y="27"/>
                    </a:lnTo>
                    <a:lnTo>
                      <a:pt x="3" y="25"/>
                    </a:lnTo>
                    <a:lnTo>
                      <a:pt x="6" y="18"/>
                    </a:lnTo>
                    <a:close/>
                    <a:moveTo>
                      <a:pt x="48" y="0"/>
                    </a:moveTo>
                    <a:lnTo>
                      <a:pt x="45" y="2"/>
                    </a:lnTo>
                    <a:lnTo>
                      <a:pt x="52" y="5"/>
                    </a:lnTo>
                    <a:lnTo>
                      <a:pt x="56" y="4"/>
                    </a:lnTo>
                    <a:lnTo>
                      <a:pt x="48"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0" name="Freeform 519">
                <a:extLst>
                  <a:ext uri="{FF2B5EF4-FFF2-40B4-BE49-F238E27FC236}">
                    <a16:creationId xmlns:a16="http://schemas.microsoft.com/office/drawing/2014/main" id="{5CC2C37B-2B40-4D99-820E-5D4F63D5C7EC}"/>
                  </a:ext>
                </a:extLst>
              </p:cNvPr>
              <p:cNvSpPr>
                <a:spLocks noEditPoints="1"/>
              </p:cNvSpPr>
              <p:nvPr/>
            </p:nvSpPr>
            <p:spPr bwMode="auto">
              <a:xfrm>
                <a:off x="-4988" y="1792"/>
                <a:ext cx="56" cy="27"/>
              </a:xfrm>
              <a:custGeom>
                <a:avLst/>
                <a:gdLst>
                  <a:gd name="T0" fmla="*/ 6 w 56"/>
                  <a:gd name="T1" fmla="*/ 18 h 27"/>
                  <a:gd name="T2" fmla="*/ 3 w 56"/>
                  <a:gd name="T3" fmla="*/ 19 h 27"/>
                  <a:gd name="T4" fmla="*/ 0 w 56"/>
                  <a:gd name="T5" fmla="*/ 27 h 27"/>
                  <a:gd name="T6" fmla="*/ 3 w 56"/>
                  <a:gd name="T7" fmla="*/ 25 h 27"/>
                  <a:gd name="T8" fmla="*/ 6 w 56"/>
                  <a:gd name="T9" fmla="*/ 18 h 27"/>
                  <a:gd name="T10" fmla="*/ 48 w 56"/>
                  <a:gd name="T11" fmla="*/ 0 h 27"/>
                  <a:gd name="T12" fmla="*/ 45 w 56"/>
                  <a:gd name="T13" fmla="*/ 2 h 27"/>
                  <a:gd name="T14" fmla="*/ 52 w 56"/>
                  <a:gd name="T15" fmla="*/ 5 h 27"/>
                  <a:gd name="T16" fmla="*/ 56 w 56"/>
                  <a:gd name="T17" fmla="*/ 4 h 27"/>
                  <a:gd name="T18" fmla="*/ 48 w 56"/>
                  <a:gd name="T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27">
                    <a:moveTo>
                      <a:pt x="6" y="18"/>
                    </a:moveTo>
                    <a:lnTo>
                      <a:pt x="3" y="19"/>
                    </a:lnTo>
                    <a:lnTo>
                      <a:pt x="0" y="27"/>
                    </a:lnTo>
                    <a:lnTo>
                      <a:pt x="3" y="25"/>
                    </a:lnTo>
                    <a:lnTo>
                      <a:pt x="6" y="18"/>
                    </a:lnTo>
                    <a:moveTo>
                      <a:pt x="48" y="0"/>
                    </a:moveTo>
                    <a:lnTo>
                      <a:pt x="45" y="2"/>
                    </a:lnTo>
                    <a:lnTo>
                      <a:pt x="52" y="5"/>
                    </a:lnTo>
                    <a:lnTo>
                      <a:pt x="56" y="4"/>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1" name="Freeform 520">
                <a:extLst>
                  <a:ext uri="{FF2B5EF4-FFF2-40B4-BE49-F238E27FC236}">
                    <a16:creationId xmlns:a16="http://schemas.microsoft.com/office/drawing/2014/main" id="{084E98E6-F116-423B-A889-23F8DE96315A}"/>
                  </a:ext>
                </a:extLst>
              </p:cNvPr>
              <p:cNvSpPr>
                <a:spLocks noEditPoints="1"/>
              </p:cNvSpPr>
              <p:nvPr/>
            </p:nvSpPr>
            <p:spPr bwMode="auto">
              <a:xfrm>
                <a:off x="-5369" y="927"/>
                <a:ext cx="105" cy="252"/>
              </a:xfrm>
              <a:custGeom>
                <a:avLst/>
                <a:gdLst>
                  <a:gd name="T0" fmla="*/ 56 w 95"/>
                  <a:gd name="T1" fmla="*/ 143 h 230"/>
                  <a:gd name="T2" fmla="*/ 91 w 95"/>
                  <a:gd name="T3" fmla="*/ 230 h 230"/>
                  <a:gd name="T4" fmla="*/ 95 w 95"/>
                  <a:gd name="T5" fmla="*/ 226 h 230"/>
                  <a:gd name="T6" fmla="*/ 62 w 95"/>
                  <a:gd name="T7" fmla="*/ 144 h 230"/>
                  <a:gd name="T8" fmla="*/ 56 w 95"/>
                  <a:gd name="T9" fmla="*/ 143 h 230"/>
                  <a:gd name="T10" fmla="*/ 52 w 95"/>
                  <a:gd name="T11" fmla="*/ 118 h 230"/>
                  <a:gd name="T12" fmla="*/ 47 w 95"/>
                  <a:gd name="T13" fmla="*/ 120 h 230"/>
                  <a:gd name="T14" fmla="*/ 55 w 95"/>
                  <a:gd name="T15" fmla="*/ 140 h 230"/>
                  <a:gd name="T16" fmla="*/ 61 w 95"/>
                  <a:gd name="T17" fmla="*/ 141 h 230"/>
                  <a:gd name="T18" fmla="*/ 52 w 95"/>
                  <a:gd name="T19" fmla="*/ 118 h 230"/>
                  <a:gd name="T20" fmla="*/ 5 w 95"/>
                  <a:gd name="T21" fmla="*/ 0 h 230"/>
                  <a:gd name="T22" fmla="*/ 0 w 95"/>
                  <a:gd name="T23" fmla="*/ 2 h 230"/>
                  <a:gd name="T24" fmla="*/ 35 w 95"/>
                  <a:gd name="T25" fmla="*/ 91 h 230"/>
                  <a:gd name="T26" fmla="*/ 40 w 95"/>
                  <a:gd name="T27" fmla="*/ 89 h 230"/>
                  <a:gd name="T28" fmla="*/ 5 w 95"/>
                  <a:gd name="T29"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230">
                    <a:moveTo>
                      <a:pt x="56" y="143"/>
                    </a:moveTo>
                    <a:cubicBezTo>
                      <a:pt x="91" y="230"/>
                      <a:pt x="91" y="230"/>
                      <a:pt x="91" y="230"/>
                    </a:cubicBezTo>
                    <a:cubicBezTo>
                      <a:pt x="95" y="226"/>
                      <a:pt x="95" y="226"/>
                      <a:pt x="95" y="226"/>
                    </a:cubicBezTo>
                    <a:cubicBezTo>
                      <a:pt x="62" y="144"/>
                      <a:pt x="62" y="144"/>
                      <a:pt x="62" y="144"/>
                    </a:cubicBezTo>
                    <a:cubicBezTo>
                      <a:pt x="56" y="143"/>
                      <a:pt x="56" y="143"/>
                      <a:pt x="56" y="143"/>
                    </a:cubicBezTo>
                    <a:moveTo>
                      <a:pt x="52" y="118"/>
                    </a:moveTo>
                    <a:cubicBezTo>
                      <a:pt x="50" y="119"/>
                      <a:pt x="49" y="120"/>
                      <a:pt x="47" y="120"/>
                    </a:cubicBezTo>
                    <a:cubicBezTo>
                      <a:pt x="55" y="140"/>
                      <a:pt x="55" y="140"/>
                      <a:pt x="55" y="140"/>
                    </a:cubicBezTo>
                    <a:cubicBezTo>
                      <a:pt x="61" y="141"/>
                      <a:pt x="61" y="141"/>
                      <a:pt x="61" y="141"/>
                    </a:cubicBezTo>
                    <a:cubicBezTo>
                      <a:pt x="52" y="118"/>
                      <a:pt x="52" y="118"/>
                      <a:pt x="52" y="118"/>
                    </a:cubicBezTo>
                    <a:moveTo>
                      <a:pt x="5" y="0"/>
                    </a:moveTo>
                    <a:cubicBezTo>
                      <a:pt x="3" y="1"/>
                      <a:pt x="1" y="2"/>
                      <a:pt x="0" y="2"/>
                    </a:cubicBezTo>
                    <a:cubicBezTo>
                      <a:pt x="35" y="91"/>
                      <a:pt x="35" y="91"/>
                      <a:pt x="35" y="91"/>
                    </a:cubicBezTo>
                    <a:cubicBezTo>
                      <a:pt x="37" y="90"/>
                      <a:pt x="38" y="89"/>
                      <a:pt x="40" y="89"/>
                    </a:cubicBezTo>
                    <a:cubicBezTo>
                      <a:pt x="5" y="0"/>
                      <a:pt x="5" y="0"/>
                      <a:pt x="5"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2" name="Freeform 521">
                <a:extLst>
                  <a:ext uri="{FF2B5EF4-FFF2-40B4-BE49-F238E27FC236}">
                    <a16:creationId xmlns:a16="http://schemas.microsoft.com/office/drawing/2014/main" id="{31EFBDCE-CB75-4476-A9CB-32057EFCC334}"/>
                  </a:ext>
                </a:extLst>
              </p:cNvPr>
              <p:cNvSpPr>
                <a:spLocks/>
              </p:cNvSpPr>
              <p:nvPr/>
            </p:nvSpPr>
            <p:spPr bwMode="auto">
              <a:xfrm>
                <a:off x="-5308" y="1081"/>
                <a:ext cx="7" cy="4"/>
              </a:xfrm>
              <a:custGeom>
                <a:avLst/>
                <a:gdLst>
                  <a:gd name="T0" fmla="*/ 0 w 7"/>
                  <a:gd name="T1" fmla="*/ 0 h 4"/>
                  <a:gd name="T2" fmla="*/ 1 w 7"/>
                  <a:gd name="T3" fmla="*/ 3 h 4"/>
                  <a:gd name="T4" fmla="*/ 7 w 7"/>
                  <a:gd name="T5" fmla="*/ 4 h 4"/>
                  <a:gd name="T6" fmla="*/ 6 w 7"/>
                  <a:gd name="T7" fmla="*/ 1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1" y="3"/>
                    </a:lnTo>
                    <a:lnTo>
                      <a:pt x="7" y="4"/>
                    </a:lnTo>
                    <a:lnTo>
                      <a:pt x="6"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3" name="Freeform 522">
                <a:extLst>
                  <a:ext uri="{FF2B5EF4-FFF2-40B4-BE49-F238E27FC236}">
                    <a16:creationId xmlns:a16="http://schemas.microsoft.com/office/drawing/2014/main" id="{F6E4BCE7-4984-48F4-93CA-12CB69E951A2}"/>
                  </a:ext>
                </a:extLst>
              </p:cNvPr>
              <p:cNvSpPr>
                <a:spLocks/>
              </p:cNvSpPr>
              <p:nvPr/>
            </p:nvSpPr>
            <p:spPr bwMode="auto">
              <a:xfrm>
                <a:off x="-5308" y="1081"/>
                <a:ext cx="7" cy="4"/>
              </a:xfrm>
              <a:custGeom>
                <a:avLst/>
                <a:gdLst>
                  <a:gd name="T0" fmla="*/ 0 w 7"/>
                  <a:gd name="T1" fmla="*/ 0 h 4"/>
                  <a:gd name="T2" fmla="*/ 1 w 7"/>
                  <a:gd name="T3" fmla="*/ 3 h 4"/>
                  <a:gd name="T4" fmla="*/ 7 w 7"/>
                  <a:gd name="T5" fmla="*/ 4 h 4"/>
                  <a:gd name="T6" fmla="*/ 6 w 7"/>
                  <a:gd name="T7" fmla="*/ 1 h 4"/>
                  <a:gd name="T8" fmla="*/ 0 w 7"/>
                  <a:gd name="T9" fmla="*/ 0 h 4"/>
                </a:gdLst>
                <a:ahLst/>
                <a:cxnLst>
                  <a:cxn ang="0">
                    <a:pos x="T0" y="T1"/>
                  </a:cxn>
                  <a:cxn ang="0">
                    <a:pos x="T2" y="T3"/>
                  </a:cxn>
                  <a:cxn ang="0">
                    <a:pos x="T4" y="T5"/>
                  </a:cxn>
                  <a:cxn ang="0">
                    <a:pos x="T6" y="T7"/>
                  </a:cxn>
                  <a:cxn ang="0">
                    <a:pos x="T8" y="T9"/>
                  </a:cxn>
                </a:cxnLst>
                <a:rect l="0" t="0" r="r" b="b"/>
                <a:pathLst>
                  <a:path w="7" h="4">
                    <a:moveTo>
                      <a:pt x="0" y="0"/>
                    </a:moveTo>
                    <a:lnTo>
                      <a:pt x="1" y="3"/>
                    </a:lnTo>
                    <a:lnTo>
                      <a:pt x="7" y="4"/>
                    </a:lnTo>
                    <a:lnTo>
                      <a:pt x="6"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4" name="Freeform 523">
                <a:extLst>
                  <a:ext uri="{FF2B5EF4-FFF2-40B4-BE49-F238E27FC236}">
                    <a16:creationId xmlns:a16="http://schemas.microsoft.com/office/drawing/2014/main" id="{FA1FCD74-9A06-4441-9D26-0F1466ED71BE}"/>
                  </a:ext>
                </a:extLst>
              </p:cNvPr>
              <p:cNvSpPr>
                <a:spLocks noEditPoints="1"/>
              </p:cNvSpPr>
              <p:nvPr/>
            </p:nvSpPr>
            <p:spPr bwMode="auto">
              <a:xfrm>
                <a:off x="-5268" y="1177"/>
                <a:ext cx="47" cy="108"/>
              </a:xfrm>
              <a:custGeom>
                <a:avLst/>
                <a:gdLst>
                  <a:gd name="T0" fmla="*/ 28 w 47"/>
                  <a:gd name="T1" fmla="*/ 73 h 108"/>
                  <a:gd name="T2" fmla="*/ 42 w 47"/>
                  <a:gd name="T3" fmla="*/ 108 h 108"/>
                  <a:gd name="T4" fmla="*/ 47 w 47"/>
                  <a:gd name="T5" fmla="*/ 105 h 108"/>
                  <a:gd name="T6" fmla="*/ 40 w 47"/>
                  <a:gd name="T7" fmla="*/ 88 h 108"/>
                  <a:gd name="T8" fmla="*/ 28 w 47"/>
                  <a:gd name="T9" fmla="*/ 73 h 108"/>
                  <a:gd name="T10" fmla="*/ 4 w 47"/>
                  <a:gd name="T11" fmla="*/ 14 h 108"/>
                  <a:gd name="T12" fmla="*/ 21 w 47"/>
                  <a:gd name="T13" fmla="*/ 57 h 108"/>
                  <a:gd name="T14" fmla="*/ 33 w 47"/>
                  <a:gd name="T15" fmla="*/ 73 h 108"/>
                  <a:gd name="T16" fmla="*/ 11 w 47"/>
                  <a:gd name="T17" fmla="*/ 18 h 108"/>
                  <a:gd name="T18" fmla="*/ 4 w 47"/>
                  <a:gd name="T19" fmla="*/ 14 h 108"/>
                  <a:gd name="T20" fmla="*/ 5 w 47"/>
                  <a:gd name="T21" fmla="*/ 0 h 108"/>
                  <a:gd name="T22" fmla="*/ 0 w 47"/>
                  <a:gd name="T23" fmla="*/ 5 h 108"/>
                  <a:gd name="T24" fmla="*/ 4 w 47"/>
                  <a:gd name="T25" fmla="*/ 13 h 108"/>
                  <a:gd name="T26" fmla="*/ 11 w 47"/>
                  <a:gd name="T27" fmla="*/ 17 h 108"/>
                  <a:gd name="T28" fmla="*/ 5 w 4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08">
                    <a:moveTo>
                      <a:pt x="28" y="73"/>
                    </a:moveTo>
                    <a:lnTo>
                      <a:pt x="42" y="108"/>
                    </a:lnTo>
                    <a:lnTo>
                      <a:pt x="47" y="105"/>
                    </a:lnTo>
                    <a:lnTo>
                      <a:pt x="40" y="88"/>
                    </a:lnTo>
                    <a:lnTo>
                      <a:pt x="28" y="73"/>
                    </a:lnTo>
                    <a:close/>
                    <a:moveTo>
                      <a:pt x="4" y="14"/>
                    </a:moveTo>
                    <a:lnTo>
                      <a:pt x="21" y="57"/>
                    </a:lnTo>
                    <a:lnTo>
                      <a:pt x="33" y="73"/>
                    </a:lnTo>
                    <a:lnTo>
                      <a:pt x="11" y="18"/>
                    </a:lnTo>
                    <a:lnTo>
                      <a:pt x="4" y="14"/>
                    </a:lnTo>
                    <a:close/>
                    <a:moveTo>
                      <a:pt x="5" y="0"/>
                    </a:moveTo>
                    <a:lnTo>
                      <a:pt x="0" y="5"/>
                    </a:lnTo>
                    <a:lnTo>
                      <a:pt x="4" y="13"/>
                    </a:lnTo>
                    <a:lnTo>
                      <a:pt x="11" y="17"/>
                    </a:lnTo>
                    <a:lnTo>
                      <a:pt x="5"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5" name="Freeform 524">
                <a:extLst>
                  <a:ext uri="{FF2B5EF4-FFF2-40B4-BE49-F238E27FC236}">
                    <a16:creationId xmlns:a16="http://schemas.microsoft.com/office/drawing/2014/main" id="{47348C5A-7CCD-4664-B973-32C61260A585}"/>
                  </a:ext>
                </a:extLst>
              </p:cNvPr>
              <p:cNvSpPr>
                <a:spLocks noEditPoints="1"/>
              </p:cNvSpPr>
              <p:nvPr/>
            </p:nvSpPr>
            <p:spPr bwMode="auto">
              <a:xfrm>
                <a:off x="-5268" y="1177"/>
                <a:ext cx="47" cy="108"/>
              </a:xfrm>
              <a:custGeom>
                <a:avLst/>
                <a:gdLst>
                  <a:gd name="T0" fmla="*/ 28 w 47"/>
                  <a:gd name="T1" fmla="*/ 73 h 108"/>
                  <a:gd name="T2" fmla="*/ 42 w 47"/>
                  <a:gd name="T3" fmla="*/ 108 h 108"/>
                  <a:gd name="T4" fmla="*/ 47 w 47"/>
                  <a:gd name="T5" fmla="*/ 105 h 108"/>
                  <a:gd name="T6" fmla="*/ 40 w 47"/>
                  <a:gd name="T7" fmla="*/ 88 h 108"/>
                  <a:gd name="T8" fmla="*/ 28 w 47"/>
                  <a:gd name="T9" fmla="*/ 73 h 108"/>
                  <a:gd name="T10" fmla="*/ 4 w 47"/>
                  <a:gd name="T11" fmla="*/ 14 h 108"/>
                  <a:gd name="T12" fmla="*/ 21 w 47"/>
                  <a:gd name="T13" fmla="*/ 57 h 108"/>
                  <a:gd name="T14" fmla="*/ 33 w 47"/>
                  <a:gd name="T15" fmla="*/ 73 h 108"/>
                  <a:gd name="T16" fmla="*/ 11 w 47"/>
                  <a:gd name="T17" fmla="*/ 18 h 108"/>
                  <a:gd name="T18" fmla="*/ 4 w 47"/>
                  <a:gd name="T19" fmla="*/ 14 h 108"/>
                  <a:gd name="T20" fmla="*/ 5 w 47"/>
                  <a:gd name="T21" fmla="*/ 0 h 108"/>
                  <a:gd name="T22" fmla="*/ 0 w 47"/>
                  <a:gd name="T23" fmla="*/ 5 h 108"/>
                  <a:gd name="T24" fmla="*/ 4 w 47"/>
                  <a:gd name="T25" fmla="*/ 13 h 108"/>
                  <a:gd name="T26" fmla="*/ 11 w 47"/>
                  <a:gd name="T27" fmla="*/ 17 h 108"/>
                  <a:gd name="T28" fmla="*/ 5 w 4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108">
                    <a:moveTo>
                      <a:pt x="28" y="73"/>
                    </a:moveTo>
                    <a:lnTo>
                      <a:pt x="42" y="108"/>
                    </a:lnTo>
                    <a:lnTo>
                      <a:pt x="47" y="105"/>
                    </a:lnTo>
                    <a:lnTo>
                      <a:pt x="40" y="88"/>
                    </a:lnTo>
                    <a:lnTo>
                      <a:pt x="28" y="73"/>
                    </a:lnTo>
                    <a:moveTo>
                      <a:pt x="4" y="14"/>
                    </a:moveTo>
                    <a:lnTo>
                      <a:pt x="21" y="57"/>
                    </a:lnTo>
                    <a:lnTo>
                      <a:pt x="33" y="73"/>
                    </a:lnTo>
                    <a:lnTo>
                      <a:pt x="11" y="18"/>
                    </a:lnTo>
                    <a:lnTo>
                      <a:pt x="4" y="14"/>
                    </a:lnTo>
                    <a:moveTo>
                      <a:pt x="5" y="0"/>
                    </a:moveTo>
                    <a:lnTo>
                      <a:pt x="0" y="5"/>
                    </a:lnTo>
                    <a:lnTo>
                      <a:pt x="4" y="13"/>
                    </a:lnTo>
                    <a:lnTo>
                      <a:pt x="11" y="1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6" name="Freeform 525">
                <a:extLst>
                  <a:ext uri="{FF2B5EF4-FFF2-40B4-BE49-F238E27FC236}">
                    <a16:creationId xmlns:a16="http://schemas.microsoft.com/office/drawing/2014/main" id="{91580F9B-0D36-4031-9594-99A87CB378E4}"/>
                  </a:ext>
                </a:extLst>
              </p:cNvPr>
              <p:cNvSpPr>
                <a:spLocks/>
              </p:cNvSpPr>
              <p:nvPr/>
            </p:nvSpPr>
            <p:spPr bwMode="auto">
              <a:xfrm>
                <a:off x="-5264" y="1190"/>
                <a:ext cx="7" cy="5"/>
              </a:xfrm>
              <a:custGeom>
                <a:avLst/>
                <a:gdLst>
                  <a:gd name="T0" fmla="*/ 0 w 7"/>
                  <a:gd name="T1" fmla="*/ 0 h 5"/>
                  <a:gd name="T2" fmla="*/ 0 w 7"/>
                  <a:gd name="T3" fmla="*/ 1 h 5"/>
                  <a:gd name="T4" fmla="*/ 7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lnTo>
                      <a:pt x="0" y="1"/>
                    </a:lnTo>
                    <a:lnTo>
                      <a:pt x="7" y="5"/>
                    </a:lnTo>
                    <a:lnTo>
                      <a:pt x="7" y="4"/>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7" name="Freeform 526">
                <a:extLst>
                  <a:ext uri="{FF2B5EF4-FFF2-40B4-BE49-F238E27FC236}">
                    <a16:creationId xmlns:a16="http://schemas.microsoft.com/office/drawing/2014/main" id="{811DF031-B215-4678-AEFE-C3E82C7E782F}"/>
                  </a:ext>
                </a:extLst>
              </p:cNvPr>
              <p:cNvSpPr>
                <a:spLocks/>
              </p:cNvSpPr>
              <p:nvPr/>
            </p:nvSpPr>
            <p:spPr bwMode="auto">
              <a:xfrm>
                <a:off x="-5264" y="1190"/>
                <a:ext cx="7" cy="5"/>
              </a:xfrm>
              <a:custGeom>
                <a:avLst/>
                <a:gdLst>
                  <a:gd name="T0" fmla="*/ 0 w 7"/>
                  <a:gd name="T1" fmla="*/ 0 h 5"/>
                  <a:gd name="T2" fmla="*/ 0 w 7"/>
                  <a:gd name="T3" fmla="*/ 1 h 5"/>
                  <a:gd name="T4" fmla="*/ 7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lnTo>
                      <a:pt x="0" y="1"/>
                    </a:lnTo>
                    <a:lnTo>
                      <a:pt x="7" y="5"/>
                    </a:lnTo>
                    <a:lnTo>
                      <a:pt x="7"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8" name="Freeform 527">
                <a:extLst>
                  <a:ext uri="{FF2B5EF4-FFF2-40B4-BE49-F238E27FC236}">
                    <a16:creationId xmlns:a16="http://schemas.microsoft.com/office/drawing/2014/main" id="{73796AB9-7E21-42A1-AC19-5B317AA24B11}"/>
                  </a:ext>
                </a:extLst>
              </p:cNvPr>
              <p:cNvSpPr>
                <a:spLocks/>
              </p:cNvSpPr>
              <p:nvPr/>
            </p:nvSpPr>
            <p:spPr bwMode="auto">
              <a:xfrm>
                <a:off x="-5247" y="1234"/>
                <a:ext cx="19" cy="31"/>
              </a:xfrm>
              <a:custGeom>
                <a:avLst/>
                <a:gdLst>
                  <a:gd name="T0" fmla="*/ 0 w 19"/>
                  <a:gd name="T1" fmla="*/ 0 h 31"/>
                  <a:gd name="T2" fmla="*/ 7 w 19"/>
                  <a:gd name="T3" fmla="*/ 16 h 31"/>
                  <a:gd name="T4" fmla="*/ 19 w 19"/>
                  <a:gd name="T5" fmla="*/ 31 h 31"/>
                  <a:gd name="T6" fmla="*/ 12 w 19"/>
                  <a:gd name="T7" fmla="*/ 16 h 31"/>
                  <a:gd name="T8" fmla="*/ 0 w 19"/>
                  <a:gd name="T9" fmla="*/ 0 h 31"/>
                </a:gdLst>
                <a:ahLst/>
                <a:cxnLst>
                  <a:cxn ang="0">
                    <a:pos x="T0" y="T1"/>
                  </a:cxn>
                  <a:cxn ang="0">
                    <a:pos x="T2" y="T3"/>
                  </a:cxn>
                  <a:cxn ang="0">
                    <a:pos x="T4" y="T5"/>
                  </a:cxn>
                  <a:cxn ang="0">
                    <a:pos x="T6" y="T7"/>
                  </a:cxn>
                  <a:cxn ang="0">
                    <a:pos x="T8" y="T9"/>
                  </a:cxn>
                </a:cxnLst>
                <a:rect l="0" t="0" r="r" b="b"/>
                <a:pathLst>
                  <a:path w="19" h="31">
                    <a:moveTo>
                      <a:pt x="0" y="0"/>
                    </a:moveTo>
                    <a:lnTo>
                      <a:pt x="7" y="16"/>
                    </a:lnTo>
                    <a:lnTo>
                      <a:pt x="19" y="31"/>
                    </a:lnTo>
                    <a:lnTo>
                      <a:pt x="12" y="16"/>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9" name="Freeform 528">
                <a:extLst>
                  <a:ext uri="{FF2B5EF4-FFF2-40B4-BE49-F238E27FC236}">
                    <a16:creationId xmlns:a16="http://schemas.microsoft.com/office/drawing/2014/main" id="{4874E15C-26F2-4466-A6CD-A68C5999676A}"/>
                  </a:ext>
                </a:extLst>
              </p:cNvPr>
              <p:cNvSpPr>
                <a:spLocks/>
              </p:cNvSpPr>
              <p:nvPr/>
            </p:nvSpPr>
            <p:spPr bwMode="auto">
              <a:xfrm>
                <a:off x="-5247" y="1234"/>
                <a:ext cx="19" cy="31"/>
              </a:xfrm>
              <a:custGeom>
                <a:avLst/>
                <a:gdLst>
                  <a:gd name="T0" fmla="*/ 0 w 19"/>
                  <a:gd name="T1" fmla="*/ 0 h 31"/>
                  <a:gd name="T2" fmla="*/ 7 w 19"/>
                  <a:gd name="T3" fmla="*/ 16 h 31"/>
                  <a:gd name="T4" fmla="*/ 19 w 19"/>
                  <a:gd name="T5" fmla="*/ 31 h 31"/>
                  <a:gd name="T6" fmla="*/ 12 w 19"/>
                  <a:gd name="T7" fmla="*/ 16 h 31"/>
                  <a:gd name="T8" fmla="*/ 0 w 19"/>
                  <a:gd name="T9" fmla="*/ 0 h 31"/>
                </a:gdLst>
                <a:ahLst/>
                <a:cxnLst>
                  <a:cxn ang="0">
                    <a:pos x="T0" y="T1"/>
                  </a:cxn>
                  <a:cxn ang="0">
                    <a:pos x="T2" y="T3"/>
                  </a:cxn>
                  <a:cxn ang="0">
                    <a:pos x="T4" y="T5"/>
                  </a:cxn>
                  <a:cxn ang="0">
                    <a:pos x="T6" y="T7"/>
                  </a:cxn>
                  <a:cxn ang="0">
                    <a:pos x="T8" y="T9"/>
                  </a:cxn>
                </a:cxnLst>
                <a:rect l="0" t="0" r="r" b="b"/>
                <a:pathLst>
                  <a:path w="19" h="31">
                    <a:moveTo>
                      <a:pt x="0" y="0"/>
                    </a:moveTo>
                    <a:lnTo>
                      <a:pt x="7" y="16"/>
                    </a:lnTo>
                    <a:lnTo>
                      <a:pt x="19" y="31"/>
                    </a:lnTo>
                    <a:lnTo>
                      <a:pt x="12" y="1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0" name="Freeform 529">
                <a:extLst>
                  <a:ext uri="{FF2B5EF4-FFF2-40B4-BE49-F238E27FC236}">
                    <a16:creationId xmlns:a16="http://schemas.microsoft.com/office/drawing/2014/main" id="{7F034835-11CC-4914-B15C-834AE2EB8B69}"/>
                  </a:ext>
                </a:extLst>
              </p:cNvPr>
              <p:cNvSpPr>
                <a:spLocks noEditPoints="1"/>
              </p:cNvSpPr>
              <p:nvPr/>
            </p:nvSpPr>
            <p:spPr bwMode="auto">
              <a:xfrm>
                <a:off x="-5375" y="1285"/>
                <a:ext cx="214" cy="174"/>
              </a:xfrm>
              <a:custGeom>
                <a:avLst/>
                <a:gdLst>
                  <a:gd name="T0" fmla="*/ 0 w 195"/>
                  <a:gd name="T1" fmla="*/ 132 h 159"/>
                  <a:gd name="T2" fmla="*/ 0 w 195"/>
                  <a:gd name="T3" fmla="*/ 138 h 159"/>
                  <a:gd name="T4" fmla="*/ 178 w 195"/>
                  <a:gd name="T5" fmla="*/ 159 h 159"/>
                  <a:gd name="T6" fmla="*/ 178 w 195"/>
                  <a:gd name="T7" fmla="*/ 153 h 159"/>
                  <a:gd name="T8" fmla="*/ 0 w 195"/>
                  <a:gd name="T9" fmla="*/ 132 h 159"/>
                  <a:gd name="T10" fmla="*/ 141 w 195"/>
                  <a:gd name="T11" fmla="*/ 0 h 159"/>
                  <a:gd name="T12" fmla="*/ 136 w 195"/>
                  <a:gd name="T13" fmla="*/ 3 h 159"/>
                  <a:gd name="T14" fmla="*/ 190 w 195"/>
                  <a:gd name="T15" fmla="*/ 136 h 159"/>
                  <a:gd name="T16" fmla="*/ 195 w 195"/>
                  <a:gd name="T17" fmla="*/ 135 h 159"/>
                  <a:gd name="T18" fmla="*/ 141 w 195"/>
                  <a:gd name="T1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159">
                    <a:moveTo>
                      <a:pt x="0" y="132"/>
                    </a:moveTo>
                    <a:cubicBezTo>
                      <a:pt x="0" y="138"/>
                      <a:pt x="0" y="138"/>
                      <a:pt x="0" y="138"/>
                    </a:cubicBezTo>
                    <a:cubicBezTo>
                      <a:pt x="178" y="159"/>
                      <a:pt x="178" y="159"/>
                      <a:pt x="178" y="159"/>
                    </a:cubicBezTo>
                    <a:cubicBezTo>
                      <a:pt x="178" y="157"/>
                      <a:pt x="178" y="155"/>
                      <a:pt x="178" y="153"/>
                    </a:cubicBezTo>
                    <a:cubicBezTo>
                      <a:pt x="0" y="132"/>
                      <a:pt x="0" y="132"/>
                      <a:pt x="0" y="132"/>
                    </a:cubicBezTo>
                    <a:moveTo>
                      <a:pt x="141" y="0"/>
                    </a:moveTo>
                    <a:cubicBezTo>
                      <a:pt x="136" y="3"/>
                      <a:pt x="136" y="3"/>
                      <a:pt x="136" y="3"/>
                    </a:cubicBezTo>
                    <a:cubicBezTo>
                      <a:pt x="190" y="136"/>
                      <a:pt x="190" y="136"/>
                      <a:pt x="190" y="136"/>
                    </a:cubicBezTo>
                    <a:cubicBezTo>
                      <a:pt x="192" y="136"/>
                      <a:pt x="193" y="135"/>
                      <a:pt x="195" y="135"/>
                    </a:cubicBezTo>
                    <a:cubicBezTo>
                      <a:pt x="141" y="0"/>
                      <a:pt x="141" y="0"/>
                      <a:pt x="14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1" name="Freeform 530">
                <a:extLst>
                  <a:ext uri="{FF2B5EF4-FFF2-40B4-BE49-F238E27FC236}">
                    <a16:creationId xmlns:a16="http://schemas.microsoft.com/office/drawing/2014/main" id="{642F68CD-257D-4F20-AED9-FE7E92C8EAE9}"/>
                  </a:ext>
                </a:extLst>
              </p:cNvPr>
              <p:cNvSpPr>
                <a:spLocks noEditPoints="1"/>
              </p:cNvSpPr>
              <p:nvPr/>
            </p:nvSpPr>
            <p:spPr bwMode="auto">
              <a:xfrm>
                <a:off x="-4519" y="1499"/>
                <a:ext cx="2451" cy="352"/>
              </a:xfrm>
              <a:custGeom>
                <a:avLst/>
                <a:gdLst>
                  <a:gd name="T0" fmla="*/ 72 w 2228"/>
                  <a:gd name="T1" fmla="*/ 244 h 321"/>
                  <a:gd name="T2" fmla="*/ 62 w 2228"/>
                  <a:gd name="T3" fmla="*/ 247 h 321"/>
                  <a:gd name="T4" fmla="*/ 18 w 2228"/>
                  <a:gd name="T5" fmla="*/ 294 h 321"/>
                  <a:gd name="T6" fmla="*/ 0 w 2228"/>
                  <a:gd name="T7" fmla="*/ 321 h 321"/>
                  <a:gd name="T8" fmla="*/ 72 w 2228"/>
                  <a:gd name="T9" fmla="*/ 244 h 321"/>
                  <a:gd name="T10" fmla="*/ 167 w 2228"/>
                  <a:gd name="T11" fmla="*/ 138 h 321"/>
                  <a:gd name="T12" fmla="*/ 68 w 2228"/>
                  <a:gd name="T13" fmla="*/ 241 h 321"/>
                  <a:gd name="T14" fmla="*/ 78 w 2228"/>
                  <a:gd name="T15" fmla="*/ 238 h 321"/>
                  <a:gd name="T16" fmla="*/ 169 w 2228"/>
                  <a:gd name="T17" fmla="*/ 143 h 321"/>
                  <a:gd name="T18" fmla="*/ 169 w 2228"/>
                  <a:gd name="T19" fmla="*/ 139 h 321"/>
                  <a:gd name="T20" fmla="*/ 167 w 2228"/>
                  <a:gd name="T21" fmla="*/ 138 h 321"/>
                  <a:gd name="T22" fmla="*/ 169 w 2228"/>
                  <a:gd name="T23" fmla="*/ 136 h 321"/>
                  <a:gd name="T24" fmla="*/ 168 w 2228"/>
                  <a:gd name="T25" fmla="*/ 137 h 321"/>
                  <a:gd name="T26" fmla="*/ 169 w 2228"/>
                  <a:gd name="T27" fmla="*/ 138 h 321"/>
                  <a:gd name="T28" fmla="*/ 169 w 2228"/>
                  <a:gd name="T29" fmla="*/ 136 h 321"/>
                  <a:gd name="T30" fmla="*/ 2194 w 2228"/>
                  <a:gd name="T31" fmla="*/ 42 h 321"/>
                  <a:gd name="T32" fmla="*/ 2173 w 2228"/>
                  <a:gd name="T33" fmla="*/ 69 h 321"/>
                  <a:gd name="T34" fmla="*/ 2178 w 2228"/>
                  <a:gd name="T35" fmla="*/ 72 h 321"/>
                  <a:gd name="T36" fmla="*/ 2195 w 2228"/>
                  <a:gd name="T37" fmla="*/ 49 h 321"/>
                  <a:gd name="T38" fmla="*/ 2194 w 2228"/>
                  <a:gd name="T39" fmla="*/ 42 h 321"/>
                  <a:gd name="T40" fmla="*/ 2225 w 2228"/>
                  <a:gd name="T41" fmla="*/ 0 h 321"/>
                  <a:gd name="T42" fmla="*/ 2195 w 2228"/>
                  <a:gd name="T43" fmla="*/ 40 h 321"/>
                  <a:gd name="T44" fmla="*/ 2196 w 2228"/>
                  <a:gd name="T45" fmla="*/ 47 h 321"/>
                  <a:gd name="T46" fmla="*/ 2228 w 2228"/>
                  <a:gd name="T47" fmla="*/ 4 h 321"/>
                  <a:gd name="T48" fmla="*/ 2225 w 2228"/>
                  <a:gd name="T4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28" h="321">
                    <a:moveTo>
                      <a:pt x="72" y="244"/>
                    </a:moveTo>
                    <a:cubicBezTo>
                      <a:pt x="62" y="247"/>
                      <a:pt x="62" y="247"/>
                      <a:pt x="62" y="247"/>
                    </a:cubicBezTo>
                    <a:cubicBezTo>
                      <a:pt x="18" y="294"/>
                      <a:pt x="18" y="294"/>
                      <a:pt x="18" y="294"/>
                    </a:cubicBezTo>
                    <a:cubicBezTo>
                      <a:pt x="0" y="321"/>
                      <a:pt x="0" y="321"/>
                      <a:pt x="0" y="321"/>
                    </a:cubicBezTo>
                    <a:cubicBezTo>
                      <a:pt x="72" y="244"/>
                      <a:pt x="72" y="244"/>
                      <a:pt x="72" y="244"/>
                    </a:cubicBezTo>
                    <a:moveTo>
                      <a:pt x="167" y="138"/>
                    </a:moveTo>
                    <a:cubicBezTo>
                      <a:pt x="68" y="241"/>
                      <a:pt x="68" y="241"/>
                      <a:pt x="68" y="241"/>
                    </a:cubicBezTo>
                    <a:cubicBezTo>
                      <a:pt x="78" y="238"/>
                      <a:pt x="78" y="238"/>
                      <a:pt x="78" y="238"/>
                    </a:cubicBezTo>
                    <a:cubicBezTo>
                      <a:pt x="169" y="143"/>
                      <a:pt x="169" y="143"/>
                      <a:pt x="169" y="143"/>
                    </a:cubicBezTo>
                    <a:cubicBezTo>
                      <a:pt x="169" y="139"/>
                      <a:pt x="169" y="139"/>
                      <a:pt x="169" y="139"/>
                    </a:cubicBezTo>
                    <a:cubicBezTo>
                      <a:pt x="167" y="138"/>
                      <a:pt x="167" y="138"/>
                      <a:pt x="167" y="138"/>
                    </a:cubicBezTo>
                    <a:moveTo>
                      <a:pt x="169" y="136"/>
                    </a:moveTo>
                    <a:cubicBezTo>
                      <a:pt x="168" y="137"/>
                      <a:pt x="168" y="137"/>
                      <a:pt x="168" y="137"/>
                    </a:cubicBezTo>
                    <a:cubicBezTo>
                      <a:pt x="169" y="138"/>
                      <a:pt x="169" y="138"/>
                      <a:pt x="169" y="138"/>
                    </a:cubicBezTo>
                    <a:cubicBezTo>
                      <a:pt x="169" y="136"/>
                      <a:pt x="169" y="136"/>
                      <a:pt x="169" y="136"/>
                    </a:cubicBezTo>
                    <a:moveTo>
                      <a:pt x="2194" y="42"/>
                    </a:moveTo>
                    <a:cubicBezTo>
                      <a:pt x="2173" y="69"/>
                      <a:pt x="2173" y="69"/>
                      <a:pt x="2173" y="69"/>
                    </a:cubicBezTo>
                    <a:cubicBezTo>
                      <a:pt x="2175" y="70"/>
                      <a:pt x="2177" y="71"/>
                      <a:pt x="2178" y="72"/>
                    </a:cubicBezTo>
                    <a:cubicBezTo>
                      <a:pt x="2195" y="49"/>
                      <a:pt x="2195" y="49"/>
                      <a:pt x="2195" y="49"/>
                    </a:cubicBezTo>
                    <a:cubicBezTo>
                      <a:pt x="2194" y="42"/>
                      <a:pt x="2194" y="42"/>
                      <a:pt x="2194" y="42"/>
                    </a:cubicBezTo>
                    <a:moveTo>
                      <a:pt x="2225" y="0"/>
                    </a:moveTo>
                    <a:cubicBezTo>
                      <a:pt x="2195" y="40"/>
                      <a:pt x="2195" y="40"/>
                      <a:pt x="2195" y="40"/>
                    </a:cubicBezTo>
                    <a:cubicBezTo>
                      <a:pt x="2196" y="47"/>
                      <a:pt x="2196" y="47"/>
                      <a:pt x="2196" y="47"/>
                    </a:cubicBezTo>
                    <a:cubicBezTo>
                      <a:pt x="2228" y="4"/>
                      <a:pt x="2228" y="4"/>
                      <a:pt x="2228" y="4"/>
                    </a:cubicBezTo>
                    <a:cubicBezTo>
                      <a:pt x="2225" y="0"/>
                      <a:pt x="2225" y="0"/>
                      <a:pt x="2225"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2" name="Freeform 531">
                <a:extLst>
                  <a:ext uri="{FF2B5EF4-FFF2-40B4-BE49-F238E27FC236}">
                    <a16:creationId xmlns:a16="http://schemas.microsoft.com/office/drawing/2014/main" id="{2A54F9A6-18BA-4A95-B7E1-C4F1EE2EE30E}"/>
                  </a:ext>
                </a:extLst>
              </p:cNvPr>
              <p:cNvSpPr>
                <a:spLocks/>
              </p:cNvSpPr>
              <p:nvPr/>
            </p:nvSpPr>
            <p:spPr bwMode="auto">
              <a:xfrm>
                <a:off x="-4335" y="1650"/>
                <a:ext cx="2" cy="2"/>
              </a:xfrm>
              <a:custGeom>
                <a:avLst/>
                <a:gdLst>
                  <a:gd name="T0" fmla="*/ 1 w 2"/>
                  <a:gd name="T1" fmla="*/ 0 h 2"/>
                  <a:gd name="T2" fmla="*/ 0 w 2"/>
                  <a:gd name="T3" fmla="*/ 1 h 2"/>
                  <a:gd name="T4" fmla="*/ 2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2" y="2"/>
                    </a:lnTo>
                    <a:lnTo>
                      <a:pt x="2"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3" name="Freeform 532">
                <a:extLst>
                  <a:ext uri="{FF2B5EF4-FFF2-40B4-BE49-F238E27FC236}">
                    <a16:creationId xmlns:a16="http://schemas.microsoft.com/office/drawing/2014/main" id="{735E2FD6-D05E-417C-8849-07899257208E}"/>
                  </a:ext>
                </a:extLst>
              </p:cNvPr>
              <p:cNvSpPr>
                <a:spLocks/>
              </p:cNvSpPr>
              <p:nvPr/>
            </p:nvSpPr>
            <p:spPr bwMode="auto">
              <a:xfrm>
                <a:off x="-4335" y="1650"/>
                <a:ext cx="2" cy="2"/>
              </a:xfrm>
              <a:custGeom>
                <a:avLst/>
                <a:gdLst>
                  <a:gd name="T0" fmla="*/ 1 w 2"/>
                  <a:gd name="T1" fmla="*/ 0 h 2"/>
                  <a:gd name="T2" fmla="*/ 0 w 2"/>
                  <a:gd name="T3" fmla="*/ 1 h 2"/>
                  <a:gd name="T4" fmla="*/ 2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2"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4" name="Freeform 533">
                <a:extLst>
                  <a:ext uri="{FF2B5EF4-FFF2-40B4-BE49-F238E27FC236}">
                    <a16:creationId xmlns:a16="http://schemas.microsoft.com/office/drawing/2014/main" id="{A216C564-3A78-43CB-8439-972495B470DF}"/>
                  </a:ext>
                </a:extLst>
              </p:cNvPr>
              <p:cNvSpPr>
                <a:spLocks/>
              </p:cNvSpPr>
              <p:nvPr/>
            </p:nvSpPr>
            <p:spPr bwMode="auto">
              <a:xfrm>
                <a:off x="-4450" y="1760"/>
                <a:ext cx="17" cy="10"/>
              </a:xfrm>
              <a:custGeom>
                <a:avLst/>
                <a:gdLst>
                  <a:gd name="T0" fmla="*/ 17 w 17"/>
                  <a:gd name="T1" fmla="*/ 0 h 10"/>
                  <a:gd name="T2" fmla="*/ 6 w 17"/>
                  <a:gd name="T3" fmla="*/ 4 h 10"/>
                  <a:gd name="T4" fmla="*/ 0 w 17"/>
                  <a:gd name="T5" fmla="*/ 10 h 10"/>
                  <a:gd name="T6" fmla="*/ 11 w 17"/>
                  <a:gd name="T7" fmla="*/ 7 h 10"/>
                  <a:gd name="T8" fmla="*/ 17 w 17"/>
                  <a:gd name="T9" fmla="*/ 0 h 10"/>
                </a:gdLst>
                <a:ahLst/>
                <a:cxnLst>
                  <a:cxn ang="0">
                    <a:pos x="T0" y="T1"/>
                  </a:cxn>
                  <a:cxn ang="0">
                    <a:pos x="T2" y="T3"/>
                  </a:cxn>
                  <a:cxn ang="0">
                    <a:pos x="T4" y="T5"/>
                  </a:cxn>
                  <a:cxn ang="0">
                    <a:pos x="T6" y="T7"/>
                  </a:cxn>
                  <a:cxn ang="0">
                    <a:pos x="T8" y="T9"/>
                  </a:cxn>
                </a:cxnLst>
                <a:rect l="0" t="0" r="r" b="b"/>
                <a:pathLst>
                  <a:path w="17" h="10">
                    <a:moveTo>
                      <a:pt x="17" y="0"/>
                    </a:moveTo>
                    <a:lnTo>
                      <a:pt x="6" y="4"/>
                    </a:lnTo>
                    <a:lnTo>
                      <a:pt x="0" y="10"/>
                    </a:lnTo>
                    <a:lnTo>
                      <a:pt x="11" y="7"/>
                    </a:lnTo>
                    <a:lnTo>
                      <a:pt x="1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5" name="Freeform 534">
                <a:extLst>
                  <a:ext uri="{FF2B5EF4-FFF2-40B4-BE49-F238E27FC236}">
                    <a16:creationId xmlns:a16="http://schemas.microsoft.com/office/drawing/2014/main" id="{0533926E-366A-4684-B50F-73B1B6E12953}"/>
                  </a:ext>
                </a:extLst>
              </p:cNvPr>
              <p:cNvSpPr>
                <a:spLocks/>
              </p:cNvSpPr>
              <p:nvPr/>
            </p:nvSpPr>
            <p:spPr bwMode="auto">
              <a:xfrm>
                <a:off x="-4450" y="1760"/>
                <a:ext cx="17" cy="10"/>
              </a:xfrm>
              <a:custGeom>
                <a:avLst/>
                <a:gdLst>
                  <a:gd name="T0" fmla="*/ 17 w 17"/>
                  <a:gd name="T1" fmla="*/ 0 h 10"/>
                  <a:gd name="T2" fmla="*/ 6 w 17"/>
                  <a:gd name="T3" fmla="*/ 4 h 10"/>
                  <a:gd name="T4" fmla="*/ 0 w 17"/>
                  <a:gd name="T5" fmla="*/ 10 h 10"/>
                  <a:gd name="T6" fmla="*/ 11 w 17"/>
                  <a:gd name="T7" fmla="*/ 7 h 10"/>
                  <a:gd name="T8" fmla="*/ 17 w 17"/>
                  <a:gd name="T9" fmla="*/ 0 h 10"/>
                </a:gdLst>
                <a:ahLst/>
                <a:cxnLst>
                  <a:cxn ang="0">
                    <a:pos x="T0" y="T1"/>
                  </a:cxn>
                  <a:cxn ang="0">
                    <a:pos x="T2" y="T3"/>
                  </a:cxn>
                  <a:cxn ang="0">
                    <a:pos x="T4" y="T5"/>
                  </a:cxn>
                  <a:cxn ang="0">
                    <a:pos x="T6" y="T7"/>
                  </a:cxn>
                  <a:cxn ang="0">
                    <a:pos x="T8" y="T9"/>
                  </a:cxn>
                </a:cxnLst>
                <a:rect l="0" t="0" r="r" b="b"/>
                <a:pathLst>
                  <a:path w="17" h="10">
                    <a:moveTo>
                      <a:pt x="17" y="0"/>
                    </a:moveTo>
                    <a:lnTo>
                      <a:pt x="6" y="4"/>
                    </a:lnTo>
                    <a:lnTo>
                      <a:pt x="0" y="10"/>
                    </a:lnTo>
                    <a:lnTo>
                      <a:pt x="11" y="7"/>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6" name="Freeform 535">
                <a:extLst>
                  <a:ext uri="{FF2B5EF4-FFF2-40B4-BE49-F238E27FC236}">
                    <a16:creationId xmlns:a16="http://schemas.microsoft.com/office/drawing/2014/main" id="{0465CE55-E712-4DBE-9683-3840DE29581D}"/>
                  </a:ext>
                </a:extLst>
              </p:cNvPr>
              <p:cNvSpPr>
                <a:spLocks noEditPoints="1"/>
              </p:cNvSpPr>
              <p:nvPr/>
            </p:nvSpPr>
            <p:spPr bwMode="auto">
              <a:xfrm>
                <a:off x="-2070" y="1082"/>
                <a:ext cx="397" cy="421"/>
              </a:xfrm>
              <a:custGeom>
                <a:avLst/>
                <a:gdLst>
                  <a:gd name="T0" fmla="*/ 101 w 361"/>
                  <a:gd name="T1" fmla="*/ 253 h 384"/>
                  <a:gd name="T2" fmla="*/ 91 w 361"/>
                  <a:gd name="T3" fmla="*/ 258 h 384"/>
                  <a:gd name="T4" fmla="*/ 0 w 361"/>
                  <a:gd name="T5" fmla="*/ 380 h 384"/>
                  <a:gd name="T6" fmla="*/ 3 w 361"/>
                  <a:gd name="T7" fmla="*/ 384 h 384"/>
                  <a:gd name="T8" fmla="*/ 101 w 361"/>
                  <a:gd name="T9" fmla="*/ 253 h 384"/>
                  <a:gd name="T10" fmla="*/ 140 w 361"/>
                  <a:gd name="T11" fmla="*/ 192 h 384"/>
                  <a:gd name="T12" fmla="*/ 97 w 361"/>
                  <a:gd name="T13" fmla="*/ 250 h 384"/>
                  <a:gd name="T14" fmla="*/ 107 w 361"/>
                  <a:gd name="T15" fmla="*/ 245 h 384"/>
                  <a:gd name="T16" fmla="*/ 145 w 361"/>
                  <a:gd name="T17" fmla="*/ 193 h 384"/>
                  <a:gd name="T18" fmla="*/ 140 w 361"/>
                  <a:gd name="T19" fmla="*/ 192 h 384"/>
                  <a:gd name="T20" fmla="*/ 170 w 361"/>
                  <a:gd name="T21" fmla="*/ 151 h 384"/>
                  <a:gd name="T22" fmla="*/ 140 w 361"/>
                  <a:gd name="T23" fmla="*/ 191 h 384"/>
                  <a:gd name="T24" fmla="*/ 146 w 361"/>
                  <a:gd name="T25" fmla="*/ 192 h 384"/>
                  <a:gd name="T26" fmla="*/ 173 w 361"/>
                  <a:gd name="T27" fmla="*/ 156 h 384"/>
                  <a:gd name="T28" fmla="*/ 170 w 361"/>
                  <a:gd name="T29" fmla="*/ 151 h 384"/>
                  <a:gd name="T30" fmla="*/ 275 w 361"/>
                  <a:gd name="T31" fmla="*/ 18 h 384"/>
                  <a:gd name="T32" fmla="*/ 258 w 361"/>
                  <a:gd name="T33" fmla="*/ 34 h 384"/>
                  <a:gd name="T34" fmla="*/ 173 w 361"/>
                  <a:gd name="T35" fmla="*/ 147 h 384"/>
                  <a:gd name="T36" fmla="*/ 176 w 361"/>
                  <a:gd name="T37" fmla="*/ 153 h 384"/>
                  <a:gd name="T38" fmla="*/ 276 w 361"/>
                  <a:gd name="T39" fmla="*/ 19 h 384"/>
                  <a:gd name="T40" fmla="*/ 275 w 361"/>
                  <a:gd name="T41" fmla="*/ 18 h 384"/>
                  <a:gd name="T42" fmla="*/ 309 w 361"/>
                  <a:gd name="T43" fmla="*/ 0 h 384"/>
                  <a:gd name="T44" fmla="*/ 308 w 361"/>
                  <a:gd name="T45" fmla="*/ 5 h 384"/>
                  <a:gd name="T46" fmla="*/ 361 w 361"/>
                  <a:gd name="T47" fmla="*/ 9 h 384"/>
                  <a:gd name="T48" fmla="*/ 361 w 361"/>
                  <a:gd name="T49" fmla="*/ 4 h 384"/>
                  <a:gd name="T50" fmla="*/ 309 w 361"/>
                  <a:gd name="T51"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384">
                    <a:moveTo>
                      <a:pt x="101" y="253"/>
                    </a:moveTo>
                    <a:cubicBezTo>
                      <a:pt x="91" y="258"/>
                      <a:pt x="91" y="258"/>
                      <a:pt x="91" y="258"/>
                    </a:cubicBezTo>
                    <a:cubicBezTo>
                      <a:pt x="0" y="380"/>
                      <a:pt x="0" y="380"/>
                      <a:pt x="0" y="380"/>
                    </a:cubicBezTo>
                    <a:cubicBezTo>
                      <a:pt x="3" y="384"/>
                      <a:pt x="3" y="384"/>
                      <a:pt x="3" y="384"/>
                    </a:cubicBezTo>
                    <a:cubicBezTo>
                      <a:pt x="101" y="253"/>
                      <a:pt x="101" y="253"/>
                      <a:pt x="101" y="253"/>
                    </a:cubicBezTo>
                    <a:moveTo>
                      <a:pt x="140" y="192"/>
                    </a:moveTo>
                    <a:cubicBezTo>
                      <a:pt x="97" y="250"/>
                      <a:pt x="97" y="250"/>
                      <a:pt x="97" y="250"/>
                    </a:cubicBezTo>
                    <a:cubicBezTo>
                      <a:pt x="107" y="245"/>
                      <a:pt x="107" y="245"/>
                      <a:pt x="107" y="245"/>
                    </a:cubicBezTo>
                    <a:cubicBezTo>
                      <a:pt x="145" y="193"/>
                      <a:pt x="145" y="193"/>
                      <a:pt x="145" y="193"/>
                    </a:cubicBezTo>
                    <a:cubicBezTo>
                      <a:pt x="140" y="192"/>
                      <a:pt x="140" y="192"/>
                      <a:pt x="140" y="192"/>
                    </a:cubicBezTo>
                    <a:moveTo>
                      <a:pt x="170" y="151"/>
                    </a:moveTo>
                    <a:cubicBezTo>
                      <a:pt x="140" y="191"/>
                      <a:pt x="140" y="191"/>
                      <a:pt x="140" y="191"/>
                    </a:cubicBezTo>
                    <a:cubicBezTo>
                      <a:pt x="146" y="192"/>
                      <a:pt x="146" y="192"/>
                      <a:pt x="146" y="192"/>
                    </a:cubicBezTo>
                    <a:cubicBezTo>
                      <a:pt x="173" y="156"/>
                      <a:pt x="173" y="156"/>
                      <a:pt x="173" y="156"/>
                    </a:cubicBezTo>
                    <a:cubicBezTo>
                      <a:pt x="170" y="151"/>
                      <a:pt x="170" y="151"/>
                      <a:pt x="170" y="151"/>
                    </a:cubicBezTo>
                    <a:moveTo>
                      <a:pt x="275" y="18"/>
                    </a:moveTo>
                    <a:cubicBezTo>
                      <a:pt x="258" y="34"/>
                      <a:pt x="258" y="34"/>
                      <a:pt x="258" y="34"/>
                    </a:cubicBezTo>
                    <a:cubicBezTo>
                      <a:pt x="173" y="147"/>
                      <a:pt x="173" y="147"/>
                      <a:pt x="173" y="147"/>
                    </a:cubicBezTo>
                    <a:cubicBezTo>
                      <a:pt x="176" y="153"/>
                      <a:pt x="176" y="153"/>
                      <a:pt x="176" y="153"/>
                    </a:cubicBezTo>
                    <a:cubicBezTo>
                      <a:pt x="276" y="19"/>
                      <a:pt x="276" y="19"/>
                      <a:pt x="276" y="19"/>
                    </a:cubicBezTo>
                    <a:cubicBezTo>
                      <a:pt x="275" y="19"/>
                      <a:pt x="275" y="18"/>
                      <a:pt x="275" y="18"/>
                    </a:cubicBezTo>
                    <a:moveTo>
                      <a:pt x="309" y="0"/>
                    </a:moveTo>
                    <a:cubicBezTo>
                      <a:pt x="309" y="2"/>
                      <a:pt x="309" y="4"/>
                      <a:pt x="308" y="5"/>
                    </a:cubicBezTo>
                    <a:cubicBezTo>
                      <a:pt x="361" y="9"/>
                      <a:pt x="361" y="9"/>
                      <a:pt x="361" y="9"/>
                    </a:cubicBezTo>
                    <a:cubicBezTo>
                      <a:pt x="361" y="4"/>
                      <a:pt x="361" y="4"/>
                      <a:pt x="361" y="4"/>
                    </a:cubicBezTo>
                    <a:cubicBezTo>
                      <a:pt x="309" y="0"/>
                      <a:pt x="309" y="0"/>
                      <a:pt x="309"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7" name="Freeform 536">
                <a:extLst>
                  <a:ext uri="{FF2B5EF4-FFF2-40B4-BE49-F238E27FC236}">
                    <a16:creationId xmlns:a16="http://schemas.microsoft.com/office/drawing/2014/main" id="{7232D009-0DB7-4706-A730-F62EA5AE6893}"/>
                  </a:ext>
                </a:extLst>
              </p:cNvPr>
              <p:cNvSpPr>
                <a:spLocks/>
              </p:cNvSpPr>
              <p:nvPr/>
            </p:nvSpPr>
            <p:spPr bwMode="auto">
              <a:xfrm>
                <a:off x="-1916" y="1291"/>
                <a:ext cx="6" cy="2"/>
              </a:xfrm>
              <a:custGeom>
                <a:avLst/>
                <a:gdLst>
                  <a:gd name="T0" fmla="*/ 0 w 6"/>
                  <a:gd name="T1" fmla="*/ 0 h 2"/>
                  <a:gd name="T2" fmla="*/ 0 w 6"/>
                  <a:gd name="T3" fmla="*/ 1 h 2"/>
                  <a:gd name="T4" fmla="*/ 5 w 6"/>
                  <a:gd name="T5" fmla="*/ 2 h 2"/>
                  <a:gd name="T6" fmla="*/ 6 w 6"/>
                  <a:gd name="T7" fmla="*/ 1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lnTo>
                      <a:pt x="0" y="1"/>
                    </a:lnTo>
                    <a:lnTo>
                      <a:pt x="5" y="2"/>
                    </a:lnTo>
                    <a:lnTo>
                      <a:pt x="6" y="1"/>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8" name="Freeform 537">
                <a:extLst>
                  <a:ext uri="{FF2B5EF4-FFF2-40B4-BE49-F238E27FC236}">
                    <a16:creationId xmlns:a16="http://schemas.microsoft.com/office/drawing/2014/main" id="{88E09A60-F6D1-47D5-B22B-A3E60E5D9AD5}"/>
                  </a:ext>
                </a:extLst>
              </p:cNvPr>
              <p:cNvSpPr>
                <a:spLocks/>
              </p:cNvSpPr>
              <p:nvPr/>
            </p:nvSpPr>
            <p:spPr bwMode="auto">
              <a:xfrm>
                <a:off x="-1916" y="1291"/>
                <a:ext cx="6" cy="2"/>
              </a:xfrm>
              <a:custGeom>
                <a:avLst/>
                <a:gdLst>
                  <a:gd name="T0" fmla="*/ 0 w 6"/>
                  <a:gd name="T1" fmla="*/ 0 h 2"/>
                  <a:gd name="T2" fmla="*/ 0 w 6"/>
                  <a:gd name="T3" fmla="*/ 1 h 2"/>
                  <a:gd name="T4" fmla="*/ 5 w 6"/>
                  <a:gd name="T5" fmla="*/ 2 h 2"/>
                  <a:gd name="T6" fmla="*/ 6 w 6"/>
                  <a:gd name="T7" fmla="*/ 1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lnTo>
                      <a:pt x="0" y="1"/>
                    </a:lnTo>
                    <a:lnTo>
                      <a:pt x="5" y="2"/>
                    </a:lnTo>
                    <a:lnTo>
                      <a:pt x="6"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9" name="Freeform 538">
                <a:extLst>
                  <a:ext uri="{FF2B5EF4-FFF2-40B4-BE49-F238E27FC236}">
                    <a16:creationId xmlns:a16="http://schemas.microsoft.com/office/drawing/2014/main" id="{C49109D5-7236-41BD-A3C2-CE835A740029}"/>
                  </a:ext>
                </a:extLst>
              </p:cNvPr>
              <p:cNvSpPr>
                <a:spLocks/>
              </p:cNvSpPr>
              <p:nvPr/>
            </p:nvSpPr>
            <p:spPr bwMode="auto">
              <a:xfrm>
                <a:off x="-1883" y="1243"/>
                <a:ext cx="6" cy="10"/>
              </a:xfrm>
              <a:custGeom>
                <a:avLst/>
                <a:gdLst>
                  <a:gd name="T0" fmla="*/ 3 w 6"/>
                  <a:gd name="T1" fmla="*/ 0 h 10"/>
                  <a:gd name="T2" fmla="*/ 0 w 6"/>
                  <a:gd name="T3" fmla="*/ 4 h 10"/>
                  <a:gd name="T4" fmla="*/ 3 w 6"/>
                  <a:gd name="T5" fmla="*/ 10 h 10"/>
                  <a:gd name="T6" fmla="*/ 6 w 6"/>
                  <a:gd name="T7" fmla="*/ 7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0" y="4"/>
                    </a:lnTo>
                    <a:lnTo>
                      <a:pt x="3" y="10"/>
                    </a:lnTo>
                    <a:lnTo>
                      <a:pt x="6" y="7"/>
                    </a:lnTo>
                    <a:lnTo>
                      <a:pt x="3"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0" name="Freeform 539">
                <a:extLst>
                  <a:ext uri="{FF2B5EF4-FFF2-40B4-BE49-F238E27FC236}">
                    <a16:creationId xmlns:a16="http://schemas.microsoft.com/office/drawing/2014/main" id="{948DD1B7-7275-4EC7-ADF8-E122EBE9D00B}"/>
                  </a:ext>
                </a:extLst>
              </p:cNvPr>
              <p:cNvSpPr>
                <a:spLocks/>
              </p:cNvSpPr>
              <p:nvPr/>
            </p:nvSpPr>
            <p:spPr bwMode="auto">
              <a:xfrm>
                <a:off x="-1883" y="1243"/>
                <a:ext cx="6" cy="10"/>
              </a:xfrm>
              <a:custGeom>
                <a:avLst/>
                <a:gdLst>
                  <a:gd name="T0" fmla="*/ 3 w 6"/>
                  <a:gd name="T1" fmla="*/ 0 h 10"/>
                  <a:gd name="T2" fmla="*/ 0 w 6"/>
                  <a:gd name="T3" fmla="*/ 4 h 10"/>
                  <a:gd name="T4" fmla="*/ 3 w 6"/>
                  <a:gd name="T5" fmla="*/ 10 h 10"/>
                  <a:gd name="T6" fmla="*/ 6 w 6"/>
                  <a:gd name="T7" fmla="*/ 7 h 10"/>
                  <a:gd name="T8" fmla="*/ 3 w 6"/>
                  <a:gd name="T9" fmla="*/ 0 h 10"/>
                </a:gdLst>
                <a:ahLst/>
                <a:cxnLst>
                  <a:cxn ang="0">
                    <a:pos x="T0" y="T1"/>
                  </a:cxn>
                  <a:cxn ang="0">
                    <a:pos x="T2" y="T3"/>
                  </a:cxn>
                  <a:cxn ang="0">
                    <a:pos x="T4" y="T5"/>
                  </a:cxn>
                  <a:cxn ang="0">
                    <a:pos x="T6" y="T7"/>
                  </a:cxn>
                  <a:cxn ang="0">
                    <a:pos x="T8" y="T9"/>
                  </a:cxn>
                </a:cxnLst>
                <a:rect l="0" t="0" r="r" b="b"/>
                <a:pathLst>
                  <a:path w="6" h="10">
                    <a:moveTo>
                      <a:pt x="3" y="0"/>
                    </a:moveTo>
                    <a:lnTo>
                      <a:pt x="0" y="4"/>
                    </a:lnTo>
                    <a:lnTo>
                      <a:pt x="3" y="10"/>
                    </a:lnTo>
                    <a:lnTo>
                      <a:pt x="6"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1" name="Freeform 540">
                <a:extLst>
                  <a:ext uri="{FF2B5EF4-FFF2-40B4-BE49-F238E27FC236}">
                    <a16:creationId xmlns:a16="http://schemas.microsoft.com/office/drawing/2014/main" id="{C067736D-C55F-4AE4-99FF-8E657212FCE9}"/>
                  </a:ext>
                </a:extLst>
              </p:cNvPr>
              <p:cNvSpPr>
                <a:spLocks/>
              </p:cNvSpPr>
              <p:nvPr/>
            </p:nvSpPr>
            <p:spPr bwMode="auto">
              <a:xfrm>
                <a:off x="-1970" y="1350"/>
                <a:ext cx="18" cy="15"/>
              </a:xfrm>
              <a:custGeom>
                <a:avLst/>
                <a:gdLst>
                  <a:gd name="T0" fmla="*/ 18 w 18"/>
                  <a:gd name="T1" fmla="*/ 0 h 15"/>
                  <a:gd name="T2" fmla="*/ 7 w 18"/>
                  <a:gd name="T3" fmla="*/ 6 h 15"/>
                  <a:gd name="T4" fmla="*/ 0 w 18"/>
                  <a:gd name="T5" fmla="*/ 15 h 15"/>
                  <a:gd name="T6" fmla="*/ 11 w 18"/>
                  <a:gd name="T7" fmla="*/ 9 h 15"/>
                  <a:gd name="T8" fmla="*/ 18 w 18"/>
                  <a:gd name="T9" fmla="*/ 0 h 15"/>
                </a:gdLst>
                <a:ahLst/>
                <a:cxnLst>
                  <a:cxn ang="0">
                    <a:pos x="T0" y="T1"/>
                  </a:cxn>
                  <a:cxn ang="0">
                    <a:pos x="T2" y="T3"/>
                  </a:cxn>
                  <a:cxn ang="0">
                    <a:pos x="T4" y="T5"/>
                  </a:cxn>
                  <a:cxn ang="0">
                    <a:pos x="T6" y="T7"/>
                  </a:cxn>
                  <a:cxn ang="0">
                    <a:pos x="T8" y="T9"/>
                  </a:cxn>
                </a:cxnLst>
                <a:rect l="0" t="0" r="r" b="b"/>
                <a:pathLst>
                  <a:path w="18" h="15">
                    <a:moveTo>
                      <a:pt x="18" y="0"/>
                    </a:moveTo>
                    <a:lnTo>
                      <a:pt x="7" y="6"/>
                    </a:lnTo>
                    <a:lnTo>
                      <a:pt x="0" y="15"/>
                    </a:lnTo>
                    <a:lnTo>
                      <a:pt x="11" y="9"/>
                    </a:lnTo>
                    <a:lnTo>
                      <a:pt x="18"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2" name="Freeform 541">
                <a:extLst>
                  <a:ext uri="{FF2B5EF4-FFF2-40B4-BE49-F238E27FC236}">
                    <a16:creationId xmlns:a16="http://schemas.microsoft.com/office/drawing/2014/main" id="{1F646F50-583E-442D-BC19-DB0F4C459A33}"/>
                  </a:ext>
                </a:extLst>
              </p:cNvPr>
              <p:cNvSpPr>
                <a:spLocks/>
              </p:cNvSpPr>
              <p:nvPr/>
            </p:nvSpPr>
            <p:spPr bwMode="auto">
              <a:xfrm>
                <a:off x="-1970" y="1350"/>
                <a:ext cx="18" cy="15"/>
              </a:xfrm>
              <a:custGeom>
                <a:avLst/>
                <a:gdLst>
                  <a:gd name="T0" fmla="*/ 18 w 18"/>
                  <a:gd name="T1" fmla="*/ 0 h 15"/>
                  <a:gd name="T2" fmla="*/ 7 w 18"/>
                  <a:gd name="T3" fmla="*/ 6 h 15"/>
                  <a:gd name="T4" fmla="*/ 0 w 18"/>
                  <a:gd name="T5" fmla="*/ 15 h 15"/>
                  <a:gd name="T6" fmla="*/ 11 w 18"/>
                  <a:gd name="T7" fmla="*/ 9 h 15"/>
                  <a:gd name="T8" fmla="*/ 18 w 18"/>
                  <a:gd name="T9" fmla="*/ 0 h 15"/>
                </a:gdLst>
                <a:ahLst/>
                <a:cxnLst>
                  <a:cxn ang="0">
                    <a:pos x="T0" y="T1"/>
                  </a:cxn>
                  <a:cxn ang="0">
                    <a:pos x="T2" y="T3"/>
                  </a:cxn>
                  <a:cxn ang="0">
                    <a:pos x="T4" y="T5"/>
                  </a:cxn>
                  <a:cxn ang="0">
                    <a:pos x="T6" y="T7"/>
                  </a:cxn>
                  <a:cxn ang="0">
                    <a:pos x="T8" y="T9"/>
                  </a:cxn>
                </a:cxnLst>
                <a:rect l="0" t="0" r="r" b="b"/>
                <a:pathLst>
                  <a:path w="18" h="15">
                    <a:moveTo>
                      <a:pt x="18" y="0"/>
                    </a:moveTo>
                    <a:lnTo>
                      <a:pt x="7" y="6"/>
                    </a:lnTo>
                    <a:lnTo>
                      <a:pt x="0" y="15"/>
                    </a:lnTo>
                    <a:lnTo>
                      <a:pt x="11" y="9"/>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3" name="Freeform 542">
                <a:extLst>
                  <a:ext uri="{FF2B5EF4-FFF2-40B4-BE49-F238E27FC236}">
                    <a16:creationId xmlns:a16="http://schemas.microsoft.com/office/drawing/2014/main" id="{EBA74467-0BEF-4337-B050-CEAB3B3C91EC}"/>
                  </a:ext>
                </a:extLst>
              </p:cNvPr>
              <p:cNvSpPr>
                <a:spLocks noEditPoints="1"/>
              </p:cNvSpPr>
              <p:nvPr/>
            </p:nvSpPr>
            <p:spPr bwMode="auto">
              <a:xfrm>
                <a:off x="-4648" y="1491"/>
                <a:ext cx="2092" cy="488"/>
              </a:xfrm>
              <a:custGeom>
                <a:avLst/>
                <a:gdLst>
                  <a:gd name="T0" fmla="*/ 111 w 1902"/>
                  <a:gd name="T1" fmla="*/ 328 h 445"/>
                  <a:gd name="T2" fmla="*/ 0 w 1902"/>
                  <a:gd name="T3" fmla="*/ 445 h 445"/>
                  <a:gd name="T4" fmla="*/ 7 w 1902"/>
                  <a:gd name="T5" fmla="*/ 445 h 445"/>
                  <a:gd name="T6" fmla="*/ 92 w 1902"/>
                  <a:gd name="T7" fmla="*/ 355 h 445"/>
                  <a:gd name="T8" fmla="*/ 111 w 1902"/>
                  <a:gd name="T9" fmla="*/ 328 h 445"/>
                  <a:gd name="T10" fmla="*/ 1781 w 1902"/>
                  <a:gd name="T11" fmla="*/ 297 h 445"/>
                  <a:gd name="T12" fmla="*/ 1777 w 1902"/>
                  <a:gd name="T13" fmla="*/ 301 h 445"/>
                  <a:gd name="T14" fmla="*/ 1898 w 1902"/>
                  <a:gd name="T15" fmla="*/ 371 h 445"/>
                  <a:gd name="T16" fmla="*/ 1902 w 1902"/>
                  <a:gd name="T17" fmla="*/ 367 h 445"/>
                  <a:gd name="T18" fmla="*/ 1781 w 1902"/>
                  <a:gd name="T19" fmla="*/ 297 h 445"/>
                  <a:gd name="T20" fmla="*/ 1735 w 1902"/>
                  <a:gd name="T21" fmla="*/ 271 h 445"/>
                  <a:gd name="T22" fmla="*/ 1730 w 1902"/>
                  <a:gd name="T23" fmla="*/ 274 h 445"/>
                  <a:gd name="T24" fmla="*/ 1776 w 1902"/>
                  <a:gd name="T25" fmla="*/ 300 h 445"/>
                  <a:gd name="T26" fmla="*/ 1780 w 1902"/>
                  <a:gd name="T27" fmla="*/ 297 h 445"/>
                  <a:gd name="T28" fmla="*/ 1735 w 1902"/>
                  <a:gd name="T29" fmla="*/ 271 h 445"/>
                  <a:gd name="T30" fmla="*/ 1731 w 1902"/>
                  <a:gd name="T31" fmla="*/ 268 h 445"/>
                  <a:gd name="T32" fmla="*/ 1729 w 1902"/>
                  <a:gd name="T33" fmla="*/ 273 h 445"/>
                  <a:gd name="T34" fmla="*/ 1729 w 1902"/>
                  <a:gd name="T35" fmla="*/ 273 h 445"/>
                  <a:gd name="T36" fmla="*/ 1734 w 1902"/>
                  <a:gd name="T37" fmla="*/ 270 h 445"/>
                  <a:gd name="T38" fmla="*/ 1731 w 1902"/>
                  <a:gd name="T39" fmla="*/ 268 h 445"/>
                  <a:gd name="T40" fmla="*/ 1665 w 1902"/>
                  <a:gd name="T41" fmla="*/ 230 h 445"/>
                  <a:gd name="T42" fmla="*/ 1661 w 1902"/>
                  <a:gd name="T43" fmla="*/ 234 h 445"/>
                  <a:gd name="T44" fmla="*/ 1702 w 1902"/>
                  <a:gd name="T45" fmla="*/ 258 h 445"/>
                  <a:gd name="T46" fmla="*/ 1705 w 1902"/>
                  <a:gd name="T47" fmla="*/ 253 h 445"/>
                  <a:gd name="T48" fmla="*/ 1665 w 1902"/>
                  <a:gd name="T49" fmla="*/ 230 h 445"/>
                  <a:gd name="T50" fmla="*/ 1370 w 1902"/>
                  <a:gd name="T51" fmla="*/ 91 h 445"/>
                  <a:gd name="T52" fmla="*/ 1373 w 1902"/>
                  <a:gd name="T53" fmla="*/ 124 h 445"/>
                  <a:gd name="T54" fmla="*/ 1377 w 1902"/>
                  <a:gd name="T55" fmla="*/ 115 h 445"/>
                  <a:gd name="T56" fmla="*/ 1375 w 1902"/>
                  <a:gd name="T57" fmla="*/ 91 h 445"/>
                  <a:gd name="T58" fmla="*/ 1373 w 1902"/>
                  <a:gd name="T59" fmla="*/ 91 h 445"/>
                  <a:gd name="T60" fmla="*/ 1370 w 1902"/>
                  <a:gd name="T61" fmla="*/ 91 h 445"/>
                  <a:gd name="T62" fmla="*/ 1394 w 1902"/>
                  <a:gd name="T63" fmla="*/ 75 h 445"/>
                  <a:gd name="T64" fmla="*/ 1392 w 1902"/>
                  <a:gd name="T65" fmla="*/ 80 h 445"/>
                  <a:gd name="T66" fmla="*/ 1393 w 1902"/>
                  <a:gd name="T67" fmla="*/ 80 h 445"/>
                  <a:gd name="T68" fmla="*/ 1396 w 1902"/>
                  <a:gd name="T69" fmla="*/ 76 h 445"/>
                  <a:gd name="T70" fmla="*/ 1394 w 1902"/>
                  <a:gd name="T71" fmla="*/ 75 h 445"/>
                  <a:gd name="T72" fmla="*/ 448 w 1902"/>
                  <a:gd name="T73" fmla="*/ 0 h 445"/>
                  <a:gd name="T74" fmla="*/ 442 w 1902"/>
                  <a:gd name="T75" fmla="*/ 0 h 445"/>
                  <a:gd name="T76" fmla="*/ 442 w 1902"/>
                  <a:gd name="T77" fmla="*/ 1 h 445"/>
                  <a:gd name="T78" fmla="*/ 447 w 1902"/>
                  <a:gd name="T79" fmla="*/ 4 h 445"/>
                  <a:gd name="T80" fmla="*/ 448 w 1902"/>
                  <a:gd name="T81"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02" h="445">
                    <a:moveTo>
                      <a:pt x="111" y="328"/>
                    </a:moveTo>
                    <a:cubicBezTo>
                      <a:pt x="0" y="445"/>
                      <a:pt x="0" y="445"/>
                      <a:pt x="0" y="445"/>
                    </a:cubicBezTo>
                    <a:cubicBezTo>
                      <a:pt x="7" y="445"/>
                      <a:pt x="7" y="445"/>
                      <a:pt x="7" y="445"/>
                    </a:cubicBezTo>
                    <a:cubicBezTo>
                      <a:pt x="92" y="355"/>
                      <a:pt x="92" y="355"/>
                      <a:pt x="92" y="355"/>
                    </a:cubicBezTo>
                    <a:cubicBezTo>
                      <a:pt x="111" y="328"/>
                      <a:pt x="111" y="328"/>
                      <a:pt x="111" y="328"/>
                    </a:cubicBezTo>
                    <a:moveTo>
                      <a:pt x="1781" y="297"/>
                    </a:moveTo>
                    <a:cubicBezTo>
                      <a:pt x="1777" y="301"/>
                      <a:pt x="1777" y="301"/>
                      <a:pt x="1777" y="301"/>
                    </a:cubicBezTo>
                    <a:cubicBezTo>
                      <a:pt x="1898" y="371"/>
                      <a:pt x="1898" y="371"/>
                      <a:pt x="1898" y="371"/>
                    </a:cubicBezTo>
                    <a:cubicBezTo>
                      <a:pt x="1902" y="367"/>
                      <a:pt x="1902" y="367"/>
                      <a:pt x="1902" y="367"/>
                    </a:cubicBezTo>
                    <a:cubicBezTo>
                      <a:pt x="1781" y="297"/>
                      <a:pt x="1781" y="297"/>
                      <a:pt x="1781" y="297"/>
                    </a:cubicBezTo>
                    <a:moveTo>
                      <a:pt x="1735" y="271"/>
                    </a:moveTo>
                    <a:cubicBezTo>
                      <a:pt x="1730" y="274"/>
                      <a:pt x="1730" y="274"/>
                      <a:pt x="1730" y="274"/>
                    </a:cubicBezTo>
                    <a:cubicBezTo>
                      <a:pt x="1776" y="300"/>
                      <a:pt x="1776" y="300"/>
                      <a:pt x="1776" y="300"/>
                    </a:cubicBezTo>
                    <a:cubicBezTo>
                      <a:pt x="1780" y="297"/>
                      <a:pt x="1780" y="297"/>
                      <a:pt x="1780" y="297"/>
                    </a:cubicBezTo>
                    <a:cubicBezTo>
                      <a:pt x="1735" y="271"/>
                      <a:pt x="1735" y="271"/>
                      <a:pt x="1735" y="271"/>
                    </a:cubicBezTo>
                    <a:moveTo>
                      <a:pt x="1731" y="268"/>
                    </a:moveTo>
                    <a:cubicBezTo>
                      <a:pt x="1731" y="270"/>
                      <a:pt x="1730" y="272"/>
                      <a:pt x="1729" y="273"/>
                    </a:cubicBezTo>
                    <a:cubicBezTo>
                      <a:pt x="1729" y="273"/>
                      <a:pt x="1729" y="273"/>
                      <a:pt x="1729" y="273"/>
                    </a:cubicBezTo>
                    <a:cubicBezTo>
                      <a:pt x="1734" y="270"/>
                      <a:pt x="1734" y="270"/>
                      <a:pt x="1734" y="270"/>
                    </a:cubicBezTo>
                    <a:cubicBezTo>
                      <a:pt x="1731" y="268"/>
                      <a:pt x="1731" y="268"/>
                      <a:pt x="1731" y="268"/>
                    </a:cubicBezTo>
                    <a:moveTo>
                      <a:pt x="1665" y="230"/>
                    </a:moveTo>
                    <a:cubicBezTo>
                      <a:pt x="1661" y="234"/>
                      <a:pt x="1661" y="234"/>
                      <a:pt x="1661" y="234"/>
                    </a:cubicBezTo>
                    <a:cubicBezTo>
                      <a:pt x="1702" y="258"/>
                      <a:pt x="1702" y="258"/>
                      <a:pt x="1702" y="258"/>
                    </a:cubicBezTo>
                    <a:cubicBezTo>
                      <a:pt x="1702" y="256"/>
                      <a:pt x="1704" y="255"/>
                      <a:pt x="1705" y="253"/>
                    </a:cubicBezTo>
                    <a:cubicBezTo>
                      <a:pt x="1665" y="230"/>
                      <a:pt x="1665" y="230"/>
                      <a:pt x="1665" y="230"/>
                    </a:cubicBezTo>
                    <a:moveTo>
                      <a:pt x="1370" y="91"/>
                    </a:moveTo>
                    <a:cubicBezTo>
                      <a:pt x="1373" y="124"/>
                      <a:pt x="1373" y="124"/>
                      <a:pt x="1373" y="124"/>
                    </a:cubicBezTo>
                    <a:cubicBezTo>
                      <a:pt x="1377" y="115"/>
                      <a:pt x="1377" y="115"/>
                      <a:pt x="1377" y="115"/>
                    </a:cubicBezTo>
                    <a:cubicBezTo>
                      <a:pt x="1375" y="91"/>
                      <a:pt x="1375" y="91"/>
                      <a:pt x="1375" y="91"/>
                    </a:cubicBezTo>
                    <a:cubicBezTo>
                      <a:pt x="1374" y="91"/>
                      <a:pt x="1374" y="91"/>
                      <a:pt x="1373" y="91"/>
                    </a:cubicBezTo>
                    <a:cubicBezTo>
                      <a:pt x="1372" y="91"/>
                      <a:pt x="1371" y="91"/>
                      <a:pt x="1370" y="91"/>
                    </a:cubicBezTo>
                    <a:moveTo>
                      <a:pt x="1394" y="75"/>
                    </a:moveTo>
                    <a:cubicBezTo>
                      <a:pt x="1394" y="77"/>
                      <a:pt x="1393" y="78"/>
                      <a:pt x="1392" y="80"/>
                    </a:cubicBezTo>
                    <a:cubicBezTo>
                      <a:pt x="1393" y="80"/>
                      <a:pt x="1393" y="80"/>
                      <a:pt x="1393" y="80"/>
                    </a:cubicBezTo>
                    <a:cubicBezTo>
                      <a:pt x="1396" y="76"/>
                      <a:pt x="1396" y="76"/>
                      <a:pt x="1396" y="76"/>
                    </a:cubicBezTo>
                    <a:cubicBezTo>
                      <a:pt x="1394" y="75"/>
                      <a:pt x="1394" y="75"/>
                      <a:pt x="1394" y="75"/>
                    </a:cubicBezTo>
                    <a:moveTo>
                      <a:pt x="448" y="0"/>
                    </a:moveTo>
                    <a:cubicBezTo>
                      <a:pt x="446" y="0"/>
                      <a:pt x="444" y="0"/>
                      <a:pt x="442" y="0"/>
                    </a:cubicBezTo>
                    <a:cubicBezTo>
                      <a:pt x="442" y="1"/>
                      <a:pt x="442" y="1"/>
                      <a:pt x="442" y="1"/>
                    </a:cubicBezTo>
                    <a:cubicBezTo>
                      <a:pt x="447" y="4"/>
                      <a:pt x="447" y="4"/>
                      <a:pt x="447" y="4"/>
                    </a:cubicBezTo>
                    <a:cubicBezTo>
                      <a:pt x="448" y="0"/>
                      <a:pt x="448" y="0"/>
                      <a:pt x="448"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4" name="Freeform 543">
                <a:extLst>
                  <a:ext uri="{FF2B5EF4-FFF2-40B4-BE49-F238E27FC236}">
                    <a16:creationId xmlns:a16="http://schemas.microsoft.com/office/drawing/2014/main" id="{E8B22F8F-FB87-4F9F-A5B9-48B746163F37}"/>
                  </a:ext>
                </a:extLst>
              </p:cNvPr>
              <p:cNvSpPr>
                <a:spLocks/>
              </p:cNvSpPr>
              <p:nvPr/>
            </p:nvSpPr>
            <p:spPr bwMode="auto">
              <a:xfrm>
                <a:off x="-2695" y="1816"/>
                <a:ext cx="6" cy="5"/>
              </a:xfrm>
              <a:custGeom>
                <a:avLst/>
                <a:gdLst>
                  <a:gd name="T0" fmla="*/ 4 w 6"/>
                  <a:gd name="T1" fmla="*/ 0 h 5"/>
                  <a:gd name="T2" fmla="*/ 0 w 6"/>
                  <a:gd name="T3" fmla="*/ 4 h 5"/>
                  <a:gd name="T4" fmla="*/ 1 w 6"/>
                  <a:gd name="T5" fmla="*/ 5 h 5"/>
                  <a:gd name="T6" fmla="*/ 6 w 6"/>
                  <a:gd name="T7" fmla="*/ 0 h 5"/>
                  <a:gd name="T8" fmla="*/ 4 w 6"/>
                  <a:gd name="T9" fmla="*/ 0 h 5"/>
                </a:gdLst>
                <a:ahLst/>
                <a:cxnLst>
                  <a:cxn ang="0">
                    <a:pos x="T0" y="T1"/>
                  </a:cxn>
                  <a:cxn ang="0">
                    <a:pos x="T2" y="T3"/>
                  </a:cxn>
                  <a:cxn ang="0">
                    <a:pos x="T4" y="T5"/>
                  </a:cxn>
                  <a:cxn ang="0">
                    <a:pos x="T6" y="T7"/>
                  </a:cxn>
                  <a:cxn ang="0">
                    <a:pos x="T8" y="T9"/>
                  </a:cxn>
                </a:cxnLst>
                <a:rect l="0" t="0" r="r" b="b"/>
                <a:pathLst>
                  <a:path w="6" h="5">
                    <a:moveTo>
                      <a:pt x="4" y="0"/>
                    </a:moveTo>
                    <a:lnTo>
                      <a:pt x="0" y="4"/>
                    </a:lnTo>
                    <a:lnTo>
                      <a:pt x="1" y="5"/>
                    </a:lnTo>
                    <a:lnTo>
                      <a:pt x="6" y="0"/>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5" name="Freeform 544">
                <a:extLst>
                  <a:ext uri="{FF2B5EF4-FFF2-40B4-BE49-F238E27FC236}">
                    <a16:creationId xmlns:a16="http://schemas.microsoft.com/office/drawing/2014/main" id="{91A7F85D-6A77-4246-9590-708A8D5E5D6E}"/>
                  </a:ext>
                </a:extLst>
              </p:cNvPr>
              <p:cNvSpPr>
                <a:spLocks/>
              </p:cNvSpPr>
              <p:nvPr/>
            </p:nvSpPr>
            <p:spPr bwMode="auto">
              <a:xfrm>
                <a:off x="-2695" y="1816"/>
                <a:ext cx="6" cy="5"/>
              </a:xfrm>
              <a:custGeom>
                <a:avLst/>
                <a:gdLst>
                  <a:gd name="T0" fmla="*/ 4 w 6"/>
                  <a:gd name="T1" fmla="*/ 0 h 5"/>
                  <a:gd name="T2" fmla="*/ 0 w 6"/>
                  <a:gd name="T3" fmla="*/ 4 h 5"/>
                  <a:gd name="T4" fmla="*/ 1 w 6"/>
                  <a:gd name="T5" fmla="*/ 5 h 5"/>
                  <a:gd name="T6" fmla="*/ 6 w 6"/>
                  <a:gd name="T7" fmla="*/ 0 h 5"/>
                  <a:gd name="T8" fmla="*/ 4 w 6"/>
                  <a:gd name="T9" fmla="*/ 0 h 5"/>
                </a:gdLst>
                <a:ahLst/>
                <a:cxnLst>
                  <a:cxn ang="0">
                    <a:pos x="T0" y="T1"/>
                  </a:cxn>
                  <a:cxn ang="0">
                    <a:pos x="T2" y="T3"/>
                  </a:cxn>
                  <a:cxn ang="0">
                    <a:pos x="T4" y="T5"/>
                  </a:cxn>
                  <a:cxn ang="0">
                    <a:pos x="T6" y="T7"/>
                  </a:cxn>
                  <a:cxn ang="0">
                    <a:pos x="T8" y="T9"/>
                  </a:cxn>
                </a:cxnLst>
                <a:rect l="0" t="0" r="r" b="b"/>
                <a:pathLst>
                  <a:path w="6" h="5">
                    <a:moveTo>
                      <a:pt x="4" y="0"/>
                    </a:moveTo>
                    <a:lnTo>
                      <a:pt x="0" y="4"/>
                    </a:lnTo>
                    <a:lnTo>
                      <a:pt x="1" y="5"/>
                    </a:lnTo>
                    <a:lnTo>
                      <a:pt x="6"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6" name="Freeform 545">
                <a:extLst>
                  <a:ext uri="{FF2B5EF4-FFF2-40B4-BE49-F238E27FC236}">
                    <a16:creationId xmlns:a16="http://schemas.microsoft.com/office/drawing/2014/main" id="{E4CA36A8-C7E7-43E1-A392-250FD42B2521}"/>
                  </a:ext>
                </a:extLst>
              </p:cNvPr>
              <p:cNvSpPr>
                <a:spLocks/>
              </p:cNvSpPr>
              <p:nvPr/>
            </p:nvSpPr>
            <p:spPr bwMode="auto">
              <a:xfrm>
                <a:off x="-2747" y="1787"/>
                <a:ext cx="7" cy="4"/>
              </a:xfrm>
              <a:custGeom>
                <a:avLst/>
                <a:gdLst>
                  <a:gd name="T0" fmla="*/ 6 w 7"/>
                  <a:gd name="T1" fmla="*/ 0 h 4"/>
                  <a:gd name="T2" fmla="*/ 0 w 7"/>
                  <a:gd name="T3" fmla="*/ 3 h 4"/>
                  <a:gd name="T4" fmla="*/ 1 w 7"/>
                  <a:gd name="T5" fmla="*/ 4 h 4"/>
                  <a:gd name="T6" fmla="*/ 7 w 7"/>
                  <a:gd name="T7" fmla="*/ 1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lnTo>
                      <a:pt x="0" y="3"/>
                    </a:lnTo>
                    <a:lnTo>
                      <a:pt x="1" y="4"/>
                    </a:lnTo>
                    <a:lnTo>
                      <a:pt x="7" y="1"/>
                    </a:lnTo>
                    <a:lnTo>
                      <a:pt x="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7" name="Freeform 546">
                <a:extLst>
                  <a:ext uri="{FF2B5EF4-FFF2-40B4-BE49-F238E27FC236}">
                    <a16:creationId xmlns:a16="http://schemas.microsoft.com/office/drawing/2014/main" id="{86D2AB80-7A7D-4544-938A-A8E096B22344}"/>
                  </a:ext>
                </a:extLst>
              </p:cNvPr>
              <p:cNvSpPr>
                <a:spLocks/>
              </p:cNvSpPr>
              <p:nvPr/>
            </p:nvSpPr>
            <p:spPr bwMode="auto">
              <a:xfrm>
                <a:off x="-2747" y="1787"/>
                <a:ext cx="7" cy="4"/>
              </a:xfrm>
              <a:custGeom>
                <a:avLst/>
                <a:gdLst>
                  <a:gd name="T0" fmla="*/ 6 w 7"/>
                  <a:gd name="T1" fmla="*/ 0 h 4"/>
                  <a:gd name="T2" fmla="*/ 0 w 7"/>
                  <a:gd name="T3" fmla="*/ 3 h 4"/>
                  <a:gd name="T4" fmla="*/ 1 w 7"/>
                  <a:gd name="T5" fmla="*/ 4 h 4"/>
                  <a:gd name="T6" fmla="*/ 7 w 7"/>
                  <a:gd name="T7" fmla="*/ 1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lnTo>
                      <a:pt x="0" y="3"/>
                    </a:lnTo>
                    <a:lnTo>
                      <a:pt x="1" y="4"/>
                    </a:lnTo>
                    <a:lnTo>
                      <a:pt x="7"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8" name="Freeform 547">
                <a:extLst>
                  <a:ext uri="{FF2B5EF4-FFF2-40B4-BE49-F238E27FC236}">
                    <a16:creationId xmlns:a16="http://schemas.microsoft.com/office/drawing/2014/main" id="{F48DA92B-E643-4C4E-850E-DAF7AE389542}"/>
                  </a:ext>
                </a:extLst>
              </p:cNvPr>
              <p:cNvSpPr>
                <a:spLocks noEditPoints="1"/>
              </p:cNvSpPr>
              <p:nvPr/>
            </p:nvSpPr>
            <p:spPr bwMode="auto">
              <a:xfrm>
                <a:off x="-2559" y="1894"/>
                <a:ext cx="87" cy="52"/>
              </a:xfrm>
              <a:custGeom>
                <a:avLst/>
                <a:gdLst>
                  <a:gd name="T0" fmla="*/ 86 w 87"/>
                  <a:gd name="T1" fmla="*/ 46 h 52"/>
                  <a:gd name="T2" fmla="*/ 86 w 87"/>
                  <a:gd name="T3" fmla="*/ 50 h 52"/>
                  <a:gd name="T4" fmla="*/ 87 w 87"/>
                  <a:gd name="T5" fmla="*/ 47 h 52"/>
                  <a:gd name="T6" fmla="*/ 86 w 87"/>
                  <a:gd name="T7" fmla="*/ 46 h 52"/>
                  <a:gd name="T8" fmla="*/ 6 w 87"/>
                  <a:gd name="T9" fmla="*/ 1 h 52"/>
                  <a:gd name="T10" fmla="*/ 4 w 87"/>
                  <a:gd name="T11" fmla="*/ 6 h 52"/>
                  <a:gd name="T12" fmla="*/ 84 w 87"/>
                  <a:gd name="T13" fmla="*/ 52 h 52"/>
                  <a:gd name="T14" fmla="*/ 84 w 87"/>
                  <a:gd name="T15" fmla="*/ 52 h 52"/>
                  <a:gd name="T16" fmla="*/ 85 w 87"/>
                  <a:gd name="T17" fmla="*/ 46 h 52"/>
                  <a:gd name="T18" fmla="*/ 6 w 87"/>
                  <a:gd name="T19" fmla="*/ 1 h 52"/>
                  <a:gd name="T20" fmla="*/ 4 w 87"/>
                  <a:gd name="T21" fmla="*/ 0 h 52"/>
                  <a:gd name="T22" fmla="*/ 0 w 87"/>
                  <a:gd name="T23" fmla="*/ 4 h 52"/>
                  <a:gd name="T24" fmla="*/ 3 w 87"/>
                  <a:gd name="T25" fmla="*/ 6 h 52"/>
                  <a:gd name="T26" fmla="*/ 5 w 87"/>
                  <a:gd name="T27" fmla="*/ 0 h 52"/>
                  <a:gd name="T28" fmla="*/ 4 w 87"/>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52">
                    <a:moveTo>
                      <a:pt x="86" y="46"/>
                    </a:moveTo>
                    <a:lnTo>
                      <a:pt x="86" y="50"/>
                    </a:lnTo>
                    <a:lnTo>
                      <a:pt x="87" y="47"/>
                    </a:lnTo>
                    <a:lnTo>
                      <a:pt x="86" y="46"/>
                    </a:lnTo>
                    <a:close/>
                    <a:moveTo>
                      <a:pt x="6" y="1"/>
                    </a:moveTo>
                    <a:lnTo>
                      <a:pt x="4" y="6"/>
                    </a:lnTo>
                    <a:lnTo>
                      <a:pt x="84" y="52"/>
                    </a:lnTo>
                    <a:lnTo>
                      <a:pt x="84" y="52"/>
                    </a:lnTo>
                    <a:lnTo>
                      <a:pt x="85" y="46"/>
                    </a:lnTo>
                    <a:lnTo>
                      <a:pt x="6" y="1"/>
                    </a:lnTo>
                    <a:close/>
                    <a:moveTo>
                      <a:pt x="4" y="0"/>
                    </a:moveTo>
                    <a:lnTo>
                      <a:pt x="0" y="4"/>
                    </a:lnTo>
                    <a:lnTo>
                      <a:pt x="3" y="6"/>
                    </a:lnTo>
                    <a:lnTo>
                      <a:pt x="5" y="0"/>
                    </a:lnTo>
                    <a:lnTo>
                      <a:pt x="4"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9" name="Freeform 548">
                <a:extLst>
                  <a:ext uri="{FF2B5EF4-FFF2-40B4-BE49-F238E27FC236}">
                    <a16:creationId xmlns:a16="http://schemas.microsoft.com/office/drawing/2014/main" id="{02252BE5-459C-4688-B1EF-E8294E9FF981}"/>
                  </a:ext>
                </a:extLst>
              </p:cNvPr>
              <p:cNvSpPr>
                <a:spLocks noEditPoints="1"/>
              </p:cNvSpPr>
              <p:nvPr/>
            </p:nvSpPr>
            <p:spPr bwMode="auto">
              <a:xfrm>
                <a:off x="-2559" y="1894"/>
                <a:ext cx="87" cy="52"/>
              </a:xfrm>
              <a:custGeom>
                <a:avLst/>
                <a:gdLst>
                  <a:gd name="T0" fmla="*/ 86 w 87"/>
                  <a:gd name="T1" fmla="*/ 46 h 52"/>
                  <a:gd name="T2" fmla="*/ 86 w 87"/>
                  <a:gd name="T3" fmla="*/ 50 h 52"/>
                  <a:gd name="T4" fmla="*/ 87 w 87"/>
                  <a:gd name="T5" fmla="*/ 47 h 52"/>
                  <a:gd name="T6" fmla="*/ 86 w 87"/>
                  <a:gd name="T7" fmla="*/ 46 h 52"/>
                  <a:gd name="T8" fmla="*/ 6 w 87"/>
                  <a:gd name="T9" fmla="*/ 1 h 52"/>
                  <a:gd name="T10" fmla="*/ 4 w 87"/>
                  <a:gd name="T11" fmla="*/ 6 h 52"/>
                  <a:gd name="T12" fmla="*/ 84 w 87"/>
                  <a:gd name="T13" fmla="*/ 52 h 52"/>
                  <a:gd name="T14" fmla="*/ 84 w 87"/>
                  <a:gd name="T15" fmla="*/ 52 h 52"/>
                  <a:gd name="T16" fmla="*/ 85 w 87"/>
                  <a:gd name="T17" fmla="*/ 46 h 52"/>
                  <a:gd name="T18" fmla="*/ 6 w 87"/>
                  <a:gd name="T19" fmla="*/ 1 h 52"/>
                  <a:gd name="T20" fmla="*/ 4 w 87"/>
                  <a:gd name="T21" fmla="*/ 0 h 52"/>
                  <a:gd name="T22" fmla="*/ 0 w 87"/>
                  <a:gd name="T23" fmla="*/ 4 h 52"/>
                  <a:gd name="T24" fmla="*/ 3 w 87"/>
                  <a:gd name="T25" fmla="*/ 6 h 52"/>
                  <a:gd name="T26" fmla="*/ 5 w 87"/>
                  <a:gd name="T27" fmla="*/ 0 h 52"/>
                  <a:gd name="T28" fmla="*/ 4 w 87"/>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52">
                    <a:moveTo>
                      <a:pt x="86" y="46"/>
                    </a:moveTo>
                    <a:lnTo>
                      <a:pt x="86" y="50"/>
                    </a:lnTo>
                    <a:lnTo>
                      <a:pt x="87" y="47"/>
                    </a:lnTo>
                    <a:lnTo>
                      <a:pt x="86" y="46"/>
                    </a:lnTo>
                    <a:moveTo>
                      <a:pt x="6" y="1"/>
                    </a:moveTo>
                    <a:lnTo>
                      <a:pt x="4" y="6"/>
                    </a:lnTo>
                    <a:lnTo>
                      <a:pt x="84" y="52"/>
                    </a:lnTo>
                    <a:lnTo>
                      <a:pt x="84" y="52"/>
                    </a:lnTo>
                    <a:lnTo>
                      <a:pt x="85" y="46"/>
                    </a:lnTo>
                    <a:lnTo>
                      <a:pt x="6" y="1"/>
                    </a:lnTo>
                    <a:moveTo>
                      <a:pt x="4" y="0"/>
                    </a:moveTo>
                    <a:lnTo>
                      <a:pt x="0" y="4"/>
                    </a:lnTo>
                    <a:lnTo>
                      <a:pt x="3" y="6"/>
                    </a:lnTo>
                    <a:lnTo>
                      <a:pt x="5"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0" name="Freeform 549">
                <a:extLst>
                  <a:ext uri="{FF2B5EF4-FFF2-40B4-BE49-F238E27FC236}">
                    <a16:creationId xmlns:a16="http://schemas.microsoft.com/office/drawing/2014/main" id="{5098FB5B-3569-4B64-9B4F-0668419E5581}"/>
                  </a:ext>
                </a:extLst>
              </p:cNvPr>
              <p:cNvSpPr>
                <a:spLocks/>
              </p:cNvSpPr>
              <p:nvPr/>
            </p:nvSpPr>
            <p:spPr bwMode="auto">
              <a:xfrm>
                <a:off x="-2475" y="1940"/>
                <a:ext cx="1" cy="6"/>
              </a:xfrm>
              <a:custGeom>
                <a:avLst/>
                <a:gdLst>
                  <a:gd name="T0" fmla="*/ 1 w 1"/>
                  <a:gd name="T1" fmla="*/ 0 h 6"/>
                  <a:gd name="T2" fmla="*/ 0 w 1"/>
                  <a:gd name="T3" fmla="*/ 6 h 6"/>
                  <a:gd name="T4" fmla="*/ 0 w 1"/>
                  <a:gd name="T5" fmla="*/ 6 h 6"/>
                  <a:gd name="T6" fmla="*/ 1 w 1"/>
                  <a:gd name="T7" fmla="*/ 0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6"/>
                    </a:lnTo>
                    <a:lnTo>
                      <a:pt x="0" y="6"/>
                    </a:lnTo>
                    <a:lnTo>
                      <a:pt x="1" y="0"/>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1" name="Freeform 550">
                <a:extLst>
                  <a:ext uri="{FF2B5EF4-FFF2-40B4-BE49-F238E27FC236}">
                    <a16:creationId xmlns:a16="http://schemas.microsoft.com/office/drawing/2014/main" id="{096F8A8B-8B95-4BBB-A3F0-BD6CEE13E5B2}"/>
                  </a:ext>
                </a:extLst>
              </p:cNvPr>
              <p:cNvSpPr>
                <a:spLocks/>
              </p:cNvSpPr>
              <p:nvPr/>
            </p:nvSpPr>
            <p:spPr bwMode="auto">
              <a:xfrm>
                <a:off x="-2475" y="1940"/>
                <a:ext cx="1" cy="6"/>
              </a:xfrm>
              <a:custGeom>
                <a:avLst/>
                <a:gdLst>
                  <a:gd name="T0" fmla="*/ 1 w 1"/>
                  <a:gd name="T1" fmla="*/ 0 h 6"/>
                  <a:gd name="T2" fmla="*/ 0 w 1"/>
                  <a:gd name="T3" fmla="*/ 6 h 6"/>
                  <a:gd name="T4" fmla="*/ 0 w 1"/>
                  <a:gd name="T5" fmla="*/ 6 h 6"/>
                  <a:gd name="T6" fmla="*/ 1 w 1"/>
                  <a:gd name="T7" fmla="*/ 0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6"/>
                    </a:lnTo>
                    <a:lnTo>
                      <a:pt x="0" y="6"/>
                    </a:lnTo>
                    <a:lnTo>
                      <a:pt x="1"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2" name="Freeform 551">
                <a:extLst>
                  <a:ext uri="{FF2B5EF4-FFF2-40B4-BE49-F238E27FC236}">
                    <a16:creationId xmlns:a16="http://schemas.microsoft.com/office/drawing/2014/main" id="{7F978B0B-1C3D-4FAA-A37B-48C5CF1658C3}"/>
                  </a:ext>
                </a:extLst>
              </p:cNvPr>
              <p:cNvSpPr>
                <a:spLocks/>
              </p:cNvSpPr>
              <p:nvPr/>
            </p:nvSpPr>
            <p:spPr bwMode="auto">
              <a:xfrm>
                <a:off x="-2475" y="1940"/>
                <a:ext cx="2" cy="6"/>
              </a:xfrm>
              <a:custGeom>
                <a:avLst/>
                <a:gdLst>
                  <a:gd name="T0" fmla="*/ 1 w 2"/>
                  <a:gd name="T1" fmla="*/ 0 h 6"/>
                  <a:gd name="T2" fmla="*/ 0 w 2"/>
                  <a:gd name="T3" fmla="*/ 6 h 6"/>
                  <a:gd name="T4" fmla="*/ 2 w 2"/>
                  <a:gd name="T5" fmla="*/ 4 h 6"/>
                  <a:gd name="T6" fmla="*/ 2 w 2"/>
                  <a:gd name="T7" fmla="*/ 0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6"/>
                    </a:lnTo>
                    <a:lnTo>
                      <a:pt x="2" y="4"/>
                    </a:lnTo>
                    <a:lnTo>
                      <a:pt x="2" y="0"/>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3" name="Freeform 552">
                <a:extLst>
                  <a:ext uri="{FF2B5EF4-FFF2-40B4-BE49-F238E27FC236}">
                    <a16:creationId xmlns:a16="http://schemas.microsoft.com/office/drawing/2014/main" id="{0FCB543F-58F8-43E0-8002-46A545C34DD3}"/>
                  </a:ext>
                </a:extLst>
              </p:cNvPr>
              <p:cNvSpPr>
                <a:spLocks/>
              </p:cNvSpPr>
              <p:nvPr/>
            </p:nvSpPr>
            <p:spPr bwMode="auto">
              <a:xfrm>
                <a:off x="-2475" y="1940"/>
                <a:ext cx="2" cy="6"/>
              </a:xfrm>
              <a:custGeom>
                <a:avLst/>
                <a:gdLst>
                  <a:gd name="T0" fmla="*/ 1 w 2"/>
                  <a:gd name="T1" fmla="*/ 0 h 6"/>
                  <a:gd name="T2" fmla="*/ 0 w 2"/>
                  <a:gd name="T3" fmla="*/ 6 h 6"/>
                  <a:gd name="T4" fmla="*/ 2 w 2"/>
                  <a:gd name="T5" fmla="*/ 4 h 6"/>
                  <a:gd name="T6" fmla="*/ 2 w 2"/>
                  <a:gd name="T7" fmla="*/ 0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6"/>
                    </a:lnTo>
                    <a:lnTo>
                      <a:pt x="2" y="4"/>
                    </a:lnTo>
                    <a:lnTo>
                      <a:pt x="2"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4" name="Freeform 553">
                <a:extLst>
                  <a:ext uri="{FF2B5EF4-FFF2-40B4-BE49-F238E27FC236}">
                    <a16:creationId xmlns:a16="http://schemas.microsoft.com/office/drawing/2014/main" id="{878E95E3-7E00-4AE4-A3EA-9B0D82010586}"/>
                  </a:ext>
                </a:extLst>
              </p:cNvPr>
              <p:cNvSpPr>
                <a:spLocks/>
              </p:cNvSpPr>
              <p:nvPr/>
            </p:nvSpPr>
            <p:spPr bwMode="auto">
              <a:xfrm>
                <a:off x="-2556" y="1894"/>
                <a:ext cx="3" cy="6"/>
              </a:xfrm>
              <a:custGeom>
                <a:avLst/>
                <a:gdLst>
                  <a:gd name="T0" fmla="*/ 2 w 3"/>
                  <a:gd name="T1" fmla="*/ 0 h 6"/>
                  <a:gd name="T2" fmla="*/ 0 w 3"/>
                  <a:gd name="T3" fmla="*/ 6 h 6"/>
                  <a:gd name="T4" fmla="*/ 1 w 3"/>
                  <a:gd name="T5" fmla="*/ 6 h 6"/>
                  <a:gd name="T6" fmla="*/ 3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lnTo>
                      <a:pt x="0" y="6"/>
                    </a:lnTo>
                    <a:lnTo>
                      <a:pt x="1" y="6"/>
                    </a:lnTo>
                    <a:lnTo>
                      <a:pt x="3" y="1"/>
                    </a:lnTo>
                    <a:lnTo>
                      <a:pt x="2"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5" name="Freeform 554">
                <a:extLst>
                  <a:ext uri="{FF2B5EF4-FFF2-40B4-BE49-F238E27FC236}">
                    <a16:creationId xmlns:a16="http://schemas.microsoft.com/office/drawing/2014/main" id="{FEA1D41B-6351-4AAF-A216-EBB1DBDE63EF}"/>
                  </a:ext>
                </a:extLst>
              </p:cNvPr>
              <p:cNvSpPr>
                <a:spLocks/>
              </p:cNvSpPr>
              <p:nvPr/>
            </p:nvSpPr>
            <p:spPr bwMode="auto">
              <a:xfrm>
                <a:off x="-2556" y="1894"/>
                <a:ext cx="3" cy="6"/>
              </a:xfrm>
              <a:custGeom>
                <a:avLst/>
                <a:gdLst>
                  <a:gd name="T0" fmla="*/ 2 w 3"/>
                  <a:gd name="T1" fmla="*/ 0 h 6"/>
                  <a:gd name="T2" fmla="*/ 0 w 3"/>
                  <a:gd name="T3" fmla="*/ 6 h 6"/>
                  <a:gd name="T4" fmla="*/ 1 w 3"/>
                  <a:gd name="T5" fmla="*/ 6 h 6"/>
                  <a:gd name="T6" fmla="*/ 3 w 3"/>
                  <a:gd name="T7" fmla="*/ 1 h 6"/>
                  <a:gd name="T8" fmla="*/ 2 w 3"/>
                  <a:gd name="T9" fmla="*/ 0 h 6"/>
                </a:gdLst>
                <a:ahLst/>
                <a:cxnLst>
                  <a:cxn ang="0">
                    <a:pos x="T0" y="T1"/>
                  </a:cxn>
                  <a:cxn ang="0">
                    <a:pos x="T2" y="T3"/>
                  </a:cxn>
                  <a:cxn ang="0">
                    <a:pos x="T4" y="T5"/>
                  </a:cxn>
                  <a:cxn ang="0">
                    <a:pos x="T6" y="T7"/>
                  </a:cxn>
                  <a:cxn ang="0">
                    <a:pos x="T8" y="T9"/>
                  </a:cxn>
                </a:cxnLst>
                <a:rect l="0" t="0" r="r" b="b"/>
                <a:pathLst>
                  <a:path w="3" h="6">
                    <a:moveTo>
                      <a:pt x="2" y="0"/>
                    </a:moveTo>
                    <a:lnTo>
                      <a:pt x="0" y="6"/>
                    </a:lnTo>
                    <a:lnTo>
                      <a:pt x="1" y="6"/>
                    </a:lnTo>
                    <a:lnTo>
                      <a:pt x="3"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6" name="Freeform 555">
                <a:extLst>
                  <a:ext uri="{FF2B5EF4-FFF2-40B4-BE49-F238E27FC236}">
                    <a16:creationId xmlns:a16="http://schemas.microsoft.com/office/drawing/2014/main" id="{CC25A1B6-A047-4661-BEB8-EDD94D1029A3}"/>
                  </a:ext>
                </a:extLst>
              </p:cNvPr>
              <p:cNvSpPr>
                <a:spLocks noEditPoints="1"/>
              </p:cNvSpPr>
              <p:nvPr/>
            </p:nvSpPr>
            <p:spPr bwMode="auto">
              <a:xfrm>
                <a:off x="-4249" y="1485"/>
                <a:ext cx="92" cy="239"/>
              </a:xfrm>
              <a:custGeom>
                <a:avLst/>
                <a:gdLst>
                  <a:gd name="T0" fmla="*/ 76 w 84"/>
                  <a:gd name="T1" fmla="*/ 184 h 218"/>
                  <a:gd name="T2" fmla="*/ 70 w 84"/>
                  <a:gd name="T3" fmla="*/ 186 h 218"/>
                  <a:gd name="T4" fmla="*/ 69 w 84"/>
                  <a:gd name="T5" fmla="*/ 208 h 218"/>
                  <a:gd name="T6" fmla="*/ 74 w 84"/>
                  <a:gd name="T7" fmla="*/ 218 h 218"/>
                  <a:gd name="T8" fmla="*/ 76 w 84"/>
                  <a:gd name="T9" fmla="*/ 184 h 218"/>
                  <a:gd name="T10" fmla="*/ 82 w 84"/>
                  <a:gd name="T11" fmla="*/ 60 h 218"/>
                  <a:gd name="T12" fmla="*/ 76 w 84"/>
                  <a:gd name="T13" fmla="*/ 71 h 218"/>
                  <a:gd name="T14" fmla="*/ 71 w 84"/>
                  <a:gd name="T15" fmla="*/ 181 h 218"/>
                  <a:gd name="T16" fmla="*/ 76 w 84"/>
                  <a:gd name="T17" fmla="*/ 180 h 218"/>
                  <a:gd name="T18" fmla="*/ 82 w 84"/>
                  <a:gd name="T19" fmla="*/ 60 h 218"/>
                  <a:gd name="T20" fmla="*/ 79 w 84"/>
                  <a:gd name="T21" fmla="*/ 8 h 218"/>
                  <a:gd name="T22" fmla="*/ 76 w 84"/>
                  <a:gd name="T23" fmla="*/ 68 h 218"/>
                  <a:gd name="T24" fmla="*/ 82 w 84"/>
                  <a:gd name="T25" fmla="*/ 57 h 218"/>
                  <a:gd name="T26" fmla="*/ 84 w 84"/>
                  <a:gd name="T27" fmla="*/ 11 h 218"/>
                  <a:gd name="T28" fmla="*/ 79 w 84"/>
                  <a:gd name="T29" fmla="*/ 8 h 218"/>
                  <a:gd name="T30" fmla="*/ 65 w 84"/>
                  <a:gd name="T31" fmla="*/ 0 h 218"/>
                  <a:gd name="T32" fmla="*/ 0 w 84"/>
                  <a:gd name="T33" fmla="*/ 68 h 218"/>
                  <a:gd name="T34" fmla="*/ 3 w 84"/>
                  <a:gd name="T35" fmla="*/ 73 h 218"/>
                  <a:gd name="T36" fmla="*/ 69 w 84"/>
                  <a:gd name="T37" fmla="*/ 3 h 218"/>
                  <a:gd name="T38" fmla="*/ 65 w 84"/>
                  <a:gd name="T3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218">
                    <a:moveTo>
                      <a:pt x="76" y="184"/>
                    </a:moveTo>
                    <a:cubicBezTo>
                      <a:pt x="70" y="186"/>
                      <a:pt x="70" y="186"/>
                      <a:pt x="70" y="186"/>
                    </a:cubicBezTo>
                    <a:cubicBezTo>
                      <a:pt x="69" y="208"/>
                      <a:pt x="69" y="208"/>
                      <a:pt x="69" y="208"/>
                    </a:cubicBezTo>
                    <a:cubicBezTo>
                      <a:pt x="74" y="218"/>
                      <a:pt x="74" y="218"/>
                      <a:pt x="74" y="218"/>
                    </a:cubicBezTo>
                    <a:cubicBezTo>
                      <a:pt x="76" y="184"/>
                      <a:pt x="76" y="184"/>
                      <a:pt x="76" y="184"/>
                    </a:cubicBezTo>
                    <a:moveTo>
                      <a:pt x="82" y="60"/>
                    </a:moveTo>
                    <a:cubicBezTo>
                      <a:pt x="76" y="71"/>
                      <a:pt x="76" y="71"/>
                      <a:pt x="76" y="71"/>
                    </a:cubicBezTo>
                    <a:cubicBezTo>
                      <a:pt x="71" y="181"/>
                      <a:pt x="71" y="181"/>
                      <a:pt x="71" y="181"/>
                    </a:cubicBezTo>
                    <a:cubicBezTo>
                      <a:pt x="76" y="180"/>
                      <a:pt x="76" y="180"/>
                      <a:pt x="76" y="180"/>
                    </a:cubicBezTo>
                    <a:cubicBezTo>
                      <a:pt x="82" y="60"/>
                      <a:pt x="82" y="60"/>
                      <a:pt x="82" y="60"/>
                    </a:cubicBezTo>
                    <a:moveTo>
                      <a:pt x="79" y="8"/>
                    </a:moveTo>
                    <a:cubicBezTo>
                      <a:pt x="76" y="68"/>
                      <a:pt x="76" y="68"/>
                      <a:pt x="76" y="68"/>
                    </a:cubicBezTo>
                    <a:cubicBezTo>
                      <a:pt x="82" y="57"/>
                      <a:pt x="82" y="57"/>
                      <a:pt x="82" y="57"/>
                    </a:cubicBezTo>
                    <a:cubicBezTo>
                      <a:pt x="84" y="11"/>
                      <a:pt x="84" y="11"/>
                      <a:pt x="84" y="11"/>
                    </a:cubicBezTo>
                    <a:cubicBezTo>
                      <a:pt x="79" y="8"/>
                      <a:pt x="79" y="8"/>
                      <a:pt x="79" y="8"/>
                    </a:cubicBezTo>
                    <a:moveTo>
                      <a:pt x="65" y="0"/>
                    </a:moveTo>
                    <a:cubicBezTo>
                      <a:pt x="0" y="68"/>
                      <a:pt x="0" y="68"/>
                      <a:pt x="0" y="68"/>
                    </a:cubicBezTo>
                    <a:cubicBezTo>
                      <a:pt x="3" y="73"/>
                      <a:pt x="3" y="73"/>
                      <a:pt x="3" y="73"/>
                    </a:cubicBezTo>
                    <a:cubicBezTo>
                      <a:pt x="69" y="3"/>
                      <a:pt x="69" y="3"/>
                      <a:pt x="69" y="3"/>
                    </a:cubicBezTo>
                    <a:cubicBezTo>
                      <a:pt x="68" y="2"/>
                      <a:pt x="66" y="1"/>
                      <a:pt x="65"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7" name="Freeform 556">
                <a:extLst>
                  <a:ext uri="{FF2B5EF4-FFF2-40B4-BE49-F238E27FC236}">
                    <a16:creationId xmlns:a16="http://schemas.microsoft.com/office/drawing/2014/main" id="{6222C4BB-C8DE-4F22-AD15-2389A00D27E9}"/>
                  </a:ext>
                </a:extLst>
              </p:cNvPr>
              <p:cNvSpPr>
                <a:spLocks/>
              </p:cNvSpPr>
              <p:nvPr/>
            </p:nvSpPr>
            <p:spPr bwMode="auto">
              <a:xfrm>
                <a:off x="-4166" y="1548"/>
                <a:ext cx="7" cy="15"/>
              </a:xfrm>
              <a:custGeom>
                <a:avLst/>
                <a:gdLst>
                  <a:gd name="T0" fmla="*/ 7 w 7"/>
                  <a:gd name="T1" fmla="*/ 0 h 15"/>
                  <a:gd name="T2" fmla="*/ 0 w 7"/>
                  <a:gd name="T3" fmla="*/ 12 h 15"/>
                  <a:gd name="T4" fmla="*/ 0 w 7"/>
                  <a:gd name="T5" fmla="*/ 15 h 15"/>
                  <a:gd name="T6" fmla="*/ 7 w 7"/>
                  <a:gd name="T7" fmla="*/ 3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0" y="12"/>
                    </a:lnTo>
                    <a:lnTo>
                      <a:pt x="0" y="15"/>
                    </a:lnTo>
                    <a:lnTo>
                      <a:pt x="7" y="3"/>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8" name="Freeform 557">
                <a:extLst>
                  <a:ext uri="{FF2B5EF4-FFF2-40B4-BE49-F238E27FC236}">
                    <a16:creationId xmlns:a16="http://schemas.microsoft.com/office/drawing/2014/main" id="{482FCD91-BF47-42B9-9A97-65E83FFC22BD}"/>
                  </a:ext>
                </a:extLst>
              </p:cNvPr>
              <p:cNvSpPr>
                <a:spLocks/>
              </p:cNvSpPr>
              <p:nvPr/>
            </p:nvSpPr>
            <p:spPr bwMode="auto">
              <a:xfrm>
                <a:off x="-4166" y="1548"/>
                <a:ext cx="7" cy="15"/>
              </a:xfrm>
              <a:custGeom>
                <a:avLst/>
                <a:gdLst>
                  <a:gd name="T0" fmla="*/ 7 w 7"/>
                  <a:gd name="T1" fmla="*/ 0 h 15"/>
                  <a:gd name="T2" fmla="*/ 0 w 7"/>
                  <a:gd name="T3" fmla="*/ 12 h 15"/>
                  <a:gd name="T4" fmla="*/ 0 w 7"/>
                  <a:gd name="T5" fmla="*/ 15 h 15"/>
                  <a:gd name="T6" fmla="*/ 7 w 7"/>
                  <a:gd name="T7" fmla="*/ 3 h 15"/>
                  <a:gd name="T8" fmla="*/ 7 w 7"/>
                  <a:gd name="T9" fmla="*/ 0 h 15"/>
                </a:gdLst>
                <a:ahLst/>
                <a:cxnLst>
                  <a:cxn ang="0">
                    <a:pos x="T0" y="T1"/>
                  </a:cxn>
                  <a:cxn ang="0">
                    <a:pos x="T2" y="T3"/>
                  </a:cxn>
                  <a:cxn ang="0">
                    <a:pos x="T4" y="T5"/>
                  </a:cxn>
                  <a:cxn ang="0">
                    <a:pos x="T6" y="T7"/>
                  </a:cxn>
                  <a:cxn ang="0">
                    <a:pos x="T8" y="T9"/>
                  </a:cxn>
                </a:cxnLst>
                <a:rect l="0" t="0" r="r" b="b"/>
                <a:pathLst>
                  <a:path w="7" h="15">
                    <a:moveTo>
                      <a:pt x="7" y="0"/>
                    </a:moveTo>
                    <a:lnTo>
                      <a:pt x="0" y="12"/>
                    </a:lnTo>
                    <a:lnTo>
                      <a:pt x="0" y="15"/>
                    </a:lnTo>
                    <a:lnTo>
                      <a:pt x="7" y="3"/>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9" name="Freeform 558">
                <a:extLst>
                  <a:ext uri="{FF2B5EF4-FFF2-40B4-BE49-F238E27FC236}">
                    <a16:creationId xmlns:a16="http://schemas.microsoft.com/office/drawing/2014/main" id="{19B09B0F-2269-40A3-9A0E-402518EB66BA}"/>
                  </a:ext>
                </a:extLst>
              </p:cNvPr>
              <p:cNvSpPr>
                <a:spLocks/>
              </p:cNvSpPr>
              <p:nvPr/>
            </p:nvSpPr>
            <p:spPr bwMode="auto">
              <a:xfrm>
                <a:off x="-4172" y="1683"/>
                <a:ext cx="6" cy="6"/>
              </a:xfrm>
              <a:custGeom>
                <a:avLst/>
                <a:gdLst>
                  <a:gd name="T0" fmla="*/ 6 w 6"/>
                  <a:gd name="T1" fmla="*/ 0 h 6"/>
                  <a:gd name="T2" fmla="*/ 1 w 6"/>
                  <a:gd name="T3" fmla="*/ 1 h 6"/>
                  <a:gd name="T4" fmla="*/ 0 w 6"/>
                  <a:gd name="T5" fmla="*/ 6 h 6"/>
                  <a:gd name="T6" fmla="*/ 6 w 6"/>
                  <a:gd name="T7" fmla="*/ 4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lnTo>
                      <a:pt x="1" y="1"/>
                    </a:lnTo>
                    <a:lnTo>
                      <a:pt x="0" y="6"/>
                    </a:lnTo>
                    <a:lnTo>
                      <a:pt x="6" y="4"/>
                    </a:lnTo>
                    <a:lnTo>
                      <a:pt x="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0" name="Freeform 559">
                <a:extLst>
                  <a:ext uri="{FF2B5EF4-FFF2-40B4-BE49-F238E27FC236}">
                    <a16:creationId xmlns:a16="http://schemas.microsoft.com/office/drawing/2014/main" id="{EEBD15E6-1D02-4363-BEC1-C4FD24160306}"/>
                  </a:ext>
                </a:extLst>
              </p:cNvPr>
              <p:cNvSpPr>
                <a:spLocks/>
              </p:cNvSpPr>
              <p:nvPr/>
            </p:nvSpPr>
            <p:spPr bwMode="auto">
              <a:xfrm>
                <a:off x="-4172" y="1683"/>
                <a:ext cx="6" cy="6"/>
              </a:xfrm>
              <a:custGeom>
                <a:avLst/>
                <a:gdLst>
                  <a:gd name="T0" fmla="*/ 6 w 6"/>
                  <a:gd name="T1" fmla="*/ 0 h 6"/>
                  <a:gd name="T2" fmla="*/ 1 w 6"/>
                  <a:gd name="T3" fmla="*/ 1 h 6"/>
                  <a:gd name="T4" fmla="*/ 0 w 6"/>
                  <a:gd name="T5" fmla="*/ 6 h 6"/>
                  <a:gd name="T6" fmla="*/ 6 w 6"/>
                  <a:gd name="T7" fmla="*/ 4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lnTo>
                      <a:pt x="1" y="1"/>
                    </a:lnTo>
                    <a:lnTo>
                      <a:pt x="0" y="6"/>
                    </a:lnTo>
                    <a:lnTo>
                      <a:pt x="6" y="4"/>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1" name="Freeform 560">
                <a:extLst>
                  <a:ext uri="{FF2B5EF4-FFF2-40B4-BE49-F238E27FC236}">
                    <a16:creationId xmlns:a16="http://schemas.microsoft.com/office/drawing/2014/main" id="{AB7FB64E-A151-4A78-B81E-01786B6F66AD}"/>
                  </a:ext>
                </a:extLst>
              </p:cNvPr>
              <p:cNvSpPr>
                <a:spLocks noEditPoints="1"/>
              </p:cNvSpPr>
              <p:nvPr/>
            </p:nvSpPr>
            <p:spPr bwMode="auto">
              <a:xfrm>
                <a:off x="-2410" y="1601"/>
                <a:ext cx="266" cy="354"/>
              </a:xfrm>
              <a:custGeom>
                <a:avLst/>
                <a:gdLst>
                  <a:gd name="T0" fmla="*/ 66 w 242"/>
                  <a:gd name="T1" fmla="*/ 232 h 322"/>
                  <a:gd name="T2" fmla="*/ 0 w 242"/>
                  <a:gd name="T3" fmla="*/ 319 h 322"/>
                  <a:gd name="T4" fmla="*/ 5 w 242"/>
                  <a:gd name="T5" fmla="*/ 322 h 322"/>
                  <a:gd name="T6" fmla="*/ 68 w 242"/>
                  <a:gd name="T7" fmla="*/ 238 h 322"/>
                  <a:gd name="T8" fmla="*/ 66 w 242"/>
                  <a:gd name="T9" fmla="*/ 232 h 322"/>
                  <a:gd name="T10" fmla="*/ 238 w 242"/>
                  <a:gd name="T11" fmla="*/ 0 h 322"/>
                  <a:gd name="T12" fmla="*/ 66 w 242"/>
                  <a:gd name="T13" fmla="*/ 231 h 322"/>
                  <a:gd name="T14" fmla="*/ 69 w 242"/>
                  <a:gd name="T15" fmla="*/ 237 h 322"/>
                  <a:gd name="T16" fmla="*/ 242 w 242"/>
                  <a:gd name="T17" fmla="*/ 4 h 322"/>
                  <a:gd name="T18" fmla="*/ 238 w 242"/>
                  <a:gd name="T19"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322">
                    <a:moveTo>
                      <a:pt x="66" y="232"/>
                    </a:moveTo>
                    <a:cubicBezTo>
                      <a:pt x="0" y="319"/>
                      <a:pt x="0" y="319"/>
                      <a:pt x="0" y="319"/>
                    </a:cubicBezTo>
                    <a:cubicBezTo>
                      <a:pt x="2" y="320"/>
                      <a:pt x="4" y="321"/>
                      <a:pt x="5" y="322"/>
                    </a:cubicBezTo>
                    <a:cubicBezTo>
                      <a:pt x="68" y="238"/>
                      <a:pt x="68" y="238"/>
                      <a:pt x="68" y="238"/>
                    </a:cubicBezTo>
                    <a:cubicBezTo>
                      <a:pt x="66" y="232"/>
                      <a:pt x="66" y="232"/>
                      <a:pt x="66" y="232"/>
                    </a:cubicBezTo>
                    <a:moveTo>
                      <a:pt x="238" y="0"/>
                    </a:moveTo>
                    <a:cubicBezTo>
                      <a:pt x="66" y="231"/>
                      <a:pt x="66" y="231"/>
                      <a:pt x="66" y="231"/>
                    </a:cubicBezTo>
                    <a:cubicBezTo>
                      <a:pt x="69" y="237"/>
                      <a:pt x="69" y="237"/>
                      <a:pt x="69" y="237"/>
                    </a:cubicBezTo>
                    <a:cubicBezTo>
                      <a:pt x="242" y="4"/>
                      <a:pt x="242" y="4"/>
                      <a:pt x="242" y="4"/>
                    </a:cubicBezTo>
                    <a:cubicBezTo>
                      <a:pt x="241" y="3"/>
                      <a:pt x="239" y="2"/>
                      <a:pt x="238"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2" name="Freeform 561">
                <a:extLst>
                  <a:ext uri="{FF2B5EF4-FFF2-40B4-BE49-F238E27FC236}">
                    <a16:creationId xmlns:a16="http://schemas.microsoft.com/office/drawing/2014/main" id="{74A01C53-57C4-45FD-9179-5D4959463366}"/>
                  </a:ext>
                </a:extLst>
              </p:cNvPr>
              <p:cNvSpPr>
                <a:spLocks/>
              </p:cNvSpPr>
              <p:nvPr/>
            </p:nvSpPr>
            <p:spPr bwMode="auto">
              <a:xfrm>
                <a:off x="-2337" y="1855"/>
                <a:ext cx="3" cy="7"/>
              </a:xfrm>
              <a:custGeom>
                <a:avLst/>
                <a:gdLst>
                  <a:gd name="T0" fmla="*/ 0 w 3"/>
                  <a:gd name="T1" fmla="*/ 0 h 7"/>
                  <a:gd name="T2" fmla="*/ 0 w 3"/>
                  <a:gd name="T3" fmla="*/ 1 h 7"/>
                  <a:gd name="T4" fmla="*/ 2 w 3"/>
                  <a:gd name="T5" fmla="*/ 7 h 7"/>
                  <a:gd name="T6" fmla="*/ 3 w 3"/>
                  <a:gd name="T7" fmla="*/ 6 h 7"/>
                  <a:gd name="T8" fmla="*/ 0 w 3"/>
                  <a:gd name="T9" fmla="*/ 0 h 7"/>
                </a:gdLst>
                <a:ahLst/>
                <a:cxnLst>
                  <a:cxn ang="0">
                    <a:pos x="T0" y="T1"/>
                  </a:cxn>
                  <a:cxn ang="0">
                    <a:pos x="T2" y="T3"/>
                  </a:cxn>
                  <a:cxn ang="0">
                    <a:pos x="T4" y="T5"/>
                  </a:cxn>
                  <a:cxn ang="0">
                    <a:pos x="T6" y="T7"/>
                  </a:cxn>
                  <a:cxn ang="0">
                    <a:pos x="T8" y="T9"/>
                  </a:cxn>
                </a:cxnLst>
                <a:rect l="0" t="0" r="r" b="b"/>
                <a:pathLst>
                  <a:path w="3" h="7">
                    <a:moveTo>
                      <a:pt x="0" y="0"/>
                    </a:moveTo>
                    <a:lnTo>
                      <a:pt x="0" y="1"/>
                    </a:lnTo>
                    <a:lnTo>
                      <a:pt x="2" y="7"/>
                    </a:lnTo>
                    <a:lnTo>
                      <a:pt x="3" y="6"/>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3" name="Freeform 562">
                <a:extLst>
                  <a:ext uri="{FF2B5EF4-FFF2-40B4-BE49-F238E27FC236}">
                    <a16:creationId xmlns:a16="http://schemas.microsoft.com/office/drawing/2014/main" id="{ACFD94F9-183E-4AD6-8FAE-70FDC9DA82DA}"/>
                  </a:ext>
                </a:extLst>
              </p:cNvPr>
              <p:cNvSpPr>
                <a:spLocks/>
              </p:cNvSpPr>
              <p:nvPr/>
            </p:nvSpPr>
            <p:spPr bwMode="auto">
              <a:xfrm>
                <a:off x="-2337" y="1855"/>
                <a:ext cx="3" cy="7"/>
              </a:xfrm>
              <a:custGeom>
                <a:avLst/>
                <a:gdLst>
                  <a:gd name="T0" fmla="*/ 0 w 3"/>
                  <a:gd name="T1" fmla="*/ 0 h 7"/>
                  <a:gd name="T2" fmla="*/ 0 w 3"/>
                  <a:gd name="T3" fmla="*/ 1 h 7"/>
                  <a:gd name="T4" fmla="*/ 2 w 3"/>
                  <a:gd name="T5" fmla="*/ 7 h 7"/>
                  <a:gd name="T6" fmla="*/ 3 w 3"/>
                  <a:gd name="T7" fmla="*/ 6 h 7"/>
                  <a:gd name="T8" fmla="*/ 0 w 3"/>
                  <a:gd name="T9" fmla="*/ 0 h 7"/>
                </a:gdLst>
                <a:ahLst/>
                <a:cxnLst>
                  <a:cxn ang="0">
                    <a:pos x="T0" y="T1"/>
                  </a:cxn>
                  <a:cxn ang="0">
                    <a:pos x="T2" y="T3"/>
                  </a:cxn>
                  <a:cxn ang="0">
                    <a:pos x="T4" y="T5"/>
                  </a:cxn>
                  <a:cxn ang="0">
                    <a:pos x="T6" y="T7"/>
                  </a:cxn>
                  <a:cxn ang="0">
                    <a:pos x="T8" y="T9"/>
                  </a:cxn>
                </a:cxnLst>
                <a:rect l="0" t="0" r="r" b="b"/>
                <a:pathLst>
                  <a:path w="3" h="7">
                    <a:moveTo>
                      <a:pt x="0" y="0"/>
                    </a:moveTo>
                    <a:lnTo>
                      <a:pt x="0" y="1"/>
                    </a:lnTo>
                    <a:lnTo>
                      <a:pt x="2" y="7"/>
                    </a:lnTo>
                    <a:lnTo>
                      <a:pt x="3"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4" name="Freeform 563">
                <a:extLst>
                  <a:ext uri="{FF2B5EF4-FFF2-40B4-BE49-F238E27FC236}">
                    <a16:creationId xmlns:a16="http://schemas.microsoft.com/office/drawing/2014/main" id="{EC2B32A6-9FA9-4C65-A22D-0F8836308FDA}"/>
                  </a:ext>
                </a:extLst>
              </p:cNvPr>
              <p:cNvSpPr>
                <a:spLocks noEditPoints="1"/>
              </p:cNvSpPr>
              <p:nvPr/>
            </p:nvSpPr>
            <p:spPr bwMode="auto">
              <a:xfrm>
                <a:off x="-3110" y="1577"/>
                <a:ext cx="670" cy="387"/>
              </a:xfrm>
              <a:custGeom>
                <a:avLst/>
                <a:gdLst>
                  <a:gd name="T0" fmla="*/ 581 w 609"/>
                  <a:gd name="T1" fmla="*/ 333 h 353"/>
                  <a:gd name="T2" fmla="*/ 578 w 609"/>
                  <a:gd name="T3" fmla="*/ 337 h 353"/>
                  <a:gd name="T4" fmla="*/ 607 w 609"/>
                  <a:gd name="T5" fmla="*/ 353 h 353"/>
                  <a:gd name="T6" fmla="*/ 609 w 609"/>
                  <a:gd name="T7" fmla="*/ 349 h 353"/>
                  <a:gd name="T8" fmla="*/ 581 w 609"/>
                  <a:gd name="T9" fmla="*/ 333 h 353"/>
                  <a:gd name="T10" fmla="*/ 213 w 609"/>
                  <a:gd name="T11" fmla="*/ 121 h 353"/>
                  <a:gd name="T12" fmla="*/ 221 w 609"/>
                  <a:gd name="T13" fmla="*/ 132 h 353"/>
                  <a:gd name="T14" fmla="*/ 261 w 609"/>
                  <a:gd name="T15" fmla="*/ 155 h 353"/>
                  <a:gd name="T16" fmla="*/ 264 w 609"/>
                  <a:gd name="T17" fmla="*/ 151 h 353"/>
                  <a:gd name="T18" fmla="*/ 213 w 609"/>
                  <a:gd name="T19" fmla="*/ 121 h 353"/>
                  <a:gd name="T20" fmla="*/ 139 w 609"/>
                  <a:gd name="T21" fmla="*/ 78 h 353"/>
                  <a:gd name="T22" fmla="*/ 134 w 609"/>
                  <a:gd name="T23" fmla="*/ 82 h 353"/>
                  <a:gd name="T24" fmla="*/ 208 w 609"/>
                  <a:gd name="T25" fmla="*/ 124 h 353"/>
                  <a:gd name="T26" fmla="*/ 200 w 609"/>
                  <a:gd name="T27" fmla="*/ 114 h 353"/>
                  <a:gd name="T28" fmla="*/ 139 w 609"/>
                  <a:gd name="T29" fmla="*/ 78 h 353"/>
                  <a:gd name="T30" fmla="*/ 58 w 609"/>
                  <a:gd name="T31" fmla="*/ 32 h 353"/>
                  <a:gd name="T32" fmla="*/ 62 w 609"/>
                  <a:gd name="T33" fmla="*/ 40 h 353"/>
                  <a:gd name="T34" fmla="*/ 133 w 609"/>
                  <a:gd name="T35" fmla="*/ 81 h 353"/>
                  <a:gd name="T36" fmla="*/ 138 w 609"/>
                  <a:gd name="T37" fmla="*/ 78 h 353"/>
                  <a:gd name="T38" fmla="*/ 58 w 609"/>
                  <a:gd name="T39" fmla="*/ 32 h 353"/>
                  <a:gd name="T40" fmla="*/ 2 w 609"/>
                  <a:gd name="T41" fmla="*/ 0 h 353"/>
                  <a:gd name="T42" fmla="*/ 0 w 609"/>
                  <a:gd name="T43" fmla="*/ 4 h 353"/>
                  <a:gd name="T44" fmla="*/ 55 w 609"/>
                  <a:gd name="T45" fmla="*/ 36 h 353"/>
                  <a:gd name="T46" fmla="*/ 52 w 609"/>
                  <a:gd name="T47" fmla="*/ 29 h 353"/>
                  <a:gd name="T48" fmla="*/ 2 w 609"/>
                  <a:gd name="T49"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9" h="353">
                    <a:moveTo>
                      <a:pt x="581" y="333"/>
                    </a:moveTo>
                    <a:cubicBezTo>
                      <a:pt x="578" y="337"/>
                      <a:pt x="578" y="337"/>
                      <a:pt x="578" y="337"/>
                    </a:cubicBezTo>
                    <a:cubicBezTo>
                      <a:pt x="607" y="353"/>
                      <a:pt x="607" y="353"/>
                      <a:pt x="607" y="353"/>
                    </a:cubicBezTo>
                    <a:cubicBezTo>
                      <a:pt x="607" y="352"/>
                      <a:pt x="608" y="350"/>
                      <a:pt x="609" y="349"/>
                    </a:cubicBezTo>
                    <a:cubicBezTo>
                      <a:pt x="581" y="333"/>
                      <a:pt x="581" y="333"/>
                      <a:pt x="581" y="333"/>
                    </a:cubicBezTo>
                    <a:moveTo>
                      <a:pt x="213" y="121"/>
                    </a:moveTo>
                    <a:cubicBezTo>
                      <a:pt x="221" y="132"/>
                      <a:pt x="221" y="132"/>
                      <a:pt x="221" y="132"/>
                    </a:cubicBezTo>
                    <a:cubicBezTo>
                      <a:pt x="261" y="155"/>
                      <a:pt x="261" y="155"/>
                      <a:pt x="261" y="155"/>
                    </a:cubicBezTo>
                    <a:cubicBezTo>
                      <a:pt x="264" y="151"/>
                      <a:pt x="264" y="151"/>
                      <a:pt x="264" y="151"/>
                    </a:cubicBezTo>
                    <a:cubicBezTo>
                      <a:pt x="213" y="121"/>
                      <a:pt x="213" y="121"/>
                      <a:pt x="213" y="121"/>
                    </a:cubicBezTo>
                    <a:moveTo>
                      <a:pt x="139" y="78"/>
                    </a:moveTo>
                    <a:cubicBezTo>
                      <a:pt x="134" y="82"/>
                      <a:pt x="134" y="82"/>
                      <a:pt x="134" y="82"/>
                    </a:cubicBezTo>
                    <a:cubicBezTo>
                      <a:pt x="208" y="124"/>
                      <a:pt x="208" y="124"/>
                      <a:pt x="208" y="124"/>
                    </a:cubicBezTo>
                    <a:cubicBezTo>
                      <a:pt x="200" y="114"/>
                      <a:pt x="200" y="114"/>
                      <a:pt x="200" y="114"/>
                    </a:cubicBezTo>
                    <a:cubicBezTo>
                      <a:pt x="139" y="78"/>
                      <a:pt x="139" y="78"/>
                      <a:pt x="139" y="78"/>
                    </a:cubicBezTo>
                    <a:moveTo>
                      <a:pt x="58" y="32"/>
                    </a:moveTo>
                    <a:cubicBezTo>
                      <a:pt x="62" y="40"/>
                      <a:pt x="62" y="40"/>
                      <a:pt x="62" y="40"/>
                    </a:cubicBezTo>
                    <a:cubicBezTo>
                      <a:pt x="133" y="81"/>
                      <a:pt x="133" y="81"/>
                      <a:pt x="133" y="81"/>
                    </a:cubicBezTo>
                    <a:cubicBezTo>
                      <a:pt x="138" y="78"/>
                      <a:pt x="138" y="78"/>
                      <a:pt x="138" y="78"/>
                    </a:cubicBezTo>
                    <a:cubicBezTo>
                      <a:pt x="58" y="32"/>
                      <a:pt x="58" y="32"/>
                      <a:pt x="58" y="32"/>
                    </a:cubicBezTo>
                    <a:moveTo>
                      <a:pt x="2" y="0"/>
                    </a:moveTo>
                    <a:cubicBezTo>
                      <a:pt x="0" y="4"/>
                      <a:pt x="0" y="4"/>
                      <a:pt x="0" y="4"/>
                    </a:cubicBezTo>
                    <a:cubicBezTo>
                      <a:pt x="55" y="36"/>
                      <a:pt x="55" y="36"/>
                      <a:pt x="55" y="36"/>
                    </a:cubicBezTo>
                    <a:cubicBezTo>
                      <a:pt x="52" y="29"/>
                      <a:pt x="52" y="29"/>
                      <a:pt x="52" y="29"/>
                    </a:cubicBezTo>
                    <a:cubicBezTo>
                      <a:pt x="2" y="0"/>
                      <a:pt x="2" y="0"/>
                      <a:pt x="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5" name="Freeform 564">
                <a:extLst>
                  <a:ext uri="{FF2B5EF4-FFF2-40B4-BE49-F238E27FC236}">
                    <a16:creationId xmlns:a16="http://schemas.microsoft.com/office/drawing/2014/main" id="{6DB3702D-80DA-404F-B5EB-A58BFB7B6ACA}"/>
                  </a:ext>
                </a:extLst>
              </p:cNvPr>
              <p:cNvSpPr>
                <a:spLocks/>
              </p:cNvSpPr>
              <p:nvPr/>
            </p:nvSpPr>
            <p:spPr bwMode="auto">
              <a:xfrm>
                <a:off x="-2963" y="1663"/>
                <a:ext cx="6" cy="4"/>
              </a:xfrm>
              <a:custGeom>
                <a:avLst/>
                <a:gdLst>
                  <a:gd name="T0" fmla="*/ 5 w 6"/>
                  <a:gd name="T1" fmla="*/ 0 h 4"/>
                  <a:gd name="T2" fmla="*/ 0 w 6"/>
                  <a:gd name="T3" fmla="*/ 3 h 4"/>
                  <a:gd name="T4" fmla="*/ 1 w 6"/>
                  <a:gd name="T5" fmla="*/ 4 h 4"/>
                  <a:gd name="T6" fmla="*/ 6 w 6"/>
                  <a:gd name="T7" fmla="*/ 0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lnTo>
                      <a:pt x="0" y="3"/>
                    </a:lnTo>
                    <a:lnTo>
                      <a:pt x="1" y="4"/>
                    </a:lnTo>
                    <a:lnTo>
                      <a:pt x="6" y="0"/>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6" name="Freeform 565">
                <a:extLst>
                  <a:ext uri="{FF2B5EF4-FFF2-40B4-BE49-F238E27FC236}">
                    <a16:creationId xmlns:a16="http://schemas.microsoft.com/office/drawing/2014/main" id="{37E3912A-784E-4B65-908E-3A746908AED0}"/>
                  </a:ext>
                </a:extLst>
              </p:cNvPr>
              <p:cNvSpPr>
                <a:spLocks/>
              </p:cNvSpPr>
              <p:nvPr/>
            </p:nvSpPr>
            <p:spPr bwMode="auto">
              <a:xfrm>
                <a:off x="-2963" y="1663"/>
                <a:ext cx="6" cy="4"/>
              </a:xfrm>
              <a:custGeom>
                <a:avLst/>
                <a:gdLst>
                  <a:gd name="T0" fmla="*/ 5 w 6"/>
                  <a:gd name="T1" fmla="*/ 0 h 4"/>
                  <a:gd name="T2" fmla="*/ 0 w 6"/>
                  <a:gd name="T3" fmla="*/ 3 h 4"/>
                  <a:gd name="T4" fmla="*/ 1 w 6"/>
                  <a:gd name="T5" fmla="*/ 4 h 4"/>
                  <a:gd name="T6" fmla="*/ 6 w 6"/>
                  <a:gd name="T7" fmla="*/ 0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lnTo>
                      <a:pt x="0" y="3"/>
                    </a:lnTo>
                    <a:lnTo>
                      <a:pt x="1" y="4"/>
                    </a:lnTo>
                    <a:lnTo>
                      <a:pt x="6"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7" name="Freeform 566">
                <a:extLst>
                  <a:ext uri="{FF2B5EF4-FFF2-40B4-BE49-F238E27FC236}">
                    <a16:creationId xmlns:a16="http://schemas.microsoft.com/office/drawing/2014/main" id="{7F161CA7-B19D-40BA-9B6F-8B95BB0AA981}"/>
                  </a:ext>
                </a:extLst>
              </p:cNvPr>
              <p:cNvSpPr>
                <a:spLocks/>
              </p:cNvSpPr>
              <p:nvPr/>
            </p:nvSpPr>
            <p:spPr bwMode="auto">
              <a:xfrm>
                <a:off x="-3052" y="1609"/>
                <a:ext cx="11" cy="12"/>
              </a:xfrm>
              <a:custGeom>
                <a:avLst/>
                <a:gdLst>
                  <a:gd name="T0" fmla="*/ 0 w 11"/>
                  <a:gd name="T1" fmla="*/ 0 h 12"/>
                  <a:gd name="T2" fmla="*/ 3 w 11"/>
                  <a:gd name="T3" fmla="*/ 8 h 12"/>
                  <a:gd name="T4" fmla="*/ 11 w 11"/>
                  <a:gd name="T5" fmla="*/ 12 h 12"/>
                  <a:gd name="T6" fmla="*/ 6 w 11"/>
                  <a:gd name="T7" fmla="*/ 3 h 12"/>
                  <a:gd name="T8" fmla="*/ 0 w 11"/>
                  <a:gd name="T9" fmla="*/ 0 h 12"/>
                </a:gdLst>
                <a:ahLst/>
                <a:cxnLst>
                  <a:cxn ang="0">
                    <a:pos x="T0" y="T1"/>
                  </a:cxn>
                  <a:cxn ang="0">
                    <a:pos x="T2" y="T3"/>
                  </a:cxn>
                  <a:cxn ang="0">
                    <a:pos x="T4" y="T5"/>
                  </a:cxn>
                  <a:cxn ang="0">
                    <a:pos x="T6" y="T7"/>
                  </a:cxn>
                  <a:cxn ang="0">
                    <a:pos x="T8" y="T9"/>
                  </a:cxn>
                </a:cxnLst>
                <a:rect l="0" t="0" r="r" b="b"/>
                <a:pathLst>
                  <a:path w="11" h="12">
                    <a:moveTo>
                      <a:pt x="0" y="0"/>
                    </a:moveTo>
                    <a:lnTo>
                      <a:pt x="3" y="8"/>
                    </a:lnTo>
                    <a:lnTo>
                      <a:pt x="11" y="12"/>
                    </a:lnTo>
                    <a:lnTo>
                      <a:pt x="6" y="3"/>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8" name="Freeform 567">
                <a:extLst>
                  <a:ext uri="{FF2B5EF4-FFF2-40B4-BE49-F238E27FC236}">
                    <a16:creationId xmlns:a16="http://schemas.microsoft.com/office/drawing/2014/main" id="{374C7252-0576-4E51-AEEA-2E301F491C16}"/>
                  </a:ext>
                </a:extLst>
              </p:cNvPr>
              <p:cNvSpPr>
                <a:spLocks/>
              </p:cNvSpPr>
              <p:nvPr/>
            </p:nvSpPr>
            <p:spPr bwMode="auto">
              <a:xfrm>
                <a:off x="-3052" y="1609"/>
                <a:ext cx="11" cy="12"/>
              </a:xfrm>
              <a:custGeom>
                <a:avLst/>
                <a:gdLst>
                  <a:gd name="T0" fmla="*/ 0 w 11"/>
                  <a:gd name="T1" fmla="*/ 0 h 12"/>
                  <a:gd name="T2" fmla="*/ 3 w 11"/>
                  <a:gd name="T3" fmla="*/ 8 h 12"/>
                  <a:gd name="T4" fmla="*/ 11 w 11"/>
                  <a:gd name="T5" fmla="*/ 12 h 12"/>
                  <a:gd name="T6" fmla="*/ 6 w 11"/>
                  <a:gd name="T7" fmla="*/ 3 h 12"/>
                  <a:gd name="T8" fmla="*/ 0 w 11"/>
                  <a:gd name="T9" fmla="*/ 0 h 12"/>
                </a:gdLst>
                <a:ahLst/>
                <a:cxnLst>
                  <a:cxn ang="0">
                    <a:pos x="T0" y="T1"/>
                  </a:cxn>
                  <a:cxn ang="0">
                    <a:pos x="T2" y="T3"/>
                  </a:cxn>
                  <a:cxn ang="0">
                    <a:pos x="T4" y="T5"/>
                  </a:cxn>
                  <a:cxn ang="0">
                    <a:pos x="T6" y="T7"/>
                  </a:cxn>
                  <a:cxn ang="0">
                    <a:pos x="T8" y="T9"/>
                  </a:cxn>
                </a:cxnLst>
                <a:rect l="0" t="0" r="r" b="b"/>
                <a:pathLst>
                  <a:path w="11" h="12">
                    <a:moveTo>
                      <a:pt x="0" y="0"/>
                    </a:moveTo>
                    <a:lnTo>
                      <a:pt x="3" y="8"/>
                    </a:lnTo>
                    <a:lnTo>
                      <a:pt x="11" y="12"/>
                    </a:lnTo>
                    <a:lnTo>
                      <a:pt x="6"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9" name="Freeform 568">
                <a:extLst>
                  <a:ext uri="{FF2B5EF4-FFF2-40B4-BE49-F238E27FC236}">
                    <a16:creationId xmlns:a16="http://schemas.microsoft.com/office/drawing/2014/main" id="{8159A679-73D6-42B8-B4D4-22C033B67BAA}"/>
                  </a:ext>
                </a:extLst>
              </p:cNvPr>
              <p:cNvSpPr>
                <a:spLocks noEditPoints="1"/>
              </p:cNvSpPr>
              <p:nvPr/>
            </p:nvSpPr>
            <p:spPr bwMode="auto">
              <a:xfrm>
                <a:off x="-3137" y="1629"/>
                <a:ext cx="25" cy="240"/>
              </a:xfrm>
              <a:custGeom>
                <a:avLst/>
                <a:gdLst>
                  <a:gd name="T0" fmla="*/ 15 w 23"/>
                  <a:gd name="T1" fmla="*/ 130 h 219"/>
                  <a:gd name="T2" fmla="*/ 10 w 23"/>
                  <a:gd name="T3" fmla="*/ 134 h 219"/>
                  <a:gd name="T4" fmla="*/ 18 w 23"/>
                  <a:gd name="T5" fmla="*/ 219 h 219"/>
                  <a:gd name="T6" fmla="*/ 20 w 23"/>
                  <a:gd name="T7" fmla="*/ 219 h 219"/>
                  <a:gd name="T8" fmla="*/ 23 w 23"/>
                  <a:gd name="T9" fmla="*/ 219 h 219"/>
                  <a:gd name="T10" fmla="*/ 15 w 23"/>
                  <a:gd name="T11" fmla="*/ 130 h 219"/>
                  <a:gd name="T12" fmla="*/ 4 w 23"/>
                  <a:gd name="T13" fmla="*/ 0 h 219"/>
                  <a:gd name="T14" fmla="*/ 0 w 23"/>
                  <a:gd name="T15" fmla="*/ 9 h 219"/>
                  <a:gd name="T16" fmla="*/ 10 w 23"/>
                  <a:gd name="T17" fmla="*/ 132 h 219"/>
                  <a:gd name="T18" fmla="*/ 15 w 23"/>
                  <a:gd name="T19" fmla="*/ 129 h 219"/>
                  <a:gd name="T20" fmla="*/ 4 w 23"/>
                  <a:gd name="T2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19">
                    <a:moveTo>
                      <a:pt x="15" y="130"/>
                    </a:moveTo>
                    <a:cubicBezTo>
                      <a:pt x="10" y="134"/>
                      <a:pt x="10" y="134"/>
                      <a:pt x="10" y="134"/>
                    </a:cubicBezTo>
                    <a:cubicBezTo>
                      <a:pt x="18" y="219"/>
                      <a:pt x="18" y="219"/>
                      <a:pt x="18" y="219"/>
                    </a:cubicBezTo>
                    <a:cubicBezTo>
                      <a:pt x="19" y="219"/>
                      <a:pt x="20" y="219"/>
                      <a:pt x="20" y="219"/>
                    </a:cubicBezTo>
                    <a:cubicBezTo>
                      <a:pt x="21" y="219"/>
                      <a:pt x="22" y="219"/>
                      <a:pt x="23" y="219"/>
                    </a:cubicBezTo>
                    <a:cubicBezTo>
                      <a:pt x="15" y="130"/>
                      <a:pt x="15" y="130"/>
                      <a:pt x="15" y="130"/>
                    </a:cubicBezTo>
                    <a:moveTo>
                      <a:pt x="4" y="0"/>
                    </a:moveTo>
                    <a:cubicBezTo>
                      <a:pt x="0" y="9"/>
                      <a:pt x="0" y="9"/>
                      <a:pt x="0" y="9"/>
                    </a:cubicBezTo>
                    <a:cubicBezTo>
                      <a:pt x="10" y="132"/>
                      <a:pt x="10" y="132"/>
                      <a:pt x="10" y="132"/>
                    </a:cubicBezTo>
                    <a:cubicBezTo>
                      <a:pt x="15" y="129"/>
                      <a:pt x="15" y="129"/>
                      <a:pt x="15" y="129"/>
                    </a:cubicBezTo>
                    <a:cubicBezTo>
                      <a:pt x="4" y="0"/>
                      <a:pt x="4" y="0"/>
                      <a:pt x="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0" name="Freeform 569">
                <a:extLst>
                  <a:ext uri="{FF2B5EF4-FFF2-40B4-BE49-F238E27FC236}">
                    <a16:creationId xmlns:a16="http://schemas.microsoft.com/office/drawing/2014/main" id="{7027B65A-013B-4A3D-8AC6-DFC6D6581D3F}"/>
                  </a:ext>
                </a:extLst>
              </p:cNvPr>
              <p:cNvSpPr>
                <a:spLocks/>
              </p:cNvSpPr>
              <p:nvPr/>
            </p:nvSpPr>
            <p:spPr bwMode="auto">
              <a:xfrm>
                <a:off x="-3126" y="1770"/>
                <a:ext cx="5" cy="6"/>
              </a:xfrm>
              <a:custGeom>
                <a:avLst/>
                <a:gdLst>
                  <a:gd name="T0" fmla="*/ 5 w 5"/>
                  <a:gd name="T1" fmla="*/ 0 h 6"/>
                  <a:gd name="T2" fmla="*/ 0 w 5"/>
                  <a:gd name="T3" fmla="*/ 4 h 6"/>
                  <a:gd name="T4" fmla="*/ 0 w 5"/>
                  <a:gd name="T5" fmla="*/ 6 h 6"/>
                  <a:gd name="T6" fmla="*/ 5 w 5"/>
                  <a:gd name="T7" fmla="*/ 1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0" y="4"/>
                    </a:lnTo>
                    <a:lnTo>
                      <a:pt x="0" y="6"/>
                    </a:lnTo>
                    <a:lnTo>
                      <a:pt x="5" y="1"/>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1" name="Freeform 570">
                <a:extLst>
                  <a:ext uri="{FF2B5EF4-FFF2-40B4-BE49-F238E27FC236}">
                    <a16:creationId xmlns:a16="http://schemas.microsoft.com/office/drawing/2014/main" id="{64BC8F14-1186-42B8-984E-8D51DFF07DD3}"/>
                  </a:ext>
                </a:extLst>
              </p:cNvPr>
              <p:cNvSpPr>
                <a:spLocks/>
              </p:cNvSpPr>
              <p:nvPr/>
            </p:nvSpPr>
            <p:spPr bwMode="auto">
              <a:xfrm>
                <a:off x="-3126" y="1770"/>
                <a:ext cx="5" cy="6"/>
              </a:xfrm>
              <a:custGeom>
                <a:avLst/>
                <a:gdLst>
                  <a:gd name="T0" fmla="*/ 5 w 5"/>
                  <a:gd name="T1" fmla="*/ 0 h 6"/>
                  <a:gd name="T2" fmla="*/ 0 w 5"/>
                  <a:gd name="T3" fmla="*/ 4 h 6"/>
                  <a:gd name="T4" fmla="*/ 0 w 5"/>
                  <a:gd name="T5" fmla="*/ 6 h 6"/>
                  <a:gd name="T6" fmla="*/ 5 w 5"/>
                  <a:gd name="T7" fmla="*/ 1 h 6"/>
                  <a:gd name="T8" fmla="*/ 5 w 5"/>
                  <a:gd name="T9" fmla="*/ 0 h 6"/>
                </a:gdLst>
                <a:ahLst/>
                <a:cxnLst>
                  <a:cxn ang="0">
                    <a:pos x="T0" y="T1"/>
                  </a:cxn>
                  <a:cxn ang="0">
                    <a:pos x="T2" y="T3"/>
                  </a:cxn>
                  <a:cxn ang="0">
                    <a:pos x="T4" y="T5"/>
                  </a:cxn>
                  <a:cxn ang="0">
                    <a:pos x="T6" y="T7"/>
                  </a:cxn>
                  <a:cxn ang="0">
                    <a:pos x="T8" y="T9"/>
                  </a:cxn>
                </a:cxnLst>
                <a:rect l="0" t="0" r="r" b="b"/>
                <a:pathLst>
                  <a:path w="5" h="6">
                    <a:moveTo>
                      <a:pt x="5" y="0"/>
                    </a:moveTo>
                    <a:lnTo>
                      <a:pt x="0" y="4"/>
                    </a:lnTo>
                    <a:lnTo>
                      <a:pt x="0" y="6"/>
                    </a:lnTo>
                    <a:lnTo>
                      <a:pt x="5"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2" name="Freeform 571">
                <a:extLst>
                  <a:ext uri="{FF2B5EF4-FFF2-40B4-BE49-F238E27FC236}">
                    <a16:creationId xmlns:a16="http://schemas.microsoft.com/office/drawing/2014/main" id="{6289FB4D-592E-4499-A8FA-3DA54633669F}"/>
                  </a:ext>
                </a:extLst>
              </p:cNvPr>
              <p:cNvSpPr>
                <a:spLocks noEditPoints="1"/>
              </p:cNvSpPr>
              <p:nvPr/>
            </p:nvSpPr>
            <p:spPr bwMode="auto">
              <a:xfrm>
                <a:off x="-3114" y="1903"/>
                <a:ext cx="12" cy="76"/>
              </a:xfrm>
              <a:custGeom>
                <a:avLst/>
                <a:gdLst>
                  <a:gd name="T0" fmla="*/ 10 w 11"/>
                  <a:gd name="T1" fmla="*/ 61 h 69"/>
                  <a:gd name="T2" fmla="*/ 5 w 11"/>
                  <a:gd name="T3" fmla="*/ 63 h 69"/>
                  <a:gd name="T4" fmla="*/ 6 w 11"/>
                  <a:gd name="T5" fmla="*/ 69 h 69"/>
                  <a:gd name="T6" fmla="*/ 11 w 11"/>
                  <a:gd name="T7" fmla="*/ 69 h 69"/>
                  <a:gd name="T8" fmla="*/ 10 w 11"/>
                  <a:gd name="T9" fmla="*/ 61 h 69"/>
                  <a:gd name="T10" fmla="*/ 5 w 11"/>
                  <a:gd name="T11" fmla="*/ 0 h 69"/>
                  <a:gd name="T12" fmla="*/ 0 w 11"/>
                  <a:gd name="T13" fmla="*/ 1 h 69"/>
                  <a:gd name="T14" fmla="*/ 5 w 11"/>
                  <a:gd name="T15" fmla="*/ 58 h 69"/>
                  <a:gd name="T16" fmla="*/ 10 w 11"/>
                  <a:gd name="T17" fmla="*/ 56 h 69"/>
                  <a:gd name="T18" fmla="*/ 5 w 11"/>
                  <a:gd name="T19"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9">
                    <a:moveTo>
                      <a:pt x="10" y="61"/>
                    </a:moveTo>
                    <a:cubicBezTo>
                      <a:pt x="5" y="63"/>
                      <a:pt x="5" y="63"/>
                      <a:pt x="5" y="63"/>
                    </a:cubicBezTo>
                    <a:cubicBezTo>
                      <a:pt x="6" y="69"/>
                      <a:pt x="6" y="69"/>
                      <a:pt x="6" y="69"/>
                    </a:cubicBezTo>
                    <a:cubicBezTo>
                      <a:pt x="11" y="69"/>
                      <a:pt x="11" y="69"/>
                      <a:pt x="11" y="69"/>
                    </a:cubicBezTo>
                    <a:cubicBezTo>
                      <a:pt x="10" y="61"/>
                      <a:pt x="10" y="61"/>
                      <a:pt x="10" y="61"/>
                    </a:cubicBezTo>
                    <a:moveTo>
                      <a:pt x="5" y="0"/>
                    </a:moveTo>
                    <a:cubicBezTo>
                      <a:pt x="3" y="0"/>
                      <a:pt x="1" y="1"/>
                      <a:pt x="0" y="1"/>
                    </a:cubicBezTo>
                    <a:cubicBezTo>
                      <a:pt x="5" y="58"/>
                      <a:pt x="5" y="58"/>
                      <a:pt x="5" y="58"/>
                    </a:cubicBezTo>
                    <a:cubicBezTo>
                      <a:pt x="10" y="56"/>
                      <a:pt x="10" y="56"/>
                      <a:pt x="10" y="56"/>
                    </a:cubicBezTo>
                    <a:cubicBezTo>
                      <a:pt x="5" y="0"/>
                      <a:pt x="5" y="0"/>
                      <a:pt x="5"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3" name="Freeform 572">
                <a:extLst>
                  <a:ext uri="{FF2B5EF4-FFF2-40B4-BE49-F238E27FC236}">
                    <a16:creationId xmlns:a16="http://schemas.microsoft.com/office/drawing/2014/main" id="{21A106D7-6824-4A55-A88C-B939500F3127}"/>
                  </a:ext>
                </a:extLst>
              </p:cNvPr>
              <p:cNvSpPr>
                <a:spLocks/>
              </p:cNvSpPr>
              <p:nvPr/>
            </p:nvSpPr>
            <p:spPr bwMode="auto">
              <a:xfrm>
                <a:off x="-3108" y="1964"/>
                <a:ext cx="5" cy="8"/>
              </a:xfrm>
              <a:custGeom>
                <a:avLst/>
                <a:gdLst>
                  <a:gd name="T0" fmla="*/ 5 w 5"/>
                  <a:gd name="T1" fmla="*/ 0 h 8"/>
                  <a:gd name="T2" fmla="*/ 0 w 5"/>
                  <a:gd name="T3" fmla="*/ 3 h 8"/>
                  <a:gd name="T4" fmla="*/ 0 w 5"/>
                  <a:gd name="T5" fmla="*/ 8 h 8"/>
                  <a:gd name="T6" fmla="*/ 5 w 5"/>
                  <a:gd name="T7" fmla="*/ 6 h 8"/>
                  <a:gd name="T8" fmla="*/ 5 w 5"/>
                  <a:gd name="T9" fmla="*/ 0 h 8"/>
                </a:gdLst>
                <a:ahLst/>
                <a:cxnLst>
                  <a:cxn ang="0">
                    <a:pos x="T0" y="T1"/>
                  </a:cxn>
                  <a:cxn ang="0">
                    <a:pos x="T2" y="T3"/>
                  </a:cxn>
                  <a:cxn ang="0">
                    <a:pos x="T4" y="T5"/>
                  </a:cxn>
                  <a:cxn ang="0">
                    <a:pos x="T6" y="T7"/>
                  </a:cxn>
                  <a:cxn ang="0">
                    <a:pos x="T8" y="T9"/>
                  </a:cxn>
                </a:cxnLst>
                <a:rect l="0" t="0" r="r" b="b"/>
                <a:pathLst>
                  <a:path w="5" h="8">
                    <a:moveTo>
                      <a:pt x="5" y="0"/>
                    </a:moveTo>
                    <a:lnTo>
                      <a:pt x="0" y="3"/>
                    </a:lnTo>
                    <a:lnTo>
                      <a:pt x="0" y="8"/>
                    </a:lnTo>
                    <a:lnTo>
                      <a:pt x="5" y="6"/>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4" name="Freeform 573">
                <a:extLst>
                  <a:ext uri="{FF2B5EF4-FFF2-40B4-BE49-F238E27FC236}">
                    <a16:creationId xmlns:a16="http://schemas.microsoft.com/office/drawing/2014/main" id="{62382701-FA33-494F-8657-F765AF79AD4E}"/>
                  </a:ext>
                </a:extLst>
              </p:cNvPr>
              <p:cNvSpPr>
                <a:spLocks/>
              </p:cNvSpPr>
              <p:nvPr/>
            </p:nvSpPr>
            <p:spPr bwMode="auto">
              <a:xfrm>
                <a:off x="-3108" y="1964"/>
                <a:ext cx="5" cy="8"/>
              </a:xfrm>
              <a:custGeom>
                <a:avLst/>
                <a:gdLst>
                  <a:gd name="T0" fmla="*/ 5 w 5"/>
                  <a:gd name="T1" fmla="*/ 0 h 8"/>
                  <a:gd name="T2" fmla="*/ 0 w 5"/>
                  <a:gd name="T3" fmla="*/ 3 h 8"/>
                  <a:gd name="T4" fmla="*/ 0 w 5"/>
                  <a:gd name="T5" fmla="*/ 8 h 8"/>
                  <a:gd name="T6" fmla="*/ 5 w 5"/>
                  <a:gd name="T7" fmla="*/ 6 h 8"/>
                  <a:gd name="T8" fmla="*/ 5 w 5"/>
                  <a:gd name="T9" fmla="*/ 0 h 8"/>
                </a:gdLst>
                <a:ahLst/>
                <a:cxnLst>
                  <a:cxn ang="0">
                    <a:pos x="T0" y="T1"/>
                  </a:cxn>
                  <a:cxn ang="0">
                    <a:pos x="T2" y="T3"/>
                  </a:cxn>
                  <a:cxn ang="0">
                    <a:pos x="T4" y="T5"/>
                  </a:cxn>
                  <a:cxn ang="0">
                    <a:pos x="T6" y="T7"/>
                  </a:cxn>
                  <a:cxn ang="0">
                    <a:pos x="T8" y="T9"/>
                  </a:cxn>
                </a:cxnLst>
                <a:rect l="0" t="0" r="r" b="b"/>
                <a:pathLst>
                  <a:path w="5" h="8">
                    <a:moveTo>
                      <a:pt x="5" y="0"/>
                    </a:moveTo>
                    <a:lnTo>
                      <a:pt x="0" y="3"/>
                    </a:lnTo>
                    <a:lnTo>
                      <a:pt x="0" y="8"/>
                    </a:lnTo>
                    <a:lnTo>
                      <a:pt x="5" y="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5" name="Freeform 574">
                <a:extLst>
                  <a:ext uri="{FF2B5EF4-FFF2-40B4-BE49-F238E27FC236}">
                    <a16:creationId xmlns:a16="http://schemas.microsoft.com/office/drawing/2014/main" id="{5DF7A28B-77CF-48AC-8FA9-8A81B40FD33E}"/>
                  </a:ext>
                </a:extLst>
              </p:cNvPr>
              <p:cNvSpPr>
                <a:spLocks noEditPoints="1"/>
              </p:cNvSpPr>
              <p:nvPr/>
            </p:nvSpPr>
            <p:spPr bwMode="auto">
              <a:xfrm>
                <a:off x="-4332" y="1621"/>
                <a:ext cx="25" cy="33"/>
              </a:xfrm>
              <a:custGeom>
                <a:avLst/>
                <a:gdLst>
                  <a:gd name="T0" fmla="*/ 0 w 25"/>
                  <a:gd name="T1" fmla="*/ 32 h 33"/>
                  <a:gd name="T2" fmla="*/ 0 w 25"/>
                  <a:gd name="T3" fmla="*/ 33 h 33"/>
                  <a:gd name="T4" fmla="*/ 3 w 25"/>
                  <a:gd name="T5" fmla="*/ 32 h 33"/>
                  <a:gd name="T6" fmla="*/ 0 w 25"/>
                  <a:gd name="T7" fmla="*/ 32 h 33"/>
                  <a:gd name="T8" fmla="*/ 25 w 25"/>
                  <a:gd name="T9" fmla="*/ 0 h 33"/>
                  <a:gd name="T10" fmla="*/ 0 w 25"/>
                  <a:gd name="T11" fmla="*/ 25 h 33"/>
                  <a:gd name="T12" fmla="*/ 0 w 25"/>
                  <a:gd name="T13" fmla="*/ 30 h 33"/>
                  <a:gd name="T14" fmla="*/ 3 w 25"/>
                  <a:gd name="T15" fmla="*/ 31 h 33"/>
                  <a:gd name="T16" fmla="*/ 22 w 25"/>
                  <a:gd name="T17" fmla="*/ 10 h 33"/>
                  <a:gd name="T18" fmla="*/ 25 w 25"/>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0" y="32"/>
                    </a:moveTo>
                    <a:lnTo>
                      <a:pt x="0" y="33"/>
                    </a:lnTo>
                    <a:lnTo>
                      <a:pt x="3" y="32"/>
                    </a:lnTo>
                    <a:lnTo>
                      <a:pt x="0" y="32"/>
                    </a:lnTo>
                    <a:close/>
                    <a:moveTo>
                      <a:pt x="25" y="0"/>
                    </a:moveTo>
                    <a:lnTo>
                      <a:pt x="0" y="25"/>
                    </a:lnTo>
                    <a:lnTo>
                      <a:pt x="0" y="30"/>
                    </a:lnTo>
                    <a:lnTo>
                      <a:pt x="3" y="31"/>
                    </a:lnTo>
                    <a:lnTo>
                      <a:pt x="22" y="10"/>
                    </a:lnTo>
                    <a:lnTo>
                      <a:pt x="25"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6" name="Freeform 575">
                <a:extLst>
                  <a:ext uri="{FF2B5EF4-FFF2-40B4-BE49-F238E27FC236}">
                    <a16:creationId xmlns:a16="http://schemas.microsoft.com/office/drawing/2014/main" id="{BC519F17-B739-4B59-81DD-F5388F1CF17B}"/>
                  </a:ext>
                </a:extLst>
              </p:cNvPr>
              <p:cNvSpPr>
                <a:spLocks noEditPoints="1"/>
              </p:cNvSpPr>
              <p:nvPr/>
            </p:nvSpPr>
            <p:spPr bwMode="auto">
              <a:xfrm>
                <a:off x="-4332" y="1621"/>
                <a:ext cx="25" cy="33"/>
              </a:xfrm>
              <a:custGeom>
                <a:avLst/>
                <a:gdLst>
                  <a:gd name="T0" fmla="*/ 0 w 25"/>
                  <a:gd name="T1" fmla="*/ 32 h 33"/>
                  <a:gd name="T2" fmla="*/ 0 w 25"/>
                  <a:gd name="T3" fmla="*/ 33 h 33"/>
                  <a:gd name="T4" fmla="*/ 3 w 25"/>
                  <a:gd name="T5" fmla="*/ 32 h 33"/>
                  <a:gd name="T6" fmla="*/ 0 w 25"/>
                  <a:gd name="T7" fmla="*/ 32 h 33"/>
                  <a:gd name="T8" fmla="*/ 25 w 25"/>
                  <a:gd name="T9" fmla="*/ 0 h 33"/>
                  <a:gd name="T10" fmla="*/ 0 w 25"/>
                  <a:gd name="T11" fmla="*/ 25 h 33"/>
                  <a:gd name="T12" fmla="*/ 0 w 25"/>
                  <a:gd name="T13" fmla="*/ 30 h 33"/>
                  <a:gd name="T14" fmla="*/ 3 w 25"/>
                  <a:gd name="T15" fmla="*/ 31 h 33"/>
                  <a:gd name="T16" fmla="*/ 22 w 25"/>
                  <a:gd name="T17" fmla="*/ 10 h 33"/>
                  <a:gd name="T18" fmla="*/ 25 w 25"/>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3">
                    <a:moveTo>
                      <a:pt x="0" y="32"/>
                    </a:moveTo>
                    <a:lnTo>
                      <a:pt x="0" y="33"/>
                    </a:lnTo>
                    <a:lnTo>
                      <a:pt x="3" y="32"/>
                    </a:lnTo>
                    <a:lnTo>
                      <a:pt x="0" y="32"/>
                    </a:lnTo>
                    <a:moveTo>
                      <a:pt x="25" y="0"/>
                    </a:moveTo>
                    <a:lnTo>
                      <a:pt x="0" y="25"/>
                    </a:lnTo>
                    <a:lnTo>
                      <a:pt x="0" y="30"/>
                    </a:lnTo>
                    <a:lnTo>
                      <a:pt x="3" y="31"/>
                    </a:lnTo>
                    <a:lnTo>
                      <a:pt x="22" y="10"/>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7" name="Freeform 576">
                <a:extLst>
                  <a:ext uri="{FF2B5EF4-FFF2-40B4-BE49-F238E27FC236}">
                    <a16:creationId xmlns:a16="http://schemas.microsoft.com/office/drawing/2014/main" id="{7955ECD6-40C5-4D55-84D4-F00652E1F747}"/>
                  </a:ext>
                </a:extLst>
              </p:cNvPr>
              <p:cNvSpPr>
                <a:spLocks/>
              </p:cNvSpPr>
              <p:nvPr/>
            </p:nvSpPr>
            <p:spPr bwMode="auto">
              <a:xfrm>
                <a:off x="-4332" y="1651"/>
                <a:ext cx="3" cy="2"/>
              </a:xfrm>
              <a:custGeom>
                <a:avLst/>
                <a:gdLst>
                  <a:gd name="T0" fmla="*/ 0 w 3"/>
                  <a:gd name="T1" fmla="*/ 0 h 2"/>
                  <a:gd name="T2" fmla="*/ 0 w 3"/>
                  <a:gd name="T3" fmla="*/ 2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3" y="2"/>
                    </a:lnTo>
                    <a:lnTo>
                      <a:pt x="3"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8" name="Freeform 577">
                <a:extLst>
                  <a:ext uri="{FF2B5EF4-FFF2-40B4-BE49-F238E27FC236}">
                    <a16:creationId xmlns:a16="http://schemas.microsoft.com/office/drawing/2014/main" id="{8F26FDDF-5DEB-40EB-B79F-CA9F8D917A74}"/>
                  </a:ext>
                </a:extLst>
              </p:cNvPr>
              <p:cNvSpPr>
                <a:spLocks/>
              </p:cNvSpPr>
              <p:nvPr/>
            </p:nvSpPr>
            <p:spPr bwMode="auto">
              <a:xfrm>
                <a:off x="-4332" y="1651"/>
                <a:ext cx="3" cy="2"/>
              </a:xfrm>
              <a:custGeom>
                <a:avLst/>
                <a:gdLst>
                  <a:gd name="T0" fmla="*/ 0 w 3"/>
                  <a:gd name="T1" fmla="*/ 0 h 2"/>
                  <a:gd name="T2" fmla="*/ 0 w 3"/>
                  <a:gd name="T3" fmla="*/ 2 h 2"/>
                  <a:gd name="T4" fmla="*/ 3 w 3"/>
                  <a:gd name="T5" fmla="*/ 2 h 2"/>
                  <a:gd name="T6" fmla="*/ 3 w 3"/>
                  <a:gd name="T7" fmla="*/ 1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0" y="2"/>
                    </a:lnTo>
                    <a:lnTo>
                      <a:pt x="3" y="2"/>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9" name="Freeform 578">
                <a:extLst>
                  <a:ext uri="{FF2B5EF4-FFF2-40B4-BE49-F238E27FC236}">
                    <a16:creationId xmlns:a16="http://schemas.microsoft.com/office/drawing/2014/main" id="{D9955795-A203-4E52-984B-E66A87128ABC}"/>
                  </a:ext>
                </a:extLst>
              </p:cNvPr>
              <p:cNvSpPr>
                <a:spLocks noEditPoints="1"/>
              </p:cNvSpPr>
              <p:nvPr/>
            </p:nvSpPr>
            <p:spPr bwMode="auto">
              <a:xfrm>
                <a:off x="-4307" y="1562"/>
                <a:ext cx="139" cy="417"/>
              </a:xfrm>
              <a:custGeom>
                <a:avLst/>
                <a:gdLst>
                  <a:gd name="T0" fmla="*/ 135 w 139"/>
                  <a:gd name="T1" fmla="*/ 259 h 417"/>
                  <a:gd name="T2" fmla="*/ 127 w 139"/>
                  <a:gd name="T3" fmla="*/ 288 h 417"/>
                  <a:gd name="T4" fmla="*/ 121 w 139"/>
                  <a:gd name="T5" fmla="*/ 417 h 417"/>
                  <a:gd name="T6" fmla="*/ 127 w 139"/>
                  <a:gd name="T7" fmla="*/ 417 h 417"/>
                  <a:gd name="T8" fmla="*/ 135 w 139"/>
                  <a:gd name="T9" fmla="*/ 259 h 417"/>
                  <a:gd name="T10" fmla="*/ 135 w 139"/>
                  <a:gd name="T11" fmla="*/ 247 h 417"/>
                  <a:gd name="T12" fmla="*/ 129 w 139"/>
                  <a:gd name="T13" fmla="*/ 251 h 417"/>
                  <a:gd name="T14" fmla="*/ 129 w 139"/>
                  <a:gd name="T15" fmla="*/ 252 h 417"/>
                  <a:gd name="T16" fmla="*/ 127 w 139"/>
                  <a:gd name="T17" fmla="*/ 282 h 417"/>
                  <a:gd name="T18" fmla="*/ 135 w 139"/>
                  <a:gd name="T19" fmla="*/ 252 h 417"/>
                  <a:gd name="T20" fmla="*/ 135 w 139"/>
                  <a:gd name="T21" fmla="*/ 249 h 417"/>
                  <a:gd name="T22" fmla="*/ 135 w 139"/>
                  <a:gd name="T23" fmla="*/ 248 h 417"/>
                  <a:gd name="T24" fmla="*/ 135 w 139"/>
                  <a:gd name="T25" fmla="*/ 247 h 417"/>
                  <a:gd name="T26" fmla="*/ 134 w 139"/>
                  <a:gd name="T27" fmla="*/ 169 h 417"/>
                  <a:gd name="T28" fmla="*/ 129 w 139"/>
                  <a:gd name="T29" fmla="*/ 244 h 417"/>
                  <a:gd name="T30" fmla="*/ 136 w 139"/>
                  <a:gd name="T31" fmla="*/ 240 h 417"/>
                  <a:gd name="T32" fmla="*/ 139 w 139"/>
                  <a:gd name="T33" fmla="*/ 171 h 417"/>
                  <a:gd name="T34" fmla="*/ 134 w 139"/>
                  <a:gd name="T35" fmla="*/ 169 h 417"/>
                  <a:gd name="T36" fmla="*/ 134 w 139"/>
                  <a:gd name="T37" fmla="*/ 155 h 417"/>
                  <a:gd name="T38" fmla="*/ 134 w 139"/>
                  <a:gd name="T39" fmla="*/ 167 h 417"/>
                  <a:gd name="T40" fmla="*/ 139 w 139"/>
                  <a:gd name="T41" fmla="*/ 170 h 417"/>
                  <a:gd name="T42" fmla="*/ 139 w 139"/>
                  <a:gd name="T43" fmla="*/ 166 h 417"/>
                  <a:gd name="T44" fmla="*/ 134 w 139"/>
                  <a:gd name="T45" fmla="*/ 155 h 417"/>
                  <a:gd name="T46" fmla="*/ 57 w 139"/>
                  <a:gd name="T47" fmla="*/ 0 h 417"/>
                  <a:gd name="T48" fmla="*/ 2 w 139"/>
                  <a:gd name="T49" fmla="*/ 57 h 417"/>
                  <a:gd name="T50" fmla="*/ 0 w 139"/>
                  <a:gd name="T51" fmla="*/ 67 h 417"/>
                  <a:gd name="T52" fmla="*/ 60 w 139"/>
                  <a:gd name="T53" fmla="*/ 4 h 417"/>
                  <a:gd name="T54" fmla="*/ 57 w 139"/>
                  <a:gd name="T5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9" h="417">
                    <a:moveTo>
                      <a:pt x="135" y="259"/>
                    </a:moveTo>
                    <a:lnTo>
                      <a:pt x="127" y="288"/>
                    </a:lnTo>
                    <a:lnTo>
                      <a:pt x="121" y="417"/>
                    </a:lnTo>
                    <a:lnTo>
                      <a:pt x="127" y="417"/>
                    </a:lnTo>
                    <a:lnTo>
                      <a:pt x="135" y="259"/>
                    </a:lnTo>
                    <a:close/>
                    <a:moveTo>
                      <a:pt x="135" y="247"/>
                    </a:moveTo>
                    <a:lnTo>
                      <a:pt x="129" y="251"/>
                    </a:lnTo>
                    <a:lnTo>
                      <a:pt x="129" y="252"/>
                    </a:lnTo>
                    <a:lnTo>
                      <a:pt x="127" y="282"/>
                    </a:lnTo>
                    <a:lnTo>
                      <a:pt x="135" y="252"/>
                    </a:lnTo>
                    <a:lnTo>
                      <a:pt x="135" y="249"/>
                    </a:lnTo>
                    <a:lnTo>
                      <a:pt x="135" y="248"/>
                    </a:lnTo>
                    <a:lnTo>
                      <a:pt x="135" y="247"/>
                    </a:lnTo>
                    <a:close/>
                    <a:moveTo>
                      <a:pt x="134" y="169"/>
                    </a:moveTo>
                    <a:lnTo>
                      <a:pt x="129" y="244"/>
                    </a:lnTo>
                    <a:lnTo>
                      <a:pt x="136" y="240"/>
                    </a:lnTo>
                    <a:lnTo>
                      <a:pt x="139" y="171"/>
                    </a:lnTo>
                    <a:lnTo>
                      <a:pt x="134" y="169"/>
                    </a:lnTo>
                    <a:close/>
                    <a:moveTo>
                      <a:pt x="134" y="155"/>
                    </a:moveTo>
                    <a:lnTo>
                      <a:pt x="134" y="167"/>
                    </a:lnTo>
                    <a:lnTo>
                      <a:pt x="139" y="170"/>
                    </a:lnTo>
                    <a:lnTo>
                      <a:pt x="139" y="166"/>
                    </a:lnTo>
                    <a:lnTo>
                      <a:pt x="134" y="155"/>
                    </a:lnTo>
                    <a:close/>
                    <a:moveTo>
                      <a:pt x="57" y="0"/>
                    </a:moveTo>
                    <a:lnTo>
                      <a:pt x="2" y="57"/>
                    </a:lnTo>
                    <a:lnTo>
                      <a:pt x="0" y="67"/>
                    </a:lnTo>
                    <a:lnTo>
                      <a:pt x="60" y="4"/>
                    </a:lnTo>
                    <a:lnTo>
                      <a:pt x="57"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0" name="Freeform 579">
                <a:extLst>
                  <a:ext uri="{FF2B5EF4-FFF2-40B4-BE49-F238E27FC236}">
                    <a16:creationId xmlns:a16="http://schemas.microsoft.com/office/drawing/2014/main" id="{A79DB9F3-B40B-4D5C-B3A3-1CBACA707E0C}"/>
                  </a:ext>
                </a:extLst>
              </p:cNvPr>
              <p:cNvSpPr>
                <a:spLocks noEditPoints="1"/>
              </p:cNvSpPr>
              <p:nvPr/>
            </p:nvSpPr>
            <p:spPr bwMode="auto">
              <a:xfrm>
                <a:off x="-4307" y="1562"/>
                <a:ext cx="139" cy="417"/>
              </a:xfrm>
              <a:custGeom>
                <a:avLst/>
                <a:gdLst>
                  <a:gd name="T0" fmla="*/ 135 w 139"/>
                  <a:gd name="T1" fmla="*/ 259 h 417"/>
                  <a:gd name="T2" fmla="*/ 127 w 139"/>
                  <a:gd name="T3" fmla="*/ 288 h 417"/>
                  <a:gd name="T4" fmla="*/ 121 w 139"/>
                  <a:gd name="T5" fmla="*/ 417 h 417"/>
                  <a:gd name="T6" fmla="*/ 127 w 139"/>
                  <a:gd name="T7" fmla="*/ 417 h 417"/>
                  <a:gd name="T8" fmla="*/ 135 w 139"/>
                  <a:gd name="T9" fmla="*/ 259 h 417"/>
                  <a:gd name="T10" fmla="*/ 135 w 139"/>
                  <a:gd name="T11" fmla="*/ 247 h 417"/>
                  <a:gd name="T12" fmla="*/ 129 w 139"/>
                  <a:gd name="T13" fmla="*/ 251 h 417"/>
                  <a:gd name="T14" fmla="*/ 129 w 139"/>
                  <a:gd name="T15" fmla="*/ 252 h 417"/>
                  <a:gd name="T16" fmla="*/ 127 w 139"/>
                  <a:gd name="T17" fmla="*/ 282 h 417"/>
                  <a:gd name="T18" fmla="*/ 135 w 139"/>
                  <a:gd name="T19" fmla="*/ 252 h 417"/>
                  <a:gd name="T20" fmla="*/ 135 w 139"/>
                  <a:gd name="T21" fmla="*/ 249 h 417"/>
                  <a:gd name="T22" fmla="*/ 135 w 139"/>
                  <a:gd name="T23" fmla="*/ 248 h 417"/>
                  <a:gd name="T24" fmla="*/ 135 w 139"/>
                  <a:gd name="T25" fmla="*/ 247 h 417"/>
                  <a:gd name="T26" fmla="*/ 134 w 139"/>
                  <a:gd name="T27" fmla="*/ 169 h 417"/>
                  <a:gd name="T28" fmla="*/ 129 w 139"/>
                  <a:gd name="T29" fmla="*/ 244 h 417"/>
                  <a:gd name="T30" fmla="*/ 136 w 139"/>
                  <a:gd name="T31" fmla="*/ 240 h 417"/>
                  <a:gd name="T32" fmla="*/ 139 w 139"/>
                  <a:gd name="T33" fmla="*/ 171 h 417"/>
                  <a:gd name="T34" fmla="*/ 134 w 139"/>
                  <a:gd name="T35" fmla="*/ 169 h 417"/>
                  <a:gd name="T36" fmla="*/ 134 w 139"/>
                  <a:gd name="T37" fmla="*/ 155 h 417"/>
                  <a:gd name="T38" fmla="*/ 134 w 139"/>
                  <a:gd name="T39" fmla="*/ 167 h 417"/>
                  <a:gd name="T40" fmla="*/ 139 w 139"/>
                  <a:gd name="T41" fmla="*/ 170 h 417"/>
                  <a:gd name="T42" fmla="*/ 139 w 139"/>
                  <a:gd name="T43" fmla="*/ 166 h 417"/>
                  <a:gd name="T44" fmla="*/ 134 w 139"/>
                  <a:gd name="T45" fmla="*/ 155 h 417"/>
                  <a:gd name="T46" fmla="*/ 57 w 139"/>
                  <a:gd name="T47" fmla="*/ 0 h 417"/>
                  <a:gd name="T48" fmla="*/ 2 w 139"/>
                  <a:gd name="T49" fmla="*/ 57 h 417"/>
                  <a:gd name="T50" fmla="*/ 0 w 139"/>
                  <a:gd name="T51" fmla="*/ 67 h 417"/>
                  <a:gd name="T52" fmla="*/ 60 w 139"/>
                  <a:gd name="T53" fmla="*/ 4 h 417"/>
                  <a:gd name="T54" fmla="*/ 57 w 139"/>
                  <a:gd name="T55"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9" h="417">
                    <a:moveTo>
                      <a:pt x="135" y="259"/>
                    </a:moveTo>
                    <a:lnTo>
                      <a:pt x="127" y="288"/>
                    </a:lnTo>
                    <a:lnTo>
                      <a:pt x="121" y="417"/>
                    </a:lnTo>
                    <a:lnTo>
                      <a:pt x="127" y="417"/>
                    </a:lnTo>
                    <a:lnTo>
                      <a:pt x="135" y="259"/>
                    </a:lnTo>
                    <a:moveTo>
                      <a:pt x="135" y="247"/>
                    </a:moveTo>
                    <a:lnTo>
                      <a:pt x="129" y="251"/>
                    </a:lnTo>
                    <a:lnTo>
                      <a:pt x="129" y="252"/>
                    </a:lnTo>
                    <a:lnTo>
                      <a:pt x="127" y="282"/>
                    </a:lnTo>
                    <a:lnTo>
                      <a:pt x="135" y="252"/>
                    </a:lnTo>
                    <a:lnTo>
                      <a:pt x="135" y="249"/>
                    </a:lnTo>
                    <a:lnTo>
                      <a:pt x="135" y="248"/>
                    </a:lnTo>
                    <a:lnTo>
                      <a:pt x="135" y="247"/>
                    </a:lnTo>
                    <a:moveTo>
                      <a:pt x="134" y="169"/>
                    </a:moveTo>
                    <a:lnTo>
                      <a:pt x="129" y="244"/>
                    </a:lnTo>
                    <a:lnTo>
                      <a:pt x="136" y="240"/>
                    </a:lnTo>
                    <a:lnTo>
                      <a:pt x="139" y="171"/>
                    </a:lnTo>
                    <a:lnTo>
                      <a:pt x="134" y="169"/>
                    </a:lnTo>
                    <a:moveTo>
                      <a:pt x="134" y="155"/>
                    </a:moveTo>
                    <a:lnTo>
                      <a:pt x="134" y="167"/>
                    </a:lnTo>
                    <a:lnTo>
                      <a:pt x="139" y="170"/>
                    </a:lnTo>
                    <a:lnTo>
                      <a:pt x="139" y="166"/>
                    </a:lnTo>
                    <a:lnTo>
                      <a:pt x="134" y="155"/>
                    </a:lnTo>
                    <a:moveTo>
                      <a:pt x="57" y="0"/>
                    </a:moveTo>
                    <a:lnTo>
                      <a:pt x="2" y="57"/>
                    </a:lnTo>
                    <a:lnTo>
                      <a:pt x="0" y="67"/>
                    </a:lnTo>
                    <a:lnTo>
                      <a:pt x="60" y="4"/>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 name="Freeform 580">
                <a:extLst>
                  <a:ext uri="{FF2B5EF4-FFF2-40B4-BE49-F238E27FC236}">
                    <a16:creationId xmlns:a16="http://schemas.microsoft.com/office/drawing/2014/main" id="{2933E724-6C59-4366-9E7E-2EFE8A9C8DE3}"/>
                  </a:ext>
                </a:extLst>
              </p:cNvPr>
              <p:cNvSpPr>
                <a:spLocks/>
              </p:cNvSpPr>
              <p:nvPr/>
            </p:nvSpPr>
            <p:spPr bwMode="auto">
              <a:xfrm>
                <a:off x="-4173" y="1729"/>
                <a:ext cx="5" cy="4"/>
              </a:xfrm>
              <a:custGeom>
                <a:avLst/>
                <a:gdLst>
                  <a:gd name="T0" fmla="*/ 0 w 5"/>
                  <a:gd name="T1" fmla="*/ 0 h 4"/>
                  <a:gd name="T2" fmla="*/ 0 w 5"/>
                  <a:gd name="T3" fmla="*/ 2 h 4"/>
                  <a:gd name="T4" fmla="*/ 5 w 5"/>
                  <a:gd name="T5" fmla="*/ 4 h 4"/>
                  <a:gd name="T6" fmla="*/ 5 w 5"/>
                  <a:gd name="T7" fmla="*/ 3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2"/>
                    </a:lnTo>
                    <a:lnTo>
                      <a:pt x="5" y="4"/>
                    </a:lnTo>
                    <a:lnTo>
                      <a:pt x="5" y="3"/>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Freeform 581">
                <a:extLst>
                  <a:ext uri="{FF2B5EF4-FFF2-40B4-BE49-F238E27FC236}">
                    <a16:creationId xmlns:a16="http://schemas.microsoft.com/office/drawing/2014/main" id="{876133DC-2043-41BF-A7D9-E3EF196B2885}"/>
                  </a:ext>
                </a:extLst>
              </p:cNvPr>
              <p:cNvSpPr>
                <a:spLocks/>
              </p:cNvSpPr>
              <p:nvPr/>
            </p:nvSpPr>
            <p:spPr bwMode="auto">
              <a:xfrm>
                <a:off x="-4173" y="1729"/>
                <a:ext cx="5" cy="4"/>
              </a:xfrm>
              <a:custGeom>
                <a:avLst/>
                <a:gdLst>
                  <a:gd name="T0" fmla="*/ 0 w 5"/>
                  <a:gd name="T1" fmla="*/ 0 h 4"/>
                  <a:gd name="T2" fmla="*/ 0 w 5"/>
                  <a:gd name="T3" fmla="*/ 2 h 4"/>
                  <a:gd name="T4" fmla="*/ 5 w 5"/>
                  <a:gd name="T5" fmla="*/ 4 h 4"/>
                  <a:gd name="T6" fmla="*/ 5 w 5"/>
                  <a:gd name="T7" fmla="*/ 3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2"/>
                    </a:lnTo>
                    <a:lnTo>
                      <a:pt x="5" y="4"/>
                    </a:lnTo>
                    <a:lnTo>
                      <a:pt x="5"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 name="Freeform 582">
                <a:extLst>
                  <a:ext uri="{FF2B5EF4-FFF2-40B4-BE49-F238E27FC236}">
                    <a16:creationId xmlns:a16="http://schemas.microsoft.com/office/drawing/2014/main" id="{7FAC336F-8E2F-47FF-B5EF-29FDBEA0922B}"/>
                  </a:ext>
                </a:extLst>
              </p:cNvPr>
              <p:cNvSpPr>
                <a:spLocks/>
              </p:cNvSpPr>
              <p:nvPr/>
            </p:nvSpPr>
            <p:spPr bwMode="auto">
              <a:xfrm>
                <a:off x="-4180" y="1814"/>
                <a:ext cx="8" cy="36"/>
              </a:xfrm>
              <a:custGeom>
                <a:avLst/>
                <a:gdLst>
                  <a:gd name="T0" fmla="*/ 8 w 8"/>
                  <a:gd name="T1" fmla="*/ 0 h 36"/>
                  <a:gd name="T2" fmla="*/ 0 w 8"/>
                  <a:gd name="T3" fmla="*/ 30 h 36"/>
                  <a:gd name="T4" fmla="*/ 0 w 8"/>
                  <a:gd name="T5" fmla="*/ 36 h 36"/>
                  <a:gd name="T6" fmla="*/ 8 w 8"/>
                  <a:gd name="T7" fmla="*/ 7 h 36"/>
                  <a:gd name="T8" fmla="*/ 8 w 8"/>
                  <a:gd name="T9" fmla="*/ 0 h 36"/>
                </a:gdLst>
                <a:ahLst/>
                <a:cxnLst>
                  <a:cxn ang="0">
                    <a:pos x="T0" y="T1"/>
                  </a:cxn>
                  <a:cxn ang="0">
                    <a:pos x="T2" y="T3"/>
                  </a:cxn>
                  <a:cxn ang="0">
                    <a:pos x="T4" y="T5"/>
                  </a:cxn>
                  <a:cxn ang="0">
                    <a:pos x="T6" y="T7"/>
                  </a:cxn>
                  <a:cxn ang="0">
                    <a:pos x="T8" y="T9"/>
                  </a:cxn>
                </a:cxnLst>
                <a:rect l="0" t="0" r="r" b="b"/>
                <a:pathLst>
                  <a:path w="8" h="36">
                    <a:moveTo>
                      <a:pt x="8" y="0"/>
                    </a:moveTo>
                    <a:lnTo>
                      <a:pt x="0" y="30"/>
                    </a:lnTo>
                    <a:lnTo>
                      <a:pt x="0" y="36"/>
                    </a:lnTo>
                    <a:lnTo>
                      <a:pt x="8" y="7"/>
                    </a:lnTo>
                    <a:lnTo>
                      <a:pt x="8"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Freeform 583">
                <a:extLst>
                  <a:ext uri="{FF2B5EF4-FFF2-40B4-BE49-F238E27FC236}">
                    <a16:creationId xmlns:a16="http://schemas.microsoft.com/office/drawing/2014/main" id="{6BF50E1D-FBD0-4AA2-985E-E7A1934E6D96}"/>
                  </a:ext>
                </a:extLst>
              </p:cNvPr>
              <p:cNvSpPr>
                <a:spLocks/>
              </p:cNvSpPr>
              <p:nvPr/>
            </p:nvSpPr>
            <p:spPr bwMode="auto">
              <a:xfrm>
                <a:off x="-4180" y="1814"/>
                <a:ext cx="8" cy="36"/>
              </a:xfrm>
              <a:custGeom>
                <a:avLst/>
                <a:gdLst>
                  <a:gd name="T0" fmla="*/ 8 w 8"/>
                  <a:gd name="T1" fmla="*/ 0 h 36"/>
                  <a:gd name="T2" fmla="*/ 0 w 8"/>
                  <a:gd name="T3" fmla="*/ 30 h 36"/>
                  <a:gd name="T4" fmla="*/ 0 w 8"/>
                  <a:gd name="T5" fmla="*/ 36 h 36"/>
                  <a:gd name="T6" fmla="*/ 8 w 8"/>
                  <a:gd name="T7" fmla="*/ 7 h 36"/>
                  <a:gd name="T8" fmla="*/ 8 w 8"/>
                  <a:gd name="T9" fmla="*/ 0 h 36"/>
                </a:gdLst>
                <a:ahLst/>
                <a:cxnLst>
                  <a:cxn ang="0">
                    <a:pos x="T0" y="T1"/>
                  </a:cxn>
                  <a:cxn ang="0">
                    <a:pos x="T2" y="T3"/>
                  </a:cxn>
                  <a:cxn ang="0">
                    <a:pos x="T4" y="T5"/>
                  </a:cxn>
                  <a:cxn ang="0">
                    <a:pos x="T6" y="T7"/>
                  </a:cxn>
                  <a:cxn ang="0">
                    <a:pos x="T8" y="T9"/>
                  </a:cxn>
                </a:cxnLst>
                <a:rect l="0" t="0" r="r" b="b"/>
                <a:pathLst>
                  <a:path w="8" h="36">
                    <a:moveTo>
                      <a:pt x="8" y="0"/>
                    </a:moveTo>
                    <a:lnTo>
                      <a:pt x="0" y="30"/>
                    </a:lnTo>
                    <a:lnTo>
                      <a:pt x="0" y="36"/>
                    </a:lnTo>
                    <a:lnTo>
                      <a:pt x="8" y="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 name="Freeform 584">
                <a:extLst>
                  <a:ext uri="{FF2B5EF4-FFF2-40B4-BE49-F238E27FC236}">
                    <a16:creationId xmlns:a16="http://schemas.microsoft.com/office/drawing/2014/main" id="{10BE2AB1-6414-44BE-9AA2-1A2C2F2316EE}"/>
                  </a:ext>
                </a:extLst>
              </p:cNvPr>
              <p:cNvSpPr>
                <a:spLocks/>
              </p:cNvSpPr>
              <p:nvPr/>
            </p:nvSpPr>
            <p:spPr bwMode="auto">
              <a:xfrm>
                <a:off x="-4178" y="1802"/>
                <a:ext cx="7" cy="11"/>
              </a:xfrm>
              <a:custGeom>
                <a:avLst/>
                <a:gdLst>
                  <a:gd name="T0" fmla="*/ 7 w 7"/>
                  <a:gd name="T1" fmla="*/ 0 h 11"/>
                  <a:gd name="T2" fmla="*/ 0 w 7"/>
                  <a:gd name="T3" fmla="*/ 4 h 11"/>
                  <a:gd name="T4" fmla="*/ 0 w 7"/>
                  <a:gd name="T5" fmla="*/ 10 h 11"/>
                  <a:gd name="T6" fmla="*/ 0 w 7"/>
                  <a:gd name="T7" fmla="*/ 11 h 11"/>
                  <a:gd name="T8" fmla="*/ 6 w 7"/>
                  <a:gd name="T9" fmla="*/ 7 h 11"/>
                  <a:gd name="T10" fmla="*/ 7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7" y="0"/>
                    </a:moveTo>
                    <a:lnTo>
                      <a:pt x="0" y="4"/>
                    </a:lnTo>
                    <a:lnTo>
                      <a:pt x="0" y="10"/>
                    </a:lnTo>
                    <a:lnTo>
                      <a:pt x="0" y="11"/>
                    </a:lnTo>
                    <a:lnTo>
                      <a:pt x="6" y="7"/>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Freeform 585">
                <a:extLst>
                  <a:ext uri="{FF2B5EF4-FFF2-40B4-BE49-F238E27FC236}">
                    <a16:creationId xmlns:a16="http://schemas.microsoft.com/office/drawing/2014/main" id="{52A9E49B-FBF7-4736-9FED-163AE82952F5}"/>
                  </a:ext>
                </a:extLst>
              </p:cNvPr>
              <p:cNvSpPr>
                <a:spLocks/>
              </p:cNvSpPr>
              <p:nvPr/>
            </p:nvSpPr>
            <p:spPr bwMode="auto">
              <a:xfrm>
                <a:off x="-4178" y="1802"/>
                <a:ext cx="7" cy="11"/>
              </a:xfrm>
              <a:custGeom>
                <a:avLst/>
                <a:gdLst>
                  <a:gd name="T0" fmla="*/ 7 w 7"/>
                  <a:gd name="T1" fmla="*/ 0 h 11"/>
                  <a:gd name="T2" fmla="*/ 0 w 7"/>
                  <a:gd name="T3" fmla="*/ 4 h 11"/>
                  <a:gd name="T4" fmla="*/ 0 w 7"/>
                  <a:gd name="T5" fmla="*/ 10 h 11"/>
                  <a:gd name="T6" fmla="*/ 0 w 7"/>
                  <a:gd name="T7" fmla="*/ 11 h 11"/>
                  <a:gd name="T8" fmla="*/ 6 w 7"/>
                  <a:gd name="T9" fmla="*/ 7 h 11"/>
                  <a:gd name="T10" fmla="*/ 7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7" y="0"/>
                    </a:moveTo>
                    <a:lnTo>
                      <a:pt x="0" y="4"/>
                    </a:lnTo>
                    <a:lnTo>
                      <a:pt x="0" y="10"/>
                    </a:lnTo>
                    <a:lnTo>
                      <a:pt x="0" y="11"/>
                    </a:lnTo>
                    <a:lnTo>
                      <a:pt x="6" y="7"/>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 name="Freeform 586">
                <a:extLst>
                  <a:ext uri="{FF2B5EF4-FFF2-40B4-BE49-F238E27FC236}">
                    <a16:creationId xmlns:a16="http://schemas.microsoft.com/office/drawing/2014/main" id="{2E4B2073-83CF-4F76-B5D3-F1A9E9D1E30C}"/>
                  </a:ext>
                </a:extLst>
              </p:cNvPr>
              <p:cNvSpPr>
                <a:spLocks/>
              </p:cNvSpPr>
              <p:nvPr/>
            </p:nvSpPr>
            <p:spPr bwMode="auto">
              <a:xfrm>
                <a:off x="-1739" y="1095"/>
                <a:ext cx="66" cy="51"/>
              </a:xfrm>
              <a:custGeom>
                <a:avLst/>
                <a:gdLst>
                  <a:gd name="T0" fmla="*/ 4 w 60"/>
                  <a:gd name="T1" fmla="*/ 0 h 47"/>
                  <a:gd name="T2" fmla="*/ 0 w 60"/>
                  <a:gd name="T3" fmla="*/ 4 h 47"/>
                  <a:gd name="T4" fmla="*/ 60 w 60"/>
                  <a:gd name="T5" fmla="*/ 47 h 47"/>
                  <a:gd name="T6" fmla="*/ 60 w 60"/>
                  <a:gd name="T7" fmla="*/ 40 h 47"/>
                  <a:gd name="T8" fmla="*/ 4 w 60"/>
                  <a:gd name="T9" fmla="*/ 0 h 47"/>
                </a:gdLst>
                <a:ahLst/>
                <a:cxnLst>
                  <a:cxn ang="0">
                    <a:pos x="T0" y="T1"/>
                  </a:cxn>
                  <a:cxn ang="0">
                    <a:pos x="T2" y="T3"/>
                  </a:cxn>
                  <a:cxn ang="0">
                    <a:pos x="T4" y="T5"/>
                  </a:cxn>
                  <a:cxn ang="0">
                    <a:pos x="T6" y="T7"/>
                  </a:cxn>
                  <a:cxn ang="0">
                    <a:pos x="T8" y="T9"/>
                  </a:cxn>
                </a:cxnLst>
                <a:rect l="0" t="0" r="r" b="b"/>
                <a:pathLst>
                  <a:path w="60" h="47">
                    <a:moveTo>
                      <a:pt x="4" y="0"/>
                    </a:moveTo>
                    <a:cubicBezTo>
                      <a:pt x="3" y="2"/>
                      <a:pt x="2" y="3"/>
                      <a:pt x="0" y="4"/>
                    </a:cubicBezTo>
                    <a:cubicBezTo>
                      <a:pt x="60" y="47"/>
                      <a:pt x="60" y="47"/>
                      <a:pt x="60" y="47"/>
                    </a:cubicBezTo>
                    <a:cubicBezTo>
                      <a:pt x="60" y="40"/>
                      <a:pt x="60" y="40"/>
                      <a:pt x="60" y="40"/>
                    </a:cubicBezTo>
                    <a:cubicBezTo>
                      <a:pt x="4" y="0"/>
                      <a:pt x="4" y="0"/>
                      <a:pt x="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Freeform 587">
                <a:extLst>
                  <a:ext uri="{FF2B5EF4-FFF2-40B4-BE49-F238E27FC236}">
                    <a16:creationId xmlns:a16="http://schemas.microsoft.com/office/drawing/2014/main" id="{05CAE1F9-A152-4D86-9DB0-7DD57A5F732D}"/>
                  </a:ext>
                </a:extLst>
              </p:cNvPr>
              <p:cNvSpPr>
                <a:spLocks noEditPoints="1"/>
              </p:cNvSpPr>
              <p:nvPr/>
            </p:nvSpPr>
            <p:spPr bwMode="auto">
              <a:xfrm>
                <a:off x="-4697" y="855"/>
                <a:ext cx="892" cy="86"/>
              </a:xfrm>
              <a:custGeom>
                <a:avLst/>
                <a:gdLst>
                  <a:gd name="T0" fmla="*/ 33 w 811"/>
                  <a:gd name="T1" fmla="*/ 56 h 79"/>
                  <a:gd name="T2" fmla="*/ 0 w 811"/>
                  <a:gd name="T3" fmla="*/ 78 h 79"/>
                  <a:gd name="T4" fmla="*/ 0 w 811"/>
                  <a:gd name="T5" fmla="*/ 79 h 79"/>
                  <a:gd name="T6" fmla="*/ 35 w 811"/>
                  <a:gd name="T7" fmla="*/ 56 h 79"/>
                  <a:gd name="T8" fmla="*/ 33 w 811"/>
                  <a:gd name="T9" fmla="*/ 56 h 79"/>
                  <a:gd name="T10" fmla="*/ 95 w 811"/>
                  <a:gd name="T11" fmla="*/ 16 h 79"/>
                  <a:gd name="T12" fmla="*/ 34 w 811"/>
                  <a:gd name="T13" fmla="*/ 55 h 79"/>
                  <a:gd name="T14" fmla="*/ 36 w 811"/>
                  <a:gd name="T15" fmla="*/ 56 h 79"/>
                  <a:gd name="T16" fmla="*/ 95 w 811"/>
                  <a:gd name="T17" fmla="*/ 17 h 79"/>
                  <a:gd name="T18" fmla="*/ 95 w 811"/>
                  <a:gd name="T19" fmla="*/ 16 h 79"/>
                  <a:gd name="T20" fmla="*/ 612 w 811"/>
                  <a:gd name="T21" fmla="*/ 15 h 79"/>
                  <a:gd name="T22" fmla="*/ 613 w 811"/>
                  <a:gd name="T23" fmla="*/ 21 h 79"/>
                  <a:gd name="T24" fmla="*/ 810 w 811"/>
                  <a:gd name="T25" fmla="*/ 27 h 79"/>
                  <a:gd name="T26" fmla="*/ 811 w 811"/>
                  <a:gd name="T27" fmla="*/ 22 h 79"/>
                  <a:gd name="T28" fmla="*/ 612 w 811"/>
                  <a:gd name="T29" fmla="*/ 15 h 79"/>
                  <a:gd name="T30" fmla="*/ 361 w 811"/>
                  <a:gd name="T31" fmla="*/ 13 h 79"/>
                  <a:gd name="T32" fmla="*/ 568 w 811"/>
                  <a:gd name="T33" fmla="*/ 19 h 79"/>
                  <a:gd name="T34" fmla="*/ 568 w 811"/>
                  <a:gd name="T35" fmla="*/ 17 h 79"/>
                  <a:gd name="T36" fmla="*/ 361 w 811"/>
                  <a:gd name="T37" fmla="*/ 13 h 79"/>
                  <a:gd name="T38" fmla="*/ 102 w 811"/>
                  <a:gd name="T39" fmla="*/ 11 h 79"/>
                  <a:gd name="T40" fmla="*/ 96 w 811"/>
                  <a:gd name="T41" fmla="*/ 15 h 79"/>
                  <a:gd name="T42" fmla="*/ 97 w 811"/>
                  <a:gd name="T43" fmla="*/ 16 h 79"/>
                  <a:gd name="T44" fmla="*/ 103 w 811"/>
                  <a:gd name="T45" fmla="*/ 12 h 79"/>
                  <a:gd name="T46" fmla="*/ 102 w 811"/>
                  <a:gd name="T47" fmla="*/ 11 h 79"/>
                  <a:gd name="T48" fmla="*/ 102 w 811"/>
                  <a:gd name="T49" fmla="*/ 11 h 79"/>
                  <a:gd name="T50" fmla="*/ 131 w 811"/>
                  <a:gd name="T51" fmla="*/ 0 h 79"/>
                  <a:gd name="T52" fmla="*/ 131 w 811"/>
                  <a:gd name="T53" fmla="*/ 5 h 79"/>
                  <a:gd name="T54" fmla="*/ 247 w 811"/>
                  <a:gd name="T55" fmla="*/ 9 h 79"/>
                  <a:gd name="T56" fmla="*/ 568 w 811"/>
                  <a:gd name="T57" fmla="*/ 16 h 79"/>
                  <a:gd name="T58" fmla="*/ 568 w 811"/>
                  <a:gd name="T59" fmla="*/ 14 h 79"/>
                  <a:gd name="T60" fmla="*/ 131 w 811"/>
                  <a:gd name="T6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1" h="79">
                    <a:moveTo>
                      <a:pt x="33" y="56"/>
                    </a:moveTo>
                    <a:cubicBezTo>
                      <a:pt x="0" y="78"/>
                      <a:pt x="0" y="78"/>
                      <a:pt x="0" y="78"/>
                    </a:cubicBezTo>
                    <a:cubicBezTo>
                      <a:pt x="0" y="79"/>
                      <a:pt x="0" y="79"/>
                      <a:pt x="0" y="79"/>
                    </a:cubicBezTo>
                    <a:cubicBezTo>
                      <a:pt x="35" y="56"/>
                      <a:pt x="35" y="56"/>
                      <a:pt x="35" y="56"/>
                    </a:cubicBezTo>
                    <a:cubicBezTo>
                      <a:pt x="33" y="56"/>
                      <a:pt x="33" y="56"/>
                      <a:pt x="33" y="56"/>
                    </a:cubicBezTo>
                    <a:moveTo>
                      <a:pt x="95" y="16"/>
                    </a:moveTo>
                    <a:cubicBezTo>
                      <a:pt x="34" y="55"/>
                      <a:pt x="34" y="55"/>
                      <a:pt x="34" y="55"/>
                    </a:cubicBezTo>
                    <a:cubicBezTo>
                      <a:pt x="36" y="56"/>
                      <a:pt x="36" y="56"/>
                      <a:pt x="36" y="56"/>
                    </a:cubicBezTo>
                    <a:cubicBezTo>
                      <a:pt x="95" y="17"/>
                      <a:pt x="95" y="17"/>
                      <a:pt x="95" y="17"/>
                    </a:cubicBezTo>
                    <a:cubicBezTo>
                      <a:pt x="95" y="16"/>
                      <a:pt x="95" y="16"/>
                      <a:pt x="95" y="16"/>
                    </a:cubicBezTo>
                    <a:moveTo>
                      <a:pt x="612" y="15"/>
                    </a:moveTo>
                    <a:cubicBezTo>
                      <a:pt x="613" y="17"/>
                      <a:pt x="613" y="19"/>
                      <a:pt x="613" y="21"/>
                    </a:cubicBezTo>
                    <a:cubicBezTo>
                      <a:pt x="810" y="27"/>
                      <a:pt x="810" y="27"/>
                      <a:pt x="810" y="27"/>
                    </a:cubicBezTo>
                    <a:cubicBezTo>
                      <a:pt x="810" y="25"/>
                      <a:pt x="810" y="23"/>
                      <a:pt x="811" y="22"/>
                    </a:cubicBezTo>
                    <a:cubicBezTo>
                      <a:pt x="612" y="15"/>
                      <a:pt x="612" y="15"/>
                      <a:pt x="612" y="15"/>
                    </a:cubicBezTo>
                    <a:moveTo>
                      <a:pt x="361" y="13"/>
                    </a:moveTo>
                    <a:cubicBezTo>
                      <a:pt x="568" y="19"/>
                      <a:pt x="568" y="19"/>
                      <a:pt x="568" y="19"/>
                    </a:cubicBezTo>
                    <a:cubicBezTo>
                      <a:pt x="568" y="19"/>
                      <a:pt x="568" y="18"/>
                      <a:pt x="568" y="17"/>
                    </a:cubicBezTo>
                    <a:cubicBezTo>
                      <a:pt x="361" y="13"/>
                      <a:pt x="361" y="13"/>
                      <a:pt x="361" y="13"/>
                    </a:cubicBezTo>
                    <a:moveTo>
                      <a:pt x="102" y="11"/>
                    </a:moveTo>
                    <a:cubicBezTo>
                      <a:pt x="96" y="15"/>
                      <a:pt x="96" y="15"/>
                      <a:pt x="96" y="15"/>
                    </a:cubicBezTo>
                    <a:cubicBezTo>
                      <a:pt x="97" y="16"/>
                      <a:pt x="97" y="16"/>
                      <a:pt x="97" y="16"/>
                    </a:cubicBezTo>
                    <a:cubicBezTo>
                      <a:pt x="103" y="12"/>
                      <a:pt x="103" y="12"/>
                      <a:pt x="103" y="12"/>
                    </a:cubicBezTo>
                    <a:cubicBezTo>
                      <a:pt x="102" y="12"/>
                      <a:pt x="102" y="11"/>
                      <a:pt x="102" y="11"/>
                    </a:cubicBezTo>
                    <a:cubicBezTo>
                      <a:pt x="102" y="11"/>
                      <a:pt x="102" y="11"/>
                      <a:pt x="102" y="11"/>
                    </a:cubicBezTo>
                    <a:moveTo>
                      <a:pt x="131" y="0"/>
                    </a:moveTo>
                    <a:cubicBezTo>
                      <a:pt x="131" y="2"/>
                      <a:pt x="131" y="4"/>
                      <a:pt x="131" y="5"/>
                    </a:cubicBezTo>
                    <a:cubicBezTo>
                      <a:pt x="247" y="9"/>
                      <a:pt x="247" y="9"/>
                      <a:pt x="247" y="9"/>
                    </a:cubicBezTo>
                    <a:cubicBezTo>
                      <a:pt x="568" y="16"/>
                      <a:pt x="568" y="16"/>
                      <a:pt x="568" y="16"/>
                    </a:cubicBezTo>
                    <a:cubicBezTo>
                      <a:pt x="568" y="15"/>
                      <a:pt x="568" y="15"/>
                      <a:pt x="568" y="14"/>
                    </a:cubicBezTo>
                    <a:cubicBezTo>
                      <a:pt x="131" y="0"/>
                      <a:pt x="131" y="0"/>
                      <a:pt x="1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 name="Freeform 588">
                <a:extLst>
                  <a:ext uri="{FF2B5EF4-FFF2-40B4-BE49-F238E27FC236}">
                    <a16:creationId xmlns:a16="http://schemas.microsoft.com/office/drawing/2014/main" id="{D193CC3D-BF8A-41B0-9546-320B1262ACA0}"/>
                  </a:ext>
                </a:extLst>
              </p:cNvPr>
              <p:cNvSpPr>
                <a:spLocks/>
              </p:cNvSpPr>
              <p:nvPr/>
            </p:nvSpPr>
            <p:spPr bwMode="auto">
              <a:xfrm>
                <a:off x="-4661" y="915"/>
                <a:ext cx="4" cy="1"/>
              </a:xfrm>
              <a:custGeom>
                <a:avLst/>
                <a:gdLst>
                  <a:gd name="T0" fmla="*/ 2 w 4"/>
                  <a:gd name="T1" fmla="*/ 0 h 1"/>
                  <a:gd name="T2" fmla="*/ 0 w 4"/>
                  <a:gd name="T3" fmla="*/ 1 h 1"/>
                  <a:gd name="T4" fmla="*/ 3 w 4"/>
                  <a:gd name="T5" fmla="*/ 1 h 1"/>
                  <a:gd name="T6" fmla="*/ 4 w 4"/>
                  <a:gd name="T7" fmla="*/ 1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lnTo>
                      <a:pt x="0" y="1"/>
                    </a:lnTo>
                    <a:lnTo>
                      <a:pt x="3" y="1"/>
                    </a:lnTo>
                    <a:lnTo>
                      <a:pt x="4" y="1"/>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Freeform 589">
                <a:extLst>
                  <a:ext uri="{FF2B5EF4-FFF2-40B4-BE49-F238E27FC236}">
                    <a16:creationId xmlns:a16="http://schemas.microsoft.com/office/drawing/2014/main" id="{D4B15819-FFAC-4C8C-AD9A-79DD6374EABD}"/>
                  </a:ext>
                </a:extLst>
              </p:cNvPr>
              <p:cNvSpPr>
                <a:spLocks/>
              </p:cNvSpPr>
              <p:nvPr/>
            </p:nvSpPr>
            <p:spPr bwMode="auto">
              <a:xfrm>
                <a:off x="-4661" y="915"/>
                <a:ext cx="4" cy="1"/>
              </a:xfrm>
              <a:custGeom>
                <a:avLst/>
                <a:gdLst>
                  <a:gd name="T0" fmla="*/ 2 w 4"/>
                  <a:gd name="T1" fmla="*/ 0 h 1"/>
                  <a:gd name="T2" fmla="*/ 0 w 4"/>
                  <a:gd name="T3" fmla="*/ 1 h 1"/>
                  <a:gd name="T4" fmla="*/ 3 w 4"/>
                  <a:gd name="T5" fmla="*/ 1 h 1"/>
                  <a:gd name="T6" fmla="*/ 4 w 4"/>
                  <a:gd name="T7" fmla="*/ 1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lnTo>
                      <a:pt x="0" y="1"/>
                    </a:lnTo>
                    <a:lnTo>
                      <a:pt x="3" y="1"/>
                    </a:lnTo>
                    <a:lnTo>
                      <a:pt x="4"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 name="Freeform 590">
                <a:extLst>
                  <a:ext uri="{FF2B5EF4-FFF2-40B4-BE49-F238E27FC236}">
                    <a16:creationId xmlns:a16="http://schemas.microsoft.com/office/drawing/2014/main" id="{36EBD1D4-479C-4812-8B9B-DB221E1CE6DA}"/>
                  </a:ext>
                </a:extLst>
              </p:cNvPr>
              <p:cNvSpPr>
                <a:spLocks noEditPoints="1"/>
              </p:cNvSpPr>
              <p:nvPr/>
            </p:nvSpPr>
            <p:spPr bwMode="auto">
              <a:xfrm>
                <a:off x="-5117" y="900"/>
                <a:ext cx="1637" cy="316"/>
              </a:xfrm>
              <a:custGeom>
                <a:avLst/>
                <a:gdLst>
                  <a:gd name="T0" fmla="*/ 73 w 1488"/>
                  <a:gd name="T1" fmla="*/ 239 h 288"/>
                  <a:gd name="T2" fmla="*/ 9 w 1488"/>
                  <a:gd name="T3" fmla="*/ 280 h 288"/>
                  <a:gd name="T4" fmla="*/ 8 w 1488"/>
                  <a:gd name="T5" fmla="*/ 281 h 288"/>
                  <a:gd name="T6" fmla="*/ 0 w 1488"/>
                  <a:gd name="T7" fmla="*/ 286 h 288"/>
                  <a:gd name="T8" fmla="*/ 1 w 1488"/>
                  <a:gd name="T9" fmla="*/ 288 h 288"/>
                  <a:gd name="T10" fmla="*/ 7 w 1488"/>
                  <a:gd name="T11" fmla="*/ 284 h 288"/>
                  <a:gd name="T12" fmla="*/ 9 w 1488"/>
                  <a:gd name="T13" fmla="*/ 283 h 288"/>
                  <a:gd name="T14" fmla="*/ 74 w 1488"/>
                  <a:gd name="T15" fmla="*/ 240 h 288"/>
                  <a:gd name="T16" fmla="*/ 73 w 1488"/>
                  <a:gd name="T17" fmla="*/ 239 h 288"/>
                  <a:gd name="T18" fmla="*/ 109 w 1488"/>
                  <a:gd name="T19" fmla="*/ 216 h 288"/>
                  <a:gd name="T20" fmla="*/ 74 w 1488"/>
                  <a:gd name="T21" fmla="*/ 238 h 288"/>
                  <a:gd name="T22" fmla="*/ 75 w 1488"/>
                  <a:gd name="T23" fmla="*/ 240 h 288"/>
                  <a:gd name="T24" fmla="*/ 111 w 1488"/>
                  <a:gd name="T25" fmla="*/ 216 h 288"/>
                  <a:gd name="T26" fmla="*/ 109 w 1488"/>
                  <a:gd name="T27" fmla="*/ 216 h 288"/>
                  <a:gd name="T28" fmla="*/ 327 w 1488"/>
                  <a:gd name="T29" fmla="*/ 73 h 288"/>
                  <a:gd name="T30" fmla="*/ 112 w 1488"/>
                  <a:gd name="T31" fmla="*/ 213 h 288"/>
                  <a:gd name="T32" fmla="*/ 115 w 1488"/>
                  <a:gd name="T33" fmla="*/ 214 h 288"/>
                  <a:gd name="T34" fmla="*/ 329 w 1488"/>
                  <a:gd name="T35" fmla="*/ 73 h 288"/>
                  <a:gd name="T36" fmla="*/ 327 w 1488"/>
                  <a:gd name="T37" fmla="*/ 73 h 288"/>
                  <a:gd name="T38" fmla="*/ 339 w 1488"/>
                  <a:gd name="T39" fmla="*/ 65 h 288"/>
                  <a:gd name="T40" fmla="*/ 328 w 1488"/>
                  <a:gd name="T41" fmla="*/ 72 h 288"/>
                  <a:gd name="T42" fmla="*/ 329 w 1488"/>
                  <a:gd name="T43" fmla="*/ 73 h 288"/>
                  <a:gd name="T44" fmla="*/ 340 w 1488"/>
                  <a:gd name="T45" fmla="*/ 65 h 288"/>
                  <a:gd name="T46" fmla="*/ 339 w 1488"/>
                  <a:gd name="T47" fmla="*/ 65 h 288"/>
                  <a:gd name="T48" fmla="*/ 379 w 1488"/>
                  <a:gd name="T49" fmla="*/ 39 h 288"/>
                  <a:gd name="T50" fmla="*/ 343 w 1488"/>
                  <a:gd name="T51" fmla="*/ 62 h 288"/>
                  <a:gd name="T52" fmla="*/ 344 w 1488"/>
                  <a:gd name="T53" fmla="*/ 63 h 288"/>
                  <a:gd name="T54" fmla="*/ 380 w 1488"/>
                  <a:gd name="T55" fmla="*/ 39 h 288"/>
                  <a:gd name="T56" fmla="*/ 379 w 1488"/>
                  <a:gd name="T57" fmla="*/ 39 h 288"/>
                  <a:gd name="T58" fmla="*/ 1232 w 1488"/>
                  <a:gd name="T59" fmla="*/ 0 h 288"/>
                  <a:gd name="T60" fmla="*/ 1228 w 1488"/>
                  <a:gd name="T61" fmla="*/ 4 h 288"/>
                  <a:gd name="T62" fmla="*/ 1484 w 1488"/>
                  <a:gd name="T63" fmla="*/ 276 h 288"/>
                  <a:gd name="T64" fmla="*/ 1488 w 1488"/>
                  <a:gd name="T65" fmla="*/ 272 h 288"/>
                  <a:gd name="T66" fmla="*/ 1232 w 1488"/>
                  <a:gd name="T6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88" h="288">
                    <a:moveTo>
                      <a:pt x="73" y="239"/>
                    </a:moveTo>
                    <a:cubicBezTo>
                      <a:pt x="9" y="280"/>
                      <a:pt x="9" y="280"/>
                      <a:pt x="9" y="280"/>
                    </a:cubicBezTo>
                    <a:cubicBezTo>
                      <a:pt x="8" y="281"/>
                      <a:pt x="8" y="281"/>
                      <a:pt x="8" y="281"/>
                    </a:cubicBezTo>
                    <a:cubicBezTo>
                      <a:pt x="0" y="286"/>
                      <a:pt x="0" y="286"/>
                      <a:pt x="0" y="286"/>
                    </a:cubicBezTo>
                    <a:cubicBezTo>
                      <a:pt x="1" y="288"/>
                      <a:pt x="1" y="288"/>
                      <a:pt x="1" y="288"/>
                    </a:cubicBezTo>
                    <a:cubicBezTo>
                      <a:pt x="7" y="284"/>
                      <a:pt x="7" y="284"/>
                      <a:pt x="7" y="284"/>
                    </a:cubicBezTo>
                    <a:cubicBezTo>
                      <a:pt x="9" y="283"/>
                      <a:pt x="9" y="283"/>
                      <a:pt x="9" y="283"/>
                    </a:cubicBezTo>
                    <a:cubicBezTo>
                      <a:pt x="74" y="240"/>
                      <a:pt x="74" y="240"/>
                      <a:pt x="74" y="240"/>
                    </a:cubicBezTo>
                    <a:cubicBezTo>
                      <a:pt x="73" y="239"/>
                      <a:pt x="73" y="239"/>
                      <a:pt x="73" y="239"/>
                    </a:cubicBezTo>
                    <a:moveTo>
                      <a:pt x="109" y="216"/>
                    </a:moveTo>
                    <a:cubicBezTo>
                      <a:pt x="74" y="238"/>
                      <a:pt x="74" y="238"/>
                      <a:pt x="74" y="238"/>
                    </a:cubicBezTo>
                    <a:cubicBezTo>
                      <a:pt x="75" y="240"/>
                      <a:pt x="75" y="240"/>
                      <a:pt x="75" y="240"/>
                    </a:cubicBezTo>
                    <a:cubicBezTo>
                      <a:pt x="111" y="216"/>
                      <a:pt x="111" y="216"/>
                      <a:pt x="111" y="216"/>
                    </a:cubicBezTo>
                    <a:cubicBezTo>
                      <a:pt x="109" y="216"/>
                      <a:pt x="109" y="216"/>
                      <a:pt x="109" y="216"/>
                    </a:cubicBezTo>
                    <a:moveTo>
                      <a:pt x="327" y="73"/>
                    </a:moveTo>
                    <a:cubicBezTo>
                      <a:pt x="112" y="213"/>
                      <a:pt x="112" y="213"/>
                      <a:pt x="112" y="213"/>
                    </a:cubicBezTo>
                    <a:cubicBezTo>
                      <a:pt x="115" y="214"/>
                      <a:pt x="115" y="214"/>
                      <a:pt x="115" y="214"/>
                    </a:cubicBezTo>
                    <a:cubicBezTo>
                      <a:pt x="329" y="73"/>
                      <a:pt x="329" y="73"/>
                      <a:pt x="329" y="73"/>
                    </a:cubicBezTo>
                    <a:cubicBezTo>
                      <a:pt x="327" y="73"/>
                      <a:pt x="327" y="73"/>
                      <a:pt x="327" y="73"/>
                    </a:cubicBezTo>
                    <a:moveTo>
                      <a:pt x="339" y="65"/>
                    </a:moveTo>
                    <a:cubicBezTo>
                      <a:pt x="328" y="72"/>
                      <a:pt x="328" y="72"/>
                      <a:pt x="328" y="72"/>
                    </a:cubicBezTo>
                    <a:cubicBezTo>
                      <a:pt x="329" y="73"/>
                      <a:pt x="329" y="73"/>
                      <a:pt x="329" y="73"/>
                    </a:cubicBezTo>
                    <a:cubicBezTo>
                      <a:pt x="340" y="65"/>
                      <a:pt x="340" y="65"/>
                      <a:pt x="340" y="65"/>
                    </a:cubicBezTo>
                    <a:cubicBezTo>
                      <a:pt x="339" y="65"/>
                      <a:pt x="339" y="65"/>
                      <a:pt x="339" y="65"/>
                    </a:cubicBezTo>
                    <a:moveTo>
                      <a:pt x="379" y="39"/>
                    </a:moveTo>
                    <a:cubicBezTo>
                      <a:pt x="343" y="62"/>
                      <a:pt x="343" y="62"/>
                      <a:pt x="343" y="62"/>
                    </a:cubicBezTo>
                    <a:cubicBezTo>
                      <a:pt x="344" y="63"/>
                      <a:pt x="344" y="63"/>
                      <a:pt x="344" y="63"/>
                    </a:cubicBezTo>
                    <a:cubicBezTo>
                      <a:pt x="380" y="39"/>
                      <a:pt x="380" y="39"/>
                      <a:pt x="380" y="39"/>
                    </a:cubicBezTo>
                    <a:cubicBezTo>
                      <a:pt x="379" y="39"/>
                      <a:pt x="379" y="39"/>
                      <a:pt x="379" y="39"/>
                    </a:cubicBezTo>
                    <a:moveTo>
                      <a:pt x="1232" y="0"/>
                    </a:moveTo>
                    <a:cubicBezTo>
                      <a:pt x="1231" y="1"/>
                      <a:pt x="1229" y="3"/>
                      <a:pt x="1228" y="4"/>
                    </a:cubicBezTo>
                    <a:cubicBezTo>
                      <a:pt x="1484" y="276"/>
                      <a:pt x="1484" y="276"/>
                      <a:pt x="1484" y="276"/>
                    </a:cubicBezTo>
                    <a:cubicBezTo>
                      <a:pt x="1485" y="274"/>
                      <a:pt x="1486" y="273"/>
                      <a:pt x="1488" y="272"/>
                    </a:cubicBezTo>
                    <a:cubicBezTo>
                      <a:pt x="1232" y="0"/>
                      <a:pt x="1232" y="0"/>
                      <a:pt x="123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 name="Freeform 591">
                <a:extLst>
                  <a:ext uri="{FF2B5EF4-FFF2-40B4-BE49-F238E27FC236}">
                    <a16:creationId xmlns:a16="http://schemas.microsoft.com/office/drawing/2014/main" id="{FBFCFCB7-634F-4180-B973-A157F9FE7A6F}"/>
                  </a:ext>
                </a:extLst>
              </p:cNvPr>
              <p:cNvSpPr>
                <a:spLocks/>
              </p:cNvSpPr>
              <p:nvPr/>
            </p:nvSpPr>
            <p:spPr bwMode="auto">
              <a:xfrm>
                <a:off x="-4997" y="1133"/>
                <a:ext cx="6" cy="4"/>
              </a:xfrm>
              <a:custGeom>
                <a:avLst/>
                <a:gdLst>
                  <a:gd name="T0" fmla="*/ 3 w 6"/>
                  <a:gd name="T1" fmla="*/ 0 h 4"/>
                  <a:gd name="T2" fmla="*/ 0 w 6"/>
                  <a:gd name="T3" fmla="*/ 4 h 4"/>
                  <a:gd name="T4" fmla="*/ 2 w 6"/>
                  <a:gd name="T5" fmla="*/ 4 h 4"/>
                  <a:gd name="T6" fmla="*/ 6 w 6"/>
                  <a:gd name="T7" fmla="*/ 1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lnTo>
                      <a:pt x="0" y="4"/>
                    </a:lnTo>
                    <a:lnTo>
                      <a:pt x="2" y="4"/>
                    </a:lnTo>
                    <a:lnTo>
                      <a:pt x="6" y="1"/>
                    </a:lnTo>
                    <a:lnTo>
                      <a:pt x="3"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 name="Freeform 592">
                <a:extLst>
                  <a:ext uri="{FF2B5EF4-FFF2-40B4-BE49-F238E27FC236}">
                    <a16:creationId xmlns:a16="http://schemas.microsoft.com/office/drawing/2014/main" id="{68C91C8F-D347-4723-8110-E05E17D91D62}"/>
                  </a:ext>
                </a:extLst>
              </p:cNvPr>
              <p:cNvSpPr>
                <a:spLocks/>
              </p:cNvSpPr>
              <p:nvPr/>
            </p:nvSpPr>
            <p:spPr bwMode="auto">
              <a:xfrm>
                <a:off x="-4997" y="1133"/>
                <a:ext cx="6" cy="4"/>
              </a:xfrm>
              <a:custGeom>
                <a:avLst/>
                <a:gdLst>
                  <a:gd name="T0" fmla="*/ 3 w 6"/>
                  <a:gd name="T1" fmla="*/ 0 h 4"/>
                  <a:gd name="T2" fmla="*/ 0 w 6"/>
                  <a:gd name="T3" fmla="*/ 4 h 4"/>
                  <a:gd name="T4" fmla="*/ 2 w 6"/>
                  <a:gd name="T5" fmla="*/ 4 h 4"/>
                  <a:gd name="T6" fmla="*/ 6 w 6"/>
                  <a:gd name="T7" fmla="*/ 1 h 4"/>
                  <a:gd name="T8" fmla="*/ 3 w 6"/>
                  <a:gd name="T9" fmla="*/ 0 h 4"/>
                </a:gdLst>
                <a:ahLst/>
                <a:cxnLst>
                  <a:cxn ang="0">
                    <a:pos x="T0" y="T1"/>
                  </a:cxn>
                  <a:cxn ang="0">
                    <a:pos x="T2" y="T3"/>
                  </a:cxn>
                  <a:cxn ang="0">
                    <a:pos x="T4" y="T5"/>
                  </a:cxn>
                  <a:cxn ang="0">
                    <a:pos x="T6" y="T7"/>
                  </a:cxn>
                  <a:cxn ang="0">
                    <a:pos x="T8" y="T9"/>
                  </a:cxn>
                </a:cxnLst>
                <a:rect l="0" t="0" r="r" b="b"/>
                <a:pathLst>
                  <a:path w="6" h="4">
                    <a:moveTo>
                      <a:pt x="3" y="0"/>
                    </a:moveTo>
                    <a:lnTo>
                      <a:pt x="0" y="4"/>
                    </a:lnTo>
                    <a:lnTo>
                      <a:pt x="2" y="4"/>
                    </a:lnTo>
                    <a:lnTo>
                      <a:pt x="6"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Freeform 593">
                <a:extLst>
                  <a:ext uri="{FF2B5EF4-FFF2-40B4-BE49-F238E27FC236}">
                    <a16:creationId xmlns:a16="http://schemas.microsoft.com/office/drawing/2014/main" id="{932AC03E-4B90-4AA6-BF10-F3C0F250DCA1}"/>
                  </a:ext>
                </a:extLst>
              </p:cNvPr>
              <p:cNvSpPr>
                <a:spLocks/>
              </p:cNvSpPr>
              <p:nvPr/>
            </p:nvSpPr>
            <p:spPr bwMode="auto">
              <a:xfrm>
                <a:off x="-4757" y="979"/>
                <a:ext cx="2" cy="1"/>
              </a:xfrm>
              <a:custGeom>
                <a:avLst/>
                <a:gdLst>
                  <a:gd name="T0" fmla="*/ 1 w 2"/>
                  <a:gd name="T1" fmla="*/ 0 h 1"/>
                  <a:gd name="T2" fmla="*/ 0 w 2"/>
                  <a:gd name="T3" fmla="*/ 1 h 1"/>
                  <a:gd name="T4" fmla="*/ 2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1"/>
                    </a:lnTo>
                    <a:lnTo>
                      <a:pt x="2" y="1"/>
                    </a:lnTo>
                    <a:lnTo>
                      <a:pt x="2"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Freeform 594">
                <a:extLst>
                  <a:ext uri="{FF2B5EF4-FFF2-40B4-BE49-F238E27FC236}">
                    <a16:creationId xmlns:a16="http://schemas.microsoft.com/office/drawing/2014/main" id="{C317ACC2-6A12-446C-A846-A2214B018F17}"/>
                  </a:ext>
                </a:extLst>
              </p:cNvPr>
              <p:cNvSpPr>
                <a:spLocks/>
              </p:cNvSpPr>
              <p:nvPr/>
            </p:nvSpPr>
            <p:spPr bwMode="auto">
              <a:xfrm>
                <a:off x="-4757" y="979"/>
                <a:ext cx="2" cy="1"/>
              </a:xfrm>
              <a:custGeom>
                <a:avLst/>
                <a:gdLst>
                  <a:gd name="T0" fmla="*/ 1 w 2"/>
                  <a:gd name="T1" fmla="*/ 0 h 1"/>
                  <a:gd name="T2" fmla="*/ 0 w 2"/>
                  <a:gd name="T3" fmla="*/ 1 h 1"/>
                  <a:gd name="T4" fmla="*/ 2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1"/>
                    </a:lnTo>
                    <a:lnTo>
                      <a:pt x="2" y="1"/>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Freeform 595">
                <a:extLst>
                  <a:ext uri="{FF2B5EF4-FFF2-40B4-BE49-F238E27FC236}">
                    <a16:creationId xmlns:a16="http://schemas.microsoft.com/office/drawing/2014/main" id="{12421576-DD22-4315-948C-82D1A32DAA28}"/>
                  </a:ext>
                </a:extLst>
              </p:cNvPr>
              <p:cNvSpPr>
                <a:spLocks/>
              </p:cNvSpPr>
              <p:nvPr/>
            </p:nvSpPr>
            <p:spPr bwMode="auto">
              <a:xfrm>
                <a:off x="-5037" y="1161"/>
                <a:ext cx="2" cy="2"/>
              </a:xfrm>
              <a:custGeom>
                <a:avLst/>
                <a:gdLst>
                  <a:gd name="T0" fmla="*/ 1 w 2"/>
                  <a:gd name="T1" fmla="*/ 0 h 2"/>
                  <a:gd name="T2" fmla="*/ 0 w 2"/>
                  <a:gd name="T3" fmla="*/ 1 h 2"/>
                  <a:gd name="T4" fmla="*/ 1 w 2"/>
                  <a:gd name="T5" fmla="*/ 2 h 2"/>
                  <a:gd name="T6" fmla="*/ 2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 name="Freeform 596">
                <a:extLst>
                  <a:ext uri="{FF2B5EF4-FFF2-40B4-BE49-F238E27FC236}">
                    <a16:creationId xmlns:a16="http://schemas.microsoft.com/office/drawing/2014/main" id="{5CDBA1E2-8995-40C4-BF31-D3775D42DA5F}"/>
                  </a:ext>
                </a:extLst>
              </p:cNvPr>
              <p:cNvSpPr>
                <a:spLocks/>
              </p:cNvSpPr>
              <p:nvPr/>
            </p:nvSpPr>
            <p:spPr bwMode="auto">
              <a:xfrm>
                <a:off x="-5037" y="1161"/>
                <a:ext cx="2" cy="2"/>
              </a:xfrm>
              <a:custGeom>
                <a:avLst/>
                <a:gdLst>
                  <a:gd name="T0" fmla="*/ 1 w 2"/>
                  <a:gd name="T1" fmla="*/ 0 h 2"/>
                  <a:gd name="T2" fmla="*/ 0 w 2"/>
                  <a:gd name="T3" fmla="*/ 1 h 2"/>
                  <a:gd name="T4" fmla="*/ 1 w 2"/>
                  <a:gd name="T5" fmla="*/ 2 h 2"/>
                  <a:gd name="T6" fmla="*/ 2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Freeform 597">
                <a:extLst>
                  <a:ext uri="{FF2B5EF4-FFF2-40B4-BE49-F238E27FC236}">
                    <a16:creationId xmlns:a16="http://schemas.microsoft.com/office/drawing/2014/main" id="{38B9A3A0-5503-43C9-8FB2-F8C4D520D057}"/>
                  </a:ext>
                </a:extLst>
              </p:cNvPr>
              <p:cNvSpPr>
                <a:spLocks/>
              </p:cNvSpPr>
              <p:nvPr/>
            </p:nvSpPr>
            <p:spPr bwMode="auto">
              <a:xfrm>
                <a:off x="-4744" y="968"/>
                <a:ext cx="5" cy="3"/>
              </a:xfrm>
              <a:custGeom>
                <a:avLst/>
                <a:gdLst>
                  <a:gd name="T0" fmla="*/ 4 w 5"/>
                  <a:gd name="T1" fmla="*/ 0 h 3"/>
                  <a:gd name="T2" fmla="*/ 0 w 5"/>
                  <a:gd name="T3" fmla="*/ 3 h 3"/>
                  <a:gd name="T4" fmla="*/ 1 w 5"/>
                  <a:gd name="T5" fmla="*/ 3 h 3"/>
                  <a:gd name="T6" fmla="*/ 5 w 5"/>
                  <a:gd name="T7" fmla="*/ 1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lnTo>
                      <a:pt x="0" y="3"/>
                    </a:lnTo>
                    <a:lnTo>
                      <a:pt x="1" y="3"/>
                    </a:lnTo>
                    <a:lnTo>
                      <a:pt x="5" y="1"/>
                    </a:lnTo>
                    <a:lnTo>
                      <a:pt x="4"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Freeform 598">
                <a:extLst>
                  <a:ext uri="{FF2B5EF4-FFF2-40B4-BE49-F238E27FC236}">
                    <a16:creationId xmlns:a16="http://schemas.microsoft.com/office/drawing/2014/main" id="{08976074-FBD0-4067-9424-2897FEE037DA}"/>
                  </a:ext>
                </a:extLst>
              </p:cNvPr>
              <p:cNvSpPr>
                <a:spLocks/>
              </p:cNvSpPr>
              <p:nvPr/>
            </p:nvSpPr>
            <p:spPr bwMode="auto">
              <a:xfrm>
                <a:off x="-4744" y="968"/>
                <a:ext cx="5" cy="3"/>
              </a:xfrm>
              <a:custGeom>
                <a:avLst/>
                <a:gdLst>
                  <a:gd name="T0" fmla="*/ 4 w 5"/>
                  <a:gd name="T1" fmla="*/ 0 h 3"/>
                  <a:gd name="T2" fmla="*/ 0 w 5"/>
                  <a:gd name="T3" fmla="*/ 3 h 3"/>
                  <a:gd name="T4" fmla="*/ 1 w 5"/>
                  <a:gd name="T5" fmla="*/ 3 h 3"/>
                  <a:gd name="T6" fmla="*/ 5 w 5"/>
                  <a:gd name="T7" fmla="*/ 1 h 3"/>
                  <a:gd name="T8" fmla="*/ 4 w 5"/>
                  <a:gd name="T9" fmla="*/ 0 h 3"/>
                </a:gdLst>
                <a:ahLst/>
                <a:cxnLst>
                  <a:cxn ang="0">
                    <a:pos x="T0" y="T1"/>
                  </a:cxn>
                  <a:cxn ang="0">
                    <a:pos x="T2" y="T3"/>
                  </a:cxn>
                  <a:cxn ang="0">
                    <a:pos x="T4" y="T5"/>
                  </a:cxn>
                  <a:cxn ang="0">
                    <a:pos x="T6" y="T7"/>
                  </a:cxn>
                  <a:cxn ang="0">
                    <a:pos x="T8" y="T9"/>
                  </a:cxn>
                </a:cxnLst>
                <a:rect l="0" t="0" r="r" b="b"/>
                <a:pathLst>
                  <a:path w="5" h="3">
                    <a:moveTo>
                      <a:pt x="4" y="0"/>
                    </a:moveTo>
                    <a:lnTo>
                      <a:pt x="0" y="3"/>
                    </a:lnTo>
                    <a:lnTo>
                      <a:pt x="1" y="3"/>
                    </a:lnTo>
                    <a:lnTo>
                      <a:pt x="5" y="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Freeform 599">
                <a:extLst>
                  <a:ext uri="{FF2B5EF4-FFF2-40B4-BE49-F238E27FC236}">
                    <a16:creationId xmlns:a16="http://schemas.microsoft.com/office/drawing/2014/main" id="{36EC337B-D535-41AD-9595-F420F611473E}"/>
                  </a:ext>
                </a:extLst>
              </p:cNvPr>
              <p:cNvSpPr>
                <a:spLocks noEditPoints="1"/>
              </p:cNvSpPr>
              <p:nvPr/>
            </p:nvSpPr>
            <p:spPr bwMode="auto">
              <a:xfrm>
                <a:off x="-5316" y="1217"/>
                <a:ext cx="196" cy="128"/>
              </a:xfrm>
              <a:custGeom>
                <a:avLst/>
                <a:gdLst>
                  <a:gd name="T0" fmla="*/ 99 w 196"/>
                  <a:gd name="T1" fmla="*/ 62 h 128"/>
                  <a:gd name="T2" fmla="*/ 95 w 196"/>
                  <a:gd name="T3" fmla="*/ 65 h 128"/>
                  <a:gd name="T4" fmla="*/ 90 w 196"/>
                  <a:gd name="T5" fmla="*/ 68 h 128"/>
                  <a:gd name="T6" fmla="*/ 0 w 196"/>
                  <a:gd name="T7" fmla="*/ 127 h 128"/>
                  <a:gd name="T8" fmla="*/ 2 w 196"/>
                  <a:gd name="T9" fmla="*/ 128 h 128"/>
                  <a:gd name="T10" fmla="*/ 90 w 196"/>
                  <a:gd name="T11" fmla="*/ 71 h 128"/>
                  <a:gd name="T12" fmla="*/ 96 w 196"/>
                  <a:gd name="T13" fmla="*/ 68 h 128"/>
                  <a:gd name="T14" fmla="*/ 101 w 196"/>
                  <a:gd name="T15" fmla="*/ 64 h 128"/>
                  <a:gd name="T16" fmla="*/ 99 w 196"/>
                  <a:gd name="T17" fmla="*/ 62 h 128"/>
                  <a:gd name="T18" fmla="*/ 155 w 196"/>
                  <a:gd name="T19" fmla="*/ 26 h 128"/>
                  <a:gd name="T20" fmla="*/ 103 w 196"/>
                  <a:gd name="T21" fmla="*/ 59 h 128"/>
                  <a:gd name="T22" fmla="*/ 104 w 196"/>
                  <a:gd name="T23" fmla="*/ 61 h 128"/>
                  <a:gd name="T24" fmla="*/ 157 w 196"/>
                  <a:gd name="T25" fmla="*/ 27 h 128"/>
                  <a:gd name="T26" fmla="*/ 155 w 196"/>
                  <a:gd name="T27" fmla="*/ 26 h 128"/>
                  <a:gd name="T28" fmla="*/ 195 w 196"/>
                  <a:gd name="T29" fmla="*/ 0 h 128"/>
                  <a:gd name="T30" fmla="*/ 156 w 196"/>
                  <a:gd name="T31" fmla="*/ 25 h 128"/>
                  <a:gd name="T32" fmla="*/ 158 w 196"/>
                  <a:gd name="T33" fmla="*/ 26 h 128"/>
                  <a:gd name="T34" fmla="*/ 196 w 196"/>
                  <a:gd name="T35" fmla="*/ 2 h 128"/>
                  <a:gd name="T36" fmla="*/ 195 w 196"/>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28">
                    <a:moveTo>
                      <a:pt x="99" y="62"/>
                    </a:moveTo>
                    <a:lnTo>
                      <a:pt x="95" y="65"/>
                    </a:lnTo>
                    <a:lnTo>
                      <a:pt x="90" y="68"/>
                    </a:lnTo>
                    <a:lnTo>
                      <a:pt x="0" y="127"/>
                    </a:lnTo>
                    <a:lnTo>
                      <a:pt x="2" y="128"/>
                    </a:lnTo>
                    <a:lnTo>
                      <a:pt x="90" y="71"/>
                    </a:lnTo>
                    <a:lnTo>
                      <a:pt x="96" y="68"/>
                    </a:lnTo>
                    <a:lnTo>
                      <a:pt x="101" y="64"/>
                    </a:lnTo>
                    <a:lnTo>
                      <a:pt x="99" y="62"/>
                    </a:lnTo>
                    <a:close/>
                    <a:moveTo>
                      <a:pt x="155" y="26"/>
                    </a:moveTo>
                    <a:lnTo>
                      <a:pt x="103" y="59"/>
                    </a:lnTo>
                    <a:lnTo>
                      <a:pt x="104" y="61"/>
                    </a:lnTo>
                    <a:lnTo>
                      <a:pt x="157" y="27"/>
                    </a:lnTo>
                    <a:lnTo>
                      <a:pt x="155" y="26"/>
                    </a:lnTo>
                    <a:close/>
                    <a:moveTo>
                      <a:pt x="195" y="0"/>
                    </a:moveTo>
                    <a:lnTo>
                      <a:pt x="156" y="25"/>
                    </a:lnTo>
                    <a:lnTo>
                      <a:pt x="158" y="26"/>
                    </a:lnTo>
                    <a:lnTo>
                      <a:pt x="196" y="2"/>
                    </a:lnTo>
                    <a:lnTo>
                      <a:pt x="195"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1" name="Freeform 600">
                <a:extLst>
                  <a:ext uri="{FF2B5EF4-FFF2-40B4-BE49-F238E27FC236}">
                    <a16:creationId xmlns:a16="http://schemas.microsoft.com/office/drawing/2014/main" id="{6967D22C-A55E-4983-8DCB-9BD43B8D818B}"/>
                  </a:ext>
                </a:extLst>
              </p:cNvPr>
              <p:cNvSpPr>
                <a:spLocks noEditPoints="1"/>
              </p:cNvSpPr>
              <p:nvPr/>
            </p:nvSpPr>
            <p:spPr bwMode="auto">
              <a:xfrm>
                <a:off x="-5316" y="1217"/>
                <a:ext cx="196" cy="128"/>
              </a:xfrm>
              <a:custGeom>
                <a:avLst/>
                <a:gdLst>
                  <a:gd name="T0" fmla="*/ 99 w 196"/>
                  <a:gd name="T1" fmla="*/ 62 h 128"/>
                  <a:gd name="T2" fmla="*/ 95 w 196"/>
                  <a:gd name="T3" fmla="*/ 65 h 128"/>
                  <a:gd name="T4" fmla="*/ 90 w 196"/>
                  <a:gd name="T5" fmla="*/ 68 h 128"/>
                  <a:gd name="T6" fmla="*/ 0 w 196"/>
                  <a:gd name="T7" fmla="*/ 127 h 128"/>
                  <a:gd name="T8" fmla="*/ 2 w 196"/>
                  <a:gd name="T9" fmla="*/ 128 h 128"/>
                  <a:gd name="T10" fmla="*/ 90 w 196"/>
                  <a:gd name="T11" fmla="*/ 71 h 128"/>
                  <a:gd name="T12" fmla="*/ 96 w 196"/>
                  <a:gd name="T13" fmla="*/ 68 h 128"/>
                  <a:gd name="T14" fmla="*/ 101 w 196"/>
                  <a:gd name="T15" fmla="*/ 64 h 128"/>
                  <a:gd name="T16" fmla="*/ 99 w 196"/>
                  <a:gd name="T17" fmla="*/ 62 h 128"/>
                  <a:gd name="T18" fmla="*/ 155 w 196"/>
                  <a:gd name="T19" fmla="*/ 26 h 128"/>
                  <a:gd name="T20" fmla="*/ 103 w 196"/>
                  <a:gd name="T21" fmla="*/ 59 h 128"/>
                  <a:gd name="T22" fmla="*/ 104 w 196"/>
                  <a:gd name="T23" fmla="*/ 61 h 128"/>
                  <a:gd name="T24" fmla="*/ 157 w 196"/>
                  <a:gd name="T25" fmla="*/ 27 h 128"/>
                  <a:gd name="T26" fmla="*/ 155 w 196"/>
                  <a:gd name="T27" fmla="*/ 26 h 128"/>
                  <a:gd name="T28" fmla="*/ 195 w 196"/>
                  <a:gd name="T29" fmla="*/ 0 h 128"/>
                  <a:gd name="T30" fmla="*/ 156 w 196"/>
                  <a:gd name="T31" fmla="*/ 25 h 128"/>
                  <a:gd name="T32" fmla="*/ 158 w 196"/>
                  <a:gd name="T33" fmla="*/ 26 h 128"/>
                  <a:gd name="T34" fmla="*/ 196 w 196"/>
                  <a:gd name="T35" fmla="*/ 2 h 128"/>
                  <a:gd name="T36" fmla="*/ 195 w 196"/>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28">
                    <a:moveTo>
                      <a:pt x="99" y="62"/>
                    </a:moveTo>
                    <a:lnTo>
                      <a:pt x="95" y="65"/>
                    </a:lnTo>
                    <a:lnTo>
                      <a:pt x="90" y="68"/>
                    </a:lnTo>
                    <a:lnTo>
                      <a:pt x="0" y="127"/>
                    </a:lnTo>
                    <a:lnTo>
                      <a:pt x="2" y="128"/>
                    </a:lnTo>
                    <a:lnTo>
                      <a:pt x="90" y="71"/>
                    </a:lnTo>
                    <a:lnTo>
                      <a:pt x="96" y="68"/>
                    </a:lnTo>
                    <a:lnTo>
                      <a:pt x="101" y="64"/>
                    </a:lnTo>
                    <a:lnTo>
                      <a:pt x="99" y="62"/>
                    </a:lnTo>
                    <a:moveTo>
                      <a:pt x="155" y="26"/>
                    </a:moveTo>
                    <a:lnTo>
                      <a:pt x="103" y="59"/>
                    </a:lnTo>
                    <a:lnTo>
                      <a:pt x="104" y="61"/>
                    </a:lnTo>
                    <a:lnTo>
                      <a:pt x="157" y="27"/>
                    </a:lnTo>
                    <a:lnTo>
                      <a:pt x="155" y="26"/>
                    </a:lnTo>
                    <a:moveTo>
                      <a:pt x="195" y="0"/>
                    </a:moveTo>
                    <a:lnTo>
                      <a:pt x="156" y="25"/>
                    </a:lnTo>
                    <a:lnTo>
                      <a:pt x="158" y="26"/>
                    </a:lnTo>
                    <a:lnTo>
                      <a:pt x="196" y="2"/>
                    </a:lnTo>
                    <a:lnTo>
                      <a:pt x="1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Freeform 601">
                <a:extLst>
                  <a:ext uri="{FF2B5EF4-FFF2-40B4-BE49-F238E27FC236}">
                    <a16:creationId xmlns:a16="http://schemas.microsoft.com/office/drawing/2014/main" id="{F969C31E-1FDB-4E34-86C8-0B0EEF67EA75}"/>
                  </a:ext>
                </a:extLst>
              </p:cNvPr>
              <p:cNvSpPr>
                <a:spLocks/>
              </p:cNvSpPr>
              <p:nvPr/>
            </p:nvSpPr>
            <p:spPr bwMode="auto">
              <a:xfrm>
                <a:off x="-5161" y="124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2" y="2"/>
                    </a:lnTo>
                    <a:lnTo>
                      <a:pt x="3"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3" name="Freeform 602">
                <a:extLst>
                  <a:ext uri="{FF2B5EF4-FFF2-40B4-BE49-F238E27FC236}">
                    <a16:creationId xmlns:a16="http://schemas.microsoft.com/office/drawing/2014/main" id="{20FD5645-2F57-498E-8301-937D9EC052E0}"/>
                  </a:ext>
                </a:extLst>
              </p:cNvPr>
              <p:cNvSpPr>
                <a:spLocks/>
              </p:cNvSpPr>
              <p:nvPr/>
            </p:nvSpPr>
            <p:spPr bwMode="auto">
              <a:xfrm>
                <a:off x="-5161" y="124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2" y="2"/>
                    </a:lnTo>
                    <a:lnTo>
                      <a:pt x="3"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Freeform 603">
                <a:extLst>
                  <a:ext uri="{FF2B5EF4-FFF2-40B4-BE49-F238E27FC236}">
                    <a16:creationId xmlns:a16="http://schemas.microsoft.com/office/drawing/2014/main" id="{CA87B3CE-6189-4353-A243-006D2576C6A1}"/>
                  </a:ext>
                </a:extLst>
              </p:cNvPr>
              <p:cNvSpPr>
                <a:spLocks/>
              </p:cNvSpPr>
              <p:nvPr/>
            </p:nvSpPr>
            <p:spPr bwMode="auto">
              <a:xfrm>
                <a:off x="-5217" y="1276"/>
                <a:ext cx="5" cy="5"/>
              </a:xfrm>
              <a:custGeom>
                <a:avLst/>
                <a:gdLst>
                  <a:gd name="T0" fmla="*/ 4 w 5"/>
                  <a:gd name="T1" fmla="*/ 0 h 5"/>
                  <a:gd name="T2" fmla="*/ 0 w 5"/>
                  <a:gd name="T3" fmla="*/ 3 h 5"/>
                  <a:gd name="T4" fmla="*/ 2 w 5"/>
                  <a:gd name="T5" fmla="*/ 5 h 5"/>
                  <a:gd name="T6" fmla="*/ 5 w 5"/>
                  <a:gd name="T7" fmla="*/ 2 h 5"/>
                  <a:gd name="T8" fmla="*/ 4 w 5"/>
                  <a:gd name="T9" fmla="*/ 0 h 5"/>
                </a:gdLst>
                <a:ahLst/>
                <a:cxnLst>
                  <a:cxn ang="0">
                    <a:pos x="T0" y="T1"/>
                  </a:cxn>
                  <a:cxn ang="0">
                    <a:pos x="T2" y="T3"/>
                  </a:cxn>
                  <a:cxn ang="0">
                    <a:pos x="T4" y="T5"/>
                  </a:cxn>
                  <a:cxn ang="0">
                    <a:pos x="T6" y="T7"/>
                  </a:cxn>
                  <a:cxn ang="0">
                    <a:pos x="T8" y="T9"/>
                  </a:cxn>
                </a:cxnLst>
                <a:rect l="0" t="0" r="r" b="b"/>
                <a:pathLst>
                  <a:path w="5" h="5">
                    <a:moveTo>
                      <a:pt x="4" y="0"/>
                    </a:moveTo>
                    <a:lnTo>
                      <a:pt x="0" y="3"/>
                    </a:lnTo>
                    <a:lnTo>
                      <a:pt x="2" y="5"/>
                    </a:lnTo>
                    <a:lnTo>
                      <a:pt x="5" y="2"/>
                    </a:lnTo>
                    <a:lnTo>
                      <a:pt x="4"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5" name="Freeform 604">
                <a:extLst>
                  <a:ext uri="{FF2B5EF4-FFF2-40B4-BE49-F238E27FC236}">
                    <a16:creationId xmlns:a16="http://schemas.microsoft.com/office/drawing/2014/main" id="{0871714E-19B9-4023-9DB8-50C334E3E57A}"/>
                  </a:ext>
                </a:extLst>
              </p:cNvPr>
              <p:cNvSpPr>
                <a:spLocks/>
              </p:cNvSpPr>
              <p:nvPr/>
            </p:nvSpPr>
            <p:spPr bwMode="auto">
              <a:xfrm>
                <a:off x="-5217" y="1276"/>
                <a:ext cx="5" cy="5"/>
              </a:xfrm>
              <a:custGeom>
                <a:avLst/>
                <a:gdLst>
                  <a:gd name="T0" fmla="*/ 4 w 5"/>
                  <a:gd name="T1" fmla="*/ 0 h 5"/>
                  <a:gd name="T2" fmla="*/ 0 w 5"/>
                  <a:gd name="T3" fmla="*/ 3 h 5"/>
                  <a:gd name="T4" fmla="*/ 2 w 5"/>
                  <a:gd name="T5" fmla="*/ 5 h 5"/>
                  <a:gd name="T6" fmla="*/ 5 w 5"/>
                  <a:gd name="T7" fmla="*/ 2 h 5"/>
                  <a:gd name="T8" fmla="*/ 4 w 5"/>
                  <a:gd name="T9" fmla="*/ 0 h 5"/>
                </a:gdLst>
                <a:ahLst/>
                <a:cxnLst>
                  <a:cxn ang="0">
                    <a:pos x="T0" y="T1"/>
                  </a:cxn>
                  <a:cxn ang="0">
                    <a:pos x="T2" y="T3"/>
                  </a:cxn>
                  <a:cxn ang="0">
                    <a:pos x="T4" y="T5"/>
                  </a:cxn>
                  <a:cxn ang="0">
                    <a:pos x="T6" y="T7"/>
                  </a:cxn>
                  <a:cxn ang="0">
                    <a:pos x="T8" y="T9"/>
                  </a:cxn>
                </a:cxnLst>
                <a:rect l="0" t="0" r="r" b="b"/>
                <a:pathLst>
                  <a:path w="5" h="5">
                    <a:moveTo>
                      <a:pt x="4" y="0"/>
                    </a:moveTo>
                    <a:lnTo>
                      <a:pt x="0" y="3"/>
                    </a:lnTo>
                    <a:lnTo>
                      <a:pt x="2" y="5"/>
                    </a:lnTo>
                    <a:lnTo>
                      <a:pt x="5"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Freeform 605">
                <a:extLst>
                  <a:ext uri="{FF2B5EF4-FFF2-40B4-BE49-F238E27FC236}">
                    <a16:creationId xmlns:a16="http://schemas.microsoft.com/office/drawing/2014/main" id="{3E177588-8AFD-4A02-BEF0-564228153022}"/>
                  </a:ext>
                </a:extLst>
              </p:cNvPr>
              <p:cNvSpPr>
                <a:spLocks noEditPoints="1"/>
              </p:cNvSpPr>
              <p:nvPr/>
            </p:nvSpPr>
            <p:spPr bwMode="auto">
              <a:xfrm>
                <a:off x="-3462" y="1223"/>
                <a:ext cx="60" cy="64"/>
              </a:xfrm>
              <a:custGeom>
                <a:avLst/>
                <a:gdLst>
                  <a:gd name="T0" fmla="*/ 49 w 54"/>
                  <a:gd name="T1" fmla="*/ 55 h 58"/>
                  <a:gd name="T2" fmla="*/ 52 w 54"/>
                  <a:gd name="T3" fmla="*/ 58 h 58"/>
                  <a:gd name="T4" fmla="*/ 54 w 54"/>
                  <a:gd name="T5" fmla="*/ 57 h 58"/>
                  <a:gd name="T6" fmla="*/ 49 w 54"/>
                  <a:gd name="T7" fmla="*/ 55 h 58"/>
                  <a:gd name="T8" fmla="*/ 27 w 54"/>
                  <a:gd name="T9" fmla="*/ 24 h 58"/>
                  <a:gd name="T10" fmla="*/ 20 w 54"/>
                  <a:gd name="T11" fmla="*/ 24 h 58"/>
                  <a:gd name="T12" fmla="*/ 39 w 54"/>
                  <a:gd name="T13" fmla="*/ 44 h 58"/>
                  <a:gd name="T14" fmla="*/ 54 w 54"/>
                  <a:gd name="T15" fmla="*/ 53 h 58"/>
                  <a:gd name="T16" fmla="*/ 27 w 54"/>
                  <a:gd name="T17" fmla="*/ 24 h 58"/>
                  <a:gd name="T18" fmla="*/ 4 w 54"/>
                  <a:gd name="T19" fmla="*/ 0 h 58"/>
                  <a:gd name="T20" fmla="*/ 1 w 54"/>
                  <a:gd name="T21" fmla="*/ 3 h 58"/>
                  <a:gd name="T22" fmla="*/ 0 w 54"/>
                  <a:gd name="T23" fmla="*/ 3 h 58"/>
                  <a:gd name="T24" fmla="*/ 19 w 54"/>
                  <a:gd name="T25" fmla="*/ 23 h 58"/>
                  <a:gd name="T26" fmla="*/ 26 w 54"/>
                  <a:gd name="T27" fmla="*/ 23 h 58"/>
                  <a:gd name="T28" fmla="*/ 4 w 54"/>
                  <a:gd name="T2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8">
                    <a:moveTo>
                      <a:pt x="49" y="55"/>
                    </a:moveTo>
                    <a:cubicBezTo>
                      <a:pt x="52" y="58"/>
                      <a:pt x="52" y="58"/>
                      <a:pt x="52" y="58"/>
                    </a:cubicBezTo>
                    <a:cubicBezTo>
                      <a:pt x="54" y="57"/>
                      <a:pt x="54" y="57"/>
                      <a:pt x="54" y="57"/>
                    </a:cubicBezTo>
                    <a:cubicBezTo>
                      <a:pt x="49" y="55"/>
                      <a:pt x="49" y="55"/>
                      <a:pt x="49" y="55"/>
                    </a:cubicBezTo>
                    <a:moveTo>
                      <a:pt x="27" y="24"/>
                    </a:moveTo>
                    <a:cubicBezTo>
                      <a:pt x="20" y="24"/>
                      <a:pt x="20" y="24"/>
                      <a:pt x="20" y="24"/>
                    </a:cubicBezTo>
                    <a:cubicBezTo>
                      <a:pt x="39" y="44"/>
                      <a:pt x="39" y="44"/>
                      <a:pt x="39" y="44"/>
                    </a:cubicBezTo>
                    <a:cubicBezTo>
                      <a:pt x="54" y="53"/>
                      <a:pt x="54" y="53"/>
                      <a:pt x="54" y="53"/>
                    </a:cubicBezTo>
                    <a:cubicBezTo>
                      <a:pt x="27" y="24"/>
                      <a:pt x="27" y="24"/>
                      <a:pt x="27" y="24"/>
                    </a:cubicBezTo>
                    <a:moveTo>
                      <a:pt x="4" y="0"/>
                    </a:moveTo>
                    <a:cubicBezTo>
                      <a:pt x="3" y="1"/>
                      <a:pt x="2" y="2"/>
                      <a:pt x="1" y="3"/>
                    </a:cubicBezTo>
                    <a:cubicBezTo>
                      <a:pt x="1" y="3"/>
                      <a:pt x="1" y="3"/>
                      <a:pt x="0" y="3"/>
                    </a:cubicBezTo>
                    <a:cubicBezTo>
                      <a:pt x="19" y="23"/>
                      <a:pt x="19" y="23"/>
                      <a:pt x="19" y="23"/>
                    </a:cubicBezTo>
                    <a:cubicBezTo>
                      <a:pt x="26" y="23"/>
                      <a:pt x="26" y="23"/>
                      <a:pt x="26" y="23"/>
                    </a:cubicBezTo>
                    <a:cubicBezTo>
                      <a:pt x="4" y="0"/>
                      <a:pt x="4" y="0"/>
                      <a:pt x="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7" name="Freeform 606">
                <a:extLst>
                  <a:ext uri="{FF2B5EF4-FFF2-40B4-BE49-F238E27FC236}">
                    <a16:creationId xmlns:a16="http://schemas.microsoft.com/office/drawing/2014/main" id="{5F645A53-283A-489A-8F90-974E145FD7C7}"/>
                  </a:ext>
                </a:extLst>
              </p:cNvPr>
              <p:cNvSpPr>
                <a:spLocks/>
              </p:cNvSpPr>
              <p:nvPr/>
            </p:nvSpPr>
            <p:spPr bwMode="auto">
              <a:xfrm>
                <a:off x="-3441" y="1248"/>
                <a:ext cx="9" cy="2"/>
              </a:xfrm>
              <a:custGeom>
                <a:avLst/>
                <a:gdLst>
                  <a:gd name="T0" fmla="*/ 8 w 9"/>
                  <a:gd name="T1" fmla="*/ 0 h 2"/>
                  <a:gd name="T2" fmla="*/ 0 w 9"/>
                  <a:gd name="T3" fmla="*/ 0 h 2"/>
                  <a:gd name="T4" fmla="*/ 1 w 9"/>
                  <a:gd name="T5" fmla="*/ 2 h 2"/>
                  <a:gd name="T6" fmla="*/ 9 w 9"/>
                  <a:gd name="T7" fmla="*/ 2 h 2"/>
                  <a:gd name="T8" fmla="*/ 8 w 9"/>
                  <a:gd name="T9" fmla="*/ 0 h 2"/>
                </a:gdLst>
                <a:ahLst/>
                <a:cxnLst>
                  <a:cxn ang="0">
                    <a:pos x="T0" y="T1"/>
                  </a:cxn>
                  <a:cxn ang="0">
                    <a:pos x="T2" y="T3"/>
                  </a:cxn>
                  <a:cxn ang="0">
                    <a:pos x="T4" y="T5"/>
                  </a:cxn>
                  <a:cxn ang="0">
                    <a:pos x="T6" y="T7"/>
                  </a:cxn>
                  <a:cxn ang="0">
                    <a:pos x="T8" y="T9"/>
                  </a:cxn>
                </a:cxnLst>
                <a:rect l="0" t="0" r="r" b="b"/>
                <a:pathLst>
                  <a:path w="9" h="2">
                    <a:moveTo>
                      <a:pt x="8" y="0"/>
                    </a:moveTo>
                    <a:lnTo>
                      <a:pt x="0" y="0"/>
                    </a:lnTo>
                    <a:lnTo>
                      <a:pt x="1" y="2"/>
                    </a:lnTo>
                    <a:lnTo>
                      <a:pt x="9" y="2"/>
                    </a:lnTo>
                    <a:lnTo>
                      <a:pt x="8"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808">
              <a:extLst>
                <a:ext uri="{FF2B5EF4-FFF2-40B4-BE49-F238E27FC236}">
                  <a16:creationId xmlns:a16="http://schemas.microsoft.com/office/drawing/2014/main" id="{1990E813-38F8-4A6B-9AB9-3EF1896F1BEC}"/>
                </a:ext>
              </a:extLst>
            </p:cNvPr>
            <p:cNvGrpSpPr>
              <a:grpSpLocks/>
            </p:cNvGrpSpPr>
            <p:nvPr/>
          </p:nvGrpSpPr>
          <p:grpSpPr bwMode="auto">
            <a:xfrm rot="21034599" flipH="1">
              <a:off x="703253" y="5466283"/>
              <a:ext cx="16749220" cy="5122147"/>
              <a:chOff x="-5375" y="841"/>
              <a:chExt cx="3645" cy="1138"/>
            </a:xfrm>
          </p:grpSpPr>
          <p:sp>
            <p:nvSpPr>
              <p:cNvPr id="548" name="Freeform 608">
                <a:extLst>
                  <a:ext uri="{FF2B5EF4-FFF2-40B4-BE49-F238E27FC236}">
                    <a16:creationId xmlns:a16="http://schemas.microsoft.com/office/drawing/2014/main" id="{A4FC894F-87A0-4954-8AE0-F7F071F75E24}"/>
                  </a:ext>
                </a:extLst>
              </p:cNvPr>
              <p:cNvSpPr>
                <a:spLocks/>
              </p:cNvSpPr>
              <p:nvPr/>
            </p:nvSpPr>
            <p:spPr bwMode="auto">
              <a:xfrm>
                <a:off x="-3441" y="1248"/>
                <a:ext cx="9" cy="2"/>
              </a:xfrm>
              <a:custGeom>
                <a:avLst/>
                <a:gdLst>
                  <a:gd name="T0" fmla="*/ 8 w 9"/>
                  <a:gd name="T1" fmla="*/ 0 h 2"/>
                  <a:gd name="T2" fmla="*/ 0 w 9"/>
                  <a:gd name="T3" fmla="*/ 0 h 2"/>
                  <a:gd name="T4" fmla="*/ 1 w 9"/>
                  <a:gd name="T5" fmla="*/ 2 h 2"/>
                  <a:gd name="T6" fmla="*/ 9 w 9"/>
                  <a:gd name="T7" fmla="*/ 2 h 2"/>
                  <a:gd name="T8" fmla="*/ 8 w 9"/>
                  <a:gd name="T9" fmla="*/ 0 h 2"/>
                </a:gdLst>
                <a:ahLst/>
                <a:cxnLst>
                  <a:cxn ang="0">
                    <a:pos x="T0" y="T1"/>
                  </a:cxn>
                  <a:cxn ang="0">
                    <a:pos x="T2" y="T3"/>
                  </a:cxn>
                  <a:cxn ang="0">
                    <a:pos x="T4" y="T5"/>
                  </a:cxn>
                  <a:cxn ang="0">
                    <a:pos x="T6" y="T7"/>
                  </a:cxn>
                  <a:cxn ang="0">
                    <a:pos x="T8" y="T9"/>
                  </a:cxn>
                </a:cxnLst>
                <a:rect l="0" t="0" r="r" b="b"/>
                <a:pathLst>
                  <a:path w="9" h="2">
                    <a:moveTo>
                      <a:pt x="8" y="0"/>
                    </a:moveTo>
                    <a:lnTo>
                      <a:pt x="0" y="0"/>
                    </a:lnTo>
                    <a:lnTo>
                      <a:pt x="1" y="2"/>
                    </a:lnTo>
                    <a:lnTo>
                      <a:pt x="9" y="2"/>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 name="Freeform 609">
                <a:extLst>
                  <a:ext uri="{FF2B5EF4-FFF2-40B4-BE49-F238E27FC236}">
                    <a16:creationId xmlns:a16="http://schemas.microsoft.com/office/drawing/2014/main" id="{9C00F2E2-D3FC-490B-8097-5A8232FC5163}"/>
                  </a:ext>
                </a:extLst>
              </p:cNvPr>
              <p:cNvSpPr>
                <a:spLocks/>
              </p:cNvSpPr>
              <p:nvPr/>
            </p:nvSpPr>
            <p:spPr bwMode="auto">
              <a:xfrm>
                <a:off x="-3419" y="1271"/>
                <a:ext cx="21" cy="15"/>
              </a:xfrm>
              <a:custGeom>
                <a:avLst/>
                <a:gdLst>
                  <a:gd name="T0" fmla="*/ 0 w 21"/>
                  <a:gd name="T1" fmla="*/ 0 h 15"/>
                  <a:gd name="T2" fmla="*/ 11 w 21"/>
                  <a:gd name="T3" fmla="*/ 12 h 15"/>
                  <a:gd name="T4" fmla="*/ 17 w 21"/>
                  <a:gd name="T5" fmla="*/ 15 h 15"/>
                  <a:gd name="T6" fmla="*/ 21 w 21"/>
                  <a:gd name="T7" fmla="*/ 14 h 15"/>
                  <a:gd name="T8" fmla="*/ 17 w 21"/>
                  <a:gd name="T9" fmla="*/ 10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11" y="12"/>
                    </a:lnTo>
                    <a:lnTo>
                      <a:pt x="17" y="15"/>
                    </a:lnTo>
                    <a:lnTo>
                      <a:pt x="21" y="14"/>
                    </a:lnTo>
                    <a:lnTo>
                      <a:pt x="17" y="10"/>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 name="Freeform 610">
                <a:extLst>
                  <a:ext uri="{FF2B5EF4-FFF2-40B4-BE49-F238E27FC236}">
                    <a16:creationId xmlns:a16="http://schemas.microsoft.com/office/drawing/2014/main" id="{64074B65-39F7-49EF-85E5-505705098D4F}"/>
                  </a:ext>
                </a:extLst>
              </p:cNvPr>
              <p:cNvSpPr>
                <a:spLocks/>
              </p:cNvSpPr>
              <p:nvPr/>
            </p:nvSpPr>
            <p:spPr bwMode="auto">
              <a:xfrm>
                <a:off x="-3419" y="1271"/>
                <a:ext cx="21" cy="15"/>
              </a:xfrm>
              <a:custGeom>
                <a:avLst/>
                <a:gdLst>
                  <a:gd name="T0" fmla="*/ 0 w 21"/>
                  <a:gd name="T1" fmla="*/ 0 h 15"/>
                  <a:gd name="T2" fmla="*/ 11 w 21"/>
                  <a:gd name="T3" fmla="*/ 12 h 15"/>
                  <a:gd name="T4" fmla="*/ 17 w 21"/>
                  <a:gd name="T5" fmla="*/ 15 h 15"/>
                  <a:gd name="T6" fmla="*/ 21 w 21"/>
                  <a:gd name="T7" fmla="*/ 14 h 15"/>
                  <a:gd name="T8" fmla="*/ 17 w 21"/>
                  <a:gd name="T9" fmla="*/ 10 h 15"/>
                  <a:gd name="T10" fmla="*/ 0 w 21"/>
                  <a:gd name="T11" fmla="*/ 0 h 15"/>
                </a:gdLst>
                <a:ahLst/>
                <a:cxnLst>
                  <a:cxn ang="0">
                    <a:pos x="T0" y="T1"/>
                  </a:cxn>
                  <a:cxn ang="0">
                    <a:pos x="T2" y="T3"/>
                  </a:cxn>
                  <a:cxn ang="0">
                    <a:pos x="T4" y="T5"/>
                  </a:cxn>
                  <a:cxn ang="0">
                    <a:pos x="T6" y="T7"/>
                  </a:cxn>
                  <a:cxn ang="0">
                    <a:pos x="T8" y="T9"/>
                  </a:cxn>
                  <a:cxn ang="0">
                    <a:pos x="T10" y="T11"/>
                  </a:cxn>
                </a:cxnLst>
                <a:rect l="0" t="0" r="r" b="b"/>
                <a:pathLst>
                  <a:path w="21" h="15">
                    <a:moveTo>
                      <a:pt x="0" y="0"/>
                    </a:moveTo>
                    <a:lnTo>
                      <a:pt x="11" y="12"/>
                    </a:lnTo>
                    <a:lnTo>
                      <a:pt x="17" y="15"/>
                    </a:lnTo>
                    <a:lnTo>
                      <a:pt x="21" y="14"/>
                    </a:lnTo>
                    <a:lnTo>
                      <a:pt x="17"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 name="Freeform 611">
                <a:extLst>
                  <a:ext uri="{FF2B5EF4-FFF2-40B4-BE49-F238E27FC236}">
                    <a16:creationId xmlns:a16="http://schemas.microsoft.com/office/drawing/2014/main" id="{A2512EAD-2D24-4047-9574-29685CE531D1}"/>
                  </a:ext>
                </a:extLst>
              </p:cNvPr>
              <p:cNvSpPr>
                <a:spLocks noEditPoints="1"/>
              </p:cNvSpPr>
              <p:nvPr/>
            </p:nvSpPr>
            <p:spPr bwMode="auto">
              <a:xfrm>
                <a:off x="-5375" y="1287"/>
                <a:ext cx="2103" cy="131"/>
              </a:xfrm>
              <a:custGeom>
                <a:avLst/>
                <a:gdLst>
                  <a:gd name="T0" fmla="*/ 57 w 2103"/>
                  <a:gd name="T1" fmla="*/ 58 h 131"/>
                  <a:gd name="T2" fmla="*/ 0 w 2103"/>
                  <a:gd name="T3" fmla="*/ 95 h 131"/>
                  <a:gd name="T4" fmla="*/ 0 w 2103"/>
                  <a:gd name="T5" fmla="*/ 98 h 131"/>
                  <a:gd name="T6" fmla="*/ 59 w 2103"/>
                  <a:gd name="T7" fmla="*/ 60 h 131"/>
                  <a:gd name="T8" fmla="*/ 57 w 2103"/>
                  <a:gd name="T9" fmla="*/ 58 h 131"/>
                  <a:gd name="T10" fmla="*/ 1974 w 2103"/>
                  <a:gd name="T11" fmla="*/ 0 h 131"/>
                  <a:gd name="T12" fmla="*/ 1972 w 2103"/>
                  <a:gd name="T13" fmla="*/ 1 h 131"/>
                  <a:gd name="T14" fmla="*/ 2092 w 2103"/>
                  <a:gd name="T15" fmla="*/ 128 h 131"/>
                  <a:gd name="T16" fmla="*/ 2103 w 2103"/>
                  <a:gd name="T17" fmla="*/ 131 h 131"/>
                  <a:gd name="T18" fmla="*/ 1984 w 2103"/>
                  <a:gd name="T19" fmla="*/ 6 h 131"/>
                  <a:gd name="T20" fmla="*/ 1974 w 2103"/>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3" h="131">
                    <a:moveTo>
                      <a:pt x="57" y="58"/>
                    </a:moveTo>
                    <a:lnTo>
                      <a:pt x="0" y="95"/>
                    </a:lnTo>
                    <a:lnTo>
                      <a:pt x="0" y="98"/>
                    </a:lnTo>
                    <a:lnTo>
                      <a:pt x="59" y="60"/>
                    </a:lnTo>
                    <a:lnTo>
                      <a:pt x="57" y="58"/>
                    </a:lnTo>
                    <a:close/>
                    <a:moveTo>
                      <a:pt x="1974" y="0"/>
                    </a:moveTo>
                    <a:lnTo>
                      <a:pt x="1972" y="1"/>
                    </a:lnTo>
                    <a:lnTo>
                      <a:pt x="2092" y="128"/>
                    </a:lnTo>
                    <a:lnTo>
                      <a:pt x="2103" y="131"/>
                    </a:lnTo>
                    <a:lnTo>
                      <a:pt x="1984" y="6"/>
                    </a:lnTo>
                    <a:lnTo>
                      <a:pt x="1974"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 name="Freeform 612">
                <a:extLst>
                  <a:ext uri="{FF2B5EF4-FFF2-40B4-BE49-F238E27FC236}">
                    <a16:creationId xmlns:a16="http://schemas.microsoft.com/office/drawing/2014/main" id="{FA193036-E35C-4BEA-A0E1-75FA06EDB925}"/>
                  </a:ext>
                </a:extLst>
              </p:cNvPr>
              <p:cNvSpPr>
                <a:spLocks noEditPoints="1"/>
              </p:cNvSpPr>
              <p:nvPr/>
            </p:nvSpPr>
            <p:spPr bwMode="auto">
              <a:xfrm>
                <a:off x="-5375" y="1287"/>
                <a:ext cx="2103" cy="131"/>
              </a:xfrm>
              <a:custGeom>
                <a:avLst/>
                <a:gdLst>
                  <a:gd name="T0" fmla="*/ 57 w 2103"/>
                  <a:gd name="T1" fmla="*/ 58 h 131"/>
                  <a:gd name="T2" fmla="*/ 0 w 2103"/>
                  <a:gd name="T3" fmla="*/ 95 h 131"/>
                  <a:gd name="T4" fmla="*/ 0 w 2103"/>
                  <a:gd name="T5" fmla="*/ 98 h 131"/>
                  <a:gd name="T6" fmla="*/ 59 w 2103"/>
                  <a:gd name="T7" fmla="*/ 60 h 131"/>
                  <a:gd name="T8" fmla="*/ 57 w 2103"/>
                  <a:gd name="T9" fmla="*/ 58 h 131"/>
                  <a:gd name="T10" fmla="*/ 1974 w 2103"/>
                  <a:gd name="T11" fmla="*/ 0 h 131"/>
                  <a:gd name="T12" fmla="*/ 1972 w 2103"/>
                  <a:gd name="T13" fmla="*/ 1 h 131"/>
                  <a:gd name="T14" fmla="*/ 2092 w 2103"/>
                  <a:gd name="T15" fmla="*/ 128 h 131"/>
                  <a:gd name="T16" fmla="*/ 2103 w 2103"/>
                  <a:gd name="T17" fmla="*/ 131 h 131"/>
                  <a:gd name="T18" fmla="*/ 1984 w 2103"/>
                  <a:gd name="T19" fmla="*/ 6 h 131"/>
                  <a:gd name="T20" fmla="*/ 1974 w 2103"/>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03" h="131">
                    <a:moveTo>
                      <a:pt x="57" y="58"/>
                    </a:moveTo>
                    <a:lnTo>
                      <a:pt x="0" y="95"/>
                    </a:lnTo>
                    <a:lnTo>
                      <a:pt x="0" y="98"/>
                    </a:lnTo>
                    <a:lnTo>
                      <a:pt x="59" y="60"/>
                    </a:lnTo>
                    <a:lnTo>
                      <a:pt x="57" y="58"/>
                    </a:lnTo>
                    <a:moveTo>
                      <a:pt x="1974" y="0"/>
                    </a:moveTo>
                    <a:lnTo>
                      <a:pt x="1972" y="1"/>
                    </a:lnTo>
                    <a:lnTo>
                      <a:pt x="2092" y="128"/>
                    </a:lnTo>
                    <a:lnTo>
                      <a:pt x="2103" y="131"/>
                    </a:lnTo>
                    <a:lnTo>
                      <a:pt x="1984" y="6"/>
                    </a:lnTo>
                    <a:lnTo>
                      <a:pt x="19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 name="Freeform 613">
                <a:extLst>
                  <a:ext uri="{FF2B5EF4-FFF2-40B4-BE49-F238E27FC236}">
                    <a16:creationId xmlns:a16="http://schemas.microsoft.com/office/drawing/2014/main" id="{2541D2A7-592C-442B-98BE-27A105BD3525}"/>
                  </a:ext>
                </a:extLst>
              </p:cNvPr>
              <p:cNvSpPr>
                <a:spLocks/>
              </p:cNvSpPr>
              <p:nvPr/>
            </p:nvSpPr>
            <p:spPr bwMode="auto">
              <a:xfrm>
                <a:off x="-3401" y="1286"/>
                <a:ext cx="10" cy="7"/>
              </a:xfrm>
              <a:custGeom>
                <a:avLst/>
                <a:gdLst>
                  <a:gd name="T0" fmla="*/ 4 w 10"/>
                  <a:gd name="T1" fmla="*/ 0 h 7"/>
                  <a:gd name="T2" fmla="*/ 0 w 10"/>
                  <a:gd name="T3" fmla="*/ 1 h 7"/>
                  <a:gd name="T4" fmla="*/ 10 w 10"/>
                  <a:gd name="T5" fmla="*/ 7 h 7"/>
                  <a:gd name="T6" fmla="*/ 4 w 10"/>
                  <a:gd name="T7" fmla="*/ 0 h 7"/>
                </a:gdLst>
                <a:ahLst/>
                <a:cxnLst>
                  <a:cxn ang="0">
                    <a:pos x="T0" y="T1"/>
                  </a:cxn>
                  <a:cxn ang="0">
                    <a:pos x="T2" y="T3"/>
                  </a:cxn>
                  <a:cxn ang="0">
                    <a:pos x="T4" y="T5"/>
                  </a:cxn>
                  <a:cxn ang="0">
                    <a:pos x="T6" y="T7"/>
                  </a:cxn>
                </a:cxnLst>
                <a:rect l="0" t="0" r="r" b="b"/>
                <a:pathLst>
                  <a:path w="10" h="7">
                    <a:moveTo>
                      <a:pt x="4" y="0"/>
                    </a:moveTo>
                    <a:lnTo>
                      <a:pt x="0" y="1"/>
                    </a:lnTo>
                    <a:lnTo>
                      <a:pt x="10" y="7"/>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 name="Freeform 614">
                <a:extLst>
                  <a:ext uri="{FF2B5EF4-FFF2-40B4-BE49-F238E27FC236}">
                    <a16:creationId xmlns:a16="http://schemas.microsoft.com/office/drawing/2014/main" id="{EEE61E93-1EFA-4397-BA38-DDB70C54334F}"/>
                  </a:ext>
                </a:extLst>
              </p:cNvPr>
              <p:cNvSpPr>
                <a:spLocks/>
              </p:cNvSpPr>
              <p:nvPr/>
            </p:nvSpPr>
            <p:spPr bwMode="auto">
              <a:xfrm>
                <a:off x="-3401" y="1286"/>
                <a:ext cx="10" cy="7"/>
              </a:xfrm>
              <a:custGeom>
                <a:avLst/>
                <a:gdLst>
                  <a:gd name="T0" fmla="*/ 4 w 10"/>
                  <a:gd name="T1" fmla="*/ 0 h 7"/>
                  <a:gd name="T2" fmla="*/ 0 w 10"/>
                  <a:gd name="T3" fmla="*/ 1 h 7"/>
                  <a:gd name="T4" fmla="*/ 10 w 10"/>
                  <a:gd name="T5" fmla="*/ 7 h 7"/>
                  <a:gd name="T6" fmla="*/ 4 w 10"/>
                  <a:gd name="T7" fmla="*/ 0 h 7"/>
                </a:gdLst>
                <a:ahLst/>
                <a:cxnLst>
                  <a:cxn ang="0">
                    <a:pos x="T0" y="T1"/>
                  </a:cxn>
                  <a:cxn ang="0">
                    <a:pos x="T2" y="T3"/>
                  </a:cxn>
                  <a:cxn ang="0">
                    <a:pos x="T4" y="T5"/>
                  </a:cxn>
                  <a:cxn ang="0">
                    <a:pos x="T6" y="T7"/>
                  </a:cxn>
                </a:cxnLst>
                <a:rect l="0" t="0" r="r" b="b"/>
                <a:pathLst>
                  <a:path w="10" h="7">
                    <a:moveTo>
                      <a:pt x="4" y="0"/>
                    </a:moveTo>
                    <a:lnTo>
                      <a:pt x="0" y="1"/>
                    </a:lnTo>
                    <a:lnTo>
                      <a:pt x="10" y="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 name="Freeform 615">
                <a:extLst>
                  <a:ext uri="{FF2B5EF4-FFF2-40B4-BE49-F238E27FC236}">
                    <a16:creationId xmlns:a16="http://schemas.microsoft.com/office/drawing/2014/main" id="{77045B00-2445-4CFA-AC9A-A725BEF26B8D}"/>
                  </a:ext>
                </a:extLst>
              </p:cNvPr>
              <p:cNvSpPr>
                <a:spLocks noEditPoints="1"/>
              </p:cNvSpPr>
              <p:nvPr/>
            </p:nvSpPr>
            <p:spPr bwMode="auto">
              <a:xfrm>
                <a:off x="-3607" y="1744"/>
                <a:ext cx="164" cy="102"/>
              </a:xfrm>
              <a:custGeom>
                <a:avLst/>
                <a:gdLst>
                  <a:gd name="T0" fmla="*/ 69 w 149"/>
                  <a:gd name="T1" fmla="*/ 48 h 93"/>
                  <a:gd name="T2" fmla="*/ 0 w 149"/>
                  <a:gd name="T3" fmla="*/ 91 h 93"/>
                  <a:gd name="T4" fmla="*/ 2 w 149"/>
                  <a:gd name="T5" fmla="*/ 93 h 93"/>
                  <a:gd name="T6" fmla="*/ 6 w 149"/>
                  <a:gd name="T7" fmla="*/ 93 h 93"/>
                  <a:gd name="T8" fmla="*/ 70 w 149"/>
                  <a:gd name="T9" fmla="*/ 53 h 93"/>
                  <a:gd name="T10" fmla="*/ 69 w 149"/>
                  <a:gd name="T11" fmla="*/ 48 h 93"/>
                  <a:gd name="T12" fmla="*/ 130 w 149"/>
                  <a:gd name="T13" fmla="*/ 11 h 93"/>
                  <a:gd name="T14" fmla="*/ 70 w 149"/>
                  <a:gd name="T15" fmla="*/ 48 h 93"/>
                  <a:gd name="T16" fmla="*/ 71 w 149"/>
                  <a:gd name="T17" fmla="*/ 53 h 93"/>
                  <a:gd name="T18" fmla="*/ 133 w 149"/>
                  <a:gd name="T19" fmla="*/ 15 h 93"/>
                  <a:gd name="T20" fmla="*/ 130 w 149"/>
                  <a:gd name="T21" fmla="*/ 11 h 93"/>
                  <a:gd name="T22" fmla="*/ 147 w 149"/>
                  <a:gd name="T23" fmla="*/ 0 h 93"/>
                  <a:gd name="T24" fmla="*/ 131 w 149"/>
                  <a:gd name="T25" fmla="*/ 10 h 93"/>
                  <a:gd name="T26" fmla="*/ 134 w 149"/>
                  <a:gd name="T27" fmla="*/ 14 h 93"/>
                  <a:gd name="T28" fmla="*/ 149 w 149"/>
                  <a:gd name="T29" fmla="*/ 5 h 93"/>
                  <a:gd name="T30" fmla="*/ 147 w 149"/>
                  <a:gd name="T31"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93">
                    <a:moveTo>
                      <a:pt x="69" y="48"/>
                    </a:moveTo>
                    <a:cubicBezTo>
                      <a:pt x="0" y="91"/>
                      <a:pt x="0" y="91"/>
                      <a:pt x="0" y="91"/>
                    </a:cubicBezTo>
                    <a:cubicBezTo>
                      <a:pt x="1" y="91"/>
                      <a:pt x="1" y="92"/>
                      <a:pt x="2" y="93"/>
                    </a:cubicBezTo>
                    <a:cubicBezTo>
                      <a:pt x="3" y="93"/>
                      <a:pt x="5" y="93"/>
                      <a:pt x="6" y="93"/>
                    </a:cubicBezTo>
                    <a:cubicBezTo>
                      <a:pt x="70" y="53"/>
                      <a:pt x="70" y="53"/>
                      <a:pt x="70" y="53"/>
                    </a:cubicBezTo>
                    <a:cubicBezTo>
                      <a:pt x="69" y="48"/>
                      <a:pt x="69" y="48"/>
                      <a:pt x="69" y="48"/>
                    </a:cubicBezTo>
                    <a:moveTo>
                      <a:pt x="130" y="11"/>
                    </a:moveTo>
                    <a:cubicBezTo>
                      <a:pt x="70" y="48"/>
                      <a:pt x="70" y="48"/>
                      <a:pt x="70" y="48"/>
                    </a:cubicBezTo>
                    <a:cubicBezTo>
                      <a:pt x="71" y="53"/>
                      <a:pt x="71" y="53"/>
                      <a:pt x="71" y="53"/>
                    </a:cubicBezTo>
                    <a:cubicBezTo>
                      <a:pt x="133" y="15"/>
                      <a:pt x="133" y="15"/>
                      <a:pt x="133" y="15"/>
                    </a:cubicBezTo>
                    <a:cubicBezTo>
                      <a:pt x="130" y="11"/>
                      <a:pt x="130" y="11"/>
                      <a:pt x="130" y="11"/>
                    </a:cubicBezTo>
                    <a:moveTo>
                      <a:pt x="147" y="0"/>
                    </a:moveTo>
                    <a:cubicBezTo>
                      <a:pt x="131" y="10"/>
                      <a:pt x="131" y="10"/>
                      <a:pt x="131" y="10"/>
                    </a:cubicBezTo>
                    <a:cubicBezTo>
                      <a:pt x="134" y="14"/>
                      <a:pt x="134" y="14"/>
                      <a:pt x="134" y="14"/>
                    </a:cubicBezTo>
                    <a:cubicBezTo>
                      <a:pt x="149" y="5"/>
                      <a:pt x="149" y="5"/>
                      <a:pt x="149" y="5"/>
                    </a:cubicBezTo>
                    <a:cubicBezTo>
                      <a:pt x="147" y="0"/>
                      <a:pt x="147" y="0"/>
                      <a:pt x="147"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 name="Freeform 616">
                <a:extLst>
                  <a:ext uri="{FF2B5EF4-FFF2-40B4-BE49-F238E27FC236}">
                    <a16:creationId xmlns:a16="http://schemas.microsoft.com/office/drawing/2014/main" id="{C92F1E87-65B9-41EA-A468-3B34AA3F53B0}"/>
                  </a:ext>
                </a:extLst>
              </p:cNvPr>
              <p:cNvSpPr>
                <a:spLocks/>
              </p:cNvSpPr>
              <p:nvPr/>
            </p:nvSpPr>
            <p:spPr bwMode="auto">
              <a:xfrm>
                <a:off x="-3464" y="1755"/>
                <a:ext cx="5" cy="5"/>
              </a:xfrm>
              <a:custGeom>
                <a:avLst/>
                <a:gdLst>
                  <a:gd name="T0" fmla="*/ 1 w 5"/>
                  <a:gd name="T1" fmla="*/ 0 h 5"/>
                  <a:gd name="T2" fmla="*/ 0 w 5"/>
                  <a:gd name="T3" fmla="*/ 1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lnTo>
                      <a:pt x="0" y="1"/>
                    </a:lnTo>
                    <a:lnTo>
                      <a:pt x="4" y="5"/>
                    </a:lnTo>
                    <a:lnTo>
                      <a:pt x="5" y="4"/>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 name="Freeform 617">
                <a:extLst>
                  <a:ext uri="{FF2B5EF4-FFF2-40B4-BE49-F238E27FC236}">
                    <a16:creationId xmlns:a16="http://schemas.microsoft.com/office/drawing/2014/main" id="{D387726E-893C-4C8A-8843-1B5D8E9CE1A5}"/>
                  </a:ext>
                </a:extLst>
              </p:cNvPr>
              <p:cNvSpPr>
                <a:spLocks/>
              </p:cNvSpPr>
              <p:nvPr/>
            </p:nvSpPr>
            <p:spPr bwMode="auto">
              <a:xfrm>
                <a:off x="-3464" y="1755"/>
                <a:ext cx="5" cy="5"/>
              </a:xfrm>
              <a:custGeom>
                <a:avLst/>
                <a:gdLst>
                  <a:gd name="T0" fmla="*/ 1 w 5"/>
                  <a:gd name="T1" fmla="*/ 0 h 5"/>
                  <a:gd name="T2" fmla="*/ 0 w 5"/>
                  <a:gd name="T3" fmla="*/ 1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lnTo>
                      <a:pt x="0" y="1"/>
                    </a:lnTo>
                    <a:lnTo>
                      <a:pt x="4" y="5"/>
                    </a:lnTo>
                    <a:lnTo>
                      <a:pt x="5"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 name="Freeform 618">
                <a:extLst>
                  <a:ext uri="{FF2B5EF4-FFF2-40B4-BE49-F238E27FC236}">
                    <a16:creationId xmlns:a16="http://schemas.microsoft.com/office/drawing/2014/main" id="{050F8C88-923B-4401-A0AA-95B1BF004C80}"/>
                  </a:ext>
                </a:extLst>
              </p:cNvPr>
              <p:cNvSpPr>
                <a:spLocks/>
              </p:cNvSpPr>
              <p:nvPr/>
            </p:nvSpPr>
            <p:spPr bwMode="auto">
              <a:xfrm>
                <a:off x="-3531" y="1797"/>
                <a:ext cx="2" cy="5"/>
              </a:xfrm>
              <a:custGeom>
                <a:avLst/>
                <a:gdLst>
                  <a:gd name="T0" fmla="*/ 1 w 2"/>
                  <a:gd name="T1" fmla="*/ 0 h 5"/>
                  <a:gd name="T2" fmla="*/ 0 w 2"/>
                  <a:gd name="T3" fmla="*/ 0 h 5"/>
                  <a:gd name="T4" fmla="*/ 1 w 2"/>
                  <a:gd name="T5" fmla="*/ 5 h 5"/>
                  <a:gd name="T6" fmla="*/ 2 w 2"/>
                  <a:gd name="T7" fmla="*/ 5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lnTo>
                      <a:pt x="0" y="0"/>
                    </a:lnTo>
                    <a:lnTo>
                      <a:pt x="1" y="5"/>
                    </a:lnTo>
                    <a:lnTo>
                      <a:pt x="2" y="5"/>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 name="Freeform 619">
                <a:extLst>
                  <a:ext uri="{FF2B5EF4-FFF2-40B4-BE49-F238E27FC236}">
                    <a16:creationId xmlns:a16="http://schemas.microsoft.com/office/drawing/2014/main" id="{4C3C67DC-F434-4D5C-B470-1596C2B37062}"/>
                  </a:ext>
                </a:extLst>
              </p:cNvPr>
              <p:cNvSpPr>
                <a:spLocks/>
              </p:cNvSpPr>
              <p:nvPr/>
            </p:nvSpPr>
            <p:spPr bwMode="auto">
              <a:xfrm>
                <a:off x="-3531" y="1797"/>
                <a:ext cx="2" cy="5"/>
              </a:xfrm>
              <a:custGeom>
                <a:avLst/>
                <a:gdLst>
                  <a:gd name="T0" fmla="*/ 1 w 2"/>
                  <a:gd name="T1" fmla="*/ 0 h 5"/>
                  <a:gd name="T2" fmla="*/ 0 w 2"/>
                  <a:gd name="T3" fmla="*/ 0 h 5"/>
                  <a:gd name="T4" fmla="*/ 1 w 2"/>
                  <a:gd name="T5" fmla="*/ 5 h 5"/>
                  <a:gd name="T6" fmla="*/ 2 w 2"/>
                  <a:gd name="T7" fmla="*/ 5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lnTo>
                      <a:pt x="0" y="0"/>
                    </a:lnTo>
                    <a:lnTo>
                      <a:pt x="1" y="5"/>
                    </a:lnTo>
                    <a:lnTo>
                      <a:pt x="2"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 name="Freeform 620">
                <a:extLst>
                  <a:ext uri="{FF2B5EF4-FFF2-40B4-BE49-F238E27FC236}">
                    <a16:creationId xmlns:a16="http://schemas.microsoft.com/office/drawing/2014/main" id="{C9806191-6F11-4A2C-B99C-CA85978C80BE}"/>
                  </a:ext>
                </a:extLst>
              </p:cNvPr>
              <p:cNvSpPr>
                <a:spLocks noEditPoints="1"/>
              </p:cNvSpPr>
              <p:nvPr/>
            </p:nvSpPr>
            <p:spPr bwMode="auto">
              <a:xfrm>
                <a:off x="-3275" y="1424"/>
                <a:ext cx="123" cy="125"/>
              </a:xfrm>
              <a:custGeom>
                <a:avLst/>
                <a:gdLst>
                  <a:gd name="T0" fmla="*/ 90 w 111"/>
                  <a:gd name="T1" fmla="*/ 88 h 114"/>
                  <a:gd name="T2" fmla="*/ 87 w 111"/>
                  <a:gd name="T3" fmla="*/ 92 h 114"/>
                  <a:gd name="T4" fmla="*/ 108 w 111"/>
                  <a:gd name="T5" fmla="*/ 114 h 114"/>
                  <a:gd name="T6" fmla="*/ 111 w 111"/>
                  <a:gd name="T7" fmla="*/ 111 h 114"/>
                  <a:gd name="T8" fmla="*/ 90 w 111"/>
                  <a:gd name="T9" fmla="*/ 88 h 114"/>
                  <a:gd name="T10" fmla="*/ 0 w 111"/>
                  <a:gd name="T11" fmla="*/ 0 h 114"/>
                  <a:gd name="T12" fmla="*/ 84 w 111"/>
                  <a:gd name="T13" fmla="*/ 89 h 114"/>
                  <a:gd name="T14" fmla="*/ 87 w 111"/>
                  <a:gd name="T15" fmla="*/ 85 h 114"/>
                  <a:gd name="T16" fmla="*/ 9 w 111"/>
                  <a:gd name="T17" fmla="*/ 2 h 114"/>
                  <a:gd name="T18" fmla="*/ 0 w 111"/>
                  <a:gd name="T19"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114">
                    <a:moveTo>
                      <a:pt x="90" y="88"/>
                    </a:moveTo>
                    <a:cubicBezTo>
                      <a:pt x="87" y="92"/>
                      <a:pt x="87" y="92"/>
                      <a:pt x="87" y="92"/>
                    </a:cubicBezTo>
                    <a:cubicBezTo>
                      <a:pt x="108" y="114"/>
                      <a:pt x="108" y="114"/>
                      <a:pt x="108" y="114"/>
                    </a:cubicBezTo>
                    <a:cubicBezTo>
                      <a:pt x="109" y="113"/>
                      <a:pt x="110" y="112"/>
                      <a:pt x="111" y="111"/>
                    </a:cubicBezTo>
                    <a:cubicBezTo>
                      <a:pt x="90" y="88"/>
                      <a:pt x="90" y="88"/>
                      <a:pt x="90" y="88"/>
                    </a:cubicBezTo>
                    <a:moveTo>
                      <a:pt x="0" y="0"/>
                    </a:moveTo>
                    <a:cubicBezTo>
                      <a:pt x="84" y="89"/>
                      <a:pt x="84" y="89"/>
                      <a:pt x="84" y="89"/>
                    </a:cubicBezTo>
                    <a:cubicBezTo>
                      <a:pt x="87" y="85"/>
                      <a:pt x="87" y="85"/>
                      <a:pt x="87" y="85"/>
                    </a:cubicBezTo>
                    <a:cubicBezTo>
                      <a:pt x="9" y="2"/>
                      <a:pt x="9" y="2"/>
                      <a:pt x="9" y="2"/>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 name="Freeform 621">
                <a:extLst>
                  <a:ext uri="{FF2B5EF4-FFF2-40B4-BE49-F238E27FC236}">
                    <a16:creationId xmlns:a16="http://schemas.microsoft.com/office/drawing/2014/main" id="{257FA921-6B31-4674-BDC1-88BC9F4B327A}"/>
                  </a:ext>
                </a:extLst>
              </p:cNvPr>
              <p:cNvSpPr>
                <a:spLocks/>
              </p:cNvSpPr>
              <p:nvPr/>
            </p:nvSpPr>
            <p:spPr bwMode="auto">
              <a:xfrm>
                <a:off x="-3182" y="1517"/>
                <a:ext cx="6" cy="8"/>
              </a:xfrm>
              <a:custGeom>
                <a:avLst/>
                <a:gdLst>
                  <a:gd name="T0" fmla="*/ 3 w 6"/>
                  <a:gd name="T1" fmla="*/ 0 h 8"/>
                  <a:gd name="T2" fmla="*/ 0 w 6"/>
                  <a:gd name="T3" fmla="*/ 4 h 8"/>
                  <a:gd name="T4" fmla="*/ 3 w 6"/>
                  <a:gd name="T5" fmla="*/ 8 h 8"/>
                  <a:gd name="T6" fmla="*/ 6 w 6"/>
                  <a:gd name="T7" fmla="*/ 3 h 8"/>
                  <a:gd name="T8" fmla="*/ 3 w 6"/>
                  <a:gd name="T9" fmla="*/ 0 h 8"/>
                </a:gdLst>
                <a:ahLst/>
                <a:cxnLst>
                  <a:cxn ang="0">
                    <a:pos x="T0" y="T1"/>
                  </a:cxn>
                  <a:cxn ang="0">
                    <a:pos x="T2" y="T3"/>
                  </a:cxn>
                  <a:cxn ang="0">
                    <a:pos x="T4" y="T5"/>
                  </a:cxn>
                  <a:cxn ang="0">
                    <a:pos x="T6" y="T7"/>
                  </a:cxn>
                  <a:cxn ang="0">
                    <a:pos x="T8" y="T9"/>
                  </a:cxn>
                </a:cxnLst>
                <a:rect l="0" t="0" r="r" b="b"/>
                <a:pathLst>
                  <a:path w="6" h="8">
                    <a:moveTo>
                      <a:pt x="3" y="0"/>
                    </a:moveTo>
                    <a:lnTo>
                      <a:pt x="0" y="4"/>
                    </a:lnTo>
                    <a:lnTo>
                      <a:pt x="3" y="8"/>
                    </a:lnTo>
                    <a:lnTo>
                      <a:pt x="6" y="3"/>
                    </a:lnTo>
                    <a:lnTo>
                      <a:pt x="3"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 name="Freeform 622">
                <a:extLst>
                  <a:ext uri="{FF2B5EF4-FFF2-40B4-BE49-F238E27FC236}">
                    <a16:creationId xmlns:a16="http://schemas.microsoft.com/office/drawing/2014/main" id="{27651A6D-E922-4537-ABD3-7F0DB45EFCA3}"/>
                  </a:ext>
                </a:extLst>
              </p:cNvPr>
              <p:cNvSpPr>
                <a:spLocks/>
              </p:cNvSpPr>
              <p:nvPr/>
            </p:nvSpPr>
            <p:spPr bwMode="auto">
              <a:xfrm>
                <a:off x="-3182" y="1517"/>
                <a:ext cx="6" cy="8"/>
              </a:xfrm>
              <a:custGeom>
                <a:avLst/>
                <a:gdLst>
                  <a:gd name="T0" fmla="*/ 3 w 6"/>
                  <a:gd name="T1" fmla="*/ 0 h 8"/>
                  <a:gd name="T2" fmla="*/ 0 w 6"/>
                  <a:gd name="T3" fmla="*/ 4 h 8"/>
                  <a:gd name="T4" fmla="*/ 3 w 6"/>
                  <a:gd name="T5" fmla="*/ 8 h 8"/>
                  <a:gd name="T6" fmla="*/ 6 w 6"/>
                  <a:gd name="T7" fmla="*/ 3 h 8"/>
                  <a:gd name="T8" fmla="*/ 3 w 6"/>
                  <a:gd name="T9" fmla="*/ 0 h 8"/>
                </a:gdLst>
                <a:ahLst/>
                <a:cxnLst>
                  <a:cxn ang="0">
                    <a:pos x="T0" y="T1"/>
                  </a:cxn>
                  <a:cxn ang="0">
                    <a:pos x="T2" y="T3"/>
                  </a:cxn>
                  <a:cxn ang="0">
                    <a:pos x="T4" y="T5"/>
                  </a:cxn>
                  <a:cxn ang="0">
                    <a:pos x="T6" y="T7"/>
                  </a:cxn>
                  <a:cxn ang="0">
                    <a:pos x="T8" y="T9"/>
                  </a:cxn>
                </a:cxnLst>
                <a:rect l="0" t="0" r="r" b="b"/>
                <a:pathLst>
                  <a:path w="6" h="8">
                    <a:moveTo>
                      <a:pt x="3" y="0"/>
                    </a:moveTo>
                    <a:lnTo>
                      <a:pt x="0" y="4"/>
                    </a:lnTo>
                    <a:lnTo>
                      <a:pt x="3" y="8"/>
                    </a:lnTo>
                    <a:lnTo>
                      <a:pt x="6"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 name="Freeform 623">
                <a:extLst>
                  <a:ext uri="{FF2B5EF4-FFF2-40B4-BE49-F238E27FC236}">
                    <a16:creationId xmlns:a16="http://schemas.microsoft.com/office/drawing/2014/main" id="{425B8E49-3DED-41BE-96AB-7E279E5F35FE}"/>
                  </a:ext>
                </a:extLst>
              </p:cNvPr>
              <p:cNvSpPr>
                <a:spLocks noEditPoints="1"/>
              </p:cNvSpPr>
              <p:nvPr/>
            </p:nvSpPr>
            <p:spPr bwMode="auto">
              <a:xfrm>
                <a:off x="-3444" y="1571"/>
                <a:ext cx="284" cy="177"/>
              </a:xfrm>
              <a:custGeom>
                <a:avLst/>
                <a:gdLst>
                  <a:gd name="T0" fmla="*/ 12 w 258"/>
                  <a:gd name="T1" fmla="*/ 150 h 162"/>
                  <a:gd name="T2" fmla="*/ 0 w 258"/>
                  <a:gd name="T3" fmla="*/ 157 h 162"/>
                  <a:gd name="T4" fmla="*/ 2 w 258"/>
                  <a:gd name="T5" fmla="*/ 162 h 162"/>
                  <a:gd name="T6" fmla="*/ 13 w 258"/>
                  <a:gd name="T7" fmla="*/ 156 h 162"/>
                  <a:gd name="T8" fmla="*/ 12 w 258"/>
                  <a:gd name="T9" fmla="*/ 150 h 162"/>
                  <a:gd name="T10" fmla="*/ 130 w 258"/>
                  <a:gd name="T11" fmla="*/ 77 h 162"/>
                  <a:gd name="T12" fmla="*/ 13 w 258"/>
                  <a:gd name="T13" fmla="*/ 149 h 162"/>
                  <a:gd name="T14" fmla="*/ 14 w 258"/>
                  <a:gd name="T15" fmla="*/ 155 h 162"/>
                  <a:gd name="T16" fmla="*/ 118 w 258"/>
                  <a:gd name="T17" fmla="*/ 91 h 162"/>
                  <a:gd name="T18" fmla="*/ 130 w 258"/>
                  <a:gd name="T19" fmla="*/ 77 h 162"/>
                  <a:gd name="T20" fmla="*/ 256 w 258"/>
                  <a:gd name="T21" fmla="*/ 0 h 162"/>
                  <a:gd name="T22" fmla="*/ 142 w 258"/>
                  <a:gd name="T23" fmla="*/ 70 h 162"/>
                  <a:gd name="T24" fmla="*/ 131 w 258"/>
                  <a:gd name="T25" fmla="*/ 83 h 162"/>
                  <a:gd name="T26" fmla="*/ 258 w 258"/>
                  <a:gd name="T27" fmla="*/ 5 h 162"/>
                  <a:gd name="T28" fmla="*/ 256 w 258"/>
                  <a:gd name="T2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8" h="162">
                    <a:moveTo>
                      <a:pt x="12" y="150"/>
                    </a:moveTo>
                    <a:cubicBezTo>
                      <a:pt x="0" y="157"/>
                      <a:pt x="0" y="157"/>
                      <a:pt x="0" y="157"/>
                    </a:cubicBezTo>
                    <a:cubicBezTo>
                      <a:pt x="2" y="162"/>
                      <a:pt x="2" y="162"/>
                      <a:pt x="2" y="162"/>
                    </a:cubicBezTo>
                    <a:cubicBezTo>
                      <a:pt x="13" y="156"/>
                      <a:pt x="13" y="156"/>
                      <a:pt x="13" y="156"/>
                    </a:cubicBezTo>
                    <a:cubicBezTo>
                      <a:pt x="12" y="150"/>
                      <a:pt x="12" y="150"/>
                      <a:pt x="12" y="150"/>
                    </a:cubicBezTo>
                    <a:moveTo>
                      <a:pt x="130" y="77"/>
                    </a:moveTo>
                    <a:cubicBezTo>
                      <a:pt x="13" y="149"/>
                      <a:pt x="13" y="149"/>
                      <a:pt x="13" y="149"/>
                    </a:cubicBezTo>
                    <a:cubicBezTo>
                      <a:pt x="14" y="155"/>
                      <a:pt x="14" y="155"/>
                      <a:pt x="14" y="155"/>
                    </a:cubicBezTo>
                    <a:cubicBezTo>
                      <a:pt x="118" y="91"/>
                      <a:pt x="118" y="91"/>
                      <a:pt x="118" y="91"/>
                    </a:cubicBezTo>
                    <a:cubicBezTo>
                      <a:pt x="130" y="77"/>
                      <a:pt x="130" y="77"/>
                      <a:pt x="130" y="77"/>
                    </a:cubicBezTo>
                    <a:moveTo>
                      <a:pt x="256" y="0"/>
                    </a:moveTo>
                    <a:cubicBezTo>
                      <a:pt x="142" y="70"/>
                      <a:pt x="142" y="70"/>
                      <a:pt x="142" y="70"/>
                    </a:cubicBezTo>
                    <a:cubicBezTo>
                      <a:pt x="131" y="83"/>
                      <a:pt x="131" y="83"/>
                      <a:pt x="131" y="83"/>
                    </a:cubicBezTo>
                    <a:cubicBezTo>
                      <a:pt x="258" y="5"/>
                      <a:pt x="258" y="5"/>
                      <a:pt x="258" y="5"/>
                    </a:cubicBezTo>
                    <a:cubicBezTo>
                      <a:pt x="257" y="3"/>
                      <a:pt x="256" y="1"/>
                      <a:pt x="256"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 name="Freeform 624">
                <a:extLst>
                  <a:ext uri="{FF2B5EF4-FFF2-40B4-BE49-F238E27FC236}">
                    <a16:creationId xmlns:a16="http://schemas.microsoft.com/office/drawing/2014/main" id="{183740E8-16BA-48D8-887D-1DBF792C93F6}"/>
                  </a:ext>
                </a:extLst>
              </p:cNvPr>
              <p:cNvSpPr>
                <a:spLocks/>
              </p:cNvSpPr>
              <p:nvPr/>
            </p:nvSpPr>
            <p:spPr bwMode="auto">
              <a:xfrm>
                <a:off x="-3431" y="1734"/>
                <a:ext cx="2" cy="8"/>
              </a:xfrm>
              <a:custGeom>
                <a:avLst/>
                <a:gdLst>
                  <a:gd name="T0" fmla="*/ 1 w 2"/>
                  <a:gd name="T1" fmla="*/ 0 h 8"/>
                  <a:gd name="T2" fmla="*/ 0 w 2"/>
                  <a:gd name="T3" fmla="*/ 1 h 8"/>
                  <a:gd name="T4" fmla="*/ 1 w 2"/>
                  <a:gd name="T5" fmla="*/ 8 h 8"/>
                  <a:gd name="T6" fmla="*/ 2 w 2"/>
                  <a:gd name="T7" fmla="*/ 7 h 8"/>
                  <a:gd name="T8" fmla="*/ 1 w 2"/>
                  <a:gd name="T9" fmla="*/ 0 h 8"/>
                </a:gdLst>
                <a:ahLst/>
                <a:cxnLst>
                  <a:cxn ang="0">
                    <a:pos x="T0" y="T1"/>
                  </a:cxn>
                  <a:cxn ang="0">
                    <a:pos x="T2" y="T3"/>
                  </a:cxn>
                  <a:cxn ang="0">
                    <a:pos x="T4" y="T5"/>
                  </a:cxn>
                  <a:cxn ang="0">
                    <a:pos x="T6" y="T7"/>
                  </a:cxn>
                  <a:cxn ang="0">
                    <a:pos x="T8" y="T9"/>
                  </a:cxn>
                </a:cxnLst>
                <a:rect l="0" t="0" r="r" b="b"/>
                <a:pathLst>
                  <a:path w="2" h="8">
                    <a:moveTo>
                      <a:pt x="1" y="0"/>
                    </a:moveTo>
                    <a:lnTo>
                      <a:pt x="0" y="1"/>
                    </a:lnTo>
                    <a:lnTo>
                      <a:pt x="1" y="8"/>
                    </a:lnTo>
                    <a:lnTo>
                      <a:pt x="2" y="7"/>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 name="Freeform 625">
                <a:extLst>
                  <a:ext uri="{FF2B5EF4-FFF2-40B4-BE49-F238E27FC236}">
                    <a16:creationId xmlns:a16="http://schemas.microsoft.com/office/drawing/2014/main" id="{570903DC-986A-4497-BDBB-5601D418BAEE}"/>
                  </a:ext>
                </a:extLst>
              </p:cNvPr>
              <p:cNvSpPr>
                <a:spLocks/>
              </p:cNvSpPr>
              <p:nvPr/>
            </p:nvSpPr>
            <p:spPr bwMode="auto">
              <a:xfrm>
                <a:off x="-3431" y="1734"/>
                <a:ext cx="2" cy="8"/>
              </a:xfrm>
              <a:custGeom>
                <a:avLst/>
                <a:gdLst>
                  <a:gd name="T0" fmla="*/ 1 w 2"/>
                  <a:gd name="T1" fmla="*/ 0 h 8"/>
                  <a:gd name="T2" fmla="*/ 0 w 2"/>
                  <a:gd name="T3" fmla="*/ 1 h 8"/>
                  <a:gd name="T4" fmla="*/ 1 w 2"/>
                  <a:gd name="T5" fmla="*/ 8 h 8"/>
                  <a:gd name="T6" fmla="*/ 2 w 2"/>
                  <a:gd name="T7" fmla="*/ 7 h 8"/>
                  <a:gd name="T8" fmla="*/ 1 w 2"/>
                  <a:gd name="T9" fmla="*/ 0 h 8"/>
                </a:gdLst>
                <a:ahLst/>
                <a:cxnLst>
                  <a:cxn ang="0">
                    <a:pos x="T0" y="T1"/>
                  </a:cxn>
                  <a:cxn ang="0">
                    <a:pos x="T2" y="T3"/>
                  </a:cxn>
                  <a:cxn ang="0">
                    <a:pos x="T4" y="T5"/>
                  </a:cxn>
                  <a:cxn ang="0">
                    <a:pos x="T6" y="T7"/>
                  </a:cxn>
                  <a:cxn ang="0">
                    <a:pos x="T8" y="T9"/>
                  </a:cxn>
                </a:cxnLst>
                <a:rect l="0" t="0" r="r" b="b"/>
                <a:pathLst>
                  <a:path w="2" h="8">
                    <a:moveTo>
                      <a:pt x="1" y="0"/>
                    </a:moveTo>
                    <a:lnTo>
                      <a:pt x="0" y="1"/>
                    </a:lnTo>
                    <a:lnTo>
                      <a:pt x="1" y="8"/>
                    </a:lnTo>
                    <a:lnTo>
                      <a:pt x="2"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 name="Freeform 626">
                <a:extLst>
                  <a:ext uri="{FF2B5EF4-FFF2-40B4-BE49-F238E27FC236}">
                    <a16:creationId xmlns:a16="http://schemas.microsoft.com/office/drawing/2014/main" id="{DC03ACBB-E066-460E-B42D-291AAF9B0427}"/>
                  </a:ext>
                </a:extLst>
              </p:cNvPr>
              <p:cNvSpPr>
                <a:spLocks/>
              </p:cNvSpPr>
              <p:nvPr/>
            </p:nvSpPr>
            <p:spPr bwMode="auto">
              <a:xfrm>
                <a:off x="-3314" y="1648"/>
                <a:ext cx="26" cy="23"/>
              </a:xfrm>
              <a:custGeom>
                <a:avLst/>
                <a:gdLst>
                  <a:gd name="T0" fmla="*/ 26 w 26"/>
                  <a:gd name="T1" fmla="*/ 0 h 23"/>
                  <a:gd name="T2" fmla="*/ 13 w 26"/>
                  <a:gd name="T3" fmla="*/ 7 h 23"/>
                  <a:gd name="T4" fmla="*/ 0 w 26"/>
                  <a:gd name="T5" fmla="*/ 23 h 23"/>
                  <a:gd name="T6" fmla="*/ 14 w 26"/>
                  <a:gd name="T7" fmla="*/ 14 h 23"/>
                  <a:gd name="T8" fmla="*/ 26 w 26"/>
                  <a:gd name="T9" fmla="*/ 0 h 23"/>
                </a:gdLst>
                <a:ahLst/>
                <a:cxnLst>
                  <a:cxn ang="0">
                    <a:pos x="T0" y="T1"/>
                  </a:cxn>
                  <a:cxn ang="0">
                    <a:pos x="T2" y="T3"/>
                  </a:cxn>
                  <a:cxn ang="0">
                    <a:pos x="T4" y="T5"/>
                  </a:cxn>
                  <a:cxn ang="0">
                    <a:pos x="T6" y="T7"/>
                  </a:cxn>
                  <a:cxn ang="0">
                    <a:pos x="T8" y="T9"/>
                  </a:cxn>
                </a:cxnLst>
                <a:rect l="0" t="0" r="r" b="b"/>
                <a:pathLst>
                  <a:path w="26" h="23">
                    <a:moveTo>
                      <a:pt x="26" y="0"/>
                    </a:moveTo>
                    <a:lnTo>
                      <a:pt x="13" y="7"/>
                    </a:lnTo>
                    <a:lnTo>
                      <a:pt x="0" y="23"/>
                    </a:lnTo>
                    <a:lnTo>
                      <a:pt x="14" y="14"/>
                    </a:lnTo>
                    <a:lnTo>
                      <a:pt x="2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 name="Freeform 627">
                <a:extLst>
                  <a:ext uri="{FF2B5EF4-FFF2-40B4-BE49-F238E27FC236}">
                    <a16:creationId xmlns:a16="http://schemas.microsoft.com/office/drawing/2014/main" id="{6DE34212-4A1C-486C-9F06-2748356EB4B5}"/>
                  </a:ext>
                </a:extLst>
              </p:cNvPr>
              <p:cNvSpPr>
                <a:spLocks/>
              </p:cNvSpPr>
              <p:nvPr/>
            </p:nvSpPr>
            <p:spPr bwMode="auto">
              <a:xfrm>
                <a:off x="-3314" y="1648"/>
                <a:ext cx="26" cy="23"/>
              </a:xfrm>
              <a:custGeom>
                <a:avLst/>
                <a:gdLst>
                  <a:gd name="T0" fmla="*/ 26 w 26"/>
                  <a:gd name="T1" fmla="*/ 0 h 23"/>
                  <a:gd name="T2" fmla="*/ 13 w 26"/>
                  <a:gd name="T3" fmla="*/ 7 h 23"/>
                  <a:gd name="T4" fmla="*/ 0 w 26"/>
                  <a:gd name="T5" fmla="*/ 23 h 23"/>
                  <a:gd name="T6" fmla="*/ 14 w 26"/>
                  <a:gd name="T7" fmla="*/ 14 h 23"/>
                  <a:gd name="T8" fmla="*/ 26 w 26"/>
                  <a:gd name="T9" fmla="*/ 0 h 23"/>
                </a:gdLst>
                <a:ahLst/>
                <a:cxnLst>
                  <a:cxn ang="0">
                    <a:pos x="T0" y="T1"/>
                  </a:cxn>
                  <a:cxn ang="0">
                    <a:pos x="T2" y="T3"/>
                  </a:cxn>
                  <a:cxn ang="0">
                    <a:pos x="T4" y="T5"/>
                  </a:cxn>
                  <a:cxn ang="0">
                    <a:pos x="T6" y="T7"/>
                  </a:cxn>
                  <a:cxn ang="0">
                    <a:pos x="T8" y="T9"/>
                  </a:cxn>
                </a:cxnLst>
                <a:rect l="0" t="0" r="r" b="b"/>
                <a:pathLst>
                  <a:path w="26" h="23">
                    <a:moveTo>
                      <a:pt x="26" y="0"/>
                    </a:moveTo>
                    <a:lnTo>
                      <a:pt x="13" y="7"/>
                    </a:lnTo>
                    <a:lnTo>
                      <a:pt x="0" y="23"/>
                    </a:lnTo>
                    <a:lnTo>
                      <a:pt x="14" y="14"/>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 name="Freeform 628">
                <a:extLst>
                  <a:ext uri="{FF2B5EF4-FFF2-40B4-BE49-F238E27FC236}">
                    <a16:creationId xmlns:a16="http://schemas.microsoft.com/office/drawing/2014/main" id="{33EEDE77-F42E-42CC-9813-D1FF166FC0DB}"/>
                  </a:ext>
                </a:extLst>
              </p:cNvPr>
              <p:cNvSpPr>
                <a:spLocks noEditPoints="1"/>
              </p:cNvSpPr>
              <p:nvPr/>
            </p:nvSpPr>
            <p:spPr bwMode="auto">
              <a:xfrm>
                <a:off x="-3727" y="1861"/>
                <a:ext cx="94" cy="63"/>
              </a:xfrm>
              <a:custGeom>
                <a:avLst/>
                <a:gdLst>
                  <a:gd name="T0" fmla="*/ 43 w 85"/>
                  <a:gd name="T1" fmla="*/ 24 h 57"/>
                  <a:gd name="T2" fmla="*/ 0 w 85"/>
                  <a:gd name="T3" fmla="*/ 51 h 57"/>
                  <a:gd name="T4" fmla="*/ 1 w 85"/>
                  <a:gd name="T5" fmla="*/ 57 h 57"/>
                  <a:gd name="T6" fmla="*/ 41 w 85"/>
                  <a:gd name="T7" fmla="*/ 32 h 57"/>
                  <a:gd name="T8" fmla="*/ 43 w 85"/>
                  <a:gd name="T9" fmla="*/ 24 h 57"/>
                  <a:gd name="T10" fmla="*/ 83 w 85"/>
                  <a:gd name="T11" fmla="*/ 0 h 57"/>
                  <a:gd name="T12" fmla="*/ 45 w 85"/>
                  <a:gd name="T13" fmla="*/ 23 h 57"/>
                  <a:gd name="T14" fmla="*/ 42 w 85"/>
                  <a:gd name="T15" fmla="*/ 31 h 57"/>
                  <a:gd name="T16" fmla="*/ 85 w 85"/>
                  <a:gd name="T17" fmla="*/ 4 h 57"/>
                  <a:gd name="T18" fmla="*/ 84 w 85"/>
                  <a:gd name="T19" fmla="*/ 3 h 57"/>
                  <a:gd name="T20" fmla="*/ 83 w 85"/>
                  <a:gd name="T2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57">
                    <a:moveTo>
                      <a:pt x="43" y="24"/>
                    </a:moveTo>
                    <a:cubicBezTo>
                      <a:pt x="0" y="51"/>
                      <a:pt x="0" y="51"/>
                      <a:pt x="0" y="51"/>
                    </a:cubicBezTo>
                    <a:cubicBezTo>
                      <a:pt x="0" y="53"/>
                      <a:pt x="1" y="55"/>
                      <a:pt x="1" y="57"/>
                    </a:cubicBezTo>
                    <a:cubicBezTo>
                      <a:pt x="41" y="32"/>
                      <a:pt x="41" y="32"/>
                      <a:pt x="41" y="32"/>
                    </a:cubicBezTo>
                    <a:cubicBezTo>
                      <a:pt x="43" y="24"/>
                      <a:pt x="43" y="24"/>
                      <a:pt x="43" y="24"/>
                    </a:cubicBezTo>
                    <a:moveTo>
                      <a:pt x="83" y="0"/>
                    </a:moveTo>
                    <a:cubicBezTo>
                      <a:pt x="45" y="23"/>
                      <a:pt x="45" y="23"/>
                      <a:pt x="45" y="23"/>
                    </a:cubicBezTo>
                    <a:cubicBezTo>
                      <a:pt x="42" y="31"/>
                      <a:pt x="42" y="31"/>
                      <a:pt x="42" y="31"/>
                    </a:cubicBezTo>
                    <a:cubicBezTo>
                      <a:pt x="85" y="4"/>
                      <a:pt x="85" y="4"/>
                      <a:pt x="85" y="4"/>
                    </a:cubicBezTo>
                    <a:cubicBezTo>
                      <a:pt x="85" y="4"/>
                      <a:pt x="85" y="4"/>
                      <a:pt x="84" y="3"/>
                    </a:cubicBezTo>
                    <a:cubicBezTo>
                      <a:pt x="84" y="2"/>
                      <a:pt x="83" y="1"/>
                      <a:pt x="83"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 name="Freeform 629">
                <a:extLst>
                  <a:ext uri="{FF2B5EF4-FFF2-40B4-BE49-F238E27FC236}">
                    <a16:creationId xmlns:a16="http://schemas.microsoft.com/office/drawing/2014/main" id="{31166ACD-6EE4-4EE0-9F04-8E7D63E132A4}"/>
                  </a:ext>
                </a:extLst>
              </p:cNvPr>
              <p:cNvSpPr>
                <a:spLocks/>
              </p:cNvSpPr>
              <p:nvPr/>
            </p:nvSpPr>
            <p:spPr bwMode="auto">
              <a:xfrm>
                <a:off x="-3682" y="1887"/>
                <a:ext cx="5" cy="9"/>
              </a:xfrm>
              <a:custGeom>
                <a:avLst/>
                <a:gdLst>
                  <a:gd name="T0" fmla="*/ 5 w 5"/>
                  <a:gd name="T1" fmla="*/ 0 h 9"/>
                  <a:gd name="T2" fmla="*/ 3 w 5"/>
                  <a:gd name="T3" fmla="*/ 1 h 9"/>
                  <a:gd name="T4" fmla="*/ 0 w 5"/>
                  <a:gd name="T5" fmla="*/ 9 h 9"/>
                  <a:gd name="T6" fmla="*/ 2 w 5"/>
                  <a:gd name="T7" fmla="*/ 8 h 9"/>
                  <a:gd name="T8" fmla="*/ 5 w 5"/>
                  <a:gd name="T9" fmla="*/ 0 h 9"/>
                </a:gdLst>
                <a:ahLst/>
                <a:cxnLst>
                  <a:cxn ang="0">
                    <a:pos x="T0" y="T1"/>
                  </a:cxn>
                  <a:cxn ang="0">
                    <a:pos x="T2" y="T3"/>
                  </a:cxn>
                  <a:cxn ang="0">
                    <a:pos x="T4" y="T5"/>
                  </a:cxn>
                  <a:cxn ang="0">
                    <a:pos x="T6" y="T7"/>
                  </a:cxn>
                  <a:cxn ang="0">
                    <a:pos x="T8" y="T9"/>
                  </a:cxn>
                </a:cxnLst>
                <a:rect l="0" t="0" r="r" b="b"/>
                <a:pathLst>
                  <a:path w="5" h="9">
                    <a:moveTo>
                      <a:pt x="5" y="0"/>
                    </a:moveTo>
                    <a:lnTo>
                      <a:pt x="3" y="1"/>
                    </a:lnTo>
                    <a:lnTo>
                      <a:pt x="0" y="9"/>
                    </a:lnTo>
                    <a:lnTo>
                      <a:pt x="2" y="8"/>
                    </a:lnTo>
                    <a:lnTo>
                      <a:pt x="5"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 name="Freeform 630">
                <a:extLst>
                  <a:ext uri="{FF2B5EF4-FFF2-40B4-BE49-F238E27FC236}">
                    <a16:creationId xmlns:a16="http://schemas.microsoft.com/office/drawing/2014/main" id="{E9AE6BE4-34EC-4BDA-82AA-DC98BFE9198E}"/>
                  </a:ext>
                </a:extLst>
              </p:cNvPr>
              <p:cNvSpPr>
                <a:spLocks/>
              </p:cNvSpPr>
              <p:nvPr/>
            </p:nvSpPr>
            <p:spPr bwMode="auto">
              <a:xfrm>
                <a:off x="-3682" y="1887"/>
                <a:ext cx="5" cy="9"/>
              </a:xfrm>
              <a:custGeom>
                <a:avLst/>
                <a:gdLst>
                  <a:gd name="T0" fmla="*/ 5 w 5"/>
                  <a:gd name="T1" fmla="*/ 0 h 9"/>
                  <a:gd name="T2" fmla="*/ 3 w 5"/>
                  <a:gd name="T3" fmla="*/ 1 h 9"/>
                  <a:gd name="T4" fmla="*/ 0 w 5"/>
                  <a:gd name="T5" fmla="*/ 9 h 9"/>
                  <a:gd name="T6" fmla="*/ 2 w 5"/>
                  <a:gd name="T7" fmla="*/ 8 h 9"/>
                  <a:gd name="T8" fmla="*/ 5 w 5"/>
                  <a:gd name="T9" fmla="*/ 0 h 9"/>
                </a:gdLst>
                <a:ahLst/>
                <a:cxnLst>
                  <a:cxn ang="0">
                    <a:pos x="T0" y="T1"/>
                  </a:cxn>
                  <a:cxn ang="0">
                    <a:pos x="T2" y="T3"/>
                  </a:cxn>
                  <a:cxn ang="0">
                    <a:pos x="T4" y="T5"/>
                  </a:cxn>
                  <a:cxn ang="0">
                    <a:pos x="T6" y="T7"/>
                  </a:cxn>
                  <a:cxn ang="0">
                    <a:pos x="T8" y="T9"/>
                  </a:cxn>
                </a:cxnLst>
                <a:rect l="0" t="0" r="r" b="b"/>
                <a:pathLst>
                  <a:path w="5" h="9">
                    <a:moveTo>
                      <a:pt x="5" y="0"/>
                    </a:moveTo>
                    <a:lnTo>
                      <a:pt x="3" y="1"/>
                    </a:lnTo>
                    <a:lnTo>
                      <a:pt x="0" y="9"/>
                    </a:lnTo>
                    <a:lnTo>
                      <a:pt x="2" y="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 name="Freeform 631">
                <a:extLst>
                  <a:ext uri="{FF2B5EF4-FFF2-40B4-BE49-F238E27FC236}">
                    <a16:creationId xmlns:a16="http://schemas.microsoft.com/office/drawing/2014/main" id="{442D9291-1523-4FC3-BC9E-E29D87FBB76E}"/>
                  </a:ext>
                </a:extLst>
              </p:cNvPr>
              <p:cNvSpPr>
                <a:spLocks/>
              </p:cNvSpPr>
              <p:nvPr/>
            </p:nvSpPr>
            <p:spPr bwMode="auto">
              <a:xfrm>
                <a:off x="-3827" y="1936"/>
                <a:ext cx="75" cy="43"/>
              </a:xfrm>
              <a:custGeom>
                <a:avLst/>
                <a:gdLst>
                  <a:gd name="T0" fmla="*/ 64 w 68"/>
                  <a:gd name="T1" fmla="*/ 0 h 39"/>
                  <a:gd name="T2" fmla="*/ 0 w 68"/>
                  <a:gd name="T3" fmla="*/ 39 h 39"/>
                  <a:gd name="T4" fmla="*/ 10 w 68"/>
                  <a:gd name="T5" fmla="*/ 39 h 39"/>
                  <a:gd name="T6" fmla="*/ 68 w 68"/>
                  <a:gd name="T7" fmla="*/ 3 h 39"/>
                  <a:gd name="T8" fmla="*/ 64 w 68"/>
                  <a:gd name="T9" fmla="*/ 0 h 39"/>
                </a:gdLst>
                <a:ahLst/>
                <a:cxnLst>
                  <a:cxn ang="0">
                    <a:pos x="T0" y="T1"/>
                  </a:cxn>
                  <a:cxn ang="0">
                    <a:pos x="T2" y="T3"/>
                  </a:cxn>
                  <a:cxn ang="0">
                    <a:pos x="T4" y="T5"/>
                  </a:cxn>
                  <a:cxn ang="0">
                    <a:pos x="T6" y="T7"/>
                  </a:cxn>
                  <a:cxn ang="0">
                    <a:pos x="T8" y="T9"/>
                  </a:cxn>
                </a:cxnLst>
                <a:rect l="0" t="0" r="r" b="b"/>
                <a:pathLst>
                  <a:path w="68" h="39">
                    <a:moveTo>
                      <a:pt x="64" y="0"/>
                    </a:moveTo>
                    <a:cubicBezTo>
                      <a:pt x="0" y="39"/>
                      <a:pt x="0" y="39"/>
                      <a:pt x="0" y="39"/>
                    </a:cubicBezTo>
                    <a:cubicBezTo>
                      <a:pt x="10" y="39"/>
                      <a:pt x="10" y="39"/>
                      <a:pt x="10" y="39"/>
                    </a:cubicBezTo>
                    <a:cubicBezTo>
                      <a:pt x="68" y="3"/>
                      <a:pt x="68" y="3"/>
                      <a:pt x="68" y="3"/>
                    </a:cubicBezTo>
                    <a:cubicBezTo>
                      <a:pt x="67" y="2"/>
                      <a:pt x="65" y="1"/>
                      <a:pt x="6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 name="Freeform 632">
                <a:extLst>
                  <a:ext uri="{FF2B5EF4-FFF2-40B4-BE49-F238E27FC236}">
                    <a16:creationId xmlns:a16="http://schemas.microsoft.com/office/drawing/2014/main" id="{AA9E4E67-838D-4CB2-AD04-24F5934B5024}"/>
                  </a:ext>
                </a:extLst>
              </p:cNvPr>
              <p:cNvSpPr>
                <a:spLocks noEditPoints="1"/>
              </p:cNvSpPr>
              <p:nvPr/>
            </p:nvSpPr>
            <p:spPr bwMode="auto">
              <a:xfrm>
                <a:off x="-5375" y="844"/>
                <a:ext cx="144" cy="3"/>
              </a:xfrm>
              <a:custGeom>
                <a:avLst/>
                <a:gdLst>
                  <a:gd name="T0" fmla="*/ 66 w 144"/>
                  <a:gd name="T1" fmla="*/ 1 h 3"/>
                  <a:gd name="T2" fmla="*/ 66 w 144"/>
                  <a:gd name="T3" fmla="*/ 2 h 3"/>
                  <a:gd name="T4" fmla="*/ 144 w 144"/>
                  <a:gd name="T5" fmla="*/ 3 h 3"/>
                  <a:gd name="T6" fmla="*/ 66 w 144"/>
                  <a:gd name="T7" fmla="*/ 1 h 3"/>
                  <a:gd name="T8" fmla="*/ 0 w 144"/>
                  <a:gd name="T9" fmla="*/ 0 h 3"/>
                  <a:gd name="T10" fmla="*/ 0 w 144"/>
                  <a:gd name="T11" fmla="*/ 0 h 3"/>
                  <a:gd name="T12" fmla="*/ 64 w 144"/>
                  <a:gd name="T13" fmla="*/ 2 h 3"/>
                  <a:gd name="T14" fmla="*/ 64 w 144"/>
                  <a:gd name="T15" fmla="*/ 1 h 3"/>
                  <a:gd name="T16" fmla="*/ 0 w 14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3">
                    <a:moveTo>
                      <a:pt x="66" y="1"/>
                    </a:moveTo>
                    <a:lnTo>
                      <a:pt x="66" y="2"/>
                    </a:lnTo>
                    <a:lnTo>
                      <a:pt x="144" y="3"/>
                    </a:lnTo>
                    <a:lnTo>
                      <a:pt x="66" y="1"/>
                    </a:lnTo>
                    <a:close/>
                    <a:moveTo>
                      <a:pt x="0" y="0"/>
                    </a:moveTo>
                    <a:lnTo>
                      <a:pt x="0" y="0"/>
                    </a:lnTo>
                    <a:lnTo>
                      <a:pt x="64" y="2"/>
                    </a:lnTo>
                    <a:lnTo>
                      <a:pt x="64" y="1"/>
                    </a:lnTo>
                    <a:lnTo>
                      <a:pt x="0"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 name="Freeform 633">
                <a:extLst>
                  <a:ext uri="{FF2B5EF4-FFF2-40B4-BE49-F238E27FC236}">
                    <a16:creationId xmlns:a16="http://schemas.microsoft.com/office/drawing/2014/main" id="{9DDC706E-E4D9-4AFA-B7B4-AFCA33A970A1}"/>
                  </a:ext>
                </a:extLst>
              </p:cNvPr>
              <p:cNvSpPr>
                <a:spLocks noEditPoints="1"/>
              </p:cNvSpPr>
              <p:nvPr/>
            </p:nvSpPr>
            <p:spPr bwMode="auto">
              <a:xfrm>
                <a:off x="-5375" y="844"/>
                <a:ext cx="144" cy="3"/>
              </a:xfrm>
              <a:custGeom>
                <a:avLst/>
                <a:gdLst>
                  <a:gd name="T0" fmla="*/ 66 w 144"/>
                  <a:gd name="T1" fmla="*/ 1 h 3"/>
                  <a:gd name="T2" fmla="*/ 66 w 144"/>
                  <a:gd name="T3" fmla="*/ 2 h 3"/>
                  <a:gd name="T4" fmla="*/ 144 w 144"/>
                  <a:gd name="T5" fmla="*/ 3 h 3"/>
                  <a:gd name="T6" fmla="*/ 66 w 144"/>
                  <a:gd name="T7" fmla="*/ 1 h 3"/>
                  <a:gd name="T8" fmla="*/ 0 w 144"/>
                  <a:gd name="T9" fmla="*/ 0 h 3"/>
                  <a:gd name="T10" fmla="*/ 0 w 144"/>
                  <a:gd name="T11" fmla="*/ 0 h 3"/>
                  <a:gd name="T12" fmla="*/ 64 w 144"/>
                  <a:gd name="T13" fmla="*/ 2 h 3"/>
                  <a:gd name="T14" fmla="*/ 64 w 144"/>
                  <a:gd name="T15" fmla="*/ 1 h 3"/>
                  <a:gd name="T16" fmla="*/ 0 w 144"/>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3">
                    <a:moveTo>
                      <a:pt x="66" y="1"/>
                    </a:moveTo>
                    <a:lnTo>
                      <a:pt x="66" y="2"/>
                    </a:lnTo>
                    <a:lnTo>
                      <a:pt x="144" y="3"/>
                    </a:lnTo>
                    <a:lnTo>
                      <a:pt x="66" y="1"/>
                    </a:lnTo>
                    <a:moveTo>
                      <a:pt x="0" y="0"/>
                    </a:moveTo>
                    <a:lnTo>
                      <a:pt x="0" y="0"/>
                    </a:lnTo>
                    <a:lnTo>
                      <a:pt x="64" y="2"/>
                    </a:lnTo>
                    <a:lnTo>
                      <a:pt x="6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 name="Rectangle 634">
                <a:extLst>
                  <a:ext uri="{FF2B5EF4-FFF2-40B4-BE49-F238E27FC236}">
                    <a16:creationId xmlns:a16="http://schemas.microsoft.com/office/drawing/2014/main" id="{2B029BBF-61E7-4AFB-8407-4A2482433055}"/>
                  </a:ext>
                </a:extLst>
              </p:cNvPr>
              <p:cNvSpPr>
                <a:spLocks noChangeArrowheads="1"/>
              </p:cNvSpPr>
              <p:nvPr/>
            </p:nvSpPr>
            <p:spPr bwMode="auto">
              <a:xfrm>
                <a:off x="-5311" y="845"/>
                <a:ext cx="2" cy="1"/>
              </a:xfrm>
              <a:prstGeom prst="rect">
                <a:avLst/>
              </a:prstGeom>
              <a:solidFill>
                <a:srgbClr val="C1C3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 name="Rectangle 635">
                <a:extLst>
                  <a:ext uri="{FF2B5EF4-FFF2-40B4-BE49-F238E27FC236}">
                    <a16:creationId xmlns:a16="http://schemas.microsoft.com/office/drawing/2014/main" id="{F4135D41-BEC9-474E-95E7-BE65CFA5BE2F}"/>
                  </a:ext>
                </a:extLst>
              </p:cNvPr>
              <p:cNvSpPr>
                <a:spLocks noChangeArrowheads="1"/>
              </p:cNvSpPr>
              <p:nvPr/>
            </p:nvSpPr>
            <p:spPr bwMode="auto">
              <a:xfrm>
                <a:off x="-5311" y="845"/>
                <a:ext cx="2"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 name="Freeform 636">
                <a:extLst>
                  <a:ext uri="{FF2B5EF4-FFF2-40B4-BE49-F238E27FC236}">
                    <a16:creationId xmlns:a16="http://schemas.microsoft.com/office/drawing/2014/main" id="{9324F540-F346-4E00-AF33-4A73765F36D7}"/>
                  </a:ext>
                </a:extLst>
              </p:cNvPr>
              <p:cNvSpPr>
                <a:spLocks noEditPoints="1"/>
              </p:cNvSpPr>
              <p:nvPr/>
            </p:nvSpPr>
            <p:spPr bwMode="auto">
              <a:xfrm>
                <a:off x="-5231" y="847"/>
                <a:ext cx="462" cy="11"/>
              </a:xfrm>
              <a:custGeom>
                <a:avLst/>
                <a:gdLst>
                  <a:gd name="T0" fmla="*/ 379 w 462"/>
                  <a:gd name="T1" fmla="*/ 9 h 11"/>
                  <a:gd name="T2" fmla="*/ 381 w 462"/>
                  <a:gd name="T3" fmla="*/ 9 h 11"/>
                  <a:gd name="T4" fmla="*/ 462 w 462"/>
                  <a:gd name="T5" fmla="*/ 11 h 11"/>
                  <a:gd name="T6" fmla="*/ 462 w 462"/>
                  <a:gd name="T7" fmla="*/ 10 h 11"/>
                  <a:gd name="T8" fmla="*/ 379 w 462"/>
                  <a:gd name="T9" fmla="*/ 9 h 11"/>
                  <a:gd name="T10" fmla="*/ 356 w 462"/>
                  <a:gd name="T11" fmla="*/ 8 h 11"/>
                  <a:gd name="T12" fmla="*/ 357 w 462"/>
                  <a:gd name="T13" fmla="*/ 9 h 11"/>
                  <a:gd name="T14" fmla="*/ 377 w 462"/>
                  <a:gd name="T15" fmla="*/ 9 h 11"/>
                  <a:gd name="T16" fmla="*/ 376 w 462"/>
                  <a:gd name="T17" fmla="*/ 9 h 11"/>
                  <a:gd name="T18" fmla="*/ 356 w 462"/>
                  <a:gd name="T19" fmla="*/ 8 h 11"/>
                  <a:gd name="T20" fmla="*/ 0 w 462"/>
                  <a:gd name="T21" fmla="*/ 0 h 11"/>
                  <a:gd name="T22" fmla="*/ 117 w 462"/>
                  <a:gd name="T23" fmla="*/ 3 h 11"/>
                  <a:gd name="T24" fmla="*/ 118 w 462"/>
                  <a:gd name="T25" fmla="*/ 3 h 11"/>
                  <a:gd name="T26" fmla="*/ 349 w 462"/>
                  <a:gd name="T27" fmla="*/ 8 h 11"/>
                  <a:gd name="T28" fmla="*/ 348 w 462"/>
                  <a:gd name="T29" fmla="*/ 8 h 11"/>
                  <a:gd name="T30" fmla="*/ 118 w 462"/>
                  <a:gd name="T31" fmla="*/ 2 h 11"/>
                  <a:gd name="T32" fmla="*/ 117 w 462"/>
                  <a:gd name="T33" fmla="*/ 2 h 11"/>
                  <a:gd name="T34" fmla="*/ 0 w 462"/>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11">
                    <a:moveTo>
                      <a:pt x="379" y="9"/>
                    </a:moveTo>
                    <a:lnTo>
                      <a:pt x="381" y="9"/>
                    </a:lnTo>
                    <a:lnTo>
                      <a:pt x="462" y="11"/>
                    </a:lnTo>
                    <a:lnTo>
                      <a:pt x="462" y="10"/>
                    </a:lnTo>
                    <a:lnTo>
                      <a:pt x="379" y="9"/>
                    </a:lnTo>
                    <a:close/>
                    <a:moveTo>
                      <a:pt x="356" y="8"/>
                    </a:moveTo>
                    <a:lnTo>
                      <a:pt x="357" y="9"/>
                    </a:lnTo>
                    <a:lnTo>
                      <a:pt x="377" y="9"/>
                    </a:lnTo>
                    <a:lnTo>
                      <a:pt x="376" y="9"/>
                    </a:lnTo>
                    <a:lnTo>
                      <a:pt x="356" y="8"/>
                    </a:lnTo>
                    <a:close/>
                    <a:moveTo>
                      <a:pt x="0" y="0"/>
                    </a:moveTo>
                    <a:lnTo>
                      <a:pt x="117" y="3"/>
                    </a:lnTo>
                    <a:lnTo>
                      <a:pt x="118" y="3"/>
                    </a:lnTo>
                    <a:lnTo>
                      <a:pt x="349" y="8"/>
                    </a:lnTo>
                    <a:lnTo>
                      <a:pt x="348" y="8"/>
                    </a:lnTo>
                    <a:lnTo>
                      <a:pt x="118" y="2"/>
                    </a:lnTo>
                    <a:lnTo>
                      <a:pt x="117" y="2"/>
                    </a:lnTo>
                    <a:lnTo>
                      <a:pt x="0"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 name="Freeform 637">
                <a:extLst>
                  <a:ext uri="{FF2B5EF4-FFF2-40B4-BE49-F238E27FC236}">
                    <a16:creationId xmlns:a16="http://schemas.microsoft.com/office/drawing/2014/main" id="{8BD98017-6FB9-4331-AB0A-41DC43EDB89B}"/>
                  </a:ext>
                </a:extLst>
              </p:cNvPr>
              <p:cNvSpPr>
                <a:spLocks noEditPoints="1"/>
              </p:cNvSpPr>
              <p:nvPr/>
            </p:nvSpPr>
            <p:spPr bwMode="auto">
              <a:xfrm>
                <a:off x="-5231" y="847"/>
                <a:ext cx="462" cy="11"/>
              </a:xfrm>
              <a:custGeom>
                <a:avLst/>
                <a:gdLst>
                  <a:gd name="T0" fmla="*/ 379 w 462"/>
                  <a:gd name="T1" fmla="*/ 9 h 11"/>
                  <a:gd name="T2" fmla="*/ 381 w 462"/>
                  <a:gd name="T3" fmla="*/ 9 h 11"/>
                  <a:gd name="T4" fmla="*/ 462 w 462"/>
                  <a:gd name="T5" fmla="*/ 11 h 11"/>
                  <a:gd name="T6" fmla="*/ 462 w 462"/>
                  <a:gd name="T7" fmla="*/ 10 h 11"/>
                  <a:gd name="T8" fmla="*/ 379 w 462"/>
                  <a:gd name="T9" fmla="*/ 9 h 11"/>
                  <a:gd name="T10" fmla="*/ 356 w 462"/>
                  <a:gd name="T11" fmla="*/ 8 h 11"/>
                  <a:gd name="T12" fmla="*/ 357 w 462"/>
                  <a:gd name="T13" fmla="*/ 9 h 11"/>
                  <a:gd name="T14" fmla="*/ 377 w 462"/>
                  <a:gd name="T15" fmla="*/ 9 h 11"/>
                  <a:gd name="T16" fmla="*/ 376 w 462"/>
                  <a:gd name="T17" fmla="*/ 9 h 11"/>
                  <a:gd name="T18" fmla="*/ 356 w 462"/>
                  <a:gd name="T19" fmla="*/ 8 h 11"/>
                  <a:gd name="T20" fmla="*/ 0 w 462"/>
                  <a:gd name="T21" fmla="*/ 0 h 11"/>
                  <a:gd name="T22" fmla="*/ 117 w 462"/>
                  <a:gd name="T23" fmla="*/ 3 h 11"/>
                  <a:gd name="T24" fmla="*/ 118 w 462"/>
                  <a:gd name="T25" fmla="*/ 3 h 11"/>
                  <a:gd name="T26" fmla="*/ 349 w 462"/>
                  <a:gd name="T27" fmla="*/ 8 h 11"/>
                  <a:gd name="T28" fmla="*/ 348 w 462"/>
                  <a:gd name="T29" fmla="*/ 8 h 11"/>
                  <a:gd name="T30" fmla="*/ 118 w 462"/>
                  <a:gd name="T31" fmla="*/ 2 h 11"/>
                  <a:gd name="T32" fmla="*/ 117 w 462"/>
                  <a:gd name="T33" fmla="*/ 2 h 11"/>
                  <a:gd name="T34" fmla="*/ 0 w 462"/>
                  <a:gd name="T3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2" h="11">
                    <a:moveTo>
                      <a:pt x="379" y="9"/>
                    </a:moveTo>
                    <a:lnTo>
                      <a:pt x="381" y="9"/>
                    </a:lnTo>
                    <a:lnTo>
                      <a:pt x="462" y="11"/>
                    </a:lnTo>
                    <a:lnTo>
                      <a:pt x="462" y="10"/>
                    </a:lnTo>
                    <a:lnTo>
                      <a:pt x="379" y="9"/>
                    </a:lnTo>
                    <a:moveTo>
                      <a:pt x="356" y="8"/>
                    </a:moveTo>
                    <a:lnTo>
                      <a:pt x="357" y="9"/>
                    </a:lnTo>
                    <a:lnTo>
                      <a:pt x="377" y="9"/>
                    </a:lnTo>
                    <a:lnTo>
                      <a:pt x="376" y="9"/>
                    </a:lnTo>
                    <a:lnTo>
                      <a:pt x="356" y="8"/>
                    </a:lnTo>
                    <a:moveTo>
                      <a:pt x="0" y="0"/>
                    </a:moveTo>
                    <a:lnTo>
                      <a:pt x="117" y="3"/>
                    </a:lnTo>
                    <a:lnTo>
                      <a:pt x="118" y="3"/>
                    </a:lnTo>
                    <a:lnTo>
                      <a:pt x="349" y="8"/>
                    </a:lnTo>
                    <a:lnTo>
                      <a:pt x="348" y="8"/>
                    </a:lnTo>
                    <a:lnTo>
                      <a:pt x="118" y="2"/>
                    </a:lnTo>
                    <a:lnTo>
                      <a:pt x="117"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 name="Freeform 638">
                <a:extLst>
                  <a:ext uri="{FF2B5EF4-FFF2-40B4-BE49-F238E27FC236}">
                    <a16:creationId xmlns:a16="http://schemas.microsoft.com/office/drawing/2014/main" id="{449E977E-37B5-46ED-AC57-1AA897D1AF13}"/>
                  </a:ext>
                </a:extLst>
              </p:cNvPr>
              <p:cNvSpPr>
                <a:spLocks/>
              </p:cNvSpPr>
              <p:nvPr/>
            </p:nvSpPr>
            <p:spPr bwMode="auto">
              <a:xfrm>
                <a:off x="-4883" y="855"/>
                <a:ext cx="9" cy="1"/>
              </a:xfrm>
              <a:custGeom>
                <a:avLst/>
                <a:gdLst>
                  <a:gd name="T0" fmla="*/ 0 w 9"/>
                  <a:gd name="T1" fmla="*/ 0 h 1"/>
                  <a:gd name="T2" fmla="*/ 1 w 9"/>
                  <a:gd name="T3" fmla="*/ 0 h 1"/>
                  <a:gd name="T4" fmla="*/ 9 w 9"/>
                  <a:gd name="T5" fmla="*/ 1 h 1"/>
                  <a:gd name="T6" fmla="*/ 8 w 9"/>
                  <a:gd name="T7" fmla="*/ 0 h 1"/>
                  <a:gd name="T8" fmla="*/ 0 w 9"/>
                  <a:gd name="T9" fmla="*/ 0 h 1"/>
                </a:gdLst>
                <a:ahLst/>
                <a:cxnLst>
                  <a:cxn ang="0">
                    <a:pos x="T0" y="T1"/>
                  </a:cxn>
                  <a:cxn ang="0">
                    <a:pos x="T2" y="T3"/>
                  </a:cxn>
                  <a:cxn ang="0">
                    <a:pos x="T4" y="T5"/>
                  </a:cxn>
                  <a:cxn ang="0">
                    <a:pos x="T6" y="T7"/>
                  </a:cxn>
                  <a:cxn ang="0">
                    <a:pos x="T8" y="T9"/>
                  </a:cxn>
                </a:cxnLst>
                <a:rect l="0" t="0" r="r" b="b"/>
                <a:pathLst>
                  <a:path w="9" h="1">
                    <a:moveTo>
                      <a:pt x="0" y="0"/>
                    </a:moveTo>
                    <a:lnTo>
                      <a:pt x="1" y="0"/>
                    </a:lnTo>
                    <a:lnTo>
                      <a:pt x="9" y="1"/>
                    </a:lnTo>
                    <a:lnTo>
                      <a:pt x="8"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 name="Freeform 639">
                <a:extLst>
                  <a:ext uri="{FF2B5EF4-FFF2-40B4-BE49-F238E27FC236}">
                    <a16:creationId xmlns:a16="http://schemas.microsoft.com/office/drawing/2014/main" id="{817C31C1-59AF-4D5B-80CE-23A677A2E07A}"/>
                  </a:ext>
                </a:extLst>
              </p:cNvPr>
              <p:cNvSpPr>
                <a:spLocks/>
              </p:cNvSpPr>
              <p:nvPr/>
            </p:nvSpPr>
            <p:spPr bwMode="auto">
              <a:xfrm>
                <a:off x="-4883" y="855"/>
                <a:ext cx="9" cy="1"/>
              </a:xfrm>
              <a:custGeom>
                <a:avLst/>
                <a:gdLst>
                  <a:gd name="T0" fmla="*/ 0 w 9"/>
                  <a:gd name="T1" fmla="*/ 0 h 1"/>
                  <a:gd name="T2" fmla="*/ 1 w 9"/>
                  <a:gd name="T3" fmla="*/ 0 h 1"/>
                  <a:gd name="T4" fmla="*/ 9 w 9"/>
                  <a:gd name="T5" fmla="*/ 1 h 1"/>
                  <a:gd name="T6" fmla="*/ 8 w 9"/>
                  <a:gd name="T7" fmla="*/ 0 h 1"/>
                  <a:gd name="T8" fmla="*/ 0 w 9"/>
                  <a:gd name="T9" fmla="*/ 0 h 1"/>
                </a:gdLst>
                <a:ahLst/>
                <a:cxnLst>
                  <a:cxn ang="0">
                    <a:pos x="T0" y="T1"/>
                  </a:cxn>
                  <a:cxn ang="0">
                    <a:pos x="T2" y="T3"/>
                  </a:cxn>
                  <a:cxn ang="0">
                    <a:pos x="T4" y="T5"/>
                  </a:cxn>
                  <a:cxn ang="0">
                    <a:pos x="T6" y="T7"/>
                  </a:cxn>
                  <a:cxn ang="0">
                    <a:pos x="T8" y="T9"/>
                  </a:cxn>
                </a:cxnLst>
                <a:rect l="0" t="0" r="r" b="b"/>
                <a:pathLst>
                  <a:path w="9" h="1">
                    <a:moveTo>
                      <a:pt x="0" y="0"/>
                    </a:moveTo>
                    <a:lnTo>
                      <a:pt x="1" y="0"/>
                    </a:lnTo>
                    <a:lnTo>
                      <a:pt x="9" y="1"/>
                    </a:lnTo>
                    <a:lnTo>
                      <a:pt x="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 name="Freeform 640">
                <a:extLst>
                  <a:ext uri="{FF2B5EF4-FFF2-40B4-BE49-F238E27FC236}">
                    <a16:creationId xmlns:a16="http://schemas.microsoft.com/office/drawing/2014/main" id="{EB5FE081-BA24-44F5-A5D3-B0076DE825B6}"/>
                  </a:ext>
                </a:extLst>
              </p:cNvPr>
              <p:cNvSpPr>
                <a:spLocks/>
              </p:cNvSpPr>
              <p:nvPr/>
            </p:nvSpPr>
            <p:spPr bwMode="auto">
              <a:xfrm>
                <a:off x="-4855" y="856"/>
                <a:ext cx="5" cy="0"/>
              </a:xfrm>
              <a:custGeom>
                <a:avLst/>
                <a:gdLst>
                  <a:gd name="T0" fmla="*/ 0 w 5"/>
                  <a:gd name="T1" fmla="*/ 1 w 5"/>
                  <a:gd name="T2" fmla="*/ 5 w 5"/>
                  <a:gd name="T3" fmla="*/ 3 w 5"/>
                  <a:gd name="T4" fmla="*/ 0 w 5"/>
                </a:gdLst>
                <a:ahLst/>
                <a:cxnLst>
                  <a:cxn ang="0">
                    <a:pos x="T0" y="0"/>
                  </a:cxn>
                  <a:cxn ang="0">
                    <a:pos x="T1" y="0"/>
                  </a:cxn>
                  <a:cxn ang="0">
                    <a:pos x="T2" y="0"/>
                  </a:cxn>
                  <a:cxn ang="0">
                    <a:pos x="T3" y="0"/>
                  </a:cxn>
                  <a:cxn ang="0">
                    <a:pos x="T4" y="0"/>
                  </a:cxn>
                </a:cxnLst>
                <a:rect l="0" t="0" r="r" b="b"/>
                <a:pathLst>
                  <a:path w="5">
                    <a:moveTo>
                      <a:pt x="0" y="0"/>
                    </a:moveTo>
                    <a:lnTo>
                      <a:pt x="1" y="0"/>
                    </a:lnTo>
                    <a:lnTo>
                      <a:pt x="5" y="0"/>
                    </a:lnTo>
                    <a:lnTo>
                      <a:pt x="3" y="0"/>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 name="Freeform 641">
                <a:extLst>
                  <a:ext uri="{FF2B5EF4-FFF2-40B4-BE49-F238E27FC236}">
                    <a16:creationId xmlns:a16="http://schemas.microsoft.com/office/drawing/2014/main" id="{0AD4D4C7-5878-4D35-8913-28CCBF3B075A}"/>
                  </a:ext>
                </a:extLst>
              </p:cNvPr>
              <p:cNvSpPr>
                <a:spLocks/>
              </p:cNvSpPr>
              <p:nvPr/>
            </p:nvSpPr>
            <p:spPr bwMode="auto">
              <a:xfrm>
                <a:off x="-4855" y="856"/>
                <a:ext cx="5" cy="0"/>
              </a:xfrm>
              <a:custGeom>
                <a:avLst/>
                <a:gdLst>
                  <a:gd name="T0" fmla="*/ 0 w 5"/>
                  <a:gd name="T1" fmla="*/ 1 w 5"/>
                  <a:gd name="T2" fmla="*/ 5 w 5"/>
                  <a:gd name="T3" fmla="*/ 3 w 5"/>
                  <a:gd name="T4" fmla="*/ 0 w 5"/>
                </a:gdLst>
                <a:ahLst/>
                <a:cxnLst>
                  <a:cxn ang="0">
                    <a:pos x="T0" y="0"/>
                  </a:cxn>
                  <a:cxn ang="0">
                    <a:pos x="T1" y="0"/>
                  </a:cxn>
                  <a:cxn ang="0">
                    <a:pos x="T2" y="0"/>
                  </a:cxn>
                  <a:cxn ang="0">
                    <a:pos x="T3" y="0"/>
                  </a:cxn>
                  <a:cxn ang="0">
                    <a:pos x="T4" y="0"/>
                  </a:cxn>
                </a:cxnLst>
                <a:rect l="0" t="0" r="r" b="b"/>
                <a:pathLst>
                  <a:path w="5">
                    <a:moveTo>
                      <a:pt x="0" y="0"/>
                    </a:moveTo>
                    <a:lnTo>
                      <a:pt x="1" y="0"/>
                    </a:lnTo>
                    <a:lnTo>
                      <a:pt x="5" y="0"/>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 name="Freeform 642">
                <a:extLst>
                  <a:ext uri="{FF2B5EF4-FFF2-40B4-BE49-F238E27FC236}">
                    <a16:creationId xmlns:a16="http://schemas.microsoft.com/office/drawing/2014/main" id="{30739438-E10B-4780-AF9C-3DABAB0404D9}"/>
                  </a:ext>
                </a:extLst>
              </p:cNvPr>
              <p:cNvSpPr>
                <a:spLocks noEditPoints="1"/>
              </p:cNvSpPr>
              <p:nvPr/>
            </p:nvSpPr>
            <p:spPr bwMode="auto">
              <a:xfrm>
                <a:off x="-4765" y="857"/>
                <a:ext cx="693" cy="37"/>
              </a:xfrm>
              <a:custGeom>
                <a:avLst/>
                <a:gdLst>
                  <a:gd name="T0" fmla="*/ 26 w 630"/>
                  <a:gd name="T1" fmla="*/ 32 h 34"/>
                  <a:gd name="T2" fmla="*/ 27 w 630"/>
                  <a:gd name="T3" fmla="*/ 34 h 34"/>
                  <a:gd name="T4" fmla="*/ 30 w 630"/>
                  <a:gd name="T5" fmla="*/ 34 h 34"/>
                  <a:gd name="T6" fmla="*/ 26 w 630"/>
                  <a:gd name="T7" fmla="*/ 32 h 34"/>
                  <a:gd name="T8" fmla="*/ 153 w 630"/>
                  <a:gd name="T9" fmla="*/ 5 h 34"/>
                  <a:gd name="T10" fmla="*/ 27 w 630"/>
                  <a:gd name="T11" fmla="*/ 32 h 34"/>
                  <a:gd name="T12" fmla="*/ 32 w 630"/>
                  <a:gd name="T13" fmla="*/ 33 h 34"/>
                  <a:gd name="T14" fmla="*/ 154 w 630"/>
                  <a:gd name="T15" fmla="*/ 7 h 34"/>
                  <a:gd name="T16" fmla="*/ 153 w 630"/>
                  <a:gd name="T17" fmla="*/ 5 h 34"/>
                  <a:gd name="T18" fmla="*/ 192 w 630"/>
                  <a:gd name="T19" fmla="*/ 5 h 34"/>
                  <a:gd name="T20" fmla="*/ 192 w 630"/>
                  <a:gd name="T21" fmla="*/ 5 h 34"/>
                  <a:gd name="T22" fmla="*/ 423 w 630"/>
                  <a:gd name="T23" fmla="*/ 11 h 34"/>
                  <a:gd name="T24" fmla="*/ 630 w 630"/>
                  <a:gd name="T25" fmla="*/ 15 h 34"/>
                  <a:gd name="T26" fmla="*/ 630 w 630"/>
                  <a:gd name="T27" fmla="*/ 14 h 34"/>
                  <a:gd name="T28" fmla="*/ 309 w 630"/>
                  <a:gd name="T29" fmla="*/ 7 h 34"/>
                  <a:gd name="T30" fmla="*/ 192 w 630"/>
                  <a:gd name="T31" fmla="*/ 5 h 34"/>
                  <a:gd name="T32" fmla="*/ 155 w 630"/>
                  <a:gd name="T33" fmla="*/ 5 h 34"/>
                  <a:gd name="T34" fmla="*/ 154 w 630"/>
                  <a:gd name="T35" fmla="*/ 5 h 34"/>
                  <a:gd name="T36" fmla="*/ 155 w 630"/>
                  <a:gd name="T37" fmla="*/ 7 h 34"/>
                  <a:gd name="T38" fmla="*/ 162 w 630"/>
                  <a:gd name="T39" fmla="*/ 6 h 34"/>
                  <a:gd name="T40" fmla="*/ 162 w 630"/>
                  <a:gd name="T41" fmla="*/ 5 h 34"/>
                  <a:gd name="T42" fmla="*/ 155 w 630"/>
                  <a:gd name="T43" fmla="*/ 5 h 34"/>
                  <a:gd name="T44" fmla="*/ 154 w 630"/>
                  <a:gd name="T45" fmla="*/ 4 h 34"/>
                  <a:gd name="T46" fmla="*/ 154 w 630"/>
                  <a:gd name="T47" fmla="*/ 4 h 34"/>
                  <a:gd name="T48" fmla="*/ 155 w 630"/>
                  <a:gd name="T49" fmla="*/ 5 h 34"/>
                  <a:gd name="T50" fmla="*/ 158 w 630"/>
                  <a:gd name="T51" fmla="*/ 4 h 34"/>
                  <a:gd name="T52" fmla="*/ 154 w 630"/>
                  <a:gd name="T53" fmla="*/ 4 h 34"/>
                  <a:gd name="T54" fmla="*/ 162 w 630"/>
                  <a:gd name="T55" fmla="*/ 3 h 34"/>
                  <a:gd name="T56" fmla="*/ 158 w 630"/>
                  <a:gd name="T57" fmla="*/ 4 h 34"/>
                  <a:gd name="T58" fmla="*/ 162 w 630"/>
                  <a:gd name="T59" fmla="*/ 4 h 34"/>
                  <a:gd name="T60" fmla="*/ 162 w 630"/>
                  <a:gd name="T61" fmla="*/ 3 h 34"/>
                  <a:gd name="T62" fmla="*/ 0 w 630"/>
                  <a:gd name="T63" fmla="*/ 0 h 34"/>
                  <a:gd name="T64" fmla="*/ 0 w 630"/>
                  <a:gd name="T65" fmla="*/ 1 h 34"/>
                  <a:gd name="T66" fmla="*/ 152 w 630"/>
                  <a:gd name="T67" fmla="*/ 4 h 34"/>
                  <a:gd name="T68" fmla="*/ 152 w 630"/>
                  <a:gd name="T69" fmla="*/ 4 h 34"/>
                  <a:gd name="T70" fmla="*/ 0 w 630"/>
                  <a:gd name="T7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0" h="34">
                    <a:moveTo>
                      <a:pt x="26" y="32"/>
                    </a:moveTo>
                    <a:cubicBezTo>
                      <a:pt x="27" y="34"/>
                      <a:pt x="27" y="34"/>
                      <a:pt x="27" y="34"/>
                    </a:cubicBezTo>
                    <a:cubicBezTo>
                      <a:pt x="30" y="34"/>
                      <a:pt x="30" y="34"/>
                      <a:pt x="30" y="34"/>
                    </a:cubicBezTo>
                    <a:cubicBezTo>
                      <a:pt x="26" y="32"/>
                      <a:pt x="26" y="32"/>
                      <a:pt x="26" y="32"/>
                    </a:cubicBezTo>
                    <a:moveTo>
                      <a:pt x="153" y="5"/>
                    </a:moveTo>
                    <a:cubicBezTo>
                      <a:pt x="27" y="32"/>
                      <a:pt x="27" y="32"/>
                      <a:pt x="27" y="32"/>
                    </a:cubicBezTo>
                    <a:cubicBezTo>
                      <a:pt x="32" y="33"/>
                      <a:pt x="32" y="33"/>
                      <a:pt x="32" y="33"/>
                    </a:cubicBezTo>
                    <a:cubicBezTo>
                      <a:pt x="154" y="7"/>
                      <a:pt x="154" y="7"/>
                      <a:pt x="154" y="7"/>
                    </a:cubicBezTo>
                    <a:cubicBezTo>
                      <a:pt x="153" y="5"/>
                      <a:pt x="153" y="5"/>
                      <a:pt x="153" y="5"/>
                    </a:cubicBezTo>
                    <a:moveTo>
                      <a:pt x="192" y="5"/>
                    </a:moveTo>
                    <a:cubicBezTo>
                      <a:pt x="192" y="5"/>
                      <a:pt x="192" y="5"/>
                      <a:pt x="192" y="5"/>
                    </a:cubicBezTo>
                    <a:cubicBezTo>
                      <a:pt x="423" y="11"/>
                      <a:pt x="423" y="11"/>
                      <a:pt x="423" y="11"/>
                    </a:cubicBezTo>
                    <a:cubicBezTo>
                      <a:pt x="630" y="15"/>
                      <a:pt x="630" y="15"/>
                      <a:pt x="630" y="15"/>
                    </a:cubicBezTo>
                    <a:cubicBezTo>
                      <a:pt x="630" y="15"/>
                      <a:pt x="630" y="15"/>
                      <a:pt x="630" y="14"/>
                    </a:cubicBezTo>
                    <a:cubicBezTo>
                      <a:pt x="309" y="7"/>
                      <a:pt x="309" y="7"/>
                      <a:pt x="309" y="7"/>
                    </a:cubicBezTo>
                    <a:cubicBezTo>
                      <a:pt x="192" y="5"/>
                      <a:pt x="192" y="5"/>
                      <a:pt x="192" y="5"/>
                    </a:cubicBezTo>
                    <a:moveTo>
                      <a:pt x="155" y="5"/>
                    </a:moveTo>
                    <a:cubicBezTo>
                      <a:pt x="154" y="5"/>
                      <a:pt x="154" y="5"/>
                      <a:pt x="154" y="5"/>
                    </a:cubicBezTo>
                    <a:cubicBezTo>
                      <a:pt x="155" y="7"/>
                      <a:pt x="155" y="7"/>
                      <a:pt x="155" y="7"/>
                    </a:cubicBezTo>
                    <a:cubicBezTo>
                      <a:pt x="162" y="6"/>
                      <a:pt x="162" y="6"/>
                      <a:pt x="162" y="6"/>
                    </a:cubicBezTo>
                    <a:cubicBezTo>
                      <a:pt x="162" y="5"/>
                      <a:pt x="162" y="5"/>
                      <a:pt x="162" y="5"/>
                    </a:cubicBezTo>
                    <a:cubicBezTo>
                      <a:pt x="155" y="5"/>
                      <a:pt x="155" y="5"/>
                      <a:pt x="155" y="5"/>
                    </a:cubicBezTo>
                    <a:moveTo>
                      <a:pt x="154" y="4"/>
                    </a:moveTo>
                    <a:cubicBezTo>
                      <a:pt x="154" y="4"/>
                      <a:pt x="154" y="4"/>
                      <a:pt x="154" y="4"/>
                    </a:cubicBezTo>
                    <a:cubicBezTo>
                      <a:pt x="155" y="5"/>
                      <a:pt x="155" y="5"/>
                      <a:pt x="155" y="5"/>
                    </a:cubicBezTo>
                    <a:cubicBezTo>
                      <a:pt x="158" y="4"/>
                      <a:pt x="158" y="4"/>
                      <a:pt x="158" y="4"/>
                    </a:cubicBezTo>
                    <a:cubicBezTo>
                      <a:pt x="154" y="4"/>
                      <a:pt x="154" y="4"/>
                      <a:pt x="154" y="4"/>
                    </a:cubicBezTo>
                    <a:moveTo>
                      <a:pt x="162" y="3"/>
                    </a:moveTo>
                    <a:cubicBezTo>
                      <a:pt x="158" y="4"/>
                      <a:pt x="158" y="4"/>
                      <a:pt x="158" y="4"/>
                    </a:cubicBezTo>
                    <a:cubicBezTo>
                      <a:pt x="162" y="4"/>
                      <a:pt x="162" y="4"/>
                      <a:pt x="162" y="4"/>
                    </a:cubicBezTo>
                    <a:cubicBezTo>
                      <a:pt x="162" y="4"/>
                      <a:pt x="162" y="3"/>
                      <a:pt x="162" y="3"/>
                    </a:cubicBezTo>
                    <a:moveTo>
                      <a:pt x="0" y="0"/>
                    </a:moveTo>
                    <a:cubicBezTo>
                      <a:pt x="0" y="1"/>
                      <a:pt x="0" y="1"/>
                      <a:pt x="0" y="1"/>
                    </a:cubicBezTo>
                    <a:cubicBezTo>
                      <a:pt x="152" y="4"/>
                      <a:pt x="152" y="4"/>
                      <a:pt x="152" y="4"/>
                    </a:cubicBezTo>
                    <a:cubicBezTo>
                      <a:pt x="152" y="4"/>
                      <a:pt x="152" y="4"/>
                      <a:pt x="152" y="4"/>
                    </a:cubicBezTo>
                    <a:cubicBezTo>
                      <a:pt x="0" y="0"/>
                      <a:pt x="0" y="0"/>
                      <a:pt x="0"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 name="Freeform 643">
                <a:extLst>
                  <a:ext uri="{FF2B5EF4-FFF2-40B4-BE49-F238E27FC236}">
                    <a16:creationId xmlns:a16="http://schemas.microsoft.com/office/drawing/2014/main" id="{EAE38A08-17C8-4A92-90B0-516C2C8E66B3}"/>
                  </a:ext>
                </a:extLst>
              </p:cNvPr>
              <p:cNvSpPr>
                <a:spLocks/>
              </p:cNvSpPr>
              <p:nvPr/>
            </p:nvSpPr>
            <p:spPr bwMode="auto">
              <a:xfrm>
                <a:off x="-4736" y="892"/>
                <a:ext cx="6" cy="2"/>
              </a:xfrm>
              <a:custGeom>
                <a:avLst/>
                <a:gdLst>
                  <a:gd name="T0" fmla="*/ 1 w 6"/>
                  <a:gd name="T1" fmla="*/ 0 h 2"/>
                  <a:gd name="T2" fmla="*/ 0 w 6"/>
                  <a:gd name="T3" fmla="*/ 0 h 2"/>
                  <a:gd name="T4" fmla="*/ 0 w 6"/>
                  <a:gd name="T5" fmla="*/ 0 h 2"/>
                  <a:gd name="T6" fmla="*/ 4 w 6"/>
                  <a:gd name="T7" fmla="*/ 2 h 2"/>
                  <a:gd name="T8" fmla="*/ 6 w 6"/>
                  <a:gd name="T9" fmla="*/ 1 h 2"/>
                  <a:gd name="T10" fmla="*/ 1 w 6"/>
                  <a:gd name="T11" fmla="*/ 0 h 2"/>
                </a:gdLst>
                <a:ahLst/>
                <a:cxnLst>
                  <a:cxn ang="0">
                    <a:pos x="T0" y="T1"/>
                  </a:cxn>
                  <a:cxn ang="0">
                    <a:pos x="T2" y="T3"/>
                  </a:cxn>
                  <a:cxn ang="0">
                    <a:pos x="T4" y="T5"/>
                  </a:cxn>
                  <a:cxn ang="0">
                    <a:pos x="T6" y="T7"/>
                  </a:cxn>
                  <a:cxn ang="0">
                    <a:pos x="T8" y="T9"/>
                  </a:cxn>
                  <a:cxn ang="0">
                    <a:pos x="T10" y="T11"/>
                  </a:cxn>
                </a:cxnLst>
                <a:rect l="0" t="0" r="r" b="b"/>
                <a:pathLst>
                  <a:path w="6" h="2">
                    <a:moveTo>
                      <a:pt x="1" y="0"/>
                    </a:moveTo>
                    <a:lnTo>
                      <a:pt x="0" y="0"/>
                    </a:lnTo>
                    <a:lnTo>
                      <a:pt x="0" y="0"/>
                    </a:lnTo>
                    <a:lnTo>
                      <a:pt x="4" y="2"/>
                    </a:lnTo>
                    <a:lnTo>
                      <a:pt x="6"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 name="Freeform 644">
                <a:extLst>
                  <a:ext uri="{FF2B5EF4-FFF2-40B4-BE49-F238E27FC236}">
                    <a16:creationId xmlns:a16="http://schemas.microsoft.com/office/drawing/2014/main" id="{10DF8FBF-5767-4E69-A946-E87B28D70F9A}"/>
                  </a:ext>
                </a:extLst>
              </p:cNvPr>
              <p:cNvSpPr>
                <a:spLocks/>
              </p:cNvSpPr>
              <p:nvPr/>
            </p:nvSpPr>
            <p:spPr bwMode="auto">
              <a:xfrm>
                <a:off x="-4736" y="892"/>
                <a:ext cx="6" cy="2"/>
              </a:xfrm>
              <a:custGeom>
                <a:avLst/>
                <a:gdLst>
                  <a:gd name="T0" fmla="*/ 1 w 6"/>
                  <a:gd name="T1" fmla="*/ 0 h 2"/>
                  <a:gd name="T2" fmla="*/ 0 w 6"/>
                  <a:gd name="T3" fmla="*/ 0 h 2"/>
                  <a:gd name="T4" fmla="*/ 0 w 6"/>
                  <a:gd name="T5" fmla="*/ 0 h 2"/>
                  <a:gd name="T6" fmla="*/ 4 w 6"/>
                  <a:gd name="T7" fmla="*/ 2 h 2"/>
                  <a:gd name="T8" fmla="*/ 6 w 6"/>
                  <a:gd name="T9" fmla="*/ 1 h 2"/>
                  <a:gd name="T10" fmla="*/ 1 w 6"/>
                  <a:gd name="T11" fmla="*/ 0 h 2"/>
                </a:gdLst>
                <a:ahLst/>
                <a:cxnLst>
                  <a:cxn ang="0">
                    <a:pos x="T0" y="T1"/>
                  </a:cxn>
                  <a:cxn ang="0">
                    <a:pos x="T2" y="T3"/>
                  </a:cxn>
                  <a:cxn ang="0">
                    <a:pos x="T4" y="T5"/>
                  </a:cxn>
                  <a:cxn ang="0">
                    <a:pos x="T6" y="T7"/>
                  </a:cxn>
                  <a:cxn ang="0">
                    <a:pos x="T8" y="T9"/>
                  </a:cxn>
                  <a:cxn ang="0">
                    <a:pos x="T10" y="T11"/>
                  </a:cxn>
                </a:cxnLst>
                <a:rect l="0" t="0" r="r" b="b"/>
                <a:pathLst>
                  <a:path w="6" h="2">
                    <a:moveTo>
                      <a:pt x="1" y="0"/>
                    </a:moveTo>
                    <a:lnTo>
                      <a:pt x="0" y="0"/>
                    </a:lnTo>
                    <a:lnTo>
                      <a:pt x="0" y="0"/>
                    </a:lnTo>
                    <a:lnTo>
                      <a:pt x="4" y="2"/>
                    </a:lnTo>
                    <a:lnTo>
                      <a:pt x="6"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 name="Freeform 645">
                <a:extLst>
                  <a:ext uri="{FF2B5EF4-FFF2-40B4-BE49-F238E27FC236}">
                    <a16:creationId xmlns:a16="http://schemas.microsoft.com/office/drawing/2014/main" id="{10DDA80A-ABD2-4943-BB59-91C9B0E10FC0}"/>
                  </a:ext>
                </a:extLst>
              </p:cNvPr>
              <p:cNvSpPr>
                <a:spLocks noEditPoints="1"/>
              </p:cNvSpPr>
              <p:nvPr/>
            </p:nvSpPr>
            <p:spPr bwMode="auto">
              <a:xfrm>
                <a:off x="-4676" y="870"/>
                <a:ext cx="97" cy="99"/>
              </a:xfrm>
              <a:custGeom>
                <a:avLst/>
                <a:gdLst>
                  <a:gd name="T0" fmla="*/ 38 w 88"/>
                  <a:gd name="T1" fmla="*/ 49 h 90"/>
                  <a:gd name="T2" fmla="*/ 0 w 88"/>
                  <a:gd name="T3" fmla="*/ 88 h 90"/>
                  <a:gd name="T4" fmla="*/ 2 w 88"/>
                  <a:gd name="T5" fmla="*/ 90 h 90"/>
                  <a:gd name="T6" fmla="*/ 41 w 88"/>
                  <a:gd name="T7" fmla="*/ 50 h 90"/>
                  <a:gd name="T8" fmla="*/ 38 w 88"/>
                  <a:gd name="T9" fmla="*/ 49 h 90"/>
                  <a:gd name="T10" fmla="*/ 79 w 88"/>
                  <a:gd name="T11" fmla="*/ 7 h 90"/>
                  <a:gd name="T12" fmla="*/ 39 w 88"/>
                  <a:gd name="T13" fmla="*/ 49 h 90"/>
                  <a:gd name="T14" fmla="*/ 41 w 88"/>
                  <a:gd name="T15" fmla="*/ 49 h 90"/>
                  <a:gd name="T16" fmla="*/ 80 w 88"/>
                  <a:gd name="T17" fmla="*/ 10 h 90"/>
                  <a:gd name="T18" fmla="*/ 79 w 88"/>
                  <a:gd name="T19" fmla="*/ 7 h 90"/>
                  <a:gd name="T20" fmla="*/ 86 w 88"/>
                  <a:gd name="T21" fmla="*/ 0 h 90"/>
                  <a:gd name="T22" fmla="*/ 80 w 88"/>
                  <a:gd name="T23" fmla="*/ 6 h 90"/>
                  <a:gd name="T24" fmla="*/ 81 w 88"/>
                  <a:gd name="T25" fmla="*/ 9 h 90"/>
                  <a:gd name="T26" fmla="*/ 88 w 88"/>
                  <a:gd name="T27" fmla="*/ 2 h 90"/>
                  <a:gd name="T28" fmla="*/ 86 w 88"/>
                  <a:gd name="T2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90">
                    <a:moveTo>
                      <a:pt x="38" y="49"/>
                    </a:moveTo>
                    <a:cubicBezTo>
                      <a:pt x="0" y="88"/>
                      <a:pt x="0" y="88"/>
                      <a:pt x="0" y="88"/>
                    </a:cubicBezTo>
                    <a:cubicBezTo>
                      <a:pt x="2" y="90"/>
                      <a:pt x="2" y="90"/>
                      <a:pt x="2" y="90"/>
                    </a:cubicBezTo>
                    <a:cubicBezTo>
                      <a:pt x="41" y="50"/>
                      <a:pt x="41" y="50"/>
                      <a:pt x="41" y="50"/>
                    </a:cubicBezTo>
                    <a:cubicBezTo>
                      <a:pt x="38" y="49"/>
                      <a:pt x="38" y="49"/>
                      <a:pt x="38" y="49"/>
                    </a:cubicBezTo>
                    <a:moveTo>
                      <a:pt x="79" y="7"/>
                    </a:moveTo>
                    <a:cubicBezTo>
                      <a:pt x="39" y="49"/>
                      <a:pt x="39" y="49"/>
                      <a:pt x="39" y="49"/>
                    </a:cubicBezTo>
                    <a:cubicBezTo>
                      <a:pt x="41" y="49"/>
                      <a:pt x="41" y="49"/>
                      <a:pt x="41" y="49"/>
                    </a:cubicBezTo>
                    <a:cubicBezTo>
                      <a:pt x="80" y="10"/>
                      <a:pt x="80" y="10"/>
                      <a:pt x="80" y="10"/>
                    </a:cubicBezTo>
                    <a:cubicBezTo>
                      <a:pt x="79" y="7"/>
                      <a:pt x="79" y="7"/>
                      <a:pt x="79" y="7"/>
                    </a:cubicBezTo>
                    <a:moveTo>
                      <a:pt x="86" y="0"/>
                    </a:moveTo>
                    <a:cubicBezTo>
                      <a:pt x="80" y="6"/>
                      <a:pt x="80" y="6"/>
                      <a:pt x="80" y="6"/>
                    </a:cubicBezTo>
                    <a:cubicBezTo>
                      <a:pt x="81" y="9"/>
                      <a:pt x="81" y="9"/>
                      <a:pt x="81" y="9"/>
                    </a:cubicBezTo>
                    <a:cubicBezTo>
                      <a:pt x="88" y="2"/>
                      <a:pt x="88" y="2"/>
                      <a:pt x="88" y="2"/>
                    </a:cubicBezTo>
                    <a:cubicBezTo>
                      <a:pt x="87" y="1"/>
                      <a:pt x="86" y="1"/>
                      <a:pt x="86"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 name="Freeform 646">
                <a:extLst>
                  <a:ext uri="{FF2B5EF4-FFF2-40B4-BE49-F238E27FC236}">
                    <a16:creationId xmlns:a16="http://schemas.microsoft.com/office/drawing/2014/main" id="{5590D0B1-BF98-4CA1-B496-4560300D1B9C}"/>
                  </a:ext>
                </a:extLst>
              </p:cNvPr>
              <p:cNvSpPr>
                <a:spLocks/>
              </p:cNvSpPr>
              <p:nvPr/>
            </p:nvSpPr>
            <p:spPr bwMode="auto">
              <a:xfrm>
                <a:off x="-4634" y="924"/>
                <a:ext cx="3" cy="1"/>
              </a:xfrm>
              <a:custGeom>
                <a:avLst/>
                <a:gdLst>
                  <a:gd name="T0" fmla="*/ 1 w 3"/>
                  <a:gd name="T1" fmla="*/ 0 h 1"/>
                  <a:gd name="T2" fmla="*/ 0 w 3"/>
                  <a:gd name="T3" fmla="*/ 0 h 1"/>
                  <a:gd name="T4" fmla="*/ 3 w 3"/>
                  <a:gd name="T5" fmla="*/ 1 h 1"/>
                  <a:gd name="T6" fmla="*/ 3 w 3"/>
                  <a:gd name="T7" fmla="*/ 0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0"/>
                    </a:lnTo>
                    <a:lnTo>
                      <a:pt x="3" y="1"/>
                    </a:lnTo>
                    <a:lnTo>
                      <a:pt x="3" y="0"/>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 name="Freeform 647">
                <a:extLst>
                  <a:ext uri="{FF2B5EF4-FFF2-40B4-BE49-F238E27FC236}">
                    <a16:creationId xmlns:a16="http://schemas.microsoft.com/office/drawing/2014/main" id="{483198BF-525F-4770-950E-FDFFFD73BD5F}"/>
                  </a:ext>
                </a:extLst>
              </p:cNvPr>
              <p:cNvSpPr>
                <a:spLocks/>
              </p:cNvSpPr>
              <p:nvPr/>
            </p:nvSpPr>
            <p:spPr bwMode="auto">
              <a:xfrm>
                <a:off x="-4634" y="924"/>
                <a:ext cx="3" cy="1"/>
              </a:xfrm>
              <a:custGeom>
                <a:avLst/>
                <a:gdLst>
                  <a:gd name="T0" fmla="*/ 1 w 3"/>
                  <a:gd name="T1" fmla="*/ 0 h 1"/>
                  <a:gd name="T2" fmla="*/ 0 w 3"/>
                  <a:gd name="T3" fmla="*/ 0 h 1"/>
                  <a:gd name="T4" fmla="*/ 3 w 3"/>
                  <a:gd name="T5" fmla="*/ 1 h 1"/>
                  <a:gd name="T6" fmla="*/ 3 w 3"/>
                  <a:gd name="T7" fmla="*/ 0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0"/>
                    </a:lnTo>
                    <a:lnTo>
                      <a:pt x="3" y="1"/>
                    </a:lnTo>
                    <a:lnTo>
                      <a:pt x="3"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 name="Freeform 648">
                <a:extLst>
                  <a:ext uri="{FF2B5EF4-FFF2-40B4-BE49-F238E27FC236}">
                    <a16:creationId xmlns:a16="http://schemas.microsoft.com/office/drawing/2014/main" id="{E920FEEB-1688-4B83-9A2E-114F31310183}"/>
                  </a:ext>
                </a:extLst>
              </p:cNvPr>
              <p:cNvSpPr>
                <a:spLocks noEditPoints="1"/>
              </p:cNvSpPr>
              <p:nvPr/>
            </p:nvSpPr>
            <p:spPr bwMode="auto">
              <a:xfrm>
                <a:off x="-4478" y="884"/>
                <a:ext cx="409" cy="219"/>
              </a:xfrm>
              <a:custGeom>
                <a:avLst/>
                <a:gdLst>
                  <a:gd name="T0" fmla="*/ 88 w 372"/>
                  <a:gd name="T1" fmla="*/ 150 h 199"/>
                  <a:gd name="T2" fmla="*/ 0 w 372"/>
                  <a:gd name="T3" fmla="*/ 197 h 199"/>
                  <a:gd name="T4" fmla="*/ 2 w 372"/>
                  <a:gd name="T5" fmla="*/ 199 h 199"/>
                  <a:gd name="T6" fmla="*/ 92 w 372"/>
                  <a:gd name="T7" fmla="*/ 151 h 199"/>
                  <a:gd name="T8" fmla="*/ 88 w 372"/>
                  <a:gd name="T9" fmla="*/ 150 h 199"/>
                  <a:gd name="T10" fmla="*/ 138 w 372"/>
                  <a:gd name="T11" fmla="*/ 123 h 199"/>
                  <a:gd name="T12" fmla="*/ 88 w 372"/>
                  <a:gd name="T13" fmla="*/ 150 h 199"/>
                  <a:gd name="T14" fmla="*/ 92 w 372"/>
                  <a:gd name="T15" fmla="*/ 151 h 199"/>
                  <a:gd name="T16" fmla="*/ 142 w 372"/>
                  <a:gd name="T17" fmla="*/ 124 h 199"/>
                  <a:gd name="T18" fmla="*/ 138 w 372"/>
                  <a:gd name="T19" fmla="*/ 123 h 199"/>
                  <a:gd name="T20" fmla="*/ 371 w 372"/>
                  <a:gd name="T21" fmla="*/ 0 h 199"/>
                  <a:gd name="T22" fmla="*/ 139 w 372"/>
                  <a:gd name="T23" fmla="*/ 123 h 199"/>
                  <a:gd name="T24" fmla="*/ 142 w 372"/>
                  <a:gd name="T25" fmla="*/ 124 h 199"/>
                  <a:gd name="T26" fmla="*/ 372 w 372"/>
                  <a:gd name="T27" fmla="*/ 2 h 199"/>
                  <a:gd name="T28" fmla="*/ 371 w 372"/>
                  <a:gd name="T2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2" h="199">
                    <a:moveTo>
                      <a:pt x="88" y="150"/>
                    </a:moveTo>
                    <a:cubicBezTo>
                      <a:pt x="0" y="197"/>
                      <a:pt x="0" y="197"/>
                      <a:pt x="0" y="197"/>
                    </a:cubicBezTo>
                    <a:cubicBezTo>
                      <a:pt x="2" y="199"/>
                      <a:pt x="2" y="199"/>
                      <a:pt x="2" y="199"/>
                    </a:cubicBezTo>
                    <a:cubicBezTo>
                      <a:pt x="92" y="151"/>
                      <a:pt x="92" y="151"/>
                      <a:pt x="92" y="151"/>
                    </a:cubicBezTo>
                    <a:cubicBezTo>
                      <a:pt x="88" y="150"/>
                      <a:pt x="88" y="150"/>
                      <a:pt x="88" y="150"/>
                    </a:cubicBezTo>
                    <a:moveTo>
                      <a:pt x="138" y="123"/>
                    </a:moveTo>
                    <a:cubicBezTo>
                      <a:pt x="88" y="150"/>
                      <a:pt x="88" y="150"/>
                      <a:pt x="88" y="150"/>
                    </a:cubicBezTo>
                    <a:cubicBezTo>
                      <a:pt x="92" y="151"/>
                      <a:pt x="92" y="151"/>
                      <a:pt x="92" y="151"/>
                    </a:cubicBezTo>
                    <a:cubicBezTo>
                      <a:pt x="142" y="124"/>
                      <a:pt x="142" y="124"/>
                      <a:pt x="142" y="124"/>
                    </a:cubicBezTo>
                    <a:cubicBezTo>
                      <a:pt x="138" y="123"/>
                      <a:pt x="138" y="123"/>
                      <a:pt x="138" y="123"/>
                    </a:cubicBezTo>
                    <a:moveTo>
                      <a:pt x="371" y="0"/>
                    </a:moveTo>
                    <a:cubicBezTo>
                      <a:pt x="139" y="123"/>
                      <a:pt x="139" y="123"/>
                      <a:pt x="139" y="123"/>
                    </a:cubicBezTo>
                    <a:cubicBezTo>
                      <a:pt x="142" y="124"/>
                      <a:pt x="142" y="124"/>
                      <a:pt x="142" y="124"/>
                    </a:cubicBezTo>
                    <a:cubicBezTo>
                      <a:pt x="372" y="2"/>
                      <a:pt x="372" y="2"/>
                      <a:pt x="372" y="2"/>
                    </a:cubicBezTo>
                    <a:cubicBezTo>
                      <a:pt x="371" y="2"/>
                      <a:pt x="371" y="1"/>
                      <a:pt x="37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 name="Freeform 649">
                <a:extLst>
                  <a:ext uri="{FF2B5EF4-FFF2-40B4-BE49-F238E27FC236}">
                    <a16:creationId xmlns:a16="http://schemas.microsoft.com/office/drawing/2014/main" id="{E478FD9A-DFF5-4D9E-B302-2C546989B200}"/>
                  </a:ext>
                </a:extLst>
              </p:cNvPr>
              <p:cNvSpPr>
                <a:spLocks/>
              </p:cNvSpPr>
              <p:nvPr/>
            </p:nvSpPr>
            <p:spPr bwMode="auto">
              <a:xfrm>
                <a:off x="-4381" y="1049"/>
                <a:ext cx="4" cy="1"/>
              </a:xfrm>
              <a:custGeom>
                <a:avLst/>
                <a:gdLst>
                  <a:gd name="T0" fmla="*/ 0 w 4"/>
                  <a:gd name="T1" fmla="*/ 0 h 1"/>
                  <a:gd name="T2" fmla="*/ 0 w 4"/>
                  <a:gd name="T3" fmla="*/ 0 h 1"/>
                  <a:gd name="T4" fmla="*/ 4 w 4"/>
                  <a:gd name="T5" fmla="*/ 1 h 1"/>
                  <a:gd name="T6" fmla="*/ 4 w 4"/>
                  <a:gd name="T7" fmla="*/ 1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0" y="0"/>
                    </a:lnTo>
                    <a:lnTo>
                      <a:pt x="4" y="1"/>
                    </a:lnTo>
                    <a:lnTo>
                      <a:pt x="4"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 name="Freeform 650">
                <a:extLst>
                  <a:ext uri="{FF2B5EF4-FFF2-40B4-BE49-F238E27FC236}">
                    <a16:creationId xmlns:a16="http://schemas.microsoft.com/office/drawing/2014/main" id="{25310983-6699-4868-9CE0-243008123A94}"/>
                  </a:ext>
                </a:extLst>
              </p:cNvPr>
              <p:cNvSpPr>
                <a:spLocks/>
              </p:cNvSpPr>
              <p:nvPr/>
            </p:nvSpPr>
            <p:spPr bwMode="auto">
              <a:xfrm>
                <a:off x="-4381" y="1049"/>
                <a:ext cx="4" cy="1"/>
              </a:xfrm>
              <a:custGeom>
                <a:avLst/>
                <a:gdLst>
                  <a:gd name="T0" fmla="*/ 0 w 4"/>
                  <a:gd name="T1" fmla="*/ 0 h 1"/>
                  <a:gd name="T2" fmla="*/ 0 w 4"/>
                  <a:gd name="T3" fmla="*/ 0 h 1"/>
                  <a:gd name="T4" fmla="*/ 4 w 4"/>
                  <a:gd name="T5" fmla="*/ 1 h 1"/>
                  <a:gd name="T6" fmla="*/ 4 w 4"/>
                  <a:gd name="T7" fmla="*/ 1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lnTo>
                      <a:pt x="0" y="0"/>
                    </a:lnTo>
                    <a:lnTo>
                      <a:pt x="4" y="1"/>
                    </a:lnTo>
                    <a:lnTo>
                      <a:pt x="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 name="Freeform 651">
                <a:extLst>
                  <a:ext uri="{FF2B5EF4-FFF2-40B4-BE49-F238E27FC236}">
                    <a16:creationId xmlns:a16="http://schemas.microsoft.com/office/drawing/2014/main" id="{CDEF36B7-358E-4117-98D1-CC561129340F}"/>
                  </a:ext>
                </a:extLst>
              </p:cNvPr>
              <p:cNvSpPr>
                <a:spLocks/>
              </p:cNvSpPr>
              <p:nvPr/>
            </p:nvSpPr>
            <p:spPr bwMode="auto">
              <a:xfrm>
                <a:off x="-4326" y="1019"/>
                <a:ext cx="4" cy="1"/>
              </a:xfrm>
              <a:custGeom>
                <a:avLst/>
                <a:gdLst>
                  <a:gd name="T0" fmla="*/ 1 w 4"/>
                  <a:gd name="T1" fmla="*/ 0 h 1"/>
                  <a:gd name="T2" fmla="*/ 0 w 4"/>
                  <a:gd name="T3" fmla="*/ 0 h 1"/>
                  <a:gd name="T4" fmla="*/ 4 w 4"/>
                  <a:gd name="T5" fmla="*/ 1 h 1"/>
                  <a:gd name="T6" fmla="*/ 4 w 4"/>
                  <a:gd name="T7" fmla="*/ 1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0"/>
                    </a:lnTo>
                    <a:lnTo>
                      <a:pt x="4" y="1"/>
                    </a:lnTo>
                    <a:lnTo>
                      <a:pt x="4"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 name="Freeform 652">
                <a:extLst>
                  <a:ext uri="{FF2B5EF4-FFF2-40B4-BE49-F238E27FC236}">
                    <a16:creationId xmlns:a16="http://schemas.microsoft.com/office/drawing/2014/main" id="{AFE31EA1-314E-407E-ABBD-9F4A0E0E04A1}"/>
                  </a:ext>
                </a:extLst>
              </p:cNvPr>
              <p:cNvSpPr>
                <a:spLocks/>
              </p:cNvSpPr>
              <p:nvPr/>
            </p:nvSpPr>
            <p:spPr bwMode="auto">
              <a:xfrm>
                <a:off x="-4326" y="1019"/>
                <a:ext cx="4" cy="1"/>
              </a:xfrm>
              <a:custGeom>
                <a:avLst/>
                <a:gdLst>
                  <a:gd name="T0" fmla="*/ 1 w 4"/>
                  <a:gd name="T1" fmla="*/ 0 h 1"/>
                  <a:gd name="T2" fmla="*/ 0 w 4"/>
                  <a:gd name="T3" fmla="*/ 0 h 1"/>
                  <a:gd name="T4" fmla="*/ 4 w 4"/>
                  <a:gd name="T5" fmla="*/ 1 h 1"/>
                  <a:gd name="T6" fmla="*/ 4 w 4"/>
                  <a:gd name="T7" fmla="*/ 1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0"/>
                    </a:lnTo>
                    <a:lnTo>
                      <a:pt x="4" y="1"/>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 name="Freeform 653">
                <a:extLst>
                  <a:ext uri="{FF2B5EF4-FFF2-40B4-BE49-F238E27FC236}">
                    <a16:creationId xmlns:a16="http://schemas.microsoft.com/office/drawing/2014/main" id="{0A4588C0-1E06-496C-9AC4-5D79191B050B}"/>
                  </a:ext>
                </a:extLst>
              </p:cNvPr>
              <p:cNvSpPr>
                <a:spLocks noEditPoints="1"/>
              </p:cNvSpPr>
              <p:nvPr/>
            </p:nvSpPr>
            <p:spPr bwMode="auto">
              <a:xfrm>
                <a:off x="-5046" y="893"/>
                <a:ext cx="307" cy="67"/>
              </a:xfrm>
              <a:custGeom>
                <a:avLst/>
                <a:gdLst>
                  <a:gd name="T0" fmla="*/ 72 w 279"/>
                  <a:gd name="T1" fmla="*/ 43 h 61"/>
                  <a:gd name="T2" fmla="*/ 0 w 279"/>
                  <a:gd name="T3" fmla="*/ 59 h 61"/>
                  <a:gd name="T4" fmla="*/ 1 w 279"/>
                  <a:gd name="T5" fmla="*/ 61 h 61"/>
                  <a:gd name="T6" fmla="*/ 78 w 279"/>
                  <a:gd name="T7" fmla="*/ 45 h 61"/>
                  <a:gd name="T8" fmla="*/ 72 w 279"/>
                  <a:gd name="T9" fmla="*/ 43 h 61"/>
                  <a:gd name="T10" fmla="*/ 207 w 279"/>
                  <a:gd name="T11" fmla="*/ 15 h 61"/>
                  <a:gd name="T12" fmla="*/ 73 w 279"/>
                  <a:gd name="T13" fmla="*/ 43 h 61"/>
                  <a:gd name="T14" fmla="*/ 80 w 279"/>
                  <a:gd name="T15" fmla="*/ 44 h 61"/>
                  <a:gd name="T16" fmla="*/ 210 w 279"/>
                  <a:gd name="T17" fmla="*/ 17 h 61"/>
                  <a:gd name="T18" fmla="*/ 207 w 279"/>
                  <a:gd name="T19" fmla="*/ 15 h 61"/>
                  <a:gd name="T20" fmla="*/ 277 w 279"/>
                  <a:gd name="T21" fmla="*/ 0 h 61"/>
                  <a:gd name="T22" fmla="*/ 213 w 279"/>
                  <a:gd name="T23" fmla="*/ 13 h 61"/>
                  <a:gd name="T24" fmla="*/ 215 w 279"/>
                  <a:gd name="T25" fmla="*/ 16 h 61"/>
                  <a:gd name="T26" fmla="*/ 279 w 279"/>
                  <a:gd name="T27" fmla="*/ 2 h 61"/>
                  <a:gd name="T28" fmla="*/ 277 w 279"/>
                  <a:gd name="T29"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9" h="61">
                    <a:moveTo>
                      <a:pt x="72" y="43"/>
                    </a:moveTo>
                    <a:cubicBezTo>
                      <a:pt x="0" y="59"/>
                      <a:pt x="0" y="59"/>
                      <a:pt x="0" y="59"/>
                    </a:cubicBezTo>
                    <a:cubicBezTo>
                      <a:pt x="1" y="59"/>
                      <a:pt x="1" y="60"/>
                      <a:pt x="1" y="61"/>
                    </a:cubicBezTo>
                    <a:cubicBezTo>
                      <a:pt x="78" y="45"/>
                      <a:pt x="78" y="45"/>
                      <a:pt x="78" y="45"/>
                    </a:cubicBezTo>
                    <a:cubicBezTo>
                      <a:pt x="72" y="43"/>
                      <a:pt x="72" y="43"/>
                      <a:pt x="72" y="43"/>
                    </a:cubicBezTo>
                    <a:moveTo>
                      <a:pt x="207" y="15"/>
                    </a:moveTo>
                    <a:cubicBezTo>
                      <a:pt x="73" y="43"/>
                      <a:pt x="73" y="43"/>
                      <a:pt x="73" y="43"/>
                    </a:cubicBezTo>
                    <a:cubicBezTo>
                      <a:pt x="80" y="44"/>
                      <a:pt x="80" y="44"/>
                      <a:pt x="80" y="44"/>
                    </a:cubicBezTo>
                    <a:cubicBezTo>
                      <a:pt x="210" y="17"/>
                      <a:pt x="210" y="17"/>
                      <a:pt x="210" y="17"/>
                    </a:cubicBezTo>
                    <a:cubicBezTo>
                      <a:pt x="207" y="15"/>
                      <a:pt x="207" y="15"/>
                      <a:pt x="207" y="15"/>
                    </a:cubicBezTo>
                    <a:moveTo>
                      <a:pt x="277" y="0"/>
                    </a:moveTo>
                    <a:cubicBezTo>
                      <a:pt x="213" y="13"/>
                      <a:pt x="213" y="13"/>
                      <a:pt x="213" y="13"/>
                    </a:cubicBezTo>
                    <a:cubicBezTo>
                      <a:pt x="215" y="16"/>
                      <a:pt x="215" y="16"/>
                      <a:pt x="215" y="16"/>
                    </a:cubicBezTo>
                    <a:cubicBezTo>
                      <a:pt x="279" y="2"/>
                      <a:pt x="279" y="2"/>
                      <a:pt x="279" y="2"/>
                    </a:cubicBezTo>
                    <a:cubicBezTo>
                      <a:pt x="277" y="0"/>
                      <a:pt x="277" y="0"/>
                      <a:pt x="277"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 name="Freeform 654">
                <a:extLst>
                  <a:ext uri="{FF2B5EF4-FFF2-40B4-BE49-F238E27FC236}">
                    <a16:creationId xmlns:a16="http://schemas.microsoft.com/office/drawing/2014/main" id="{39078C84-A9AA-4E61-8C87-5A184BA0A534}"/>
                  </a:ext>
                </a:extLst>
              </p:cNvPr>
              <p:cNvSpPr>
                <a:spLocks/>
              </p:cNvSpPr>
              <p:nvPr/>
            </p:nvSpPr>
            <p:spPr bwMode="auto">
              <a:xfrm>
                <a:off x="-4966" y="940"/>
                <a:ext cx="8" cy="2"/>
              </a:xfrm>
              <a:custGeom>
                <a:avLst/>
                <a:gdLst>
                  <a:gd name="T0" fmla="*/ 1 w 8"/>
                  <a:gd name="T1" fmla="*/ 0 h 2"/>
                  <a:gd name="T2" fmla="*/ 0 w 8"/>
                  <a:gd name="T3" fmla="*/ 0 h 2"/>
                  <a:gd name="T4" fmla="*/ 6 w 8"/>
                  <a:gd name="T5" fmla="*/ 2 h 2"/>
                  <a:gd name="T6" fmla="*/ 8 w 8"/>
                  <a:gd name="T7" fmla="*/ 1 h 2"/>
                  <a:gd name="T8" fmla="*/ 1 w 8"/>
                  <a:gd name="T9" fmla="*/ 0 h 2"/>
                </a:gdLst>
                <a:ahLst/>
                <a:cxnLst>
                  <a:cxn ang="0">
                    <a:pos x="T0" y="T1"/>
                  </a:cxn>
                  <a:cxn ang="0">
                    <a:pos x="T2" y="T3"/>
                  </a:cxn>
                  <a:cxn ang="0">
                    <a:pos x="T4" y="T5"/>
                  </a:cxn>
                  <a:cxn ang="0">
                    <a:pos x="T6" y="T7"/>
                  </a:cxn>
                  <a:cxn ang="0">
                    <a:pos x="T8" y="T9"/>
                  </a:cxn>
                </a:cxnLst>
                <a:rect l="0" t="0" r="r" b="b"/>
                <a:pathLst>
                  <a:path w="8" h="2">
                    <a:moveTo>
                      <a:pt x="1" y="0"/>
                    </a:moveTo>
                    <a:lnTo>
                      <a:pt x="0" y="0"/>
                    </a:lnTo>
                    <a:lnTo>
                      <a:pt x="6" y="2"/>
                    </a:lnTo>
                    <a:lnTo>
                      <a:pt x="8"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 name="Freeform 655">
                <a:extLst>
                  <a:ext uri="{FF2B5EF4-FFF2-40B4-BE49-F238E27FC236}">
                    <a16:creationId xmlns:a16="http://schemas.microsoft.com/office/drawing/2014/main" id="{71CA7726-058E-46B1-A34D-AB43911E2ECC}"/>
                  </a:ext>
                </a:extLst>
              </p:cNvPr>
              <p:cNvSpPr>
                <a:spLocks/>
              </p:cNvSpPr>
              <p:nvPr/>
            </p:nvSpPr>
            <p:spPr bwMode="auto">
              <a:xfrm>
                <a:off x="-4966" y="940"/>
                <a:ext cx="8" cy="2"/>
              </a:xfrm>
              <a:custGeom>
                <a:avLst/>
                <a:gdLst>
                  <a:gd name="T0" fmla="*/ 1 w 8"/>
                  <a:gd name="T1" fmla="*/ 0 h 2"/>
                  <a:gd name="T2" fmla="*/ 0 w 8"/>
                  <a:gd name="T3" fmla="*/ 0 h 2"/>
                  <a:gd name="T4" fmla="*/ 6 w 8"/>
                  <a:gd name="T5" fmla="*/ 2 h 2"/>
                  <a:gd name="T6" fmla="*/ 8 w 8"/>
                  <a:gd name="T7" fmla="*/ 1 h 2"/>
                  <a:gd name="T8" fmla="*/ 1 w 8"/>
                  <a:gd name="T9" fmla="*/ 0 h 2"/>
                </a:gdLst>
                <a:ahLst/>
                <a:cxnLst>
                  <a:cxn ang="0">
                    <a:pos x="T0" y="T1"/>
                  </a:cxn>
                  <a:cxn ang="0">
                    <a:pos x="T2" y="T3"/>
                  </a:cxn>
                  <a:cxn ang="0">
                    <a:pos x="T4" y="T5"/>
                  </a:cxn>
                  <a:cxn ang="0">
                    <a:pos x="T6" y="T7"/>
                  </a:cxn>
                  <a:cxn ang="0">
                    <a:pos x="T8" y="T9"/>
                  </a:cxn>
                </a:cxnLst>
                <a:rect l="0" t="0" r="r" b="b"/>
                <a:pathLst>
                  <a:path w="8" h="2">
                    <a:moveTo>
                      <a:pt x="1" y="0"/>
                    </a:moveTo>
                    <a:lnTo>
                      <a:pt x="0" y="0"/>
                    </a:lnTo>
                    <a:lnTo>
                      <a:pt x="6" y="2"/>
                    </a:lnTo>
                    <a:lnTo>
                      <a:pt x="8"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 name="Freeform 656">
                <a:extLst>
                  <a:ext uri="{FF2B5EF4-FFF2-40B4-BE49-F238E27FC236}">
                    <a16:creationId xmlns:a16="http://schemas.microsoft.com/office/drawing/2014/main" id="{D9DF538C-C915-49D2-841C-1210B5C78A25}"/>
                  </a:ext>
                </a:extLst>
              </p:cNvPr>
              <p:cNvSpPr>
                <a:spLocks/>
              </p:cNvSpPr>
              <p:nvPr/>
            </p:nvSpPr>
            <p:spPr bwMode="auto">
              <a:xfrm>
                <a:off x="-4818" y="907"/>
                <a:ext cx="9" cy="5"/>
              </a:xfrm>
              <a:custGeom>
                <a:avLst/>
                <a:gdLst>
                  <a:gd name="T0" fmla="*/ 7 w 9"/>
                  <a:gd name="T1" fmla="*/ 0 h 5"/>
                  <a:gd name="T2" fmla="*/ 0 w 9"/>
                  <a:gd name="T3" fmla="*/ 3 h 5"/>
                  <a:gd name="T4" fmla="*/ 3 w 9"/>
                  <a:gd name="T5" fmla="*/ 5 h 5"/>
                  <a:gd name="T6" fmla="*/ 9 w 9"/>
                  <a:gd name="T7" fmla="*/ 4 h 5"/>
                  <a:gd name="T8" fmla="*/ 7 w 9"/>
                  <a:gd name="T9" fmla="*/ 0 h 5"/>
                </a:gdLst>
                <a:ahLst/>
                <a:cxnLst>
                  <a:cxn ang="0">
                    <a:pos x="T0" y="T1"/>
                  </a:cxn>
                  <a:cxn ang="0">
                    <a:pos x="T2" y="T3"/>
                  </a:cxn>
                  <a:cxn ang="0">
                    <a:pos x="T4" y="T5"/>
                  </a:cxn>
                  <a:cxn ang="0">
                    <a:pos x="T6" y="T7"/>
                  </a:cxn>
                  <a:cxn ang="0">
                    <a:pos x="T8" y="T9"/>
                  </a:cxn>
                </a:cxnLst>
                <a:rect l="0" t="0" r="r" b="b"/>
                <a:pathLst>
                  <a:path w="9" h="5">
                    <a:moveTo>
                      <a:pt x="7" y="0"/>
                    </a:moveTo>
                    <a:lnTo>
                      <a:pt x="0" y="3"/>
                    </a:lnTo>
                    <a:lnTo>
                      <a:pt x="3" y="5"/>
                    </a:lnTo>
                    <a:lnTo>
                      <a:pt x="9" y="4"/>
                    </a:lnTo>
                    <a:lnTo>
                      <a:pt x="7"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 name="Freeform 657">
                <a:extLst>
                  <a:ext uri="{FF2B5EF4-FFF2-40B4-BE49-F238E27FC236}">
                    <a16:creationId xmlns:a16="http://schemas.microsoft.com/office/drawing/2014/main" id="{AD4E0897-9D85-4880-B40A-84D1A89B913D}"/>
                  </a:ext>
                </a:extLst>
              </p:cNvPr>
              <p:cNvSpPr>
                <a:spLocks/>
              </p:cNvSpPr>
              <p:nvPr/>
            </p:nvSpPr>
            <p:spPr bwMode="auto">
              <a:xfrm>
                <a:off x="-4818" y="907"/>
                <a:ext cx="9" cy="5"/>
              </a:xfrm>
              <a:custGeom>
                <a:avLst/>
                <a:gdLst>
                  <a:gd name="T0" fmla="*/ 7 w 9"/>
                  <a:gd name="T1" fmla="*/ 0 h 5"/>
                  <a:gd name="T2" fmla="*/ 0 w 9"/>
                  <a:gd name="T3" fmla="*/ 3 h 5"/>
                  <a:gd name="T4" fmla="*/ 3 w 9"/>
                  <a:gd name="T5" fmla="*/ 5 h 5"/>
                  <a:gd name="T6" fmla="*/ 9 w 9"/>
                  <a:gd name="T7" fmla="*/ 4 h 5"/>
                  <a:gd name="T8" fmla="*/ 7 w 9"/>
                  <a:gd name="T9" fmla="*/ 0 h 5"/>
                </a:gdLst>
                <a:ahLst/>
                <a:cxnLst>
                  <a:cxn ang="0">
                    <a:pos x="T0" y="T1"/>
                  </a:cxn>
                  <a:cxn ang="0">
                    <a:pos x="T2" y="T3"/>
                  </a:cxn>
                  <a:cxn ang="0">
                    <a:pos x="T4" y="T5"/>
                  </a:cxn>
                  <a:cxn ang="0">
                    <a:pos x="T6" y="T7"/>
                  </a:cxn>
                  <a:cxn ang="0">
                    <a:pos x="T8" y="T9"/>
                  </a:cxn>
                </a:cxnLst>
                <a:rect l="0" t="0" r="r" b="b"/>
                <a:pathLst>
                  <a:path w="9" h="5">
                    <a:moveTo>
                      <a:pt x="7" y="0"/>
                    </a:moveTo>
                    <a:lnTo>
                      <a:pt x="0" y="3"/>
                    </a:lnTo>
                    <a:lnTo>
                      <a:pt x="3" y="5"/>
                    </a:lnTo>
                    <a:lnTo>
                      <a:pt x="9" y="4"/>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 name="Freeform 658">
                <a:extLst>
                  <a:ext uri="{FF2B5EF4-FFF2-40B4-BE49-F238E27FC236}">
                    <a16:creationId xmlns:a16="http://schemas.microsoft.com/office/drawing/2014/main" id="{3E558179-57FC-4ADA-AB3E-3E125F56CD24}"/>
                  </a:ext>
                </a:extLst>
              </p:cNvPr>
              <p:cNvSpPr>
                <a:spLocks noEditPoints="1"/>
              </p:cNvSpPr>
              <p:nvPr/>
            </p:nvSpPr>
            <p:spPr bwMode="auto">
              <a:xfrm>
                <a:off x="-5041" y="969"/>
                <a:ext cx="365" cy="375"/>
              </a:xfrm>
              <a:custGeom>
                <a:avLst/>
                <a:gdLst>
                  <a:gd name="T0" fmla="*/ 26 w 365"/>
                  <a:gd name="T1" fmla="*/ 345 h 375"/>
                  <a:gd name="T2" fmla="*/ 0 w 365"/>
                  <a:gd name="T3" fmla="*/ 373 h 375"/>
                  <a:gd name="T4" fmla="*/ 2 w 365"/>
                  <a:gd name="T5" fmla="*/ 375 h 375"/>
                  <a:gd name="T6" fmla="*/ 28 w 365"/>
                  <a:gd name="T7" fmla="*/ 347 h 375"/>
                  <a:gd name="T8" fmla="*/ 26 w 365"/>
                  <a:gd name="T9" fmla="*/ 345 h 375"/>
                  <a:gd name="T10" fmla="*/ 85 w 365"/>
                  <a:gd name="T11" fmla="*/ 286 h 375"/>
                  <a:gd name="T12" fmla="*/ 26 w 365"/>
                  <a:gd name="T13" fmla="*/ 345 h 375"/>
                  <a:gd name="T14" fmla="*/ 30 w 365"/>
                  <a:gd name="T15" fmla="*/ 346 h 375"/>
                  <a:gd name="T16" fmla="*/ 86 w 365"/>
                  <a:gd name="T17" fmla="*/ 288 h 375"/>
                  <a:gd name="T18" fmla="*/ 85 w 365"/>
                  <a:gd name="T19" fmla="*/ 286 h 375"/>
                  <a:gd name="T20" fmla="*/ 178 w 365"/>
                  <a:gd name="T21" fmla="*/ 189 h 375"/>
                  <a:gd name="T22" fmla="*/ 86 w 365"/>
                  <a:gd name="T23" fmla="*/ 285 h 375"/>
                  <a:gd name="T24" fmla="*/ 87 w 365"/>
                  <a:gd name="T25" fmla="*/ 287 h 375"/>
                  <a:gd name="T26" fmla="*/ 181 w 365"/>
                  <a:gd name="T27" fmla="*/ 191 h 375"/>
                  <a:gd name="T28" fmla="*/ 178 w 365"/>
                  <a:gd name="T29" fmla="*/ 189 h 375"/>
                  <a:gd name="T30" fmla="*/ 333 w 365"/>
                  <a:gd name="T31" fmla="*/ 31 h 375"/>
                  <a:gd name="T32" fmla="*/ 180 w 365"/>
                  <a:gd name="T33" fmla="*/ 187 h 375"/>
                  <a:gd name="T34" fmla="*/ 184 w 365"/>
                  <a:gd name="T35" fmla="*/ 187 h 375"/>
                  <a:gd name="T36" fmla="*/ 335 w 365"/>
                  <a:gd name="T37" fmla="*/ 33 h 375"/>
                  <a:gd name="T38" fmla="*/ 333 w 365"/>
                  <a:gd name="T39" fmla="*/ 31 h 375"/>
                  <a:gd name="T40" fmla="*/ 342 w 365"/>
                  <a:gd name="T41" fmla="*/ 22 h 375"/>
                  <a:gd name="T42" fmla="*/ 336 w 365"/>
                  <a:gd name="T43" fmla="*/ 27 h 375"/>
                  <a:gd name="T44" fmla="*/ 339 w 365"/>
                  <a:gd name="T45" fmla="*/ 29 h 375"/>
                  <a:gd name="T46" fmla="*/ 345 w 365"/>
                  <a:gd name="T47" fmla="*/ 22 h 375"/>
                  <a:gd name="T48" fmla="*/ 342 w 365"/>
                  <a:gd name="T49" fmla="*/ 22 h 375"/>
                  <a:gd name="T50" fmla="*/ 363 w 365"/>
                  <a:gd name="T51" fmla="*/ 0 h 375"/>
                  <a:gd name="T52" fmla="*/ 343 w 365"/>
                  <a:gd name="T53" fmla="*/ 21 h 375"/>
                  <a:gd name="T54" fmla="*/ 346 w 365"/>
                  <a:gd name="T55" fmla="*/ 22 h 375"/>
                  <a:gd name="T56" fmla="*/ 365 w 365"/>
                  <a:gd name="T57" fmla="*/ 2 h 375"/>
                  <a:gd name="T58" fmla="*/ 363 w 365"/>
                  <a:gd name="T59"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5" h="375">
                    <a:moveTo>
                      <a:pt x="26" y="345"/>
                    </a:moveTo>
                    <a:lnTo>
                      <a:pt x="0" y="373"/>
                    </a:lnTo>
                    <a:lnTo>
                      <a:pt x="2" y="375"/>
                    </a:lnTo>
                    <a:lnTo>
                      <a:pt x="28" y="347"/>
                    </a:lnTo>
                    <a:lnTo>
                      <a:pt x="26" y="345"/>
                    </a:lnTo>
                    <a:close/>
                    <a:moveTo>
                      <a:pt x="85" y="286"/>
                    </a:moveTo>
                    <a:lnTo>
                      <a:pt x="26" y="345"/>
                    </a:lnTo>
                    <a:lnTo>
                      <a:pt x="30" y="346"/>
                    </a:lnTo>
                    <a:lnTo>
                      <a:pt x="86" y="288"/>
                    </a:lnTo>
                    <a:lnTo>
                      <a:pt x="85" y="286"/>
                    </a:lnTo>
                    <a:close/>
                    <a:moveTo>
                      <a:pt x="178" y="189"/>
                    </a:moveTo>
                    <a:lnTo>
                      <a:pt x="86" y="285"/>
                    </a:lnTo>
                    <a:lnTo>
                      <a:pt x="87" y="287"/>
                    </a:lnTo>
                    <a:lnTo>
                      <a:pt x="181" y="191"/>
                    </a:lnTo>
                    <a:lnTo>
                      <a:pt x="178" y="189"/>
                    </a:lnTo>
                    <a:close/>
                    <a:moveTo>
                      <a:pt x="333" y="31"/>
                    </a:moveTo>
                    <a:lnTo>
                      <a:pt x="180" y="187"/>
                    </a:lnTo>
                    <a:lnTo>
                      <a:pt x="184" y="187"/>
                    </a:lnTo>
                    <a:lnTo>
                      <a:pt x="335" y="33"/>
                    </a:lnTo>
                    <a:lnTo>
                      <a:pt x="333" y="31"/>
                    </a:lnTo>
                    <a:close/>
                    <a:moveTo>
                      <a:pt x="342" y="22"/>
                    </a:moveTo>
                    <a:lnTo>
                      <a:pt x="336" y="27"/>
                    </a:lnTo>
                    <a:lnTo>
                      <a:pt x="339" y="29"/>
                    </a:lnTo>
                    <a:lnTo>
                      <a:pt x="345" y="22"/>
                    </a:lnTo>
                    <a:lnTo>
                      <a:pt x="342" y="22"/>
                    </a:lnTo>
                    <a:close/>
                    <a:moveTo>
                      <a:pt x="363" y="0"/>
                    </a:moveTo>
                    <a:lnTo>
                      <a:pt x="343" y="21"/>
                    </a:lnTo>
                    <a:lnTo>
                      <a:pt x="346" y="22"/>
                    </a:lnTo>
                    <a:lnTo>
                      <a:pt x="365" y="2"/>
                    </a:lnTo>
                    <a:lnTo>
                      <a:pt x="363"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 name="Freeform 659">
                <a:extLst>
                  <a:ext uri="{FF2B5EF4-FFF2-40B4-BE49-F238E27FC236}">
                    <a16:creationId xmlns:a16="http://schemas.microsoft.com/office/drawing/2014/main" id="{BD1007FD-7E3B-42A6-B4AB-54AD3BFB3C87}"/>
                  </a:ext>
                </a:extLst>
              </p:cNvPr>
              <p:cNvSpPr>
                <a:spLocks noEditPoints="1"/>
              </p:cNvSpPr>
              <p:nvPr/>
            </p:nvSpPr>
            <p:spPr bwMode="auto">
              <a:xfrm>
                <a:off x="-5041" y="969"/>
                <a:ext cx="365" cy="375"/>
              </a:xfrm>
              <a:custGeom>
                <a:avLst/>
                <a:gdLst>
                  <a:gd name="T0" fmla="*/ 26 w 365"/>
                  <a:gd name="T1" fmla="*/ 345 h 375"/>
                  <a:gd name="T2" fmla="*/ 0 w 365"/>
                  <a:gd name="T3" fmla="*/ 373 h 375"/>
                  <a:gd name="T4" fmla="*/ 2 w 365"/>
                  <a:gd name="T5" fmla="*/ 375 h 375"/>
                  <a:gd name="T6" fmla="*/ 28 w 365"/>
                  <a:gd name="T7" fmla="*/ 347 h 375"/>
                  <a:gd name="T8" fmla="*/ 26 w 365"/>
                  <a:gd name="T9" fmla="*/ 345 h 375"/>
                  <a:gd name="T10" fmla="*/ 85 w 365"/>
                  <a:gd name="T11" fmla="*/ 286 h 375"/>
                  <a:gd name="T12" fmla="*/ 26 w 365"/>
                  <a:gd name="T13" fmla="*/ 345 h 375"/>
                  <a:gd name="T14" fmla="*/ 30 w 365"/>
                  <a:gd name="T15" fmla="*/ 346 h 375"/>
                  <a:gd name="T16" fmla="*/ 86 w 365"/>
                  <a:gd name="T17" fmla="*/ 288 h 375"/>
                  <a:gd name="T18" fmla="*/ 85 w 365"/>
                  <a:gd name="T19" fmla="*/ 286 h 375"/>
                  <a:gd name="T20" fmla="*/ 178 w 365"/>
                  <a:gd name="T21" fmla="*/ 189 h 375"/>
                  <a:gd name="T22" fmla="*/ 86 w 365"/>
                  <a:gd name="T23" fmla="*/ 285 h 375"/>
                  <a:gd name="T24" fmla="*/ 87 w 365"/>
                  <a:gd name="T25" fmla="*/ 287 h 375"/>
                  <a:gd name="T26" fmla="*/ 181 w 365"/>
                  <a:gd name="T27" fmla="*/ 191 h 375"/>
                  <a:gd name="T28" fmla="*/ 178 w 365"/>
                  <a:gd name="T29" fmla="*/ 189 h 375"/>
                  <a:gd name="T30" fmla="*/ 333 w 365"/>
                  <a:gd name="T31" fmla="*/ 31 h 375"/>
                  <a:gd name="T32" fmla="*/ 180 w 365"/>
                  <a:gd name="T33" fmla="*/ 187 h 375"/>
                  <a:gd name="T34" fmla="*/ 184 w 365"/>
                  <a:gd name="T35" fmla="*/ 187 h 375"/>
                  <a:gd name="T36" fmla="*/ 335 w 365"/>
                  <a:gd name="T37" fmla="*/ 33 h 375"/>
                  <a:gd name="T38" fmla="*/ 333 w 365"/>
                  <a:gd name="T39" fmla="*/ 31 h 375"/>
                  <a:gd name="T40" fmla="*/ 342 w 365"/>
                  <a:gd name="T41" fmla="*/ 22 h 375"/>
                  <a:gd name="T42" fmla="*/ 336 w 365"/>
                  <a:gd name="T43" fmla="*/ 27 h 375"/>
                  <a:gd name="T44" fmla="*/ 339 w 365"/>
                  <a:gd name="T45" fmla="*/ 29 h 375"/>
                  <a:gd name="T46" fmla="*/ 345 w 365"/>
                  <a:gd name="T47" fmla="*/ 22 h 375"/>
                  <a:gd name="T48" fmla="*/ 342 w 365"/>
                  <a:gd name="T49" fmla="*/ 22 h 375"/>
                  <a:gd name="T50" fmla="*/ 363 w 365"/>
                  <a:gd name="T51" fmla="*/ 0 h 375"/>
                  <a:gd name="T52" fmla="*/ 343 w 365"/>
                  <a:gd name="T53" fmla="*/ 21 h 375"/>
                  <a:gd name="T54" fmla="*/ 346 w 365"/>
                  <a:gd name="T55" fmla="*/ 22 h 375"/>
                  <a:gd name="T56" fmla="*/ 365 w 365"/>
                  <a:gd name="T57" fmla="*/ 2 h 375"/>
                  <a:gd name="T58" fmla="*/ 363 w 365"/>
                  <a:gd name="T59"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5" h="375">
                    <a:moveTo>
                      <a:pt x="26" y="345"/>
                    </a:moveTo>
                    <a:lnTo>
                      <a:pt x="0" y="373"/>
                    </a:lnTo>
                    <a:lnTo>
                      <a:pt x="2" y="375"/>
                    </a:lnTo>
                    <a:lnTo>
                      <a:pt x="28" y="347"/>
                    </a:lnTo>
                    <a:lnTo>
                      <a:pt x="26" y="345"/>
                    </a:lnTo>
                    <a:moveTo>
                      <a:pt x="85" y="286"/>
                    </a:moveTo>
                    <a:lnTo>
                      <a:pt x="26" y="345"/>
                    </a:lnTo>
                    <a:lnTo>
                      <a:pt x="30" y="346"/>
                    </a:lnTo>
                    <a:lnTo>
                      <a:pt x="86" y="288"/>
                    </a:lnTo>
                    <a:lnTo>
                      <a:pt x="85" y="286"/>
                    </a:lnTo>
                    <a:moveTo>
                      <a:pt x="178" y="189"/>
                    </a:moveTo>
                    <a:lnTo>
                      <a:pt x="86" y="285"/>
                    </a:lnTo>
                    <a:lnTo>
                      <a:pt x="87" y="287"/>
                    </a:lnTo>
                    <a:lnTo>
                      <a:pt x="181" y="191"/>
                    </a:lnTo>
                    <a:lnTo>
                      <a:pt x="178" y="189"/>
                    </a:lnTo>
                    <a:moveTo>
                      <a:pt x="333" y="31"/>
                    </a:moveTo>
                    <a:lnTo>
                      <a:pt x="180" y="187"/>
                    </a:lnTo>
                    <a:lnTo>
                      <a:pt x="184" y="187"/>
                    </a:lnTo>
                    <a:lnTo>
                      <a:pt x="335" y="33"/>
                    </a:lnTo>
                    <a:lnTo>
                      <a:pt x="333" y="31"/>
                    </a:lnTo>
                    <a:moveTo>
                      <a:pt x="342" y="22"/>
                    </a:moveTo>
                    <a:lnTo>
                      <a:pt x="336" y="27"/>
                    </a:lnTo>
                    <a:lnTo>
                      <a:pt x="339" y="29"/>
                    </a:lnTo>
                    <a:lnTo>
                      <a:pt x="345" y="22"/>
                    </a:lnTo>
                    <a:lnTo>
                      <a:pt x="342" y="22"/>
                    </a:lnTo>
                    <a:moveTo>
                      <a:pt x="363" y="0"/>
                    </a:moveTo>
                    <a:lnTo>
                      <a:pt x="343" y="21"/>
                    </a:lnTo>
                    <a:lnTo>
                      <a:pt x="346" y="22"/>
                    </a:lnTo>
                    <a:lnTo>
                      <a:pt x="365" y="2"/>
                    </a:lnTo>
                    <a:lnTo>
                      <a:pt x="3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 name="Freeform 660">
                <a:extLst>
                  <a:ext uri="{FF2B5EF4-FFF2-40B4-BE49-F238E27FC236}">
                    <a16:creationId xmlns:a16="http://schemas.microsoft.com/office/drawing/2014/main" id="{2F873126-D45E-45D6-BA7F-C2D8E761CFCD}"/>
                  </a:ext>
                </a:extLst>
              </p:cNvPr>
              <p:cNvSpPr>
                <a:spLocks/>
              </p:cNvSpPr>
              <p:nvPr/>
            </p:nvSpPr>
            <p:spPr bwMode="auto">
              <a:xfrm>
                <a:off x="-5015" y="1314"/>
                <a:ext cx="4" cy="2"/>
              </a:xfrm>
              <a:custGeom>
                <a:avLst/>
                <a:gdLst>
                  <a:gd name="T0" fmla="*/ 0 w 4"/>
                  <a:gd name="T1" fmla="*/ 0 h 2"/>
                  <a:gd name="T2" fmla="*/ 0 w 4"/>
                  <a:gd name="T3" fmla="*/ 0 h 2"/>
                  <a:gd name="T4" fmla="*/ 2 w 4"/>
                  <a:gd name="T5" fmla="*/ 2 h 2"/>
                  <a:gd name="T6" fmla="*/ 4 w 4"/>
                  <a:gd name="T7" fmla="*/ 1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0" y="0"/>
                    </a:lnTo>
                    <a:lnTo>
                      <a:pt x="2" y="2"/>
                    </a:lnTo>
                    <a:lnTo>
                      <a:pt x="4" y="1"/>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 name="Freeform 661">
                <a:extLst>
                  <a:ext uri="{FF2B5EF4-FFF2-40B4-BE49-F238E27FC236}">
                    <a16:creationId xmlns:a16="http://schemas.microsoft.com/office/drawing/2014/main" id="{0820AE7B-CF6C-4A0E-AC48-B1C249C4D879}"/>
                  </a:ext>
                </a:extLst>
              </p:cNvPr>
              <p:cNvSpPr>
                <a:spLocks/>
              </p:cNvSpPr>
              <p:nvPr/>
            </p:nvSpPr>
            <p:spPr bwMode="auto">
              <a:xfrm>
                <a:off x="-5015" y="1314"/>
                <a:ext cx="4" cy="2"/>
              </a:xfrm>
              <a:custGeom>
                <a:avLst/>
                <a:gdLst>
                  <a:gd name="T0" fmla="*/ 0 w 4"/>
                  <a:gd name="T1" fmla="*/ 0 h 2"/>
                  <a:gd name="T2" fmla="*/ 0 w 4"/>
                  <a:gd name="T3" fmla="*/ 0 h 2"/>
                  <a:gd name="T4" fmla="*/ 2 w 4"/>
                  <a:gd name="T5" fmla="*/ 2 h 2"/>
                  <a:gd name="T6" fmla="*/ 4 w 4"/>
                  <a:gd name="T7" fmla="*/ 1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lnTo>
                      <a:pt x="0" y="0"/>
                    </a:lnTo>
                    <a:lnTo>
                      <a:pt x="2" y="2"/>
                    </a:lnTo>
                    <a:lnTo>
                      <a:pt x="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 name="Freeform 662">
                <a:extLst>
                  <a:ext uri="{FF2B5EF4-FFF2-40B4-BE49-F238E27FC236}">
                    <a16:creationId xmlns:a16="http://schemas.microsoft.com/office/drawing/2014/main" id="{A923C462-B654-46C7-AB7A-AB947F9FA266}"/>
                  </a:ext>
                </a:extLst>
              </p:cNvPr>
              <p:cNvSpPr>
                <a:spLocks/>
              </p:cNvSpPr>
              <p:nvPr/>
            </p:nvSpPr>
            <p:spPr bwMode="auto">
              <a:xfrm>
                <a:off x="-4956" y="1255"/>
                <a:ext cx="2" cy="2"/>
              </a:xfrm>
              <a:custGeom>
                <a:avLst/>
                <a:gdLst>
                  <a:gd name="T0" fmla="*/ 0 w 2"/>
                  <a:gd name="T1" fmla="*/ 0 h 2"/>
                  <a:gd name="T2" fmla="*/ 0 w 2"/>
                  <a:gd name="T3" fmla="*/ 0 h 2"/>
                  <a:gd name="T4" fmla="*/ 1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1" y="2"/>
                    </a:lnTo>
                    <a:lnTo>
                      <a:pt x="2" y="2"/>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 name="Freeform 663">
                <a:extLst>
                  <a:ext uri="{FF2B5EF4-FFF2-40B4-BE49-F238E27FC236}">
                    <a16:creationId xmlns:a16="http://schemas.microsoft.com/office/drawing/2014/main" id="{26E799E1-7932-4581-BDED-4753F24C85F1}"/>
                  </a:ext>
                </a:extLst>
              </p:cNvPr>
              <p:cNvSpPr>
                <a:spLocks/>
              </p:cNvSpPr>
              <p:nvPr/>
            </p:nvSpPr>
            <p:spPr bwMode="auto">
              <a:xfrm>
                <a:off x="-4956" y="1255"/>
                <a:ext cx="2" cy="2"/>
              </a:xfrm>
              <a:custGeom>
                <a:avLst/>
                <a:gdLst>
                  <a:gd name="T0" fmla="*/ 0 w 2"/>
                  <a:gd name="T1" fmla="*/ 0 h 2"/>
                  <a:gd name="T2" fmla="*/ 0 w 2"/>
                  <a:gd name="T3" fmla="*/ 0 h 2"/>
                  <a:gd name="T4" fmla="*/ 1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1"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 name="Freeform 664">
                <a:extLst>
                  <a:ext uri="{FF2B5EF4-FFF2-40B4-BE49-F238E27FC236}">
                    <a16:creationId xmlns:a16="http://schemas.microsoft.com/office/drawing/2014/main" id="{E95E79C0-27A8-44E9-AD67-CF3A30762986}"/>
                  </a:ext>
                </a:extLst>
              </p:cNvPr>
              <p:cNvSpPr>
                <a:spLocks/>
              </p:cNvSpPr>
              <p:nvPr/>
            </p:nvSpPr>
            <p:spPr bwMode="auto">
              <a:xfrm>
                <a:off x="-4863" y="1156"/>
                <a:ext cx="6" cy="4"/>
              </a:xfrm>
              <a:custGeom>
                <a:avLst/>
                <a:gdLst>
                  <a:gd name="T0" fmla="*/ 2 w 6"/>
                  <a:gd name="T1" fmla="*/ 0 h 4"/>
                  <a:gd name="T2" fmla="*/ 0 w 6"/>
                  <a:gd name="T3" fmla="*/ 2 h 4"/>
                  <a:gd name="T4" fmla="*/ 3 w 6"/>
                  <a:gd name="T5" fmla="*/ 4 h 4"/>
                  <a:gd name="T6" fmla="*/ 6 w 6"/>
                  <a:gd name="T7" fmla="*/ 0 h 4"/>
                  <a:gd name="T8" fmla="*/ 2 w 6"/>
                  <a:gd name="T9" fmla="*/ 0 h 4"/>
                </a:gdLst>
                <a:ahLst/>
                <a:cxnLst>
                  <a:cxn ang="0">
                    <a:pos x="T0" y="T1"/>
                  </a:cxn>
                  <a:cxn ang="0">
                    <a:pos x="T2" y="T3"/>
                  </a:cxn>
                  <a:cxn ang="0">
                    <a:pos x="T4" y="T5"/>
                  </a:cxn>
                  <a:cxn ang="0">
                    <a:pos x="T6" y="T7"/>
                  </a:cxn>
                  <a:cxn ang="0">
                    <a:pos x="T8" y="T9"/>
                  </a:cxn>
                </a:cxnLst>
                <a:rect l="0" t="0" r="r" b="b"/>
                <a:pathLst>
                  <a:path w="6" h="4">
                    <a:moveTo>
                      <a:pt x="2" y="0"/>
                    </a:moveTo>
                    <a:lnTo>
                      <a:pt x="0" y="2"/>
                    </a:lnTo>
                    <a:lnTo>
                      <a:pt x="3" y="4"/>
                    </a:lnTo>
                    <a:lnTo>
                      <a:pt x="6" y="0"/>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 name="Freeform 665">
                <a:extLst>
                  <a:ext uri="{FF2B5EF4-FFF2-40B4-BE49-F238E27FC236}">
                    <a16:creationId xmlns:a16="http://schemas.microsoft.com/office/drawing/2014/main" id="{BE4C3DB5-6401-424A-9754-3DB649AD956C}"/>
                  </a:ext>
                </a:extLst>
              </p:cNvPr>
              <p:cNvSpPr>
                <a:spLocks/>
              </p:cNvSpPr>
              <p:nvPr/>
            </p:nvSpPr>
            <p:spPr bwMode="auto">
              <a:xfrm>
                <a:off x="-4863" y="1156"/>
                <a:ext cx="6" cy="4"/>
              </a:xfrm>
              <a:custGeom>
                <a:avLst/>
                <a:gdLst>
                  <a:gd name="T0" fmla="*/ 2 w 6"/>
                  <a:gd name="T1" fmla="*/ 0 h 4"/>
                  <a:gd name="T2" fmla="*/ 0 w 6"/>
                  <a:gd name="T3" fmla="*/ 2 h 4"/>
                  <a:gd name="T4" fmla="*/ 3 w 6"/>
                  <a:gd name="T5" fmla="*/ 4 h 4"/>
                  <a:gd name="T6" fmla="*/ 6 w 6"/>
                  <a:gd name="T7" fmla="*/ 0 h 4"/>
                  <a:gd name="T8" fmla="*/ 2 w 6"/>
                  <a:gd name="T9" fmla="*/ 0 h 4"/>
                </a:gdLst>
                <a:ahLst/>
                <a:cxnLst>
                  <a:cxn ang="0">
                    <a:pos x="T0" y="T1"/>
                  </a:cxn>
                  <a:cxn ang="0">
                    <a:pos x="T2" y="T3"/>
                  </a:cxn>
                  <a:cxn ang="0">
                    <a:pos x="T4" y="T5"/>
                  </a:cxn>
                  <a:cxn ang="0">
                    <a:pos x="T6" y="T7"/>
                  </a:cxn>
                  <a:cxn ang="0">
                    <a:pos x="T8" y="T9"/>
                  </a:cxn>
                </a:cxnLst>
                <a:rect l="0" t="0" r="r" b="b"/>
                <a:pathLst>
                  <a:path w="6" h="4">
                    <a:moveTo>
                      <a:pt x="2" y="0"/>
                    </a:moveTo>
                    <a:lnTo>
                      <a:pt x="0" y="2"/>
                    </a:lnTo>
                    <a:lnTo>
                      <a:pt x="3" y="4"/>
                    </a:lnTo>
                    <a:lnTo>
                      <a:pt x="6"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 name="Freeform 666">
                <a:extLst>
                  <a:ext uri="{FF2B5EF4-FFF2-40B4-BE49-F238E27FC236}">
                    <a16:creationId xmlns:a16="http://schemas.microsoft.com/office/drawing/2014/main" id="{46F033A3-0FF5-4750-A46A-94958961645D}"/>
                  </a:ext>
                </a:extLst>
              </p:cNvPr>
              <p:cNvSpPr>
                <a:spLocks/>
              </p:cNvSpPr>
              <p:nvPr/>
            </p:nvSpPr>
            <p:spPr bwMode="auto">
              <a:xfrm>
                <a:off x="-4699" y="990"/>
                <a:ext cx="4" cy="1"/>
              </a:xfrm>
              <a:custGeom>
                <a:avLst/>
                <a:gdLst>
                  <a:gd name="T0" fmla="*/ 1 w 4"/>
                  <a:gd name="T1" fmla="*/ 0 h 1"/>
                  <a:gd name="T2" fmla="*/ 0 w 4"/>
                  <a:gd name="T3" fmla="*/ 1 h 1"/>
                  <a:gd name="T4" fmla="*/ 3 w 4"/>
                  <a:gd name="T5" fmla="*/ 1 h 1"/>
                  <a:gd name="T6" fmla="*/ 4 w 4"/>
                  <a:gd name="T7" fmla="*/ 1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3" y="1"/>
                    </a:lnTo>
                    <a:lnTo>
                      <a:pt x="4" y="1"/>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 name="Freeform 667">
                <a:extLst>
                  <a:ext uri="{FF2B5EF4-FFF2-40B4-BE49-F238E27FC236}">
                    <a16:creationId xmlns:a16="http://schemas.microsoft.com/office/drawing/2014/main" id="{08B39600-035F-406E-95DB-8DAC3CDFFFF3}"/>
                  </a:ext>
                </a:extLst>
              </p:cNvPr>
              <p:cNvSpPr>
                <a:spLocks/>
              </p:cNvSpPr>
              <p:nvPr/>
            </p:nvSpPr>
            <p:spPr bwMode="auto">
              <a:xfrm>
                <a:off x="-4699" y="990"/>
                <a:ext cx="4" cy="1"/>
              </a:xfrm>
              <a:custGeom>
                <a:avLst/>
                <a:gdLst>
                  <a:gd name="T0" fmla="*/ 1 w 4"/>
                  <a:gd name="T1" fmla="*/ 0 h 1"/>
                  <a:gd name="T2" fmla="*/ 0 w 4"/>
                  <a:gd name="T3" fmla="*/ 1 h 1"/>
                  <a:gd name="T4" fmla="*/ 3 w 4"/>
                  <a:gd name="T5" fmla="*/ 1 h 1"/>
                  <a:gd name="T6" fmla="*/ 4 w 4"/>
                  <a:gd name="T7" fmla="*/ 1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1"/>
                    </a:lnTo>
                    <a:lnTo>
                      <a:pt x="3" y="1"/>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 name="Freeform 668">
                <a:extLst>
                  <a:ext uri="{FF2B5EF4-FFF2-40B4-BE49-F238E27FC236}">
                    <a16:creationId xmlns:a16="http://schemas.microsoft.com/office/drawing/2014/main" id="{8FF4CFA9-8AA6-480B-B6BF-33392A2D1DDC}"/>
                  </a:ext>
                </a:extLst>
              </p:cNvPr>
              <p:cNvSpPr>
                <a:spLocks/>
              </p:cNvSpPr>
              <p:nvPr/>
            </p:nvSpPr>
            <p:spPr bwMode="auto">
              <a:xfrm>
                <a:off x="-4956" y="1254"/>
                <a:ext cx="2" cy="2"/>
              </a:xfrm>
              <a:custGeom>
                <a:avLst/>
                <a:gdLst>
                  <a:gd name="T0" fmla="*/ 1 w 2"/>
                  <a:gd name="T1" fmla="*/ 0 h 2"/>
                  <a:gd name="T2" fmla="*/ 0 w 2"/>
                  <a:gd name="T3" fmla="*/ 0 h 2"/>
                  <a:gd name="T4" fmla="*/ 2 w 2"/>
                  <a:gd name="T5" fmla="*/ 2 h 2"/>
                  <a:gd name="T6" fmla="*/ 2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0"/>
                    </a:lnTo>
                    <a:lnTo>
                      <a:pt x="2" y="2"/>
                    </a:lnTo>
                    <a:lnTo>
                      <a:pt x="2"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 name="Freeform 669">
                <a:extLst>
                  <a:ext uri="{FF2B5EF4-FFF2-40B4-BE49-F238E27FC236}">
                    <a16:creationId xmlns:a16="http://schemas.microsoft.com/office/drawing/2014/main" id="{34BA25EE-844E-40CC-99AD-DCF142CEAADD}"/>
                  </a:ext>
                </a:extLst>
              </p:cNvPr>
              <p:cNvSpPr>
                <a:spLocks/>
              </p:cNvSpPr>
              <p:nvPr/>
            </p:nvSpPr>
            <p:spPr bwMode="auto">
              <a:xfrm>
                <a:off x="-4956" y="1254"/>
                <a:ext cx="2" cy="2"/>
              </a:xfrm>
              <a:custGeom>
                <a:avLst/>
                <a:gdLst>
                  <a:gd name="T0" fmla="*/ 1 w 2"/>
                  <a:gd name="T1" fmla="*/ 0 h 2"/>
                  <a:gd name="T2" fmla="*/ 0 w 2"/>
                  <a:gd name="T3" fmla="*/ 0 h 2"/>
                  <a:gd name="T4" fmla="*/ 2 w 2"/>
                  <a:gd name="T5" fmla="*/ 2 h 2"/>
                  <a:gd name="T6" fmla="*/ 2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0"/>
                    </a:lnTo>
                    <a:lnTo>
                      <a:pt x="2"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 name="Freeform 670">
                <a:extLst>
                  <a:ext uri="{FF2B5EF4-FFF2-40B4-BE49-F238E27FC236}">
                    <a16:creationId xmlns:a16="http://schemas.microsoft.com/office/drawing/2014/main" id="{59FC99A3-1B40-446C-A770-7BE2658DE8F8}"/>
                  </a:ext>
                </a:extLst>
              </p:cNvPr>
              <p:cNvSpPr>
                <a:spLocks/>
              </p:cNvSpPr>
              <p:nvPr/>
            </p:nvSpPr>
            <p:spPr bwMode="auto">
              <a:xfrm>
                <a:off x="-4956" y="1254"/>
                <a:ext cx="2" cy="3"/>
              </a:xfrm>
              <a:custGeom>
                <a:avLst/>
                <a:gdLst>
                  <a:gd name="T0" fmla="*/ 0 w 2"/>
                  <a:gd name="T1" fmla="*/ 0 h 3"/>
                  <a:gd name="T2" fmla="*/ 0 w 2"/>
                  <a:gd name="T3" fmla="*/ 1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2"/>
                    </a:lnTo>
                    <a:lnTo>
                      <a:pt x="0"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 name="Freeform 671">
                <a:extLst>
                  <a:ext uri="{FF2B5EF4-FFF2-40B4-BE49-F238E27FC236}">
                    <a16:creationId xmlns:a16="http://schemas.microsoft.com/office/drawing/2014/main" id="{666C9EB9-835B-413F-B108-2B0B30421F5E}"/>
                  </a:ext>
                </a:extLst>
              </p:cNvPr>
              <p:cNvSpPr>
                <a:spLocks/>
              </p:cNvSpPr>
              <p:nvPr/>
            </p:nvSpPr>
            <p:spPr bwMode="auto">
              <a:xfrm>
                <a:off x="-4956" y="1254"/>
                <a:ext cx="2" cy="3"/>
              </a:xfrm>
              <a:custGeom>
                <a:avLst/>
                <a:gdLst>
                  <a:gd name="T0" fmla="*/ 0 w 2"/>
                  <a:gd name="T1" fmla="*/ 0 h 3"/>
                  <a:gd name="T2" fmla="*/ 0 w 2"/>
                  <a:gd name="T3" fmla="*/ 1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1"/>
                    </a:lnTo>
                    <a:lnTo>
                      <a:pt x="2" y="3"/>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 name="Freeform 672">
                <a:extLst>
                  <a:ext uri="{FF2B5EF4-FFF2-40B4-BE49-F238E27FC236}">
                    <a16:creationId xmlns:a16="http://schemas.microsoft.com/office/drawing/2014/main" id="{CB28EB9E-8199-4910-BA46-405D5BFB8C65}"/>
                  </a:ext>
                </a:extLst>
              </p:cNvPr>
              <p:cNvSpPr>
                <a:spLocks/>
              </p:cNvSpPr>
              <p:nvPr/>
            </p:nvSpPr>
            <p:spPr bwMode="auto">
              <a:xfrm>
                <a:off x="-4708" y="996"/>
                <a:ext cx="6" cy="6"/>
              </a:xfrm>
              <a:custGeom>
                <a:avLst/>
                <a:gdLst>
                  <a:gd name="T0" fmla="*/ 3 w 6"/>
                  <a:gd name="T1" fmla="*/ 0 h 6"/>
                  <a:gd name="T2" fmla="*/ 0 w 6"/>
                  <a:gd name="T3" fmla="*/ 4 h 6"/>
                  <a:gd name="T4" fmla="*/ 2 w 6"/>
                  <a:gd name="T5" fmla="*/ 6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lnTo>
                      <a:pt x="0" y="4"/>
                    </a:lnTo>
                    <a:lnTo>
                      <a:pt x="2" y="6"/>
                    </a:lnTo>
                    <a:lnTo>
                      <a:pt x="6" y="2"/>
                    </a:lnTo>
                    <a:lnTo>
                      <a:pt x="3"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 name="Freeform 673">
                <a:extLst>
                  <a:ext uri="{FF2B5EF4-FFF2-40B4-BE49-F238E27FC236}">
                    <a16:creationId xmlns:a16="http://schemas.microsoft.com/office/drawing/2014/main" id="{ECF677FA-12B9-42F0-88F3-F82F6359FBCC}"/>
                  </a:ext>
                </a:extLst>
              </p:cNvPr>
              <p:cNvSpPr>
                <a:spLocks/>
              </p:cNvSpPr>
              <p:nvPr/>
            </p:nvSpPr>
            <p:spPr bwMode="auto">
              <a:xfrm>
                <a:off x="-4708" y="996"/>
                <a:ext cx="6" cy="6"/>
              </a:xfrm>
              <a:custGeom>
                <a:avLst/>
                <a:gdLst>
                  <a:gd name="T0" fmla="*/ 3 w 6"/>
                  <a:gd name="T1" fmla="*/ 0 h 6"/>
                  <a:gd name="T2" fmla="*/ 0 w 6"/>
                  <a:gd name="T3" fmla="*/ 4 h 6"/>
                  <a:gd name="T4" fmla="*/ 2 w 6"/>
                  <a:gd name="T5" fmla="*/ 6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lnTo>
                      <a:pt x="0" y="4"/>
                    </a:lnTo>
                    <a:lnTo>
                      <a:pt x="2" y="6"/>
                    </a:lnTo>
                    <a:lnTo>
                      <a:pt x="6"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 name="Freeform 674">
                <a:extLst>
                  <a:ext uri="{FF2B5EF4-FFF2-40B4-BE49-F238E27FC236}">
                    <a16:creationId xmlns:a16="http://schemas.microsoft.com/office/drawing/2014/main" id="{D4945A9B-B0D6-4350-83F3-3C1F06D9571C}"/>
                  </a:ext>
                </a:extLst>
              </p:cNvPr>
              <p:cNvSpPr>
                <a:spLocks noEditPoints="1"/>
              </p:cNvSpPr>
              <p:nvPr/>
            </p:nvSpPr>
            <p:spPr bwMode="auto">
              <a:xfrm>
                <a:off x="-5187" y="973"/>
                <a:ext cx="114" cy="123"/>
              </a:xfrm>
              <a:custGeom>
                <a:avLst/>
                <a:gdLst>
                  <a:gd name="T0" fmla="*/ 43 w 104"/>
                  <a:gd name="T1" fmla="*/ 63 h 112"/>
                  <a:gd name="T2" fmla="*/ 0 w 104"/>
                  <a:gd name="T3" fmla="*/ 109 h 112"/>
                  <a:gd name="T4" fmla="*/ 1 w 104"/>
                  <a:gd name="T5" fmla="*/ 112 h 112"/>
                  <a:gd name="T6" fmla="*/ 45 w 104"/>
                  <a:gd name="T7" fmla="*/ 65 h 112"/>
                  <a:gd name="T8" fmla="*/ 43 w 104"/>
                  <a:gd name="T9" fmla="*/ 63 h 112"/>
                  <a:gd name="T10" fmla="*/ 102 w 104"/>
                  <a:gd name="T11" fmla="*/ 0 h 112"/>
                  <a:gd name="T12" fmla="*/ 44 w 104"/>
                  <a:gd name="T13" fmla="*/ 62 h 112"/>
                  <a:gd name="T14" fmla="*/ 45 w 104"/>
                  <a:gd name="T15" fmla="*/ 64 h 112"/>
                  <a:gd name="T16" fmla="*/ 104 w 104"/>
                  <a:gd name="T17" fmla="*/ 2 h 112"/>
                  <a:gd name="T18" fmla="*/ 102 w 104"/>
                  <a:gd name="T1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2">
                    <a:moveTo>
                      <a:pt x="43" y="63"/>
                    </a:moveTo>
                    <a:cubicBezTo>
                      <a:pt x="0" y="109"/>
                      <a:pt x="0" y="109"/>
                      <a:pt x="0" y="109"/>
                    </a:cubicBezTo>
                    <a:cubicBezTo>
                      <a:pt x="1" y="112"/>
                      <a:pt x="1" y="112"/>
                      <a:pt x="1" y="112"/>
                    </a:cubicBezTo>
                    <a:cubicBezTo>
                      <a:pt x="45" y="65"/>
                      <a:pt x="45" y="65"/>
                      <a:pt x="45" y="65"/>
                    </a:cubicBezTo>
                    <a:cubicBezTo>
                      <a:pt x="43" y="63"/>
                      <a:pt x="43" y="63"/>
                      <a:pt x="43" y="63"/>
                    </a:cubicBezTo>
                    <a:moveTo>
                      <a:pt x="102" y="0"/>
                    </a:moveTo>
                    <a:cubicBezTo>
                      <a:pt x="44" y="62"/>
                      <a:pt x="44" y="62"/>
                      <a:pt x="44" y="62"/>
                    </a:cubicBezTo>
                    <a:cubicBezTo>
                      <a:pt x="45" y="64"/>
                      <a:pt x="45" y="64"/>
                      <a:pt x="45" y="64"/>
                    </a:cubicBezTo>
                    <a:cubicBezTo>
                      <a:pt x="104" y="2"/>
                      <a:pt x="104" y="2"/>
                      <a:pt x="104" y="2"/>
                    </a:cubicBezTo>
                    <a:cubicBezTo>
                      <a:pt x="104" y="1"/>
                      <a:pt x="103" y="1"/>
                      <a:pt x="102"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 name="Freeform 675">
                <a:extLst>
                  <a:ext uri="{FF2B5EF4-FFF2-40B4-BE49-F238E27FC236}">
                    <a16:creationId xmlns:a16="http://schemas.microsoft.com/office/drawing/2014/main" id="{10D69ABC-605F-4A0D-B940-989EEF670F62}"/>
                  </a:ext>
                </a:extLst>
              </p:cNvPr>
              <p:cNvSpPr>
                <a:spLocks/>
              </p:cNvSpPr>
              <p:nvPr/>
            </p:nvSpPr>
            <p:spPr bwMode="auto">
              <a:xfrm>
                <a:off x="-5140" y="1041"/>
                <a:ext cx="2" cy="3"/>
              </a:xfrm>
              <a:custGeom>
                <a:avLst/>
                <a:gdLst>
                  <a:gd name="T0" fmla="*/ 1 w 2"/>
                  <a:gd name="T1" fmla="*/ 0 h 3"/>
                  <a:gd name="T2" fmla="*/ 0 w 2"/>
                  <a:gd name="T3" fmla="*/ 1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2" y="3"/>
                    </a:lnTo>
                    <a:lnTo>
                      <a:pt x="2"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 name="Freeform 676">
                <a:extLst>
                  <a:ext uri="{FF2B5EF4-FFF2-40B4-BE49-F238E27FC236}">
                    <a16:creationId xmlns:a16="http://schemas.microsoft.com/office/drawing/2014/main" id="{F433EB71-6127-471A-87AA-026A672B180F}"/>
                  </a:ext>
                </a:extLst>
              </p:cNvPr>
              <p:cNvSpPr>
                <a:spLocks/>
              </p:cNvSpPr>
              <p:nvPr/>
            </p:nvSpPr>
            <p:spPr bwMode="auto">
              <a:xfrm>
                <a:off x="-5140" y="1041"/>
                <a:ext cx="2" cy="3"/>
              </a:xfrm>
              <a:custGeom>
                <a:avLst/>
                <a:gdLst>
                  <a:gd name="T0" fmla="*/ 1 w 2"/>
                  <a:gd name="T1" fmla="*/ 0 h 3"/>
                  <a:gd name="T2" fmla="*/ 0 w 2"/>
                  <a:gd name="T3" fmla="*/ 1 h 3"/>
                  <a:gd name="T4" fmla="*/ 2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2" y="3"/>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 name="Freeform 677">
                <a:extLst>
                  <a:ext uri="{FF2B5EF4-FFF2-40B4-BE49-F238E27FC236}">
                    <a16:creationId xmlns:a16="http://schemas.microsoft.com/office/drawing/2014/main" id="{B31B7AE5-DDCF-4F64-A2B2-EE918BA16AD7}"/>
                  </a:ext>
                </a:extLst>
              </p:cNvPr>
              <p:cNvSpPr>
                <a:spLocks noEditPoints="1"/>
              </p:cNvSpPr>
              <p:nvPr/>
            </p:nvSpPr>
            <p:spPr bwMode="auto">
              <a:xfrm>
                <a:off x="-5375" y="1098"/>
                <a:ext cx="202" cy="482"/>
              </a:xfrm>
              <a:custGeom>
                <a:avLst/>
                <a:gdLst>
                  <a:gd name="T0" fmla="*/ 145 w 184"/>
                  <a:gd name="T1" fmla="*/ 362 h 439"/>
                  <a:gd name="T2" fmla="*/ 137 w 184"/>
                  <a:gd name="T3" fmla="*/ 363 h 439"/>
                  <a:gd name="T4" fmla="*/ 0 w 184"/>
                  <a:gd name="T5" fmla="*/ 436 h 439"/>
                  <a:gd name="T6" fmla="*/ 0 w 184"/>
                  <a:gd name="T7" fmla="*/ 439 h 439"/>
                  <a:gd name="T8" fmla="*/ 145 w 184"/>
                  <a:gd name="T9" fmla="*/ 362 h 439"/>
                  <a:gd name="T10" fmla="*/ 182 w 184"/>
                  <a:gd name="T11" fmla="*/ 339 h 439"/>
                  <a:gd name="T12" fmla="*/ 142 w 184"/>
                  <a:gd name="T13" fmla="*/ 360 h 439"/>
                  <a:gd name="T14" fmla="*/ 150 w 184"/>
                  <a:gd name="T15" fmla="*/ 359 h 439"/>
                  <a:gd name="T16" fmla="*/ 184 w 184"/>
                  <a:gd name="T17" fmla="*/ 341 h 439"/>
                  <a:gd name="T18" fmla="*/ 182 w 184"/>
                  <a:gd name="T19" fmla="*/ 339 h 439"/>
                  <a:gd name="T20" fmla="*/ 0 w 184"/>
                  <a:gd name="T21" fmla="*/ 186 h 439"/>
                  <a:gd name="T22" fmla="*/ 0 w 184"/>
                  <a:gd name="T23" fmla="*/ 189 h 439"/>
                  <a:gd name="T24" fmla="*/ 52 w 184"/>
                  <a:gd name="T25" fmla="*/ 225 h 439"/>
                  <a:gd name="T26" fmla="*/ 54 w 184"/>
                  <a:gd name="T27" fmla="*/ 227 h 439"/>
                  <a:gd name="T28" fmla="*/ 181 w 184"/>
                  <a:gd name="T29" fmla="*/ 316 h 439"/>
                  <a:gd name="T30" fmla="*/ 182 w 184"/>
                  <a:gd name="T31" fmla="*/ 313 h 439"/>
                  <a:gd name="T32" fmla="*/ 56 w 184"/>
                  <a:gd name="T33" fmla="*/ 225 h 439"/>
                  <a:gd name="T34" fmla="*/ 54 w 184"/>
                  <a:gd name="T35" fmla="*/ 224 h 439"/>
                  <a:gd name="T36" fmla="*/ 0 w 184"/>
                  <a:gd name="T37" fmla="*/ 186 h 439"/>
                  <a:gd name="T38" fmla="*/ 83 w 184"/>
                  <a:gd name="T39" fmla="*/ 89 h 439"/>
                  <a:gd name="T40" fmla="*/ 0 w 184"/>
                  <a:gd name="T41" fmla="*/ 177 h 439"/>
                  <a:gd name="T42" fmla="*/ 0 w 184"/>
                  <a:gd name="T43" fmla="*/ 181 h 439"/>
                  <a:gd name="T44" fmla="*/ 85 w 184"/>
                  <a:gd name="T45" fmla="*/ 91 h 439"/>
                  <a:gd name="T46" fmla="*/ 83 w 184"/>
                  <a:gd name="T47" fmla="*/ 89 h 439"/>
                  <a:gd name="T48" fmla="*/ 91 w 184"/>
                  <a:gd name="T49" fmla="*/ 80 h 439"/>
                  <a:gd name="T50" fmla="*/ 86 w 184"/>
                  <a:gd name="T51" fmla="*/ 85 h 439"/>
                  <a:gd name="T52" fmla="*/ 88 w 184"/>
                  <a:gd name="T53" fmla="*/ 87 h 439"/>
                  <a:gd name="T54" fmla="*/ 94 w 184"/>
                  <a:gd name="T55" fmla="*/ 81 h 439"/>
                  <a:gd name="T56" fmla="*/ 91 w 184"/>
                  <a:gd name="T57" fmla="*/ 80 h 439"/>
                  <a:gd name="T58" fmla="*/ 163 w 184"/>
                  <a:gd name="T59" fmla="*/ 4 h 439"/>
                  <a:gd name="T60" fmla="*/ 101 w 184"/>
                  <a:gd name="T61" fmla="*/ 70 h 439"/>
                  <a:gd name="T62" fmla="*/ 97 w 184"/>
                  <a:gd name="T63" fmla="*/ 74 h 439"/>
                  <a:gd name="T64" fmla="*/ 92 w 184"/>
                  <a:gd name="T65" fmla="*/ 79 h 439"/>
                  <a:gd name="T66" fmla="*/ 94 w 184"/>
                  <a:gd name="T67" fmla="*/ 81 h 439"/>
                  <a:gd name="T68" fmla="*/ 98 w 184"/>
                  <a:gd name="T69" fmla="*/ 76 h 439"/>
                  <a:gd name="T70" fmla="*/ 102 w 184"/>
                  <a:gd name="T71" fmla="*/ 72 h 439"/>
                  <a:gd name="T72" fmla="*/ 166 w 184"/>
                  <a:gd name="T73" fmla="*/ 4 h 439"/>
                  <a:gd name="T74" fmla="*/ 163 w 184"/>
                  <a:gd name="T75" fmla="*/ 4 h 439"/>
                  <a:gd name="T76" fmla="*/ 166 w 184"/>
                  <a:gd name="T77" fmla="*/ 0 h 439"/>
                  <a:gd name="T78" fmla="*/ 165 w 184"/>
                  <a:gd name="T79" fmla="*/ 2 h 439"/>
                  <a:gd name="T80" fmla="*/ 168 w 184"/>
                  <a:gd name="T81" fmla="*/ 2 h 439"/>
                  <a:gd name="T82" fmla="*/ 166 w 184"/>
                  <a:gd name="T83" fmla="*/ 0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439">
                    <a:moveTo>
                      <a:pt x="145" y="362"/>
                    </a:moveTo>
                    <a:cubicBezTo>
                      <a:pt x="137" y="363"/>
                      <a:pt x="137" y="363"/>
                      <a:pt x="137" y="363"/>
                    </a:cubicBezTo>
                    <a:cubicBezTo>
                      <a:pt x="0" y="436"/>
                      <a:pt x="0" y="436"/>
                      <a:pt x="0" y="436"/>
                    </a:cubicBezTo>
                    <a:cubicBezTo>
                      <a:pt x="0" y="439"/>
                      <a:pt x="0" y="439"/>
                      <a:pt x="0" y="439"/>
                    </a:cubicBezTo>
                    <a:cubicBezTo>
                      <a:pt x="145" y="362"/>
                      <a:pt x="145" y="362"/>
                      <a:pt x="145" y="362"/>
                    </a:cubicBezTo>
                    <a:moveTo>
                      <a:pt x="182" y="339"/>
                    </a:moveTo>
                    <a:cubicBezTo>
                      <a:pt x="142" y="360"/>
                      <a:pt x="142" y="360"/>
                      <a:pt x="142" y="360"/>
                    </a:cubicBezTo>
                    <a:cubicBezTo>
                      <a:pt x="150" y="359"/>
                      <a:pt x="150" y="359"/>
                      <a:pt x="150" y="359"/>
                    </a:cubicBezTo>
                    <a:cubicBezTo>
                      <a:pt x="184" y="341"/>
                      <a:pt x="184" y="341"/>
                      <a:pt x="184" y="341"/>
                    </a:cubicBezTo>
                    <a:cubicBezTo>
                      <a:pt x="183" y="340"/>
                      <a:pt x="182" y="340"/>
                      <a:pt x="182" y="339"/>
                    </a:cubicBezTo>
                    <a:moveTo>
                      <a:pt x="0" y="186"/>
                    </a:moveTo>
                    <a:cubicBezTo>
                      <a:pt x="0" y="189"/>
                      <a:pt x="0" y="189"/>
                      <a:pt x="0" y="189"/>
                    </a:cubicBezTo>
                    <a:cubicBezTo>
                      <a:pt x="52" y="225"/>
                      <a:pt x="52" y="225"/>
                      <a:pt x="52" y="225"/>
                    </a:cubicBezTo>
                    <a:cubicBezTo>
                      <a:pt x="54" y="227"/>
                      <a:pt x="54" y="227"/>
                      <a:pt x="54" y="227"/>
                    </a:cubicBezTo>
                    <a:cubicBezTo>
                      <a:pt x="181" y="316"/>
                      <a:pt x="181" y="316"/>
                      <a:pt x="181" y="316"/>
                    </a:cubicBezTo>
                    <a:cubicBezTo>
                      <a:pt x="181" y="315"/>
                      <a:pt x="182" y="314"/>
                      <a:pt x="182" y="313"/>
                    </a:cubicBezTo>
                    <a:cubicBezTo>
                      <a:pt x="56" y="225"/>
                      <a:pt x="56" y="225"/>
                      <a:pt x="56" y="225"/>
                    </a:cubicBezTo>
                    <a:cubicBezTo>
                      <a:pt x="54" y="224"/>
                      <a:pt x="54" y="224"/>
                      <a:pt x="54" y="224"/>
                    </a:cubicBezTo>
                    <a:cubicBezTo>
                      <a:pt x="0" y="186"/>
                      <a:pt x="0" y="186"/>
                      <a:pt x="0" y="186"/>
                    </a:cubicBezTo>
                    <a:moveTo>
                      <a:pt x="83" y="89"/>
                    </a:moveTo>
                    <a:cubicBezTo>
                      <a:pt x="0" y="177"/>
                      <a:pt x="0" y="177"/>
                      <a:pt x="0" y="177"/>
                    </a:cubicBezTo>
                    <a:cubicBezTo>
                      <a:pt x="0" y="181"/>
                      <a:pt x="0" y="181"/>
                      <a:pt x="0" y="181"/>
                    </a:cubicBezTo>
                    <a:cubicBezTo>
                      <a:pt x="85" y="91"/>
                      <a:pt x="85" y="91"/>
                      <a:pt x="85" y="91"/>
                    </a:cubicBezTo>
                    <a:cubicBezTo>
                      <a:pt x="83" y="89"/>
                      <a:pt x="83" y="89"/>
                      <a:pt x="83" y="89"/>
                    </a:cubicBezTo>
                    <a:moveTo>
                      <a:pt x="91" y="80"/>
                    </a:moveTo>
                    <a:cubicBezTo>
                      <a:pt x="86" y="85"/>
                      <a:pt x="86" y="85"/>
                      <a:pt x="86" y="85"/>
                    </a:cubicBezTo>
                    <a:cubicBezTo>
                      <a:pt x="88" y="87"/>
                      <a:pt x="88" y="87"/>
                      <a:pt x="88" y="87"/>
                    </a:cubicBezTo>
                    <a:cubicBezTo>
                      <a:pt x="94" y="81"/>
                      <a:pt x="94" y="81"/>
                      <a:pt x="94" y="81"/>
                    </a:cubicBezTo>
                    <a:cubicBezTo>
                      <a:pt x="91" y="80"/>
                      <a:pt x="91" y="80"/>
                      <a:pt x="91" y="80"/>
                    </a:cubicBezTo>
                    <a:moveTo>
                      <a:pt x="163" y="4"/>
                    </a:moveTo>
                    <a:cubicBezTo>
                      <a:pt x="101" y="70"/>
                      <a:pt x="101" y="70"/>
                      <a:pt x="101" y="70"/>
                    </a:cubicBezTo>
                    <a:cubicBezTo>
                      <a:pt x="97" y="74"/>
                      <a:pt x="97" y="74"/>
                      <a:pt x="97" y="74"/>
                    </a:cubicBezTo>
                    <a:cubicBezTo>
                      <a:pt x="92" y="79"/>
                      <a:pt x="92" y="79"/>
                      <a:pt x="92" y="79"/>
                    </a:cubicBezTo>
                    <a:cubicBezTo>
                      <a:pt x="94" y="81"/>
                      <a:pt x="94" y="81"/>
                      <a:pt x="94" y="81"/>
                    </a:cubicBezTo>
                    <a:cubicBezTo>
                      <a:pt x="98" y="76"/>
                      <a:pt x="98" y="76"/>
                      <a:pt x="98" y="76"/>
                    </a:cubicBezTo>
                    <a:cubicBezTo>
                      <a:pt x="102" y="72"/>
                      <a:pt x="102" y="72"/>
                      <a:pt x="102" y="72"/>
                    </a:cubicBezTo>
                    <a:cubicBezTo>
                      <a:pt x="166" y="4"/>
                      <a:pt x="166" y="4"/>
                      <a:pt x="166" y="4"/>
                    </a:cubicBezTo>
                    <a:cubicBezTo>
                      <a:pt x="163" y="4"/>
                      <a:pt x="163" y="4"/>
                      <a:pt x="163" y="4"/>
                    </a:cubicBezTo>
                    <a:moveTo>
                      <a:pt x="166" y="0"/>
                    </a:moveTo>
                    <a:cubicBezTo>
                      <a:pt x="165" y="2"/>
                      <a:pt x="165" y="2"/>
                      <a:pt x="165" y="2"/>
                    </a:cubicBezTo>
                    <a:cubicBezTo>
                      <a:pt x="168" y="2"/>
                      <a:pt x="168" y="2"/>
                      <a:pt x="168" y="2"/>
                    </a:cubicBezTo>
                    <a:cubicBezTo>
                      <a:pt x="166" y="0"/>
                      <a:pt x="166" y="0"/>
                      <a:pt x="166"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 name="Freeform 678">
                <a:extLst>
                  <a:ext uri="{FF2B5EF4-FFF2-40B4-BE49-F238E27FC236}">
                    <a16:creationId xmlns:a16="http://schemas.microsoft.com/office/drawing/2014/main" id="{84070941-28D2-4D50-8D88-A5C8F5C81E1E}"/>
                  </a:ext>
                </a:extLst>
              </p:cNvPr>
              <p:cNvSpPr>
                <a:spLocks/>
              </p:cNvSpPr>
              <p:nvPr/>
            </p:nvSpPr>
            <p:spPr bwMode="auto">
              <a:xfrm>
                <a:off x="-5275" y="1185"/>
                <a:ext cx="3" cy="2"/>
              </a:xfrm>
              <a:custGeom>
                <a:avLst/>
                <a:gdLst>
                  <a:gd name="T0" fmla="*/ 1 w 3"/>
                  <a:gd name="T1" fmla="*/ 0 h 2"/>
                  <a:gd name="T2" fmla="*/ 0 w 3"/>
                  <a:gd name="T3" fmla="*/ 1 h 2"/>
                  <a:gd name="T4" fmla="*/ 3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 name="Freeform 679">
                <a:extLst>
                  <a:ext uri="{FF2B5EF4-FFF2-40B4-BE49-F238E27FC236}">
                    <a16:creationId xmlns:a16="http://schemas.microsoft.com/office/drawing/2014/main" id="{2B892915-F364-483D-91C8-4732E23FE466}"/>
                  </a:ext>
                </a:extLst>
              </p:cNvPr>
              <p:cNvSpPr>
                <a:spLocks/>
              </p:cNvSpPr>
              <p:nvPr/>
            </p:nvSpPr>
            <p:spPr bwMode="auto">
              <a:xfrm>
                <a:off x="-5275" y="1185"/>
                <a:ext cx="3" cy="2"/>
              </a:xfrm>
              <a:custGeom>
                <a:avLst/>
                <a:gdLst>
                  <a:gd name="T0" fmla="*/ 1 w 3"/>
                  <a:gd name="T1" fmla="*/ 0 h 2"/>
                  <a:gd name="T2" fmla="*/ 0 w 3"/>
                  <a:gd name="T3" fmla="*/ 1 h 2"/>
                  <a:gd name="T4" fmla="*/ 3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1"/>
                    </a:lnTo>
                    <a:lnTo>
                      <a:pt x="3" y="2"/>
                    </a:lnTo>
                    <a:lnTo>
                      <a:pt x="3"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 name="Freeform 680">
                <a:extLst>
                  <a:ext uri="{FF2B5EF4-FFF2-40B4-BE49-F238E27FC236}">
                    <a16:creationId xmlns:a16="http://schemas.microsoft.com/office/drawing/2014/main" id="{D1B4959C-BA02-4AA7-9A57-F188AB8971D0}"/>
                  </a:ext>
                </a:extLst>
              </p:cNvPr>
              <p:cNvSpPr>
                <a:spLocks/>
              </p:cNvSpPr>
              <p:nvPr/>
            </p:nvSpPr>
            <p:spPr bwMode="auto">
              <a:xfrm>
                <a:off x="-5225" y="1493"/>
                <a:ext cx="11" cy="3"/>
              </a:xfrm>
              <a:custGeom>
                <a:avLst/>
                <a:gdLst>
                  <a:gd name="T0" fmla="*/ 11 w 11"/>
                  <a:gd name="T1" fmla="*/ 0 h 3"/>
                  <a:gd name="T2" fmla="*/ 4 w 11"/>
                  <a:gd name="T3" fmla="*/ 1 h 3"/>
                  <a:gd name="T4" fmla="*/ 0 w 11"/>
                  <a:gd name="T5" fmla="*/ 3 h 3"/>
                  <a:gd name="T6" fmla="*/ 9 w 11"/>
                  <a:gd name="T7" fmla="*/ 2 h 3"/>
                  <a:gd name="T8" fmla="*/ 11 w 11"/>
                  <a:gd name="T9" fmla="*/ 0 h 3"/>
                </a:gdLst>
                <a:ahLst/>
                <a:cxnLst>
                  <a:cxn ang="0">
                    <a:pos x="T0" y="T1"/>
                  </a:cxn>
                  <a:cxn ang="0">
                    <a:pos x="T2" y="T3"/>
                  </a:cxn>
                  <a:cxn ang="0">
                    <a:pos x="T4" y="T5"/>
                  </a:cxn>
                  <a:cxn ang="0">
                    <a:pos x="T6" y="T7"/>
                  </a:cxn>
                  <a:cxn ang="0">
                    <a:pos x="T8" y="T9"/>
                  </a:cxn>
                </a:cxnLst>
                <a:rect l="0" t="0" r="r" b="b"/>
                <a:pathLst>
                  <a:path w="11" h="3">
                    <a:moveTo>
                      <a:pt x="11" y="0"/>
                    </a:moveTo>
                    <a:lnTo>
                      <a:pt x="4" y="1"/>
                    </a:lnTo>
                    <a:lnTo>
                      <a:pt x="0" y="3"/>
                    </a:lnTo>
                    <a:lnTo>
                      <a:pt x="9" y="2"/>
                    </a:lnTo>
                    <a:lnTo>
                      <a:pt x="1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 name="Freeform 681">
                <a:extLst>
                  <a:ext uri="{FF2B5EF4-FFF2-40B4-BE49-F238E27FC236}">
                    <a16:creationId xmlns:a16="http://schemas.microsoft.com/office/drawing/2014/main" id="{DD276870-E6AC-48A3-9BBB-AAC0EB07E54D}"/>
                  </a:ext>
                </a:extLst>
              </p:cNvPr>
              <p:cNvSpPr>
                <a:spLocks/>
              </p:cNvSpPr>
              <p:nvPr/>
            </p:nvSpPr>
            <p:spPr bwMode="auto">
              <a:xfrm>
                <a:off x="-5225" y="1493"/>
                <a:ext cx="11" cy="3"/>
              </a:xfrm>
              <a:custGeom>
                <a:avLst/>
                <a:gdLst>
                  <a:gd name="T0" fmla="*/ 11 w 11"/>
                  <a:gd name="T1" fmla="*/ 0 h 3"/>
                  <a:gd name="T2" fmla="*/ 4 w 11"/>
                  <a:gd name="T3" fmla="*/ 1 h 3"/>
                  <a:gd name="T4" fmla="*/ 0 w 11"/>
                  <a:gd name="T5" fmla="*/ 3 h 3"/>
                  <a:gd name="T6" fmla="*/ 9 w 11"/>
                  <a:gd name="T7" fmla="*/ 2 h 3"/>
                  <a:gd name="T8" fmla="*/ 11 w 11"/>
                  <a:gd name="T9" fmla="*/ 0 h 3"/>
                </a:gdLst>
                <a:ahLst/>
                <a:cxnLst>
                  <a:cxn ang="0">
                    <a:pos x="T0" y="T1"/>
                  </a:cxn>
                  <a:cxn ang="0">
                    <a:pos x="T2" y="T3"/>
                  </a:cxn>
                  <a:cxn ang="0">
                    <a:pos x="T4" y="T5"/>
                  </a:cxn>
                  <a:cxn ang="0">
                    <a:pos x="T6" y="T7"/>
                  </a:cxn>
                  <a:cxn ang="0">
                    <a:pos x="T8" y="T9"/>
                  </a:cxn>
                </a:cxnLst>
                <a:rect l="0" t="0" r="r" b="b"/>
                <a:pathLst>
                  <a:path w="11" h="3">
                    <a:moveTo>
                      <a:pt x="11" y="0"/>
                    </a:moveTo>
                    <a:lnTo>
                      <a:pt x="4" y="1"/>
                    </a:lnTo>
                    <a:lnTo>
                      <a:pt x="0" y="3"/>
                    </a:lnTo>
                    <a:lnTo>
                      <a:pt x="9" y="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 name="Freeform 682">
                <a:extLst>
                  <a:ext uri="{FF2B5EF4-FFF2-40B4-BE49-F238E27FC236}">
                    <a16:creationId xmlns:a16="http://schemas.microsoft.com/office/drawing/2014/main" id="{23691E3C-4D0B-4A90-9C3B-95974652BDA9}"/>
                  </a:ext>
                </a:extLst>
              </p:cNvPr>
              <p:cNvSpPr>
                <a:spLocks/>
              </p:cNvSpPr>
              <p:nvPr/>
            </p:nvSpPr>
            <p:spPr bwMode="auto">
              <a:xfrm>
                <a:off x="-5196" y="1100"/>
                <a:ext cx="5" cy="3"/>
              </a:xfrm>
              <a:custGeom>
                <a:avLst/>
                <a:gdLst>
                  <a:gd name="T0" fmla="*/ 2 w 5"/>
                  <a:gd name="T1" fmla="*/ 0 h 3"/>
                  <a:gd name="T2" fmla="*/ 0 w 5"/>
                  <a:gd name="T3" fmla="*/ 3 h 3"/>
                  <a:gd name="T4" fmla="*/ 3 w 5"/>
                  <a:gd name="T5" fmla="*/ 3 h 3"/>
                  <a:gd name="T6" fmla="*/ 5 w 5"/>
                  <a:gd name="T7" fmla="*/ 0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3"/>
                    </a:lnTo>
                    <a:lnTo>
                      <a:pt x="3" y="3"/>
                    </a:lnTo>
                    <a:lnTo>
                      <a:pt x="5" y="0"/>
                    </a:lnTo>
                    <a:lnTo>
                      <a:pt x="5" y="0"/>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 name="Freeform 683">
                <a:extLst>
                  <a:ext uri="{FF2B5EF4-FFF2-40B4-BE49-F238E27FC236}">
                    <a16:creationId xmlns:a16="http://schemas.microsoft.com/office/drawing/2014/main" id="{3BA9972A-3644-4F9C-8499-EB6D297E3B21}"/>
                  </a:ext>
                </a:extLst>
              </p:cNvPr>
              <p:cNvSpPr>
                <a:spLocks/>
              </p:cNvSpPr>
              <p:nvPr/>
            </p:nvSpPr>
            <p:spPr bwMode="auto">
              <a:xfrm>
                <a:off x="-5196" y="1100"/>
                <a:ext cx="5" cy="3"/>
              </a:xfrm>
              <a:custGeom>
                <a:avLst/>
                <a:gdLst>
                  <a:gd name="T0" fmla="*/ 2 w 5"/>
                  <a:gd name="T1" fmla="*/ 0 h 3"/>
                  <a:gd name="T2" fmla="*/ 0 w 5"/>
                  <a:gd name="T3" fmla="*/ 3 h 3"/>
                  <a:gd name="T4" fmla="*/ 3 w 5"/>
                  <a:gd name="T5" fmla="*/ 3 h 3"/>
                  <a:gd name="T6" fmla="*/ 5 w 5"/>
                  <a:gd name="T7" fmla="*/ 0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3"/>
                    </a:lnTo>
                    <a:lnTo>
                      <a:pt x="3" y="3"/>
                    </a:lnTo>
                    <a:lnTo>
                      <a:pt x="5" y="0"/>
                    </a:lnTo>
                    <a:lnTo>
                      <a:pt x="5"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 name="Freeform 684">
                <a:extLst>
                  <a:ext uri="{FF2B5EF4-FFF2-40B4-BE49-F238E27FC236}">
                    <a16:creationId xmlns:a16="http://schemas.microsoft.com/office/drawing/2014/main" id="{30FBE814-2E91-4D57-ACD8-229CB768CDAD}"/>
                  </a:ext>
                </a:extLst>
              </p:cNvPr>
              <p:cNvSpPr>
                <a:spLocks/>
              </p:cNvSpPr>
              <p:nvPr/>
            </p:nvSpPr>
            <p:spPr bwMode="auto">
              <a:xfrm>
                <a:off x="-5221" y="1492"/>
                <a:ext cx="11" cy="2"/>
              </a:xfrm>
              <a:custGeom>
                <a:avLst/>
                <a:gdLst>
                  <a:gd name="T0" fmla="*/ 11 w 11"/>
                  <a:gd name="T1" fmla="*/ 0 h 2"/>
                  <a:gd name="T2" fmla="*/ 2 w 11"/>
                  <a:gd name="T3" fmla="*/ 1 h 2"/>
                  <a:gd name="T4" fmla="*/ 0 w 11"/>
                  <a:gd name="T5" fmla="*/ 2 h 2"/>
                  <a:gd name="T6" fmla="*/ 7 w 11"/>
                  <a:gd name="T7" fmla="*/ 1 h 2"/>
                  <a:gd name="T8" fmla="*/ 11 w 11"/>
                  <a:gd name="T9" fmla="*/ 0 h 2"/>
                </a:gdLst>
                <a:ahLst/>
                <a:cxnLst>
                  <a:cxn ang="0">
                    <a:pos x="T0" y="T1"/>
                  </a:cxn>
                  <a:cxn ang="0">
                    <a:pos x="T2" y="T3"/>
                  </a:cxn>
                  <a:cxn ang="0">
                    <a:pos x="T4" y="T5"/>
                  </a:cxn>
                  <a:cxn ang="0">
                    <a:pos x="T6" y="T7"/>
                  </a:cxn>
                  <a:cxn ang="0">
                    <a:pos x="T8" y="T9"/>
                  </a:cxn>
                </a:cxnLst>
                <a:rect l="0" t="0" r="r" b="b"/>
                <a:pathLst>
                  <a:path w="11" h="2">
                    <a:moveTo>
                      <a:pt x="11" y="0"/>
                    </a:moveTo>
                    <a:lnTo>
                      <a:pt x="2" y="1"/>
                    </a:lnTo>
                    <a:lnTo>
                      <a:pt x="0" y="2"/>
                    </a:lnTo>
                    <a:lnTo>
                      <a:pt x="7" y="1"/>
                    </a:lnTo>
                    <a:lnTo>
                      <a:pt x="1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 name="Freeform 685">
                <a:extLst>
                  <a:ext uri="{FF2B5EF4-FFF2-40B4-BE49-F238E27FC236}">
                    <a16:creationId xmlns:a16="http://schemas.microsoft.com/office/drawing/2014/main" id="{6B002742-6F63-4C9D-B77F-199858328EDA}"/>
                  </a:ext>
                </a:extLst>
              </p:cNvPr>
              <p:cNvSpPr>
                <a:spLocks/>
              </p:cNvSpPr>
              <p:nvPr/>
            </p:nvSpPr>
            <p:spPr bwMode="auto">
              <a:xfrm>
                <a:off x="-5221" y="1492"/>
                <a:ext cx="11" cy="2"/>
              </a:xfrm>
              <a:custGeom>
                <a:avLst/>
                <a:gdLst>
                  <a:gd name="T0" fmla="*/ 11 w 11"/>
                  <a:gd name="T1" fmla="*/ 0 h 2"/>
                  <a:gd name="T2" fmla="*/ 2 w 11"/>
                  <a:gd name="T3" fmla="*/ 1 h 2"/>
                  <a:gd name="T4" fmla="*/ 0 w 11"/>
                  <a:gd name="T5" fmla="*/ 2 h 2"/>
                  <a:gd name="T6" fmla="*/ 7 w 11"/>
                  <a:gd name="T7" fmla="*/ 1 h 2"/>
                  <a:gd name="T8" fmla="*/ 11 w 11"/>
                  <a:gd name="T9" fmla="*/ 0 h 2"/>
                </a:gdLst>
                <a:ahLst/>
                <a:cxnLst>
                  <a:cxn ang="0">
                    <a:pos x="T0" y="T1"/>
                  </a:cxn>
                  <a:cxn ang="0">
                    <a:pos x="T2" y="T3"/>
                  </a:cxn>
                  <a:cxn ang="0">
                    <a:pos x="T4" y="T5"/>
                  </a:cxn>
                  <a:cxn ang="0">
                    <a:pos x="T6" y="T7"/>
                  </a:cxn>
                  <a:cxn ang="0">
                    <a:pos x="T8" y="T9"/>
                  </a:cxn>
                </a:cxnLst>
                <a:rect l="0" t="0" r="r" b="b"/>
                <a:pathLst>
                  <a:path w="11" h="2">
                    <a:moveTo>
                      <a:pt x="11" y="0"/>
                    </a:moveTo>
                    <a:lnTo>
                      <a:pt x="2" y="1"/>
                    </a:lnTo>
                    <a:lnTo>
                      <a:pt x="0" y="2"/>
                    </a:lnTo>
                    <a:lnTo>
                      <a:pt x="7" y="1"/>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 name="Freeform 686">
                <a:extLst>
                  <a:ext uri="{FF2B5EF4-FFF2-40B4-BE49-F238E27FC236}">
                    <a16:creationId xmlns:a16="http://schemas.microsoft.com/office/drawing/2014/main" id="{0B1B0D80-8AA8-4241-A24B-43B115B52133}"/>
                  </a:ext>
                </a:extLst>
              </p:cNvPr>
              <p:cNvSpPr>
                <a:spLocks/>
              </p:cNvSpPr>
              <p:nvPr/>
            </p:nvSpPr>
            <p:spPr bwMode="auto">
              <a:xfrm>
                <a:off x="-5221" y="1493"/>
                <a:ext cx="7" cy="1"/>
              </a:xfrm>
              <a:custGeom>
                <a:avLst/>
                <a:gdLst>
                  <a:gd name="T0" fmla="*/ 7 w 7"/>
                  <a:gd name="T1" fmla="*/ 0 h 1"/>
                  <a:gd name="T2" fmla="*/ 0 w 7"/>
                  <a:gd name="T3" fmla="*/ 1 h 1"/>
                  <a:gd name="T4" fmla="*/ 0 w 7"/>
                  <a:gd name="T5" fmla="*/ 1 h 1"/>
                  <a:gd name="T6" fmla="*/ 7 w 7"/>
                  <a:gd name="T7" fmla="*/ 0 h 1"/>
                  <a:gd name="T8" fmla="*/ 7 w 7"/>
                  <a:gd name="T9" fmla="*/ 0 h 1"/>
                </a:gdLst>
                <a:ahLst/>
                <a:cxnLst>
                  <a:cxn ang="0">
                    <a:pos x="T0" y="T1"/>
                  </a:cxn>
                  <a:cxn ang="0">
                    <a:pos x="T2" y="T3"/>
                  </a:cxn>
                  <a:cxn ang="0">
                    <a:pos x="T4" y="T5"/>
                  </a:cxn>
                  <a:cxn ang="0">
                    <a:pos x="T6" y="T7"/>
                  </a:cxn>
                  <a:cxn ang="0">
                    <a:pos x="T8" y="T9"/>
                  </a:cxn>
                </a:cxnLst>
                <a:rect l="0" t="0" r="r" b="b"/>
                <a:pathLst>
                  <a:path w="7" h="1">
                    <a:moveTo>
                      <a:pt x="7" y="0"/>
                    </a:moveTo>
                    <a:lnTo>
                      <a:pt x="0" y="1"/>
                    </a:lnTo>
                    <a:lnTo>
                      <a:pt x="0" y="1"/>
                    </a:lnTo>
                    <a:lnTo>
                      <a:pt x="7" y="0"/>
                    </a:lnTo>
                    <a:lnTo>
                      <a:pt x="7"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 name="Freeform 687">
                <a:extLst>
                  <a:ext uri="{FF2B5EF4-FFF2-40B4-BE49-F238E27FC236}">
                    <a16:creationId xmlns:a16="http://schemas.microsoft.com/office/drawing/2014/main" id="{09AB19CA-DDD5-4243-AAAA-0F7D5EFFFFE6}"/>
                  </a:ext>
                </a:extLst>
              </p:cNvPr>
              <p:cNvSpPr>
                <a:spLocks/>
              </p:cNvSpPr>
              <p:nvPr/>
            </p:nvSpPr>
            <p:spPr bwMode="auto">
              <a:xfrm>
                <a:off x="-5221" y="1493"/>
                <a:ext cx="7" cy="1"/>
              </a:xfrm>
              <a:custGeom>
                <a:avLst/>
                <a:gdLst>
                  <a:gd name="T0" fmla="*/ 7 w 7"/>
                  <a:gd name="T1" fmla="*/ 0 h 1"/>
                  <a:gd name="T2" fmla="*/ 0 w 7"/>
                  <a:gd name="T3" fmla="*/ 1 h 1"/>
                  <a:gd name="T4" fmla="*/ 0 w 7"/>
                  <a:gd name="T5" fmla="*/ 1 h 1"/>
                  <a:gd name="T6" fmla="*/ 7 w 7"/>
                  <a:gd name="T7" fmla="*/ 0 h 1"/>
                  <a:gd name="T8" fmla="*/ 7 w 7"/>
                  <a:gd name="T9" fmla="*/ 0 h 1"/>
                </a:gdLst>
                <a:ahLst/>
                <a:cxnLst>
                  <a:cxn ang="0">
                    <a:pos x="T0" y="T1"/>
                  </a:cxn>
                  <a:cxn ang="0">
                    <a:pos x="T2" y="T3"/>
                  </a:cxn>
                  <a:cxn ang="0">
                    <a:pos x="T4" y="T5"/>
                  </a:cxn>
                  <a:cxn ang="0">
                    <a:pos x="T6" y="T7"/>
                  </a:cxn>
                  <a:cxn ang="0">
                    <a:pos x="T8" y="T9"/>
                  </a:cxn>
                </a:cxnLst>
                <a:rect l="0" t="0" r="r" b="b"/>
                <a:pathLst>
                  <a:path w="7" h="1">
                    <a:moveTo>
                      <a:pt x="7" y="0"/>
                    </a:moveTo>
                    <a:lnTo>
                      <a:pt x="0" y="1"/>
                    </a:lnTo>
                    <a:lnTo>
                      <a:pt x="0" y="1"/>
                    </a:lnTo>
                    <a:lnTo>
                      <a:pt x="7"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 name="Freeform 688">
                <a:extLst>
                  <a:ext uri="{FF2B5EF4-FFF2-40B4-BE49-F238E27FC236}">
                    <a16:creationId xmlns:a16="http://schemas.microsoft.com/office/drawing/2014/main" id="{9202E301-3EA2-482A-AC19-1495D0CA2989}"/>
                  </a:ext>
                </a:extLst>
              </p:cNvPr>
              <p:cNvSpPr>
                <a:spLocks/>
              </p:cNvSpPr>
              <p:nvPr/>
            </p:nvSpPr>
            <p:spPr bwMode="auto">
              <a:xfrm>
                <a:off x="-5284" y="1191"/>
                <a:ext cx="5" cy="7"/>
              </a:xfrm>
              <a:custGeom>
                <a:avLst/>
                <a:gdLst>
                  <a:gd name="T0" fmla="*/ 3 w 5"/>
                  <a:gd name="T1" fmla="*/ 0 h 7"/>
                  <a:gd name="T2" fmla="*/ 0 w 5"/>
                  <a:gd name="T3" fmla="*/ 5 h 7"/>
                  <a:gd name="T4" fmla="*/ 2 w 5"/>
                  <a:gd name="T5" fmla="*/ 7 h 7"/>
                  <a:gd name="T6" fmla="*/ 5 w 5"/>
                  <a:gd name="T7" fmla="*/ 3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2" y="7"/>
                    </a:lnTo>
                    <a:lnTo>
                      <a:pt x="5" y="3"/>
                    </a:lnTo>
                    <a:lnTo>
                      <a:pt x="3"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 name="Freeform 689">
                <a:extLst>
                  <a:ext uri="{FF2B5EF4-FFF2-40B4-BE49-F238E27FC236}">
                    <a16:creationId xmlns:a16="http://schemas.microsoft.com/office/drawing/2014/main" id="{57BC18DB-47FF-4A1C-A7D4-7EC40356DD8F}"/>
                  </a:ext>
                </a:extLst>
              </p:cNvPr>
              <p:cNvSpPr>
                <a:spLocks/>
              </p:cNvSpPr>
              <p:nvPr/>
            </p:nvSpPr>
            <p:spPr bwMode="auto">
              <a:xfrm>
                <a:off x="-5284" y="1191"/>
                <a:ext cx="5" cy="7"/>
              </a:xfrm>
              <a:custGeom>
                <a:avLst/>
                <a:gdLst>
                  <a:gd name="T0" fmla="*/ 3 w 5"/>
                  <a:gd name="T1" fmla="*/ 0 h 7"/>
                  <a:gd name="T2" fmla="*/ 0 w 5"/>
                  <a:gd name="T3" fmla="*/ 5 h 7"/>
                  <a:gd name="T4" fmla="*/ 2 w 5"/>
                  <a:gd name="T5" fmla="*/ 7 h 7"/>
                  <a:gd name="T6" fmla="*/ 5 w 5"/>
                  <a:gd name="T7" fmla="*/ 3 h 7"/>
                  <a:gd name="T8" fmla="*/ 3 w 5"/>
                  <a:gd name="T9" fmla="*/ 0 h 7"/>
                </a:gdLst>
                <a:ahLst/>
                <a:cxnLst>
                  <a:cxn ang="0">
                    <a:pos x="T0" y="T1"/>
                  </a:cxn>
                  <a:cxn ang="0">
                    <a:pos x="T2" y="T3"/>
                  </a:cxn>
                  <a:cxn ang="0">
                    <a:pos x="T4" y="T5"/>
                  </a:cxn>
                  <a:cxn ang="0">
                    <a:pos x="T6" y="T7"/>
                  </a:cxn>
                  <a:cxn ang="0">
                    <a:pos x="T8" y="T9"/>
                  </a:cxn>
                </a:cxnLst>
                <a:rect l="0" t="0" r="r" b="b"/>
                <a:pathLst>
                  <a:path w="5" h="7">
                    <a:moveTo>
                      <a:pt x="3" y="0"/>
                    </a:moveTo>
                    <a:lnTo>
                      <a:pt x="0" y="5"/>
                    </a:lnTo>
                    <a:lnTo>
                      <a:pt x="2" y="7"/>
                    </a:lnTo>
                    <a:lnTo>
                      <a:pt x="5"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 name="Freeform 690">
                <a:extLst>
                  <a:ext uri="{FF2B5EF4-FFF2-40B4-BE49-F238E27FC236}">
                    <a16:creationId xmlns:a16="http://schemas.microsoft.com/office/drawing/2014/main" id="{502F433E-0B65-4582-A0AE-7F16737B9B35}"/>
                  </a:ext>
                </a:extLst>
              </p:cNvPr>
              <p:cNvSpPr>
                <a:spLocks noEditPoints="1"/>
              </p:cNvSpPr>
              <p:nvPr/>
            </p:nvSpPr>
            <p:spPr bwMode="auto">
              <a:xfrm>
                <a:off x="-5015" y="1100"/>
                <a:ext cx="537" cy="288"/>
              </a:xfrm>
              <a:custGeom>
                <a:avLst/>
                <a:gdLst>
                  <a:gd name="T0" fmla="*/ 68 w 537"/>
                  <a:gd name="T1" fmla="*/ 248 h 288"/>
                  <a:gd name="T2" fmla="*/ 0 w 537"/>
                  <a:gd name="T3" fmla="*/ 284 h 288"/>
                  <a:gd name="T4" fmla="*/ 1 w 537"/>
                  <a:gd name="T5" fmla="*/ 288 h 288"/>
                  <a:gd name="T6" fmla="*/ 72 w 537"/>
                  <a:gd name="T7" fmla="*/ 250 h 288"/>
                  <a:gd name="T8" fmla="*/ 68 w 537"/>
                  <a:gd name="T9" fmla="*/ 248 h 288"/>
                  <a:gd name="T10" fmla="*/ 117 w 537"/>
                  <a:gd name="T11" fmla="*/ 223 h 288"/>
                  <a:gd name="T12" fmla="*/ 70 w 537"/>
                  <a:gd name="T13" fmla="*/ 248 h 288"/>
                  <a:gd name="T14" fmla="*/ 73 w 537"/>
                  <a:gd name="T15" fmla="*/ 249 h 288"/>
                  <a:gd name="T16" fmla="*/ 119 w 537"/>
                  <a:gd name="T17" fmla="*/ 225 h 288"/>
                  <a:gd name="T18" fmla="*/ 117 w 537"/>
                  <a:gd name="T19" fmla="*/ 223 h 288"/>
                  <a:gd name="T20" fmla="*/ 360 w 537"/>
                  <a:gd name="T21" fmla="*/ 95 h 288"/>
                  <a:gd name="T22" fmla="*/ 118 w 537"/>
                  <a:gd name="T23" fmla="*/ 222 h 288"/>
                  <a:gd name="T24" fmla="*/ 120 w 537"/>
                  <a:gd name="T25" fmla="*/ 224 h 288"/>
                  <a:gd name="T26" fmla="*/ 364 w 537"/>
                  <a:gd name="T27" fmla="*/ 95 h 288"/>
                  <a:gd name="T28" fmla="*/ 360 w 537"/>
                  <a:gd name="T29" fmla="*/ 95 h 288"/>
                  <a:gd name="T30" fmla="*/ 470 w 537"/>
                  <a:gd name="T31" fmla="*/ 35 h 288"/>
                  <a:gd name="T32" fmla="*/ 365 w 537"/>
                  <a:gd name="T33" fmla="*/ 91 h 288"/>
                  <a:gd name="T34" fmla="*/ 370 w 537"/>
                  <a:gd name="T35" fmla="*/ 92 h 288"/>
                  <a:gd name="T36" fmla="*/ 472 w 537"/>
                  <a:gd name="T37" fmla="*/ 38 h 288"/>
                  <a:gd name="T38" fmla="*/ 470 w 537"/>
                  <a:gd name="T39" fmla="*/ 35 h 288"/>
                  <a:gd name="T40" fmla="*/ 536 w 537"/>
                  <a:gd name="T41" fmla="*/ 0 h 288"/>
                  <a:gd name="T42" fmla="*/ 477 w 537"/>
                  <a:gd name="T43" fmla="*/ 32 h 288"/>
                  <a:gd name="T44" fmla="*/ 479 w 537"/>
                  <a:gd name="T45" fmla="*/ 34 h 288"/>
                  <a:gd name="T46" fmla="*/ 537 w 537"/>
                  <a:gd name="T47" fmla="*/ 4 h 288"/>
                  <a:gd name="T48" fmla="*/ 536 w 537"/>
                  <a:gd name="T4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7" h="288">
                    <a:moveTo>
                      <a:pt x="68" y="248"/>
                    </a:moveTo>
                    <a:lnTo>
                      <a:pt x="0" y="284"/>
                    </a:lnTo>
                    <a:lnTo>
                      <a:pt x="1" y="288"/>
                    </a:lnTo>
                    <a:lnTo>
                      <a:pt x="72" y="250"/>
                    </a:lnTo>
                    <a:lnTo>
                      <a:pt x="68" y="248"/>
                    </a:lnTo>
                    <a:close/>
                    <a:moveTo>
                      <a:pt x="117" y="223"/>
                    </a:moveTo>
                    <a:lnTo>
                      <a:pt x="70" y="248"/>
                    </a:lnTo>
                    <a:lnTo>
                      <a:pt x="73" y="249"/>
                    </a:lnTo>
                    <a:lnTo>
                      <a:pt x="119" y="225"/>
                    </a:lnTo>
                    <a:lnTo>
                      <a:pt x="117" y="223"/>
                    </a:lnTo>
                    <a:close/>
                    <a:moveTo>
                      <a:pt x="360" y="95"/>
                    </a:moveTo>
                    <a:lnTo>
                      <a:pt x="118" y="222"/>
                    </a:lnTo>
                    <a:lnTo>
                      <a:pt x="120" y="224"/>
                    </a:lnTo>
                    <a:lnTo>
                      <a:pt x="364" y="95"/>
                    </a:lnTo>
                    <a:lnTo>
                      <a:pt x="360" y="95"/>
                    </a:lnTo>
                    <a:close/>
                    <a:moveTo>
                      <a:pt x="470" y="35"/>
                    </a:moveTo>
                    <a:lnTo>
                      <a:pt x="365" y="91"/>
                    </a:lnTo>
                    <a:lnTo>
                      <a:pt x="370" y="92"/>
                    </a:lnTo>
                    <a:lnTo>
                      <a:pt x="472" y="38"/>
                    </a:lnTo>
                    <a:lnTo>
                      <a:pt x="470" y="35"/>
                    </a:lnTo>
                    <a:close/>
                    <a:moveTo>
                      <a:pt x="536" y="0"/>
                    </a:moveTo>
                    <a:lnTo>
                      <a:pt x="477" y="32"/>
                    </a:lnTo>
                    <a:lnTo>
                      <a:pt x="479" y="34"/>
                    </a:lnTo>
                    <a:lnTo>
                      <a:pt x="537" y="4"/>
                    </a:lnTo>
                    <a:lnTo>
                      <a:pt x="536"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 name="Freeform 691">
                <a:extLst>
                  <a:ext uri="{FF2B5EF4-FFF2-40B4-BE49-F238E27FC236}">
                    <a16:creationId xmlns:a16="http://schemas.microsoft.com/office/drawing/2014/main" id="{23139613-161A-4D8B-8FDE-37A34405D93B}"/>
                  </a:ext>
                </a:extLst>
              </p:cNvPr>
              <p:cNvSpPr>
                <a:spLocks noEditPoints="1"/>
              </p:cNvSpPr>
              <p:nvPr/>
            </p:nvSpPr>
            <p:spPr bwMode="auto">
              <a:xfrm>
                <a:off x="-5015" y="1100"/>
                <a:ext cx="537" cy="288"/>
              </a:xfrm>
              <a:custGeom>
                <a:avLst/>
                <a:gdLst>
                  <a:gd name="T0" fmla="*/ 68 w 537"/>
                  <a:gd name="T1" fmla="*/ 248 h 288"/>
                  <a:gd name="T2" fmla="*/ 0 w 537"/>
                  <a:gd name="T3" fmla="*/ 284 h 288"/>
                  <a:gd name="T4" fmla="*/ 1 w 537"/>
                  <a:gd name="T5" fmla="*/ 288 h 288"/>
                  <a:gd name="T6" fmla="*/ 72 w 537"/>
                  <a:gd name="T7" fmla="*/ 250 h 288"/>
                  <a:gd name="T8" fmla="*/ 68 w 537"/>
                  <a:gd name="T9" fmla="*/ 248 h 288"/>
                  <a:gd name="T10" fmla="*/ 117 w 537"/>
                  <a:gd name="T11" fmla="*/ 223 h 288"/>
                  <a:gd name="T12" fmla="*/ 70 w 537"/>
                  <a:gd name="T13" fmla="*/ 248 h 288"/>
                  <a:gd name="T14" fmla="*/ 73 w 537"/>
                  <a:gd name="T15" fmla="*/ 249 h 288"/>
                  <a:gd name="T16" fmla="*/ 119 w 537"/>
                  <a:gd name="T17" fmla="*/ 225 h 288"/>
                  <a:gd name="T18" fmla="*/ 117 w 537"/>
                  <a:gd name="T19" fmla="*/ 223 h 288"/>
                  <a:gd name="T20" fmla="*/ 360 w 537"/>
                  <a:gd name="T21" fmla="*/ 95 h 288"/>
                  <a:gd name="T22" fmla="*/ 118 w 537"/>
                  <a:gd name="T23" fmla="*/ 222 h 288"/>
                  <a:gd name="T24" fmla="*/ 120 w 537"/>
                  <a:gd name="T25" fmla="*/ 224 h 288"/>
                  <a:gd name="T26" fmla="*/ 364 w 537"/>
                  <a:gd name="T27" fmla="*/ 95 h 288"/>
                  <a:gd name="T28" fmla="*/ 360 w 537"/>
                  <a:gd name="T29" fmla="*/ 95 h 288"/>
                  <a:gd name="T30" fmla="*/ 470 w 537"/>
                  <a:gd name="T31" fmla="*/ 35 h 288"/>
                  <a:gd name="T32" fmla="*/ 365 w 537"/>
                  <a:gd name="T33" fmla="*/ 91 h 288"/>
                  <a:gd name="T34" fmla="*/ 370 w 537"/>
                  <a:gd name="T35" fmla="*/ 92 h 288"/>
                  <a:gd name="T36" fmla="*/ 472 w 537"/>
                  <a:gd name="T37" fmla="*/ 38 h 288"/>
                  <a:gd name="T38" fmla="*/ 470 w 537"/>
                  <a:gd name="T39" fmla="*/ 35 h 288"/>
                  <a:gd name="T40" fmla="*/ 536 w 537"/>
                  <a:gd name="T41" fmla="*/ 0 h 288"/>
                  <a:gd name="T42" fmla="*/ 477 w 537"/>
                  <a:gd name="T43" fmla="*/ 32 h 288"/>
                  <a:gd name="T44" fmla="*/ 479 w 537"/>
                  <a:gd name="T45" fmla="*/ 34 h 288"/>
                  <a:gd name="T46" fmla="*/ 537 w 537"/>
                  <a:gd name="T47" fmla="*/ 4 h 288"/>
                  <a:gd name="T48" fmla="*/ 536 w 537"/>
                  <a:gd name="T4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7" h="288">
                    <a:moveTo>
                      <a:pt x="68" y="248"/>
                    </a:moveTo>
                    <a:lnTo>
                      <a:pt x="0" y="284"/>
                    </a:lnTo>
                    <a:lnTo>
                      <a:pt x="1" y="288"/>
                    </a:lnTo>
                    <a:lnTo>
                      <a:pt x="72" y="250"/>
                    </a:lnTo>
                    <a:lnTo>
                      <a:pt x="68" y="248"/>
                    </a:lnTo>
                    <a:moveTo>
                      <a:pt x="117" y="223"/>
                    </a:moveTo>
                    <a:lnTo>
                      <a:pt x="70" y="248"/>
                    </a:lnTo>
                    <a:lnTo>
                      <a:pt x="73" y="249"/>
                    </a:lnTo>
                    <a:lnTo>
                      <a:pt x="119" y="225"/>
                    </a:lnTo>
                    <a:lnTo>
                      <a:pt x="117" y="223"/>
                    </a:lnTo>
                    <a:moveTo>
                      <a:pt x="360" y="95"/>
                    </a:moveTo>
                    <a:lnTo>
                      <a:pt x="118" y="222"/>
                    </a:lnTo>
                    <a:lnTo>
                      <a:pt x="120" y="224"/>
                    </a:lnTo>
                    <a:lnTo>
                      <a:pt x="364" y="95"/>
                    </a:lnTo>
                    <a:lnTo>
                      <a:pt x="360" y="95"/>
                    </a:lnTo>
                    <a:moveTo>
                      <a:pt x="470" y="35"/>
                    </a:moveTo>
                    <a:lnTo>
                      <a:pt x="365" y="91"/>
                    </a:lnTo>
                    <a:lnTo>
                      <a:pt x="370" y="92"/>
                    </a:lnTo>
                    <a:lnTo>
                      <a:pt x="472" y="38"/>
                    </a:lnTo>
                    <a:lnTo>
                      <a:pt x="470" y="35"/>
                    </a:lnTo>
                    <a:moveTo>
                      <a:pt x="536" y="0"/>
                    </a:moveTo>
                    <a:lnTo>
                      <a:pt x="477" y="32"/>
                    </a:lnTo>
                    <a:lnTo>
                      <a:pt x="479" y="34"/>
                    </a:lnTo>
                    <a:lnTo>
                      <a:pt x="537" y="4"/>
                    </a:lnTo>
                    <a:lnTo>
                      <a:pt x="5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 name="Freeform 692">
                <a:extLst>
                  <a:ext uri="{FF2B5EF4-FFF2-40B4-BE49-F238E27FC236}">
                    <a16:creationId xmlns:a16="http://schemas.microsoft.com/office/drawing/2014/main" id="{F3E9179A-86D5-442B-9AC5-D1FE82BE6525}"/>
                  </a:ext>
                </a:extLst>
              </p:cNvPr>
              <p:cNvSpPr>
                <a:spLocks/>
              </p:cNvSpPr>
              <p:nvPr/>
            </p:nvSpPr>
            <p:spPr bwMode="auto">
              <a:xfrm>
                <a:off x="-4947" y="1348"/>
                <a:ext cx="5" cy="2"/>
              </a:xfrm>
              <a:custGeom>
                <a:avLst/>
                <a:gdLst>
                  <a:gd name="T0" fmla="*/ 2 w 5"/>
                  <a:gd name="T1" fmla="*/ 0 h 2"/>
                  <a:gd name="T2" fmla="*/ 0 w 5"/>
                  <a:gd name="T3" fmla="*/ 0 h 2"/>
                  <a:gd name="T4" fmla="*/ 4 w 5"/>
                  <a:gd name="T5" fmla="*/ 2 h 2"/>
                  <a:gd name="T6" fmla="*/ 5 w 5"/>
                  <a:gd name="T7" fmla="*/ 1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lnTo>
                      <a:pt x="0" y="0"/>
                    </a:lnTo>
                    <a:lnTo>
                      <a:pt x="4" y="2"/>
                    </a:lnTo>
                    <a:lnTo>
                      <a:pt x="5" y="1"/>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 name="Freeform 693">
                <a:extLst>
                  <a:ext uri="{FF2B5EF4-FFF2-40B4-BE49-F238E27FC236}">
                    <a16:creationId xmlns:a16="http://schemas.microsoft.com/office/drawing/2014/main" id="{B9AC1994-70AC-455A-8F72-8372015A11A8}"/>
                  </a:ext>
                </a:extLst>
              </p:cNvPr>
              <p:cNvSpPr>
                <a:spLocks/>
              </p:cNvSpPr>
              <p:nvPr/>
            </p:nvSpPr>
            <p:spPr bwMode="auto">
              <a:xfrm>
                <a:off x="-4947" y="1348"/>
                <a:ext cx="5" cy="2"/>
              </a:xfrm>
              <a:custGeom>
                <a:avLst/>
                <a:gdLst>
                  <a:gd name="T0" fmla="*/ 2 w 5"/>
                  <a:gd name="T1" fmla="*/ 0 h 2"/>
                  <a:gd name="T2" fmla="*/ 0 w 5"/>
                  <a:gd name="T3" fmla="*/ 0 h 2"/>
                  <a:gd name="T4" fmla="*/ 4 w 5"/>
                  <a:gd name="T5" fmla="*/ 2 h 2"/>
                  <a:gd name="T6" fmla="*/ 5 w 5"/>
                  <a:gd name="T7" fmla="*/ 1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lnTo>
                      <a:pt x="0" y="0"/>
                    </a:lnTo>
                    <a:lnTo>
                      <a:pt x="4" y="2"/>
                    </a:lnTo>
                    <a:lnTo>
                      <a:pt x="5"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 name="Freeform 694">
                <a:extLst>
                  <a:ext uri="{FF2B5EF4-FFF2-40B4-BE49-F238E27FC236}">
                    <a16:creationId xmlns:a16="http://schemas.microsoft.com/office/drawing/2014/main" id="{3DADC070-E5DB-43A8-8017-AC973741FBCA}"/>
                  </a:ext>
                </a:extLst>
              </p:cNvPr>
              <p:cNvSpPr>
                <a:spLocks/>
              </p:cNvSpPr>
              <p:nvPr/>
            </p:nvSpPr>
            <p:spPr bwMode="auto">
              <a:xfrm>
                <a:off x="-4898" y="1323"/>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 name="Freeform 695">
                <a:extLst>
                  <a:ext uri="{FF2B5EF4-FFF2-40B4-BE49-F238E27FC236}">
                    <a16:creationId xmlns:a16="http://schemas.microsoft.com/office/drawing/2014/main" id="{DB56C0E1-89A5-4662-BD96-32AADF0AA91D}"/>
                  </a:ext>
                </a:extLst>
              </p:cNvPr>
              <p:cNvSpPr>
                <a:spLocks/>
              </p:cNvSpPr>
              <p:nvPr/>
            </p:nvSpPr>
            <p:spPr bwMode="auto">
              <a:xfrm>
                <a:off x="-4898" y="1323"/>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 name="Freeform 696">
                <a:extLst>
                  <a:ext uri="{FF2B5EF4-FFF2-40B4-BE49-F238E27FC236}">
                    <a16:creationId xmlns:a16="http://schemas.microsoft.com/office/drawing/2014/main" id="{79A1D2BD-2F97-46AD-8E01-964F560D4475}"/>
                  </a:ext>
                </a:extLst>
              </p:cNvPr>
              <p:cNvSpPr>
                <a:spLocks/>
              </p:cNvSpPr>
              <p:nvPr/>
            </p:nvSpPr>
            <p:spPr bwMode="auto">
              <a:xfrm>
                <a:off x="-4655" y="1191"/>
                <a:ext cx="10" cy="4"/>
              </a:xfrm>
              <a:custGeom>
                <a:avLst/>
                <a:gdLst>
                  <a:gd name="T0" fmla="*/ 5 w 10"/>
                  <a:gd name="T1" fmla="*/ 0 h 4"/>
                  <a:gd name="T2" fmla="*/ 0 w 10"/>
                  <a:gd name="T3" fmla="*/ 4 h 4"/>
                  <a:gd name="T4" fmla="*/ 4 w 10"/>
                  <a:gd name="T5" fmla="*/ 4 h 4"/>
                  <a:gd name="T6" fmla="*/ 10 w 10"/>
                  <a:gd name="T7" fmla="*/ 1 h 4"/>
                  <a:gd name="T8" fmla="*/ 5 w 10"/>
                  <a:gd name="T9" fmla="*/ 0 h 4"/>
                </a:gdLst>
                <a:ahLst/>
                <a:cxnLst>
                  <a:cxn ang="0">
                    <a:pos x="T0" y="T1"/>
                  </a:cxn>
                  <a:cxn ang="0">
                    <a:pos x="T2" y="T3"/>
                  </a:cxn>
                  <a:cxn ang="0">
                    <a:pos x="T4" y="T5"/>
                  </a:cxn>
                  <a:cxn ang="0">
                    <a:pos x="T6" y="T7"/>
                  </a:cxn>
                  <a:cxn ang="0">
                    <a:pos x="T8" y="T9"/>
                  </a:cxn>
                </a:cxnLst>
                <a:rect l="0" t="0" r="r" b="b"/>
                <a:pathLst>
                  <a:path w="10" h="4">
                    <a:moveTo>
                      <a:pt x="5" y="0"/>
                    </a:moveTo>
                    <a:lnTo>
                      <a:pt x="0" y="4"/>
                    </a:lnTo>
                    <a:lnTo>
                      <a:pt x="4" y="4"/>
                    </a:lnTo>
                    <a:lnTo>
                      <a:pt x="10" y="1"/>
                    </a:lnTo>
                    <a:lnTo>
                      <a:pt x="5"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 name="Freeform 697">
                <a:extLst>
                  <a:ext uri="{FF2B5EF4-FFF2-40B4-BE49-F238E27FC236}">
                    <a16:creationId xmlns:a16="http://schemas.microsoft.com/office/drawing/2014/main" id="{69DC098E-E52F-430C-B4AE-4A881518F2EC}"/>
                  </a:ext>
                </a:extLst>
              </p:cNvPr>
              <p:cNvSpPr>
                <a:spLocks/>
              </p:cNvSpPr>
              <p:nvPr/>
            </p:nvSpPr>
            <p:spPr bwMode="auto">
              <a:xfrm>
                <a:off x="-4655" y="1191"/>
                <a:ext cx="10" cy="4"/>
              </a:xfrm>
              <a:custGeom>
                <a:avLst/>
                <a:gdLst>
                  <a:gd name="T0" fmla="*/ 5 w 10"/>
                  <a:gd name="T1" fmla="*/ 0 h 4"/>
                  <a:gd name="T2" fmla="*/ 0 w 10"/>
                  <a:gd name="T3" fmla="*/ 4 h 4"/>
                  <a:gd name="T4" fmla="*/ 4 w 10"/>
                  <a:gd name="T5" fmla="*/ 4 h 4"/>
                  <a:gd name="T6" fmla="*/ 10 w 10"/>
                  <a:gd name="T7" fmla="*/ 1 h 4"/>
                  <a:gd name="T8" fmla="*/ 5 w 10"/>
                  <a:gd name="T9" fmla="*/ 0 h 4"/>
                </a:gdLst>
                <a:ahLst/>
                <a:cxnLst>
                  <a:cxn ang="0">
                    <a:pos x="T0" y="T1"/>
                  </a:cxn>
                  <a:cxn ang="0">
                    <a:pos x="T2" y="T3"/>
                  </a:cxn>
                  <a:cxn ang="0">
                    <a:pos x="T4" y="T5"/>
                  </a:cxn>
                  <a:cxn ang="0">
                    <a:pos x="T6" y="T7"/>
                  </a:cxn>
                  <a:cxn ang="0">
                    <a:pos x="T8" y="T9"/>
                  </a:cxn>
                </a:cxnLst>
                <a:rect l="0" t="0" r="r" b="b"/>
                <a:pathLst>
                  <a:path w="10" h="4">
                    <a:moveTo>
                      <a:pt x="5" y="0"/>
                    </a:moveTo>
                    <a:lnTo>
                      <a:pt x="0" y="4"/>
                    </a:lnTo>
                    <a:lnTo>
                      <a:pt x="4" y="4"/>
                    </a:lnTo>
                    <a:lnTo>
                      <a:pt x="10"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 name="Freeform 698">
                <a:extLst>
                  <a:ext uri="{FF2B5EF4-FFF2-40B4-BE49-F238E27FC236}">
                    <a16:creationId xmlns:a16="http://schemas.microsoft.com/office/drawing/2014/main" id="{3E9A56B1-50E6-4D57-B046-340B9AED0F13}"/>
                  </a:ext>
                </a:extLst>
              </p:cNvPr>
              <p:cNvSpPr>
                <a:spLocks/>
              </p:cNvSpPr>
              <p:nvPr/>
            </p:nvSpPr>
            <p:spPr bwMode="auto">
              <a:xfrm>
                <a:off x="-4897" y="1322"/>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 name="Freeform 699">
                <a:extLst>
                  <a:ext uri="{FF2B5EF4-FFF2-40B4-BE49-F238E27FC236}">
                    <a16:creationId xmlns:a16="http://schemas.microsoft.com/office/drawing/2014/main" id="{79D8DCAD-0B45-4D03-95C7-898D10EBD661}"/>
                  </a:ext>
                </a:extLst>
              </p:cNvPr>
              <p:cNvSpPr>
                <a:spLocks/>
              </p:cNvSpPr>
              <p:nvPr/>
            </p:nvSpPr>
            <p:spPr bwMode="auto">
              <a:xfrm>
                <a:off x="-4897" y="1322"/>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 name="Freeform 700">
                <a:extLst>
                  <a:ext uri="{FF2B5EF4-FFF2-40B4-BE49-F238E27FC236}">
                    <a16:creationId xmlns:a16="http://schemas.microsoft.com/office/drawing/2014/main" id="{9D5E9065-8B63-4B61-A111-6C996B1492BE}"/>
                  </a:ext>
                </a:extLst>
              </p:cNvPr>
              <p:cNvSpPr>
                <a:spLocks/>
              </p:cNvSpPr>
              <p:nvPr/>
            </p:nvSpPr>
            <p:spPr bwMode="auto">
              <a:xfrm>
                <a:off x="-4898" y="1322"/>
                <a:ext cx="3" cy="3"/>
              </a:xfrm>
              <a:custGeom>
                <a:avLst/>
                <a:gdLst>
                  <a:gd name="T0" fmla="*/ 1 w 3"/>
                  <a:gd name="T1" fmla="*/ 0 h 3"/>
                  <a:gd name="T2" fmla="*/ 0 w 3"/>
                  <a:gd name="T3" fmla="*/ 1 h 3"/>
                  <a:gd name="T4" fmla="*/ 2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lnTo>
                      <a:pt x="0" y="1"/>
                    </a:lnTo>
                    <a:lnTo>
                      <a:pt x="2" y="3"/>
                    </a:lnTo>
                    <a:lnTo>
                      <a:pt x="3" y="2"/>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 name="Freeform 701">
                <a:extLst>
                  <a:ext uri="{FF2B5EF4-FFF2-40B4-BE49-F238E27FC236}">
                    <a16:creationId xmlns:a16="http://schemas.microsoft.com/office/drawing/2014/main" id="{F287D9C5-708D-4234-9306-62685BA6DA0C}"/>
                  </a:ext>
                </a:extLst>
              </p:cNvPr>
              <p:cNvSpPr>
                <a:spLocks/>
              </p:cNvSpPr>
              <p:nvPr/>
            </p:nvSpPr>
            <p:spPr bwMode="auto">
              <a:xfrm>
                <a:off x="-4898" y="1322"/>
                <a:ext cx="3" cy="3"/>
              </a:xfrm>
              <a:custGeom>
                <a:avLst/>
                <a:gdLst>
                  <a:gd name="T0" fmla="*/ 1 w 3"/>
                  <a:gd name="T1" fmla="*/ 0 h 3"/>
                  <a:gd name="T2" fmla="*/ 0 w 3"/>
                  <a:gd name="T3" fmla="*/ 1 h 3"/>
                  <a:gd name="T4" fmla="*/ 2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lnTo>
                      <a:pt x="0" y="1"/>
                    </a:lnTo>
                    <a:lnTo>
                      <a:pt x="2" y="3"/>
                    </a:lnTo>
                    <a:lnTo>
                      <a:pt x="3"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 name="Freeform 702">
                <a:extLst>
                  <a:ext uri="{FF2B5EF4-FFF2-40B4-BE49-F238E27FC236}">
                    <a16:creationId xmlns:a16="http://schemas.microsoft.com/office/drawing/2014/main" id="{C8FD779E-4297-42D5-AF45-942BC5877325}"/>
                  </a:ext>
                </a:extLst>
              </p:cNvPr>
              <p:cNvSpPr>
                <a:spLocks/>
              </p:cNvSpPr>
              <p:nvPr/>
            </p:nvSpPr>
            <p:spPr bwMode="auto">
              <a:xfrm>
                <a:off x="-4545" y="1134"/>
                <a:ext cx="5" cy="4"/>
              </a:xfrm>
              <a:custGeom>
                <a:avLst/>
                <a:gdLst>
                  <a:gd name="T0" fmla="*/ 3 w 5"/>
                  <a:gd name="T1" fmla="*/ 0 h 4"/>
                  <a:gd name="T2" fmla="*/ 0 w 5"/>
                  <a:gd name="T3" fmla="*/ 1 h 4"/>
                  <a:gd name="T4" fmla="*/ 2 w 5"/>
                  <a:gd name="T5" fmla="*/ 4 h 4"/>
                  <a:gd name="T6" fmla="*/ 5 w 5"/>
                  <a:gd name="T7" fmla="*/ 3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1"/>
                    </a:lnTo>
                    <a:lnTo>
                      <a:pt x="2" y="4"/>
                    </a:lnTo>
                    <a:lnTo>
                      <a:pt x="5" y="3"/>
                    </a:lnTo>
                    <a:lnTo>
                      <a:pt x="3"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 name="Freeform 703">
                <a:extLst>
                  <a:ext uri="{FF2B5EF4-FFF2-40B4-BE49-F238E27FC236}">
                    <a16:creationId xmlns:a16="http://schemas.microsoft.com/office/drawing/2014/main" id="{F561C38D-E027-4D95-A2E9-16C262C11BC0}"/>
                  </a:ext>
                </a:extLst>
              </p:cNvPr>
              <p:cNvSpPr>
                <a:spLocks/>
              </p:cNvSpPr>
              <p:nvPr/>
            </p:nvSpPr>
            <p:spPr bwMode="auto">
              <a:xfrm>
                <a:off x="-4545" y="1134"/>
                <a:ext cx="5" cy="4"/>
              </a:xfrm>
              <a:custGeom>
                <a:avLst/>
                <a:gdLst>
                  <a:gd name="T0" fmla="*/ 3 w 5"/>
                  <a:gd name="T1" fmla="*/ 0 h 4"/>
                  <a:gd name="T2" fmla="*/ 0 w 5"/>
                  <a:gd name="T3" fmla="*/ 1 h 4"/>
                  <a:gd name="T4" fmla="*/ 2 w 5"/>
                  <a:gd name="T5" fmla="*/ 4 h 4"/>
                  <a:gd name="T6" fmla="*/ 5 w 5"/>
                  <a:gd name="T7" fmla="*/ 3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1"/>
                    </a:lnTo>
                    <a:lnTo>
                      <a:pt x="2" y="4"/>
                    </a:lnTo>
                    <a:lnTo>
                      <a:pt x="5"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 name="Freeform 704">
                <a:extLst>
                  <a:ext uri="{FF2B5EF4-FFF2-40B4-BE49-F238E27FC236}">
                    <a16:creationId xmlns:a16="http://schemas.microsoft.com/office/drawing/2014/main" id="{B8816160-6E94-4E67-9A78-EA653FE7A44E}"/>
                  </a:ext>
                </a:extLst>
              </p:cNvPr>
              <p:cNvSpPr>
                <a:spLocks noEditPoints="1"/>
              </p:cNvSpPr>
              <p:nvPr/>
            </p:nvSpPr>
            <p:spPr bwMode="auto">
              <a:xfrm>
                <a:off x="-5137" y="1346"/>
                <a:ext cx="93" cy="95"/>
              </a:xfrm>
              <a:custGeom>
                <a:avLst/>
                <a:gdLst>
                  <a:gd name="T0" fmla="*/ 25 w 84"/>
                  <a:gd name="T1" fmla="*/ 60 h 87"/>
                  <a:gd name="T2" fmla="*/ 0 w 84"/>
                  <a:gd name="T3" fmla="*/ 85 h 87"/>
                  <a:gd name="T4" fmla="*/ 2 w 84"/>
                  <a:gd name="T5" fmla="*/ 87 h 87"/>
                  <a:gd name="T6" fmla="*/ 26 w 84"/>
                  <a:gd name="T7" fmla="*/ 62 h 87"/>
                  <a:gd name="T8" fmla="*/ 25 w 84"/>
                  <a:gd name="T9" fmla="*/ 60 h 87"/>
                  <a:gd name="T10" fmla="*/ 83 w 84"/>
                  <a:gd name="T11" fmla="*/ 0 h 87"/>
                  <a:gd name="T12" fmla="*/ 28 w 84"/>
                  <a:gd name="T13" fmla="*/ 57 h 87"/>
                  <a:gd name="T14" fmla="*/ 29 w 84"/>
                  <a:gd name="T15" fmla="*/ 59 h 87"/>
                  <a:gd name="T16" fmla="*/ 84 w 84"/>
                  <a:gd name="T17" fmla="*/ 2 h 87"/>
                  <a:gd name="T18" fmla="*/ 83 w 84"/>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7">
                    <a:moveTo>
                      <a:pt x="25" y="60"/>
                    </a:moveTo>
                    <a:cubicBezTo>
                      <a:pt x="0" y="85"/>
                      <a:pt x="0" y="85"/>
                      <a:pt x="0" y="85"/>
                    </a:cubicBezTo>
                    <a:cubicBezTo>
                      <a:pt x="1" y="86"/>
                      <a:pt x="1" y="87"/>
                      <a:pt x="2" y="87"/>
                    </a:cubicBezTo>
                    <a:cubicBezTo>
                      <a:pt x="26" y="62"/>
                      <a:pt x="26" y="62"/>
                      <a:pt x="26" y="62"/>
                    </a:cubicBezTo>
                    <a:cubicBezTo>
                      <a:pt x="25" y="60"/>
                      <a:pt x="25" y="60"/>
                      <a:pt x="25" y="60"/>
                    </a:cubicBezTo>
                    <a:moveTo>
                      <a:pt x="83" y="0"/>
                    </a:moveTo>
                    <a:cubicBezTo>
                      <a:pt x="28" y="57"/>
                      <a:pt x="28" y="57"/>
                      <a:pt x="28" y="57"/>
                    </a:cubicBezTo>
                    <a:cubicBezTo>
                      <a:pt x="29" y="59"/>
                      <a:pt x="29" y="59"/>
                      <a:pt x="29" y="59"/>
                    </a:cubicBezTo>
                    <a:cubicBezTo>
                      <a:pt x="84" y="2"/>
                      <a:pt x="84" y="2"/>
                      <a:pt x="84" y="2"/>
                    </a:cubicBezTo>
                    <a:cubicBezTo>
                      <a:pt x="83" y="0"/>
                      <a:pt x="83" y="0"/>
                      <a:pt x="83"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 name="Freeform 705">
                <a:extLst>
                  <a:ext uri="{FF2B5EF4-FFF2-40B4-BE49-F238E27FC236}">
                    <a16:creationId xmlns:a16="http://schemas.microsoft.com/office/drawing/2014/main" id="{4F115C1D-FD95-46F8-9ED9-16B66408079D}"/>
                  </a:ext>
                </a:extLst>
              </p:cNvPr>
              <p:cNvSpPr>
                <a:spLocks/>
              </p:cNvSpPr>
              <p:nvPr/>
            </p:nvSpPr>
            <p:spPr bwMode="auto">
              <a:xfrm>
                <a:off x="-5106" y="1408"/>
                <a:ext cx="1" cy="3"/>
              </a:xfrm>
              <a:custGeom>
                <a:avLst/>
                <a:gdLst>
                  <a:gd name="T0" fmla="*/ 0 w 1"/>
                  <a:gd name="T1" fmla="*/ 0 h 3"/>
                  <a:gd name="T2" fmla="*/ 0 w 1"/>
                  <a:gd name="T3" fmla="*/ 0 h 3"/>
                  <a:gd name="T4" fmla="*/ 1 w 1"/>
                  <a:gd name="T5" fmla="*/ 3 h 3"/>
                  <a:gd name="T6" fmla="*/ 1 w 1"/>
                  <a:gd name="T7" fmla="*/ 3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0"/>
                    </a:lnTo>
                    <a:lnTo>
                      <a:pt x="1" y="3"/>
                    </a:lnTo>
                    <a:lnTo>
                      <a:pt x="1" y="3"/>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 name="Freeform 706">
                <a:extLst>
                  <a:ext uri="{FF2B5EF4-FFF2-40B4-BE49-F238E27FC236}">
                    <a16:creationId xmlns:a16="http://schemas.microsoft.com/office/drawing/2014/main" id="{4E7F3C17-B179-486B-AD7C-D40A8FAC11C8}"/>
                  </a:ext>
                </a:extLst>
              </p:cNvPr>
              <p:cNvSpPr>
                <a:spLocks/>
              </p:cNvSpPr>
              <p:nvPr/>
            </p:nvSpPr>
            <p:spPr bwMode="auto">
              <a:xfrm>
                <a:off x="-5106" y="1408"/>
                <a:ext cx="1" cy="3"/>
              </a:xfrm>
              <a:custGeom>
                <a:avLst/>
                <a:gdLst>
                  <a:gd name="T0" fmla="*/ 0 w 1"/>
                  <a:gd name="T1" fmla="*/ 0 h 3"/>
                  <a:gd name="T2" fmla="*/ 0 w 1"/>
                  <a:gd name="T3" fmla="*/ 0 h 3"/>
                  <a:gd name="T4" fmla="*/ 1 w 1"/>
                  <a:gd name="T5" fmla="*/ 3 h 3"/>
                  <a:gd name="T6" fmla="*/ 1 w 1"/>
                  <a:gd name="T7" fmla="*/ 3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0"/>
                    </a:lnTo>
                    <a:lnTo>
                      <a:pt x="1" y="3"/>
                    </a:lnTo>
                    <a:lnTo>
                      <a:pt x="1"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 name="Freeform 707">
                <a:extLst>
                  <a:ext uri="{FF2B5EF4-FFF2-40B4-BE49-F238E27FC236}">
                    <a16:creationId xmlns:a16="http://schemas.microsoft.com/office/drawing/2014/main" id="{5A65F1C1-0C15-4039-B5B7-AEC32DCDEAD0}"/>
                  </a:ext>
                </a:extLst>
              </p:cNvPr>
              <p:cNvSpPr>
                <a:spLocks/>
              </p:cNvSpPr>
              <p:nvPr/>
            </p:nvSpPr>
            <p:spPr bwMode="auto">
              <a:xfrm>
                <a:off x="-5109" y="1412"/>
                <a:ext cx="1" cy="2"/>
              </a:xfrm>
              <a:custGeom>
                <a:avLst/>
                <a:gdLst>
                  <a:gd name="T0" fmla="*/ 0 w 1"/>
                  <a:gd name="T1" fmla="*/ 0 h 2"/>
                  <a:gd name="T2" fmla="*/ 0 w 1"/>
                  <a:gd name="T3" fmla="*/ 0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0"/>
                    </a:lnTo>
                    <a:lnTo>
                      <a:pt x="1" y="2"/>
                    </a:lnTo>
                    <a:lnTo>
                      <a:pt x="1" y="2"/>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 name="Freeform 708">
                <a:extLst>
                  <a:ext uri="{FF2B5EF4-FFF2-40B4-BE49-F238E27FC236}">
                    <a16:creationId xmlns:a16="http://schemas.microsoft.com/office/drawing/2014/main" id="{05CDF1FF-6289-460E-BBB1-8E6DECF23043}"/>
                  </a:ext>
                </a:extLst>
              </p:cNvPr>
              <p:cNvSpPr>
                <a:spLocks/>
              </p:cNvSpPr>
              <p:nvPr/>
            </p:nvSpPr>
            <p:spPr bwMode="auto">
              <a:xfrm>
                <a:off x="-5109" y="1412"/>
                <a:ext cx="1" cy="2"/>
              </a:xfrm>
              <a:custGeom>
                <a:avLst/>
                <a:gdLst>
                  <a:gd name="T0" fmla="*/ 0 w 1"/>
                  <a:gd name="T1" fmla="*/ 0 h 2"/>
                  <a:gd name="T2" fmla="*/ 0 w 1"/>
                  <a:gd name="T3" fmla="*/ 0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0"/>
                    </a:lnTo>
                    <a:lnTo>
                      <a:pt x="1" y="2"/>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 name="Freeform 709">
                <a:extLst>
                  <a:ext uri="{FF2B5EF4-FFF2-40B4-BE49-F238E27FC236}">
                    <a16:creationId xmlns:a16="http://schemas.microsoft.com/office/drawing/2014/main" id="{C6A936FF-655E-43F3-8639-81E339025237}"/>
                  </a:ext>
                </a:extLst>
              </p:cNvPr>
              <p:cNvSpPr>
                <a:spLocks/>
              </p:cNvSpPr>
              <p:nvPr/>
            </p:nvSpPr>
            <p:spPr bwMode="auto">
              <a:xfrm>
                <a:off x="-5109" y="1408"/>
                <a:ext cx="4" cy="6"/>
              </a:xfrm>
              <a:custGeom>
                <a:avLst/>
                <a:gdLst>
                  <a:gd name="T0" fmla="*/ 3 w 4"/>
                  <a:gd name="T1" fmla="*/ 0 h 6"/>
                  <a:gd name="T2" fmla="*/ 0 w 4"/>
                  <a:gd name="T3" fmla="*/ 4 h 6"/>
                  <a:gd name="T4" fmla="*/ 1 w 4"/>
                  <a:gd name="T5" fmla="*/ 6 h 6"/>
                  <a:gd name="T6" fmla="*/ 4 w 4"/>
                  <a:gd name="T7" fmla="*/ 3 h 6"/>
                  <a:gd name="T8" fmla="*/ 3 w 4"/>
                  <a:gd name="T9" fmla="*/ 0 h 6"/>
                </a:gdLst>
                <a:ahLst/>
                <a:cxnLst>
                  <a:cxn ang="0">
                    <a:pos x="T0" y="T1"/>
                  </a:cxn>
                  <a:cxn ang="0">
                    <a:pos x="T2" y="T3"/>
                  </a:cxn>
                  <a:cxn ang="0">
                    <a:pos x="T4" y="T5"/>
                  </a:cxn>
                  <a:cxn ang="0">
                    <a:pos x="T6" y="T7"/>
                  </a:cxn>
                  <a:cxn ang="0">
                    <a:pos x="T8" y="T9"/>
                  </a:cxn>
                </a:cxnLst>
                <a:rect l="0" t="0" r="r" b="b"/>
                <a:pathLst>
                  <a:path w="4" h="6">
                    <a:moveTo>
                      <a:pt x="3" y="0"/>
                    </a:moveTo>
                    <a:lnTo>
                      <a:pt x="0" y="4"/>
                    </a:lnTo>
                    <a:lnTo>
                      <a:pt x="1" y="6"/>
                    </a:lnTo>
                    <a:lnTo>
                      <a:pt x="4" y="3"/>
                    </a:lnTo>
                    <a:lnTo>
                      <a:pt x="3"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 name="Freeform 710">
                <a:extLst>
                  <a:ext uri="{FF2B5EF4-FFF2-40B4-BE49-F238E27FC236}">
                    <a16:creationId xmlns:a16="http://schemas.microsoft.com/office/drawing/2014/main" id="{096E93D5-5002-42BE-833A-313FA815C743}"/>
                  </a:ext>
                </a:extLst>
              </p:cNvPr>
              <p:cNvSpPr>
                <a:spLocks/>
              </p:cNvSpPr>
              <p:nvPr/>
            </p:nvSpPr>
            <p:spPr bwMode="auto">
              <a:xfrm>
                <a:off x="-5109" y="1408"/>
                <a:ext cx="4" cy="6"/>
              </a:xfrm>
              <a:custGeom>
                <a:avLst/>
                <a:gdLst>
                  <a:gd name="T0" fmla="*/ 3 w 4"/>
                  <a:gd name="T1" fmla="*/ 0 h 6"/>
                  <a:gd name="T2" fmla="*/ 0 w 4"/>
                  <a:gd name="T3" fmla="*/ 4 h 6"/>
                  <a:gd name="T4" fmla="*/ 1 w 4"/>
                  <a:gd name="T5" fmla="*/ 6 h 6"/>
                  <a:gd name="T6" fmla="*/ 4 w 4"/>
                  <a:gd name="T7" fmla="*/ 3 h 6"/>
                  <a:gd name="T8" fmla="*/ 3 w 4"/>
                  <a:gd name="T9" fmla="*/ 0 h 6"/>
                </a:gdLst>
                <a:ahLst/>
                <a:cxnLst>
                  <a:cxn ang="0">
                    <a:pos x="T0" y="T1"/>
                  </a:cxn>
                  <a:cxn ang="0">
                    <a:pos x="T2" y="T3"/>
                  </a:cxn>
                  <a:cxn ang="0">
                    <a:pos x="T4" y="T5"/>
                  </a:cxn>
                  <a:cxn ang="0">
                    <a:pos x="T6" y="T7"/>
                  </a:cxn>
                  <a:cxn ang="0">
                    <a:pos x="T8" y="T9"/>
                  </a:cxn>
                </a:cxnLst>
                <a:rect l="0" t="0" r="r" b="b"/>
                <a:pathLst>
                  <a:path w="4" h="6">
                    <a:moveTo>
                      <a:pt x="3" y="0"/>
                    </a:moveTo>
                    <a:lnTo>
                      <a:pt x="0" y="4"/>
                    </a:lnTo>
                    <a:lnTo>
                      <a:pt x="1" y="6"/>
                    </a:lnTo>
                    <a:lnTo>
                      <a:pt x="4"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 name="Freeform 711">
                <a:extLst>
                  <a:ext uri="{FF2B5EF4-FFF2-40B4-BE49-F238E27FC236}">
                    <a16:creationId xmlns:a16="http://schemas.microsoft.com/office/drawing/2014/main" id="{36B75101-4206-4363-BC44-E047428144E2}"/>
                  </a:ext>
                </a:extLst>
              </p:cNvPr>
              <p:cNvSpPr>
                <a:spLocks noEditPoints="1"/>
              </p:cNvSpPr>
              <p:nvPr/>
            </p:nvSpPr>
            <p:spPr bwMode="auto">
              <a:xfrm>
                <a:off x="-5130" y="1388"/>
                <a:ext cx="111" cy="58"/>
              </a:xfrm>
              <a:custGeom>
                <a:avLst/>
                <a:gdLst>
                  <a:gd name="T0" fmla="*/ 33 w 111"/>
                  <a:gd name="T1" fmla="*/ 40 h 58"/>
                  <a:gd name="T2" fmla="*/ 0 w 111"/>
                  <a:gd name="T3" fmla="*/ 58 h 58"/>
                  <a:gd name="T4" fmla="*/ 30 w 111"/>
                  <a:gd name="T5" fmla="*/ 46 h 58"/>
                  <a:gd name="T6" fmla="*/ 35 w 111"/>
                  <a:gd name="T7" fmla="*/ 42 h 58"/>
                  <a:gd name="T8" fmla="*/ 33 w 111"/>
                  <a:gd name="T9" fmla="*/ 40 h 58"/>
                  <a:gd name="T10" fmla="*/ 110 w 111"/>
                  <a:gd name="T11" fmla="*/ 0 h 58"/>
                  <a:gd name="T12" fmla="*/ 37 w 111"/>
                  <a:gd name="T13" fmla="*/ 38 h 58"/>
                  <a:gd name="T14" fmla="*/ 39 w 111"/>
                  <a:gd name="T15" fmla="*/ 40 h 58"/>
                  <a:gd name="T16" fmla="*/ 111 w 111"/>
                  <a:gd name="T17" fmla="*/ 2 h 58"/>
                  <a:gd name="T18" fmla="*/ 110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33" y="40"/>
                    </a:moveTo>
                    <a:lnTo>
                      <a:pt x="0" y="58"/>
                    </a:lnTo>
                    <a:lnTo>
                      <a:pt x="30" y="46"/>
                    </a:lnTo>
                    <a:lnTo>
                      <a:pt x="35" y="42"/>
                    </a:lnTo>
                    <a:lnTo>
                      <a:pt x="33" y="40"/>
                    </a:lnTo>
                    <a:close/>
                    <a:moveTo>
                      <a:pt x="110" y="0"/>
                    </a:moveTo>
                    <a:lnTo>
                      <a:pt x="37" y="38"/>
                    </a:lnTo>
                    <a:lnTo>
                      <a:pt x="39" y="40"/>
                    </a:lnTo>
                    <a:lnTo>
                      <a:pt x="111" y="2"/>
                    </a:lnTo>
                    <a:lnTo>
                      <a:pt x="110"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 name="Freeform 712">
                <a:extLst>
                  <a:ext uri="{FF2B5EF4-FFF2-40B4-BE49-F238E27FC236}">
                    <a16:creationId xmlns:a16="http://schemas.microsoft.com/office/drawing/2014/main" id="{FA35DBC5-0113-4966-8F46-D2EB2C412FB2}"/>
                  </a:ext>
                </a:extLst>
              </p:cNvPr>
              <p:cNvSpPr>
                <a:spLocks noEditPoints="1"/>
              </p:cNvSpPr>
              <p:nvPr/>
            </p:nvSpPr>
            <p:spPr bwMode="auto">
              <a:xfrm>
                <a:off x="-5130" y="1388"/>
                <a:ext cx="111" cy="58"/>
              </a:xfrm>
              <a:custGeom>
                <a:avLst/>
                <a:gdLst>
                  <a:gd name="T0" fmla="*/ 33 w 111"/>
                  <a:gd name="T1" fmla="*/ 40 h 58"/>
                  <a:gd name="T2" fmla="*/ 0 w 111"/>
                  <a:gd name="T3" fmla="*/ 58 h 58"/>
                  <a:gd name="T4" fmla="*/ 30 w 111"/>
                  <a:gd name="T5" fmla="*/ 46 h 58"/>
                  <a:gd name="T6" fmla="*/ 35 w 111"/>
                  <a:gd name="T7" fmla="*/ 42 h 58"/>
                  <a:gd name="T8" fmla="*/ 33 w 111"/>
                  <a:gd name="T9" fmla="*/ 40 h 58"/>
                  <a:gd name="T10" fmla="*/ 110 w 111"/>
                  <a:gd name="T11" fmla="*/ 0 h 58"/>
                  <a:gd name="T12" fmla="*/ 37 w 111"/>
                  <a:gd name="T13" fmla="*/ 38 h 58"/>
                  <a:gd name="T14" fmla="*/ 39 w 111"/>
                  <a:gd name="T15" fmla="*/ 40 h 58"/>
                  <a:gd name="T16" fmla="*/ 111 w 111"/>
                  <a:gd name="T17" fmla="*/ 2 h 58"/>
                  <a:gd name="T18" fmla="*/ 110 w 111"/>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58">
                    <a:moveTo>
                      <a:pt x="33" y="40"/>
                    </a:moveTo>
                    <a:lnTo>
                      <a:pt x="0" y="58"/>
                    </a:lnTo>
                    <a:lnTo>
                      <a:pt x="30" y="46"/>
                    </a:lnTo>
                    <a:lnTo>
                      <a:pt x="35" y="42"/>
                    </a:lnTo>
                    <a:lnTo>
                      <a:pt x="33" y="40"/>
                    </a:lnTo>
                    <a:moveTo>
                      <a:pt x="110" y="0"/>
                    </a:moveTo>
                    <a:lnTo>
                      <a:pt x="37" y="38"/>
                    </a:lnTo>
                    <a:lnTo>
                      <a:pt x="39" y="40"/>
                    </a:lnTo>
                    <a:lnTo>
                      <a:pt x="111" y="2"/>
                    </a:lnTo>
                    <a:lnTo>
                      <a:pt x="1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 name="Freeform 713">
                <a:extLst>
                  <a:ext uri="{FF2B5EF4-FFF2-40B4-BE49-F238E27FC236}">
                    <a16:creationId xmlns:a16="http://schemas.microsoft.com/office/drawing/2014/main" id="{4652AF6E-C163-43F1-B648-A7A8C90D19AB}"/>
                  </a:ext>
                </a:extLst>
              </p:cNvPr>
              <p:cNvSpPr>
                <a:spLocks/>
              </p:cNvSpPr>
              <p:nvPr/>
            </p:nvSpPr>
            <p:spPr bwMode="auto">
              <a:xfrm>
                <a:off x="-5093" y="1426"/>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 name="Freeform 714">
                <a:extLst>
                  <a:ext uri="{FF2B5EF4-FFF2-40B4-BE49-F238E27FC236}">
                    <a16:creationId xmlns:a16="http://schemas.microsoft.com/office/drawing/2014/main" id="{B2BA4BF9-91CC-4198-BD77-78D3B0F5D928}"/>
                  </a:ext>
                </a:extLst>
              </p:cNvPr>
              <p:cNvSpPr>
                <a:spLocks/>
              </p:cNvSpPr>
              <p:nvPr/>
            </p:nvSpPr>
            <p:spPr bwMode="auto">
              <a:xfrm>
                <a:off x="-5093" y="1426"/>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 name="Freeform 715">
                <a:extLst>
                  <a:ext uri="{FF2B5EF4-FFF2-40B4-BE49-F238E27FC236}">
                    <a16:creationId xmlns:a16="http://schemas.microsoft.com/office/drawing/2014/main" id="{343204B3-6D47-4005-BC02-C73EDA13B44C}"/>
                  </a:ext>
                </a:extLst>
              </p:cNvPr>
              <p:cNvSpPr>
                <a:spLocks/>
              </p:cNvSpPr>
              <p:nvPr/>
            </p:nvSpPr>
            <p:spPr bwMode="auto">
              <a:xfrm>
                <a:off x="-5097" y="1428"/>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 name="Freeform 716">
                <a:extLst>
                  <a:ext uri="{FF2B5EF4-FFF2-40B4-BE49-F238E27FC236}">
                    <a16:creationId xmlns:a16="http://schemas.microsoft.com/office/drawing/2014/main" id="{D575B8B9-6903-4352-858B-092579240AED}"/>
                  </a:ext>
                </a:extLst>
              </p:cNvPr>
              <p:cNvSpPr>
                <a:spLocks/>
              </p:cNvSpPr>
              <p:nvPr/>
            </p:nvSpPr>
            <p:spPr bwMode="auto">
              <a:xfrm>
                <a:off x="-5097" y="1428"/>
                <a:ext cx="2" cy="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 name="Freeform 717">
                <a:extLst>
                  <a:ext uri="{FF2B5EF4-FFF2-40B4-BE49-F238E27FC236}">
                    <a16:creationId xmlns:a16="http://schemas.microsoft.com/office/drawing/2014/main" id="{6AD1E021-C048-4097-817B-75A4B51072CB}"/>
                  </a:ext>
                </a:extLst>
              </p:cNvPr>
              <p:cNvSpPr>
                <a:spLocks/>
              </p:cNvSpPr>
              <p:nvPr/>
            </p:nvSpPr>
            <p:spPr bwMode="auto">
              <a:xfrm>
                <a:off x="-5097" y="1426"/>
                <a:ext cx="6" cy="4"/>
              </a:xfrm>
              <a:custGeom>
                <a:avLst/>
                <a:gdLst>
                  <a:gd name="T0" fmla="*/ 4 w 6"/>
                  <a:gd name="T1" fmla="*/ 0 h 4"/>
                  <a:gd name="T2" fmla="*/ 0 w 6"/>
                  <a:gd name="T3" fmla="*/ 2 h 4"/>
                  <a:gd name="T4" fmla="*/ 2 w 6"/>
                  <a:gd name="T5" fmla="*/ 4 h 4"/>
                  <a:gd name="T6" fmla="*/ 6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2"/>
                    </a:lnTo>
                    <a:lnTo>
                      <a:pt x="2" y="4"/>
                    </a:lnTo>
                    <a:lnTo>
                      <a:pt x="6" y="2"/>
                    </a:lnTo>
                    <a:lnTo>
                      <a:pt x="4"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 name="Freeform 718">
                <a:extLst>
                  <a:ext uri="{FF2B5EF4-FFF2-40B4-BE49-F238E27FC236}">
                    <a16:creationId xmlns:a16="http://schemas.microsoft.com/office/drawing/2014/main" id="{B5A55058-611B-4B3A-B90E-2D42D41413DB}"/>
                  </a:ext>
                </a:extLst>
              </p:cNvPr>
              <p:cNvSpPr>
                <a:spLocks/>
              </p:cNvSpPr>
              <p:nvPr/>
            </p:nvSpPr>
            <p:spPr bwMode="auto">
              <a:xfrm>
                <a:off x="-5097" y="1426"/>
                <a:ext cx="6" cy="4"/>
              </a:xfrm>
              <a:custGeom>
                <a:avLst/>
                <a:gdLst>
                  <a:gd name="T0" fmla="*/ 4 w 6"/>
                  <a:gd name="T1" fmla="*/ 0 h 4"/>
                  <a:gd name="T2" fmla="*/ 0 w 6"/>
                  <a:gd name="T3" fmla="*/ 2 h 4"/>
                  <a:gd name="T4" fmla="*/ 2 w 6"/>
                  <a:gd name="T5" fmla="*/ 4 h 4"/>
                  <a:gd name="T6" fmla="*/ 6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2"/>
                    </a:lnTo>
                    <a:lnTo>
                      <a:pt x="2" y="4"/>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 name="Freeform 719">
                <a:extLst>
                  <a:ext uri="{FF2B5EF4-FFF2-40B4-BE49-F238E27FC236}">
                    <a16:creationId xmlns:a16="http://schemas.microsoft.com/office/drawing/2014/main" id="{52679C82-5369-4B74-B39D-2B86043F2FE5}"/>
                  </a:ext>
                </a:extLst>
              </p:cNvPr>
              <p:cNvSpPr>
                <a:spLocks noEditPoints="1"/>
              </p:cNvSpPr>
              <p:nvPr/>
            </p:nvSpPr>
            <p:spPr bwMode="auto">
              <a:xfrm>
                <a:off x="-4051" y="889"/>
                <a:ext cx="247" cy="108"/>
              </a:xfrm>
              <a:custGeom>
                <a:avLst/>
                <a:gdLst>
                  <a:gd name="T0" fmla="*/ 21 w 225"/>
                  <a:gd name="T1" fmla="*/ 85 h 99"/>
                  <a:gd name="T2" fmla="*/ 0 w 225"/>
                  <a:gd name="T3" fmla="*/ 94 h 99"/>
                  <a:gd name="T4" fmla="*/ 1 w 225"/>
                  <a:gd name="T5" fmla="*/ 95 h 99"/>
                  <a:gd name="T6" fmla="*/ 2 w 225"/>
                  <a:gd name="T7" fmla="*/ 99 h 99"/>
                  <a:gd name="T8" fmla="*/ 22 w 225"/>
                  <a:gd name="T9" fmla="*/ 90 h 99"/>
                  <a:gd name="T10" fmla="*/ 21 w 225"/>
                  <a:gd name="T11" fmla="*/ 85 h 99"/>
                  <a:gd name="T12" fmla="*/ 34 w 225"/>
                  <a:gd name="T13" fmla="*/ 80 h 99"/>
                  <a:gd name="T14" fmla="*/ 22 w 225"/>
                  <a:gd name="T15" fmla="*/ 85 h 99"/>
                  <a:gd name="T16" fmla="*/ 23 w 225"/>
                  <a:gd name="T17" fmla="*/ 90 h 99"/>
                  <a:gd name="T18" fmla="*/ 35 w 225"/>
                  <a:gd name="T19" fmla="*/ 85 h 99"/>
                  <a:gd name="T20" fmla="*/ 34 w 225"/>
                  <a:gd name="T21" fmla="*/ 80 h 99"/>
                  <a:gd name="T22" fmla="*/ 103 w 225"/>
                  <a:gd name="T23" fmla="*/ 51 h 99"/>
                  <a:gd name="T24" fmla="*/ 53 w 225"/>
                  <a:gd name="T25" fmla="*/ 72 h 99"/>
                  <a:gd name="T26" fmla="*/ 54 w 225"/>
                  <a:gd name="T27" fmla="*/ 73 h 99"/>
                  <a:gd name="T28" fmla="*/ 56 w 225"/>
                  <a:gd name="T29" fmla="*/ 76 h 99"/>
                  <a:gd name="T30" fmla="*/ 105 w 225"/>
                  <a:gd name="T31" fmla="*/ 55 h 99"/>
                  <a:gd name="T32" fmla="*/ 104 w 225"/>
                  <a:gd name="T33" fmla="*/ 53 h 99"/>
                  <a:gd name="T34" fmla="*/ 103 w 225"/>
                  <a:gd name="T35" fmla="*/ 51 h 99"/>
                  <a:gd name="T36" fmla="*/ 224 w 225"/>
                  <a:gd name="T37" fmla="*/ 0 h 99"/>
                  <a:gd name="T38" fmla="*/ 123 w 225"/>
                  <a:gd name="T39" fmla="*/ 42 h 99"/>
                  <a:gd name="T40" fmla="*/ 124 w 225"/>
                  <a:gd name="T41" fmla="*/ 47 h 99"/>
                  <a:gd name="T42" fmla="*/ 225 w 225"/>
                  <a:gd name="T43" fmla="*/ 5 h 99"/>
                  <a:gd name="T44" fmla="*/ 224 w 225"/>
                  <a:gd name="T4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99">
                    <a:moveTo>
                      <a:pt x="21" y="85"/>
                    </a:moveTo>
                    <a:cubicBezTo>
                      <a:pt x="0" y="94"/>
                      <a:pt x="0" y="94"/>
                      <a:pt x="0" y="94"/>
                    </a:cubicBezTo>
                    <a:cubicBezTo>
                      <a:pt x="0" y="94"/>
                      <a:pt x="0" y="95"/>
                      <a:pt x="1" y="95"/>
                    </a:cubicBezTo>
                    <a:cubicBezTo>
                      <a:pt x="1" y="96"/>
                      <a:pt x="2" y="97"/>
                      <a:pt x="2" y="99"/>
                    </a:cubicBezTo>
                    <a:cubicBezTo>
                      <a:pt x="22" y="90"/>
                      <a:pt x="22" y="90"/>
                      <a:pt x="22" y="90"/>
                    </a:cubicBezTo>
                    <a:cubicBezTo>
                      <a:pt x="21" y="85"/>
                      <a:pt x="21" y="85"/>
                      <a:pt x="21" y="85"/>
                    </a:cubicBezTo>
                    <a:moveTo>
                      <a:pt x="34" y="80"/>
                    </a:moveTo>
                    <a:cubicBezTo>
                      <a:pt x="22" y="85"/>
                      <a:pt x="22" y="85"/>
                      <a:pt x="22" y="85"/>
                    </a:cubicBezTo>
                    <a:cubicBezTo>
                      <a:pt x="23" y="90"/>
                      <a:pt x="23" y="90"/>
                      <a:pt x="23" y="90"/>
                    </a:cubicBezTo>
                    <a:cubicBezTo>
                      <a:pt x="35" y="85"/>
                      <a:pt x="35" y="85"/>
                      <a:pt x="35" y="85"/>
                    </a:cubicBezTo>
                    <a:cubicBezTo>
                      <a:pt x="34" y="83"/>
                      <a:pt x="34" y="81"/>
                      <a:pt x="34" y="80"/>
                    </a:cubicBezTo>
                    <a:moveTo>
                      <a:pt x="103" y="51"/>
                    </a:moveTo>
                    <a:cubicBezTo>
                      <a:pt x="53" y="72"/>
                      <a:pt x="53" y="72"/>
                      <a:pt x="53" y="72"/>
                    </a:cubicBezTo>
                    <a:cubicBezTo>
                      <a:pt x="53" y="72"/>
                      <a:pt x="54" y="73"/>
                      <a:pt x="54" y="73"/>
                    </a:cubicBezTo>
                    <a:cubicBezTo>
                      <a:pt x="55" y="74"/>
                      <a:pt x="55" y="75"/>
                      <a:pt x="56" y="76"/>
                    </a:cubicBezTo>
                    <a:cubicBezTo>
                      <a:pt x="105" y="55"/>
                      <a:pt x="105" y="55"/>
                      <a:pt x="105" y="55"/>
                    </a:cubicBezTo>
                    <a:cubicBezTo>
                      <a:pt x="105" y="55"/>
                      <a:pt x="104" y="54"/>
                      <a:pt x="104" y="53"/>
                    </a:cubicBezTo>
                    <a:cubicBezTo>
                      <a:pt x="103" y="52"/>
                      <a:pt x="103" y="52"/>
                      <a:pt x="103" y="51"/>
                    </a:cubicBezTo>
                    <a:moveTo>
                      <a:pt x="224" y="0"/>
                    </a:moveTo>
                    <a:cubicBezTo>
                      <a:pt x="123" y="42"/>
                      <a:pt x="123" y="42"/>
                      <a:pt x="123" y="42"/>
                    </a:cubicBezTo>
                    <a:cubicBezTo>
                      <a:pt x="124" y="44"/>
                      <a:pt x="124" y="45"/>
                      <a:pt x="124" y="47"/>
                    </a:cubicBezTo>
                    <a:cubicBezTo>
                      <a:pt x="225" y="5"/>
                      <a:pt x="225" y="5"/>
                      <a:pt x="225" y="5"/>
                    </a:cubicBezTo>
                    <a:cubicBezTo>
                      <a:pt x="224" y="3"/>
                      <a:pt x="224" y="1"/>
                      <a:pt x="224"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 name="Freeform 720">
                <a:extLst>
                  <a:ext uri="{FF2B5EF4-FFF2-40B4-BE49-F238E27FC236}">
                    <a16:creationId xmlns:a16="http://schemas.microsoft.com/office/drawing/2014/main" id="{BFAB15C5-0E03-4083-9D54-5A4D2570B1F8}"/>
                  </a:ext>
                </a:extLst>
              </p:cNvPr>
              <p:cNvSpPr>
                <a:spLocks/>
              </p:cNvSpPr>
              <p:nvPr/>
            </p:nvSpPr>
            <p:spPr bwMode="auto">
              <a:xfrm>
                <a:off x="-4028" y="982"/>
                <a:ext cx="2" cy="5"/>
              </a:xfrm>
              <a:custGeom>
                <a:avLst/>
                <a:gdLst>
                  <a:gd name="T0" fmla="*/ 1 w 2"/>
                  <a:gd name="T1" fmla="*/ 0 h 5"/>
                  <a:gd name="T2" fmla="*/ 0 w 2"/>
                  <a:gd name="T3" fmla="*/ 0 h 5"/>
                  <a:gd name="T4" fmla="*/ 1 w 2"/>
                  <a:gd name="T5" fmla="*/ 5 h 5"/>
                  <a:gd name="T6" fmla="*/ 2 w 2"/>
                  <a:gd name="T7" fmla="*/ 5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lnTo>
                      <a:pt x="0" y="0"/>
                    </a:lnTo>
                    <a:lnTo>
                      <a:pt x="1" y="5"/>
                    </a:lnTo>
                    <a:lnTo>
                      <a:pt x="2" y="5"/>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 name="Freeform 721">
                <a:extLst>
                  <a:ext uri="{FF2B5EF4-FFF2-40B4-BE49-F238E27FC236}">
                    <a16:creationId xmlns:a16="http://schemas.microsoft.com/office/drawing/2014/main" id="{BF659549-E6C9-4F88-9E5C-0227D0C626E5}"/>
                  </a:ext>
                </a:extLst>
              </p:cNvPr>
              <p:cNvSpPr>
                <a:spLocks/>
              </p:cNvSpPr>
              <p:nvPr/>
            </p:nvSpPr>
            <p:spPr bwMode="auto">
              <a:xfrm>
                <a:off x="-4028" y="982"/>
                <a:ext cx="2" cy="5"/>
              </a:xfrm>
              <a:custGeom>
                <a:avLst/>
                <a:gdLst>
                  <a:gd name="T0" fmla="*/ 1 w 2"/>
                  <a:gd name="T1" fmla="*/ 0 h 5"/>
                  <a:gd name="T2" fmla="*/ 0 w 2"/>
                  <a:gd name="T3" fmla="*/ 0 h 5"/>
                  <a:gd name="T4" fmla="*/ 1 w 2"/>
                  <a:gd name="T5" fmla="*/ 5 h 5"/>
                  <a:gd name="T6" fmla="*/ 2 w 2"/>
                  <a:gd name="T7" fmla="*/ 5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lnTo>
                      <a:pt x="0" y="0"/>
                    </a:lnTo>
                    <a:lnTo>
                      <a:pt x="1" y="5"/>
                    </a:lnTo>
                    <a:lnTo>
                      <a:pt x="2"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 name="Freeform 722">
                <a:extLst>
                  <a:ext uri="{FF2B5EF4-FFF2-40B4-BE49-F238E27FC236}">
                    <a16:creationId xmlns:a16="http://schemas.microsoft.com/office/drawing/2014/main" id="{239961A3-5C49-4E4A-876F-87E3569E177B}"/>
                  </a:ext>
                </a:extLst>
              </p:cNvPr>
              <p:cNvSpPr>
                <a:spLocks noEditPoints="1"/>
              </p:cNvSpPr>
              <p:nvPr/>
            </p:nvSpPr>
            <p:spPr bwMode="auto">
              <a:xfrm>
                <a:off x="-4448" y="1001"/>
                <a:ext cx="377" cy="163"/>
              </a:xfrm>
              <a:custGeom>
                <a:avLst/>
                <a:gdLst>
                  <a:gd name="T0" fmla="*/ 183 w 343"/>
                  <a:gd name="T1" fmla="*/ 67 h 149"/>
                  <a:gd name="T2" fmla="*/ 0 w 343"/>
                  <a:gd name="T3" fmla="*/ 144 h 149"/>
                  <a:gd name="T4" fmla="*/ 2 w 343"/>
                  <a:gd name="T5" fmla="*/ 149 h 149"/>
                  <a:gd name="T6" fmla="*/ 193 w 343"/>
                  <a:gd name="T7" fmla="*/ 69 h 149"/>
                  <a:gd name="T8" fmla="*/ 183 w 343"/>
                  <a:gd name="T9" fmla="*/ 67 h 149"/>
                  <a:gd name="T10" fmla="*/ 220 w 343"/>
                  <a:gd name="T11" fmla="*/ 51 h 149"/>
                  <a:gd name="T12" fmla="*/ 184 w 343"/>
                  <a:gd name="T13" fmla="*/ 67 h 149"/>
                  <a:gd name="T14" fmla="*/ 193 w 343"/>
                  <a:gd name="T15" fmla="*/ 69 h 149"/>
                  <a:gd name="T16" fmla="*/ 228 w 343"/>
                  <a:gd name="T17" fmla="*/ 54 h 149"/>
                  <a:gd name="T18" fmla="*/ 220 w 343"/>
                  <a:gd name="T19" fmla="*/ 51 h 149"/>
                  <a:gd name="T20" fmla="*/ 273 w 343"/>
                  <a:gd name="T21" fmla="*/ 29 h 149"/>
                  <a:gd name="T22" fmla="*/ 221 w 343"/>
                  <a:gd name="T23" fmla="*/ 51 h 149"/>
                  <a:gd name="T24" fmla="*/ 229 w 343"/>
                  <a:gd name="T25" fmla="*/ 53 h 149"/>
                  <a:gd name="T26" fmla="*/ 274 w 343"/>
                  <a:gd name="T27" fmla="*/ 34 h 149"/>
                  <a:gd name="T28" fmla="*/ 273 w 343"/>
                  <a:gd name="T29" fmla="*/ 29 h 149"/>
                  <a:gd name="T30" fmla="*/ 341 w 343"/>
                  <a:gd name="T31" fmla="*/ 0 h 149"/>
                  <a:gd name="T32" fmla="*/ 292 w 343"/>
                  <a:gd name="T33" fmla="*/ 21 h 149"/>
                  <a:gd name="T34" fmla="*/ 293 w 343"/>
                  <a:gd name="T35" fmla="*/ 22 h 149"/>
                  <a:gd name="T36" fmla="*/ 295 w 343"/>
                  <a:gd name="T37" fmla="*/ 26 h 149"/>
                  <a:gd name="T38" fmla="*/ 343 w 343"/>
                  <a:gd name="T39" fmla="*/ 5 h 149"/>
                  <a:gd name="T40" fmla="*/ 341 w 343"/>
                  <a:gd name="T41"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49">
                    <a:moveTo>
                      <a:pt x="183" y="67"/>
                    </a:moveTo>
                    <a:cubicBezTo>
                      <a:pt x="0" y="144"/>
                      <a:pt x="0" y="144"/>
                      <a:pt x="0" y="144"/>
                    </a:cubicBezTo>
                    <a:cubicBezTo>
                      <a:pt x="2" y="149"/>
                      <a:pt x="2" y="149"/>
                      <a:pt x="2" y="149"/>
                    </a:cubicBezTo>
                    <a:cubicBezTo>
                      <a:pt x="193" y="69"/>
                      <a:pt x="193" y="69"/>
                      <a:pt x="193" y="69"/>
                    </a:cubicBezTo>
                    <a:cubicBezTo>
                      <a:pt x="183" y="67"/>
                      <a:pt x="183" y="67"/>
                      <a:pt x="183" y="67"/>
                    </a:cubicBezTo>
                    <a:moveTo>
                      <a:pt x="220" y="51"/>
                    </a:moveTo>
                    <a:cubicBezTo>
                      <a:pt x="184" y="67"/>
                      <a:pt x="184" y="67"/>
                      <a:pt x="184" y="67"/>
                    </a:cubicBezTo>
                    <a:cubicBezTo>
                      <a:pt x="193" y="69"/>
                      <a:pt x="193" y="69"/>
                      <a:pt x="193" y="69"/>
                    </a:cubicBezTo>
                    <a:cubicBezTo>
                      <a:pt x="228" y="54"/>
                      <a:pt x="228" y="54"/>
                      <a:pt x="228" y="54"/>
                    </a:cubicBezTo>
                    <a:cubicBezTo>
                      <a:pt x="220" y="51"/>
                      <a:pt x="220" y="51"/>
                      <a:pt x="220" y="51"/>
                    </a:cubicBezTo>
                    <a:moveTo>
                      <a:pt x="273" y="29"/>
                    </a:moveTo>
                    <a:cubicBezTo>
                      <a:pt x="221" y="51"/>
                      <a:pt x="221" y="51"/>
                      <a:pt x="221" y="51"/>
                    </a:cubicBezTo>
                    <a:cubicBezTo>
                      <a:pt x="229" y="53"/>
                      <a:pt x="229" y="53"/>
                      <a:pt x="229" y="53"/>
                    </a:cubicBezTo>
                    <a:cubicBezTo>
                      <a:pt x="274" y="34"/>
                      <a:pt x="274" y="34"/>
                      <a:pt x="274" y="34"/>
                    </a:cubicBezTo>
                    <a:cubicBezTo>
                      <a:pt x="273" y="33"/>
                      <a:pt x="273" y="31"/>
                      <a:pt x="273" y="29"/>
                    </a:cubicBezTo>
                    <a:moveTo>
                      <a:pt x="341" y="0"/>
                    </a:moveTo>
                    <a:cubicBezTo>
                      <a:pt x="292" y="21"/>
                      <a:pt x="292" y="21"/>
                      <a:pt x="292" y="21"/>
                    </a:cubicBezTo>
                    <a:cubicBezTo>
                      <a:pt x="292" y="21"/>
                      <a:pt x="293" y="22"/>
                      <a:pt x="293" y="22"/>
                    </a:cubicBezTo>
                    <a:cubicBezTo>
                      <a:pt x="294" y="23"/>
                      <a:pt x="294" y="24"/>
                      <a:pt x="295" y="26"/>
                    </a:cubicBezTo>
                    <a:cubicBezTo>
                      <a:pt x="343" y="5"/>
                      <a:pt x="343" y="5"/>
                      <a:pt x="343" y="5"/>
                    </a:cubicBezTo>
                    <a:cubicBezTo>
                      <a:pt x="342" y="4"/>
                      <a:pt x="341" y="2"/>
                      <a:pt x="34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 name="Freeform 723">
                <a:extLst>
                  <a:ext uri="{FF2B5EF4-FFF2-40B4-BE49-F238E27FC236}">
                    <a16:creationId xmlns:a16="http://schemas.microsoft.com/office/drawing/2014/main" id="{443D8CFE-2F1B-4114-889E-032D250BBC0E}"/>
                  </a:ext>
                </a:extLst>
              </p:cNvPr>
              <p:cNvSpPr>
                <a:spLocks/>
              </p:cNvSpPr>
              <p:nvPr/>
            </p:nvSpPr>
            <p:spPr bwMode="auto">
              <a:xfrm>
                <a:off x="-4247" y="1074"/>
                <a:ext cx="11" cy="2"/>
              </a:xfrm>
              <a:custGeom>
                <a:avLst/>
                <a:gdLst>
                  <a:gd name="T0" fmla="*/ 1 w 11"/>
                  <a:gd name="T1" fmla="*/ 0 h 2"/>
                  <a:gd name="T2" fmla="*/ 0 w 11"/>
                  <a:gd name="T3" fmla="*/ 0 h 2"/>
                  <a:gd name="T4" fmla="*/ 11 w 11"/>
                  <a:gd name="T5" fmla="*/ 2 h 2"/>
                  <a:gd name="T6" fmla="*/ 11 w 11"/>
                  <a:gd name="T7" fmla="*/ 2 h 2"/>
                  <a:gd name="T8" fmla="*/ 1 w 11"/>
                  <a:gd name="T9" fmla="*/ 0 h 2"/>
                </a:gdLst>
                <a:ahLst/>
                <a:cxnLst>
                  <a:cxn ang="0">
                    <a:pos x="T0" y="T1"/>
                  </a:cxn>
                  <a:cxn ang="0">
                    <a:pos x="T2" y="T3"/>
                  </a:cxn>
                  <a:cxn ang="0">
                    <a:pos x="T4" y="T5"/>
                  </a:cxn>
                  <a:cxn ang="0">
                    <a:pos x="T6" y="T7"/>
                  </a:cxn>
                  <a:cxn ang="0">
                    <a:pos x="T8" y="T9"/>
                  </a:cxn>
                </a:cxnLst>
                <a:rect l="0" t="0" r="r" b="b"/>
                <a:pathLst>
                  <a:path w="11" h="2">
                    <a:moveTo>
                      <a:pt x="1" y="0"/>
                    </a:moveTo>
                    <a:lnTo>
                      <a:pt x="0" y="0"/>
                    </a:lnTo>
                    <a:lnTo>
                      <a:pt x="11" y="2"/>
                    </a:lnTo>
                    <a:lnTo>
                      <a:pt x="11"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4" name="Freeform 724">
                <a:extLst>
                  <a:ext uri="{FF2B5EF4-FFF2-40B4-BE49-F238E27FC236}">
                    <a16:creationId xmlns:a16="http://schemas.microsoft.com/office/drawing/2014/main" id="{2082ECF9-B53A-4984-9C24-C4C6942B039A}"/>
                  </a:ext>
                </a:extLst>
              </p:cNvPr>
              <p:cNvSpPr>
                <a:spLocks/>
              </p:cNvSpPr>
              <p:nvPr/>
            </p:nvSpPr>
            <p:spPr bwMode="auto">
              <a:xfrm>
                <a:off x="-4247" y="1074"/>
                <a:ext cx="11" cy="2"/>
              </a:xfrm>
              <a:custGeom>
                <a:avLst/>
                <a:gdLst>
                  <a:gd name="T0" fmla="*/ 1 w 11"/>
                  <a:gd name="T1" fmla="*/ 0 h 2"/>
                  <a:gd name="T2" fmla="*/ 0 w 11"/>
                  <a:gd name="T3" fmla="*/ 0 h 2"/>
                  <a:gd name="T4" fmla="*/ 11 w 11"/>
                  <a:gd name="T5" fmla="*/ 2 h 2"/>
                  <a:gd name="T6" fmla="*/ 11 w 11"/>
                  <a:gd name="T7" fmla="*/ 2 h 2"/>
                  <a:gd name="T8" fmla="*/ 1 w 11"/>
                  <a:gd name="T9" fmla="*/ 0 h 2"/>
                </a:gdLst>
                <a:ahLst/>
                <a:cxnLst>
                  <a:cxn ang="0">
                    <a:pos x="T0" y="T1"/>
                  </a:cxn>
                  <a:cxn ang="0">
                    <a:pos x="T2" y="T3"/>
                  </a:cxn>
                  <a:cxn ang="0">
                    <a:pos x="T4" y="T5"/>
                  </a:cxn>
                  <a:cxn ang="0">
                    <a:pos x="T6" y="T7"/>
                  </a:cxn>
                  <a:cxn ang="0">
                    <a:pos x="T8" y="T9"/>
                  </a:cxn>
                </a:cxnLst>
                <a:rect l="0" t="0" r="r" b="b"/>
                <a:pathLst>
                  <a:path w="11" h="2">
                    <a:moveTo>
                      <a:pt x="1" y="0"/>
                    </a:moveTo>
                    <a:lnTo>
                      <a:pt x="0" y="0"/>
                    </a:lnTo>
                    <a:lnTo>
                      <a:pt x="11" y="2"/>
                    </a:lnTo>
                    <a:lnTo>
                      <a:pt x="11"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 name="Freeform 725">
                <a:extLst>
                  <a:ext uri="{FF2B5EF4-FFF2-40B4-BE49-F238E27FC236}">
                    <a16:creationId xmlns:a16="http://schemas.microsoft.com/office/drawing/2014/main" id="{5825A7C6-886E-48EC-8BF9-DAC804BD6D57}"/>
                  </a:ext>
                </a:extLst>
              </p:cNvPr>
              <p:cNvSpPr>
                <a:spLocks/>
              </p:cNvSpPr>
              <p:nvPr/>
            </p:nvSpPr>
            <p:spPr bwMode="auto">
              <a:xfrm>
                <a:off x="-4206" y="1057"/>
                <a:ext cx="10" cy="3"/>
              </a:xfrm>
              <a:custGeom>
                <a:avLst/>
                <a:gdLst>
                  <a:gd name="T0" fmla="*/ 1 w 10"/>
                  <a:gd name="T1" fmla="*/ 0 h 3"/>
                  <a:gd name="T2" fmla="*/ 0 w 10"/>
                  <a:gd name="T3" fmla="*/ 0 h 3"/>
                  <a:gd name="T4" fmla="*/ 9 w 10"/>
                  <a:gd name="T5" fmla="*/ 3 h 3"/>
                  <a:gd name="T6" fmla="*/ 10 w 10"/>
                  <a:gd name="T7" fmla="*/ 2 h 3"/>
                  <a:gd name="T8" fmla="*/ 1 w 10"/>
                  <a:gd name="T9" fmla="*/ 0 h 3"/>
                </a:gdLst>
                <a:ahLst/>
                <a:cxnLst>
                  <a:cxn ang="0">
                    <a:pos x="T0" y="T1"/>
                  </a:cxn>
                  <a:cxn ang="0">
                    <a:pos x="T2" y="T3"/>
                  </a:cxn>
                  <a:cxn ang="0">
                    <a:pos x="T4" y="T5"/>
                  </a:cxn>
                  <a:cxn ang="0">
                    <a:pos x="T6" y="T7"/>
                  </a:cxn>
                  <a:cxn ang="0">
                    <a:pos x="T8" y="T9"/>
                  </a:cxn>
                </a:cxnLst>
                <a:rect l="0" t="0" r="r" b="b"/>
                <a:pathLst>
                  <a:path w="10" h="3">
                    <a:moveTo>
                      <a:pt x="1" y="0"/>
                    </a:moveTo>
                    <a:lnTo>
                      <a:pt x="0" y="0"/>
                    </a:lnTo>
                    <a:lnTo>
                      <a:pt x="9" y="3"/>
                    </a:lnTo>
                    <a:lnTo>
                      <a:pt x="10" y="2"/>
                    </a:lnTo>
                    <a:lnTo>
                      <a:pt x="1"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 name="Freeform 726">
                <a:extLst>
                  <a:ext uri="{FF2B5EF4-FFF2-40B4-BE49-F238E27FC236}">
                    <a16:creationId xmlns:a16="http://schemas.microsoft.com/office/drawing/2014/main" id="{3433429B-5169-4033-AD71-A01191EE511D}"/>
                  </a:ext>
                </a:extLst>
              </p:cNvPr>
              <p:cNvSpPr>
                <a:spLocks/>
              </p:cNvSpPr>
              <p:nvPr/>
            </p:nvSpPr>
            <p:spPr bwMode="auto">
              <a:xfrm>
                <a:off x="-4206" y="1057"/>
                <a:ext cx="10" cy="3"/>
              </a:xfrm>
              <a:custGeom>
                <a:avLst/>
                <a:gdLst>
                  <a:gd name="T0" fmla="*/ 1 w 10"/>
                  <a:gd name="T1" fmla="*/ 0 h 3"/>
                  <a:gd name="T2" fmla="*/ 0 w 10"/>
                  <a:gd name="T3" fmla="*/ 0 h 3"/>
                  <a:gd name="T4" fmla="*/ 9 w 10"/>
                  <a:gd name="T5" fmla="*/ 3 h 3"/>
                  <a:gd name="T6" fmla="*/ 10 w 10"/>
                  <a:gd name="T7" fmla="*/ 2 h 3"/>
                  <a:gd name="T8" fmla="*/ 1 w 10"/>
                  <a:gd name="T9" fmla="*/ 0 h 3"/>
                </a:gdLst>
                <a:ahLst/>
                <a:cxnLst>
                  <a:cxn ang="0">
                    <a:pos x="T0" y="T1"/>
                  </a:cxn>
                  <a:cxn ang="0">
                    <a:pos x="T2" y="T3"/>
                  </a:cxn>
                  <a:cxn ang="0">
                    <a:pos x="T4" y="T5"/>
                  </a:cxn>
                  <a:cxn ang="0">
                    <a:pos x="T6" y="T7"/>
                  </a:cxn>
                  <a:cxn ang="0">
                    <a:pos x="T8" y="T9"/>
                  </a:cxn>
                </a:cxnLst>
                <a:rect l="0" t="0" r="r" b="b"/>
                <a:pathLst>
                  <a:path w="10" h="3">
                    <a:moveTo>
                      <a:pt x="1" y="0"/>
                    </a:moveTo>
                    <a:lnTo>
                      <a:pt x="0" y="0"/>
                    </a:lnTo>
                    <a:lnTo>
                      <a:pt x="9" y="3"/>
                    </a:lnTo>
                    <a:lnTo>
                      <a:pt x="10"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 name="Freeform 727">
                <a:extLst>
                  <a:ext uri="{FF2B5EF4-FFF2-40B4-BE49-F238E27FC236}">
                    <a16:creationId xmlns:a16="http://schemas.microsoft.com/office/drawing/2014/main" id="{60964699-F1D3-42B8-BC6E-A50704B5974C}"/>
                  </a:ext>
                </a:extLst>
              </p:cNvPr>
              <p:cNvSpPr>
                <a:spLocks noEditPoints="1"/>
              </p:cNvSpPr>
              <p:nvPr/>
            </p:nvSpPr>
            <p:spPr bwMode="auto">
              <a:xfrm>
                <a:off x="-4499" y="1160"/>
                <a:ext cx="52" cy="25"/>
              </a:xfrm>
              <a:custGeom>
                <a:avLst/>
                <a:gdLst>
                  <a:gd name="T0" fmla="*/ 5 w 52"/>
                  <a:gd name="T1" fmla="*/ 18 h 25"/>
                  <a:gd name="T2" fmla="*/ 0 w 52"/>
                  <a:gd name="T3" fmla="*/ 20 h 25"/>
                  <a:gd name="T4" fmla="*/ 3 w 52"/>
                  <a:gd name="T5" fmla="*/ 25 h 25"/>
                  <a:gd name="T6" fmla="*/ 10 w 52"/>
                  <a:gd name="T7" fmla="*/ 23 h 25"/>
                  <a:gd name="T8" fmla="*/ 5 w 52"/>
                  <a:gd name="T9" fmla="*/ 18 h 25"/>
                  <a:gd name="T10" fmla="*/ 50 w 52"/>
                  <a:gd name="T11" fmla="*/ 0 h 25"/>
                  <a:gd name="T12" fmla="*/ 10 w 52"/>
                  <a:gd name="T13" fmla="*/ 16 h 25"/>
                  <a:gd name="T14" fmla="*/ 14 w 52"/>
                  <a:gd name="T15" fmla="*/ 20 h 25"/>
                  <a:gd name="T16" fmla="*/ 52 w 52"/>
                  <a:gd name="T17" fmla="*/ 5 h 25"/>
                  <a:gd name="T18" fmla="*/ 50 w 5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5">
                    <a:moveTo>
                      <a:pt x="5" y="18"/>
                    </a:moveTo>
                    <a:lnTo>
                      <a:pt x="0" y="20"/>
                    </a:lnTo>
                    <a:lnTo>
                      <a:pt x="3" y="25"/>
                    </a:lnTo>
                    <a:lnTo>
                      <a:pt x="10" y="23"/>
                    </a:lnTo>
                    <a:lnTo>
                      <a:pt x="5" y="18"/>
                    </a:lnTo>
                    <a:close/>
                    <a:moveTo>
                      <a:pt x="50" y="0"/>
                    </a:moveTo>
                    <a:lnTo>
                      <a:pt x="10" y="16"/>
                    </a:lnTo>
                    <a:lnTo>
                      <a:pt x="14" y="20"/>
                    </a:lnTo>
                    <a:lnTo>
                      <a:pt x="52" y="5"/>
                    </a:lnTo>
                    <a:lnTo>
                      <a:pt x="50"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 name="Freeform 728">
                <a:extLst>
                  <a:ext uri="{FF2B5EF4-FFF2-40B4-BE49-F238E27FC236}">
                    <a16:creationId xmlns:a16="http://schemas.microsoft.com/office/drawing/2014/main" id="{326B2191-6504-4316-A6BB-419837BBFA05}"/>
                  </a:ext>
                </a:extLst>
              </p:cNvPr>
              <p:cNvSpPr>
                <a:spLocks noEditPoints="1"/>
              </p:cNvSpPr>
              <p:nvPr/>
            </p:nvSpPr>
            <p:spPr bwMode="auto">
              <a:xfrm>
                <a:off x="-4499" y="1160"/>
                <a:ext cx="52" cy="25"/>
              </a:xfrm>
              <a:custGeom>
                <a:avLst/>
                <a:gdLst>
                  <a:gd name="T0" fmla="*/ 5 w 52"/>
                  <a:gd name="T1" fmla="*/ 18 h 25"/>
                  <a:gd name="T2" fmla="*/ 0 w 52"/>
                  <a:gd name="T3" fmla="*/ 20 h 25"/>
                  <a:gd name="T4" fmla="*/ 3 w 52"/>
                  <a:gd name="T5" fmla="*/ 25 h 25"/>
                  <a:gd name="T6" fmla="*/ 10 w 52"/>
                  <a:gd name="T7" fmla="*/ 23 h 25"/>
                  <a:gd name="T8" fmla="*/ 5 w 52"/>
                  <a:gd name="T9" fmla="*/ 18 h 25"/>
                  <a:gd name="T10" fmla="*/ 50 w 52"/>
                  <a:gd name="T11" fmla="*/ 0 h 25"/>
                  <a:gd name="T12" fmla="*/ 10 w 52"/>
                  <a:gd name="T13" fmla="*/ 16 h 25"/>
                  <a:gd name="T14" fmla="*/ 14 w 52"/>
                  <a:gd name="T15" fmla="*/ 20 h 25"/>
                  <a:gd name="T16" fmla="*/ 52 w 52"/>
                  <a:gd name="T17" fmla="*/ 5 h 25"/>
                  <a:gd name="T18" fmla="*/ 50 w 52"/>
                  <a:gd name="T1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5">
                    <a:moveTo>
                      <a:pt x="5" y="18"/>
                    </a:moveTo>
                    <a:lnTo>
                      <a:pt x="0" y="20"/>
                    </a:lnTo>
                    <a:lnTo>
                      <a:pt x="3" y="25"/>
                    </a:lnTo>
                    <a:lnTo>
                      <a:pt x="10" y="23"/>
                    </a:lnTo>
                    <a:lnTo>
                      <a:pt x="5" y="18"/>
                    </a:lnTo>
                    <a:moveTo>
                      <a:pt x="50" y="0"/>
                    </a:moveTo>
                    <a:lnTo>
                      <a:pt x="10" y="16"/>
                    </a:lnTo>
                    <a:lnTo>
                      <a:pt x="14" y="20"/>
                    </a:lnTo>
                    <a:lnTo>
                      <a:pt x="52" y="5"/>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 name="Freeform 729">
                <a:extLst>
                  <a:ext uri="{FF2B5EF4-FFF2-40B4-BE49-F238E27FC236}">
                    <a16:creationId xmlns:a16="http://schemas.microsoft.com/office/drawing/2014/main" id="{41527801-0F73-40D5-9530-EC97FA985D70}"/>
                  </a:ext>
                </a:extLst>
              </p:cNvPr>
              <p:cNvSpPr>
                <a:spLocks/>
              </p:cNvSpPr>
              <p:nvPr/>
            </p:nvSpPr>
            <p:spPr bwMode="auto">
              <a:xfrm>
                <a:off x="-4494" y="1176"/>
                <a:ext cx="9" cy="7"/>
              </a:xfrm>
              <a:custGeom>
                <a:avLst/>
                <a:gdLst>
                  <a:gd name="T0" fmla="*/ 5 w 9"/>
                  <a:gd name="T1" fmla="*/ 0 h 7"/>
                  <a:gd name="T2" fmla="*/ 0 w 9"/>
                  <a:gd name="T3" fmla="*/ 2 h 7"/>
                  <a:gd name="T4" fmla="*/ 5 w 9"/>
                  <a:gd name="T5" fmla="*/ 7 h 7"/>
                  <a:gd name="T6" fmla="*/ 9 w 9"/>
                  <a:gd name="T7" fmla="*/ 4 h 7"/>
                  <a:gd name="T8" fmla="*/ 5 w 9"/>
                  <a:gd name="T9" fmla="*/ 0 h 7"/>
                </a:gdLst>
                <a:ahLst/>
                <a:cxnLst>
                  <a:cxn ang="0">
                    <a:pos x="T0" y="T1"/>
                  </a:cxn>
                  <a:cxn ang="0">
                    <a:pos x="T2" y="T3"/>
                  </a:cxn>
                  <a:cxn ang="0">
                    <a:pos x="T4" y="T5"/>
                  </a:cxn>
                  <a:cxn ang="0">
                    <a:pos x="T6" y="T7"/>
                  </a:cxn>
                  <a:cxn ang="0">
                    <a:pos x="T8" y="T9"/>
                  </a:cxn>
                </a:cxnLst>
                <a:rect l="0" t="0" r="r" b="b"/>
                <a:pathLst>
                  <a:path w="9" h="7">
                    <a:moveTo>
                      <a:pt x="5" y="0"/>
                    </a:moveTo>
                    <a:lnTo>
                      <a:pt x="0" y="2"/>
                    </a:lnTo>
                    <a:lnTo>
                      <a:pt x="5" y="7"/>
                    </a:lnTo>
                    <a:lnTo>
                      <a:pt x="9" y="4"/>
                    </a:lnTo>
                    <a:lnTo>
                      <a:pt x="5"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 name="Freeform 730">
                <a:extLst>
                  <a:ext uri="{FF2B5EF4-FFF2-40B4-BE49-F238E27FC236}">
                    <a16:creationId xmlns:a16="http://schemas.microsoft.com/office/drawing/2014/main" id="{05F4C2BD-482E-474C-B43B-9B5AE299D887}"/>
                  </a:ext>
                </a:extLst>
              </p:cNvPr>
              <p:cNvSpPr>
                <a:spLocks/>
              </p:cNvSpPr>
              <p:nvPr/>
            </p:nvSpPr>
            <p:spPr bwMode="auto">
              <a:xfrm>
                <a:off x="-4494" y="1176"/>
                <a:ext cx="9" cy="7"/>
              </a:xfrm>
              <a:custGeom>
                <a:avLst/>
                <a:gdLst>
                  <a:gd name="T0" fmla="*/ 5 w 9"/>
                  <a:gd name="T1" fmla="*/ 0 h 7"/>
                  <a:gd name="T2" fmla="*/ 0 w 9"/>
                  <a:gd name="T3" fmla="*/ 2 h 7"/>
                  <a:gd name="T4" fmla="*/ 5 w 9"/>
                  <a:gd name="T5" fmla="*/ 7 h 7"/>
                  <a:gd name="T6" fmla="*/ 9 w 9"/>
                  <a:gd name="T7" fmla="*/ 4 h 7"/>
                  <a:gd name="T8" fmla="*/ 5 w 9"/>
                  <a:gd name="T9" fmla="*/ 0 h 7"/>
                </a:gdLst>
                <a:ahLst/>
                <a:cxnLst>
                  <a:cxn ang="0">
                    <a:pos x="T0" y="T1"/>
                  </a:cxn>
                  <a:cxn ang="0">
                    <a:pos x="T2" y="T3"/>
                  </a:cxn>
                  <a:cxn ang="0">
                    <a:pos x="T4" y="T5"/>
                  </a:cxn>
                  <a:cxn ang="0">
                    <a:pos x="T6" y="T7"/>
                  </a:cxn>
                  <a:cxn ang="0">
                    <a:pos x="T8" y="T9"/>
                  </a:cxn>
                </a:cxnLst>
                <a:rect l="0" t="0" r="r" b="b"/>
                <a:pathLst>
                  <a:path w="9" h="7">
                    <a:moveTo>
                      <a:pt x="5" y="0"/>
                    </a:moveTo>
                    <a:lnTo>
                      <a:pt x="0" y="2"/>
                    </a:lnTo>
                    <a:lnTo>
                      <a:pt x="5" y="7"/>
                    </a:lnTo>
                    <a:lnTo>
                      <a:pt x="9" y="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 name="Freeform 731">
                <a:extLst>
                  <a:ext uri="{FF2B5EF4-FFF2-40B4-BE49-F238E27FC236}">
                    <a16:creationId xmlns:a16="http://schemas.microsoft.com/office/drawing/2014/main" id="{E90F96DF-14C5-461E-889E-29A95922B02C}"/>
                  </a:ext>
                </a:extLst>
              </p:cNvPr>
              <p:cNvSpPr>
                <a:spLocks noEditPoints="1"/>
              </p:cNvSpPr>
              <p:nvPr/>
            </p:nvSpPr>
            <p:spPr bwMode="auto">
              <a:xfrm>
                <a:off x="-5009" y="1182"/>
                <a:ext cx="510" cy="218"/>
              </a:xfrm>
              <a:custGeom>
                <a:avLst/>
                <a:gdLst>
                  <a:gd name="T0" fmla="*/ 84 w 510"/>
                  <a:gd name="T1" fmla="*/ 177 h 218"/>
                  <a:gd name="T2" fmla="*/ 0 w 510"/>
                  <a:gd name="T3" fmla="*/ 213 h 218"/>
                  <a:gd name="T4" fmla="*/ 3 w 510"/>
                  <a:gd name="T5" fmla="*/ 218 h 218"/>
                  <a:gd name="T6" fmla="*/ 91 w 510"/>
                  <a:gd name="T7" fmla="*/ 180 h 218"/>
                  <a:gd name="T8" fmla="*/ 84 w 510"/>
                  <a:gd name="T9" fmla="*/ 177 h 218"/>
                  <a:gd name="T10" fmla="*/ 127 w 510"/>
                  <a:gd name="T11" fmla="*/ 160 h 218"/>
                  <a:gd name="T12" fmla="*/ 86 w 510"/>
                  <a:gd name="T13" fmla="*/ 177 h 218"/>
                  <a:gd name="T14" fmla="*/ 92 w 510"/>
                  <a:gd name="T15" fmla="*/ 180 h 218"/>
                  <a:gd name="T16" fmla="*/ 131 w 510"/>
                  <a:gd name="T17" fmla="*/ 164 h 218"/>
                  <a:gd name="T18" fmla="*/ 127 w 510"/>
                  <a:gd name="T19" fmla="*/ 160 h 218"/>
                  <a:gd name="T20" fmla="*/ 442 w 510"/>
                  <a:gd name="T21" fmla="*/ 27 h 218"/>
                  <a:gd name="T22" fmla="*/ 128 w 510"/>
                  <a:gd name="T23" fmla="*/ 159 h 218"/>
                  <a:gd name="T24" fmla="*/ 133 w 510"/>
                  <a:gd name="T25" fmla="*/ 163 h 218"/>
                  <a:gd name="T26" fmla="*/ 452 w 510"/>
                  <a:gd name="T27" fmla="*/ 29 h 218"/>
                  <a:gd name="T28" fmla="*/ 442 w 510"/>
                  <a:gd name="T29" fmla="*/ 27 h 218"/>
                  <a:gd name="T30" fmla="*/ 507 w 510"/>
                  <a:gd name="T31" fmla="*/ 0 h 218"/>
                  <a:gd name="T32" fmla="*/ 449 w 510"/>
                  <a:gd name="T33" fmla="*/ 25 h 218"/>
                  <a:gd name="T34" fmla="*/ 458 w 510"/>
                  <a:gd name="T35" fmla="*/ 26 h 218"/>
                  <a:gd name="T36" fmla="*/ 510 w 510"/>
                  <a:gd name="T37" fmla="*/ 4 h 218"/>
                  <a:gd name="T38" fmla="*/ 507 w 510"/>
                  <a:gd name="T3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0" h="218">
                    <a:moveTo>
                      <a:pt x="84" y="177"/>
                    </a:moveTo>
                    <a:lnTo>
                      <a:pt x="0" y="213"/>
                    </a:lnTo>
                    <a:lnTo>
                      <a:pt x="3" y="218"/>
                    </a:lnTo>
                    <a:lnTo>
                      <a:pt x="91" y="180"/>
                    </a:lnTo>
                    <a:lnTo>
                      <a:pt x="84" y="177"/>
                    </a:lnTo>
                    <a:close/>
                    <a:moveTo>
                      <a:pt x="127" y="160"/>
                    </a:moveTo>
                    <a:lnTo>
                      <a:pt x="86" y="177"/>
                    </a:lnTo>
                    <a:lnTo>
                      <a:pt x="92" y="180"/>
                    </a:lnTo>
                    <a:lnTo>
                      <a:pt x="131" y="164"/>
                    </a:lnTo>
                    <a:lnTo>
                      <a:pt x="127" y="160"/>
                    </a:lnTo>
                    <a:close/>
                    <a:moveTo>
                      <a:pt x="442" y="27"/>
                    </a:moveTo>
                    <a:lnTo>
                      <a:pt x="128" y="159"/>
                    </a:lnTo>
                    <a:lnTo>
                      <a:pt x="133" y="163"/>
                    </a:lnTo>
                    <a:lnTo>
                      <a:pt x="452" y="29"/>
                    </a:lnTo>
                    <a:lnTo>
                      <a:pt x="442" y="27"/>
                    </a:lnTo>
                    <a:close/>
                    <a:moveTo>
                      <a:pt x="507" y="0"/>
                    </a:moveTo>
                    <a:lnTo>
                      <a:pt x="449" y="25"/>
                    </a:lnTo>
                    <a:lnTo>
                      <a:pt x="458" y="26"/>
                    </a:lnTo>
                    <a:lnTo>
                      <a:pt x="510" y="4"/>
                    </a:lnTo>
                    <a:lnTo>
                      <a:pt x="507" y="0"/>
                    </a:lnTo>
                    <a:close/>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 name="Freeform 732">
                <a:extLst>
                  <a:ext uri="{FF2B5EF4-FFF2-40B4-BE49-F238E27FC236}">
                    <a16:creationId xmlns:a16="http://schemas.microsoft.com/office/drawing/2014/main" id="{5ADB6E05-DAA9-402B-80E6-9AF7DB1EDB9D}"/>
                  </a:ext>
                </a:extLst>
              </p:cNvPr>
              <p:cNvSpPr>
                <a:spLocks noEditPoints="1"/>
              </p:cNvSpPr>
              <p:nvPr/>
            </p:nvSpPr>
            <p:spPr bwMode="auto">
              <a:xfrm>
                <a:off x="-5009" y="1182"/>
                <a:ext cx="510" cy="218"/>
              </a:xfrm>
              <a:custGeom>
                <a:avLst/>
                <a:gdLst>
                  <a:gd name="T0" fmla="*/ 84 w 510"/>
                  <a:gd name="T1" fmla="*/ 177 h 218"/>
                  <a:gd name="T2" fmla="*/ 0 w 510"/>
                  <a:gd name="T3" fmla="*/ 213 h 218"/>
                  <a:gd name="T4" fmla="*/ 3 w 510"/>
                  <a:gd name="T5" fmla="*/ 218 h 218"/>
                  <a:gd name="T6" fmla="*/ 91 w 510"/>
                  <a:gd name="T7" fmla="*/ 180 h 218"/>
                  <a:gd name="T8" fmla="*/ 84 w 510"/>
                  <a:gd name="T9" fmla="*/ 177 h 218"/>
                  <a:gd name="T10" fmla="*/ 127 w 510"/>
                  <a:gd name="T11" fmla="*/ 160 h 218"/>
                  <a:gd name="T12" fmla="*/ 86 w 510"/>
                  <a:gd name="T13" fmla="*/ 177 h 218"/>
                  <a:gd name="T14" fmla="*/ 92 w 510"/>
                  <a:gd name="T15" fmla="*/ 180 h 218"/>
                  <a:gd name="T16" fmla="*/ 131 w 510"/>
                  <a:gd name="T17" fmla="*/ 164 h 218"/>
                  <a:gd name="T18" fmla="*/ 127 w 510"/>
                  <a:gd name="T19" fmla="*/ 160 h 218"/>
                  <a:gd name="T20" fmla="*/ 442 w 510"/>
                  <a:gd name="T21" fmla="*/ 27 h 218"/>
                  <a:gd name="T22" fmla="*/ 128 w 510"/>
                  <a:gd name="T23" fmla="*/ 159 h 218"/>
                  <a:gd name="T24" fmla="*/ 133 w 510"/>
                  <a:gd name="T25" fmla="*/ 163 h 218"/>
                  <a:gd name="T26" fmla="*/ 452 w 510"/>
                  <a:gd name="T27" fmla="*/ 29 h 218"/>
                  <a:gd name="T28" fmla="*/ 442 w 510"/>
                  <a:gd name="T29" fmla="*/ 27 h 218"/>
                  <a:gd name="T30" fmla="*/ 507 w 510"/>
                  <a:gd name="T31" fmla="*/ 0 h 218"/>
                  <a:gd name="T32" fmla="*/ 449 w 510"/>
                  <a:gd name="T33" fmla="*/ 25 h 218"/>
                  <a:gd name="T34" fmla="*/ 458 w 510"/>
                  <a:gd name="T35" fmla="*/ 26 h 218"/>
                  <a:gd name="T36" fmla="*/ 510 w 510"/>
                  <a:gd name="T37" fmla="*/ 4 h 218"/>
                  <a:gd name="T38" fmla="*/ 507 w 510"/>
                  <a:gd name="T39"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0" h="218">
                    <a:moveTo>
                      <a:pt x="84" y="177"/>
                    </a:moveTo>
                    <a:lnTo>
                      <a:pt x="0" y="213"/>
                    </a:lnTo>
                    <a:lnTo>
                      <a:pt x="3" y="218"/>
                    </a:lnTo>
                    <a:lnTo>
                      <a:pt x="91" y="180"/>
                    </a:lnTo>
                    <a:lnTo>
                      <a:pt x="84" y="177"/>
                    </a:lnTo>
                    <a:moveTo>
                      <a:pt x="127" y="160"/>
                    </a:moveTo>
                    <a:lnTo>
                      <a:pt x="86" y="177"/>
                    </a:lnTo>
                    <a:lnTo>
                      <a:pt x="92" y="180"/>
                    </a:lnTo>
                    <a:lnTo>
                      <a:pt x="131" y="164"/>
                    </a:lnTo>
                    <a:lnTo>
                      <a:pt x="127" y="160"/>
                    </a:lnTo>
                    <a:moveTo>
                      <a:pt x="442" y="27"/>
                    </a:moveTo>
                    <a:lnTo>
                      <a:pt x="128" y="159"/>
                    </a:lnTo>
                    <a:lnTo>
                      <a:pt x="133" y="163"/>
                    </a:lnTo>
                    <a:lnTo>
                      <a:pt x="452" y="29"/>
                    </a:lnTo>
                    <a:lnTo>
                      <a:pt x="442" y="27"/>
                    </a:lnTo>
                    <a:moveTo>
                      <a:pt x="507" y="0"/>
                    </a:moveTo>
                    <a:lnTo>
                      <a:pt x="449" y="25"/>
                    </a:lnTo>
                    <a:lnTo>
                      <a:pt x="458" y="26"/>
                    </a:lnTo>
                    <a:lnTo>
                      <a:pt x="510" y="4"/>
                    </a:lnTo>
                    <a:lnTo>
                      <a:pt x="5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 name="Freeform 733">
                <a:extLst>
                  <a:ext uri="{FF2B5EF4-FFF2-40B4-BE49-F238E27FC236}">
                    <a16:creationId xmlns:a16="http://schemas.microsoft.com/office/drawing/2014/main" id="{C09C17F0-A150-4E2B-B1BF-A922AAD95DCA}"/>
                  </a:ext>
                </a:extLst>
              </p:cNvPr>
              <p:cNvSpPr>
                <a:spLocks/>
              </p:cNvSpPr>
              <p:nvPr/>
            </p:nvSpPr>
            <p:spPr bwMode="auto">
              <a:xfrm>
                <a:off x="-4925" y="1359"/>
                <a:ext cx="8" cy="3"/>
              </a:xfrm>
              <a:custGeom>
                <a:avLst/>
                <a:gdLst>
                  <a:gd name="T0" fmla="*/ 2 w 8"/>
                  <a:gd name="T1" fmla="*/ 0 h 3"/>
                  <a:gd name="T2" fmla="*/ 0 w 8"/>
                  <a:gd name="T3" fmla="*/ 0 h 3"/>
                  <a:gd name="T4" fmla="*/ 7 w 8"/>
                  <a:gd name="T5" fmla="*/ 3 h 3"/>
                  <a:gd name="T6" fmla="*/ 8 w 8"/>
                  <a:gd name="T7" fmla="*/ 3 h 3"/>
                  <a:gd name="T8" fmla="*/ 2 w 8"/>
                  <a:gd name="T9" fmla="*/ 0 h 3"/>
                </a:gdLst>
                <a:ahLst/>
                <a:cxnLst>
                  <a:cxn ang="0">
                    <a:pos x="T0" y="T1"/>
                  </a:cxn>
                  <a:cxn ang="0">
                    <a:pos x="T2" y="T3"/>
                  </a:cxn>
                  <a:cxn ang="0">
                    <a:pos x="T4" y="T5"/>
                  </a:cxn>
                  <a:cxn ang="0">
                    <a:pos x="T6" y="T7"/>
                  </a:cxn>
                  <a:cxn ang="0">
                    <a:pos x="T8" y="T9"/>
                  </a:cxn>
                </a:cxnLst>
                <a:rect l="0" t="0" r="r" b="b"/>
                <a:pathLst>
                  <a:path w="8" h="3">
                    <a:moveTo>
                      <a:pt x="2" y="0"/>
                    </a:moveTo>
                    <a:lnTo>
                      <a:pt x="0" y="0"/>
                    </a:lnTo>
                    <a:lnTo>
                      <a:pt x="7" y="3"/>
                    </a:lnTo>
                    <a:lnTo>
                      <a:pt x="8" y="3"/>
                    </a:lnTo>
                    <a:lnTo>
                      <a:pt x="2"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 name="Freeform 734">
                <a:extLst>
                  <a:ext uri="{FF2B5EF4-FFF2-40B4-BE49-F238E27FC236}">
                    <a16:creationId xmlns:a16="http://schemas.microsoft.com/office/drawing/2014/main" id="{29DACDC8-DBE1-4CF0-96BB-D619B59248D7}"/>
                  </a:ext>
                </a:extLst>
              </p:cNvPr>
              <p:cNvSpPr>
                <a:spLocks/>
              </p:cNvSpPr>
              <p:nvPr/>
            </p:nvSpPr>
            <p:spPr bwMode="auto">
              <a:xfrm>
                <a:off x="-4925" y="1359"/>
                <a:ext cx="8" cy="3"/>
              </a:xfrm>
              <a:custGeom>
                <a:avLst/>
                <a:gdLst>
                  <a:gd name="T0" fmla="*/ 2 w 8"/>
                  <a:gd name="T1" fmla="*/ 0 h 3"/>
                  <a:gd name="T2" fmla="*/ 0 w 8"/>
                  <a:gd name="T3" fmla="*/ 0 h 3"/>
                  <a:gd name="T4" fmla="*/ 7 w 8"/>
                  <a:gd name="T5" fmla="*/ 3 h 3"/>
                  <a:gd name="T6" fmla="*/ 8 w 8"/>
                  <a:gd name="T7" fmla="*/ 3 h 3"/>
                  <a:gd name="T8" fmla="*/ 2 w 8"/>
                  <a:gd name="T9" fmla="*/ 0 h 3"/>
                </a:gdLst>
                <a:ahLst/>
                <a:cxnLst>
                  <a:cxn ang="0">
                    <a:pos x="T0" y="T1"/>
                  </a:cxn>
                  <a:cxn ang="0">
                    <a:pos x="T2" y="T3"/>
                  </a:cxn>
                  <a:cxn ang="0">
                    <a:pos x="T4" y="T5"/>
                  </a:cxn>
                  <a:cxn ang="0">
                    <a:pos x="T6" y="T7"/>
                  </a:cxn>
                  <a:cxn ang="0">
                    <a:pos x="T8" y="T9"/>
                  </a:cxn>
                </a:cxnLst>
                <a:rect l="0" t="0" r="r" b="b"/>
                <a:pathLst>
                  <a:path w="8" h="3">
                    <a:moveTo>
                      <a:pt x="2" y="0"/>
                    </a:moveTo>
                    <a:lnTo>
                      <a:pt x="0" y="0"/>
                    </a:lnTo>
                    <a:lnTo>
                      <a:pt x="7" y="3"/>
                    </a:lnTo>
                    <a:lnTo>
                      <a:pt x="8"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 name="Freeform 735">
                <a:extLst>
                  <a:ext uri="{FF2B5EF4-FFF2-40B4-BE49-F238E27FC236}">
                    <a16:creationId xmlns:a16="http://schemas.microsoft.com/office/drawing/2014/main" id="{31767FA0-AFA2-4065-90F6-6B041805AB9F}"/>
                  </a:ext>
                </a:extLst>
              </p:cNvPr>
              <p:cNvSpPr>
                <a:spLocks/>
              </p:cNvSpPr>
              <p:nvPr/>
            </p:nvSpPr>
            <p:spPr bwMode="auto">
              <a:xfrm>
                <a:off x="-4882" y="1342"/>
                <a:ext cx="5" cy="4"/>
              </a:xfrm>
              <a:custGeom>
                <a:avLst/>
                <a:gdLst>
                  <a:gd name="T0" fmla="*/ 0 w 5"/>
                  <a:gd name="T1" fmla="*/ 0 h 4"/>
                  <a:gd name="T2" fmla="*/ 0 w 5"/>
                  <a:gd name="T3" fmla="*/ 0 h 4"/>
                  <a:gd name="T4" fmla="*/ 4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4" y="4"/>
                    </a:lnTo>
                    <a:lnTo>
                      <a:pt x="5" y="4"/>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 name="Freeform 736">
                <a:extLst>
                  <a:ext uri="{FF2B5EF4-FFF2-40B4-BE49-F238E27FC236}">
                    <a16:creationId xmlns:a16="http://schemas.microsoft.com/office/drawing/2014/main" id="{E9E4C20F-2947-449A-BD13-EB116618D10A}"/>
                  </a:ext>
                </a:extLst>
              </p:cNvPr>
              <p:cNvSpPr>
                <a:spLocks/>
              </p:cNvSpPr>
              <p:nvPr/>
            </p:nvSpPr>
            <p:spPr bwMode="auto">
              <a:xfrm>
                <a:off x="-4882" y="1342"/>
                <a:ext cx="5" cy="4"/>
              </a:xfrm>
              <a:custGeom>
                <a:avLst/>
                <a:gdLst>
                  <a:gd name="T0" fmla="*/ 0 w 5"/>
                  <a:gd name="T1" fmla="*/ 0 h 4"/>
                  <a:gd name="T2" fmla="*/ 0 w 5"/>
                  <a:gd name="T3" fmla="*/ 0 h 4"/>
                  <a:gd name="T4" fmla="*/ 4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4" y="4"/>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 name="Freeform 737">
                <a:extLst>
                  <a:ext uri="{FF2B5EF4-FFF2-40B4-BE49-F238E27FC236}">
                    <a16:creationId xmlns:a16="http://schemas.microsoft.com/office/drawing/2014/main" id="{8FB6F22D-4188-4DBC-9A6D-B0CCC116E495}"/>
                  </a:ext>
                </a:extLst>
              </p:cNvPr>
              <p:cNvSpPr>
                <a:spLocks/>
              </p:cNvSpPr>
              <p:nvPr/>
            </p:nvSpPr>
            <p:spPr bwMode="auto">
              <a:xfrm>
                <a:off x="-4567" y="1207"/>
                <a:ext cx="16" cy="4"/>
              </a:xfrm>
              <a:custGeom>
                <a:avLst/>
                <a:gdLst>
                  <a:gd name="T0" fmla="*/ 7 w 16"/>
                  <a:gd name="T1" fmla="*/ 0 h 4"/>
                  <a:gd name="T2" fmla="*/ 0 w 16"/>
                  <a:gd name="T3" fmla="*/ 2 h 4"/>
                  <a:gd name="T4" fmla="*/ 10 w 16"/>
                  <a:gd name="T5" fmla="*/ 4 h 4"/>
                  <a:gd name="T6" fmla="*/ 16 w 16"/>
                  <a:gd name="T7" fmla="*/ 1 h 4"/>
                  <a:gd name="T8" fmla="*/ 7 w 16"/>
                  <a:gd name="T9" fmla="*/ 0 h 4"/>
                </a:gdLst>
                <a:ahLst/>
                <a:cxnLst>
                  <a:cxn ang="0">
                    <a:pos x="T0" y="T1"/>
                  </a:cxn>
                  <a:cxn ang="0">
                    <a:pos x="T2" y="T3"/>
                  </a:cxn>
                  <a:cxn ang="0">
                    <a:pos x="T4" y="T5"/>
                  </a:cxn>
                  <a:cxn ang="0">
                    <a:pos x="T6" y="T7"/>
                  </a:cxn>
                  <a:cxn ang="0">
                    <a:pos x="T8" y="T9"/>
                  </a:cxn>
                </a:cxnLst>
                <a:rect l="0" t="0" r="r" b="b"/>
                <a:pathLst>
                  <a:path w="16" h="4">
                    <a:moveTo>
                      <a:pt x="7" y="0"/>
                    </a:moveTo>
                    <a:lnTo>
                      <a:pt x="0" y="2"/>
                    </a:lnTo>
                    <a:lnTo>
                      <a:pt x="10" y="4"/>
                    </a:lnTo>
                    <a:lnTo>
                      <a:pt x="16" y="1"/>
                    </a:lnTo>
                    <a:lnTo>
                      <a:pt x="7"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 name="Freeform 738">
                <a:extLst>
                  <a:ext uri="{FF2B5EF4-FFF2-40B4-BE49-F238E27FC236}">
                    <a16:creationId xmlns:a16="http://schemas.microsoft.com/office/drawing/2014/main" id="{B228AD69-37B1-47EC-83B9-FA7EDCE44C92}"/>
                  </a:ext>
                </a:extLst>
              </p:cNvPr>
              <p:cNvSpPr>
                <a:spLocks/>
              </p:cNvSpPr>
              <p:nvPr/>
            </p:nvSpPr>
            <p:spPr bwMode="auto">
              <a:xfrm>
                <a:off x="-4567" y="1207"/>
                <a:ext cx="16" cy="4"/>
              </a:xfrm>
              <a:custGeom>
                <a:avLst/>
                <a:gdLst>
                  <a:gd name="T0" fmla="*/ 7 w 16"/>
                  <a:gd name="T1" fmla="*/ 0 h 4"/>
                  <a:gd name="T2" fmla="*/ 0 w 16"/>
                  <a:gd name="T3" fmla="*/ 2 h 4"/>
                  <a:gd name="T4" fmla="*/ 10 w 16"/>
                  <a:gd name="T5" fmla="*/ 4 h 4"/>
                  <a:gd name="T6" fmla="*/ 16 w 16"/>
                  <a:gd name="T7" fmla="*/ 1 h 4"/>
                  <a:gd name="T8" fmla="*/ 7 w 16"/>
                  <a:gd name="T9" fmla="*/ 0 h 4"/>
                </a:gdLst>
                <a:ahLst/>
                <a:cxnLst>
                  <a:cxn ang="0">
                    <a:pos x="T0" y="T1"/>
                  </a:cxn>
                  <a:cxn ang="0">
                    <a:pos x="T2" y="T3"/>
                  </a:cxn>
                  <a:cxn ang="0">
                    <a:pos x="T4" y="T5"/>
                  </a:cxn>
                  <a:cxn ang="0">
                    <a:pos x="T6" y="T7"/>
                  </a:cxn>
                  <a:cxn ang="0">
                    <a:pos x="T8" y="T9"/>
                  </a:cxn>
                </a:cxnLst>
                <a:rect l="0" t="0" r="r" b="b"/>
                <a:pathLst>
                  <a:path w="16" h="4">
                    <a:moveTo>
                      <a:pt x="7" y="0"/>
                    </a:moveTo>
                    <a:lnTo>
                      <a:pt x="0" y="2"/>
                    </a:lnTo>
                    <a:lnTo>
                      <a:pt x="10" y="4"/>
                    </a:lnTo>
                    <a:lnTo>
                      <a:pt x="16" y="1"/>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 name="Freeform 739">
                <a:extLst>
                  <a:ext uri="{FF2B5EF4-FFF2-40B4-BE49-F238E27FC236}">
                    <a16:creationId xmlns:a16="http://schemas.microsoft.com/office/drawing/2014/main" id="{75AA2735-EFC6-4792-A298-8E2A571081A5}"/>
                  </a:ext>
                </a:extLst>
              </p:cNvPr>
              <p:cNvSpPr>
                <a:spLocks/>
              </p:cNvSpPr>
              <p:nvPr/>
            </p:nvSpPr>
            <p:spPr bwMode="auto">
              <a:xfrm>
                <a:off x="-4881" y="1341"/>
                <a:ext cx="5" cy="4"/>
              </a:xfrm>
              <a:custGeom>
                <a:avLst/>
                <a:gdLst>
                  <a:gd name="T0" fmla="*/ 0 w 5"/>
                  <a:gd name="T1" fmla="*/ 0 h 4"/>
                  <a:gd name="T2" fmla="*/ 0 w 5"/>
                  <a:gd name="T3" fmla="*/ 0 h 4"/>
                  <a:gd name="T4" fmla="*/ 5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5" y="4"/>
                    </a:lnTo>
                    <a:lnTo>
                      <a:pt x="5" y="4"/>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 name="Freeform 740">
                <a:extLst>
                  <a:ext uri="{FF2B5EF4-FFF2-40B4-BE49-F238E27FC236}">
                    <a16:creationId xmlns:a16="http://schemas.microsoft.com/office/drawing/2014/main" id="{DE5E39F3-04DE-4FE3-8A6D-78228810F11F}"/>
                  </a:ext>
                </a:extLst>
              </p:cNvPr>
              <p:cNvSpPr>
                <a:spLocks/>
              </p:cNvSpPr>
              <p:nvPr/>
            </p:nvSpPr>
            <p:spPr bwMode="auto">
              <a:xfrm>
                <a:off x="-4881" y="1341"/>
                <a:ext cx="5" cy="4"/>
              </a:xfrm>
              <a:custGeom>
                <a:avLst/>
                <a:gdLst>
                  <a:gd name="T0" fmla="*/ 0 w 5"/>
                  <a:gd name="T1" fmla="*/ 0 h 4"/>
                  <a:gd name="T2" fmla="*/ 0 w 5"/>
                  <a:gd name="T3" fmla="*/ 0 h 4"/>
                  <a:gd name="T4" fmla="*/ 5 w 5"/>
                  <a:gd name="T5" fmla="*/ 4 h 4"/>
                  <a:gd name="T6" fmla="*/ 5 w 5"/>
                  <a:gd name="T7" fmla="*/ 4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lnTo>
                      <a:pt x="0" y="0"/>
                    </a:lnTo>
                    <a:lnTo>
                      <a:pt x="5" y="4"/>
                    </a:lnTo>
                    <a:lnTo>
                      <a:pt x="5"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 name="Freeform 741">
                <a:extLst>
                  <a:ext uri="{FF2B5EF4-FFF2-40B4-BE49-F238E27FC236}">
                    <a16:creationId xmlns:a16="http://schemas.microsoft.com/office/drawing/2014/main" id="{1C748B6A-9C1F-43C3-8FEF-9F66505E2C37}"/>
                  </a:ext>
                </a:extLst>
              </p:cNvPr>
              <p:cNvSpPr>
                <a:spLocks/>
              </p:cNvSpPr>
              <p:nvPr/>
            </p:nvSpPr>
            <p:spPr bwMode="auto">
              <a:xfrm>
                <a:off x="-4882" y="1341"/>
                <a:ext cx="6" cy="5"/>
              </a:xfrm>
              <a:custGeom>
                <a:avLst/>
                <a:gdLst>
                  <a:gd name="T0" fmla="*/ 1 w 6"/>
                  <a:gd name="T1" fmla="*/ 0 h 5"/>
                  <a:gd name="T2" fmla="*/ 0 w 6"/>
                  <a:gd name="T3" fmla="*/ 1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lnTo>
                      <a:pt x="0" y="1"/>
                    </a:lnTo>
                    <a:lnTo>
                      <a:pt x="5" y="5"/>
                    </a:lnTo>
                    <a:lnTo>
                      <a:pt x="6" y="4"/>
                    </a:lnTo>
                    <a:lnTo>
                      <a:pt x="1"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 name="Freeform 742">
                <a:extLst>
                  <a:ext uri="{FF2B5EF4-FFF2-40B4-BE49-F238E27FC236}">
                    <a16:creationId xmlns:a16="http://schemas.microsoft.com/office/drawing/2014/main" id="{42A39C42-24F9-418C-86DD-F09599F62DAF}"/>
                  </a:ext>
                </a:extLst>
              </p:cNvPr>
              <p:cNvSpPr>
                <a:spLocks/>
              </p:cNvSpPr>
              <p:nvPr/>
            </p:nvSpPr>
            <p:spPr bwMode="auto">
              <a:xfrm>
                <a:off x="-4882" y="1341"/>
                <a:ext cx="6" cy="5"/>
              </a:xfrm>
              <a:custGeom>
                <a:avLst/>
                <a:gdLst>
                  <a:gd name="T0" fmla="*/ 1 w 6"/>
                  <a:gd name="T1" fmla="*/ 0 h 5"/>
                  <a:gd name="T2" fmla="*/ 0 w 6"/>
                  <a:gd name="T3" fmla="*/ 1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lnTo>
                      <a:pt x="0" y="1"/>
                    </a:lnTo>
                    <a:lnTo>
                      <a:pt x="5" y="5"/>
                    </a:lnTo>
                    <a:lnTo>
                      <a:pt x="6"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3" name="Freeform 743">
                <a:extLst>
                  <a:ext uri="{FF2B5EF4-FFF2-40B4-BE49-F238E27FC236}">
                    <a16:creationId xmlns:a16="http://schemas.microsoft.com/office/drawing/2014/main" id="{3718FA39-3064-4020-8AFD-CA509F30A3AE}"/>
                  </a:ext>
                </a:extLst>
              </p:cNvPr>
              <p:cNvSpPr>
                <a:spLocks noEditPoints="1"/>
              </p:cNvSpPr>
              <p:nvPr/>
            </p:nvSpPr>
            <p:spPr bwMode="auto">
              <a:xfrm>
                <a:off x="-5132" y="1398"/>
                <a:ext cx="119" cy="54"/>
              </a:xfrm>
              <a:custGeom>
                <a:avLst/>
                <a:gdLst>
                  <a:gd name="T0" fmla="*/ 34 w 109"/>
                  <a:gd name="T1" fmla="*/ 30 h 50"/>
                  <a:gd name="T2" fmla="*/ 29 w 109"/>
                  <a:gd name="T3" fmla="*/ 33 h 50"/>
                  <a:gd name="T4" fmla="*/ 2 w 109"/>
                  <a:gd name="T5" fmla="*/ 44 h 50"/>
                  <a:gd name="T6" fmla="*/ 0 w 109"/>
                  <a:gd name="T7" fmla="*/ 45 h 50"/>
                  <a:gd name="T8" fmla="*/ 1 w 109"/>
                  <a:gd name="T9" fmla="*/ 50 h 50"/>
                  <a:gd name="T10" fmla="*/ 38 w 109"/>
                  <a:gd name="T11" fmla="*/ 35 h 50"/>
                  <a:gd name="T12" fmla="*/ 34 w 109"/>
                  <a:gd name="T13" fmla="*/ 30 h 50"/>
                  <a:gd name="T14" fmla="*/ 107 w 109"/>
                  <a:gd name="T15" fmla="*/ 0 h 50"/>
                  <a:gd name="T16" fmla="*/ 39 w 109"/>
                  <a:gd name="T17" fmla="*/ 29 h 50"/>
                  <a:gd name="T18" fmla="*/ 42 w 109"/>
                  <a:gd name="T19" fmla="*/ 33 h 50"/>
                  <a:gd name="T20" fmla="*/ 109 w 109"/>
                  <a:gd name="T21" fmla="*/ 4 h 50"/>
                  <a:gd name="T22" fmla="*/ 107 w 109"/>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50">
                    <a:moveTo>
                      <a:pt x="34" y="30"/>
                    </a:moveTo>
                    <a:cubicBezTo>
                      <a:pt x="29" y="33"/>
                      <a:pt x="29" y="33"/>
                      <a:pt x="29" y="33"/>
                    </a:cubicBezTo>
                    <a:cubicBezTo>
                      <a:pt x="2" y="44"/>
                      <a:pt x="2" y="44"/>
                      <a:pt x="2" y="44"/>
                    </a:cubicBezTo>
                    <a:cubicBezTo>
                      <a:pt x="0" y="45"/>
                      <a:pt x="0" y="45"/>
                      <a:pt x="0" y="45"/>
                    </a:cubicBezTo>
                    <a:cubicBezTo>
                      <a:pt x="1" y="47"/>
                      <a:pt x="1" y="48"/>
                      <a:pt x="1" y="50"/>
                    </a:cubicBezTo>
                    <a:cubicBezTo>
                      <a:pt x="38" y="35"/>
                      <a:pt x="38" y="35"/>
                      <a:pt x="38" y="35"/>
                    </a:cubicBezTo>
                    <a:cubicBezTo>
                      <a:pt x="34" y="30"/>
                      <a:pt x="34" y="30"/>
                      <a:pt x="34" y="30"/>
                    </a:cubicBezTo>
                    <a:moveTo>
                      <a:pt x="107" y="0"/>
                    </a:moveTo>
                    <a:cubicBezTo>
                      <a:pt x="39" y="29"/>
                      <a:pt x="39" y="29"/>
                      <a:pt x="39" y="29"/>
                    </a:cubicBezTo>
                    <a:cubicBezTo>
                      <a:pt x="42" y="33"/>
                      <a:pt x="42" y="33"/>
                      <a:pt x="42" y="33"/>
                    </a:cubicBezTo>
                    <a:cubicBezTo>
                      <a:pt x="109" y="4"/>
                      <a:pt x="109" y="4"/>
                      <a:pt x="109" y="4"/>
                    </a:cubicBezTo>
                    <a:cubicBezTo>
                      <a:pt x="107" y="0"/>
                      <a:pt x="107" y="0"/>
                      <a:pt x="107"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4" name="Freeform 744">
                <a:extLst>
                  <a:ext uri="{FF2B5EF4-FFF2-40B4-BE49-F238E27FC236}">
                    <a16:creationId xmlns:a16="http://schemas.microsoft.com/office/drawing/2014/main" id="{A8429140-A511-4131-93E7-803FD8DCA59A}"/>
                  </a:ext>
                </a:extLst>
              </p:cNvPr>
              <p:cNvSpPr>
                <a:spLocks/>
              </p:cNvSpPr>
              <p:nvPr/>
            </p:nvSpPr>
            <p:spPr bwMode="auto">
              <a:xfrm>
                <a:off x="-5089" y="1429"/>
                <a:ext cx="3" cy="5"/>
              </a:xfrm>
              <a:custGeom>
                <a:avLst/>
                <a:gdLst>
                  <a:gd name="T0" fmla="*/ 0 w 3"/>
                  <a:gd name="T1" fmla="*/ 0 h 5"/>
                  <a:gd name="T2" fmla="*/ 0 w 3"/>
                  <a:gd name="T3" fmla="*/ 0 h 5"/>
                  <a:gd name="T4" fmla="*/ 3 w 3"/>
                  <a:gd name="T5" fmla="*/ 5 h 5"/>
                  <a:gd name="T6" fmla="*/ 3 w 3"/>
                  <a:gd name="T7" fmla="*/ 5 h 5"/>
                  <a:gd name="T8" fmla="*/ 0 w 3"/>
                  <a:gd name="T9" fmla="*/ 0 h 5"/>
                </a:gdLst>
                <a:ahLst/>
                <a:cxnLst>
                  <a:cxn ang="0">
                    <a:pos x="T0" y="T1"/>
                  </a:cxn>
                  <a:cxn ang="0">
                    <a:pos x="T2" y="T3"/>
                  </a:cxn>
                  <a:cxn ang="0">
                    <a:pos x="T4" y="T5"/>
                  </a:cxn>
                  <a:cxn ang="0">
                    <a:pos x="T6" y="T7"/>
                  </a:cxn>
                  <a:cxn ang="0">
                    <a:pos x="T8" y="T9"/>
                  </a:cxn>
                </a:cxnLst>
                <a:rect l="0" t="0" r="r" b="b"/>
                <a:pathLst>
                  <a:path w="3" h="5">
                    <a:moveTo>
                      <a:pt x="0" y="0"/>
                    </a:moveTo>
                    <a:lnTo>
                      <a:pt x="0" y="0"/>
                    </a:lnTo>
                    <a:lnTo>
                      <a:pt x="3" y="5"/>
                    </a:lnTo>
                    <a:lnTo>
                      <a:pt x="3" y="5"/>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5" name="Freeform 745">
                <a:extLst>
                  <a:ext uri="{FF2B5EF4-FFF2-40B4-BE49-F238E27FC236}">
                    <a16:creationId xmlns:a16="http://schemas.microsoft.com/office/drawing/2014/main" id="{E50038DC-CD95-41B4-BB60-63CCFEE2C1D6}"/>
                  </a:ext>
                </a:extLst>
              </p:cNvPr>
              <p:cNvSpPr>
                <a:spLocks/>
              </p:cNvSpPr>
              <p:nvPr/>
            </p:nvSpPr>
            <p:spPr bwMode="auto">
              <a:xfrm>
                <a:off x="-5089" y="1429"/>
                <a:ext cx="3" cy="5"/>
              </a:xfrm>
              <a:custGeom>
                <a:avLst/>
                <a:gdLst>
                  <a:gd name="T0" fmla="*/ 0 w 3"/>
                  <a:gd name="T1" fmla="*/ 0 h 5"/>
                  <a:gd name="T2" fmla="*/ 0 w 3"/>
                  <a:gd name="T3" fmla="*/ 0 h 5"/>
                  <a:gd name="T4" fmla="*/ 3 w 3"/>
                  <a:gd name="T5" fmla="*/ 5 h 5"/>
                  <a:gd name="T6" fmla="*/ 3 w 3"/>
                  <a:gd name="T7" fmla="*/ 5 h 5"/>
                  <a:gd name="T8" fmla="*/ 0 w 3"/>
                  <a:gd name="T9" fmla="*/ 0 h 5"/>
                </a:gdLst>
                <a:ahLst/>
                <a:cxnLst>
                  <a:cxn ang="0">
                    <a:pos x="T0" y="T1"/>
                  </a:cxn>
                  <a:cxn ang="0">
                    <a:pos x="T2" y="T3"/>
                  </a:cxn>
                  <a:cxn ang="0">
                    <a:pos x="T4" y="T5"/>
                  </a:cxn>
                  <a:cxn ang="0">
                    <a:pos x="T6" y="T7"/>
                  </a:cxn>
                  <a:cxn ang="0">
                    <a:pos x="T8" y="T9"/>
                  </a:cxn>
                </a:cxnLst>
                <a:rect l="0" t="0" r="r" b="b"/>
                <a:pathLst>
                  <a:path w="3" h="5">
                    <a:moveTo>
                      <a:pt x="0" y="0"/>
                    </a:moveTo>
                    <a:lnTo>
                      <a:pt x="0" y="0"/>
                    </a:lnTo>
                    <a:lnTo>
                      <a:pt x="3" y="5"/>
                    </a:lnTo>
                    <a:lnTo>
                      <a:pt x="3"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6" name="Freeform 746">
                <a:extLst>
                  <a:ext uri="{FF2B5EF4-FFF2-40B4-BE49-F238E27FC236}">
                    <a16:creationId xmlns:a16="http://schemas.microsoft.com/office/drawing/2014/main" id="{63B76C5E-A257-4DC2-B2D5-10E9A4B59CF9}"/>
                  </a:ext>
                </a:extLst>
              </p:cNvPr>
              <p:cNvSpPr>
                <a:spLocks/>
              </p:cNvSpPr>
              <p:nvPr/>
            </p:nvSpPr>
            <p:spPr bwMode="auto">
              <a:xfrm>
                <a:off x="-5095" y="1430"/>
                <a:ext cx="4" cy="6"/>
              </a:xfrm>
              <a:custGeom>
                <a:avLst/>
                <a:gdLst>
                  <a:gd name="T0" fmla="*/ 0 w 4"/>
                  <a:gd name="T1" fmla="*/ 0 h 6"/>
                  <a:gd name="T2" fmla="*/ 0 w 4"/>
                  <a:gd name="T3" fmla="*/ 0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0"/>
                    </a:lnTo>
                    <a:lnTo>
                      <a:pt x="4" y="6"/>
                    </a:lnTo>
                    <a:lnTo>
                      <a:pt x="4" y="6"/>
                    </a:lnTo>
                    <a:lnTo>
                      <a:pt x="0" y="0"/>
                    </a:lnTo>
                    <a:close/>
                  </a:path>
                </a:pathLst>
              </a:custGeom>
              <a:solidFill>
                <a:srgbClr val="C1C3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7" name="Freeform 747">
                <a:extLst>
                  <a:ext uri="{FF2B5EF4-FFF2-40B4-BE49-F238E27FC236}">
                    <a16:creationId xmlns:a16="http://schemas.microsoft.com/office/drawing/2014/main" id="{D7C21DE6-C93B-4DE4-AA86-E8EE3FAA421A}"/>
                  </a:ext>
                </a:extLst>
              </p:cNvPr>
              <p:cNvSpPr>
                <a:spLocks/>
              </p:cNvSpPr>
              <p:nvPr/>
            </p:nvSpPr>
            <p:spPr bwMode="auto">
              <a:xfrm>
                <a:off x="-5095" y="1430"/>
                <a:ext cx="4" cy="6"/>
              </a:xfrm>
              <a:custGeom>
                <a:avLst/>
                <a:gdLst>
                  <a:gd name="T0" fmla="*/ 0 w 4"/>
                  <a:gd name="T1" fmla="*/ 0 h 6"/>
                  <a:gd name="T2" fmla="*/ 0 w 4"/>
                  <a:gd name="T3" fmla="*/ 0 h 6"/>
                  <a:gd name="T4" fmla="*/ 4 w 4"/>
                  <a:gd name="T5" fmla="*/ 6 h 6"/>
                  <a:gd name="T6" fmla="*/ 4 w 4"/>
                  <a:gd name="T7" fmla="*/ 6 h 6"/>
                  <a:gd name="T8" fmla="*/ 0 w 4"/>
                  <a:gd name="T9" fmla="*/ 0 h 6"/>
                </a:gdLst>
                <a:ahLst/>
                <a:cxnLst>
                  <a:cxn ang="0">
                    <a:pos x="T0" y="T1"/>
                  </a:cxn>
                  <a:cxn ang="0">
                    <a:pos x="T2" y="T3"/>
                  </a:cxn>
                  <a:cxn ang="0">
                    <a:pos x="T4" y="T5"/>
                  </a:cxn>
                  <a:cxn ang="0">
                    <a:pos x="T6" y="T7"/>
                  </a:cxn>
                  <a:cxn ang="0">
                    <a:pos x="T8" y="T9"/>
                  </a:cxn>
                </a:cxnLst>
                <a:rect l="0" t="0" r="r" b="b"/>
                <a:pathLst>
                  <a:path w="4" h="6">
                    <a:moveTo>
                      <a:pt x="0" y="0"/>
                    </a:moveTo>
                    <a:lnTo>
                      <a:pt x="0" y="0"/>
                    </a:lnTo>
                    <a:lnTo>
                      <a:pt x="4" y="6"/>
                    </a:lnTo>
                    <a:lnTo>
                      <a:pt x="4"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8" name="Freeform 748">
                <a:extLst>
                  <a:ext uri="{FF2B5EF4-FFF2-40B4-BE49-F238E27FC236}">
                    <a16:creationId xmlns:a16="http://schemas.microsoft.com/office/drawing/2014/main" id="{F9F6447B-89A8-4848-81B8-3E264229AACB}"/>
                  </a:ext>
                </a:extLst>
              </p:cNvPr>
              <p:cNvSpPr>
                <a:spLocks/>
              </p:cNvSpPr>
              <p:nvPr/>
            </p:nvSpPr>
            <p:spPr bwMode="auto">
              <a:xfrm>
                <a:off x="-5095" y="1429"/>
                <a:ext cx="9" cy="7"/>
              </a:xfrm>
              <a:custGeom>
                <a:avLst/>
                <a:gdLst>
                  <a:gd name="T0" fmla="*/ 6 w 9"/>
                  <a:gd name="T1" fmla="*/ 0 h 7"/>
                  <a:gd name="T2" fmla="*/ 0 w 9"/>
                  <a:gd name="T3" fmla="*/ 1 h 7"/>
                  <a:gd name="T4" fmla="*/ 4 w 9"/>
                  <a:gd name="T5" fmla="*/ 7 h 7"/>
                  <a:gd name="T6" fmla="*/ 9 w 9"/>
                  <a:gd name="T7" fmla="*/ 5 h 7"/>
                  <a:gd name="T8" fmla="*/ 6 w 9"/>
                  <a:gd name="T9" fmla="*/ 0 h 7"/>
                </a:gdLst>
                <a:ahLst/>
                <a:cxnLst>
                  <a:cxn ang="0">
                    <a:pos x="T0" y="T1"/>
                  </a:cxn>
                  <a:cxn ang="0">
                    <a:pos x="T2" y="T3"/>
                  </a:cxn>
                  <a:cxn ang="0">
                    <a:pos x="T4" y="T5"/>
                  </a:cxn>
                  <a:cxn ang="0">
                    <a:pos x="T6" y="T7"/>
                  </a:cxn>
                  <a:cxn ang="0">
                    <a:pos x="T8" y="T9"/>
                  </a:cxn>
                </a:cxnLst>
                <a:rect l="0" t="0" r="r" b="b"/>
                <a:pathLst>
                  <a:path w="9" h="7">
                    <a:moveTo>
                      <a:pt x="6" y="0"/>
                    </a:moveTo>
                    <a:lnTo>
                      <a:pt x="0" y="1"/>
                    </a:lnTo>
                    <a:lnTo>
                      <a:pt x="4" y="7"/>
                    </a:lnTo>
                    <a:lnTo>
                      <a:pt x="9" y="5"/>
                    </a:lnTo>
                    <a:lnTo>
                      <a:pt x="6" y="0"/>
                    </a:lnTo>
                    <a:close/>
                  </a:path>
                </a:pathLst>
              </a:custGeom>
              <a:solidFill>
                <a:srgbClr val="9EA0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9" name="Freeform 749">
                <a:extLst>
                  <a:ext uri="{FF2B5EF4-FFF2-40B4-BE49-F238E27FC236}">
                    <a16:creationId xmlns:a16="http://schemas.microsoft.com/office/drawing/2014/main" id="{6B957E99-F0E0-4FF4-BE8A-31F4B76EA028}"/>
                  </a:ext>
                </a:extLst>
              </p:cNvPr>
              <p:cNvSpPr>
                <a:spLocks/>
              </p:cNvSpPr>
              <p:nvPr/>
            </p:nvSpPr>
            <p:spPr bwMode="auto">
              <a:xfrm>
                <a:off x="-5095" y="1429"/>
                <a:ext cx="9" cy="7"/>
              </a:xfrm>
              <a:custGeom>
                <a:avLst/>
                <a:gdLst>
                  <a:gd name="T0" fmla="*/ 6 w 9"/>
                  <a:gd name="T1" fmla="*/ 0 h 7"/>
                  <a:gd name="T2" fmla="*/ 0 w 9"/>
                  <a:gd name="T3" fmla="*/ 1 h 7"/>
                  <a:gd name="T4" fmla="*/ 4 w 9"/>
                  <a:gd name="T5" fmla="*/ 7 h 7"/>
                  <a:gd name="T6" fmla="*/ 9 w 9"/>
                  <a:gd name="T7" fmla="*/ 5 h 7"/>
                  <a:gd name="T8" fmla="*/ 6 w 9"/>
                  <a:gd name="T9" fmla="*/ 0 h 7"/>
                </a:gdLst>
                <a:ahLst/>
                <a:cxnLst>
                  <a:cxn ang="0">
                    <a:pos x="T0" y="T1"/>
                  </a:cxn>
                  <a:cxn ang="0">
                    <a:pos x="T2" y="T3"/>
                  </a:cxn>
                  <a:cxn ang="0">
                    <a:pos x="T4" y="T5"/>
                  </a:cxn>
                  <a:cxn ang="0">
                    <a:pos x="T6" y="T7"/>
                  </a:cxn>
                  <a:cxn ang="0">
                    <a:pos x="T8" y="T9"/>
                  </a:cxn>
                </a:cxnLst>
                <a:rect l="0" t="0" r="r" b="b"/>
                <a:pathLst>
                  <a:path w="9" h="7">
                    <a:moveTo>
                      <a:pt x="6" y="0"/>
                    </a:moveTo>
                    <a:lnTo>
                      <a:pt x="0" y="1"/>
                    </a:lnTo>
                    <a:lnTo>
                      <a:pt x="4" y="7"/>
                    </a:lnTo>
                    <a:lnTo>
                      <a:pt x="9" y="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0" name="Freeform 750">
                <a:extLst>
                  <a:ext uri="{FF2B5EF4-FFF2-40B4-BE49-F238E27FC236}">
                    <a16:creationId xmlns:a16="http://schemas.microsoft.com/office/drawing/2014/main" id="{4F504CA7-5C6C-4E3D-BDCD-0C2CB4168D60}"/>
                  </a:ext>
                </a:extLst>
              </p:cNvPr>
              <p:cNvSpPr>
                <a:spLocks/>
              </p:cNvSpPr>
              <p:nvPr/>
            </p:nvSpPr>
            <p:spPr bwMode="auto">
              <a:xfrm>
                <a:off x="-3163" y="1541"/>
                <a:ext cx="50" cy="49"/>
              </a:xfrm>
              <a:custGeom>
                <a:avLst/>
                <a:gdLst>
                  <a:gd name="T0" fmla="*/ 23 w 46"/>
                  <a:gd name="T1" fmla="*/ 0 h 45"/>
                  <a:gd name="T2" fmla="*/ 11 w 46"/>
                  <a:gd name="T3" fmla="*/ 4 h 45"/>
                  <a:gd name="T4" fmla="*/ 10 w 46"/>
                  <a:gd name="T5" fmla="*/ 4 h 45"/>
                  <a:gd name="T6" fmla="*/ 7 w 46"/>
                  <a:gd name="T7" fmla="*/ 7 h 45"/>
                  <a:gd name="T8" fmla="*/ 1 w 46"/>
                  <a:gd name="T9" fmla="*/ 27 h 45"/>
                  <a:gd name="T10" fmla="*/ 3 w 46"/>
                  <a:gd name="T11" fmla="*/ 32 h 45"/>
                  <a:gd name="T12" fmla="*/ 4 w 46"/>
                  <a:gd name="T13" fmla="*/ 35 h 45"/>
                  <a:gd name="T14" fmla="*/ 20 w 46"/>
                  <a:gd name="T15" fmla="*/ 45 h 45"/>
                  <a:gd name="T16" fmla="*/ 23 w 46"/>
                  <a:gd name="T17" fmla="*/ 45 h 45"/>
                  <a:gd name="T18" fmla="*/ 25 w 46"/>
                  <a:gd name="T19" fmla="*/ 45 h 45"/>
                  <a:gd name="T20" fmla="*/ 35 w 46"/>
                  <a:gd name="T21" fmla="*/ 41 h 45"/>
                  <a:gd name="T22" fmla="*/ 42 w 46"/>
                  <a:gd name="T23" fmla="*/ 34 h 45"/>
                  <a:gd name="T24" fmla="*/ 44 w 46"/>
                  <a:gd name="T25" fmla="*/ 29 h 45"/>
                  <a:gd name="T26" fmla="*/ 45 w 46"/>
                  <a:gd name="T27" fmla="*/ 19 h 45"/>
                  <a:gd name="T28" fmla="*/ 45 w 46"/>
                  <a:gd name="T29" fmla="*/ 18 h 45"/>
                  <a:gd name="T30" fmla="*/ 42 w 46"/>
                  <a:gd name="T31" fmla="*/ 10 h 45"/>
                  <a:gd name="T32" fmla="*/ 23 w 46"/>
                  <a:gd name="T3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45">
                    <a:moveTo>
                      <a:pt x="23" y="0"/>
                    </a:moveTo>
                    <a:cubicBezTo>
                      <a:pt x="19" y="0"/>
                      <a:pt x="14" y="1"/>
                      <a:pt x="11" y="4"/>
                    </a:cubicBezTo>
                    <a:cubicBezTo>
                      <a:pt x="11" y="4"/>
                      <a:pt x="10" y="4"/>
                      <a:pt x="10" y="4"/>
                    </a:cubicBezTo>
                    <a:cubicBezTo>
                      <a:pt x="9" y="5"/>
                      <a:pt x="8" y="6"/>
                      <a:pt x="7" y="7"/>
                    </a:cubicBezTo>
                    <a:cubicBezTo>
                      <a:pt x="2" y="13"/>
                      <a:pt x="0" y="20"/>
                      <a:pt x="1" y="27"/>
                    </a:cubicBezTo>
                    <a:cubicBezTo>
                      <a:pt x="1" y="28"/>
                      <a:pt x="2" y="30"/>
                      <a:pt x="3" y="32"/>
                    </a:cubicBezTo>
                    <a:cubicBezTo>
                      <a:pt x="3" y="33"/>
                      <a:pt x="4" y="34"/>
                      <a:pt x="4" y="35"/>
                    </a:cubicBezTo>
                    <a:cubicBezTo>
                      <a:pt x="8" y="40"/>
                      <a:pt x="14" y="44"/>
                      <a:pt x="20" y="45"/>
                    </a:cubicBezTo>
                    <a:cubicBezTo>
                      <a:pt x="21" y="45"/>
                      <a:pt x="22" y="45"/>
                      <a:pt x="23" y="45"/>
                    </a:cubicBezTo>
                    <a:cubicBezTo>
                      <a:pt x="24" y="45"/>
                      <a:pt x="24" y="45"/>
                      <a:pt x="25" y="45"/>
                    </a:cubicBezTo>
                    <a:cubicBezTo>
                      <a:pt x="29" y="45"/>
                      <a:pt x="32" y="43"/>
                      <a:pt x="35" y="41"/>
                    </a:cubicBezTo>
                    <a:cubicBezTo>
                      <a:pt x="38" y="39"/>
                      <a:pt x="41" y="37"/>
                      <a:pt x="42" y="34"/>
                    </a:cubicBezTo>
                    <a:cubicBezTo>
                      <a:pt x="43" y="32"/>
                      <a:pt x="44" y="31"/>
                      <a:pt x="44" y="29"/>
                    </a:cubicBezTo>
                    <a:cubicBezTo>
                      <a:pt x="45" y="26"/>
                      <a:pt x="46" y="23"/>
                      <a:pt x="45" y="19"/>
                    </a:cubicBezTo>
                    <a:cubicBezTo>
                      <a:pt x="45" y="19"/>
                      <a:pt x="45" y="18"/>
                      <a:pt x="45" y="18"/>
                    </a:cubicBezTo>
                    <a:cubicBezTo>
                      <a:pt x="44" y="15"/>
                      <a:pt x="43" y="13"/>
                      <a:pt x="42" y="10"/>
                    </a:cubicBezTo>
                    <a:cubicBezTo>
                      <a:pt x="37" y="4"/>
                      <a:pt x="30" y="0"/>
                      <a:pt x="23" y="0"/>
                    </a:cubicBezTo>
                  </a:path>
                </a:pathLst>
              </a:custGeom>
              <a:solidFill>
                <a:srgbClr val="C6C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1" name="Freeform 751">
                <a:extLst>
                  <a:ext uri="{FF2B5EF4-FFF2-40B4-BE49-F238E27FC236}">
                    <a16:creationId xmlns:a16="http://schemas.microsoft.com/office/drawing/2014/main" id="{41A0F216-25E4-4C95-8187-ED962CB32ED6}"/>
                  </a:ext>
                </a:extLst>
              </p:cNvPr>
              <p:cNvSpPr>
                <a:spLocks/>
              </p:cNvSpPr>
              <p:nvPr/>
            </p:nvSpPr>
            <p:spPr bwMode="auto">
              <a:xfrm>
                <a:off x="-2444" y="1949"/>
                <a:ext cx="49" cy="30"/>
              </a:xfrm>
              <a:custGeom>
                <a:avLst/>
                <a:gdLst>
                  <a:gd name="T0" fmla="*/ 22 w 45"/>
                  <a:gd name="T1" fmla="*/ 0 h 27"/>
                  <a:gd name="T2" fmla="*/ 10 w 45"/>
                  <a:gd name="T3" fmla="*/ 4 h 27"/>
                  <a:gd name="T4" fmla="*/ 4 w 45"/>
                  <a:gd name="T5" fmla="*/ 10 h 27"/>
                  <a:gd name="T6" fmla="*/ 2 w 45"/>
                  <a:gd name="T7" fmla="*/ 14 h 27"/>
                  <a:gd name="T8" fmla="*/ 0 w 45"/>
                  <a:gd name="T9" fmla="*/ 26 h 27"/>
                  <a:gd name="T10" fmla="*/ 1 w 45"/>
                  <a:gd name="T11" fmla="*/ 27 h 27"/>
                  <a:gd name="T12" fmla="*/ 44 w 45"/>
                  <a:gd name="T13" fmla="*/ 27 h 27"/>
                  <a:gd name="T14" fmla="*/ 45 w 45"/>
                  <a:gd name="T15" fmla="*/ 20 h 27"/>
                  <a:gd name="T16" fmla="*/ 43 w 45"/>
                  <a:gd name="T17" fmla="*/ 15 h 27"/>
                  <a:gd name="T18" fmla="*/ 41 w 45"/>
                  <a:gd name="T19" fmla="*/ 10 h 27"/>
                  <a:gd name="T20" fmla="*/ 36 w 45"/>
                  <a:gd name="T21" fmla="*/ 5 h 27"/>
                  <a:gd name="T22" fmla="*/ 31 w 45"/>
                  <a:gd name="T23" fmla="*/ 2 h 27"/>
                  <a:gd name="T24" fmla="*/ 22 w 45"/>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27">
                    <a:moveTo>
                      <a:pt x="22" y="0"/>
                    </a:moveTo>
                    <a:cubicBezTo>
                      <a:pt x="18" y="0"/>
                      <a:pt x="14" y="1"/>
                      <a:pt x="10" y="4"/>
                    </a:cubicBezTo>
                    <a:cubicBezTo>
                      <a:pt x="8" y="6"/>
                      <a:pt x="6" y="8"/>
                      <a:pt x="4" y="10"/>
                    </a:cubicBezTo>
                    <a:cubicBezTo>
                      <a:pt x="3" y="11"/>
                      <a:pt x="2" y="13"/>
                      <a:pt x="2" y="14"/>
                    </a:cubicBezTo>
                    <a:cubicBezTo>
                      <a:pt x="0" y="18"/>
                      <a:pt x="0" y="22"/>
                      <a:pt x="0" y="26"/>
                    </a:cubicBezTo>
                    <a:cubicBezTo>
                      <a:pt x="0" y="27"/>
                      <a:pt x="1" y="27"/>
                      <a:pt x="1" y="27"/>
                    </a:cubicBezTo>
                    <a:cubicBezTo>
                      <a:pt x="44" y="27"/>
                      <a:pt x="44" y="27"/>
                      <a:pt x="44" y="27"/>
                    </a:cubicBezTo>
                    <a:cubicBezTo>
                      <a:pt x="45" y="25"/>
                      <a:pt x="45" y="22"/>
                      <a:pt x="45" y="20"/>
                    </a:cubicBezTo>
                    <a:cubicBezTo>
                      <a:pt x="44" y="18"/>
                      <a:pt x="44" y="17"/>
                      <a:pt x="43" y="15"/>
                    </a:cubicBezTo>
                    <a:cubicBezTo>
                      <a:pt x="43" y="13"/>
                      <a:pt x="42" y="12"/>
                      <a:pt x="41" y="10"/>
                    </a:cubicBezTo>
                    <a:cubicBezTo>
                      <a:pt x="40" y="8"/>
                      <a:pt x="38" y="6"/>
                      <a:pt x="36" y="5"/>
                    </a:cubicBezTo>
                    <a:cubicBezTo>
                      <a:pt x="35" y="4"/>
                      <a:pt x="33" y="3"/>
                      <a:pt x="31" y="2"/>
                    </a:cubicBezTo>
                    <a:cubicBezTo>
                      <a:pt x="29" y="1"/>
                      <a:pt x="26" y="0"/>
                      <a:pt x="22" y="0"/>
                    </a:cubicBezTo>
                  </a:path>
                </a:pathLst>
              </a:custGeom>
              <a:solidFill>
                <a:srgbClr val="FAE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2" name="Freeform 752">
                <a:extLst>
                  <a:ext uri="{FF2B5EF4-FFF2-40B4-BE49-F238E27FC236}">
                    <a16:creationId xmlns:a16="http://schemas.microsoft.com/office/drawing/2014/main" id="{7F794EB1-35CA-476A-81EA-4284773F302F}"/>
                  </a:ext>
                </a:extLst>
              </p:cNvPr>
              <p:cNvSpPr>
                <a:spLocks noEditPoints="1"/>
              </p:cNvSpPr>
              <p:nvPr/>
            </p:nvSpPr>
            <p:spPr bwMode="auto">
              <a:xfrm>
                <a:off x="-1783" y="1057"/>
                <a:ext cx="53" cy="49"/>
              </a:xfrm>
              <a:custGeom>
                <a:avLst/>
                <a:gdLst>
                  <a:gd name="T0" fmla="*/ 45 w 48"/>
                  <a:gd name="T1" fmla="*/ 12 h 45"/>
                  <a:gd name="T2" fmla="*/ 14 w 48"/>
                  <a:gd name="T3" fmla="*/ 41 h 45"/>
                  <a:gd name="T4" fmla="*/ 15 w 48"/>
                  <a:gd name="T5" fmla="*/ 42 h 45"/>
                  <a:gd name="T6" fmla="*/ 25 w 48"/>
                  <a:gd name="T7" fmla="*/ 45 h 45"/>
                  <a:gd name="T8" fmla="*/ 26 w 48"/>
                  <a:gd name="T9" fmla="*/ 45 h 45"/>
                  <a:gd name="T10" fmla="*/ 30 w 48"/>
                  <a:gd name="T11" fmla="*/ 44 h 45"/>
                  <a:gd name="T12" fmla="*/ 38 w 48"/>
                  <a:gd name="T13" fmla="*/ 41 h 45"/>
                  <a:gd name="T14" fmla="*/ 40 w 48"/>
                  <a:gd name="T15" fmla="*/ 39 h 45"/>
                  <a:gd name="T16" fmla="*/ 44 w 48"/>
                  <a:gd name="T17" fmla="*/ 35 h 45"/>
                  <a:gd name="T18" fmla="*/ 47 w 48"/>
                  <a:gd name="T19" fmla="*/ 28 h 45"/>
                  <a:gd name="T20" fmla="*/ 48 w 48"/>
                  <a:gd name="T21" fmla="*/ 23 h 45"/>
                  <a:gd name="T22" fmla="*/ 45 w 48"/>
                  <a:gd name="T23" fmla="*/ 12 h 45"/>
                  <a:gd name="T24" fmla="*/ 26 w 48"/>
                  <a:gd name="T25" fmla="*/ 0 h 45"/>
                  <a:gd name="T26" fmla="*/ 13 w 48"/>
                  <a:gd name="T27" fmla="*/ 4 h 45"/>
                  <a:gd name="T28" fmla="*/ 7 w 48"/>
                  <a:gd name="T29" fmla="*/ 35 h 45"/>
                  <a:gd name="T30" fmla="*/ 9 w 48"/>
                  <a:gd name="T31" fmla="*/ 37 h 45"/>
                  <a:gd name="T32" fmla="*/ 42 w 48"/>
                  <a:gd name="T33" fmla="*/ 7 h 45"/>
                  <a:gd name="T34" fmla="*/ 26 w 48"/>
                  <a:gd name="T3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45">
                    <a:moveTo>
                      <a:pt x="45" y="12"/>
                    </a:moveTo>
                    <a:cubicBezTo>
                      <a:pt x="14" y="41"/>
                      <a:pt x="14" y="41"/>
                      <a:pt x="14" y="41"/>
                    </a:cubicBezTo>
                    <a:cubicBezTo>
                      <a:pt x="14" y="41"/>
                      <a:pt x="14" y="42"/>
                      <a:pt x="15" y="42"/>
                    </a:cubicBezTo>
                    <a:cubicBezTo>
                      <a:pt x="18" y="43"/>
                      <a:pt x="21" y="44"/>
                      <a:pt x="25" y="45"/>
                    </a:cubicBezTo>
                    <a:cubicBezTo>
                      <a:pt x="25" y="45"/>
                      <a:pt x="25" y="45"/>
                      <a:pt x="26" y="45"/>
                    </a:cubicBezTo>
                    <a:cubicBezTo>
                      <a:pt x="27" y="45"/>
                      <a:pt x="28" y="45"/>
                      <a:pt x="30" y="44"/>
                    </a:cubicBezTo>
                    <a:cubicBezTo>
                      <a:pt x="33" y="44"/>
                      <a:pt x="36" y="43"/>
                      <a:pt x="38" y="41"/>
                    </a:cubicBezTo>
                    <a:cubicBezTo>
                      <a:pt x="39" y="40"/>
                      <a:pt x="40" y="40"/>
                      <a:pt x="40" y="39"/>
                    </a:cubicBezTo>
                    <a:cubicBezTo>
                      <a:pt x="42" y="38"/>
                      <a:pt x="43" y="37"/>
                      <a:pt x="44" y="35"/>
                    </a:cubicBezTo>
                    <a:cubicBezTo>
                      <a:pt x="45" y="33"/>
                      <a:pt x="47" y="31"/>
                      <a:pt x="47" y="28"/>
                    </a:cubicBezTo>
                    <a:cubicBezTo>
                      <a:pt x="48" y="27"/>
                      <a:pt x="48" y="25"/>
                      <a:pt x="48" y="23"/>
                    </a:cubicBezTo>
                    <a:cubicBezTo>
                      <a:pt x="48" y="19"/>
                      <a:pt x="47" y="15"/>
                      <a:pt x="45" y="12"/>
                    </a:cubicBezTo>
                    <a:moveTo>
                      <a:pt x="26" y="0"/>
                    </a:moveTo>
                    <a:cubicBezTo>
                      <a:pt x="21" y="0"/>
                      <a:pt x="17" y="1"/>
                      <a:pt x="13" y="4"/>
                    </a:cubicBezTo>
                    <a:cubicBezTo>
                      <a:pt x="3" y="11"/>
                      <a:pt x="0" y="24"/>
                      <a:pt x="7" y="35"/>
                    </a:cubicBezTo>
                    <a:cubicBezTo>
                      <a:pt x="8" y="36"/>
                      <a:pt x="8" y="37"/>
                      <a:pt x="9" y="37"/>
                    </a:cubicBezTo>
                    <a:cubicBezTo>
                      <a:pt x="42" y="7"/>
                      <a:pt x="42" y="7"/>
                      <a:pt x="42" y="7"/>
                    </a:cubicBezTo>
                    <a:cubicBezTo>
                      <a:pt x="38" y="2"/>
                      <a:pt x="32" y="0"/>
                      <a:pt x="26"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3" name="Freeform 753">
                <a:extLst>
                  <a:ext uri="{FF2B5EF4-FFF2-40B4-BE49-F238E27FC236}">
                    <a16:creationId xmlns:a16="http://schemas.microsoft.com/office/drawing/2014/main" id="{9BF1306A-DCD6-4823-87E3-11FFE9A3FB37}"/>
                  </a:ext>
                </a:extLst>
              </p:cNvPr>
              <p:cNvSpPr>
                <a:spLocks/>
              </p:cNvSpPr>
              <p:nvPr/>
            </p:nvSpPr>
            <p:spPr bwMode="auto">
              <a:xfrm>
                <a:off x="-3806" y="859"/>
                <a:ext cx="52" cy="50"/>
              </a:xfrm>
              <a:custGeom>
                <a:avLst/>
                <a:gdLst>
                  <a:gd name="T0" fmla="*/ 23 w 47"/>
                  <a:gd name="T1" fmla="*/ 0 h 45"/>
                  <a:gd name="T2" fmla="*/ 10 w 47"/>
                  <a:gd name="T3" fmla="*/ 4 h 45"/>
                  <a:gd name="T4" fmla="*/ 1 w 47"/>
                  <a:gd name="T5" fmla="*/ 18 h 45"/>
                  <a:gd name="T6" fmla="*/ 0 w 47"/>
                  <a:gd name="T7" fmla="*/ 23 h 45"/>
                  <a:gd name="T8" fmla="*/ 1 w 47"/>
                  <a:gd name="T9" fmla="*/ 27 h 45"/>
                  <a:gd name="T10" fmla="*/ 2 w 47"/>
                  <a:gd name="T11" fmla="*/ 32 h 45"/>
                  <a:gd name="T12" fmla="*/ 4 w 47"/>
                  <a:gd name="T13" fmla="*/ 35 h 45"/>
                  <a:gd name="T14" fmla="*/ 23 w 47"/>
                  <a:gd name="T15" fmla="*/ 45 h 45"/>
                  <a:gd name="T16" fmla="*/ 35 w 47"/>
                  <a:gd name="T17" fmla="*/ 41 h 45"/>
                  <a:gd name="T18" fmla="*/ 36 w 47"/>
                  <a:gd name="T19" fmla="*/ 41 h 45"/>
                  <a:gd name="T20" fmla="*/ 40 w 47"/>
                  <a:gd name="T21" fmla="*/ 37 h 45"/>
                  <a:gd name="T22" fmla="*/ 41 w 47"/>
                  <a:gd name="T23" fmla="*/ 10 h 45"/>
                  <a:gd name="T24" fmla="*/ 23 w 47"/>
                  <a:gd name="T25"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5">
                    <a:moveTo>
                      <a:pt x="23" y="0"/>
                    </a:moveTo>
                    <a:cubicBezTo>
                      <a:pt x="18" y="0"/>
                      <a:pt x="14" y="2"/>
                      <a:pt x="10" y="4"/>
                    </a:cubicBezTo>
                    <a:cubicBezTo>
                      <a:pt x="5" y="7"/>
                      <a:pt x="2" y="12"/>
                      <a:pt x="1" y="18"/>
                    </a:cubicBezTo>
                    <a:cubicBezTo>
                      <a:pt x="0" y="19"/>
                      <a:pt x="0" y="21"/>
                      <a:pt x="0" y="23"/>
                    </a:cubicBezTo>
                    <a:cubicBezTo>
                      <a:pt x="0" y="24"/>
                      <a:pt x="0" y="25"/>
                      <a:pt x="1" y="27"/>
                    </a:cubicBezTo>
                    <a:cubicBezTo>
                      <a:pt x="1" y="28"/>
                      <a:pt x="1" y="30"/>
                      <a:pt x="2" y="32"/>
                    </a:cubicBezTo>
                    <a:cubicBezTo>
                      <a:pt x="3" y="33"/>
                      <a:pt x="3" y="34"/>
                      <a:pt x="4" y="35"/>
                    </a:cubicBezTo>
                    <a:cubicBezTo>
                      <a:pt x="8" y="42"/>
                      <a:pt x="15" y="45"/>
                      <a:pt x="23" y="45"/>
                    </a:cubicBezTo>
                    <a:cubicBezTo>
                      <a:pt x="27" y="45"/>
                      <a:pt x="31" y="44"/>
                      <a:pt x="35" y="41"/>
                    </a:cubicBezTo>
                    <a:cubicBezTo>
                      <a:pt x="35" y="41"/>
                      <a:pt x="36" y="41"/>
                      <a:pt x="36" y="41"/>
                    </a:cubicBezTo>
                    <a:cubicBezTo>
                      <a:pt x="37" y="40"/>
                      <a:pt x="39" y="38"/>
                      <a:pt x="40" y="37"/>
                    </a:cubicBezTo>
                    <a:cubicBezTo>
                      <a:pt x="46" y="30"/>
                      <a:pt x="47" y="19"/>
                      <a:pt x="41" y="10"/>
                    </a:cubicBezTo>
                    <a:cubicBezTo>
                      <a:pt x="37" y="4"/>
                      <a:pt x="30" y="0"/>
                      <a:pt x="23"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4" name="Freeform 754">
                <a:extLst>
                  <a:ext uri="{FF2B5EF4-FFF2-40B4-BE49-F238E27FC236}">
                    <a16:creationId xmlns:a16="http://schemas.microsoft.com/office/drawing/2014/main" id="{EDC5182C-B841-43EC-83C9-41E6D884465A}"/>
                  </a:ext>
                </a:extLst>
              </p:cNvPr>
              <p:cNvSpPr>
                <a:spLocks/>
              </p:cNvSpPr>
              <p:nvPr/>
            </p:nvSpPr>
            <p:spPr bwMode="auto">
              <a:xfrm>
                <a:off x="-4072" y="850"/>
                <a:ext cx="49" cy="50"/>
              </a:xfrm>
              <a:custGeom>
                <a:avLst/>
                <a:gdLst>
                  <a:gd name="T0" fmla="*/ 22 w 45"/>
                  <a:gd name="T1" fmla="*/ 0 h 45"/>
                  <a:gd name="T2" fmla="*/ 10 w 45"/>
                  <a:gd name="T3" fmla="*/ 4 h 45"/>
                  <a:gd name="T4" fmla="*/ 0 w 45"/>
                  <a:gd name="T5" fmla="*/ 18 h 45"/>
                  <a:gd name="T6" fmla="*/ 0 w 45"/>
                  <a:gd name="T7" fmla="*/ 20 h 45"/>
                  <a:gd name="T8" fmla="*/ 0 w 45"/>
                  <a:gd name="T9" fmla="*/ 21 h 45"/>
                  <a:gd name="T10" fmla="*/ 0 w 45"/>
                  <a:gd name="T11" fmla="*/ 23 h 45"/>
                  <a:gd name="T12" fmla="*/ 2 w 45"/>
                  <a:gd name="T13" fmla="*/ 31 h 45"/>
                  <a:gd name="T14" fmla="*/ 3 w 45"/>
                  <a:gd name="T15" fmla="*/ 33 h 45"/>
                  <a:gd name="T16" fmla="*/ 4 w 45"/>
                  <a:gd name="T17" fmla="*/ 35 h 45"/>
                  <a:gd name="T18" fmla="*/ 10 w 45"/>
                  <a:gd name="T19" fmla="*/ 41 h 45"/>
                  <a:gd name="T20" fmla="*/ 11 w 45"/>
                  <a:gd name="T21" fmla="*/ 42 h 45"/>
                  <a:gd name="T22" fmla="*/ 22 w 45"/>
                  <a:gd name="T23" fmla="*/ 45 h 45"/>
                  <a:gd name="T24" fmla="*/ 27 w 45"/>
                  <a:gd name="T25" fmla="*/ 45 h 45"/>
                  <a:gd name="T26" fmla="*/ 23 w 45"/>
                  <a:gd name="T27" fmla="*/ 22 h 45"/>
                  <a:gd name="T28" fmla="*/ 24 w 45"/>
                  <a:gd name="T29" fmla="*/ 22 h 45"/>
                  <a:gd name="T30" fmla="*/ 28 w 45"/>
                  <a:gd name="T31" fmla="*/ 44 h 45"/>
                  <a:gd name="T32" fmla="*/ 31 w 45"/>
                  <a:gd name="T33" fmla="*/ 43 h 45"/>
                  <a:gd name="T34" fmla="*/ 32 w 45"/>
                  <a:gd name="T35" fmla="*/ 43 h 45"/>
                  <a:gd name="T36" fmla="*/ 35 w 45"/>
                  <a:gd name="T37" fmla="*/ 41 h 45"/>
                  <a:gd name="T38" fmla="*/ 42 w 45"/>
                  <a:gd name="T39" fmla="*/ 34 h 45"/>
                  <a:gd name="T40" fmla="*/ 42 w 45"/>
                  <a:gd name="T41" fmla="*/ 32 h 45"/>
                  <a:gd name="T42" fmla="*/ 45 w 45"/>
                  <a:gd name="T43" fmla="*/ 25 h 45"/>
                  <a:gd name="T44" fmla="*/ 44 w 45"/>
                  <a:gd name="T45" fmla="*/ 19 h 45"/>
                  <a:gd name="T46" fmla="*/ 41 w 45"/>
                  <a:gd name="T47" fmla="*/ 10 h 45"/>
                  <a:gd name="T48" fmla="*/ 22 w 45"/>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2" y="0"/>
                    </a:moveTo>
                    <a:cubicBezTo>
                      <a:pt x="18" y="0"/>
                      <a:pt x="14" y="2"/>
                      <a:pt x="10" y="4"/>
                    </a:cubicBezTo>
                    <a:cubicBezTo>
                      <a:pt x="5" y="8"/>
                      <a:pt x="2" y="13"/>
                      <a:pt x="0" y="18"/>
                    </a:cubicBezTo>
                    <a:cubicBezTo>
                      <a:pt x="0" y="19"/>
                      <a:pt x="0" y="19"/>
                      <a:pt x="0" y="20"/>
                    </a:cubicBezTo>
                    <a:cubicBezTo>
                      <a:pt x="0" y="21"/>
                      <a:pt x="0" y="21"/>
                      <a:pt x="0" y="21"/>
                    </a:cubicBezTo>
                    <a:cubicBezTo>
                      <a:pt x="0" y="22"/>
                      <a:pt x="0" y="23"/>
                      <a:pt x="0" y="23"/>
                    </a:cubicBezTo>
                    <a:cubicBezTo>
                      <a:pt x="0" y="26"/>
                      <a:pt x="1" y="28"/>
                      <a:pt x="2" y="31"/>
                    </a:cubicBezTo>
                    <a:cubicBezTo>
                      <a:pt x="2" y="32"/>
                      <a:pt x="2" y="33"/>
                      <a:pt x="3" y="33"/>
                    </a:cubicBezTo>
                    <a:cubicBezTo>
                      <a:pt x="3" y="34"/>
                      <a:pt x="3" y="35"/>
                      <a:pt x="4" y="35"/>
                    </a:cubicBezTo>
                    <a:cubicBezTo>
                      <a:pt x="5" y="38"/>
                      <a:pt x="8" y="40"/>
                      <a:pt x="10" y="41"/>
                    </a:cubicBezTo>
                    <a:cubicBezTo>
                      <a:pt x="10" y="42"/>
                      <a:pt x="11" y="42"/>
                      <a:pt x="11" y="42"/>
                    </a:cubicBezTo>
                    <a:cubicBezTo>
                      <a:pt x="14" y="44"/>
                      <a:pt x="18" y="45"/>
                      <a:pt x="22" y="45"/>
                    </a:cubicBezTo>
                    <a:cubicBezTo>
                      <a:pt x="24" y="45"/>
                      <a:pt x="25" y="45"/>
                      <a:pt x="27" y="45"/>
                    </a:cubicBezTo>
                    <a:cubicBezTo>
                      <a:pt x="23" y="22"/>
                      <a:pt x="23" y="22"/>
                      <a:pt x="23" y="22"/>
                    </a:cubicBezTo>
                    <a:cubicBezTo>
                      <a:pt x="24" y="22"/>
                      <a:pt x="24" y="22"/>
                      <a:pt x="24" y="22"/>
                    </a:cubicBezTo>
                    <a:cubicBezTo>
                      <a:pt x="28" y="44"/>
                      <a:pt x="28" y="44"/>
                      <a:pt x="28" y="44"/>
                    </a:cubicBezTo>
                    <a:cubicBezTo>
                      <a:pt x="29" y="44"/>
                      <a:pt x="30" y="44"/>
                      <a:pt x="31" y="43"/>
                    </a:cubicBezTo>
                    <a:cubicBezTo>
                      <a:pt x="32" y="43"/>
                      <a:pt x="32" y="43"/>
                      <a:pt x="32" y="43"/>
                    </a:cubicBezTo>
                    <a:cubicBezTo>
                      <a:pt x="33" y="42"/>
                      <a:pt x="34" y="42"/>
                      <a:pt x="35" y="41"/>
                    </a:cubicBezTo>
                    <a:cubicBezTo>
                      <a:pt x="38" y="39"/>
                      <a:pt x="40" y="37"/>
                      <a:pt x="42" y="34"/>
                    </a:cubicBezTo>
                    <a:cubicBezTo>
                      <a:pt x="42" y="33"/>
                      <a:pt x="42" y="33"/>
                      <a:pt x="42" y="32"/>
                    </a:cubicBezTo>
                    <a:cubicBezTo>
                      <a:pt x="44" y="30"/>
                      <a:pt x="44" y="27"/>
                      <a:pt x="45" y="25"/>
                    </a:cubicBezTo>
                    <a:cubicBezTo>
                      <a:pt x="45" y="23"/>
                      <a:pt x="45" y="21"/>
                      <a:pt x="44" y="19"/>
                    </a:cubicBezTo>
                    <a:cubicBezTo>
                      <a:pt x="44" y="16"/>
                      <a:pt x="43" y="13"/>
                      <a:pt x="41" y="10"/>
                    </a:cubicBezTo>
                    <a:cubicBezTo>
                      <a:pt x="37" y="4"/>
                      <a:pt x="29" y="0"/>
                      <a:pt x="22" y="0"/>
                    </a:cubicBezTo>
                  </a:path>
                </a:pathLst>
              </a:custGeom>
              <a:solidFill>
                <a:srgbClr val="C6C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5" name="Freeform 755">
                <a:extLst>
                  <a:ext uri="{FF2B5EF4-FFF2-40B4-BE49-F238E27FC236}">
                    <a16:creationId xmlns:a16="http://schemas.microsoft.com/office/drawing/2014/main" id="{4A948E7C-44D4-4071-864C-AA860EF1CD65}"/>
                  </a:ext>
                </a:extLst>
              </p:cNvPr>
              <p:cNvSpPr>
                <a:spLocks/>
              </p:cNvSpPr>
              <p:nvPr/>
            </p:nvSpPr>
            <p:spPr bwMode="auto">
              <a:xfrm>
                <a:off x="-4047" y="875"/>
                <a:ext cx="6" cy="25"/>
              </a:xfrm>
              <a:custGeom>
                <a:avLst/>
                <a:gdLst>
                  <a:gd name="T0" fmla="*/ 1 w 5"/>
                  <a:gd name="T1" fmla="*/ 0 h 23"/>
                  <a:gd name="T2" fmla="*/ 0 w 5"/>
                  <a:gd name="T3" fmla="*/ 0 h 23"/>
                  <a:gd name="T4" fmla="*/ 4 w 5"/>
                  <a:gd name="T5" fmla="*/ 23 h 23"/>
                  <a:gd name="T6" fmla="*/ 5 w 5"/>
                  <a:gd name="T7" fmla="*/ 22 h 23"/>
                  <a:gd name="T8" fmla="*/ 1 w 5"/>
                  <a:gd name="T9" fmla="*/ 0 h 23"/>
                </a:gdLst>
                <a:ahLst/>
                <a:cxnLst>
                  <a:cxn ang="0">
                    <a:pos x="T0" y="T1"/>
                  </a:cxn>
                  <a:cxn ang="0">
                    <a:pos x="T2" y="T3"/>
                  </a:cxn>
                  <a:cxn ang="0">
                    <a:pos x="T4" y="T5"/>
                  </a:cxn>
                  <a:cxn ang="0">
                    <a:pos x="T6" y="T7"/>
                  </a:cxn>
                  <a:cxn ang="0">
                    <a:pos x="T8" y="T9"/>
                  </a:cxn>
                </a:cxnLst>
                <a:rect l="0" t="0" r="r" b="b"/>
                <a:pathLst>
                  <a:path w="5" h="23">
                    <a:moveTo>
                      <a:pt x="1" y="0"/>
                    </a:moveTo>
                    <a:cubicBezTo>
                      <a:pt x="0" y="0"/>
                      <a:pt x="0" y="0"/>
                      <a:pt x="0" y="0"/>
                    </a:cubicBezTo>
                    <a:cubicBezTo>
                      <a:pt x="4" y="23"/>
                      <a:pt x="4" y="23"/>
                      <a:pt x="4" y="23"/>
                    </a:cubicBezTo>
                    <a:cubicBezTo>
                      <a:pt x="4" y="23"/>
                      <a:pt x="4" y="23"/>
                      <a:pt x="5" y="22"/>
                    </a:cubicBezTo>
                    <a:cubicBezTo>
                      <a:pt x="1" y="0"/>
                      <a:pt x="1" y="0"/>
                      <a:pt x="1" y="0"/>
                    </a:cubicBezTo>
                  </a:path>
                </a:pathLst>
              </a:custGeom>
              <a:solidFill>
                <a:srgbClr val="A6A9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6" name="Freeform 756">
                <a:extLst>
                  <a:ext uri="{FF2B5EF4-FFF2-40B4-BE49-F238E27FC236}">
                    <a16:creationId xmlns:a16="http://schemas.microsoft.com/office/drawing/2014/main" id="{34B01B7B-4FEE-4BF9-99BD-43C6ECFEA021}"/>
                  </a:ext>
                </a:extLst>
              </p:cNvPr>
              <p:cNvSpPr>
                <a:spLocks/>
              </p:cNvSpPr>
              <p:nvPr/>
            </p:nvSpPr>
            <p:spPr bwMode="auto">
              <a:xfrm>
                <a:off x="-5180" y="1432"/>
                <a:ext cx="50" cy="49"/>
              </a:xfrm>
              <a:custGeom>
                <a:avLst/>
                <a:gdLst>
                  <a:gd name="T0" fmla="*/ 22 w 45"/>
                  <a:gd name="T1" fmla="*/ 0 h 45"/>
                  <a:gd name="T2" fmla="*/ 17 w 45"/>
                  <a:gd name="T3" fmla="*/ 1 h 45"/>
                  <a:gd name="T4" fmla="*/ 12 w 45"/>
                  <a:gd name="T5" fmla="*/ 2 h 45"/>
                  <a:gd name="T6" fmla="*/ 10 w 45"/>
                  <a:gd name="T7" fmla="*/ 4 h 45"/>
                  <a:gd name="T8" fmla="*/ 4 w 45"/>
                  <a:gd name="T9" fmla="*/ 9 h 45"/>
                  <a:gd name="T10" fmla="*/ 3 w 45"/>
                  <a:gd name="T11" fmla="*/ 12 h 45"/>
                  <a:gd name="T12" fmla="*/ 0 w 45"/>
                  <a:gd name="T13" fmla="*/ 19 h 45"/>
                  <a:gd name="T14" fmla="*/ 0 w 45"/>
                  <a:gd name="T15" fmla="*/ 25 h 45"/>
                  <a:gd name="T16" fmla="*/ 4 w 45"/>
                  <a:gd name="T17" fmla="*/ 35 h 45"/>
                  <a:gd name="T18" fmla="*/ 4 w 45"/>
                  <a:gd name="T19" fmla="*/ 35 h 45"/>
                  <a:gd name="T20" fmla="*/ 6 w 45"/>
                  <a:gd name="T21" fmla="*/ 37 h 45"/>
                  <a:gd name="T22" fmla="*/ 11 w 45"/>
                  <a:gd name="T23" fmla="*/ 41 h 45"/>
                  <a:gd name="T24" fmla="*/ 15 w 45"/>
                  <a:gd name="T25" fmla="*/ 43 h 45"/>
                  <a:gd name="T26" fmla="*/ 22 w 45"/>
                  <a:gd name="T27" fmla="*/ 45 h 45"/>
                  <a:gd name="T28" fmla="*/ 35 w 45"/>
                  <a:gd name="T29" fmla="*/ 41 h 45"/>
                  <a:gd name="T30" fmla="*/ 44 w 45"/>
                  <a:gd name="T31" fmla="*/ 28 h 45"/>
                  <a:gd name="T32" fmla="*/ 45 w 45"/>
                  <a:gd name="T33" fmla="*/ 22 h 45"/>
                  <a:gd name="T34" fmla="*/ 44 w 45"/>
                  <a:gd name="T35" fmla="*/ 19 h 45"/>
                  <a:gd name="T36" fmla="*/ 43 w 45"/>
                  <a:gd name="T37" fmla="*/ 14 h 45"/>
                  <a:gd name="T38" fmla="*/ 41 w 45"/>
                  <a:gd name="T39" fmla="*/ 10 h 45"/>
                  <a:gd name="T40" fmla="*/ 41 w 45"/>
                  <a:gd name="T41" fmla="*/ 9 h 45"/>
                  <a:gd name="T42" fmla="*/ 39 w 45"/>
                  <a:gd name="T43" fmla="*/ 7 h 45"/>
                  <a:gd name="T44" fmla="*/ 29 w 45"/>
                  <a:gd name="T45" fmla="*/ 1 h 45"/>
                  <a:gd name="T46" fmla="*/ 28 w 45"/>
                  <a:gd name="T47" fmla="*/ 0 h 45"/>
                  <a:gd name="T48" fmla="*/ 22 w 45"/>
                  <a:gd name="T4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5" h="45">
                    <a:moveTo>
                      <a:pt x="22" y="0"/>
                    </a:moveTo>
                    <a:cubicBezTo>
                      <a:pt x="20" y="0"/>
                      <a:pt x="19" y="0"/>
                      <a:pt x="17" y="1"/>
                    </a:cubicBezTo>
                    <a:cubicBezTo>
                      <a:pt x="15" y="1"/>
                      <a:pt x="14" y="2"/>
                      <a:pt x="12" y="2"/>
                    </a:cubicBezTo>
                    <a:cubicBezTo>
                      <a:pt x="11" y="3"/>
                      <a:pt x="11" y="3"/>
                      <a:pt x="10" y="4"/>
                    </a:cubicBezTo>
                    <a:cubicBezTo>
                      <a:pt x="8" y="5"/>
                      <a:pt x="6" y="7"/>
                      <a:pt x="4" y="9"/>
                    </a:cubicBezTo>
                    <a:cubicBezTo>
                      <a:pt x="4" y="10"/>
                      <a:pt x="3" y="11"/>
                      <a:pt x="3" y="12"/>
                    </a:cubicBezTo>
                    <a:cubicBezTo>
                      <a:pt x="1" y="14"/>
                      <a:pt x="1" y="17"/>
                      <a:pt x="0" y="19"/>
                    </a:cubicBezTo>
                    <a:cubicBezTo>
                      <a:pt x="0" y="21"/>
                      <a:pt x="0" y="23"/>
                      <a:pt x="0" y="25"/>
                    </a:cubicBezTo>
                    <a:cubicBezTo>
                      <a:pt x="1" y="28"/>
                      <a:pt x="2" y="32"/>
                      <a:pt x="4" y="35"/>
                    </a:cubicBezTo>
                    <a:cubicBezTo>
                      <a:pt x="4" y="35"/>
                      <a:pt x="4" y="35"/>
                      <a:pt x="4" y="35"/>
                    </a:cubicBezTo>
                    <a:cubicBezTo>
                      <a:pt x="4" y="36"/>
                      <a:pt x="5" y="36"/>
                      <a:pt x="6" y="37"/>
                    </a:cubicBezTo>
                    <a:cubicBezTo>
                      <a:pt x="7" y="39"/>
                      <a:pt x="9" y="40"/>
                      <a:pt x="11" y="41"/>
                    </a:cubicBezTo>
                    <a:cubicBezTo>
                      <a:pt x="12" y="42"/>
                      <a:pt x="14" y="43"/>
                      <a:pt x="15" y="43"/>
                    </a:cubicBezTo>
                    <a:cubicBezTo>
                      <a:pt x="18" y="44"/>
                      <a:pt x="20" y="45"/>
                      <a:pt x="22" y="45"/>
                    </a:cubicBezTo>
                    <a:cubicBezTo>
                      <a:pt x="27" y="45"/>
                      <a:pt x="31" y="43"/>
                      <a:pt x="35" y="41"/>
                    </a:cubicBezTo>
                    <a:cubicBezTo>
                      <a:pt x="40" y="38"/>
                      <a:pt x="43" y="33"/>
                      <a:pt x="44" y="28"/>
                    </a:cubicBezTo>
                    <a:cubicBezTo>
                      <a:pt x="44" y="26"/>
                      <a:pt x="45" y="24"/>
                      <a:pt x="45" y="22"/>
                    </a:cubicBezTo>
                    <a:cubicBezTo>
                      <a:pt x="45" y="21"/>
                      <a:pt x="45" y="20"/>
                      <a:pt x="44" y="19"/>
                    </a:cubicBezTo>
                    <a:cubicBezTo>
                      <a:pt x="44" y="17"/>
                      <a:pt x="44" y="16"/>
                      <a:pt x="43" y="14"/>
                    </a:cubicBezTo>
                    <a:cubicBezTo>
                      <a:pt x="43" y="12"/>
                      <a:pt x="42" y="11"/>
                      <a:pt x="41" y="10"/>
                    </a:cubicBezTo>
                    <a:cubicBezTo>
                      <a:pt x="41" y="10"/>
                      <a:pt x="41" y="10"/>
                      <a:pt x="41" y="9"/>
                    </a:cubicBezTo>
                    <a:cubicBezTo>
                      <a:pt x="40" y="9"/>
                      <a:pt x="40" y="8"/>
                      <a:pt x="39" y="7"/>
                    </a:cubicBezTo>
                    <a:cubicBezTo>
                      <a:pt x="36" y="4"/>
                      <a:pt x="33" y="2"/>
                      <a:pt x="29" y="1"/>
                    </a:cubicBezTo>
                    <a:cubicBezTo>
                      <a:pt x="28" y="1"/>
                      <a:pt x="28" y="1"/>
                      <a:pt x="28" y="0"/>
                    </a:cubicBezTo>
                    <a:cubicBezTo>
                      <a:pt x="26" y="0"/>
                      <a:pt x="24" y="0"/>
                      <a:pt x="22"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7" name="Freeform 757">
                <a:extLst>
                  <a:ext uri="{FF2B5EF4-FFF2-40B4-BE49-F238E27FC236}">
                    <a16:creationId xmlns:a16="http://schemas.microsoft.com/office/drawing/2014/main" id="{9BE570C2-EB90-41F5-8D9D-4156FE3BD9C1}"/>
                  </a:ext>
                </a:extLst>
              </p:cNvPr>
              <p:cNvSpPr>
                <a:spLocks noEditPoints="1"/>
              </p:cNvSpPr>
              <p:nvPr/>
            </p:nvSpPr>
            <p:spPr bwMode="auto">
              <a:xfrm>
                <a:off x="-4186" y="1442"/>
                <a:ext cx="51" cy="49"/>
              </a:xfrm>
              <a:custGeom>
                <a:avLst/>
                <a:gdLst>
                  <a:gd name="T0" fmla="*/ 3 w 47"/>
                  <a:gd name="T1" fmla="*/ 34 h 44"/>
                  <a:gd name="T2" fmla="*/ 3 w 47"/>
                  <a:gd name="T3" fmla="*/ 34 h 44"/>
                  <a:gd name="T4" fmla="*/ 5 w 47"/>
                  <a:gd name="T5" fmla="*/ 36 h 44"/>
                  <a:gd name="T6" fmla="*/ 8 w 47"/>
                  <a:gd name="T7" fmla="*/ 39 h 44"/>
                  <a:gd name="T8" fmla="*/ 12 w 47"/>
                  <a:gd name="T9" fmla="*/ 42 h 44"/>
                  <a:gd name="T10" fmla="*/ 18 w 47"/>
                  <a:gd name="T11" fmla="*/ 44 h 44"/>
                  <a:gd name="T12" fmla="*/ 3 w 47"/>
                  <a:gd name="T13" fmla="*/ 34 h 44"/>
                  <a:gd name="T14" fmla="*/ 22 w 47"/>
                  <a:gd name="T15" fmla="*/ 0 h 44"/>
                  <a:gd name="T16" fmla="*/ 10 w 47"/>
                  <a:gd name="T17" fmla="*/ 3 h 44"/>
                  <a:gd name="T18" fmla="*/ 0 w 47"/>
                  <a:gd name="T19" fmla="*/ 21 h 44"/>
                  <a:gd name="T20" fmla="*/ 0 w 47"/>
                  <a:gd name="T21" fmla="*/ 26 h 44"/>
                  <a:gd name="T22" fmla="*/ 2 w 47"/>
                  <a:gd name="T23" fmla="*/ 31 h 44"/>
                  <a:gd name="T24" fmla="*/ 21 w 47"/>
                  <a:gd name="T25" fmla="*/ 44 h 44"/>
                  <a:gd name="T26" fmla="*/ 22 w 47"/>
                  <a:gd name="T27" fmla="*/ 44 h 44"/>
                  <a:gd name="T28" fmla="*/ 22 w 47"/>
                  <a:gd name="T29" fmla="*/ 44 h 44"/>
                  <a:gd name="T30" fmla="*/ 28 w 47"/>
                  <a:gd name="T31" fmla="*/ 44 h 44"/>
                  <a:gd name="T32" fmla="*/ 34 w 47"/>
                  <a:gd name="T33" fmla="*/ 41 h 44"/>
                  <a:gd name="T34" fmla="*/ 41 w 47"/>
                  <a:gd name="T35" fmla="*/ 10 h 44"/>
                  <a:gd name="T36" fmla="*/ 22 w 47"/>
                  <a:gd name="T3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44">
                    <a:moveTo>
                      <a:pt x="3" y="34"/>
                    </a:moveTo>
                    <a:cubicBezTo>
                      <a:pt x="3" y="34"/>
                      <a:pt x="3" y="34"/>
                      <a:pt x="3" y="34"/>
                    </a:cubicBezTo>
                    <a:cubicBezTo>
                      <a:pt x="4" y="35"/>
                      <a:pt x="4" y="35"/>
                      <a:pt x="5" y="36"/>
                    </a:cubicBezTo>
                    <a:cubicBezTo>
                      <a:pt x="6" y="37"/>
                      <a:pt x="7" y="38"/>
                      <a:pt x="8" y="39"/>
                    </a:cubicBezTo>
                    <a:cubicBezTo>
                      <a:pt x="9" y="40"/>
                      <a:pt x="11" y="41"/>
                      <a:pt x="12" y="42"/>
                    </a:cubicBezTo>
                    <a:cubicBezTo>
                      <a:pt x="14" y="43"/>
                      <a:pt x="16" y="44"/>
                      <a:pt x="18" y="44"/>
                    </a:cubicBezTo>
                    <a:cubicBezTo>
                      <a:pt x="3" y="34"/>
                      <a:pt x="3" y="34"/>
                      <a:pt x="3" y="34"/>
                    </a:cubicBezTo>
                    <a:moveTo>
                      <a:pt x="22" y="0"/>
                    </a:moveTo>
                    <a:cubicBezTo>
                      <a:pt x="18" y="0"/>
                      <a:pt x="13" y="1"/>
                      <a:pt x="10" y="3"/>
                    </a:cubicBezTo>
                    <a:cubicBezTo>
                      <a:pt x="3" y="8"/>
                      <a:pt x="0" y="14"/>
                      <a:pt x="0" y="21"/>
                    </a:cubicBezTo>
                    <a:cubicBezTo>
                      <a:pt x="0" y="23"/>
                      <a:pt x="0" y="25"/>
                      <a:pt x="0" y="26"/>
                    </a:cubicBezTo>
                    <a:cubicBezTo>
                      <a:pt x="0" y="28"/>
                      <a:pt x="1" y="30"/>
                      <a:pt x="2" y="31"/>
                    </a:cubicBezTo>
                    <a:cubicBezTo>
                      <a:pt x="21" y="44"/>
                      <a:pt x="21" y="44"/>
                      <a:pt x="21" y="44"/>
                    </a:cubicBezTo>
                    <a:cubicBezTo>
                      <a:pt x="22" y="44"/>
                      <a:pt x="22" y="44"/>
                      <a:pt x="22" y="44"/>
                    </a:cubicBezTo>
                    <a:cubicBezTo>
                      <a:pt x="22" y="44"/>
                      <a:pt x="22" y="44"/>
                      <a:pt x="22" y="44"/>
                    </a:cubicBezTo>
                    <a:cubicBezTo>
                      <a:pt x="24" y="44"/>
                      <a:pt x="26" y="44"/>
                      <a:pt x="28" y="44"/>
                    </a:cubicBezTo>
                    <a:cubicBezTo>
                      <a:pt x="30" y="43"/>
                      <a:pt x="32" y="42"/>
                      <a:pt x="34" y="41"/>
                    </a:cubicBezTo>
                    <a:cubicBezTo>
                      <a:pt x="45" y="34"/>
                      <a:pt x="47" y="20"/>
                      <a:pt x="41" y="10"/>
                    </a:cubicBezTo>
                    <a:cubicBezTo>
                      <a:pt x="36" y="3"/>
                      <a:pt x="29" y="0"/>
                      <a:pt x="22"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8" name="Freeform 758">
                <a:extLst>
                  <a:ext uri="{FF2B5EF4-FFF2-40B4-BE49-F238E27FC236}">
                    <a16:creationId xmlns:a16="http://schemas.microsoft.com/office/drawing/2014/main" id="{6CB071D2-52F1-4D33-A57D-28908AE9A633}"/>
                  </a:ext>
                </a:extLst>
              </p:cNvPr>
              <p:cNvSpPr>
                <a:spLocks/>
              </p:cNvSpPr>
              <p:nvPr/>
            </p:nvSpPr>
            <p:spPr bwMode="auto">
              <a:xfrm>
                <a:off x="-4588" y="841"/>
                <a:ext cx="35" cy="34"/>
              </a:xfrm>
              <a:custGeom>
                <a:avLst/>
                <a:gdLst>
                  <a:gd name="T0" fmla="*/ 16 w 32"/>
                  <a:gd name="T1" fmla="*/ 0 h 31"/>
                  <a:gd name="T2" fmla="*/ 7 w 32"/>
                  <a:gd name="T3" fmla="*/ 2 h 31"/>
                  <a:gd name="T4" fmla="*/ 1 w 32"/>
                  <a:gd name="T5" fmla="*/ 18 h 31"/>
                  <a:gd name="T6" fmla="*/ 1 w 32"/>
                  <a:gd name="T7" fmla="*/ 19 h 31"/>
                  <a:gd name="T8" fmla="*/ 1 w 32"/>
                  <a:gd name="T9" fmla="*/ 20 h 31"/>
                  <a:gd name="T10" fmla="*/ 1 w 32"/>
                  <a:gd name="T11" fmla="*/ 21 h 31"/>
                  <a:gd name="T12" fmla="*/ 3 w 32"/>
                  <a:gd name="T13" fmla="*/ 24 h 31"/>
                  <a:gd name="T14" fmla="*/ 3 w 32"/>
                  <a:gd name="T15" fmla="*/ 24 h 31"/>
                  <a:gd name="T16" fmla="*/ 4 w 32"/>
                  <a:gd name="T17" fmla="*/ 25 h 31"/>
                  <a:gd name="T18" fmla="*/ 6 w 32"/>
                  <a:gd name="T19" fmla="*/ 27 h 31"/>
                  <a:gd name="T20" fmla="*/ 8 w 32"/>
                  <a:gd name="T21" fmla="*/ 29 h 31"/>
                  <a:gd name="T22" fmla="*/ 16 w 32"/>
                  <a:gd name="T23" fmla="*/ 31 h 31"/>
                  <a:gd name="T24" fmla="*/ 25 w 32"/>
                  <a:gd name="T25" fmla="*/ 29 h 31"/>
                  <a:gd name="T26" fmla="*/ 31 w 32"/>
                  <a:gd name="T27" fmla="*/ 20 h 31"/>
                  <a:gd name="T28" fmla="*/ 31 w 32"/>
                  <a:gd name="T29" fmla="*/ 20 h 31"/>
                  <a:gd name="T30" fmla="*/ 32 w 32"/>
                  <a:gd name="T31" fmla="*/ 18 h 31"/>
                  <a:gd name="T32" fmla="*/ 32 w 32"/>
                  <a:gd name="T33" fmla="*/ 13 h 31"/>
                  <a:gd name="T34" fmla="*/ 29 w 32"/>
                  <a:gd name="T35" fmla="*/ 7 h 31"/>
                  <a:gd name="T36" fmla="*/ 16 w 32"/>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1">
                    <a:moveTo>
                      <a:pt x="16" y="0"/>
                    </a:moveTo>
                    <a:cubicBezTo>
                      <a:pt x="13" y="0"/>
                      <a:pt x="10" y="0"/>
                      <a:pt x="7" y="2"/>
                    </a:cubicBezTo>
                    <a:cubicBezTo>
                      <a:pt x="2" y="6"/>
                      <a:pt x="0" y="12"/>
                      <a:pt x="1" y="18"/>
                    </a:cubicBezTo>
                    <a:cubicBezTo>
                      <a:pt x="1" y="18"/>
                      <a:pt x="1" y="19"/>
                      <a:pt x="1" y="19"/>
                    </a:cubicBezTo>
                    <a:cubicBezTo>
                      <a:pt x="1" y="19"/>
                      <a:pt x="1" y="19"/>
                      <a:pt x="1" y="20"/>
                    </a:cubicBezTo>
                    <a:cubicBezTo>
                      <a:pt x="1" y="20"/>
                      <a:pt x="1" y="20"/>
                      <a:pt x="1" y="21"/>
                    </a:cubicBezTo>
                    <a:cubicBezTo>
                      <a:pt x="2" y="22"/>
                      <a:pt x="2" y="23"/>
                      <a:pt x="3" y="24"/>
                    </a:cubicBezTo>
                    <a:cubicBezTo>
                      <a:pt x="3" y="24"/>
                      <a:pt x="3" y="24"/>
                      <a:pt x="3" y="24"/>
                    </a:cubicBezTo>
                    <a:cubicBezTo>
                      <a:pt x="3" y="24"/>
                      <a:pt x="3" y="25"/>
                      <a:pt x="4" y="25"/>
                    </a:cubicBezTo>
                    <a:cubicBezTo>
                      <a:pt x="4" y="26"/>
                      <a:pt x="5" y="26"/>
                      <a:pt x="6" y="27"/>
                    </a:cubicBezTo>
                    <a:cubicBezTo>
                      <a:pt x="6" y="28"/>
                      <a:pt x="7" y="28"/>
                      <a:pt x="8" y="29"/>
                    </a:cubicBezTo>
                    <a:cubicBezTo>
                      <a:pt x="10" y="30"/>
                      <a:pt x="13" y="31"/>
                      <a:pt x="16" y="31"/>
                    </a:cubicBezTo>
                    <a:cubicBezTo>
                      <a:pt x="19" y="31"/>
                      <a:pt x="22" y="30"/>
                      <a:pt x="25" y="29"/>
                    </a:cubicBezTo>
                    <a:cubicBezTo>
                      <a:pt x="28" y="27"/>
                      <a:pt x="30" y="24"/>
                      <a:pt x="31" y="20"/>
                    </a:cubicBezTo>
                    <a:cubicBezTo>
                      <a:pt x="31" y="20"/>
                      <a:pt x="31" y="20"/>
                      <a:pt x="31" y="20"/>
                    </a:cubicBezTo>
                    <a:cubicBezTo>
                      <a:pt x="32" y="19"/>
                      <a:pt x="32" y="19"/>
                      <a:pt x="32" y="18"/>
                    </a:cubicBezTo>
                    <a:cubicBezTo>
                      <a:pt x="32" y="17"/>
                      <a:pt x="32" y="15"/>
                      <a:pt x="32" y="13"/>
                    </a:cubicBezTo>
                    <a:cubicBezTo>
                      <a:pt x="32" y="11"/>
                      <a:pt x="31" y="9"/>
                      <a:pt x="29" y="7"/>
                    </a:cubicBezTo>
                    <a:cubicBezTo>
                      <a:pt x="26" y="2"/>
                      <a:pt x="21" y="0"/>
                      <a:pt x="16"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9" name="Freeform 759">
                <a:extLst>
                  <a:ext uri="{FF2B5EF4-FFF2-40B4-BE49-F238E27FC236}">
                    <a16:creationId xmlns:a16="http://schemas.microsoft.com/office/drawing/2014/main" id="{2CF42B1E-4D41-4511-BE78-A8CE7BDC983A}"/>
                  </a:ext>
                </a:extLst>
              </p:cNvPr>
              <p:cNvSpPr>
                <a:spLocks/>
              </p:cNvSpPr>
              <p:nvPr/>
            </p:nvSpPr>
            <p:spPr bwMode="auto">
              <a:xfrm>
                <a:off x="-3488" y="1195"/>
                <a:ext cx="36" cy="35"/>
              </a:xfrm>
              <a:custGeom>
                <a:avLst/>
                <a:gdLst>
                  <a:gd name="T0" fmla="*/ 16 w 33"/>
                  <a:gd name="T1" fmla="*/ 0 h 32"/>
                  <a:gd name="T2" fmla="*/ 7 w 33"/>
                  <a:gd name="T3" fmla="*/ 3 h 32"/>
                  <a:gd name="T4" fmla="*/ 7 w 33"/>
                  <a:gd name="T5" fmla="*/ 3 h 32"/>
                  <a:gd name="T6" fmla="*/ 3 w 33"/>
                  <a:gd name="T7" fmla="*/ 7 h 32"/>
                  <a:gd name="T8" fmla="*/ 3 w 33"/>
                  <a:gd name="T9" fmla="*/ 8 h 32"/>
                  <a:gd name="T10" fmla="*/ 2 w 33"/>
                  <a:gd name="T11" fmla="*/ 9 h 32"/>
                  <a:gd name="T12" fmla="*/ 3 w 33"/>
                  <a:gd name="T13" fmla="*/ 25 h 32"/>
                  <a:gd name="T14" fmla="*/ 12 w 33"/>
                  <a:gd name="T15" fmla="*/ 31 h 32"/>
                  <a:gd name="T16" fmla="*/ 13 w 33"/>
                  <a:gd name="T17" fmla="*/ 31 h 32"/>
                  <a:gd name="T18" fmla="*/ 16 w 33"/>
                  <a:gd name="T19" fmla="*/ 32 h 32"/>
                  <a:gd name="T20" fmla="*/ 24 w 33"/>
                  <a:gd name="T21" fmla="*/ 29 h 32"/>
                  <a:gd name="T22" fmla="*/ 25 w 33"/>
                  <a:gd name="T23" fmla="*/ 29 h 32"/>
                  <a:gd name="T24" fmla="*/ 28 w 33"/>
                  <a:gd name="T25" fmla="*/ 26 h 32"/>
                  <a:gd name="T26" fmla="*/ 31 w 33"/>
                  <a:gd name="T27" fmla="*/ 21 h 32"/>
                  <a:gd name="T28" fmla="*/ 31 w 33"/>
                  <a:gd name="T29" fmla="*/ 20 h 32"/>
                  <a:gd name="T30" fmla="*/ 29 w 33"/>
                  <a:gd name="T31" fmla="*/ 7 h 32"/>
                  <a:gd name="T32" fmla="*/ 16 w 33"/>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2">
                    <a:moveTo>
                      <a:pt x="16" y="0"/>
                    </a:moveTo>
                    <a:cubicBezTo>
                      <a:pt x="13" y="0"/>
                      <a:pt x="10" y="1"/>
                      <a:pt x="7" y="3"/>
                    </a:cubicBezTo>
                    <a:cubicBezTo>
                      <a:pt x="7" y="3"/>
                      <a:pt x="7" y="3"/>
                      <a:pt x="7" y="3"/>
                    </a:cubicBezTo>
                    <a:cubicBezTo>
                      <a:pt x="5" y="4"/>
                      <a:pt x="4" y="5"/>
                      <a:pt x="3" y="7"/>
                    </a:cubicBezTo>
                    <a:cubicBezTo>
                      <a:pt x="3" y="7"/>
                      <a:pt x="3" y="7"/>
                      <a:pt x="3" y="8"/>
                    </a:cubicBezTo>
                    <a:cubicBezTo>
                      <a:pt x="2" y="8"/>
                      <a:pt x="2" y="9"/>
                      <a:pt x="2" y="9"/>
                    </a:cubicBezTo>
                    <a:cubicBezTo>
                      <a:pt x="0" y="14"/>
                      <a:pt x="0" y="20"/>
                      <a:pt x="3" y="25"/>
                    </a:cubicBezTo>
                    <a:cubicBezTo>
                      <a:pt x="5" y="28"/>
                      <a:pt x="8" y="30"/>
                      <a:pt x="12" y="31"/>
                    </a:cubicBezTo>
                    <a:cubicBezTo>
                      <a:pt x="12" y="31"/>
                      <a:pt x="13" y="31"/>
                      <a:pt x="13" y="31"/>
                    </a:cubicBezTo>
                    <a:cubicBezTo>
                      <a:pt x="14" y="32"/>
                      <a:pt x="15" y="32"/>
                      <a:pt x="16" y="32"/>
                    </a:cubicBezTo>
                    <a:cubicBezTo>
                      <a:pt x="19" y="32"/>
                      <a:pt x="22" y="31"/>
                      <a:pt x="24" y="29"/>
                    </a:cubicBezTo>
                    <a:cubicBezTo>
                      <a:pt x="25" y="29"/>
                      <a:pt x="25" y="29"/>
                      <a:pt x="25" y="29"/>
                    </a:cubicBezTo>
                    <a:cubicBezTo>
                      <a:pt x="26" y="28"/>
                      <a:pt x="27" y="27"/>
                      <a:pt x="28" y="26"/>
                    </a:cubicBezTo>
                    <a:cubicBezTo>
                      <a:pt x="29" y="25"/>
                      <a:pt x="30" y="23"/>
                      <a:pt x="31" y="21"/>
                    </a:cubicBezTo>
                    <a:cubicBezTo>
                      <a:pt x="31" y="21"/>
                      <a:pt x="31" y="21"/>
                      <a:pt x="31" y="20"/>
                    </a:cubicBezTo>
                    <a:cubicBezTo>
                      <a:pt x="33" y="16"/>
                      <a:pt x="32" y="11"/>
                      <a:pt x="29" y="7"/>
                    </a:cubicBezTo>
                    <a:cubicBezTo>
                      <a:pt x="26" y="2"/>
                      <a:pt x="21" y="0"/>
                      <a:pt x="16" y="0"/>
                    </a:cubicBezTo>
                  </a:path>
                </a:pathLst>
              </a:custGeom>
              <a:solidFill>
                <a:srgbClr val="FAE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0" name="Freeform 760">
                <a:extLst>
                  <a:ext uri="{FF2B5EF4-FFF2-40B4-BE49-F238E27FC236}">
                    <a16:creationId xmlns:a16="http://schemas.microsoft.com/office/drawing/2014/main" id="{118ABAFC-CAC1-41E8-8433-675968B729AE}"/>
                  </a:ext>
                </a:extLst>
              </p:cNvPr>
              <p:cNvSpPr>
                <a:spLocks/>
              </p:cNvSpPr>
              <p:nvPr/>
            </p:nvSpPr>
            <p:spPr bwMode="auto">
              <a:xfrm>
                <a:off x="-3753" y="1575"/>
                <a:ext cx="40" cy="35"/>
              </a:xfrm>
              <a:custGeom>
                <a:avLst/>
                <a:gdLst>
                  <a:gd name="T0" fmla="*/ 18 w 36"/>
                  <a:gd name="T1" fmla="*/ 0 h 32"/>
                  <a:gd name="T2" fmla="*/ 12 w 36"/>
                  <a:gd name="T3" fmla="*/ 2 h 32"/>
                  <a:gd name="T4" fmla="*/ 10 w 36"/>
                  <a:gd name="T5" fmla="*/ 2 h 32"/>
                  <a:gd name="T6" fmla="*/ 9 w 36"/>
                  <a:gd name="T7" fmla="*/ 3 h 32"/>
                  <a:gd name="T8" fmla="*/ 3 w 36"/>
                  <a:gd name="T9" fmla="*/ 22 h 32"/>
                  <a:gd name="T10" fmla="*/ 3 w 36"/>
                  <a:gd name="T11" fmla="*/ 23 h 32"/>
                  <a:gd name="T12" fmla="*/ 4 w 36"/>
                  <a:gd name="T13" fmla="*/ 25 h 32"/>
                  <a:gd name="T14" fmla="*/ 7 w 36"/>
                  <a:gd name="T15" fmla="*/ 28 h 32"/>
                  <a:gd name="T16" fmla="*/ 8 w 36"/>
                  <a:gd name="T17" fmla="*/ 29 h 32"/>
                  <a:gd name="T18" fmla="*/ 16 w 36"/>
                  <a:gd name="T19" fmla="*/ 32 h 32"/>
                  <a:gd name="T20" fmla="*/ 17 w 36"/>
                  <a:gd name="T21" fmla="*/ 32 h 32"/>
                  <a:gd name="T22" fmla="*/ 18 w 36"/>
                  <a:gd name="T23" fmla="*/ 32 h 32"/>
                  <a:gd name="T24" fmla="*/ 23 w 36"/>
                  <a:gd name="T25" fmla="*/ 31 h 32"/>
                  <a:gd name="T26" fmla="*/ 24 w 36"/>
                  <a:gd name="T27" fmla="*/ 31 h 32"/>
                  <a:gd name="T28" fmla="*/ 26 w 36"/>
                  <a:gd name="T29" fmla="*/ 29 h 32"/>
                  <a:gd name="T30" fmla="*/ 31 w 36"/>
                  <a:gd name="T31" fmla="*/ 8 h 32"/>
                  <a:gd name="T32" fmla="*/ 18 w 36"/>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32">
                    <a:moveTo>
                      <a:pt x="18" y="0"/>
                    </a:moveTo>
                    <a:cubicBezTo>
                      <a:pt x="16" y="0"/>
                      <a:pt x="14" y="1"/>
                      <a:pt x="12" y="2"/>
                    </a:cubicBezTo>
                    <a:cubicBezTo>
                      <a:pt x="11" y="2"/>
                      <a:pt x="11" y="2"/>
                      <a:pt x="10" y="2"/>
                    </a:cubicBezTo>
                    <a:cubicBezTo>
                      <a:pt x="10" y="2"/>
                      <a:pt x="9" y="3"/>
                      <a:pt x="9" y="3"/>
                    </a:cubicBezTo>
                    <a:cubicBezTo>
                      <a:pt x="2" y="7"/>
                      <a:pt x="0" y="15"/>
                      <a:pt x="3" y="22"/>
                    </a:cubicBezTo>
                    <a:cubicBezTo>
                      <a:pt x="3" y="23"/>
                      <a:pt x="3" y="23"/>
                      <a:pt x="3" y="23"/>
                    </a:cubicBezTo>
                    <a:cubicBezTo>
                      <a:pt x="4" y="24"/>
                      <a:pt x="4" y="25"/>
                      <a:pt x="4" y="25"/>
                    </a:cubicBezTo>
                    <a:cubicBezTo>
                      <a:pt x="5" y="26"/>
                      <a:pt x="6" y="27"/>
                      <a:pt x="7" y="28"/>
                    </a:cubicBezTo>
                    <a:cubicBezTo>
                      <a:pt x="7" y="28"/>
                      <a:pt x="8" y="29"/>
                      <a:pt x="8" y="29"/>
                    </a:cubicBezTo>
                    <a:cubicBezTo>
                      <a:pt x="10" y="31"/>
                      <a:pt x="13" y="32"/>
                      <a:pt x="16" y="32"/>
                    </a:cubicBezTo>
                    <a:cubicBezTo>
                      <a:pt x="16" y="32"/>
                      <a:pt x="17" y="32"/>
                      <a:pt x="17" y="32"/>
                    </a:cubicBezTo>
                    <a:cubicBezTo>
                      <a:pt x="17" y="32"/>
                      <a:pt x="18" y="32"/>
                      <a:pt x="18" y="32"/>
                    </a:cubicBezTo>
                    <a:cubicBezTo>
                      <a:pt x="19" y="32"/>
                      <a:pt x="21" y="32"/>
                      <a:pt x="23" y="31"/>
                    </a:cubicBezTo>
                    <a:cubicBezTo>
                      <a:pt x="23" y="31"/>
                      <a:pt x="24" y="31"/>
                      <a:pt x="24" y="31"/>
                    </a:cubicBezTo>
                    <a:cubicBezTo>
                      <a:pt x="25" y="30"/>
                      <a:pt x="26" y="30"/>
                      <a:pt x="26" y="29"/>
                    </a:cubicBezTo>
                    <a:cubicBezTo>
                      <a:pt x="34" y="25"/>
                      <a:pt x="36" y="15"/>
                      <a:pt x="31" y="8"/>
                    </a:cubicBezTo>
                    <a:cubicBezTo>
                      <a:pt x="28" y="3"/>
                      <a:pt x="23" y="0"/>
                      <a:pt x="18" y="0"/>
                    </a:cubicBezTo>
                  </a:path>
                </a:pathLst>
              </a:custGeom>
              <a:solidFill>
                <a:srgbClr val="C6C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1" name="Freeform 761">
                <a:extLst>
                  <a:ext uri="{FF2B5EF4-FFF2-40B4-BE49-F238E27FC236}">
                    <a16:creationId xmlns:a16="http://schemas.microsoft.com/office/drawing/2014/main" id="{10BD45A6-C5E4-4ED5-9C3B-A2D98B34C7CD}"/>
                  </a:ext>
                </a:extLst>
              </p:cNvPr>
              <p:cNvSpPr>
                <a:spLocks/>
              </p:cNvSpPr>
              <p:nvPr/>
            </p:nvSpPr>
            <p:spPr bwMode="auto">
              <a:xfrm>
                <a:off x="-3939" y="928"/>
                <a:ext cx="24" cy="24"/>
              </a:xfrm>
              <a:custGeom>
                <a:avLst/>
                <a:gdLst>
                  <a:gd name="T0" fmla="*/ 11 w 22"/>
                  <a:gd name="T1" fmla="*/ 0 h 22"/>
                  <a:gd name="T2" fmla="*/ 5 w 22"/>
                  <a:gd name="T3" fmla="*/ 2 h 22"/>
                  <a:gd name="T4" fmla="*/ 0 w 22"/>
                  <a:gd name="T5" fmla="*/ 8 h 22"/>
                  <a:gd name="T6" fmla="*/ 0 w 22"/>
                  <a:gd name="T7" fmla="*/ 9 h 22"/>
                  <a:gd name="T8" fmla="*/ 1 w 22"/>
                  <a:gd name="T9" fmla="*/ 15 h 22"/>
                  <a:gd name="T10" fmla="*/ 2 w 22"/>
                  <a:gd name="T11" fmla="*/ 17 h 22"/>
                  <a:gd name="T12" fmla="*/ 3 w 22"/>
                  <a:gd name="T13" fmla="*/ 19 h 22"/>
                  <a:gd name="T14" fmla="*/ 11 w 22"/>
                  <a:gd name="T15" fmla="*/ 22 h 22"/>
                  <a:gd name="T16" fmla="*/ 17 w 22"/>
                  <a:gd name="T17" fmla="*/ 20 h 22"/>
                  <a:gd name="T18" fmla="*/ 18 w 22"/>
                  <a:gd name="T19" fmla="*/ 20 h 22"/>
                  <a:gd name="T20" fmla="*/ 19 w 22"/>
                  <a:gd name="T21" fmla="*/ 19 h 22"/>
                  <a:gd name="T22" fmla="*/ 22 w 22"/>
                  <a:gd name="T23" fmla="*/ 11 h 22"/>
                  <a:gd name="T24" fmla="*/ 21 w 22"/>
                  <a:gd name="T25" fmla="*/ 6 h 22"/>
                  <a:gd name="T26" fmla="*/ 20 w 22"/>
                  <a:gd name="T27" fmla="*/ 5 h 22"/>
                  <a:gd name="T28" fmla="*/ 11 w 22"/>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22">
                    <a:moveTo>
                      <a:pt x="11" y="0"/>
                    </a:moveTo>
                    <a:cubicBezTo>
                      <a:pt x="9" y="0"/>
                      <a:pt x="7" y="0"/>
                      <a:pt x="5" y="2"/>
                    </a:cubicBezTo>
                    <a:cubicBezTo>
                      <a:pt x="3" y="3"/>
                      <a:pt x="1" y="6"/>
                      <a:pt x="0" y="8"/>
                    </a:cubicBezTo>
                    <a:cubicBezTo>
                      <a:pt x="0" y="8"/>
                      <a:pt x="0" y="9"/>
                      <a:pt x="0" y="9"/>
                    </a:cubicBezTo>
                    <a:cubicBezTo>
                      <a:pt x="0" y="11"/>
                      <a:pt x="0" y="13"/>
                      <a:pt x="1" y="15"/>
                    </a:cubicBezTo>
                    <a:cubicBezTo>
                      <a:pt x="1" y="16"/>
                      <a:pt x="1" y="16"/>
                      <a:pt x="2" y="17"/>
                    </a:cubicBezTo>
                    <a:cubicBezTo>
                      <a:pt x="2" y="18"/>
                      <a:pt x="3" y="19"/>
                      <a:pt x="3" y="19"/>
                    </a:cubicBezTo>
                    <a:cubicBezTo>
                      <a:pt x="6" y="21"/>
                      <a:pt x="8" y="22"/>
                      <a:pt x="11" y="22"/>
                    </a:cubicBezTo>
                    <a:cubicBezTo>
                      <a:pt x="13" y="22"/>
                      <a:pt x="16" y="22"/>
                      <a:pt x="17" y="20"/>
                    </a:cubicBezTo>
                    <a:cubicBezTo>
                      <a:pt x="18" y="20"/>
                      <a:pt x="18" y="20"/>
                      <a:pt x="18" y="20"/>
                    </a:cubicBezTo>
                    <a:cubicBezTo>
                      <a:pt x="18" y="20"/>
                      <a:pt x="19" y="19"/>
                      <a:pt x="19" y="19"/>
                    </a:cubicBezTo>
                    <a:cubicBezTo>
                      <a:pt x="21" y="17"/>
                      <a:pt x="22" y="14"/>
                      <a:pt x="22" y="11"/>
                    </a:cubicBezTo>
                    <a:cubicBezTo>
                      <a:pt x="22" y="9"/>
                      <a:pt x="22" y="8"/>
                      <a:pt x="21" y="6"/>
                    </a:cubicBezTo>
                    <a:cubicBezTo>
                      <a:pt x="21" y="6"/>
                      <a:pt x="21" y="5"/>
                      <a:pt x="20" y="5"/>
                    </a:cubicBezTo>
                    <a:cubicBezTo>
                      <a:pt x="18" y="2"/>
                      <a:pt x="15" y="0"/>
                      <a:pt x="11"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2" name="Freeform 762">
                <a:extLst>
                  <a:ext uri="{FF2B5EF4-FFF2-40B4-BE49-F238E27FC236}">
                    <a16:creationId xmlns:a16="http://schemas.microsoft.com/office/drawing/2014/main" id="{49489F9F-8D8B-4256-AD7C-E981FAC73C8D}"/>
                  </a:ext>
                </a:extLst>
              </p:cNvPr>
              <p:cNvSpPr>
                <a:spLocks/>
              </p:cNvSpPr>
              <p:nvPr/>
            </p:nvSpPr>
            <p:spPr bwMode="auto">
              <a:xfrm>
                <a:off x="-4014" y="963"/>
                <a:ext cx="26" cy="26"/>
              </a:xfrm>
              <a:custGeom>
                <a:avLst/>
                <a:gdLst>
                  <a:gd name="T0" fmla="*/ 11 w 23"/>
                  <a:gd name="T1" fmla="*/ 0 h 23"/>
                  <a:gd name="T2" fmla="*/ 6 w 23"/>
                  <a:gd name="T3" fmla="*/ 1 h 23"/>
                  <a:gd name="T4" fmla="*/ 5 w 23"/>
                  <a:gd name="T5" fmla="*/ 2 h 23"/>
                  <a:gd name="T6" fmla="*/ 5 w 23"/>
                  <a:gd name="T7" fmla="*/ 2 h 23"/>
                  <a:gd name="T8" fmla="*/ 0 w 23"/>
                  <a:gd name="T9" fmla="*/ 12 h 23"/>
                  <a:gd name="T10" fmla="*/ 1 w 23"/>
                  <a:gd name="T11" fmla="*/ 17 h 23"/>
                  <a:gd name="T12" fmla="*/ 2 w 23"/>
                  <a:gd name="T13" fmla="*/ 18 h 23"/>
                  <a:gd name="T14" fmla="*/ 11 w 23"/>
                  <a:gd name="T15" fmla="*/ 23 h 23"/>
                  <a:gd name="T16" fmla="*/ 14 w 23"/>
                  <a:gd name="T17" fmla="*/ 22 h 23"/>
                  <a:gd name="T18" fmla="*/ 15 w 23"/>
                  <a:gd name="T19" fmla="*/ 22 h 23"/>
                  <a:gd name="T20" fmla="*/ 17 w 23"/>
                  <a:gd name="T21" fmla="*/ 21 h 23"/>
                  <a:gd name="T22" fmla="*/ 22 w 23"/>
                  <a:gd name="T23" fmla="*/ 8 h 23"/>
                  <a:gd name="T24" fmla="*/ 20 w 23"/>
                  <a:gd name="T25" fmla="*/ 5 h 23"/>
                  <a:gd name="T26" fmla="*/ 19 w 23"/>
                  <a:gd name="T27" fmla="*/ 4 h 23"/>
                  <a:gd name="T28" fmla="*/ 11 w 23"/>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3">
                    <a:moveTo>
                      <a:pt x="11" y="0"/>
                    </a:moveTo>
                    <a:cubicBezTo>
                      <a:pt x="9" y="0"/>
                      <a:pt x="8" y="1"/>
                      <a:pt x="6" y="1"/>
                    </a:cubicBezTo>
                    <a:cubicBezTo>
                      <a:pt x="6" y="1"/>
                      <a:pt x="5" y="2"/>
                      <a:pt x="5" y="2"/>
                    </a:cubicBezTo>
                    <a:cubicBezTo>
                      <a:pt x="5" y="2"/>
                      <a:pt x="5" y="2"/>
                      <a:pt x="5" y="2"/>
                    </a:cubicBezTo>
                    <a:cubicBezTo>
                      <a:pt x="1" y="4"/>
                      <a:pt x="0" y="8"/>
                      <a:pt x="0" y="12"/>
                    </a:cubicBezTo>
                    <a:cubicBezTo>
                      <a:pt x="0" y="13"/>
                      <a:pt x="0" y="15"/>
                      <a:pt x="1" y="17"/>
                    </a:cubicBezTo>
                    <a:cubicBezTo>
                      <a:pt x="1" y="17"/>
                      <a:pt x="1" y="17"/>
                      <a:pt x="2" y="18"/>
                    </a:cubicBezTo>
                    <a:cubicBezTo>
                      <a:pt x="4" y="21"/>
                      <a:pt x="7" y="23"/>
                      <a:pt x="11" y="23"/>
                    </a:cubicBezTo>
                    <a:cubicBezTo>
                      <a:pt x="12" y="23"/>
                      <a:pt x="13" y="22"/>
                      <a:pt x="14" y="22"/>
                    </a:cubicBezTo>
                    <a:cubicBezTo>
                      <a:pt x="14" y="22"/>
                      <a:pt x="15" y="22"/>
                      <a:pt x="15" y="22"/>
                    </a:cubicBezTo>
                    <a:cubicBezTo>
                      <a:pt x="16" y="21"/>
                      <a:pt x="16" y="21"/>
                      <a:pt x="17" y="21"/>
                    </a:cubicBezTo>
                    <a:cubicBezTo>
                      <a:pt x="21" y="18"/>
                      <a:pt x="23" y="13"/>
                      <a:pt x="22" y="8"/>
                    </a:cubicBezTo>
                    <a:cubicBezTo>
                      <a:pt x="21" y="7"/>
                      <a:pt x="21" y="6"/>
                      <a:pt x="20" y="5"/>
                    </a:cubicBezTo>
                    <a:cubicBezTo>
                      <a:pt x="20" y="5"/>
                      <a:pt x="19" y="4"/>
                      <a:pt x="19" y="4"/>
                    </a:cubicBezTo>
                    <a:cubicBezTo>
                      <a:pt x="17" y="1"/>
                      <a:pt x="14" y="0"/>
                      <a:pt x="11"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3" name="Freeform 763">
                <a:extLst>
                  <a:ext uri="{FF2B5EF4-FFF2-40B4-BE49-F238E27FC236}">
                    <a16:creationId xmlns:a16="http://schemas.microsoft.com/office/drawing/2014/main" id="{B96E3AFC-1080-4D6D-95D0-1DD687CBB6DF}"/>
                  </a:ext>
                </a:extLst>
              </p:cNvPr>
              <p:cNvSpPr>
                <a:spLocks/>
              </p:cNvSpPr>
              <p:nvPr/>
            </p:nvSpPr>
            <p:spPr bwMode="auto">
              <a:xfrm>
                <a:off x="-4073" y="987"/>
                <a:ext cx="25" cy="25"/>
              </a:xfrm>
              <a:custGeom>
                <a:avLst/>
                <a:gdLst>
                  <a:gd name="T0" fmla="*/ 11 w 23"/>
                  <a:gd name="T1" fmla="*/ 0 h 22"/>
                  <a:gd name="T2" fmla="*/ 5 w 23"/>
                  <a:gd name="T3" fmla="*/ 2 h 22"/>
                  <a:gd name="T4" fmla="*/ 0 w 23"/>
                  <a:gd name="T5" fmla="*/ 12 h 22"/>
                  <a:gd name="T6" fmla="*/ 2 w 23"/>
                  <a:gd name="T7" fmla="*/ 17 h 22"/>
                  <a:gd name="T8" fmla="*/ 2 w 23"/>
                  <a:gd name="T9" fmla="*/ 17 h 22"/>
                  <a:gd name="T10" fmla="*/ 3 w 23"/>
                  <a:gd name="T11" fmla="*/ 18 h 22"/>
                  <a:gd name="T12" fmla="*/ 3 w 23"/>
                  <a:gd name="T13" fmla="*/ 19 h 22"/>
                  <a:gd name="T14" fmla="*/ 11 w 23"/>
                  <a:gd name="T15" fmla="*/ 22 h 22"/>
                  <a:gd name="T16" fmla="*/ 17 w 23"/>
                  <a:gd name="T17" fmla="*/ 20 h 22"/>
                  <a:gd name="T18" fmla="*/ 22 w 23"/>
                  <a:gd name="T19" fmla="*/ 9 h 22"/>
                  <a:gd name="T20" fmla="*/ 21 w 23"/>
                  <a:gd name="T21" fmla="*/ 5 h 22"/>
                  <a:gd name="T22" fmla="*/ 20 w 23"/>
                  <a:gd name="T23" fmla="*/ 4 h 22"/>
                  <a:gd name="T24" fmla="*/ 11 w 23"/>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2">
                    <a:moveTo>
                      <a:pt x="11" y="0"/>
                    </a:moveTo>
                    <a:cubicBezTo>
                      <a:pt x="9" y="0"/>
                      <a:pt x="7" y="1"/>
                      <a:pt x="5" y="2"/>
                    </a:cubicBezTo>
                    <a:cubicBezTo>
                      <a:pt x="1" y="4"/>
                      <a:pt x="0" y="8"/>
                      <a:pt x="0" y="12"/>
                    </a:cubicBezTo>
                    <a:cubicBezTo>
                      <a:pt x="0" y="14"/>
                      <a:pt x="1" y="16"/>
                      <a:pt x="2" y="17"/>
                    </a:cubicBezTo>
                    <a:cubicBezTo>
                      <a:pt x="2" y="17"/>
                      <a:pt x="2" y="17"/>
                      <a:pt x="2" y="17"/>
                    </a:cubicBezTo>
                    <a:cubicBezTo>
                      <a:pt x="2" y="18"/>
                      <a:pt x="2" y="18"/>
                      <a:pt x="3" y="18"/>
                    </a:cubicBezTo>
                    <a:cubicBezTo>
                      <a:pt x="3" y="18"/>
                      <a:pt x="3" y="19"/>
                      <a:pt x="3" y="19"/>
                    </a:cubicBezTo>
                    <a:cubicBezTo>
                      <a:pt x="6" y="21"/>
                      <a:pt x="8" y="22"/>
                      <a:pt x="11" y="22"/>
                    </a:cubicBezTo>
                    <a:cubicBezTo>
                      <a:pt x="13" y="22"/>
                      <a:pt x="16" y="22"/>
                      <a:pt x="17" y="20"/>
                    </a:cubicBezTo>
                    <a:cubicBezTo>
                      <a:pt x="21" y="18"/>
                      <a:pt x="23" y="13"/>
                      <a:pt x="22" y="9"/>
                    </a:cubicBezTo>
                    <a:cubicBezTo>
                      <a:pt x="22" y="7"/>
                      <a:pt x="21" y="6"/>
                      <a:pt x="21" y="5"/>
                    </a:cubicBezTo>
                    <a:cubicBezTo>
                      <a:pt x="20" y="5"/>
                      <a:pt x="20" y="4"/>
                      <a:pt x="20" y="4"/>
                    </a:cubicBezTo>
                    <a:cubicBezTo>
                      <a:pt x="18" y="1"/>
                      <a:pt x="15" y="0"/>
                      <a:pt x="11"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4" name="Freeform 764">
                <a:extLst>
                  <a:ext uri="{FF2B5EF4-FFF2-40B4-BE49-F238E27FC236}">
                    <a16:creationId xmlns:a16="http://schemas.microsoft.com/office/drawing/2014/main" id="{8836F552-B582-464C-9B08-ABB38CDBC4B2}"/>
                  </a:ext>
                </a:extLst>
              </p:cNvPr>
              <p:cNvSpPr>
                <a:spLocks/>
              </p:cNvSpPr>
              <p:nvPr/>
            </p:nvSpPr>
            <p:spPr bwMode="auto">
              <a:xfrm>
                <a:off x="-4149" y="1019"/>
                <a:ext cx="26" cy="25"/>
              </a:xfrm>
              <a:custGeom>
                <a:avLst/>
                <a:gdLst>
                  <a:gd name="T0" fmla="*/ 12 w 24"/>
                  <a:gd name="T1" fmla="*/ 0 h 23"/>
                  <a:gd name="T2" fmla="*/ 6 w 24"/>
                  <a:gd name="T3" fmla="*/ 2 h 23"/>
                  <a:gd name="T4" fmla="*/ 1 w 24"/>
                  <a:gd name="T5" fmla="*/ 12 h 23"/>
                  <a:gd name="T6" fmla="*/ 2 w 24"/>
                  <a:gd name="T7" fmla="*/ 17 h 23"/>
                  <a:gd name="T8" fmla="*/ 3 w 24"/>
                  <a:gd name="T9" fmla="*/ 18 h 23"/>
                  <a:gd name="T10" fmla="*/ 3 w 24"/>
                  <a:gd name="T11" fmla="*/ 19 h 23"/>
                  <a:gd name="T12" fmla="*/ 4 w 24"/>
                  <a:gd name="T13" fmla="*/ 20 h 23"/>
                  <a:gd name="T14" fmla="*/ 12 w 24"/>
                  <a:gd name="T15" fmla="*/ 23 h 23"/>
                  <a:gd name="T16" fmla="*/ 18 w 24"/>
                  <a:gd name="T17" fmla="*/ 21 h 23"/>
                  <a:gd name="T18" fmla="*/ 23 w 24"/>
                  <a:gd name="T19" fmla="*/ 9 h 23"/>
                  <a:gd name="T20" fmla="*/ 21 w 24"/>
                  <a:gd name="T21" fmla="*/ 5 h 23"/>
                  <a:gd name="T22" fmla="*/ 20 w 24"/>
                  <a:gd name="T23" fmla="*/ 4 h 23"/>
                  <a:gd name="T24" fmla="*/ 15 w 24"/>
                  <a:gd name="T25" fmla="*/ 1 h 23"/>
                  <a:gd name="T26" fmla="*/ 14 w 24"/>
                  <a:gd name="T27" fmla="*/ 1 h 23"/>
                  <a:gd name="T28" fmla="*/ 12 w 24"/>
                  <a:gd name="T2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23">
                    <a:moveTo>
                      <a:pt x="12" y="0"/>
                    </a:moveTo>
                    <a:cubicBezTo>
                      <a:pt x="10" y="0"/>
                      <a:pt x="8" y="1"/>
                      <a:pt x="6" y="2"/>
                    </a:cubicBezTo>
                    <a:cubicBezTo>
                      <a:pt x="2" y="5"/>
                      <a:pt x="0" y="8"/>
                      <a:pt x="1" y="12"/>
                    </a:cubicBezTo>
                    <a:cubicBezTo>
                      <a:pt x="1" y="14"/>
                      <a:pt x="1" y="16"/>
                      <a:pt x="2" y="17"/>
                    </a:cubicBezTo>
                    <a:cubicBezTo>
                      <a:pt x="2" y="17"/>
                      <a:pt x="2" y="18"/>
                      <a:pt x="3" y="18"/>
                    </a:cubicBezTo>
                    <a:cubicBezTo>
                      <a:pt x="3" y="18"/>
                      <a:pt x="3" y="19"/>
                      <a:pt x="3" y="19"/>
                    </a:cubicBezTo>
                    <a:cubicBezTo>
                      <a:pt x="4" y="19"/>
                      <a:pt x="4" y="20"/>
                      <a:pt x="4" y="20"/>
                    </a:cubicBezTo>
                    <a:cubicBezTo>
                      <a:pt x="6" y="22"/>
                      <a:pt x="9" y="23"/>
                      <a:pt x="12" y="23"/>
                    </a:cubicBezTo>
                    <a:cubicBezTo>
                      <a:pt x="14" y="23"/>
                      <a:pt x="16" y="22"/>
                      <a:pt x="18" y="21"/>
                    </a:cubicBezTo>
                    <a:cubicBezTo>
                      <a:pt x="22" y="18"/>
                      <a:pt x="24" y="13"/>
                      <a:pt x="23" y="9"/>
                    </a:cubicBezTo>
                    <a:cubicBezTo>
                      <a:pt x="22" y="7"/>
                      <a:pt x="22" y="6"/>
                      <a:pt x="21" y="5"/>
                    </a:cubicBezTo>
                    <a:cubicBezTo>
                      <a:pt x="21" y="5"/>
                      <a:pt x="20" y="4"/>
                      <a:pt x="20" y="4"/>
                    </a:cubicBezTo>
                    <a:cubicBezTo>
                      <a:pt x="19" y="3"/>
                      <a:pt x="17" y="2"/>
                      <a:pt x="15" y="1"/>
                    </a:cubicBezTo>
                    <a:cubicBezTo>
                      <a:pt x="15" y="1"/>
                      <a:pt x="15" y="1"/>
                      <a:pt x="14" y="1"/>
                    </a:cubicBezTo>
                    <a:cubicBezTo>
                      <a:pt x="13" y="0"/>
                      <a:pt x="13" y="0"/>
                      <a:pt x="12"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5" name="Freeform 765">
                <a:extLst>
                  <a:ext uri="{FF2B5EF4-FFF2-40B4-BE49-F238E27FC236}">
                    <a16:creationId xmlns:a16="http://schemas.microsoft.com/office/drawing/2014/main" id="{6F6CF346-BF23-4D2D-86EE-6F5058852DF6}"/>
                  </a:ext>
                </a:extLst>
              </p:cNvPr>
              <p:cNvSpPr>
                <a:spLocks noEditPoints="1"/>
              </p:cNvSpPr>
              <p:nvPr/>
            </p:nvSpPr>
            <p:spPr bwMode="auto">
              <a:xfrm>
                <a:off x="-2152" y="1574"/>
                <a:ext cx="36" cy="35"/>
              </a:xfrm>
              <a:custGeom>
                <a:avLst/>
                <a:gdLst>
                  <a:gd name="T0" fmla="*/ 10 w 32"/>
                  <a:gd name="T1" fmla="*/ 1 h 32"/>
                  <a:gd name="T2" fmla="*/ 7 w 32"/>
                  <a:gd name="T3" fmla="*/ 3 h 32"/>
                  <a:gd name="T4" fmla="*/ 1 w 32"/>
                  <a:gd name="T5" fmla="*/ 12 h 32"/>
                  <a:gd name="T6" fmla="*/ 0 w 32"/>
                  <a:gd name="T7" fmla="*/ 13 h 32"/>
                  <a:gd name="T8" fmla="*/ 0 w 32"/>
                  <a:gd name="T9" fmla="*/ 15 h 32"/>
                  <a:gd name="T10" fmla="*/ 0 w 32"/>
                  <a:gd name="T11" fmla="*/ 16 h 32"/>
                  <a:gd name="T12" fmla="*/ 0 w 32"/>
                  <a:gd name="T13" fmla="*/ 19 h 32"/>
                  <a:gd name="T14" fmla="*/ 1 w 32"/>
                  <a:gd name="T15" fmla="*/ 20 h 32"/>
                  <a:gd name="T16" fmla="*/ 3 w 32"/>
                  <a:gd name="T17" fmla="*/ 25 h 32"/>
                  <a:gd name="T18" fmla="*/ 3 w 32"/>
                  <a:gd name="T19" fmla="*/ 25 h 32"/>
                  <a:gd name="T20" fmla="*/ 7 w 32"/>
                  <a:gd name="T21" fmla="*/ 29 h 32"/>
                  <a:gd name="T22" fmla="*/ 7 w 32"/>
                  <a:gd name="T23" fmla="*/ 29 h 32"/>
                  <a:gd name="T24" fmla="*/ 10 w 32"/>
                  <a:gd name="T25" fmla="*/ 1 h 32"/>
                  <a:gd name="T26" fmla="*/ 16 w 32"/>
                  <a:gd name="T27" fmla="*/ 0 h 32"/>
                  <a:gd name="T28" fmla="*/ 12 w 32"/>
                  <a:gd name="T29" fmla="*/ 1 h 32"/>
                  <a:gd name="T30" fmla="*/ 9 w 32"/>
                  <a:gd name="T31" fmla="*/ 30 h 32"/>
                  <a:gd name="T32" fmla="*/ 16 w 32"/>
                  <a:gd name="T33" fmla="*/ 32 h 32"/>
                  <a:gd name="T34" fmla="*/ 25 w 32"/>
                  <a:gd name="T35" fmla="*/ 29 h 32"/>
                  <a:gd name="T36" fmla="*/ 29 w 32"/>
                  <a:gd name="T37" fmla="*/ 24 h 32"/>
                  <a:gd name="T38" fmla="*/ 30 w 32"/>
                  <a:gd name="T39" fmla="*/ 23 h 32"/>
                  <a:gd name="T40" fmla="*/ 29 w 32"/>
                  <a:gd name="T41" fmla="*/ 7 h 32"/>
                  <a:gd name="T42" fmla="*/ 26 w 32"/>
                  <a:gd name="T43" fmla="*/ 4 h 32"/>
                  <a:gd name="T44" fmla="*/ 21 w 32"/>
                  <a:gd name="T45" fmla="*/ 1 h 32"/>
                  <a:gd name="T46" fmla="*/ 16 w 32"/>
                  <a:gd name="T4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2">
                    <a:moveTo>
                      <a:pt x="10" y="1"/>
                    </a:moveTo>
                    <a:cubicBezTo>
                      <a:pt x="9" y="2"/>
                      <a:pt x="8" y="2"/>
                      <a:pt x="7" y="3"/>
                    </a:cubicBezTo>
                    <a:cubicBezTo>
                      <a:pt x="4" y="5"/>
                      <a:pt x="2" y="8"/>
                      <a:pt x="1" y="12"/>
                    </a:cubicBezTo>
                    <a:cubicBezTo>
                      <a:pt x="1" y="12"/>
                      <a:pt x="0" y="12"/>
                      <a:pt x="0" y="13"/>
                    </a:cubicBezTo>
                    <a:cubicBezTo>
                      <a:pt x="0" y="14"/>
                      <a:pt x="0" y="14"/>
                      <a:pt x="0" y="15"/>
                    </a:cubicBezTo>
                    <a:cubicBezTo>
                      <a:pt x="0" y="15"/>
                      <a:pt x="0" y="16"/>
                      <a:pt x="0" y="16"/>
                    </a:cubicBezTo>
                    <a:cubicBezTo>
                      <a:pt x="0" y="17"/>
                      <a:pt x="0" y="18"/>
                      <a:pt x="0" y="19"/>
                    </a:cubicBezTo>
                    <a:cubicBezTo>
                      <a:pt x="0" y="20"/>
                      <a:pt x="1" y="20"/>
                      <a:pt x="1" y="20"/>
                    </a:cubicBezTo>
                    <a:cubicBezTo>
                      <a:pt x="1" y="22"/>
                      <a:pt x="2" y="23"/>
                      <a:pt x="3" y="25"/>
                    </a:cubicBezTo>
                    <a:cubicBezTo>
                      <a:pt x="3" y="25"/>
                      <a:pt x="3" y="25"/>
                      <a:pt x="3" y="25"/>
                    </a:cubicBezTo>
                    <a:cubicBezTo>
                      <a:pt x="4" y="27"/>
                      <a:pt x="6" y="28"/>
                      <a:pt x="7" y="29"/>
                    </a:cubicBezTo>
                    <a:cubicBezTo>
                      <a:pt x="7" y="29"/>
                      <a:pt x="7" y="29"/>
                      <a:pt x="7" y="29"/>
                    </a:cubicBezTo>
                    <a:cubicBezTo>
                      <a:pt x="10" y="1"/>
                      <a:pt x="10" y="1"/>
                      <a:pt x="10" y="1"/>
                    </a:cubicBezTo>
                    <a:moveTo>
                      <a:pt x="16" y="0"/>
                    </a:moveTo>
                    <a:cubicBezTo>
                      <a:pt x="14" y="0"/>
                      <a:pt x="13" y="0"/>
                      <a:pt x="12" y="1"/>
                    </a:cubicBezTo>
                    <a:cubicBezTo>
                      <a:pt x="9" y="30"/>
                      <a:pt x="9" y="30"/>
                      <a:pt x="9" y="30"/>
                    </a:cubicBezTo>
                    <a:cubicBezTo>
                      <a:pt x="11" y="31"/>
                      <a:pt x="13" y="32"/>
                      <a:pt x="16" y="32"/>
                    </a:cubicBezTo>
                    <a:cubicBezTo>
                      <a:pt x="19" y="32"/>
                      <a:pt x="22" y="31"/>
                      <a:pt x="25" y="29"/>
                    </a:cubicBezTo>
                    <a:cubicBezTo>
                      <a:pt x="26" y="28"/>
                      <a:pt x="28" y="26"/>
                      <a:pt x="29" y="24"/>
                    </a:cubicBezTo>
                    <a:cubicBezTo>
                      <a:pt x="29" y="24"/>
                      <a:pt x="30" y="24"/>
                      <a:pt x="30" y="23"/>
                    </a:cubicBezTo>
                    <a:cubicBezTo>
                      <a:pt x="32" y="18"/>
                      <a:pt x="32" y="12"/>
                      <a:pt x="29" y="7"/>
                    </a:cubicBezTo>
                    <a:cubicBezTo>
                      <a:pt x="28" y="6"/>
                      <a:pt x="27" y="5"/>
                      <a:pt x="26" y="4"/>
                    </a:cubicBezTo>
                    <a:cubicBezTo>
                      <a:pt x="25" y="3"/>
                      <a:pt x="23" y="2"/>
                      <a:pt x="21" y="1"/>
                    </a:cubicBezTo>
                    <a:cubicBezTo>
                      <a:pt x="20" y="0"/>
                      <a:pt x="18" y="0"/>
                      <a:pt x="16" y="0"/>
                    </a:cubicBezTo>
                  </a:path>
                </a:pathLst>
              </a:custGeom>
              <a:solidFill>
                <a:srgbClr val="C6C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6" name="Freeform 766">
                <a:extLst>
                  <a:ext uri="{FF2B5EF4-FFF2-40B4-BE49-F238E27FC236}">
                    <a16:creationId xmlns:a16="http://schemas.microsoft.com/office/drawing/2014/main" id="{D5400663-0A26-4AD3-BE7D-3270C148EBF7}"/>
                  </a:ext>
                </a:extLst>
              </p:cNvPr>
              <p:cNvSpPr>
                <a:spLocks noEditPoints="1"/>
              </p:cNvSpPr>
              <p:nvPr/>
            </p:nvSpPr>
            <p:spPr bwMode="auto">
              <a:xfrm>
                <a:off x="-3638" y="1838"/>
                <a:ext cx="33" cy="34"/>
              </a:xfrm>
              <a:custGeom>
                <a:avLst/>
                <a:gdLst>
                  <a:gd name="T0" fmla="*/ 3 w 30"/>
                  <a:gd name="T1" fmla="*/ 8 h 31"/>
                  <a:gd name="T2" fmla="*/ 2 w 30"/>
                  <a:gd name="T3" fmla="*/ 21 h 31"/>
                  <a:gd name="T4" fmla="*/ 3 w 30"/>
                  <a:gd name="T5" fmla="*/ 24 h 31"/>
                  <a:gd name="T6" fmla="*/ 4 w 30"/>
                  <a:gd name="T7" fmla="*/ 25 h 31"/>
                  <a:gd name="T8" fmla="*/ 12 w 30"/>
                  <a:gd name="T9" fmla="*/ 31 h 31"/>
                  <a:gd name="T10" fmla="*/ 13 w 30"/>
                  <a:gd name="T11" fmla="*/ 17 h 31"/>
                  <a:gd name="T12" fmla="*/ 14 w 30"/>
                  <a:gd name="T13" fmla="*/ 15 h 31"/>
                  <a:gd name="T14" fmla="*/ 3 w 30"/>
                  <a:gd name="T15" fmla="*/ 8 h 31"/>
                  <a:gd name="T16" fmla="*/ 17 w 30"/>
                  <a:gd name="T17" fmla="*/ 0 h 31"/>
                  <a:gd name="T18" fmla="*/ 10 w 30"/>
                  <a:gd name="T19" fmla="*/ 1 h 31"/>
                  <a:gd name="T20" fmla="*/ 9 w 30"/>
                  <a:gd name="T21" fmla="*/ 1 h 31"/>
                  <a:gd name="T22" fmla="*/ 8 w 30"/>
                  <a:gd name="T23" fmla="*/ 2 h 31"/>
                  <a:gd name="T24" fmla="*/ 3 w 30"/>
                  <a:gd name="T25" fmla="*/ 7 h 31"/>
                  <a:gd name="T26" fmla="*/ 14 w 30"/>
                  <a:gd name="T27" fmla="*/ 14 h 31"/>
                  <a:gd name="T28" fmla="*/ 29 w 30"/>
                  <a:gd name="T29" fmla="*/ 7 h 31"/>
                  <a:gd name="T30" fmla="*/ 30 w 30"/>
                  <a:gd name="T31" fmla="*/ 7 h 31"/>
                  <a:gd name="T32" fmla="*/ 28 w 30"/>
                  <a:gd name="T33" fmla="*/ 5 h 31"/>
                  <a:gd name="T34" fmla="*/ 20 w 30"/>
                  <a:gd name="T35" fmla="*/ 0 h 31"/>
                  <a:gd name="T36" fmla="*/ 19 w 30"/>
                  <a:gd name="T37" fmla="*/ 0 h 31"/>
                  <a:gd name="T38" fmla="*/ 17 w 30"/>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1">
                    <a:moveTo>
                      <a:pt x="3" y="8"/>
                    </a:moveTo>
                    <a:cubicBezTo>
                      <a:pt x="1" y="12"/>
                      <a:pt x="0" y="17"/>
                      <a:pt x="2" y="21"/>
                    </a:cubicBezTo>
                    <a:cubicBezTo>
                      <a:pt x="2" y="22"/>
                      <a:pt x="3" y="23"/>
                      <a:pt x="3" y="24"/>
                    </a:cubicBezTo>
                    <a:cubicBezTo>
                      <a:pt x="4" y="25"/>
                      <a:pt x="4" y="25"/>
                      <a:pt x="4" y="25"/>
                    </a:cubicBezTo>
                    <a:cubicBezTo>
                      <a:pt x="6" y="28"/>
                      <a:pt x="9" y="30"/>
                      <a:pt x="12" y="31"/>
                    </a:cubicBezTo>
                    <a:cubicBezTo>
                      <a:pt x="11" y="26"/>
                      <a:pt x="11" y="22"/>
                      <a:pt x="13" y="17"/>
                    </a:cubicBezTo>
                    <a:cubicBezTo>
                      <a:pt x="13" y="17"/>
                      <a:pt x="13" y="16"/>
                      <a:pt x="14" y="15"/>
                    </a:cubicBezTo>
                    <a:cubicBezTo>
                      <a:pt x="3" y="8"/>
                      <a:pt x="3" y="8"/>
                      <a:pt x="3" y="8"/>
                    </a:cubicBezTo>
                    <a:moveTo>
                      <a:pt x="17" y="0"/>
                    </a:moveTo>
                    <a:cubicBezTo>
                      <a:pt x="15" y="0"/>
                      <a:pt x="12" y="0"/>
                      <a:pt x="10" y="1"/>
                    </a:cubicBezTo>
                    <a:cubicBezTo>
                      <a:pt x="10" y="1"/>
                      <a:pt x="10" y="1"/>
                      <a:pt x="9" y="1"/>
                    </a:cubicBezTo>
                    <a:cubicBezTo>
                      <a:pt x="9" y="2"/>
                      <a:pt x="8" y="2"/>
                      <a:pt x="8" y="2"/>
                    </a:cubicBezTo>
                    <a:cubicBezTo>
                      <a:pt x="6" y="3"/>
                      <a:pt x="4" y="5"/>
                      <a:pt x="3" y="7"/>
                    </a:cubicBezTo>
                    <a:cubicBezTo>
                      <a:pt x="14" y="14"/>
                      <a:pt x="14" y="14"/>
                      <a:pt x="14" y="14"/>
                    </a:cubicBezTo>
                    <a:cubicBezTo>
                      <a:pt x="18" y="9"/>
                      <a:pt x="23" y="7"/>
                      <a:pt x="29" y="7"/>
                    </a:cubicBezTo>
                    <a:cubicBezTo>
                      <a:pt x="29" y="7"/>
                      <a:pt x="29" y="7"/>
                      <a:pt x="30" y="7"/>
                    </a:cubicBezTo>
                    <a:cubicBezTo>
                      <a:pt x="29" y="6"/>
                      <a:pt x="29" y="5"/>
                      <a:pt x="28" y="5"/>
                    </a:cubicBezTo>
                    <a:cubicBezTo>
                      <a:pt x="26" y="2"/>
                      <a:pt x="23" y="1"/>
                      <a:pt x="20" y="0"/>
                    </a:cubicBezTo>
                    <a:cubicBezTo>
                      <a:pt x="20" y="0"/>
                      <a:pt x="19" y="0"/>
                      <a:pt x="19" y="0"/>
                    </a:cubicBezTo>
                    <a:cubicBezTo>
                      <a:pt x="18" y="0"/>
                      <a:pt x="17" y="0"/>
                      <a:pt x="17"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7" name="Freeform 767">
                <a:extLst>
                  <a:ext uri="{FF2B5EF4-FFF2-40B4-BE49-F238E27FC236}">
                    <a16:creationId xmlns:a16="http://schemas.microsoft.com/office/drawing/2014/main" id="{D0F2B2EA-12C9-49BA-A457-57535430A14E}"/>
                  </a:ext>
                </a:extLst>
              </p:cNvPr>
              <p:cNvSpPr>
                <a:spLocks/>
              </p:cNvSpPr>
              <p:nvPr/>
            </p:nvSpPr>
            <p:spPr bwMode="auto">
              <a:xfrm>
                <a:off x="-3133" y="1869"/>
                <a:ext cx="38" cy="35"/>
              </a:xfrm>
              <a:custGeom>
                <a:avLst/>
                <a:gdLst>
                  <a:gd name="T0" fmla="*/ 16 w 34"/>
                  <a:gd name="T1" fmla="*/ 0 h 32"/>
                  <a:gd name="T2" fmla="*/ 14 w 34"/>
                  <a:gd name="T3" fmla="*/ 0 h 32"/>
                  <a:gd name="T4" fmla="*/ 8 w 34"/>
                  <a:gd name="T5" fmla="*/ 3 h 32"/>
                  <a:gd name="T6" fmla="*/ 1 w 34"/>
                  <a:gd name="T7" fmla="*/ 18 h 32"/>
                  <a:gd name="T8" fmla="*/ 1 w 34"/>
                  <a:gd name="T9" fmla="*/ 20 h 32"/>
                  <a:gd name="T10" fmla="*/ 3 w 34"/>
                  <a:gd name="T11" fmla="*/ 24 h 32"/>
                  <a:gd name="T12" fmla="*/ 17 w 34"/>
                  <a:gd name="T13" fmla="*/ 32 h 32"/>
                  <a:gd name="T14" fmla="*/ 17 w 34"/>
                  <a:gd name="T15" fmla="*/ 32 h 32"/>
                  <a:gd name="T16" fmla="*/ 22 w 34"/>
                  <a:gd name="T17" fmla="*/ 31 h 32"/>
                  <a:gd name="T18" fmla="*/ 25 w 34"/>
                  <a:gd name="T19" fmla="*/ 29 h 32"/>
                  <a:gd name="T20" fmla="*/ 31 w 34"/>
                  <a:gd name="T21" fmla="*/ 10 h 32"/>
                  <a:gd name="T22" fmla="*/ 31 w 34"/>
                  <a:gd name="T23" fmla="*/ 9 h 32"/>
                  <a:gd name="T24" fmla="*/ 30 w 34"/>
                  <a:gd name="T25" fmla="*/ 7 h 32"/>
                  <a:gd name="T26" fmla="*/ 19 w 34"/>
                  <a:gd name="T27" fmla="*/ 0 h 32"/>
                  <a:gd name="T28" fmla="*/ 16 w 34"/>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2">
                    <a:moveTo>
                      <a:pt x="16" y="0"/>
                    </a:moveTo>
                    <a:cubicBezTo>
                      <a:pt x="16" y="0"/>
                      <a:pt x="15" y="0"/>
                      <a:pt x="14" y="0"/>
                    </a:cubicBezTo>
                    <a:cubicBezTo>
                      <a:pt x="12" y="0"/>
                      <a:pt x="10" y="1"/>
                      <a:pt x="8" y="3"/>
                    </a:cubicBezTo>
                    <a:cubicBezTo>
                      <a:pt x="2" y="6"/>
                      <a:pt x="0" y="12"/>
                      <a:pt x="1" y="18"/>
                    </a:cubicBezTo>
                    <a:cubicBezTo>
                      <a:pt x="1" y="19"/>
                      <a:pt x="1" y="19"/>
                      <a:pt x="1" y="20"/>
                    </a:cubicBezTo>
                    <a:cubicBezTo>
                      <a:pt x="2" y="21"/>
                      <a:pt x="2" y="23"/>
                      <a:pt x="3" y="24"/>
                    </a:cubicBezTo>
                    <a:cubicBezTo>
                      <a:pt x="6" y="29"/>
                      <a:pt x="11" y="32"/>
                      <a:pt x="17" y="32"/>
                    </a:cubicBezTo>
                    <a:cubicBezTo>
                      <a:pt x="17" y="32"/>
                      <a:pt x="17" y="32"/>
                      <a:pt x="17" y="32"/>
                    </a:cubicBezTo>
                    <a:cubicBezTo>
                      <a:pt x="18" y="32"/>
                      <a:pt x="20" y="31"/>
                      <a:pt x="22" y="31"/>
                    </a:cubicBezTo>
                    <a:cubicBezTo>
                      <a:pt x="23" y="30"/>
                      <a:pt x="24" y="30"/>
                      <a:pt x="25" y="29"/>
                    </a:cubicBezTo>
                    <a:cubicBezTo>
                      <a:pt x="31" y="25"/>
                      <a:pt x="34" y="17"/>
                      <a:pt x="31" y="10"/>
                    </a:cubicBezTo>
                    <a:cubicBezTo>
                      <a:pt x="31" y="10"/>
                      <a:pt x="31" y="10"/>
                      <a:pt x="31" y="9"/>
                    </a:cubicBezTo>
                    <a:cubicBezTo>
                      <a:pt x="31" y="8"/>
                      <a:pt x="30" y="8"/>
                      <a:pt x="30" y="7"/>
                    </a:cubicBezTo>
                    <a:cubicBezTo>
                      <a:pt x="27" y="3"/>
                      <a:pt x="23" y="1"/>
                      <a:pt x="19" y="0"/>
                    </a:cubicBezTo>
                    <a:cubicBezTo>
                      <a:pt x="18" y="0"/>
                      <a:pt x="17" y="0"/>
                      <a:pt x="16"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8" name="Freeform 768">
                <a:extLst>
                  <a:ext uri="{FF2B5EF4-FFF2-40B4-BE49-F238E27FC236}">
                    <a16:creationId xmlns:a16="http://schemas.microsoft.com/office/drawing/2014/main" id="{FF2F5BDD-B42F-490D-A2DB-D33ACA9B8987}"/>
                  </a:ext>
                </a:extLst>
              </p:cNvPr>
              <p:cNvSpPr>
                <a:spLocks noEditPoints="1"/>
              </p:cNvSpPr>
              <p:nvPr/>
            </p:nvSpPr>
            <p:spPr bwMode="auto">
              <a:xfrm>
                <a:off x="-2780" y="1765"/>
                <a:ext cx="36" cy="34"/>
              </a:xfrm>
              <a:custGeom>
                <a:avLst/>
                <a:gdLst>
                  <a:gd name="T0" fmla="*/ 28 w 32"/>
                  <a:gd name="T1" fmla="*/ 26 h 31"/>
                  <a:gd name="T2" fmla="*/ 20 w 32"/>
                  <a:gd name="T3" fmla="*/ 31 h 31"/>
                  <a:gd name="T4" fmla="*/ 25 w 32"/>
                  <a:gd name="T5" fmla="*/ 29 h 31"/>
                  <a:gd name="T6" fmla="*/ 28 w 32"/>
                  <a:gd name="T7" fmla="*/ 26 h 31"/>
                  <a:gd name="T8" fmla="*/ 16 w 32"/>
                  <a:gd name="T9" fmla="*/ 0 h 31"/>
                  <a:gd name="T10" fmla="*/ 8 w 32"/>
                  <a:gd name="T11" fmla="*/ 2 h 31"/>
                  <a:gd name="T12" fmla="*/ 6 w 32"/>
                  <a:gd name="T13" fmla="*/ 3 h 31"/>
                  <a:gd name="T14" fmla="*/ 3 w 32"/>
                  <a:gd name="T15" fmla="*/ 8 h 31"/>
                  <a:gd name="T16" fmla="*/ 1 w 32"/>
                  <a:gd name="T17" fmla="*/ 17 h 31"/>
                  <a:gd name="T18" fmla="*/ 1 w 32"/>
                  <a:gd name="T19" fmla="*/ 18 h 31"/>
                  <a:gd name="T20" fmla="*/ 3 w 32"/>
                  <a:gd name="T21" fmla="*/ 24 h 31"/>
                  <a:gd name="T22" fmla="*/ 16 w 32"/>
                  <a:gd name="T23" fmla="*/ 31 h 31"/>
                  <a:gd name="T24" fmla="*/ 18 w 32"/>
                  <a:gd name="T25" fmla="*/ 31 h 31"/>
                  <a:gd name="T26" fmla="*/ 30 w 32"/>
                  <a:gd name="T27" fmla="*/ 24 h 31"/>
                  <a:gd name="T28" fmla="*/ 30 w 32"/>
                  <a:gd name="T29" fmla="*/ 23 h 31"/>
                  <a:gd name="T30" fmla="*/ 32 w 32"/>
                  <a:gd name="T31" fmla="*/ 18 h 31"/>
                  <a:gd name="T32" fmla="*/ 31 w 32"/>
                  <a:gd name="T33" fmla="*/ 9 h 31"/>
                  <a:gd name="T34" fmla="*/ 30 w 32"/>
                  <a:gd name="T35" fmla="*/ 8 h 31"/>
                  <a:gd name="T36" fmla="*/ 29 w 32"/>
                  <a:gd name="T37" fmla="*/ 7 h 31"/>
                  <a:gd name="T38" fmla="*/ 16 w 32"/>
                  <a:gd name="T3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31">
                    <a:moveTo>
                      <a:pt x="28" y="26"/>
                    </a:moveTo>
                    <a:cubicBezTo>
                      <a:pt x="20" y="31"/>
                      <a:pt x="20" y="31"/>
                      <a:pt x="20" y="31"/>
                    </a:cubicBezTo>
                    <a:cubicBezTo>
                      <a:pt x="22" y="30"/>
                      <a:pt x="24" y="30"/>
                      <a:pt x="25" y="29"/>
                    </a:cubicBezTo>
                    <a:cubicBezTo>
                      <a:pt x="26" y="28"/>
                      <a:pt x="27" y="27"/>
                      <a:pt x="28" y="26"/>
                    </a:cubicBezTo>
                    <a:moveTo>
                      <a:pt x="16" y="0"/>
                    </a:moveTo>
                    <a:cubicBezTo>
                      <a:pt x="13" y="0"/>
                      <a:pt x="10" y="0"/>
                      <a:pt x="8" y="2"/>
                    </a:cubicBezTo>
                    <a:cubicBezTo>
                      <a:pt x="7" y="3"/>
                      <a:pt x="6" y="3"/>
                      <a:pt x="6" y="3"/>
                    </a:cubicBezTo>
                    <a:cubicBezTo>
                      <a:pt x="5" y="5"/>
                      <a:pt x="3" y="6"/>
                      <a:pt x="3" y="8"/>
                    </a:cubicBezTo>
                    <a:cubicBezTo>
                      <a:pt x="1" y="10"/>
                      <a:pt x="0" y="14"/>
                      <a:pt x="1" y="17"/>
                    </a:cubicBezTo>
                    <a:cubicBezTo>
                      <a:pt x="1" y="17"/>
                      <a:pt x="1" y="18"/>
                      <a:pt x="1" y="18"/>
                    </a:cubicBezTo>
                    <a:cubicBezTo>
                      <a:pt x="1" y="20"/>
                      <a:pt x="2" y="22"/>
                      <a:pt x="3" y="24"/>
                    </a:cubicBezTo>
                    <a:cubicBezTo>
                      <a:pt x="6" y="29"/>
                      <a:pt x="11" y="31"/>
                      <a:pt x="16" y="31"/>
                    </a:cubicBezTo>
                    <a:cubicBezTo>
                      <a:pt x="17" y="31"/>
                      <a:pt x="17" y="31"/>
                      <a:pt x="18" y="31"/>
                    </a:cubicBezTo>
                    <a:cubicBezTo>
                      <a:pt x="30" y="24"/>
                      <a:pt x="30" y="24"/>
                      <a:pt x="30" y="24"/>
                    </a:cubicBezTo>
                    <a:cubicBezTo>
                      <a:pt x="30" y="24"/>
                      <a:pt x="30" y="23"/>
                      <a:pt x="30" y="23"/>
                    </a:cubicBezTo>
                    <a:cubicBezTo>
                      <a:pt x="31" y="22"/>
                      <a:pt x="32" y="20"/>
                      <a:pt x="32" y="18"/>
                    </a:cubicBezTo>
                    <a:cubicBezTo>
                      <a:pt x="32" y="15"/>
                      <a:pt x="32" y="12"/>
                      <a:pt x="31" y="9"/>
                    </a:cubicBezTo>
                    <a:cubicBezTo>
                      <a:pt x="31" y="9"/>
                      <a:pt x="30" y="8"/>
                      <a:pt x="30" y="8"/>
                    </a:cubicBezTo>
                    <a:cubicBezTo>
                      <a:pt x="30" y="7"/>
                      <a:pt x="30" y="7"/>
                      <a:pt x="29" y="7"/>
                    </a:cubicBezTo>
                    <a:cubicBezTo>
                      <a:pt x="26" y="2"/>
                      <a:pt x="21" y="0"/>
                      <a:pt x="16"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9" name="Freeform 769">
                <a:extLst>
                  <a:ext uri="{FF2B5EF4-FFF2-40B4-BE49-F238E27FC236}">
                    <a16:creationId xmlns:a16="http://schemas.microsoft.com/office/drawing/2014/main" id="{0B4B6DB0-3C64-48CC-BEAD-45E658B361B0}"/>
                  </a:ext>
                </a:extLst>
              </p:cNvPr>
              <p:cNvSpPr>
                <a:spLocks/>
              </p:cNvSpPr>
              <p:nvPr/>
            </p:nvSpPr>
            <p:spPr bwMode="auto">
              <a:xfrm>
                <a:off x="-2760" y="1791"/>
                <a:ext cx="13" cy="8"/>
              </a:xfrm>
              <a:custGeom>
                <a:avLst/>
                <a:gdLst>
                  <a:gd name="T0" fmla="*/ 12 w 12"/>
                  <a:gd name="T1" fmla="*/ 0 h 7"/>
                  <a:gd name="T2" fmla="*/ 0 w 12"/>
                  <a:gd name="T3" fmla="*/ 7 h 7"/>
                  <a:gd name="T4" fmla="*/ 2 w 12"/>
                  <a:gd name="T5" fmla="*/ 7 h 7"/>
                  <a:gd name="T6" fmla="*/ 10 w 12"/>
                  <a:gd name="T7" fmla="*/ 2 h 7"/>
                  <a:gd name="T8" fmla="*/ 12 w 12"/>
                  <a:gd name="T9" fmla="*/ 0 h 7"/>
                </a:gdLst>
                <a:ahLst/>
                <a:cxnLst>
                  <a:cxn ang="0">
                    <a:pos x="T0" y="T1"/>
                  </a:cxn>
                  <a:cxn ang="0">
                    <a:pos x="T2" y="T3"/>
                  </a:cxn>
                  <a:cxn ang="0">
                    <a:pos x="T4" y="T5"/>
                  </a:cxn>
                  <a:cxn ang="0">
                    <a:pos x="T6" y="T7"/>
                  </a:cxn>
                  <a:cxn ang="0">
                    <a:pos x="T8" y="T9"/>
                  </a:cxn>
                </a:cxnLst>
                <a:rect l="0" t="0" r="r" b="b"/>
                <a:pathLst>
                  <a:path w="12" h="7">
                    <a:moveTo>
                      <a:pt x="12" y="0"/>
                    </a:moveTo>
                    <a:cubicBezTo>
                      <a:pt x="0" y="7"/>
                      <a:pt x="0" y="7"/>
                      <a:pt x="0" y="7"/>
                    </a:cubicBezTo>
                    <a:cubicBezTo>
                      <a:pt x="1" y="7"/>
                      <a:pt x="1" y="7"/>
                      <a:pt x="2" y="7"/>
                    </a:cubicBezTo>
                    <a:cubicBezTo>
                      <a:pt x="10" y="2"/>
                      <a:pt x="10" y="2"/>
                      <a:pt x="10" y="2"/>
                    </a:cubicBezTo>
                    <a:cubicBezTo>
                      <a:pt x="11" y="1"/>
                      <a:pt x="11" y="1"/>
                      <a:pt x="12" y="0"/>
                    </a:cubicBezTo>
                  </a:path>
                </a:pathLst>
              </a:custGeom>
              <a:solidFill>
                <a:srgbClr val="99A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0" name="Freeform 770">
                <a:extLst>
                  <a:ext uri="{FF2B5EF4-FFF2-40B4-BE49-F238E27FC236}">
                    <a16:creationId xmlns:a16="http://schemas.microsoft.com/office/drawing/2014/main" id="{DB8B9126-9A5A-4458-84BB-6FA8F9B6A0D2}"/>
                  </a:ext>
                </a:extLst>
              </p:cNvPr>
              <p:cNvSpPr>
                <a:spLocks/>
              </p:cNvSpPr>
              <p:nvPr/>
            </p:nvSpPr>
            <p:spPr bwMode="auto">
              <a:xfrm>
                <a:off x="-3763" y="1906"/>
                <a:ext cx="37" cy="35"/>
              </a:xfrm>
              <a:custGeom>
                <a:avLst/>
                <a:gdLst>
                  <a:gd name="T0" fmla="*/ 18 w 34"/>
                  <a:gd name="T1" fmla="*/ 0 h 32"/>
                  <a:gd name="T2" fmla="*/ 8 w 34"/>
                  <a:gd name="T3" fmla="*/ 4 h 32"/>
                  <a:gd name="T4" fmla="*/ 6 w 34"/>
                  <a:gd name="T5" fmla="*/ 26 h 32"/>
                  <a:gd name="T6" fmla="*/ 6 w 34"/>
                  <a:gd name="T7" fmla="*/ 27 h 32"/>
                  <a:gd name="T8" fmla="*/ 10 w 34"/>
                  <a:gd name="T9" fmla="*/ 30 h 32"/>
                  <a:gd name="T10" fmla="*/ 18 w 34"/>
                  <a:gd name="T11" fmla="*/ 32 h 32"/>
                  <a:gd name="T12" fmla="*/ 18 w 34"/>
                  <a:gd name="T13" fmla="*/ 32 h 32"/>
                  <a:gd name="T14" fmla="*/ 20 w 34"/>
                  <a:gd name="T15" fmla="*/ 32 h 32"/>
                  <a:gd name="T16" fmla="*/ 28 w 34"/>
                  <a:gd name="T17" fmla="*/ 28 h 32"/>
                  <a:gd name="T18" fmla="*/ 34 w 34"/>
                  <a:gd name="T19" fmla="*/ 16 h 32"/>
                  <a:gd name="T20" fmla="*/ 33 w 34"/>
                  <a:gd name="T21" fmla="*/ 10 h 32"/>
                  <a:gd name="T22" fmla="*/ 30 w 34"/>
                  <a:gd name="T23" fmla="*/ 6 h 32"/>
                  <a:gd name="T24" fmla="*/ 20 w 34"/>
                  <a:gd name="T25" fmla="*/ 1 h 32"/>
                  <a:gd name="T26" fmla="*/ 19 w 34"/>
                  <a:gd name="T27" fmla="*/ 0 h 32"/>
                  <a:gd name="T28" fmla="*/ 18 w 34"/>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2">
                    <a:moveTo>
                      <a:pt x="18" y="0"/>
                    </a:moveTo>
                    <a:cubicBezTo>
                      <a:pt x="14" y="0"/>
                      <a:pt x="11" y="2"/>
                      <a:pt x="8" y="4"/>
                    </a:cubicBezTo>
                    <a:cubicBezTo>
                      <a:pt x="1" y="10"/>
                      <a:pt x="0" y="20"/>
                      <a:pt x="6" y="26"/>
                    </a:cubicBezTo>
                    <a:cubicBezTo>
                      <a:pt x="6" y="26"/>
                      <a:pt x="6" y="26"/>
                      <a:pt x="6" y="27"/>
                    </a:cubicBezTo>
                    <a:cubicBezTo>
                      <a:pt x="7" y="28"/>
                      <a:pt x="9" y="29"/>
                      <a:pt x="10" y="30"/>
                    </a:cubicBezTo>
                    <a:cubicBezTo>
                      <a:pt x="13" y="31"/>
                      <a:pt x="15" y="32"/>
                      <a:pt x="18" y="32"/>
                    </a:cubicBezTo>
                    <a:cubicBezTo>
                      <a:pt x="18" y="32"/>
                      <a:pt x="18" y="32"/>
                      <a:pt x="18" y="32"/>
                    </a:cubicBezTo>
                    <a:cubicBezTo>
                      <a:pt x="19" y="32"/>
                      <a:pt x="19" y="32"/>
                      <a:pt x="20" y="32"/>
                    </a:cubicBezTo>
                    <a:cubicBezTo>
                      <a:pt x="23" y="32"/>
                      <a:pt x="26" y="30"/>
                      <a:pt x="28" y="28"/>
                    </a:cubicBezTo>
                    <a:cubicBezTo>
                      <a:pt x="32" y="25"/>
                      <a:pt x="34" y="20"/>
                      <a:pt x="34" y="16"/>
                    </a:cubicBezTo>
                    <a:cubicBezTo>
                      <a:pt x="34" y="14"/>
                      <a:pt x="33" y="12"/>
                      <a:pt x="33" y="10"/>
                    </a:cubicBezTo>
                    <a:cubicBezTo>
                      <a:pt x="32" y="9"/>
                      <a:pt x="31" y="7"/>
                      <a:pt x="30" y="6"/>
                    </a:cubicBezTo>
                    <a:cubicBezTo>
                      <a:pt x="28" y="3"/>
                      <a:pt x="24" y="1"/>
                      <a:pt x="20" y="1"/>
                    </a:cubicBezTo>
                    <a:cubicBezTo>
                      <a:pt x="20" y="0"/>
                      <a:pt x="20" y="0"/>
                      <a:pt x="19" y="0"/>
                    </a:cubicBezTo>
                    <a:cubicBezTo>
                      <a:pt x="19" y="0"/>
                      <a:pt x="18" y="0"/>
                      <a:pt x="18" y="0"/>
                    </a:cubicBezTo>
                  </a:path>
                </a:pathLst>
              </a:custGeom>
              <a:solidFill>
                <a:srgbClr val="C6C9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1" name="Freeform 771">
                <a:extLst>
                  <a:ext uri="{FF2B5EF4-FFF2-40B4-BE49-F238E27FC236}">
                    <a16:creationId xmlns:a16="http://schemas.microsoft.com/office/drawing/2014/main" id="{AE328623-5CB6-4792-8992-B1D2E16293D6}"/>
                  </a:ext>
                </a:extLst>
              </p:cNvPr>
              <p:cNvSpPr>
                <a:spLocks/>
              </p:cNvSpPr>
              <p:nvPr/>
            </p:nvSpPr>
            <p:spPr bwMode="auto">
              <a:xfrm>
                <a:off x="-5375" y="895"/>
                <a:ext cx="19" cy="35"/>
              </a:xfrm>
              <a:custGeom>
                <a:avLst/>
                <a:gdLst>
                  <a:gd name="T0" fmla="*/ 2 w 18"/>
                  <a:gd name="T1" fmla="*/ 0 h 32"/>
                  <a:gd name="T2" fmla="*/ 0 w 18"/>
                  <a:gd name="T3" fmla="*/ 0 h 32"/>
                  <a:gd name="T4" fmla="*/ 0 w 18"/>
                  <a:gd name="T5" fmla="*/ 32 h 32"/>
                  <a:gd name="T6" fmla="*/ 2 w 18"/>
                  <a:gd name="T7" fmla="*/ 32 h 32"/>
                  <a:gd name="T8" fmla="*/ 6 w 18"/>
                  <a:gd name="T9" fmla="*/ 31 h 32"/>
                  <a:gd name="T10" fmla="*/ 11 w 18"/>
                  <a:gd name="T11" fmla="*/ 29 h 32"/>
                  <a:gd name="T12" fmla="*/ 11 w 18"/>
                  <a:gd name="T13" fmla="*/ 29 h 32"/>
                  <a:gd name="T14" fmla="*/ 18 w 18"/>
                  <a:gd name="T15" fmla="*/ 19 h 32"/>
                  <a:gd name="T16" fmla="*/ 18 w 18"/>
                  <a:gd name="T17" fmla="*/ 18 h 32"/>
                  <a:gd name="T18" fmla="*/ 15 w 18"/>
                  <a:gd name="T19" fmla="*/ 7 h 32"/>
                  <a:gd name="T20" fmla="*/ 2 w 1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2">
                    <a:moveTo>
                      <a:pt x="2" y="0"/>
                    </a:moveTo>
                    <a:cubicBezTo>
                      <a:pt x="1" y="0"/>
                      <a:pt x="1" y="0"/>
                      <a:pt x="0" y="0"/>
                    </a:cubicBezTo>
                    <a:cubicBezTo>
                      <a:pt x="0" y="32"/>
                      <a:pt x="0" y="32"/>
                      <a:pt x="0" y="32"/>
                    </a:cubicBezTo>
                    <a:cubicBezTo>
                      <a:pt x="1" y="32"/>
                      <a:pt x="1" y="32"/>
                      <a:pt x="2" y="32"/>
                    </a:cubicBezTo>
                    <a:cubicBezTo>
                      <a:pt x="3" y="32"/>
                      <a:pt x="5" y="32"/>
                      <a:pt x="6" y="31"/>
                    </a:cubicBezTo>
                    <a:cubicBezTo>
                      <a:pt x="7" y="31"/>
                      <a:pt x="9" y="30"/>
                      <a:pt x="11" y="29"/>
                    </a:cubicBezTo>
                    <a:cubicBezTo>
                      <a:pt x="11" y="29"/>
                      <a:pt x="11" y="29"/>
                      <a:pt x="11" y="29"/>
                    </a:cubicBezTo>
                    <a:cubicBezTo>
                      <a:pt x="15" y="27"/>
                      <a:pt x="17" y="23"/>
                      <a:pt x="18" y="19"/>
                    </a:cubicBezTo>
                    <a:cubicBezTo>
                      <a:pt x="18" y="19"/>
                      <a:pt x="18" y="18"/>
                      <a:pt x="18" y="18"/>
                    </a:cubicBezTo>
                    <a:cubicBezTo>
                      <a:pt x="18" y="14"/>
                      <a:pt x="17" y="11"/>
                      <a:pt x="15" y="7"/>
                    </a:cubicBezTo>
                    <a:cubicBezTo>
                      <a:pt x="12" y="3"/>
                      <a:pt x="7" y="0"/>
                      <a:pt x="2"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2" name="Freeform 772">
                <a:extLst>
                  <a:ext uri="{FF2B5EF4-FFF2-40B4-BE49-F238E27FC236}">
                    <a16:creationId xmlns:a16="http://schemas.microsoft.com/office/drawing/2014/main" id="{E7A8B5CB-E506-4728-BC04-836E5FA9C5DE}"/>
                  </a:ext>
                </a:extLst>
              </p:cNvPr>
              <p:cNvSpPr>
                <a:spLocks/>
              </p:cNvSpPr>
              <p:nvPr/>
            </p:nvSpPr>
            <p:spPr bwMode="auto">
              <a:xfrm>
                <a:off x="-5340" y="1025"/>
                <a:ext cx="37" cy="34"/>
              </a:xfrm>
              <a:custGeom>
                <a:avLst/>
                <a:gdLst>
                  <a:gd name="T0" fmla="*/ 17 w 34"/>
                  <a:gd name="T1" fmla="*/ 0 h 31"/>
                  <a:gd name="T2" fmla="*/ 14 w 34"/>
                  <a:gd name="T3" fmla="*/ 0 h 31"/>
                  <a:gd name="T4" fmla="*/ 9 w 34"/>
                  <a:gd name="T5" fmla="*/ 2 h 31"/>
                  <a:gd name="T6" fmla="*/ 8 w 34"/>
                  <a:gd name="T7" fmla="*/ 2 h 31"/>
                  <a:gd name="T8" fmla="*/ 2 w 34"/>
                  <a:gd name="T9" fmla="*/ 19 h 31"/>
                  <a:gd name="T10" fmla="*/ 2 w 34"/>
                  <a:gd name="T11" fmla="*/ 20 h 31"/>
                  <a:gd name="T12" fmla="*/ 4 w 34"/>
                  <a:gd name="T13" fmla="*/ 24 h 31"/>
                  <a:gd name="T14" fmla="*/ 17 w 34"/>
                  <a:gd name="T15" fmla="*/ 31 h 31"/>
                  <a:gd name="T16" fmla="*/ 21 w 34"/>
                  <a:gd name="T17" fmla="*/ 31 h 31"/>
                  <a:gd name="T18" fmla="*/ 26 w 34"/>
                  <a:gd name="T19" fmla="*/ 29 h 31"/>
                  <a:gd name="T20" fmla="*/ 26 w 34"/>
                  <a:gd name="T21" fmla="*/ 29 h 31"/>
                  <a:gd name="T22" fmla="*/ 32 w 34"/>
                  <a:gd name="T23" fmla="*/ 11 h 31"/>
                  <a:gd name="T24" fmla="*/ 32 w 34"/>
                  <a:gd name="T25" fmla="*/ 10 h 31"/>
                  <a:gd name="T26" fmla="*/ 30 w 34"/>
                  <a:gd name="T27" fmla="*/ 7 h 31"/>
                  <a:gd name="T28" fmla="*/ 17 w 34"/>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1">
                    <a:moveTo>
                      <a:pt x="17" y="0"/>
                    </a:moveTo>
                    <a:cubicBezTo>
                      <a:pt x="16" y="0"/>
                      <a:pt x="15" y="0"/>
                      <a:pt x="14" y="0"/>
                    </a:cubicBezTo>
                    <a:cubicBezTo>
                      <a:pt x="12" y="0"/>
                      <a:pt x="11" y="1"/>
                      <a:pt x="9" y="2"/>
                    </a:cubicBezTo>
                    <a:cubicBezTo>
                      <a:pt x="9" y="2"/>
                      <a:pt x="9" y="2"/>
                      <a:pt x="8" y="2"/>
                    </a:cubicBezTo>
                    <a:cubicBezTo>
                      <a:pt x="3" y="6"/>
                      <a:pt x="0" y="13"/>
                      <a:pt x="2" y="19"/>
                    </a:cubicBezTo>
                    <a:cubicBezTo>
                      <a:pt x="2" y="19"/>
                      <a:pt x="2" y="20"/>
                      <a:pt x="2" y="20"/>
                    </a:cubicBezTo>
                    <a:cubicBezTo>
                      <a:pt x="3" y="22"/>
                      <a:pt x="3" y="23"/>
                      <a:pt x="4" y="24"/>
                    </a:cubicBezTo>
                    <a:cubicBezTo>
                      <a:pt x="7" y="29"/>
                      <a:pt x="12" y="31"/>
                      <a:pt x="17" y="31"/>
                    </a:cubicBezTo>
                    <a:cubicBezTo>
                      <a:pt x="18" y="31"/>
                      <a:pt x="20" y="31"/>
                      <a:pt x="21" y="31"/>
                    </a:cubicBezTo>
                    <a:cubicBezTo>
                      <a:pt x="23" y="31"/>
                      <a:pt x="24" y="30"/>
                      <a:pt x="26" y="29"/>
                    </a:cubicBezTo>
                    <a:cubicBezTo>
                      <a:pt x="26" y="29"/>
                      <a:pt x="26" y="29"/>
                      <a:pt x="26" y="29"/>
                    </a:cubicBezTo>
                    <a:cubicBezTo>
                      <a:pt x="32" y="25"/>
                      <a:pt x="34" y="18"/>
                      <a:pt x="32" y="11"/>
                    </a:cubicBezTo>
                    <a:cubicBezTo>
                      <a:pt x="32" y="11"/>
                      <a:pt x="32" y="10"/>
                      <a:pt x="32" y="10"/>
                    </a:cubicBezTo>
                    <a:cubicBezTo>
                      <a:pt x="32" y="9"/>
                      <a:pt x="31" y="8"/>
                      <a:pt x="30" y="7"/>
                    </a:cubicBezTo>
                    <a:cubicBezTo>
                      <a:pt x="27" y="2"/>
                      <a:pt x="22" y="0"/>
                      <a:pt x="17" y="0"/>
                    </a:cubicBezTo>
                  </a:path>
                </a:pathLst>
              </a:custGeom>
              <a:solidFill>
                <a:srgbClr val="D6E5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3" name="Freeform 773">
                <a:extLst>
                  <a:ext uri="{FF2B5EF4-FFF2-40B4-BE49-F238E27FC236}">
                    <a16:creationId xmlns:a16="http://schemas.microsoft.com/office/drawing/2014/main" id="{9792EF45-8CB3-4D77-A929-2E40D65B880B}"/>
                  </a:ext>
                </a:extLst>
              </p:cNvPr>
              <p:cNvSpPr>
                <a:spLocks noEditPoints="1"/>
              </p:cNvSpPr>
              <p:nvPr/>
            </p:nvSpPr>
            <p:spPr bwMode="auto">
              <a:xfrm>
                <a:off x="-4540" y="1449"/>
                <a:ext cx="36" cy="35"/>
              </a:xfrm>
              <a:custGeom>
                <a:avLst/>
                <a:gdLst>
                  <a:gd name="T0" fmla="*/ 32 w 32"/>
                  <a:gd name="T1" fmla="*/ 20 h 32"/>
                  <a:gd name="T2" fmla="*/ 12 w 32"/>
                  <a:gd name="T3" fmla="*/ 31 h 32"/>
                  <a:gd name="T4" fmla="*/ 16 w 32"/>
                  <a:gd name="T5" fmla="*/ 32 h 32"/>
                  <a:gd name="T6" fmla="*/ 25 w 32"/>
                  <a:gd name="T7" fmla="*/ 29 h 32"/>
                  <a:gd name="T8" fmla="*/ 32 w 32"/>
                  <a:gd name="T9" fmla="*/ 20 h 32"/>
                  <a:gd name="T10" fmla="*/ 16 w 32"/>
                  <a:gd name="T11" fmla="*/ 0 h 32"/>
                  <a:gd name="T12" fmla="*/ 8 w 32"/>
                  <a:gd name="T13" fmla="*/ 3 h 32"/>
                  <a:gd name="T14" fmla="*/ 1 w 32"/>
                  <a:gd name="T15" fmla="*/ 12 h 32"/>
                  <a:gd name="T16" fmla="*/ 1 w 32"/>
                  <a:gd name="T17" fmla="*/ 17 h 32"/>
                  <a:gd name="T18" fmla="*/ 3 w 32"/>
                  <a:gd name="T19" fmla="*/ 25 h 32"/>
                  <a:gd name="T20" fmla="*/ 4 w 32"/>
                  <a:gd name="T21" fmla="*/ 26 h 32"/>
                  <a:gd name="T22" fmla="*/ 5 w 32"/>
                  <a:gd name="T23" fmla="*/ 27 h 32"/>
                  <a:gd name="T24" fmla="*/ 6 w 32"/>
                  <a:gd name="T25" fmla="*/ 28 h 32"/>
                  <a:gd name="T26" fmla="*/ 32 w 32"/>
                  <a:gd name="T27" fmla="*/ 13 h 32"/>
                  <a:gd name="T28" fmla="*/ 32 w 32"/>
                  <a:gd name="T29" fmla="*/ 12 h 32"/>
                  <a:gd name="T30" fmla="*/ 29 w 32"/>
                  <a:gd name="T31" fmla="*/ 7 h 32"/>
                  <a:gd name="T32" fmla="*/ 28 w 32"/>
                  <a:gd name="T33" fmla="*/ 5 h 32"/>
                  <a:gd name="T34" fmla="*/ 27 w 32"/>
                  <a:gd name="T35" fmla="*/ 4 h 32"/>
                  <a:gd name="T36" fmla="*/ 16 w 32"/>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2">
                    <a:moveTo>
                      <a:pt x="32" y="20"/>
                    </a:moveTo>
                    <a:cubicBezTo>
                      <a:pt x="12" y="31"/>
                      <a:pt x="12" y="31"/>
                      <a:pt x="12" y="31"/>
                    </a:cubicBezTo>
                    <a:cubicBezTo>
                      <a:pt x="14" y="31"/>
                      <a:pt x="15" y="32"/>
                      <a:pt x="16" y="32"/>
                    </a:cubicBezTo>
                    <a:cubicBezTo>
                      <a:pt x="19" y="32"/>
                      <a:pt x="22" y="31"/>
                      <a:pt x="25" y="29"/>
                    </a:cubicBezTo>
                    <a:cubicBezTo>
                      <a:pt x="29" y="27"/>
                      <a:pt x="31" y="23"/>
                      <a:pt x="32" y="20"/>
                    </a:cubicBezTo>
                    <a:moveTo>
                      <a:pt x="16" y="0"/>
                    </a:moveTo>
                    <a:cubicBezTo>
                      <a:pt x="13" y="0"/>
                      <a:pt x="10" y="1"/>
                      <a:pt x="8" y="3"/>
                    </a:cubicBezTo>
                    <a:cubicBezTo>
                      <a:pt x="4" y="5"/>
                      <a:pt x="2" y="8"/>
                      <a:pt x="1" y="12"/>
                    </a:cubicBezTo>
                    <a:cubicBezTo>
                      <a:pt x="1" y="14"/>
                      <a:pt x="0" y="15"/>
                      <a:pt x="1" y="17"/>
                    </a:cubicBezTo>
                    <a:cubicBezTo>
                      <a:pt x="1" y="20"/>
                      <a:pt x="2" y="22"/>
                      <a:pt x="3" y="25"/>
                    </a:cubicBezTo>
                    <a:cubicBezTo>
                      <a:pt x="4" y="25"/>
                      <a:pt x="4" y="26"/>
                      <a:pt x="4" y="26"/>
                    </a:cubicBezTo>
                    <a:cubicBezTo>
                      <a:pt x="5" y="27"/>
                      <a:pt x="5" y="27"/>
                      <a:pt x="5" y="27"/>
                    </a:cubicBezTo>
                    <a:cubicBezTo>
                      <a:pt x="6" y="27"/>
                      <a:pt x="6" y="28"/>
                      <a:pt x="6" y="28"/>
                    </a:cubicBezTo>
                    <a:cubicBezTo>
                      <a:pt x="32" y="13"/>
                      <a:pt x="32" y="13"/>
                      <a:pt x="32" y="13"/>
                    </a:cubicBezTo>
                    <a:cubicBezTo>
                      <a:pt x="32" y="13"/>
                      <a:pt x="32" y="12"/>
                      <a:pt x="32" y="12"/>
                    </a:cubicBezTo>
                    <a:cubicBezTo>
                      <a:pt x="31" y="10"/>
                      <a:pt x="31" y="9"/>
                      <a:pt x="29" y="7"/>
                    </a:cubicBezTo>
                    <a:cubicBezTo>
                      <a:pt x="29" y="6"/>
                      <a:pt x="28" y="5"/>
                      <a:pt x="28" y="5"/>
                    </a:cubicBezTo>
                    <a:cubicBezTo>
                      <a:pt x="27" y="4"/>
                      <a:pt x="27" y="4"/>
                      <a:pt x="27" y="4"/>
                    </a:cubicBezTo>
                    <a:cubicBezTo>
                      <a:pt x="24" y="1"/>
                      <a:pt x="20" y="0"/>
                      <a:pt x="16" y="0"/>
                    </a:cubicBezTo>
                  </a:path>
                </a:pathLst>
              </a:custGeom>
              <a:solidFill>
                <a:srgbClr val="FAE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4" name="Freeform 774">
                <a:extLst>
                  <a:ext uri="{FF2B5EF4-FFF2-40B4-BE49-F238E27FC236}">
                    <a16:creationId xmlns:a16="http://schemas.microsoft.com/office/drawing/2014/main" id="{5488C1DC-1F3D-40CA-BC0D-391340E3D19B}"/>
                  </a:ext>
                </a:extLst>
              </p:cNvPr>
              <p:cNvSpPr>
                <a:spLocks/>
              </p:cNvSpPr>
              <p:nvPr/>
            </p:nvSpPr>
            <p:spPr bwMode="auto">
              <a:xfrm>
                <a:off x="-4805" y="1710"/>
                <a:ext cx="37" cy="35"/>
              </a:xfrm>
              <a:custGeom>
                <a:avLst/>
                <a:gdLst>
                  <a:gd name="T0" fmla="*/ 17 w 33"/>
                  <a:gd name="T1" fmla="*/ 0 h 32"/>
                  <a:gd name="T2" fmla="*/ 8 w 33"/>
                  <a:gd name="T3" fmla="*/ 3 h 32"/>
                  <a:gd name="T4" fmla="*/ 3 w 33"/>
                  <a:gd name="T5" fmla="*/ 23 h 32"/>
                  <a:gd name="T6" fmla="*/ 4 w 33"/>
                  <a:gd name="T7" fmla="*/ 25 h 32"/>
                  <a:gd name="T8" fmla="*/ 5 w 33"/>
                  <a:gd name="T9" fmla="*/ 27 h 32"/>
                  <a:gd name="T10" fmla="*/ 8 w 33"/>
                  <a:gd name="T11" fmla="*/ 29 h 32"/>
                  <a:gd name="T12" fmla="*/ 9 w 33"/>
                  <a:gd name="T13" fmla="*/ 30 h 32"/>
                  <a:gd name="T14" fmla="*/ 17 w 33"/>
                  <a:gd name="T15" fmla="*/ 32 h 32"/>
                  <a:gd name="T16" fmla="*/ 26 w 33"/>
                  <a:gd name="T17" fmla="*/ 29 h 32"/>
                  <a:gd name="T18" fmla="*/ 33 w 33"/>
                  <a:gd name="T19" fmla="*/ 16 h 32"/>
                  <a:gd name="T20" fmla="*/ 32 w 33"/>
                  <a:gd name="T21" fmla="*/ 10 h 32"/>
                  <a:gd name="T22" fmla="*/ 31 w 33"/>
                  <a:gd name="T23" fmla="*/ 8 h 32"/>
                  <a:gd name="T24" fmla="*/ 30 w 33"/>
                  <a:gd name="T25" fmla="*/ 7 h 32"/>
                  <a:gd name="T26" fmla="*/ 30 w 33"/>
                  <a:gd name="T27" fmla="*/ 7 h 32"/>
                  <a:gd name="T28" fmla="*/ 17 w 33"/>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 h="32">
                    <a:moveTo>
                      <a:pt x="17" y="0"/>
                    </a:moveTo>
                    <a:cubicBezTo>
                      <a:pt x="14" y="0"/>
                      <a:pt x="11" y="1"/>
                      <a:pt x="8" y="3"/>
                    </a:cubicBezTo>
                    <a:cubicBezTo>
                      <a:pt x="2" y="7"/>
                      <a:pt x="0" y="16"/>
                      <a:pt x="3" y="23"/>
                    </a:cubicBezTo>
                    <a:cubicBezTo>
                      <a:pt x="3" y="23"/>
                      <a:pt x="3" y="24"/>
                      <a:pt x="4" y="25"/>
                    </a:cubicBezTo>
                    <a:cubicBezTo>
                      <a:pt x="4" y="26"/>
                      <a:pt x="5" y="26"/>
                      <a:pt x="5" y="27"/>
                    </a:cubicBezTo>
                    <a:cubicBezTo>
                      <a:pt x="6" y="28"/>
                      <a:pt x="7" y="29"/>
                      <a:pt x="8" y="29"/>
                    </a:cubicBezTo>
                    <a:cubicBezTo>
                      <a:pt x="9" y="30"/>
                      <a:pt x="9" y="30"/>
                      <a:pt x="9" y="30"/>
                    </a:cubicBezTo>
                    <a:cubicBezTo>
                      <a:pt x="12" y="31"/>
                      <a:pt x="14" y="32"/>
                      <a:pt x="17" y="32"/>
                    </a:cubicBezTo>
                    <a:cubicBezTo>
                      <a:pt x="20" y="32"/>
                      <a:pt x="23" y="31"/>
                      <a:pt x="26" y="29"/>
                    </a:cubicBezTo>
                    <a:cubicBezTo>
                      <a:pt x="31" y="26"/>
                      <a:pt x="33" y="21"/>
                      <a:pt x="33" y="16"/>
                    </a:cubicBezTo>
                    <a:cubicBezTo>
                      <a:pt x="33" y="14"/>
                      <a:pt x="32" y="12"/>
                      <a:pt x="32" y="10"/>
                    </a:cubicBezTo>
                    <a:cubicBezTo>
                      <a:pt x="31" y="10"/>
                      <a:pt x="31" y="9"/>
                      <a:pt x="31" y="8"/>
                    </a:cubicBezTo>
                    <a:cubicBezTo>
                      <a:pt x="31" y="8"/>
                      <a:pt x="30" y="8"/>
                      <a:pt x="30" y="7"/>
                    </a:cubicBezTo>
                    <a:cubicBezTo>
                      <a:pt x="30" y="7"/>
                      <a:pt x="30" y="7"/>
                      <a:pt x="30" y="7"/>
                    </a:cubicBezTo>
                    <a:cubicBezTo>
                      <a:pt x="27" y="3"/>
                      <a:pt x="22" y="0"/>
                      <a:pt x="17" y="0"/>
                    </a:cubicBezTo>
                  </a:path>
                </a:pathLst>
              </a:custGeom>
              <a:solidFill>
                <a:srgbClr val="F7D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5" name="Freeform 775">
                <a:extLst>
                  <a:ext uri="{FF2B5EF4-FFF2-40B4-BE49-F238E27FC236}">
                    <a16:creationId xmlns:a16="http://schemas.microsoft.com/office/drawing/2014/main" id="{B785341A-7126-4128-BF21-7C42BDDAC5AB}"/>
                  </a:ext>
                </a:extLst>
              </p:cNvPr>
              <p:cNvSpPr>
                <a:spLocks/>
              </p:cNvSpPr>
              <p:nvPr/>
            </p:nvSpPr>
            <p:spPr bwMode="auto">
              <a:xfrm>
                <a:off x="-5080" y="945"/>
                <a:ext cx="36" cy="34"/>
              </a:xfrm>
              <a:custGeom>
                <a:avLst/>
                <a:gdLst>
                  <a:gd name="T0" fmla="*/ 16 w 32"/>
                  <a:gd name="T1" fmla="*/ 0 h 31"/>
                  <a:gd name="T2" fmla="*/ 9 w 32"/>
                  <a:gd name="T3" fmla="*/ 1 h 31"/>
                  <a:gd name="T4" fmla="*/ 8 w 32"/>
                  <a:gd name="T5" fmla="*/ 2 h 31"/>
                  <a:gd name="T6" fmla="*/ 7 w 32"/>
                  <a:gd name="T7" fmla="*/ 2 h 31"/>
                  <a:gd name="T8" fmla="*/ 0 w 32"/>
                  <a:gd name="T9" fmla="*/ 13 h 31"/>
                  <a:gd name="T10" fmla="*/ 0 w 32"/>
                  <a:gd name="T11" fmla="*/ 15 h 31"/>
                  <a:gd name="T12" fmla="*/ 1 w 32"/>
                  <a:gd name="T13" fmla="*/ 20 h 31"/>
                  <a:gd name="T14" fmla="*/ 1 w 32"/>
                  <a:gd name="T15" fmla="*/ 21 h 31"/>
                  <a:gd name="T16" fmla="*/ 3 w 32"/>
                  <a:gd name="T17" fmla="*/ 24 h 31"/>
                  <a:gd name="T18" fmla="*/ 4 w 32"/>
                  <a:gd name="T19" fmla="*/ 26 h 31"/>
                  <a:gd name="T20" fmla="*/ 6 w 32"/>
                  <a:gd name="T21" fmla="*/ 28 h 31"/>
                  <a:gd name="T22" fmla="*/ 12 w 32"/>
                  <a:gd name="T23" fmla="*/ 31 h 31"/>
                  <a:gd name="T24" fmla="*/ 13 w 32"/>
                  <a:gd name="T25" fmla="*/ 31 h 31"/>
                  <a:gd name="T26" fmla="*/ 16 w 32"/>
                  <a:gd name="T27" fmla="*/ 31 h 31"/>
                  <a:gd name="T28" fmla="*/ 25 w 32"/>
                  <a:gd name="T29" fmla="*/ 29 h 31"/>
                  <a:gd name="T30" fmla="*/ 32 w 32"/>
                  <a:gd name="T31" fmla="*/ 14 h 31"/>
                  <a:gd name="T32" fmla="*/ 31 w 32"/>
                  <a:gd name="T33" fmla="*/ 12 h 31"/>
                  <a:gd name="T34" fmla="*/ 29 w 32"/>
                  <a:gd name="T35" fmla="*/ 7 h 31"/>
                  <a:gd name="T36" fmla="*/ 16 w 32"/>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31">
                    <a:moveTo>
                      <a:pt x="16" y="0"/>
                    </a:moveTo>
                    <a:cubicBezTo>
                      <a:pt x="14" y="0"/>
                      <a:pt x="11" y="0"/>
                      <a:pt x="9" y="1"/>
                    </a:cubicBezTo>
                    <a:cubicBezTo>
                      <a:pt x="9" y="1"/>
                      <a:pt x="8" y="2"/>
                      <a:pt x="8" y="2"/>
                    </a:cubicBezTo>
                    <a:cubicBezTo>
                      <a:pt x="8" y="2"/>
                      <a:pt x="7" y="2"/>
                      <a:pt x="7" y="2"/>
                    </a:cubicBezTo>
                    <a:cubicBezTo>
                      <a:pt x="3" y="5"/>
                      <a:pt x="1" y="9"/>
                      <a:pt x="0" y="13"/>
                    </a:cubicBezTo>
                    <a:cubicBezTo>
                      <a:pt x="0" y="14"/>
                      <a:pt x="0" y="14"/>
                      <a:pt x="0" y="15"/>
                    </a:cubicBezTo>
                    <a:cubicBezTo>
                      <a:pt x="0" y="16"/>
                      <a:pt x="0" y="18"/>
                      <a:pt x="1" y="20"/>
                    </a:cubicBezTo>
                    <a:cubicBezTo>
                      <a:pt x="1" y="20"/>
                      <a:pt x="1" y="21"/>
                      <a:pt x="1" y="21"/>
                    </a:cubicBezTo>
                    <a:cubicBezTo>
                      <a:pt x="2" y="22"/>
                      <a:pt x="2" y="23"/>
                      <a:pt x="3" y="24"/>
                    </a:cubicBezTo>
                    <a:cubicBezTo>
                      <a:pt x="3" y="25"/>
                      <a:pt x="4" y="25"/>
                      <a:pt x="4" y="26"/>
                    </a:cubicBezTo>
                    <a:cubicBezTo>
                      <a:pt x="5" y="27"/>
                      <a:pt x="6" y="27"/>
                      <a:pt x="6" y="28"/>
                    </a:cubicBezTo>
                    <a:cubicBezTo>
                      <a:pt x="8" y="29"/>
                      <a:pt x="10" y="30"/>
                      <a:pt x="12" y="31"/>
                    </a:cubicBezTo>
                    <a:cubicBezTo>
                      <a:pt x="12" y="31"/>
                      <a:pt x="13" y="31"/>
                      <a:pt x="13" y="31"/>
                    </a:cubicBezTo>
                    <a:cubicBezTo>
                      <a:pt x="14" y="31"/>
                      <a:pt x="15" y="31"/>
                      <a:pt x="16" y="31"/>
                    </a:cubicBezTo>
                    <a:cubicBezTo>
                      <a:pt x="19" y="31"/>
                      <a:pt x="22" y="30"/>
                      <a:pt x="25" y="29"/>
                    </a:cubicBezTo>
                    <a:cubicBezTo>
                      <a:pt x="30" y="25"/>
                      <a:pt x="32" y="20"/>
                      <a:pt x="32" y="14"/>
                    </a:cubicBezTo>
                    <a:cubicBezTo>
                      <a:pt x="32" y="13"/>
                      <a:pt x="32" y="12"/>
                      <a:pt x="31" y="12"/>
                    </a:cubicBezTo>
                    <a:cubicBezTo>
                      <a:pt x="31" y="10"/>
                      <a:pt x="30" y="8"/>
                      <a:pt x="29" y="7"/>
                    </a:cubicBezTo>
                    <a:cubicBezTo>
                      <a:pt x="26" y="2"/>
                      <a:pt x="21" y="0"/>
                      <a:pt x="16" y="0"/>
                    </a:cubicBezTo>
                  </a:path>
                </a:pathLst>
              </a:custGeom>
              <a:solidFill>
                <a:srgbClr val="FAE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6" name="Freeform 776">
                <a:extLst>
                  <a:ext uri="{FF2B5EF4-FFF2-40B4-BE49-F238E27FC236}">
                    <a16:creationId xmlns:a16="http://schemas.microsoft.com/office/drawing/2014/main" id="{E4F8F9A8-F918-498C-A77D-1E9D3F0C9175}"/>
                  </a:ext>
                </a:extLst>
              </p:cNvPr>
              <p:cNvSpPr>
                <a:spLocks/>
              </p:cNvSpPr>
              <p:nvPr/>
            </p:nvSpPr>
            <p:spPr bwMode="auto">
              <a:xfrm>
                <a:off x="-2219" y="1451"/>
                <a:ext cx="81" cy="116"/>
              </a:xfrm>
              <a:custGeom>
                <a:avLst/>
                <a:gdLst>
                  <a:gd name="T0" fmla="*/ 81 w 81"/>
                  <a:gd name="T1" fmla="*/ 0 h 116"/>
                  <a:gd name="T2" fmla="*/ 77 w 81"/>
                  <a:gd name="T3" fmla="*/ 1 h 116"/>
                  <a:gd name="T4" fmla="*/ 0 w 81"/>
                  <a:gd name="T5" fmla="*/ 116 h 116"/>
                  <a:gd name="T6" fmla="*/ 1 w 81"/>
                  <a:gd name="T7" fmla="*/ 116 h 116"/>
                  <a:gd name="T8" fmla="*/ 81 w 81"/>
                  <a:gd name="T9" fmla="*/ 0 h 116"/>
                </a:gdLst>
                <a:ahLst/>
                <a:cxnLst>
                  <a:cxn ang="0">
                    <a:pos x="T0" y="T1"/>
                  </a:cxn>
                  <a:cxn ang="0">
                    <a:pos x="T2" y="T3"/>
                  </a:cxn>
                  <a:cxn ang="0">
                    <a:pos x="T4" y="T5"/>
                  </a:cxn>
                  <a:cxn ang="0">
                    <a:pos x="T6" y="T7"/>
                  </a:cxn>
                  <a:cxn ang="0">
                    <a:pos x="T8" y="T9"/>
                  </a:cxn>
                </a:cxnLst>
                <a:rect l="0" t="0" r="r" b="b"/>
                <a:pathLst>
                  <a:path w="81" h="116">
                    <a:moveTo>
                      <a:pt x="81" y="0"/>
                    </a:moveTo>
                    <a:lnTo>
                      <a:pt x="77" y="1"/>
                    </a:lnTo>
                    <a:lnTo>
                      <a:pt x="0" y="116"/>
                    </a:lnTo>
                    <a:lnTo>
                      <a:pt x="1" y="116"/>
                    </a:lnTo>
                    <a:lnTo>
                      <a:pt x="8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7" name="Freeform 777">
                <a:extLst>
                  <a:ext uri="{FF2B5EF4-FFF2-40B4-BE49-F238E27FC236}">
                    <a16:creationId xmlns:a16="http://schemas.microsoft.com/office/drawing/2014/main" id="{72A871FC-D9BC-426D-BC01-9CE2B6628EF0}"/>
                  </a:ext>
                </a:extLst>
              </p:cNvPr>
              <p:cNvSpPr>
                <a:spLocks/>
              </p:cNvSpPr>
              <p:nvPr/>
            </p:nvSpPr>
            <p:spPr bwMode="auto">
              <a:xfrm>
                <a:off x="-2219" y="1451"/>
                <a:ext cx="81" cy="116"/>
              </a:xfrm>
              <a:custGeom>
                <a:avLst/>
                <a:gdLst>
                  <a:gd name="T0" fmla="*/ 81 w 81"/>
                  <a:gd name="T1" fmla="*/ 0 h 116"/>
                  <a:gd name="T2" fmla="*/ 77 w 81"/>
                  <a:gd name="T3" fmla="*/ 1 h 116"/>
                  <a:gd name="T4" fmla="*/ 0 w 81"/>
                  <a:gd name="T5" fmla="*/ 116 h 116"/>
                  <a:gd name="T6" fmla="*/ 1 w 81"/>
                  <a:gd name="T7" fmla="*/ 116 h 116"/>
                  <a:gd name="T8" fmla="*/ 81 w 81"/>
                  <a:gd name="T9" fmla="*/ 0 h 116"/>
                </a:gdLst>
                <a:ahLst/>
                <a:cxnLst>
                  <a:cxn ang="0">
                    <a:pos x="T0" y="T1"/>
                  </a:cxn>
                  <a:cxn ang="0">
                    <a:pos x="T2" y="T3"/>
                  </a:cxn>
                  <a:cxn ang="0">
                    <a:pos x="T4" y="T5"/>
                  </a:cxn>
                  <a:cxn ang="0">
                    <a:pos x="T6" y="T7"/>
                  </a:cxn>
                  <a:cxn ang="0">
                    <a:pos x="T8" y="T9"/>
                  </a:cxn>
                </a:cxnLst>
                <a:rect l="0" t="0" r="r" b="b"/>
                <a:pathLst>
                  <a:path w="81" h="116">
                    <a:moveTo>
                      <a:pt x="81" y="0"/>
                    </a:moveTo>
                    <a:lnTo>
                      <a:pt x="77" y="1"/>
                    </a:lnTo>
                    <a:lnTo>
                      <a:pt x="0" y="116"/>
                    </a:lnTo>
                    <a:lnTo>
                      <a:pt x="1" y="116"/>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8" name="Freeform 778">
                <a:extLst>
                  <a:ext uri="{FF2B5EF4-FFF2-40B4-BE49-F238E27FC236}">
                    <a16:creationId xmlns:a16="http://schemas.microsoft.com/office/drawing/2014/main" id="{E6116027-1E2E-4B59-83E8-8644F0CC5BF3}"/>
                  </a:ext>
                </a:extLst>
              </p:cNvPr>
              <p:cNvSpPr>
                <a:spLocks/>
              </p:cNvSpPr>
              <p:nvPr/>
            </p:nvSpPr>
            <p:spPr bwMode="auto">
              <a:xfrm>
                <a:off x="-2142" y="1449"/>
                <a:ext cx="4" cy="3"/>
              </a:xfrm>
              <a:custGeom>
                <a:avLst/>
                <a:gdLst>
                  <a:gd name="T0" fmla="*/ 2 w 3"/>
                  <a:gd name="T1" fmla="*/ 0 h 3"/>
                  <a:gd name="T2" fmla="*/ 0 w 3"/>
                  <a:gd name="T3" fmla="*/ 3 h 3"/>
                  <a:gd name="T4" fmla="*/ 3 w 3"/>
                  <a:gd name="T5" fmla="*/ 2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cubicBezTo>
                      <a:pt x="0" y="3"/>
                      <a:pt x="0" y="3"/>
                      <a:pt x="0" y="3"/>
                    </a:cubicBezTo>
                    <a:cubicBezTo>
                      <a:pt x="3" y="2"/>
                      <a:pt x="3" y="2"/>
                      <a:pt x="3" y="2"/>
                    </a:cubicBezTo>
                    <a:cubicBezTo>
                      <a:pt x="3" y="1"/>
                      <a:pt x="3" y="1"/>
                      <a:pt x="3" y="1"/>
                    </a:cubicBezTo>
                    <a:cubicBezTo>
                      <a:pt x="3" y="1"/>
                      <a:pt x="2" y="0"/>
                      <a:pt x="2"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9" name="Freeform 779">
                <a:extLst>
                  <a:ext uri="{FF2B5EF4-FFF2-40B4-BE49-F238E27FC236}">
                    <a16:creationId xmlns:a16="http://schemas.microsoft.com/office/drawing/2014/main" id="{0D8A6BCF-EE86-4306-99F2-2C4DD94C325F}"/>
                  </a:ext>
                </a:extLst>
              </p:cNvPr>
              <p:cNvSpPr>
                <a:spLocks noEditPoints="1"/>
              </p:cNvSpPr>
              <p:nvPr/>
            </p:nvSpPr>
            <p:spPr bwMode="auto">
              <a:xfrm>
                <a:off x="-2472" y="1569"/>
                <a:ext cx="253" cy="373"/>
              </a:xfrm>
              <a:custGeom>
                <a:avLst/>
                <a:gdLst>
                  <a:gd name="T0" fmla="*/ 106 w 253"/>
                  <a:gd name="T1" fmla="*/ 216 h 373"/>
                  <a:gd name="T2" fmla="*/ 0 w 253"/>
                  <a:gd name="T3" fmla="*/ 372 h 373"/>
                  <a:gd name="T4" fmla="*/ 1 w 253"/>
                  <a:gd name="T5" fmla="*/ 373 h 373"/>
                  <a:gd name="T6" fmla="*/ 107 w 253"/>
                  <a:gd name="T7" fmla="*/ 218 h 373"/>
                  <a:gd name="T8" fmla="*/ 106 w 253"/>
                  <a:gd name="T9" fmla="*/ 216 h 373"/>
                  <a:gd name="T10" fmla="*/ 214 w 253"/>
                  <a:gd name="T11" fmla="*/ 60 h 373"/>
                  <a:gd name="T12" fmla="*/ 210 w 253"/>
                  <a:gd name="T13" fmla="*/ 61 h 373"/>
                  <a:gd name="T14" fmla="*/ 107 w 253"/>
                  <a:gd name="T15" fmla="*/ 214 h 373"/>
                  <a:gd name="T16" fmla="*/ 107 w 253"/>
                  <a:gd name="T17" fmla="*/ 217 h 373"/>
                  <a:gd name="T18" fmla="*/ 214 w 253"/>
                  <a:gd name="T19" fmla="*/ 60 h 373"/>
                  <a:gd name="T20" fmla="*/ 238 w 253"/>
                  <a:gd name="T21" fmla="*/ 20 h 373"/>
                  <a:gd name="T22" fmla="*/ 213 w 253"/>
                  <a:gd name="T23" fmla="*/ 59 h 373"/>
                  <a:gd name="T24" fmla="*/ 215 w 253"/>
                  <a:gd name="T25" fmla="*/ 58 h 373"/>
                  <a:gd name="T26" fmla="*/ 240 w 253"/>
                  <a:gd name="T27" fmla="*/ 20 h 373"/>
                  <a:gd name="T28" fmla="*/ 238 w 253"/>
                  <a:gd name="T29" fmla="*/ 20 h 373"/>
                  <a:gd name="T30" fmla="*/ 252 w 253"/>
                  <a:gd name="T31" fmla="*/ 0 h 373"/>
                  <a:gd name="T32" fmla="*/ 239 w 253"/>
                  <a:gd name="T33" fmla="*/ 19 h 373"/>
                  <a:gd name="T34" fmla="*/ 241 w 253"/>
                  <a:gd name="T35" fmla="*/ 19 h 373"/>
                  <a:gd name="T36" fmla="*/ 253 w 253"/>
                  <a:gd name="T37" fmla="*/ 0 h 373"/>
                  <a:gd name="T38" fmla="*/ 252 w 253"/>
                  <a:gd name="T3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3" h="373">
                    <a:moveTo>
                      <a:pt x="106" y="216"/>
                    </a:moveTo>
                    <a:lnTo>
                      <a:pt x="0" y="372"/>
                    </a:lnTo>
                    <a:lnTo>
                      <a:pt x="1" y="373"/>
                    </a:lnTo>
                    <a:lnTo>
                      <a:pt x="107" y="218"/>
                    </a:lnTo>
                    <a:lnTo>
                      <a:pt x="106" y="216"/>
                    </a:lnTo>
                    <a:close/>
                    <a:moveTo>
                      <a:pt x="214" y="60"/>
                    </a:moveTo>
                    <a:lnTo>
                      <a:pt x="210" y="61"/>
                    </a:lnTo>
                    <a:lnTo>
                      <a:pt x="107" y="214"/>
                    </a:lnTo>
                    <a:lnTo>
                      <a:pt x="107" y="217"/>
                    </a:lnTo>
                    <a:lnTo>
                      <a:pt x="214" y="60"/>
                    </a:lnTo>
                    <a:close/>
                    <a:moveTo>
                      <a:pt x="238" y="20"/>
                    </a:moveTo>
                    <a:lnTo>
                      <a:pt x="213" y="59"/>
                    </a:lnTo>
                    <a:lnTo>
                      <a:pt x="215" y="58"/>
                    </a:lnTo>
                    <a:lnTo>
                      <a:pt x="240" y="20"/>
                    </a:lnTo>
                    <a:lnTo>
                      <a:pt x="238" y="20"/>
                    </a:lnTo>
                    <a:close/>
                    <a:moveTo>
                      <a:pt x="252" y="0"/>
                    </a:moveTo>
                    <a:lnTo>
                      <a:pt x="239" y="19"/>
                    </a:lnTo>
                    <a:lnTo>
                      <a:pt x="241" y="19"/>
                    </a:lnTo>
                    <a:lnTo>
                      <a:pt x="253" y="0"/>
                    </a:lnTo>
                    <a:lnTo>
                      <a:pt x="252"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0" name="Freeform 780">
                <a:extLst>
                  <a:ext uri="{FF2B5EF4-FFF2-40B4-BE49-F238E27FC236}">
                    <a16:creationId xmlns:a16="http://schemas.microsoft.com/office/drawing/2014/main" id="{9C1B8DB1-880A-4EDD-AF68-737A78AD800E}"/>
                  </a:ext>
                </a:extLst>
              </p:cNvPr>
              <p:cNvSpPr>
                <a:spLocks noEditPoints="1"/>
              </p:cNvSpPr>
              <p:nvPr/>
            </p:nvSpPr>
            <p:spPr bwMode="auto">
              <a:xfrm>
                <a:off x="-2472" y="1569"/>
                <a:ext cx="253" cy="373"/>
              </a:xfrm>
              <a:custGeom>
                <a:avLst/>
                <a:gdLst>
                  <a:gd name="T0" fmla="*/ 106 w 253"/>
                  <a:gd name="T1" fmla="*/ 216 h 373"/>
                  <a:gd name="T2" fmla="*/ 0 w 253"/>
                  <a:gd name="T3" fmla="*/ 372 h 373"/>
                  <a:gd name="T4" fmla="*/ 1 w 253"/>
                  <a:gd name="T5" fmla="*/ 373 h 373"/>
                  <a:gd name="T6" fmla="*/ 107 w 253"/>
                  <a:gd name="T7" fmla="*/ 218 h 373"/>
                  <a:gd name="T8" fmla="*/ 106 w 253"/>
                  <a:gd name="T9" fmla="*/ 216 h 373"/>
                  <a:gd name="T10" fmla="*/ 214 w 253"/>
                  <a:gd name="T11" fmla="*/ 60 h 373"/>
                  <a:gd name="T12" fmla="*/ 210 w 253"/>
                  <a:gd name="T13" fmla="*/ 61 h 373"/>
                  <a:gd name="T14" fmla="*/ 107 w 253"/>
                  <a:gd name="T15" fmla="*/ 214 h 373"/>
                  <a:gd name="T16" fmla="*/ 107 w 253"/>
                  <a:gd name="T17" fmla="*/ 217 h 373"/>
                  <a:gd name="T18" fmla="*/ 214 w 253"/>
                  <a:gd name="T19" fmla="*/ 60 h 373"/>
                  <a:gd name="T20" fmla="*/ 238 w 253"/>
                  <a:gd name="T21" fmla="*/ 20 h 373"/>
                  <a:gd name="T22" fmla="*/ 213 w 253"/>
                  <a:gd name="T23" fmla="*/ 59 h 373"/>
                  <a:gd name="T24" fmla="*/ 215 w 253"/>
                  <a:gd name="T25" fmla="*/ 58 h 373"/>
                  <a:gd name="T26" fmla="*/ 240 w 253"/>
                  <a:gd name="T27" fmla="*/ 20 h 373"/>
                  <a:gd name="T28" fmla="*/ 238 w 253"/>
                  <a:gd name="T29" fmla="*/ 20 h 373"/>
                  <a:gd name="T30" fmla="*/ 252 w 253"/>
                  <a:gd name="T31" fmla="*/ 0 h 373"/>
                  <a:gd name="T32" fmla="*/ 239 w 253"/>
                  <a:gd name="T33" fmla="*/ 19 h 373"/>
                  <a:gd name="T34" fmla="*/ 241 w 253"/>
                  <a:gd name="T35" fmla="*/ 19 h 373"/>
                  <a:gd name="T36" fmla="*/ 253 w 253"/>
                  <a:gd name="T37" fmla="*/ 0 h 373"/>
                  <a:gd name="T38" fmla="*/ 252 w 253"/>
                  <a:gd name="T39"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3" h="373">
                    <a:moveTo>
                      <a:pt x="106" y="216"/>
                    </a:moveTo>
                    <a:lnTo>
                      <a:pt x="0" y="372"/>
                    </a:lnTo>
                    <a:lnTo>
                      <a:pt x="1" y="373"/>
                    </a:lnTo>
                    <a:lnTo>
                      <a:pt x="107" y="218"/>
                    </a:lnTo>
                    <a:lnTo>
                      <a:pt x="106" y="216"/>
                    </a:lnTo>
                    <a:moveTo>
                      <a:pt x="214" y="60"/>
                    </a:moveTo>
                    <a:lnTo>
                      <a:pt x="210" y="61"/>
                    </a:lnTo>
                    <a:lnTo>
                      <a:pt x="107" y="214"/>
                    </a:lnTo>
                    <a:lnTo>
                      <a:pt x="107" y="217"/>
                    </a:lnTo>
                    <a:lnTo>
                      <a:pt x="214" y="60"/>
                    </a:lnTo>
                    <a:moveTo>
                      <a:pt x="238" y="20"/>
                    </a:moveTo>
                    <a:lnTo>
                      <a:pt x="213" y="59"/>
                    </a:lnTo>
                    <a:lnTo>
                      <a:pt x="215" y="58"/>
                    </a:lnTo>
                    <a:lnTo>
                      <a:pt x="240" y="20"/>
                    </a:lnTo>
                    <a:lnTo>
                      <a:pt x="238" y="20"/>
                    </a:lnTo>
                    <a:moveTo>
                      <a:pt x="252" y="0"/>
                    </a:moveTo>
                    <a:lnTo>
                      <a:pt x="239" y="19"/>
                    </a:lnTo>
                    <a:lnTo>
                      <a:pt x="241" y="19"/>
                    </a:lnTo>
                    <a:lnTo>
                      <a:pt x="253"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1" name="Freeform 781">
                <a:extLst>
                  <a:ext uri="{FF2B5EF4-FFF2-40B4-BE49-F238E27FC236}">
                    <a16:creationId xmlns:a16="http://schemas.microsoft.com/office/drawing/2014/main" id="{ED4DCB04-948D-4E85-990D-E2C6121AD4AD}"/>
                  </a:ext>
                </a:extLst>
              </p:cNvPr>
              <p:cNvSpPr>
                <a:spLocks/>
              </p:cNvSpPr>
              <p:nvPr/>
            </p:nvSpPr>
            <p:spPr bwMode="auto">
              <a:xfrm>
                <a:off x="-2366" y="1783"/>
                <a:ext cx="1" cy="4"/>
              </a:xfrm>
              <a:custGeom>
                <a:avLst/>
                <a:gdLst>
                  <a:gd name="T0" fmla="*/ 1 w 1"/>
                  <a:gd name="T1" fmla="*/ 0 h 4"/>
                  <a:gd name="T2" fmla="*/ 0 w 1"/>
                  <a:gd name="T3" fmla="*/ 2 h 4"/>
                  <a:gd name="T4" fmla="*/ 1 w 1"/>
                  <a:gd name="T5" fmla="*/ 4 h 4"/>
                  <a:gd name="T6" fmla="*/ 1 w 1"/>
                  <a:gd name="T7" fmla="*/ 3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lnTo>
                      <a:pt x="0" y="2"/>
                    </a:lnTo>
                    <a:lnTo>
                      <a:pt x="1" y="4"/>
                    </a:lnTo>
                    <a:lnTo>
                      <a:pt x="1" y="3"/>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2" name="Freeform 782">
                <a:extLst>
                  <a:ext uri="{FF2B5EF4-FFF2-40B4-BE49-F238E27FC236}">
                    <a16:creationId xmlns:a16="http://schemas.microsoft.com/office/drawing/2014/main" id="{F5B4D098-123E-4DBB-BA35-B84D6C7257FD}"/>
                  </a:ext>
                </a:extLst>
              </p:cNvPr>
              <p:cNvSpPr>
                <a:spLocks/>
              </p:cNvSpPr>
              <p:nvPr/>
            </p:nvSpPr>
            <p:spPr bwMode="auto">
              <a:xfrm>
                <a:off x="-2366" y="1783"/>
                <a:ext cx="1" cy="4"/>
              </a:xfrm>
              <a:custGeom>
                <a:avLst/>
                <a:gdLst>
                  <a:gd name="T0" fmla="*/ 1 w 1"/>
                  <a:gd name="T1" fmla="*/ 0 h 4"/>
                  <a:gd name="T2" fmla="*/ 0 w 1"/>
                  <a:gd name="T3" fmla="*/ 2 h 4"/>
                  <a:gd name="T4" fmla="*/ 1 w 1"/>
                  <a:gd name="T5" fmla="*/ 4 h 4"/>
                  <a:gd name="T6" fmla="*/ 1 w 1"/>
                  <a:gd name="T7" fmla="*/ 3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lnTo>
                      <a:pt x="0" y="2"/>
                    </a:lnTo>
                    <a:lnTo>
                      <a:pt x="1" y="4"/>
                    </a:lnTo>
                    <a:lnTo>
                      <a:pt x="1" y="3"/>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3" name="Freeform 783">
                <a:extLst>
                  <a:ext uri="{FF2B5EF4-FFF2-40B4-BE49-F238E27FC236}">
                    <a16:creationId xmlns:a16="http://schemas.microsoft.com/office/drawing/2014/main" id="{E1F3A7D2-6980-42FF-B6FD-B1B7AF3138EB}"/>
                  </a:ext>
                </a:extLst>
              </p:cNvPr>
              <p:cNvSpPr>
                <a:spLocks noEditPoints="1"/>
              </p:cNvSpPr>
              <p:nvPr/>
            </p:nvSpPr>
            <p:spPr bwMode="auto">
              <a:xfrm>
                <a:off x="-2497" y="1946"/>
                <a:ext cx="23" cy="33"/>
              </a:xfrm>
              <a:custGeom>
                <a:avLst/>
                <a:gdLst>
                  <a:gd name="T0" fmla="*/ 23 w 23"/>
                  <a:gd name="T1" fmla="*/ 1 h 33"/>
                  <a:gd name="T2" fmla="*/ 23 w 23"/>
                  <a:gd name="T3" fmla="*/ 1 h 33"/>
                  <a:gd name="T4" fmla="*/ 23 w 23"/>
                  <a:gd name="T5" fmla="*/ 1 h 33"/>
                  <a:gd name="T6" fmla="*/ 23 w 23"/>
                  <a:gd name="T7" fmla="*/ 1 h 33"/>
                  <a:gd name="T8" fmla="*/ 22 w 23"/>
                  <a:gd name="T9" fmla="*/ 0 h 33"/>
                  <a:gd name="T10" fmla="*/ 0 w 23"/>
                  <a:gd name="T11" fmla="*/ 33 h 33"/>
                  <a:gd name="T12" fmla="*/ 2 w 23"/>
                  <a:gd name="T13" fmla="*/ 33 h 33"/>
                  <a:gd name="T14" fmla="*/ 22 w 23"/>
                  <a:gd name="T15" fmla="*/ 3 h 33"/>
                  <a:gd name="T16" fmla="*/ 22 w 23"/>
                  <a:gd name="T17" fmla="*/ 0 h 33"/>
                  <a:gd name="T18" fmla="*/ 22 w 23"/>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3">
                    <a:moveTo>
                      <a:pt x="23" y="1"/>
                    </a:moveTo>
                    <a:lnTo>
                      <a:pt x="23" y="1"/>
                    </a:lnTo>
                    <a:lnTo>
                      <a:pt x="23" y="1"/>
                    </a:lnTo>
                    <a:lnTo>
                      <a:pt x="23" y="1"/>
                    </a:lnTo>
                    <a:close/>
                    <a:moveTo>
                      <a:pt x="22" y="0"/>
                    </a:moveTo>
                    <a:lnTo>
                      <a:pt x="0" y="33"/>
                    </a:lnTo>
                    <a:lnTo>
                      <a:pt x="2" y="33"/>
                    </a:lnTo>
                    <a:lnTo>
                      <a:pt x="22" y="3"/>
                    </a:lnTo>
                    <a:lnTo>
                      <a:pt x="22" y="0"/>
                    </a:lnTo>
                    <a:lnTo>
                      <a:pt x="22"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4" name="Freeform 784">
                <a:extLst>
                  <a:ext uri="{FF2B5EF4-FFF2-40B4-BE49-F238E27FC236}">
                    <a16:creationId xmlns:a16="http://schemas.microsoft.com/office/drawing/2014/main" id="{9F0A859E-E4CC-417B-9AB4-F0E4A3CCA932}"/>
                  </a:ext>
                </a:extLst>
              </p:cNvPr>
              <p:cNvSpPr>
                <a:spLocks noEditPoints="1"/>
              </p:cNvSpPr>
              <p:nvPr/>
            </p:nvSpPr>
            <p:spPr bwMode="auto">
              <a:xfrm>
                <a:off x="-2497" y="1946"/>
                <a:ext cx="23" cy="33"/>
              </a:xfrm>
              <a:custGeom>
                <a:avLst/>
                <a:gdLst>
                  <a:gd name="T0" fmla="*/ 23 w 23"/>
                  <a:gd name="T1" fmla="*/ 1 h 33"/>
                  <a:gd name="T2" fmla="*/ 23 w 23"/>
                  <a:gd name="T3" fmla="*/ 1 h 33"/>
                  <a:gd name="T4" fmla="*/ 23 w 23"/>
                  <a:gd name="T5" fmla="*/ 1 h 33"/>
                  <a:gd name="T6" fmla="*/ 23 w 23"/>
                  <a:gd name="T7" fmla="*/ 1 h 33"/>
                  <a:gd name="T8" fmla="*/ 22 w 23"/>
                  <a:gd name="T9" fmla="*/ 0 h 33"/>
                  <a:gd name="T10" fmla="*/ 0 w 23"/>
                  <a:gd name="T11" fmla="*/ 33 h 33"/>
                  <a:gd name="T12" fmla="*/ 2 w 23"/>
                  <a:gd name="T13" fmla="*/ 33 h 33"/>
                  <a:gd name="T14" fmla="*/ 22 w 23"/>
                  <a:gd name="T15" fmla="*/ 3 h 33"/>
                  <a:gd name="T16" fmla="*/ 22 w 23"/>
                  <a:gd name="T17" fmla="*/ 0 h 33"/>
                  <a:gd name="T18" fmla="*/ 22 w 23"/>
                  <a:gd name="T19"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33">
                    <a:moveTo>
                      <a:pt x="23" y="1"/>
                    </a:moveTo>
                    <a:lnTo>
                      <a:pt x="23" y="1"/>
                    </a:lnTo>
                    <a:lnTo>
                      <a:pt x="23" y="1"/>
                    </a:lnTo>
                    <a:lnTo>
                      <a:pt x="23" y="1"/>
                    </a:lnTo>
                    <a:moveTo>
                      <a:pt x="22" y="0"/>
                    </a:moveTo>
                    <a:lnTo>
                      <a:pt x="0" y="33"/>
                    </a:lnTo>
                    <a:lnTo>
                      <a:pt x="2" y="33"/>
                    </a:lnTo>
                    <a:lnTo>
                      <a:pt x="22" y="3"/>
                    </a:lnTo>
                    <a:lnTo>
                      <a:pt x="22" y="0"/>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5" name="Rectangle 785">
                <a:extLst>
                  <a:ext uri="{FF2B5EF4-FFF2-40B4-BE49-F238E27FC236}">
                    <a16:creationId xmlns:a16="http://schemas.microsoft.com/office/drawing/2014/main" id="{D83E3ECB-EA45-470D-AEB8-EBA0EEC04BCC}"/>
                  </a:ext>
                </a:extLst>
              </p:cNvPr>
              <p:cNvSpPr>
                <a:spLocks noChangeArrowheads="1"/>
              </p:cNvSpPr>
              <p:nvPr/>
            </p:nvSpPr>
            <p:spPr bwMode="auto">
              <a:xfrm>
                <a:off x="-2475" y="1946"/>
                <a:ext cx="1" cy="3"/>
              </a:xfrm>
              <a:prstGeom prst="rect">
                <a:avLst/>
              </a:prstGeom>
              <a:solidFill>
                <a:srgbClr val="C6C8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6" name="Rectangle 786">
                <a:extLst>
                  <a:ext uri="{FF2B5EF4-FFF2-40B4-BE49-F238E27FC236}">
                    <a16:creationId xmlns:a16="http://schemas.microsoft.com/office/drawing/2014/main" id="{FF51399E-FFE0-421B-88B7-F72D904F5ED1}"/>
                  </a:ext>
                </a:extLst>
              </p:cNvPr>
              <p:cNvSpPr>
                <a:spLocks noChangeArrowheads="1"/>
              </p:cNvSpPr>
              <p:nvPr/>
            </p:nvSpPr>
            <p:spPr bwMode="auto">
              <a:xfrm>
                <a:off x="-2475" y="1946"/>
                <a:ext cx="1"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7" name="Freeform 787">
                <a:extLst>
                  <a:ext uri="{FF2B5EF4-FFF2-40B4-BE49-F238E27FC236}">
                    <a16:creationId xmlns:a16="http://schemas.microsoft.com/office/drawing/2014/main" id="{562C59BB-CC11-4BF4-85EC-6FCD4CFA4C4C}"/>
                  </a:ext>
                </a:extLst>
              </p:cNvPr>
              <p:cNvSpPr>
                <a:spLocks/>
              </p:cNvSpPr>
              <p:nvPr/>
            </p:nvSpPr>
            <p:spPr bwMode="auto">
              <a:xfrm>
                <a:off x="-2475" y="1946"/>
                <a:ext cx="1" cy="3"/>
              </a:xfrm>
              <a:custGeom>
                <a:avLst/>
                <a:gdLst>
                  <a:gd name="T0" fmla="*/ 0 w 1"/>
                  <a:gd name="T1" fmla="*/ 0 h 3"/>
                  <a:gd name="T2" fmla="*/ 0 w 1"/>
                  <a:gd name="T3" fmla="*/ 3 h 3"/>
                  <a:gd name="T4" fmla="*/ 1 w 1"/>
                  <a:gd name="T5" fmla="*/ 1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3"/>
                    </a:lnTo>
                    <a:lnTo>
                      <a:pt x="1" y="1"/>
                    </a:lnTo>
                    <a:lnTo>
                      <a:pt x="1" y="1"/>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8" name="Freeform 788">
                <a:extLst>
                  <a:ext uri="{FF2B5EF4-FFF2-40B4-BE49-F238E27FC236}">
                    <a16:creationId xmlns:a16="http://schemas.microsoft.com/office/drawing/2014/main" id="{C1A229A4-04F4-43CD-B8CB-FD4DE2A80F70}"/>
                  </a:ext>
                </a:extLst>
              </p:cNvPr>
              <p:cNvSpPr>
                <a:spLocks/>
              </p:cNvSpPr>
              <p:nvPr/>
            </p:nvSpPr>
            <p:spPr bwMode="auto">
              <a:xfrm>
                <a:off x="-2475" y="1946"/>
                <a:ext cx="1" cy="3"/>
              </a:xfrm>
              <a:custGeom>
                <a:avLst/>
                <a:gdLst>
                  <a:gd name="T0" fmla="*/ 0 w 1"/>
                  <a:gd name="T1" fmla="*/ 0 h 3"/>
                  <a:gd name="T2" fmla="*/ 0 w 1"/>
                  <a:gd name="T3" fmla="*/ 3 h 3"/>
                  <a:gd name="T4" fmla="*/ 1 w 1"/>
                  <a:gd name="T5" fmla="*/ 1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3"/>
                    </a:lnTo>
                    <a:lnTo>
                      <a:pt x="1"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 name="Freeform 789">
                <a:extLst>
                  <a:ext uri="{FF2B5EF4-FFF2-40B4-BE49-F238E27FC236}">
                    <a16:creationId xmlns:a16="http://schemas.microsoft.com/office/drawing/2014/main" id="{EF0D85FE-8642-4D6F-B001-2A38C086FCCB}"/>
                  </a:ext>
                </a:extLst>
              </p:cNvPr>
              <p:cNvSpPr>
                <a:spLocks noEditPoints="1"/>
              </p:cNvSpPr>
              <p:nvPr/>
            </p:nvSpPr>
            <p:spPr bwMode="auto">
              <a:xfrm>
                <a:off x="-2262" y="1567"/>
                <a:ext cx="44" cy="63"/>
              </a:xfrm>
              <a:custGeom>
                <a:avLst/>
                <a:gdLst>
                  <a:gd name="T0" fmla="*/ 5 w 44"/>
                  <a:gd name="T1" fmla="*/ 60 h 63"/>
                  <a:gd name="T2" fmla="*/ 3 w 44"/>
                  <a:gd name="T3" fmla="*/ 61 h 63"/>
                  <a:gd name="T4" fmla="*/ 0 w 44"/>
                  <a:gd name="T5" fmla="*/ 63 h 63"/>
                  <a:gd name="T6" fmla="*/ 4 w 44"/>
                  <a:gd name="T7" fmla="*/ 62 h 63"/>
                  <a:gd name="T8" fmla="*/ 5 w 44"/>
                  <a:gd name="T9" fmla="*/ 60 h 63"/>
                  <a:gd name="T10" fmla="*/ 43 w 44"/>
                  <a:gd name="T11" fmla="*/ 0 h 63"/>
                  <a:gd name="T12" fmla="*/ 42 w 44"/>
                  <a:gd name="T13" fmla="*/ 2 h 63"/>
                  <a:gd name="T14" fmla="*/ 43 w 44"/>
                  <a:gd name="T15" fmla="*/ 2 h 63"/>
                  <a:gd name="T16" fmla="*/ 44 w 44"/>
                  <a:gd name="T17" fmla="*/ 0 h 63"/>
                  <a:gd name="T18" fmla="*/ 43 w 44"/>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63">
                    <a:moveTo>
                      <a:pt x="5" y="60"/>
                    </a:moveTo>
                    <a:lnTo>
                      <a:pt x="3" y="61"/>
                    </a:lnTo>
                    <a:lnTo>
                      <a:pt x="0" y="63"/>
                    </a:lnTo>
                    <a:lnTo>
                      <a:pt x="4" y="62"/>
                    </a:lnTo>
                    <a:lnTo>
                      <a:pt x="5" y="60"/>
                    </a:lnTo>
                    <a:close/>
                    <a:moveTo>
                      <a:pt x="43" y="0"/>
                    </a:moveTo>
                    <a:lnTo>
                      <a:pt x="42" y="2"/>
                    </a:lnTo>
                    <a:lnTo>
                      <a:pt x="43" y="2"/>
                    </a:lnTo>
                    <a:lnTo>
                      <a:pt x="44" y="0"/>
                    </a:lnTo>
                    <a:lnTo>
                      <a:pt x="43"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0" name="Freeform 790">
                <a:extLst>
                  <a:ext uri="{FF2B5EF4-FFF2-40B4-BE49-F238E27FC236}">
                    <a16:creationId xmlns:a16="http://schemas.microsoft.com/office/drawing/2014/main" id="{2630D3D7-1123-4D32-952C-9192A2F08154}"/>
                  </a:ext>
                </a:extLst>
              </p:cNvPr>
              <p:cNvSpPr>
                <a:spLocks noEditPoints="1"/>
              </p:cNvSpPr>
              <p:nvPr/>
            </p:nvSpPr>
            <p:spPr bwMode="auto">
              <a:xfrm>
                <a:off x="-2262" y="1567"/>
                <a:ext cx="44" cy="63"/>
              </a:xfrm>
              <a:custGeom>
                <a:avLst/>
                <a:gdLst>
                  <a:gd name="T0" fmla="*/ 5 w 44"/>
                  <a:gd name="T1" fmla="*/ 60 h 63"/>
                  <a:gd name="T2" fmla="*/ 3 w 44"/>
                  <a:gd name="T3" fmla="*/ 61 h 63"/>
                  <a:gd name="T4" fmla="*/ 0 w 44"/>
                  <a:gd name="T5" fmla="*/ 63 h 63"/>
                  <a:gd name="T6" fmla="*/ 4 w 44"/>
                  <a:gd name="T7" fmla="*/ 62 h 63"/>
                  <a:gd name="T8" fmla="*/ 5 w 44"/>
                  <a:gd name="T9" fmla="*/ 60 h 63"/>
                  <a:gd name="T10" fmla="*/ 43 w 44"/>
                  <a:gd name="T11" fmla="*/ 0 h 63"/>
                  <a:gd name="T12" fmla="*/ 42 w 44"/>
                  <a:gd name="T13" fmla="*/ 2 h 63"/>
                  <a:gd name="T14" fmla="*/ 43 w 44"/>
                  <a:gd name="T15" fmla="*/ 2 h 63"/>
                  <a:gd name="T16" fmla="*/ 44 w 44"/>
                  <a:gd name="T17" fmla="*/ 0 h 63"/>
                  <a:gd name="T18" fmla="*/ 43 w 44"/>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63">
                    <a:moveTo>
                      <a:pt x="5" y="60"/>
                    </a:moveTo>
                    <a:lnTo>
                      <a:pt x="3" y="61"/>
                    </a:lnTo>
                    <a:lnTo>
                      <a:pt x="0" y="63"/>
                    </a:lnTo>
                    <a:lnTo>
                      <a:pt x="4" y="62"/>
                    </a:lnTo>
                    <a:lnTo>
                      <a:pt x="5" y="60"/>
                    </a:lnTo>
                    <a:moveTo>
                      <a:pt x="43" y="0"/>
                    </a:moveTo>
                    <a:lnTo>
                      <a:pt x="42" y="2"/>
                    </a:lnTo>
                    <a:lnTo>
                      <a:pt x="43" y="2"/>
                    </a:lnTo>
                    <a:lnTo>
                      <a:pt x="44"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1" name="Freeform 791">
                <a:extLst>
                  <a:ext uri="{FF2B5EF4-FFF2-40B4-BE49-F238E27FC236}">
                    <a16:creationId xmlns:a16="http://schemas.microsoft.com/office/drawing/2014/main" id="{3E87527B-E2EC-4220-A651-4AA51114778B}"/>
                  </a:ext>
                </a:extLst>
              </p:cNvPr>
              <p:cNvSpPr>
                <a:spLocks/>
              </p:cNvSpPr>
              <p:nvPr/>
            </p:nvSpPr>
            <p:spPr bwMode="auto">
              <a:xfrm>
                <a:off x="-2234" y="1588"/>
                <a:ext cx="3" cy="1"/>
              </a:xfrm>
              <a:custGeom>
                <a:avLst/>
                <a:gdLst>
                  <a:gd name="T0" fmla="*/ 1 w 3"/>
                  <a:gd name="T1" fmla="*/ 0 h 1"/>
                  <a:gd name="T2" fmla="*/ 0 w 3"/>
                  <a:gd name="T3" fmla="*/ 1 h 1"/>
                  <a:gd name="T4" fmla="*/ 2 w 3"/>
                  <a:gd name="T5" fmla="*/ 1 h 1"/>
                  <a:gd name="T6" fmla="*/ 3 w 3"/>
                  <a:gd name="T7" fmla="*/ 0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1"/>
                    </a:lnTo>
                    <a:lnTo>
                      <a:pt x="2" y="1"/>
                    </a:lnTo>
                    <a:lnTo>
                      <a:pt x="3" y="0"/>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2" name="Freeform 792">
                <a:extLst>
                  <a:ext uri="{FF2B5EF4-FFF2-40B4-BE49-F238E27FC236}">
                    <a16:creationId xmlns:a16="http://schemas.microsoft.com/office/drawing/2014/main" id="{26D7C931-76FE-4846-AC92-941849191645}"/>
                  </a:ext>
                </a:extLst>
              </p:cNvPr>
              <p:cNvSpPr>
                <a:spLocks/>
              </p:cNvSpPr>
              <p:nvPr/>
            </p:nvSpPr>
            <p:spPr bwMode="auto">
              <a:xfrm>
                <a:off x="-2234" y="1588"/>
                <a:ext cx="3" cy="1"/>
              </a:xfrm>
              <a:custGeom>
                <a:avLst/>
                <a:gdLst>
                  <a:gd name="T0" fmla="*/ 1 w 3"/>
                  <a:gd name="T1" fmla="*/ 0 h 1"/>
                  <a:gd name="T2" fmla="*/ 0 w 3"/>
                  <a:gd name="T3" fmla="*/ 1 h 1"/>
                  <a:gd name="T4" fmla="*/ 2 w 3"/>
                  <a:gd name="T5" fmla="*/ 1 h 1"/>
                  <a:gd name="T6" fmla="*/ 3 w 3"/>
                  <a:gd name="T7" fmla="*/ 0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1"/>
                    </a:lnTo>
                    <a:lnTo>
                      <a:pt x="2" y="1"/>
                    </a:lnTo>
                    <a:lnTo>
                      <a:pt x="3"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3" name="Freeform 793">
                <a:extLst>
                  <a:ext uri="{FF2B5EF4-FFF2-40B4-BE49-F238E27FC236}">
                    <a16:creationId xmlns:a16="http://schemas.microsoft.com/office/drawing/2014/main" id="{55243A26-7547-4945-A4DA-413EF120F9B5}"/>
                  </a:ext>
                </a:extLst>
              </p:cNvPr>
              <p:cNvSpPr>
                <a:spLocks noEditPoints="1"/>
              </p:cNvSpPr>
              <p:nvPr/>
            </p:nvSpPr>
            <p:spPr bwMode="auto">
              <a:xfrm>
                <a:off x="-2475" y="1941"/>
                <a:ext cx="4" cy="6"/>
              </a:xfrm>
              <a:custGeom>
                <a:avLst/>
                <a:gdLst>
                  <a:gd name="T0" fmla="*/ 0 w 4"/>
                  <a:gd name="T1" fmla="*/ 5 h 6"/>
                  <a:gd name="T2" fmla="*/ 0 w 4"/>
                  <a:gd name="T3" fmla="*/ 5 h 6"/>
                  <a:gd name="T4" fmla="*/ 0 w 4"/>
                  <a:gd name="T5" fmla="*/ 5 h 6"/>
                  <a:gd name="T6" fmla="*/ 0 w 4"/>
                  <a:gd name="T7" fmla="*/ 5 h 6"/>
                  <a:gd name="T8" fmla="*/ 3 w 4"/>
                  <a:gd name="T9" fmla="*/ 0 h 6"/>
                  <a:gd name="T10" fmla="*/ 2 w 4"/>
                  <a:gd name="T11" fmla="*/ 3 h 6"/>
                  <a:gd name="T12" fmla="*/ 1 w 4"/>
                  <a:gd name="T13" fmla="*/ 6 h 6"/>
                  <a:gd name="T14" fmla="*/ 1 w 4"/>
                  <a:gd name="T15" fmla="*/ 6 h 6"/>
                  <a:gd name="T16" fmla="*/ 4 w 4"/>
                  <a:gd name="T17" fmla="*/ 1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0" y="5"/>
                    </a:lnTo>
                    <a:lnTo>
                      <a:pt x="0" y="5"/>
                    </a:lnTo>
                    <a:lnTo>
                      <a:pt x="0" y="5"/>
                    </a:lnTo>
                    <a:close/>
                    <a:moveTo>
                      <a:pt x="3" y="0"/>
                    </a:moveTo>
                    <a:lnTo>
                      <a:pt x="2" y="3"/>
                    </a:lnTo>
                    <a:lnTo>
                      <a:pt x="1" y="6"/>
                    </a:lnTo>
                    <a:lnTo>
                      <a:pt x="1" y="6"/>
                    </a:lnTo>
                    <a:lnTo>
                      <a:pt x="4" y="1"/>
                    </a:lnTo>
                    <a:lnTo>
                      <a:pt x="3"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4" name="Freeform 794">
                <a:extLst>
                  <a:ext uri="{FF2B5EF4-FFF2-40B4-BE49-F238E27FC236}">
                    <a16:creationId xmlns:a16="http://schemas.microsoft.com/office/drawing/2014/main" id="{97AB8327-A380-4E8A-9F63-F13E16CBA877}"/>
                  </a:ext>
                </a:extLst>
              </p:cNvPr>
              <p:cNvSpPr>
                <a:spLocks noEditPoints="1"/>
              </p:cNvSpPr>
              <p:nvPr/>
            </p:nvSpPr>
            <p:spPr bwMode="auto">
              <a:xfrm>
                <a:off x="-2475" y="1941"/>
                <a:ext cx="4" cy="6"/>
              </a:xfrm>
              <a:custGeom>
                <a:avLst/>
                <a:gdLst>
                  <a:gd name="T0" fmla="*/ 0 w 4"/>
                  <a:gd name="T1" fmla="*/ 5 h 6"/>
                  <a:gd name="T2" fmla="*/ 0 w 4"/>
                  <a:gd name="T3" fmla="*/ 5 h 6"/>
                  <a:gd name="T4" fmla="*/ 0 w 4"/>
                  <a:gd name="T5" fmla="*/ 5 h 6"/>
                  <a:gd name="T6" fmla="*/ 0 w 4"/>
                  <a:gd name="T7" fmla="*/ 5 h 6"/>
                  <a:gd name="T8" fmla="*/ 3 w 4"/>
                  <a:gd name="T9" fmla="*/ 0 h 6"/>
                  <a:gd name="T10" fmla="*/ 2 w 4"/>
                  <a:gd name="T11" fmla="*/ 3 h 6"/>
                  <a:gd name="T12" fmla="*/ 1 w 4"/>
                  <a:gd name="T13" fmla="*/ 6 h 6"/>
                  <a:gd name="T14" fmla="*/ 1 w 4"/>
                  <a:gd name="T15" fmla="*/ 6 h 6"/>
                  <a:gd name="T16" fmla="*/ 4 w 4"/>
                  <a:gd name="T17" fmla="*/ 1 h 6"/>
                  <a:gd name="T18" fmla="*/ 3 w 4"/>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6">
                    <a:moveTo>
                      <a:pt x="0" y="5"/>
                    </a:moveTo>
                    <a:lnTo>
                      <a:pt x="0" y="5"/>
                    </a:lnTo>
                    <a:lnTo>
                      <a:pt x="0" y="5"/>
                    </a:lnTo>
                    <a:lnTo>
                      <a:pt x="0" y="5"/>
                    </a:lnTo>
                    <a:moveTo>
                      <a:pt x="3" y="0"/>
                    </a:moveTo>
                    <a:lnTo>
                      <a:pt x="2" y="3"/>
                    </a:lnTo>
                    <a:lnTo>
                      <a:pt x="1" y="6"/>
                    </a:lnTo>
                    <a:lnTo>
                      <a:pt x="1" y="6"/>
                    </a:lnTo>
                    <a:lnTo>
                      <a:pt x="4"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5" name="Rectangle 795">
                <a:extLst>
                  <a:ext uri="{FF2B5EF4-FFF2-40B4-BE49-F238E27FC236}">
                    <a16:creationId xmlns:a16="http://schemas.microsoft.com/office/drawing/2014/main" id="{7CDEFE39-FF65-496D-8B90-CF021ABAF014}"/>
                  </a:ext>
                </a:extLst>
              </p:cNvPr>
              <p:cNvSpPr>
                <a:spLocks noChangeArrowheads="1"/>
              </p:cNvSpPr>
              <p:nvPr/>
            </p:nvSpPr>
            <p:spPr bwMode="auto">
              <a:xfrm>
                <a:off x="-2475" y="1946"/>
                <a:ext cx="1" cy="1"/>
              </a:xfrm>
              <a:prstGeom prst="rect">
                <a:avLst/>
              </a:prstGeom>
              <a:solidFill>
                <a:srgbClr val="BFC1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6" name="Rectangle 796">
                <a:extLst>
                  <a:ext uri="{FF2B5EF4-FFF2-40B4-BE49-F238E27FC236}">
                    <a16:creationId xmlns:a16="http://schemas.microsoft.com/office/drawing/2014/main" id="{E3B66846-23E2-452A-AD18-9C185C8C407C}"/>
                  </a:ext>
                </a:extLst>
              </p:cNvPr>
              <p:cNvSpPr>
                <a:spLocks noChangeArrowheads="1"/>
              </p:cNvSpPr>
              <p:nvPr/>
            </p:nvSpPr>
            <p:spPr bwMode="auto">
              <a:xfrm>
                <a:off x="-2475" y="1946"/>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7" name="Freeform 797">
                <a:extLst>
                  <a:ext uri="{FF2B5EF4-FFF2-40B4-BE49-F238E27FC236}">
                    <a16:creationId xmlns:a16="http://schemas.microsoft.com/office/drawing/2014/main" id="{20078A45-75CA-44AD-89E9-3856D81AF0DD}"/>
                  </a:ext>
                </a:extLst>
              </p:cNvPr>
              <p:cNvSpPr>
                <a:spLocks/>
              </p:cNvSpPr>
              <p:nvPr/>
            </p:nvSpPr>
            <p:spPr bwMode="auto">
              <a:xfrm>
                <a:off x="-2475" y="1944"/>
                <a:ext cx="2" cy="3"/>
              </a:xfrm>
              <a:custGeom>
                <a:avLst/>
                <a:gdLst>
                  <a:gd name="T0" fmla="*/ 2 w 2"/>
                  <a:gd name="T1" fmla="*/ 0 h 3"/>
                  <a:gd name="T2" fmla="*/ 0 w 2"/>
                  <a:gd name="T3" fmla="*/ 2 h 3"/>
                  <a:gd name="T4" fmla="*/ 0 w 2"/>
                  <a:gd name="T5" fmla="*/ 2 h 3"/>
                  <a:gd name="T6" fmla="*/ 1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2"/>
                    </a:lnTo>
                    <a:lnTo>
                      <a:pt x="0" y="2"/>
                    </a:lnTo>
                    <a:lnTo>
                      <a:pt x="1" y="3"/>
                    </a:lnTo>
                    <a:lnTo>
                      <a:pt x="2"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8" name="Freeform 798">
                <a:extLst>
                  <a:ext uri="{FF2B5EF4-FFF2-40B4-BE49-F238E27FC236}">
                    <a16:creationId xmlns:a16="http://schemas.microsoft.com/office/drawing/2014/main" id="{D01218CA-49E8-4854-91A4-362EE98B1887}"/>
                  </a:ext>
                </a:extLst>
              </p:cNvPr>
              <p:cNvSpPr>
                <a:spLocks/>
              </p:cNvSpPr>
              <p:nvPr/>
            </p:nvSpPr>
            <p:spPr bwMode="auto">
              <a:xfrm>
                <a:off x="-2475" y="1944"/>
                <a:ext cx="2" cy="3"/>
              </a:xfrm>
              <a:custGeom>
                <a:avLst/>
                <a:gdLst>
                  <a:gd name="T0" fmla="*/ 2 w 2"/>
                  <a:gd name="T1" fmla="*/ 0 h 3"/>
                  <a:gd name="T2" fmla="*/ 0 w 2"/>
                  <a:gd name="T3" fmla="*/ 2 h 3"/>
                  <a:gd name="T4" fmla="*/ 0 w 2"/>
                  <a:gd name="T5" fmla="*/ 2 h 3"/>
                  <a:gd name="T6" fmla="*/ 1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2"/>
                    </a:lnTo>
                    <a:lnTo>
                      <a:pt x="0" y="2"/>
                    </a:lnTo>
                    <a:lnTo>
                      <a:pt x="1"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9" name="Freeform 799">
                <a:extLst>
                  <a:ext uri="{FF2B5EF4-FFF2-40B4-BE49-F238E27FC236}">
                    <a16:creationId xmlns:a16="http://schemas.microsoft.com/office/drawing/2014/main" id="{5A12D81D-398F-4CDE-9D20-B4C36D88F98B}"/>
                  </a:ext>
                </a:extLst>
              </p:cNvPr>
              <p:cNvSpPr>
                <a:spLocks noEditPoints="1"/>
              </p:cNvSpPr>
              <p:nvPr/>
            </p:nvSpPr>
            <p:spPr bwMode="auto">
              <a:xfrm>
                <a:off x="-2121" y="1456"/>
                <a:ext cx="78" cy="446"/>
              </a:xfrm>
              <a:custGeom>
                <a:avLst/>
                <a:gdLst>
                  <a:gd name="T0" fmla="*/ 63 w 71"/>
                  <a:gd name="T1" fmla="*/ 359 h 407"/>
                  <a:gd name="T2" fmla="*/ 62 w 71"/>
                  <a:gd name="T3" fmla="*/ 362 h 407"/>
                  <a:gd name="T4" fmla="*/ 70 w 71"/>
                  <a:gd name="T5" fmla="*/ 407 h 407"/>
                  <a:gd name="T6" fmla="*/ 71 w 71"/>
                  <a:gd name="T7" fmla="*/ 406 h 407"/>
                  <a:gd name="T8" fmla="*/ 63 w 71"/>
                  <a:gd name="T9" fmla="*/ 359 h 407"/>
                  <a:gd name="T10" fmla="*/ 25 w 71"/>
                  <a:gd name="T11" fmla="*/ 144 h 407"/>
                  <a:gd name="T12" fmla="*/ 61 w 71"/>
                  <a:gd name="T13" fmla="*/ 360 h 407"/>
                  <a:gd name="T14" fmla="*/ 62 w 71"/>
                  <a:gd name="T15" fmla="*/ 357 h 407"/>
                  <a:gd name="T16" fmla="*/ 26 w 71"/>
                  <a:gd name="T17" fmla="*/ 145 h 407"/>
                  <a:gd name="T18" fmla="*/ 25 w 71"/>
                  <a:gd name="T19" fmla="*/ 144 h 407"/>
                  <a:gd name="T20" fmla="*/ 16 w 71"/>
                  <a:gd name="T21" fmla="*/ 87 h 407"/>
                  <a:gd name="T22" fmla="*/ 15 w 71"/>
                  <a:gd name="T23" fmla="*/ 89 h 407"/>
                  <a:gd name="T24" fmla="*/ 24 w 71"/>
                  <a:gd name="T25" fmla="*/ 142 h 407"/>
                  <a:gd name="T26" fmla="*/ 26 w 71"/>
                  <a:gd name="T27" fmla="*/ 143 h 407"/>
                  <a:gd name="T28" fmla="*/ 16 w 71"/>
                  <a:gd name="T29" fmla="*/ 87 h 407"/>
                  <a:gd name="T30" fmla="*/ 1 w 71"/>
                  <a:gd name="T31" fmla="*/ 0 h 407"/>
                  <a:gd name="T32" fmla="*/ 0 w 71"/>
                  <a:gd name="T33" fmla="*/ 0 h 407"/>
                  <a:gd name="T34" fmla="*/ 14 w 71"/>
                  <a:gd name="T35" fmla="*/ 82 h 407"/>
                  <a:gd name="T36" fmla="*/ 15 w 71"/>
                  <a:gd name="T37" fmla="*/ 80 h 407"/>
                  <a:gd name="T38" fmla="*/ 1 w 71"/>
                  <a:gd name="T3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407">
                    <a:moveTo>
                      <a:pt x="63" y="359"/>
                    </a:moveTo>
                    <a:cubicBezTo>
                      <a:pt x="62" y="362"/>
                      <a:pt x="62" y="362"/>
                      <a:pt x="62" y="362"/>
                    </a:cubicBezTo>
                    <a:cubicBezTo>
                      <a:pt x="70" y="407"/>
                      <a:pt x="70" y="407"/>
                      <a:pt x="70" y="407"/>
                    </a:cubicBezTo>
                    <a:cubicBezTo>
                      <a:pt x="71" y="406"/>
                      <a:pt x="71" y="406"/>
                      <a:pt x="71" y="406"/>
                    </a:cubicBezTo>
                    <a:cubicBezTo>
                      <a:pt x="63" y="359"/>
                      <a:pt x="63" y="359"/>
                      <a:pt x="63" y="359"/>
                    </a:cubicBezTo>
                    <a:moveTo>
                      <a:pt x="25" y="144"/>
                    </a:moveTo>
                    <a:cubicBezTo>
                      <a:pt x="61" y="360"/>
                      <a:pt x="61" y="360"/>
                      <a:pt x="61" y="360"/>
                    </a:cubicBezTo>
                    <a:cubicBezTo>
                      <a:pt x="62" y="357"/>
                      <a:pt x="62" y="357"/>
                      <a:pt x="62" y="357"/>
                    </a:cubicBezTo>
                    <a:cubicBezTo>
                      <a:pt x="26" y="145"/>
                      <a:pt x="26" y="145"/>
                      <a:pt x="26" y="145"/>
                    </a:cubicBezTo>
                    <a:cubicBezTo>
                      <a:pt x="25" y="144"/>
                      <a:pt x="25" y="144"/>
                      <a:pt x="25" y="144"/>
                    </a:cubicBezTo>
                    <a:moveTo>
                      <a:pt x="16" y="87"/>
                    </a:moveTo>
                    <a:cubicBezTo>
                      <a:pt x="15" y="89"/>
                      <a:pt x="15" y="89"/>
                      <a:pt x="15" y="89"/>
                    </a:cubicBezTo>
                    <a:cubicBezTo>
                      <a:pt x="24" y="142"/>
                      <a:pt x="24" y="142"/>
                      <a:pt x="24" y="142"/>
                    </a:cubicBezTo>
                    <a:cubicBezTo>
                      <a:pt x="26" y="143"/>
                      <a:pt x="26" y="143"/>
                      <a:pt x="26" y="143"/>
                    </a:cubicBezTo>
                    <a:cubicBezTo>
                      <a:pt x="16" y="87"/>
                      <a:pt x="16" y="87"/>
                      <a:pt x="16" y="87"/>
                    </a:cubicBezTo>
                    <a:moveTo>
                      <a:pt x="1" y="0"/>
                    </a:moveTo>
                    <a:cubicBezTo>
                      <a:pt x="1" y="0"/>
                      <a:pt x="0" y="0"/>
                      <a:pt x="0" y="0"/>
                    </a:cubicBezTo>
                    <a:cubicBezTo>
                      <a:pt x="14" y="82"/>
                      <a:pt x="14" y="82"/>
                      <a:pt x="14" y="82"/>
                    </a:cubicBezTo>
                    <a:cubicBezTo>
                      <a:pt x="15" y="80"/>
                      <a:pt x="15" y="80"/>
                      <a:pt x="15" y="80"/>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0" name="Freeform 800">
                <a:extLst>
                  <a:ext uri="{FF2B5EF4-FFF2-40B4-BE49-F238E27FC236}">
                    <a16:creationId xmlns:a16="http://schemas.microsoft.com/office/drawing/2014/main" id="{0DFEE2CC-839D-407B-931C-2BE945E8D34D}"/>
                  </a:ext>
                </a:extLst>
              </p:cNvPr>
              <p:cNvSpPr>
                <a:spLocks/>
              </p:cNvSpPr>
              <p:nvPr/>
            </p:nvSpPr>
            <p:spPr bwMode="auto">
              <a:xfrm>
                <a:off x="-2054" y="1847"/>
                <a:ext cx="3" cy="6"/>
              </a:xfrm>
              <a:custGeom>
                <a:avLst/>
                <a:gdLst>
                  <a:gd name="T0" fmla="*/ 1 w 3"/>
                  <a:gd name="T1" fmla="*/ 0 h 6"/>
                  <a:gd name="T2" fmla="*/ 0 w 3"/>
                  <a:gd name="T3" fmla="*/ 3 h 6"/>
                  <a:gd name="T4" fmla="*/ 1 w 3"/>
                  <a:gd name="T5" fmla="*/ 6 h 6"/>
                  <a:gd name="T6" fmla="*/ 3 w 3"/>
                  <a:gd name="T7" fmla="*/ 2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3"/>
                    </a:lnTo>
                    <a:lnTo>
                      <a:pt x="1" y="6"/>
                    </a:lnTo>
                    <a:lnTo>
                      <a:pt x="3" y="2"/>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1" name="Freeform 801">
                <a:extLst>
                  <a:ext uri="{FF2B5EF4-FFF2-40B4-BE49-F238E27FC236}">
                    <a16:creationId xmlns:a16="http://schemas.microsoft.com/office/drawing/2014/main" id="{3FA848B4-4CC3-4A32-80A1-75879483A54F}"/>
                  </a:ext>
                </a:extLst>
              </p:cNvPr>
              <p:cNvSpPr>
                <a:spLocks/>
              </p:cNvSpPr>
              <p:nvPr/>
            </p:nvSpPr>
            <p:spPr bwMode="auto">
              <a:xfrm>
                <a:off x="-2054" y="1847"/>
                <a:ext cx="3" cy="6"/>
              </a:xfrm>
              <a:custGeom>
                <a:avLst/>
                <a:gdLst>
                  <a:gd name="T0" fmla="*/ 1 w 3"/>
                  <a:gd name="T1" fmla="*/ 0 h 6"/>
                  <a:gd name="T2" fmla="*/ 0 w 3"/>
                  <a:gd name="T3" fmla="*/ 3 h 6"/>
                  <a:gd name="T4" fmla="*/ 1 w 3"/>
                  <a:gd name="T5" fmla="*/ 6 h 6"/>
                  <a:gd name="T6" fmla="*/ 3 w 3"/>
                  <a:gd name="T7" fmla="*/ 2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3"/>
                    </a:lnTo>
                    <a:lnTo>
                      <a:pt x="1" y="6"/>
                    </a:lnTo>
                    <a:lnTo>
                      <a:pt x="3"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2" name="Freeform 802">
                <a:extLst>
                  <a:ext uri="{FF2B5EF4-FFF2-40B4-BE49-F238E27FC236}">
                    <a16:creationId xmlns:a16="http://schemas.microsoft.com/office/drawing/2014/main" id="{1B32401F-653A-4628-8BAE-C6E2E9A676C9}"/>
                  </a:ext>
                </a:extLst>
              </p:cNvPr>
              <p:cNvSpPr>
                <a:spLocks/>
              </p:cNvSpPr>
              <p:nvPr/>
            </p:nvSpPr>
            <p:spPr bwMode="auto">
              <a:xfrm>
                <a:off x="-2044" y="1906"/>
                <a:ext cx="15" cy="73"/>
              </a:xfrm>
              <a:custGeom>
                <a:avLst/>
                <a:gdLst>
                  <a:gd name="T0" fmla="*/ 2 w 15"/>
                  <a:gd name="T1" fmla="*/ 0 h 73"/>
                  <a:gd name="T2" fmla="*/ 0 w 15"/>
                  <a:gd name="T3" fmla="*/ 1 h 73"/>
                  <a:gd name="T4" fmla="*/ 13 w 15"/>
                  <a:gd name="T5" fmla="*/ 73 h 73"/>
                  <a:gd name="T6" fmla="*/ 15 w 15"/>
                  <a:gd name="T7" fmla="*/ 73 h 73"/>
                  <a:gd name="T8" fmla="*/ 2 w 15"/>
                  <a:gd name="T9" fmla="*/ 0 h 73"/>
                </a:gdLst>
                <a:ahLst/>
                <a:cxnLst>
                  <a:cxn ang="0">
                    <a:pos x="T0" y="T1"/>
                  </a:cxn>
                  <a:cxn ang="0">
                    <a:pos x="T2" y="T3"/>
                  </a:cxn>
                  <a:cxn ang="0">
                    <a:pos x="T4" y="T5"/>
                  </a:cxn>
                  <a:cxn ang="0">
                    <a:pos x="T6" y="T7"/>
                  </a:cxn>
                  <a:cxn ang="0">
                    <a:pos x="T8" y="T9"/>
                  </a:cxn>
                </a:cxnLst>
                <a:rect l="0" t="0" r="r" b="b"/>
                <a:pathLst>
                  <a:path w="15" h="73">
                    <a:moveTo>
                      <a:pt x="2" y="0"/>
                    </a:moveTo>
                    <a:lnTo>
                      <a:pt x="0" y="1"/>
                    </a:lnTo>
                    <a:lnTo>
                      <a:pt x="13" y="73"/>
                    </a:lnTo>
                    <a:lnTo>
                      <a:pt x="15" y="73"/>
                    </a:lnTo>
                    <a:lnTo>
                      <a:pt x="2"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3" name="Freeform 803">
                <a:extLst>
                  <a:ext uri="{FF2B5EF4-FFF2-40B4-BE49-F238E27FC236}">
                    <a16:creationId xmlns:a16="http://schemas.microsoft.com/office/drawing/2014/main" id="{A3261A59-27CC-4023-A338-6AFC51F920AB}"/>
                  </a:ext>
                </a:extLst>
              </p:cNvPr>
              <p:cNvSpPr>
                <a:spLocks/>
              </p:cNvSpPr>
              <p:nvPr/>
            </p:nvSpPr>
            <p:spPr bwMode="auto">
              <a:xfrm>
                <a:off x="-2044" y="1906"/>
                <a:ext cx="15" cy="73"/>
              </a:xfrm>
              <a:custGeom>
                <a:avLst/>
                <a:gdLst>
                  <a:gd name="T0" fmla="*/ 2 w 15"/>
                  <a:gd name="T1" fmla="*/ 0 h 73"/>
                  <a:gd name="T2" fmla="*/ 0 w 15"/>
                  <a:gd name="T3" fmla="*/ 1 h 73"/>
                  <a:gd name="T4" fmla="*/ 13 w 15"/>
                  <a:gd name="T5" fmla="*/ 73 h 73"/>
                  <a:gd name="T6" fmla="*/ 15 w 15"/>
                  <a:gd name="T7" fmla="*/ 73 h 73"/>
                  <a:gd name="T8" fmla="*/ 2 w 15"/>
                  <a:gd name="T9" fmla="*/ 0 h 73"/>
                </a:gdLst>
                <a:ahLst/>
                <a:cxnLst>
                  <a:cxn ang="0">
                    <a:pos x="T0" y="T1"/>
                  </a:cxn>
                  <a:cxn ang="0">
                    <a:pos x="T2" y="T3"/>
                  </a:cxn>
                  <a:cxn ang="0">
                    <a:pos x="T4" y="T5"/>
                  </a:cxn>
                  <a:cxn ang="0">
                    <a:pos x="T6" y="T7"/>
                  </a:cxn>
                  <a:cxn ang="0">
                    <a:pos x="T8" y="T9"/>
                  </a:cxn>
                </a:cxnLst>
                <a:rect l="0" t="0" r="r" b="b"/>
                <a:pathLst>
                  <a:path w="15" h="73">
                    <a:moveTo>
                      <a:pt x="2" y="0"/>
                    </a:moveTo>
                    <a:lnTo>
                      <a:pt x="0" y="1"/>
                    </a:lnTo>
                    <a:lnTo>
                      <a:pt x="13" y="73"/>
                    </a:lnTo>
                    <a:lnTo>
                      <a:pt x="15"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4" name="Freeform 804">
                <a:extLst>
                  <a:ext uri="{FF2B5EF4-FFF2-40B4-BE49-F238E27FC236}">
                    <a16:creationId xmlns:a16="http://schemas.microsoft.com/office/drawing/2014/main" id="{DAC65765-012B-479F-BCAF-FA64EBE2E53A}"/>
                  </a:ext>
                </a:extLst>
              </p:cNvPr>
              <p:cNvSpPr>
                <a:spLocks/>
              </p:cNvSpPr>
              <p:nvPr/>
            </p:nvSpPr>
            <p:spPr bwMode="auto">
              <a:xfrm>
                <a:off x="-2094" y="1611"/>
                <a:ext cx="2" cy="4"/>
              </a:xfrm>
              <a:custGeom>
                <a:avLst/>
                <a:gdLst>
                  <a:gd name="T0" fmla="*/ 0 w 2"/>
                  <a:gd name="T1" fmla="*/ 0 h 4"/>
                  <a:gd name="T2" fmla="*/ 1 w 2"/>
                  <a:gd name="T3" fmla="*/ 3 h 4"/>
                  <a:gd name="T4" fmla="*/ 2 w 2"/>
                  <a:gd name="T5" fmla="*/ 4 h 4"/>
                  <a:gd name="T6" fmla="*/ 2 w 2"/>
                  <a:gd name="T7" fmla="*/ 1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1" y="3"/>
                    </a:lnTo>
                    <a:lnTo>
                      <a:pt x="2" y="4"/>
                    </a:lnTo>
                    <a:lnTo>
                      <a:pt x="2" y="1"/>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5" name="Freeform 805">
                <a:extLst>
                  <a:ext uri="{FF2B5EF4-FFF2-40B4-BE49-F238E27FC236}">
                    <a16:creationId xmlns:a16="http://schemas.microsoft.com/office/drawing/2014/main" id="{3244FC3D-4CD6-4450-B85E-ADD89288897B}"/>
                  </a:ext>
                </a:extLst>
              </p:cNvPr>
              <p:cNvSpPr>
                <a:spLocks/>
              </p:cNvSpPr>
              <p:nvPr/>
            </p:nvSpPr>
            <p:spPr bwMode="auto">
              <a:xfrm>
                <a:off x="-2094" y="1611"/>
                <a:ext cx="2" cy="4"/>
              </a:xfrm>
              <a:custGeom>
                <a:avLst/>
                <a:gdLst>
                  <a:gd name="T0" fmla="*/ 0 w 2"/>
                  <a:gd name="T1" fmla="*/ 0 h 4"/>
                  <a:gd name="T2" fmla="*/ 1 w 2"/>
                  <a:gd name="T3" fmla="*/ 3 h 4"/>
                  <a:gd name="T4" fmla="*/ 2 w 2"/>
                  <a:gd name="T5" fmla="*/ 4 h 4"/>
                  <a:gd name="T6" fmla="*/ 2 w 2"/>
                  <a:gd name="T7" fmla="*/ 1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1" y="3"/>
                    </a:lnTo>
                    <a:lnTo>
                      <a:pt x="2" y="4"/>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6" name="Freeform 806">
                <a:extLst>
                  <a:ext uri="{FF2B5EF4-FFF2-40B4-BE49-F238E27FC236}">
                    <a16:creationId xmlns:a16="http://schemas.microsoft.com/office/drawing/2014/main" id="{EC8D8FA6-FAF4-465D-89E4-FE940FD668B3}"/>
                  </a:ext>
                </a:extLst>
              </p:cNvPr>
              <p:cNvSpPr>
                <a:spLocks/>
              </p:cNvSpPr>
              <p:nvPr/>
            </p:nvSpPr>
            <p:spPr bwMode="auto">
              <a:xfrm>
                <a:off x="-2044" y="1901"/>
                <a:ext cx="2" cy="6"/>
              </a:xfrm>
              <a:custGeom>
                <a:avLst/>
                <a:gdLst>
                  <a:gd name="T0" fmla="*/ 1 w 2"/>
                  <a:gd name="T1" fmla="*/ 0 h 6"/>
                  <a:gd name="T2" fmla="*/ 0 w 2"/>
                  <a:gd name="T3" fmla="*/ 1 h 6"/>
                  <a:gd name="T4" fmla="*/ 0 w 2"/>
                  <a:gd name="T5" fmla="*/ 6 h 6"/>
                  <a:gd name="T6" fmla="*/ 2 w 2"/>
                  <a:gd name="T7" fmla="*/ 5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1"/>
                    </a:lnTo>
                    <a:lnTo>
                      <a:pt x="0" y="6"/>
                    </a:lnTo>
                    <a:lnTo>
                      <a:pt x="2" y="5"/>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7" name="Freeform 807">
                <a:extLst>
                  <a:ext uri="{FF2B5EF4-FFF2-40B4-BE49-F238E27FC236}">
                    <a16:creationId xmlns:a16="http://schemas.microsoft.com/office/drawing/2014/main" id="{1BE10AED-A790-4EC6-ACEA-E64725D66509}"/>
                  </a:ext>
                </a:extLst>
              </p:cNvPr>
              <p:cNvSpPr>
                <a:spLocks/>
              </p:cNvSpPr>
              <p:nvPr/>
            </p:nvSpPr>
            <p:spPr bwMode="auto">
              <a:xfrm>
                <a:off x="-2044" y="1901"/>
                <a:ext cx="2" cy="6"/>
              </a:xfrm>
              <a:custGeom>
                <a:avLst/>
                <a:gdLst>
                  <a:gd name="T0" fmla="*/ 1 w 2"/>
                  <a:gd name="T1" fmla="*/ 0 h 6"/>
                  <a:gd name="T2" fmla="*/ 0 w 2"/>
                  <a:gd name="T3" fmla="*/ 1 h 6"/>
                  <a:gd name="T4" fmla="*/ 0 w 2"/>
                  <a:gd name="T5" fmla="*/ 6 h 6"/>
                  <a:gd name="T6" fmla="*/ 2 w 2"/>
                  <a:gd name="T7" fmla="*/ 5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1"/>
                    </a:lnTo>
                    <a:lnTo>
                      <a:pt x="0" y="6"/>
                    </a:lnTo>
                    <a:lnTo>
                      <a:pt x="2"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009">
              <a:extLst>
                <a:ext uri="{FF2B5EF4-FFF2-40B4-BE49-F238E27FC236}">
                  <a16:creationId xmlns:a16="http://schemas.microsoft.com/office/drawing/2014/main" id="{EF9826AC-46F0-40F5-8EF8-C324A5D4B5FC}"/>
                </a:ext>
              </a:extLst>
            </p:cNvPr>
            <p:cNvGrpSpPr>
              <a:grpSpLocks/>
            </p:cNvGrpSpPr>
            <p:nvPr/>
          </p:nvGrpSpPr>
          <p:grpSpPr bwMode="auto">
            <a:xfrm rot="21034599" flipH="1">
              <a:off x="154773" y="2777513"/>
              <a:ext cx="15510900" cy="8158537"/>
              <a:chOff x="-4904" y="244"/>
              <a:chExt cx="3231" cy="1735"/>
            </a:xfrm>
          </p:grpSpPr>
          <p:sp>
            <p:nvSpPr>
              <p:cNvPr id="349" name="Freeform 809">
                <a:extLst>
                  <a:ext uri="{FF2B5EF4-FFF2-40B4-BE49-F238E27FC236}">
                    <a16:creationId xmlns:a16="http://schemas.microsoft.com/office/drawing/2014/main" id="{A39DEFBA-B931-420D-A5D4-BEDFF66C8305}"/>
                  </a:ext>
                </a:extLst>
              </p:cNvPr>
              <p:cNvSpPr>
                <a:spLocks/>
              </p:cNvSpPr>
              <p:nvPr/>
            </p:nvSpPr>
            <p:spPr bwMode="auto">
              <a:xfrm>
                <a:off x="-2105" y="1543"/>
                <a:ext cx="2" cy="10"/>
              </a:xfrm>
              <a:custGeom>
                <a:avLst/>
                <a:gdLst>
                  <a:gd name="T0" fmla="*/ 1 w 2"/>
                  <a:gd name="T1" fmla="*/ 0 h 10"/>
                  <a:gd name="T2" fmla="*/ 0 w 2"/>
                  <a:gd name="T3" fmla="*/ 3 h 10"/>
                  <a:gd name="T4" fmla="*/ 1 w 2"/>
                  <a:gd name="T5" fmla="*/ 10 h 10"/>
                  <a:gd name="T6" fmla="*/ 2 w 2"/>
                  <a:gd name="T7" fmla="*/ 8 h 10"/>
                  <a:gd name="T8" fmla="*/ 1 w 2"/>
                  <a:gd name="T9" fmla="*/ 0 h 10"/>
                </a:gdLst>
                <a:ahLst/>
                <a:cxnLst>
                  <a:cxn ang="0">
                    <a:pos x="T0" y="T1"/>
                  </a:cxn>
                  <a:cxn ang="0">
                    <a:pos x="T2" y="T3"/>
                  </a:cxn>
                  <a:cxn ang="0">
                    <a:pos x="T4" y="T5"/>
                  </a:cxn>
                  <a:cxn ang="0">
                    <a:pos x="T6" y="T7"/>
                  </a:cxn>
                  <a:cxn ang="0">
                    <a:pos x="T8" y="T9"/>
                  </a:cxn>
                </a:cxnLst>
                <a:rect l="0" t="0" r="r" b="b"/>
                <a:pathLst>
                  <a:path w="2" h="10">
                    <a:moveTo>
                      <a:pt x="1" y="0"/>
                    </a:moveTo>
                    <a:lnTo>
                      <a:pt x="0" y="3"/>
                    </a:lnTo>
                    <a:lnTo>
                      <a:pt x="1" y="10"/>
                    </a:lnTo>
                    <a:lnTo>
                      <a:pt x="2" y="8"/>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810">
                <a:extLst>
                  <a:ext uri="{FF2B5EF4-FFF2-40B4-BE49-F238E27FC236}">
                    <a16:creationId xmlns:a16="http://schemas.microsoft.com/office/drawing/2014/main" id="{8CFA5C7C-FC0F-421A-B517-F1248E33F49B}"/>
                  </a:ext>
                </a:extLst>
              </p:cNvPr>
              <p:cNvSpPr>
                <a:spLocks/>
              </p:cNvSpPr>
              <p:nvPr/>
            </p:nvSpPr>
            <p:spPr bwMode="auto">
              <a:xfrm>
                <a:off x="-2105" y="1543"/>
                <a:ext cx="2" cy="10"/>
              </a:xfrm>
              <a:custGeom>
                <a:avLst/>
                <a:gdLst>
                  <a:gd name="T0" fmla="*/ 1 w 2"/>
                  <a:gd name="T1" fmla="*/ 0 h 10"/>
                  <a:gd name="T2" fmla="*/ 0 w 2"/>
                  <a:gd name="T3" fmla="*/ 3 h 10"/>
                  <a:gd name="T4" fmla="*/ 1 w 2"/>
                  <a:gd name="T5" fmla="*/ 10 h 10"/>
                  <a:gd name="T6" fmla="*/ 2 w 2"/>
                  <a:gd name="T7" fmla="*/ 8 h 10"/>
                  <a:gd name="T8" fmla="*/ 1 w 2"/>
                  <a:gd name="T9" fmla="*/ 0 h 10"/>
                </a:gdLst>
                <a:ahLst/>
                <a:cxnLst>
                  <a:cxn ang="0">
                    <a:pos x="T0" y="T1"/>
                  </a:cxn>
                  <a:cxn ang="0">
                    <a:pos x="T2" y="T3"/>
                  </a:cxn>
                  <a:cxn ang="0">
                    <a:pos x="T4" y="T5"/>
                  </a:cxn>
                  <a:cxn ang="0">
                    <a:pos x="T6" y="T7"/>
                  </a:cxn>
                  <a:cxn ang="0">
                    <a:pos x="T8" y="T9"/>
                  </a:cxn>
                </a:cxnLst>
                <a:rect l="0" t="0" r="r" b="b"/>
                <a:pathLst>
                  <a:path w="2" h="10">
                    <a:moveTo>
                      <a:pt x="1" y="0"/>
                    </a:moveTo>
                    <a:lnTo>
                      <a:pt x="0" y="3"/>
                    </a:lnTo>
                    <a:lnTo>
                      <a:pt x="1" y="10"/>
                    </a:lnTo>
                    <a:lnTo>
                      <a:pt x="2" y="8"/>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811">
                <a:extLst>
                  <a:ext uri="{FF2B5EF4-FFF2-40B4-BE49-F238E27FC236}">
                    <a16:creationId xmlns:a16="http://schemas.microsoft.com/office/drawing/2014/main" id="{C504FAE3-ED0E-4844-95E1-4E26BF102448}"/>
                  </a:ext>
                </a:extLst>
              </p:cNvPr>
              <p:cNvSpPr>
                <a:spLocks noEditPoints="1"/>
              </p:cNvSpPr>
              <p:nvPr/>
            </p:nvSpPr>
            <p:spPr bwMode="auto">
              <a:xfrm>
                <a:off x="-4904" y="244"/>
                <a:ext cx="426" cy="856"/>
              </a:xfrm>
              <a:custGeom>
                <a:avLst/>
                <a:gdLst>
                  <a:gd name="T0" fmla="*/ 388 w 426"/>
                  <a:gd name="T1" fmla="*/ 780 h 856"/>
                  <a:gd name="T2" fmla="*/ 425 w 426"/>
                  <a:gd name="T3" fmla="*/ 856 h 856"/>
                  <a:gd name="T4" fmla="*/ 426 w 426"/>
                  <a:gd name="T5" fmla="*/ 856 h 856"/>
                  <a:gd name="T6" fmla="*/ 389 w 426"/>
                  <a:gd name="T7" fmla="*/ 781 h 856"/>
                  <a:gd name="T8" fmla="*/ 388 w 426"/>
                  <a:gd name="T9" fmla="*/ 780 h 856"/>
                  <a:gd name="T10" fmla="*/ 350 w 426"/>
                  <a:gd name="T11" fmla="*/ 705 h 856"/>
                  <a:gd name="T12" fmla="*/ 386 w 426"/>
                  <a:gd name="T13" fmla="*/ 780 h 856"/>
                  <a:gd name="T14" fmla="*/ 389 w 426"/>
                  <a:gd name="T15" fmla="*/ 780 h 856"/>
                  <a:gd name="T16" fmla="*/ 352 w 426"/>
                  <a:gd name="T17" fmla="*/ 705 h 856"/>
                  <a:gd name="T18" fmla="*/ 350 w 426"/>
                  <a:gd name="T19" fmla="*/ 705 h 856"/>
                  <a:gd name="T20" fmla="*/ 317 w 426"/>
                  <a:gd name="T21" fmla="*/ 636 h 856"/>
                  <a:gd name="T22" fmla="*/ 316 w 426"/>
                  <a:gd name="T23" fmla="*/ 637 h 856"/>
                  <a:gd name="T24" fmla="*/ 349 w 426"/>
                  <a:gd name="T25" fmla="*/ 704 h 856"/>
                  <a:gd name="T26" fmla="*/ 351 w 426"/>
                  <a:gd name="T27" fmla="*/ 705 h 856"/>
                  <a:gd name="T28" fmla="*/ 317 w 426"/>
                  <a:gd name="T29" fmla="*/ 636 h 856"/>
                  <a:gd name="T30" fmla="*/ 314 w 426"/>
                  <a:gd name="T31" fmla="*/ 628 h 856"/>
                  <a:gd name="T32" fmla="*/ 312 w 426"/>
                  <a:gd name="T33" fmla="*/ 629 h 856"/>
                  <a:gd name="T34" fmla="*/ 315 w 426"/>
                  <a:gd name="T35" fmla="*/ 634 h 856"/>
                  <a:gd name="T36" fmla="*/ 316 w 426"/>
                  <a:gd name="T37" fmla="*/ 633 h 856"/>
                  <a:gd name="T38" fmla="*/ 314 w 426"/>
                  <a:gd name="T39" fmla="*/ 628 h 856"/>
                  <a:gd name="T40" fmla="*/ 309 w 426"/>
                  <a:gd name="T41" fmla="*/ 621 h 856"/>
                  <a:gd name="T42" fmla="*/ 308 w 426"/>
                  <a:gd name="T43" fmla="*/ 621 h 856"/>
                  <a:gd name="T44" fmla="*/ 312 w 426"/>
                  <a:gd name="T45" fmla="*/ 628 h 856"/>
                  <a:gd name="T46" fmla="*/ 313 w 426"/>
                  <a:gd name="T47" fmla="*/ 627 h 856"/>
                  <a:gd name="T48" fmla="*/ 309 w 426"/>
                  <a:gd name="T49" fmla="*/ 621 h 856"/>
                  <a:gd name="T50" fmla="*/ 306 w 426"/>
                  <a:gd name="T51" fmla="*/ 617 h 856"/>
                  <a:gd name="T52" fmla="*/ 307 w 426"/>
                  <a:gd name="T53" fmla="*/ 618 h 856"/>
                  <a:gd name="T54" fmla="*/ 308 w 426"/>
                  <a:gd name="T55" fmla="*/ 618 h 856"/>
                  <a:gd name="T56" fmla="*/ 308 w 426"/>
                  <a:gd name="T57" fmla="*/ 617 h 856"/>
                  <a:gd name="T58" fmla="*/ 306 w 426"/>
                  <a:gd name="T59" fmla="*/ 617 h 856"/>
                  <a:gd name="T60" fmla="*/ 1 w 426"/>
                  <a:gd name="T61" fmla="*/ 0 h 856"/>
                  <a:gd name="T62" fmla="*/ 0 w 426"/>
                  <a:gd name="T63" fmla="*/ 0 h 856"/>
                  <a:gd name="T64" fmla="*/ 306 w 426"/>
                  <a:gd name="T65" fmla="*/ 617 h 856"/>
                  <a:gd name="T66" fmla="*/ 308 w 426"/>
                  <a:gd name="T67" fmla="*/ 617 h 856"/>
                  <a:gd name="T68" fmla="*/ 1 w 426"/>
                  <a:gd name="T69"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6" h="856">
                    <a:moveTo>
                      <a:pt x="388" y="780"/>
                    </a:moveTo>
                    <a:lnTo>
                      <a:pt x="425" y="856"/>
                    </a:lnTo>
                    <a:lnTo>
                      <a:pt x="426" y="856"/>
                    </a:lnTo>
                    <a:lnTo>
                      <a:pt x="389" y="781"/>
                    </a:lnTo>
                    <a:lnTo>
                      <a:pt x="388" y="780"/>
                    </a:lnTo>
                    <a:close/>
                    <a:moveTo>
                      <a:pt x="350" y="705"/>
                    </a:moveTo>
                    <a:lnTo>
                      <a:pt x="386" y="780"/>
                    </a:lnTo>
                    <a:lnTo>
                      <a:pt x="389" y="780"/>
                    </a:lnTo>
                    <a:lnTo>
                      <a:pt x="352" y="705"/>
                    </a:lnTo>
                    <a:lnTo>
                      <a:pt x="350" y="705"/>
                    </a:lnTo>
                    <a:close/>
                    <a:moveTo>
                      <a:pt x="317" y="636"/>
                    </a:moveTo>
                    <a:lnTo>
                      <a:pt x="316" y="637"/>
                    </a:lnTo>
                    <a:lnTo>
                      <a:pt x="349" y="704"/>
                    </a:lnTo>
                    <a:lnTo>
                      <a:pt x="351" y="705"/>
                    </a:lnTo>
                    <a:lnTo>
                      <a:pt x="317" y="636"/>
                    </a:lnTo>
                    <a:close/>
                    <a:moveTo>
                      <a:pt x="314" y="628"/>
                    </a:moveTo>
                    <a:lnTo>
                      <a:pt x="312" y="629"/>
                    </a:lnTo>
                    <a:lnTo>
                      <a:pt x="315" y="634"/>
                    </a:lnTo>
                    <a:lnTo>
                      <a:pt x="316" y="633"/>
                    </a:lnTo>
                    <a:lnTo>
                      <a:pt x="314" y="628"/>
                    </a:lnTo>
                    <a:close/>
                    <a:moveTo>
                      <a:pt x="309" y="621"/>
                    </a:moveTo>
                    <a:lnTo>
                      <a:pt x="308" y="621"/>
                    </a:lnTo>
                    <a:lnTo>
                      <a:pt x="312" y="628"/>
                    </a:lnTo>
                    <a:lnTo>
                      <a:pt x="313" y="627"/>
                    </a:lnTo>
                    <a:lnTo>
                      <a:pt x="309" y="621"/>
                    </a:lnTo>
                    <a:close/>
                    <a:moveTo>
                      <a:pt x="306" y="617"/>
                    </a:moveTo>
                    <a:lnTo>
                      <a:pt x="307" y="618"/>
                    </a:lnTo>
                    <a:lnTo>
                      <a:pt x="308" y="618"/>
                    </a:lnTo>
                    <a:lnTo>
                      <a:pt x="308" y="617"/>
                    </a:lnTo>
                    <a:lnTo>
                      <a:pt x="306" y="617"/>
                    </a:lnTo>
                    <a:close/>
                    <a:moveTo>
                      <a:pt x="1" y="0"/>
                    </a:moveTo>
                    <a:lnTo>
                      <a:pt x="0" y="0"/>
                    </a:lnTo>
                    <a:lnTo>
                      <a:pt x="306" y="617"/>
                    </a:lnTo>
                    <a:lnTo>
                      <a:pt x="308" y="617"/>
                    </a:lnTo>
                    <a:lnTo>
                      <a:pt x="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813">
                <a:extLst>
                  <a:ext uri="{FF2B5EF4-FFF2-40B4-BE49-F238E27FC236}">
                    <a16:creationId xmlns:a16="http://schemas.microsoft.com/office/drawing/2014/main" id="{EFAB8565-13E5-406C-9507-5F7DEEFB1A62}"/>
                  </a:ext>
                </a:extLst>
              </p:cNvPr>
              <p:cNvSpPr>
                <a:spLocks/>
              </p:cNvSpPr>
              <p:nvPr/>
            </p:nvSpPr>
            <p:spPr bwMode="auto">
              <a:xfrm>
                <a:off x="-4518" y="1024"/>
                <a:ext cx="3" cy="1"/>
              </a:xfrm>
              <a:custGeom>
                <a:avLst/>
                <a:gdLst>
                  <a:gd name="T0" fmla="*/ 0 w 3"/>
                  <a:gd name="T1" fmla="*/ 0 h 1"/>
                  <a:gd name="T2" fmla="*/ 2 w 3"/>
                  <a:gd name="T3" fmla="*/ 0 h 1"/>
                  <a:gd name="T4" fmla="*/ 3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0"/>
                    </a:lnTo>
                    <a:lnTo>
                      <a:pt x="3" y="1"/>
                    </a:lnTo>
                    <a:lnTo>
                      <a:pt x="3" y="0"/>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814">
                <a:extLst>
                  <a:ext uri="{FF2B5EF4-FFF2-40B4-BE49-F238E27FC236}">
                    <a16:creationId xmlns:a16="http://schemas.microsoft.com/office/drawing/2014/main" id="{FF3D18F3-3E65-4BE6-8821-49AA477D2FAD}"/>
                  </a:ext>
                </a:extLst>
              </p:cNvPr>
              <p:cNvSpPr>
                <a:spLocks/>
              </p:cNvSpPr>
              <p:nvPr/>
            </p:nvSpPr>
            <p:spPr bwMode="auto">
              <a:xfrm>
                <a:off x="-4518" y="1024"/>
                <a:ext cx="3" cy="1"/>
              </a:xfrm>
              <a:custGeom>
                <a:avLst/>
                <a:gdLst>
                  <a:gd name="T0" fmla="*/ 0 w 3"/>
                  <a:gd name="T1" fmla="*/ 0 h 1"/>
                  <a:gd name="T2" fmla="*/ 2 w 3"/>
                  <a:gd name="T3" fmla="*/ 0 h 1"/>
                  <a:gd name="T4" fmla="*/ 3 w 3"/>
                  <a:gd name="T5" fmla="*/ 1 h 1"/>
                  <a:gd name="T6" fmla="*/ 3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2" y="0"/>
                    </a:lnTo>
                    <a:lnTo>
                      <a:pt x="3" y="1"/>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815">
                <a:extLst>
                  <a:ext uri="{FF2B5EF4-FFF2-40B4-BE49-F238E27FC236}">
                    <a16:creationId xmlns:a16="http://schemas.microsoft.com/office/drawing/2014/main" id="{8D5B6E02-9390-4832-8B07-A99EB879F64B}"/>
                  </a:ext>
                </a:extLst>
              </p:cNvPr>
              <p:cNvSpPr>
                <a:spLocks/>
              </p:cNvSpPr>
              <p:nvPr/>
            </p:nvSpPr>
            <p:spPr bwMode="auto">
              <a:xfrm>
                <a:off x="-4555" y="948"/>
                <a:ext cx="3" cy="1"/>
              </a:xfrm>
              <a:custGeom>
                <a:avLst/>
                <a:gdLst>
                  <a:gd name="T0" fmla="*/ 0 w 3"/>
                  <a:gd name="T1" fmla="*/ 0 h 1"/>
                  <a:gd name="T2" fmla="*/ 1 w 3"/>
                  <a:gd name="T3" fmla="*/ 1 h 1"/>
                  <a:gd name="T4" fmla="*/ 3 w 3"/>
                  <a:gd name="T5" fmla="*/ 1 h 1"/>
                  <a:gd name="T6" fmla="*/ 2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2" y="1"/>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816">
                <a:extLst>
                  <a:ext uri="{FF2B5EF4-FFF2-40B4-BE49-F238E27FC236}">
                    <a16:creationId xmlns:a16="http://schemas.microsoft.com/office/drawing/2014/main" id="{43ACF468-EF7C-4614-9D5A-8547F6AF80F5}"/>
                  </a:ext>
                </a:extLst>
              </p:cNvPr>
              <p:cNvSpPr>
                <a:spLocks/>
              </p:cNvSpPr>
              <p:nvPr/>
            </p:nvSpPr>
            <p:spPr bwMode="auto">
              <a:xfrm>
                <a:off x="-4555" y="948"/>
                <a:ext cx="3" cy="1"/>
              </a:xfrm>
              <a:custGeom>
                <a:avLst/>
                <a:gdLst>
                  <a:gd name="T0" fmla="*/ 0 w 3"/>
                  <a:gd name="T1" fmla="*/ 0 h 1"/>
                  <a:gd name="T2" fmla="*/ 1 w 3"/>
                  <a:gd name="T3" fmla="*/ 1 h 1"/>
                  <a:gd name="T4" fmla="*/ 3 w 3"/>
                  <a:gd name="T5" fmla="*/ 1 h 1"/>
                  <a:gd name="T6" fmla="*/ 2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lnTo>
                      <a:pt x="1" y="1"/>
                    </a:lnTo>
                    <a:lnTo>
                      <a:pt x="3" y="1"/>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817">
                <a:extLst>
                  <a:ext uri="{FF2B5EF4-FFF2-40B4-BE49-F238E27FC236}">
                    <a16:creationId xmlns:a16="http://schemas.microsoft.com/office/drawing/2014/main" id="{C227EF0D-6402-431F-9102-29A1D58E3308}"/>
                  </a:ext>
                </a:extLst>
              </p:cNvPr>
              <p:cNvSpPr>
                <a:spLocks noEditPoints="1"/>
              </p:cNvSpPr>
              <p:nvPr/>
            </p:nvSpPr>
            <p:spPr bwMode="auto">
              <a:xfrm>
                <a:off x="-4478" y="1103"/>
                <a:ext cx="107" cy="211"/>
              </a:xfrm>
              <a:custGeom>
                <a:avLst/>
                <a:gdLst>
                  <a:gd name="T0" fmla="*/ 59 w 97"/>
                  <a:gd name="T1" fmla="*/ 117 h 193"/>
                  <a:gd name="T2" fmla="*/ 58 w 97"/>
                  <a:gd name="T3" fmla="*/ 117 h 193"/>
                  <a:gd name="T4" fmla="*/ 95 w 97"/>
                  <a:gd name="T5" fmla="*/ 193 h 193"/>
                  <a:gd name="T6" fmla="*/ 97 w 97"/>
                  <a:gd name="T7" fmla="*/ 192 h 193"/>
                  <a:gd name="T8" fmla="*/ 59 w 97"/>
                  <a:gd name="T9" fmla="*/ 117 h 193"/>
                  <a:gd name="T10" fmla="*/ 29 w 97"/>
                  <a:gd name="T11" fmla="*/ 56 h 193"/>
                  <a:gd name="T12" fmla="*/ 28 w 97"/>
                  <a:gd name="T13" fmla="*/ 57 h 193"/>
                  <a:gd name="T14" fmla="*/ 55 w 97"/>
                  <a:gd name="T15" fmla="*/ 110 h 193"/>
                  <a:gd name="T16" fmla="*/ 56 w 97"/>
                  <a:gd name="T17" fmla="*/ 113 h 193"/>
                  <a:gd name="T18" fmla="*/ 57 w 97"/>
                  <a:gd name="T19" fmla="*/ 113 h 193"/>
                  <a:gd name="T20" fmla="*/ 29 w 97"/>
                  <a:gd name="T21" fmla="*/ 56 h 193"/>
                  <a:gd name="T22" fmla="*/ 2 w 97"/>
                  <a:gd name="T23" fmla="*/ 0 h 193"/>
                  <a:gd name="T24" fmla="*/ 0 w 97"/>
                  <a:gd name="T25" fmla="*/ 1 h 193"/>
                  <a:gd name="T26" fmla="*/ 26 w 97"/>
                  <a:gd name="T27" fmla="*/ 52 h 193"/>
                  <a:gd name="T28" fmla="*/ 27 w 97"/>
                  <a:gd name="T29" fmla="*/ 51 h 193"/>
                  <a:gd name="T30" fmla="*/ 2 w 97"/>
                  <a:gd name="T31"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193">
                    <a:moveTo>
                      <a:pt x="59" y="117"/>
                    </a:moveTo>
                    <a:cubicBezTo>
                      <a:pt x="58" y="117"/>
                      <a:pt x="58" y="117"/>
                      <a:pt x="58" y="117"/>
                    </a:cubicBezTo>
                    <a:cubicBezTo>
                      <a:pt x="95" y="193"/>
                      <a:pt x="95" y="193"/>
                      <a:pt x="95" y="193"/>
                    </a:cubicBezTo>
                    <a:cubicBezTo>
                      <a:pt x="97" y="192"/>
                      <a:pt x="97" y="192"/>
                      <a:pt x="97" y="192"/>
                    </a:cubicBezTo>
                    <a:cubicBezTo>
                      <a:pt x="59" y="117"/>
                      <a:pt x="59" y="117"/>
                      <a:pt x="59" y="117"/>
                    </a:cubicBezTo>
                    <a:moveTo>
                      <a:pt x="29" y="56"/>
                    </a:moveTo>
                    <a:cubicBezTo>
                      <a:pt x="28" y="57"/>
                      <a:pt x="28" y="57"/>
                      <a:pt x="28" y="57"/>
                    </a:cubicBezTo>
                    <a:cubicBezTo>
                      <a:pt x="55" y="110"/>
                      <a:pt x="55" y="110"/>
                      <a:pt x="55" y="110"/>
                    </a:cubicBezTo>
                    <a:cubicBezTo>
                      <a:pt x="55" y="111"/>
                      <a:pt x="56" y="112"/>
                      <a:pt x="56" y="113"/>
                    </a:cubicBezTo>
                    <a:cubicBezTo>
                      <a:pt x="57" y="113"/>
                      <a:pt x="57" y="113"/>
                      <a:pt x="57" y="113"/>
                    </a:cubicBezTo>
                    <a:cubicBezTo>
                      <a:pt x="29" y="56"/>
                      <a:pt x="29" y="56"/>
                      <a:pt x="29" y="56"/>
                    </a:cubicBezTo>
                    <a:moveTo>
                      <a:pt x="2" y="0"/>
                    </a:moveTo>
                    <a:cubicBezTo>
                      <a:pt x="0" y="1"/>
                      <a:pt x="0" y="1"/>
                      <a:pt x="0" y="1"/>
                    </a:cubicBezTo>
                    <a:cubicBezTo>
                      <a:pt x="26" y="52"/>
                      <a:pt x="26" y="52"/>
                      <a:pt x="26" y="52"/>
                    </a:cubicBezTo>
                    <a:cubicBezTo>
                      <a:pt x="27" y="51"/>
                      <a:pt x="27" y="51"/>
                      <a:pt x="27" y="51"/>
                    </a:cubicBezTo>
                    <a:cubicBezTo>
                      <a:pt x="2" y="0"/>
                      <a:pt x="2" y="0"/>
                      <a:pt x="2"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818">
                <a:extLst>
                  <a:ext uri="{FF2B5EF4-FFF2-40B4-BE49-F238E27FC236}">
                    <a16:creationId xmlns:a16="http://schemas.microsoft.com/office/drawing/2014/main" id="{E0FF61B6-A2D4-4616-8E81-12BAAE98481A}"/>
                  </a:ext>
                </a:extLst>
              </p:cNvPr>
              <p:cNvSpPr>
                <a:spLocks/>
              </p:cNvSpPr>
              <p:nvPr/>
            </p:nvSpPr>
            <p:spPr bwMode="auto">
              <a:xfrm>
                <a:off x="-4416" y="1226"/>
                <a:ext cx="3" cy="5"/>
              </a:xfrm>
              <a:custGeom>
                <a:avLst/>
                <a:gdLst>
                  <a:gd name="T0" fmla="*/ 1 w 3"/>
                  <a:gd name="T1" fmla="*/ 0 h 4"/>
                  <a:gd name="T2" fmla="*/ 0 w 3"/>
                  <a:gd name="T3" fmla="*/ 0 h 4"/>
                  <a:gd name="T4" fmla="*/ 1 w 3"/>
                  <a:gd name="T5" fmla="*/ 2 h 4"/>
                  <a:gd name="T6" fmla="*/ 2 w 3"/>
                  <a:gd name="T7" fmla="*/ 4 h 4"/>
                  <a:gd name="T8" fmla="*/ 3 w 3"/>
                  <a:gd name="T9" fmla="*/ 4 h 4"/>
                  <a:gd name="T10" fmla="*/ 1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1" y="0"/>
                    </a:moveTo>
                    <a:cubicBezTo>
                      <a:pt x="0" y="0"/>
                      <a:pt x="0" y="0"/>
                      <a:pt x="0" y="0"/>
                    </a:cubicBezTo>
                    <a:cubicBezTo>
                      <a:pt x="1" y="1"/>
                      <a:pt x="1" y="1"/>
                      <a:pt x="1" y="2"/>
                    </a:cubicBezTo>
                    <a:cubicBezTo>
                      <a:pt x="2" y="4"/>
                      <a:pt x="2" y="4"/>
                      <a:pt x="2" y="4"/>
                    </a:cubicBezTo>
                    <a:cubicBezTo>
                      <a:pt x="3" y="4"/>
                      <a:pt x="3" y="4"/>
                      <a:pt x="3" y="4"/>
                    </a:cubicBezTo>
                    <a:cubicBezTo>
                      <a:pt x="1" y="0"/>
                      <a:pt x="1" y="0"/>
                      <a:pt x="1"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819">
                <a:extLst>
                  <a:ext uri="{FF2B5EF4-FFF2-40B4-BE49-F238E27FC236}">
                    <a16:creationId xmlns:a16="http://schemas.microsoft.com/office/drawing/2014/main" id="{F149116D-D4D3-44B9-8708-1B58228C6032}"/>
                  </a:ext>
                </a:extLst>
              </p:cNvPr>
              <p:cNvSpPr>
                <a:spLocks/>
              </p:cNvSpPr>
              <p:nvPr/>
            </p:nvSpPr>
            <p:spPr bwMode="auto">
              <a:xfrm>
                <a:off x="-4372" y="1314"/>
                <a:ext cx="17" cy="34"/>
              </a:xfrm>
              <a:custGeom>
                <a:avLst/>
                <a:gdLst>
                  <a:gd name="T0" fmla="*/ 1 w 16"/>
                  <a:gd name="T1" fmla="*/ 0 h 31"/>
                  <a:gd name="T2" fmla="*/ 0 w 16"/>
                  <a:gd name="T3" fmla="*/ 1 h 31"/>
                  <a:gd name="T4" fmla="*/ 15 w 16"/>
                  <a:gd name="T5" fmla="*/ 31 h 31"/>
                  <a:gd name="T6" fmla="*/ 16 w 16"/>
                  <a:gd name="T7" fmla="*/ 30 h 31"/>
                  <a:gd name="T8" fmla="*/ 1 w 16"/>
                  <a:gd name="T9" fmla="*/ 0 h 31"/>
                </a:gdLst>
                <a:ahLst/>
                <a:cxnLst>
                  <a:cxn ang="0">
                    <a:pos x="T0" y="T1"/>
                  </a:cxn>
                  <a:cxn ang="0">
                    <a:pos x="T2" y="T3"/>
                  </a:cxn>
                  <a:cxn ang="0">
                    <a:pos x="T4" y="T5"/>
                  </a:cxn>
                  <a:cxn ang="0">
                    <a:pos x="T6" y="T7"/>
                  </a:cxn>
                  <a:cxn ang="0">
                    <a:pos x="T8" y="T9"/>
                  </a:cxn>
                </a:cxnLst>
                <a:rect l="0" t="0" r="r" b="b"/>
                <a:pathLst>
                  <a:path w="16" h="31">
                    <a:moveTo>
                      <a:pt x="1" y="0"/>
                    </a:moveTo>
                    <a:cubicBezTo>
                      <a:pt x="0" y="1"/>
                      <a:pt x="0" y="1"/>
                      <a:pt x="0" y="1"/>
                    </a:cubicBezTo>
                    <a:cubicBezTo>
                      <a:pt x="15" y="31"/>
                      <a:pt x="15" y="31"/>
                      <a:pt x="15" y="31"/>
                    </a:cubicBezTo>
                    <a:cubicBezTo>
                      <a:pt x="15" y="31"/>
                      <a:pt x="16" y="30"/>
                      <a:pt x="16" y="30"/>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820">
                <a:extLst>
                  <a:ext uri="{FF2B5EF4-FFF2-40B4-BE49-F238E27FC236}">
                    <a16:creationId xmlns:a16="http://schemas.microsoft.com/office/drawing/2014/main" id="{A6C97FFF-6D5A-4690-8ADC-CB6A3634C1C0}"/>
                  </a:ext>
                </a:extLst>
              </p:cNvPr>
              <p:cNvSpPr>
                <a:spLocks/>
              </p:cNvSpPr>
              <p:nvPr/>
            </p:nvSpPr>
            <p:spPr bwMode="auto">
              <a:xfrm>
                <a:off x="-4417" y="1223"/>
                <a:ext cx="2" cy="6"/>
              </a:xfrm>
              <a:custGeom>
                <a:avLst/>
                <a:gdLst>
                  <a:gd name="T0" fmla="*/ 0 w 2"/>
                  <a:gd name="T1" fmla="*/ 0 h 5"/>
                  <a:gd name="T2" fmla="*/ 2 w 2"/>
                  <a:gd name="T3" fmla="*/ 5 h 5"/>
                  <a:gd name="T4" fmla="*/ 1 w 2"/>
                  <a:gd name="T5" fmla="*/ 3 h 5"/>
                  <a:gd name="T6" fmla="*/ 1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2" y="5"/>
                      <a:pt x="2" y="5"/>
                      <a:pt x="2" y="5"/>
                    </a:cubicBezTo>
                    <a:cubicBezTo>
                      <a:pt x="2" y="4"/>
                      <a:pt x="2" y="4"/>
                      <a:pt x="1" y="3"/>
                    </a:cubicBezTo>
                    <a:cubicBezTo>
                      <a:pt x="1" y="3"/>
                      <a:pt x="1" y="3"/>
                      <a:pt x="1" y="3"/>
                    </a:cubicBezTo>
                    <a:cubicBezTo>
                      <a:pt x="1" y="2"/>
                      <a:pt x="0" y="1"/>
                      <a:pt x="0" y="0"/>
                    </a:cubicBezTo>
                  </a:path>
                </a:pathLst>
              </a:custGeom>
              <a:solidFill>
                <a:srgbClr val="3DA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821">
                <a:extLst>
                  <a:ext uri="{FF2B5EF4-FFF2-40B4-BE49-F238E27FC236}">
                    <a16:creationId xmlns:a16="http://schemas.microsoft.com/office/drawing/2014/main" id="{A9B745E2-D315-409E-830C-A0AF76AC9FB9}"/>
                  </a:ext>
                </a:extLst>
              </p:cNvPr>
              <p:cNvSpPr>
                <a:spLocks/>
              </p:cNvSpPr>
              <p:nvPr/>
            </p:nvSpPr>
            <p:spPr bwMode="auto">
              <a:xfrm>
                <a:off x="-4373" y="1313"/>
                <a:ext cx="2" cy="2"/>
              </a:xfrm>
              <a:custGeom>
                <a:avLst/>
                <a:gdLst>
                  <a:gd name="T0" fmla="*/ 2 w 2"/>
                  <a:gd name="T1" fmla="*/ 0 h 2"/>
                  <a:gd name="T2" fmla="*/ 0 w 2"/>
                  <a:gd name="T3" fmla="*/ 1 h 2"/>
                  <a:gd name="T4" fmla="*/ 1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1" y="2"/>
                    </a:lnTo>
                    <a:lnTo>
                      <a:pt x="2" y="1"/>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 name="Freeform 822">
                <a:extLst>
                  <a:ext uri="{FF2B5EF4-FFF2-40B4-BE49-F238E27FC236}">
                    <a16:creationId xmlns:a16="http://schemas.microsoft.com/office/drawing/2014/main" id="{B255C9FF-3416-4048-A39B-E0455AEB4C8A}"/>
                  </a:ext>
                </a:extLst>
              </p:cNvPr>
              <p:cNvSpPr>
                <a:spLocks/>
              </p:cNvSpPr>
              <p:nvPr/>
            </p:nvSpPr>
            <p:spPr bwMode="auto">
              <a:xfrm>
                <a:off x="-4373" y="1313"/>
                <a:ext cx="2" cy="2"/>
              </a:xfrm>
              <a:custGeom>
                <a:avLst/>
                <a:gdLst>
                  <a:gd name="T0" fmla="*/ 2 w 2"/>
                  <a:gd name="T1" fmla="*/ 0 h 2"/>
                  <a:gd name="T2" fmla="*/ 0 w 2"/>
                  <a:gd name="T3" fmla="*/ 1 h 2"/>
                  <a:gd name="T4" fmla="*/ 1 w 2"/>
                  <a:gd name="T5" fmla="*/ 2 h 2"/>
                  <a:gd name="T6" fmla="*/ 2 w 2"/>
                  <a:gd name="T7" fmla="*/ 1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1"/>
                    </a:lnTo>
                    <a:lnTo>
                      <a:pt x="1" y="2"/>
                    </a:lnTo>
                    <a:lnTo>
                      <a:pt x="2"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 name="Freeform 823">
                <a:extLst>
                  <a:ext uri="{FF2B5EF4-FFF2-40B4-BE49-F238E27FC236}">
                    <a16:creationId xmlns:a16="http://schemas.microsoft.com/office/drawing/2014/main" id="{3DEF30DC-F263-4313-AA3C-5C83129DFE41}"/>
                  </a:ext>
                </a:extLst>
              </p:cNvPr>
              <p:cNvSpPr>
                <a:spLocks/>
              </p:cNvSpPr>
              <p:nvPr/>
            </p:nvSpPr>
            <p:spPr bwMode="auto">
              <a:xfrm>
                <a:off x="-4592" y="871"/>
                <a:ext cx="2" cy="2"/>
              </a:xfrm>
              <a:custGeom>
                <a:avLst/>
                <a:gdLst>
                  <a:gd name="T0" fmla="*/ 1 w 2"/>
                  <a:gd name="T1" fmla="*/ 0 h 2"/>
                  <a:gd name="T2" fmla="*/ 0 w 2"/>
                  <a:gd name="T3" fmla="*/ 1 h 2"/>
                  <a:gd name="T4" fmla="*/ 0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0" y="2"/>
                    </a:lnTo>
                    <a:lnTo>
                      <a:pt x="2" y="1"/>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 name="Freeform 824">
                <a:extLst>
                  <a:ext uri="{FF2B5EF4-FFF2-40B4-BE49-F238E27FC236}">
                    <a16:creationId xmlns:a16="http://schemas.microsoft.com/office/drawing/2014/main" id="{453F5518-0129-437B-9BB4-B0CCE4DA9F81}"/>
                  </a:ext>
                </a:extLst>
              </p:cNvPr>
              <p:cNvSpPr>
                <a:spLocks/>
              </p:cNvSpPr>
              <p:nvPr/>
            </p:nvSpPr>
            <p:spPr bwMode="auto">
              <a:xfrm>
                <a:off x="-4592" y="871"/>
                <a:ext cx="2" cy="2"/>
              </a:xfrm>
              <a:custGeom>
                <a:avLst/>
                <a:gdLst>
                  <a:gd name="T0" fmla="*/ 1 w 2"/>
                  <a:gd name="T1" fmla="*/ 0 h 2"/>
                  <a:gd name="T2" fmla="*/ 0 w 2"/>
                  <a:gd name="T3" fmla="*/ 1 h 2"/>
                  <a:gd name="T4" fmla="*/ 0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0"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 name="Freeform 825">
                <a:extLst>
                  <a:ext uri="{FF2B5EF4-FFF2-40B4-BE49-F238E27FC236}">
                    <a16:creationId xmlns:a16="http://schemas.microsoft.com/office/drawing/2014/main" id="{CCE45483-F3C1-41B9-9B18-6B3ADD0E1FE6}"/>
                  </a:ext>
                </a:extLst>
              </p:cNvPr>
              <p:cNvSpPr>
                <a:spLocks noEditPoints="1"/>
              </p:cNvSpPr>
              <p:nvPr/>
            </p:nvSpPr>
            <p:spPr bwMode="auto">
              <a:xfrm>
                <a:off x="-4598" y="861"/>
                <a:ext cx="122" cy="243"/>
              </a:xfrm>
              <a:custGeom>
                <a:avLst/>
                <a:gdLst>
                  <a:gd name="T0" fmla="*/ 120 w 122"/>
                  <a:gd name="T1" fmla="*/ 239 h 243"/>
                  <a:gd name="T2" fmla="*/ 119 w 122"/>
                  <a:gd name="T3" fmla="*/ 239 h 243"/>
                  <a:gd name="T4" fmla="*/ 120 w 122"/>
                  <a:gd name="T5" fmla="*/ 243 h 243"/>
                  <a:gd name="T6" fmla="*/ 122 w 122"/>
                  <a:gd name="T7" fmla="*/ 242 h 243"/>
                  <a:gd name="T8" fmla="*/ 120 w 122"/>
                  <a:gd name="T9" fmla="*/ 239 h 243"/>
                  <a:gd name="T10" fmla="*/ 10 w 122"/>
                  <a:gd name="T11" fmla="*/ 16 h 243"/>
                  <a:gd name="T12" fmla="*/ 9 w 122"/>
                  <a:gd name="T13" fmla="*/ 17 h 243"/>
                  <a:gd name="T14" fmla="*/ 10 w 122"/>
                  <a:gd name="T15" fmla="*/ 20 h 243"/>
                  <a:gd name="T16" fmla="*/ 11 w 122"/>
                  <a:gd name="T17" fmla="*/ 19 h 243"/>
                  <a:gd name="T18" fmla="*/ 10 w 122"/>
                  <a:gd name="T19" fmla="*/ 16 h 243"/>
                  <a:gd name="T20" fmla="*/ 2 w 122"/>
                  <a:gd name="T21" fmla="*/ 1 h 243"/>
                  <a:gd name="T22" fmla="*/ 1 w 122"/>
                  <a:gd name="T23" fmla="*/ 1 h 243"/>
                  <a:gd name="T24" fmla="*/ 2 w 122"/>
                  <a:gd name="T25" fmla="*/ 4 h 243"/>
                  <a:gd name="T26" fmla="*/ 3 w 122"/>
                  <a:gd name="T27" fmla="*/ 4 h 243"/>
                  <a:gd name="T28" fmla="*/ 2 w 122"/>
                  <a:gd name="T29" fmla="*/ 1 h 243"/>
                  <a:gd name="T30" fmla="*/ 0 w 122"/>
                  <a:gd name="T31" fmla="*/ 0 h 243"/>
                  <a:gd name="T32" fmla="*/ 0 w 122"/>
                  <a:gd name="T33" fmla="*/ 0 h 243"/>
                  <a:gd name="T34" fmla="*/ 2 w 122"/>
                  <a:gd name="T35" fmla="*/ 0 h 243"/>
                  <a:gd name="T36" fmla="*/ 2 w 122"/>
                  <a:gd name="T37" fmla="*/ 0 h 243"/>
                  <a:gd name="T38" fmla="*/ 0 w 122"/>
                  <a:gd name="T3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 h="243">
                    <a:moveTo>
                      <a:pt x="120" y="239"/>
                    </a:moveTo>
                    <a:lnTo>
                      <a:pt x="119" y="239"/>
                    </a:lnTo>
                    <a:lnTo>
                      <a:pt x="120" y="243"/>
                    </a:lnTo>
                    <a:lnTo>
                      <a:pt x="122" y="242"/>
                    </a:lnTo>
                    <a:lnTo>
                      <a:pt x="120" y="239"/>
                    </a:lnTo>
                    <a:close/>
                    <a:moveTo>
                      <a:pt x="10" y="16"/>
                    </a:moveTo>
                    <a:lnTo>
                      <a:pt x="9" y="17"/>
                    </a:lnTo>
                    <a:lnTo>
                      <a:pt x="10" y="20"/>
                    </a:lnTo>
                    <a:lnTo>
                      <a:pt x="11" y="19"/>
                    </a:lnTo>
                    <a:lnTo>
                      <a:pt x="10" y="16"/>
                    </a:lnTo>
                    <a:close/>
                    <a:moveTo>
                      <a:pt x="2" y="1"/>
                    </a:moveTo>
                    <a:lnTo>
                      <a:pt x="1" y="1"/>
                    </a:lnTo>
                    <a:lnTo>
                      <a:pt x="2" y="4"/>
                    </a:lnTo>
                    <a:lnTo>
                      <a:pt x="3" y="4"/>
                    </a:lnTo>
                    <a:lnTo>
                      <a:pt x="2" y="1"/>
                    </a:lnTo>
                    <a:close/>
                    <a:moveTo>
                      <a:pt x="0" y="0"/>
                    </a:moveTo>
                    <a:lnTo>
                      <a:pt x="0" y="0"/>
                    </a:lnTo>
                    <a:lnTo>
                      <a:pt x="2" y="0"/>
                    </a:lnTo>
                    <a:lnTo>
                      <a:pt x="2"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 name="Freeform 826">
                <a:extLst>
                  <a:ext uri="{FF2B5EF4-FFF2-40B4-BE49-F238E27FC236}">
                    <a16:creationId xmlns:a16="http://schemas.microsoft.com/office/drawing/2014/main" id="{273CFAD6-49C3-4047-A479-C45268A4A740}"/>
                  </a:ext>
                </a:extLst>
              </p:cNvPr>
              <p:cNvSpPr>
                <a:spLocks noEditPoints="1"/>
              </p:cNvSpPr>
              <p:nvPr/>
            </p:nvSpPr>
            <p:spPr bwMode="auto">
              <a:xfrm>
                <a:off x="-4598" y="861"/>
                <a:ext cx="122" cy="243"/>
              </a:xfrm>
              <a:custGeom>
                <a:avLst/>
                <a:gdLst>
                  <a:gd name="T0" fmla="*/ 120 w 122"/>
                  <a:gd name="T1" fmla="*/ 239 h 243"/>
                  <a:gd name="T2" fmla="*/ 119 w 122"/>
                  <a:gd name="T3" fmla="*/ 239 h 243"/>
                  <a:gd name="T4" fmla="*/ 120 w 122"/>
                  <a:gd name="T5" fmla="*/ 243 h 243"/>
                  <a:gd name="T6" fmla="*/ 122 w 122"/>
                  <a:gd name="T7" fmla="*/ 242 h 243"/>
                  <a:gd name="T8" fmla="*/ 120 w 122"/>
                  <a:gd name="T9" fmla="*/ 239 h 243"/>
                  <a:gd name="T10" fmla="*/ 10 w 122"/>
                  <a:gd name="T11" fmla="*/ 16 h 243"/>
                  <a:gd name="T12" fmla="*/ 9 w 122"/>
                  <a:gd name="T13" fmla="*/ 17 h 243"/>
                  <a:gd name="T14" fmla="*/ 10 w 122"/>
                  <a:gd name="T15" fmla="*/ 20 h 243"/>
                  <a:gd name="T16" fmla="*/ 11 w 122"/>
                  <a:gd name="T17" fmla="*/ 19 h 243"/>
                  <a:gd name="T18" fmla="*/ 10 w 122"/>
                  <a:gd name="T19" fmla="*/ 16 h 243"/>
                  <a:gd name="T20" fmla="*/ 2 w 122"/>
                  <a:gd name="T21" fmla="*/ 1 h 243"/>
                  <a:gd name="T22" fmla="*/ 1 w 122"/>
                  <a:gd name="T23" fmla="*/ 1 h 243"/>
                  <a:gd name="T24" fmla="*/ 2 w 122"/>
                  <a:gd name="T25" fmla="*/ 4 h 243"/>
                  <a:gd name="T26" fmla="*/ 3 w 122"/>
                  <a:gd name="T27" fmla="*/ 4 h 243"/>
                  <a:gd name="T28" fmla="*/ 2 w 122"/>
                  <a:gd name="T29" fmla="*/ 1 h 243"/>
                  <a:gd name="T30" fmla="*/ 0 w 122"/>
                  <a:gd name="T31" fmla="*/ 0 h 243"/>
                  <a:gd name="T32" fmla="*/ 0 w 122"/>
                  <a:gd name="T33" fmla="*/ 0 h 243"/>
                  <a:gd name="T34" fmla="*/ 2 w 122"/>
                  <a:gd name="T35" fmla="*/ 0 h 243"/>
                  <a:gd name="T36" fmla="*/ 2 w 122"/>
                  <a:gd name="T37" fmla="*/ 0 h 243"/>
                  <a:gd name="T38" fmla="*/ 0 w 122"/>
                  <a:gd name="T3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 h="243">
                    <a:moveTo>
                      <a:pt x="120" y="239"/>
                    </a:moveTo>
                    <a:lnTo>
                      <a:pt x="119" y="239"/>
                    </a:lnTo>
                    <a:lnTo>
                      <a:pt x="120" y="243"/>
                    </a:lnTo>
                    <a:lnTo>
                      <a:pt x="122" y="242"/>
                    </a:lnTo>
                    <a:lnTo>
                      <a:pt x="120" y="239"/>
                    </a:lnTo>
                    <a:moveTo>
                      <a:pt x="10" y="16"/>
                    </a:moveTo>
                    <a:lnTo>
                      <a:pt x="9" y="17"/>
                    </a:lnTo>
                    <a:lnTo>
                      <a:pt x="10" y="20"/>
                    </a:lnTo>
                    <a:lnTo>
                      <a:pt x="11" y="19"/>
                    </a:lnTo>
                    <a:lnTo>
                      <a:pt x="10" y="16"/>
                    </a:lnTo>
                    <a:moveTo>
                      <a:pt x="2" y="1"/>
                    </a:moveTo>
                    <a:lnTo>
                      <a:pt x="1" y="1"/>
                    </a:lnTo>
                    <a:lnTo>
                      <a:pt x="2" y="4"/>
                    </a:lnTo>
                    <a:lnTo>
                      <a:pt x="3" y="4"/>
                    </a:lnTo>
                    <a:lnTo>
                      <a:pt x="2" y="1"/>
                    </a:lnTo>
                    <a:moveTo>
                      <a:pt x="0" y="0"/>
                    </a:moveTo>
                    <a:lnTo>
                      <a:pt x="0" y="0"/>
                    </a:lnTo>
                    <a:lnTo>
                      <a:pt x="2"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 name="Freeform 827">
                <a:extLst>
                  <a:ext uri="{FF2B5EF4-FFF2-40B4-BE49-F238E27FC236}">
                    <a16:creationId xmlns:a16="http://schemas.microsoft.com/office/drawing/2014/main" id="{F1BC5A62-14EB-4CCD-9863-276038EF22F4}"/>
                  </a:ext>
                </a:extLst>
              </p:cNvPr>
              <p:cNvSpPr>
                <a:spLocks/>
              </p:cNvSpPr>
              <p:nvPr/>
            </p:nvSpPr>
            <p:spPr bwMode="auto">
              <a:xfrm>
                <a:off x="-4449" y="1158"/>
                <a:ext cx="3" cy="7"/>
              </a:xfrm>
              <a:custGeom>
                <a:avLst/>
                <a:gdLst>
                  <a:gd name="T0" fmla="*/ 1 w 3"/>
                  <a:gd name="T1" fmla="*/ 0 h 7"/>
                  <a:gd name="T2" fmla="*/ 0 w 3"/>
                  <a:gd name="T3" fmla="*/ 2 h 7"/>
                  <a:gd name="T4" fmla="*/ 2 w 3"/>
                  <a:gd name="T5" fmla="*/ 7 h 7"/>
                  <a:gd name="T6" fmla="*/ 3 w 3"/>
                  <a:gd name="T7" fmla="*/ 6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2"/>
                    </a:lnTo>
                    <a:lnTo>
                      <a:pt x="2" y="7"/>
                    </a:lnTo>
                    <a:lnTo>
                      <a:pt x="3" y="6"/>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 name="Freeform 828">
                <a:extLst>
                  <a:ext uri="{FF2B5EF4-FFF2-40B4-BE49-F238E27FC236}">
                    <a16:creationId xmlns:a16="http://schemas.microsoft.com/office/drawing/2014/main" id="{5389AAC5-AC44-40A7-AB70-4A3C5D017C9F}"/>
                  </a:ext>
                </a:extLst>
              </p:cNvPr>
              <p:cNvSpPr>
                <a:spLocks/>
              </p:cNvSpPr>
              <p:nvPr/>
            </p:nvSpPr>
            <p:spPr bwMode="auto">
              <a:xfrm>
                <a:off x="-4449" y="1158"/>
                <a:ext cx="3" cy="7"/>
              </a:xfrm>
              <a:custGeom>
                <a:avLst/>
                <a:gdLst>
                  <a:gd name="T0" fmla="*/ 1 w 3"/>
                  <a:gd name="T1" fmla="*/ 0 h 7"/>
                  <a:gd name="T2" fmla="*/ 0 w 3"/>
                  <a:gd name="T3" fmla="*/ 2 h 7"/>
                  <a:gd name="T4" fmla="*/ 2 w 3"/>
                  <a:gd name="T5" fmla="*/ 7 h 7"/>
                  <a:gd name="T6" fmla="*/ 3 w 3"/>
                  <a:gd name="T7" fmla="*/ 6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2"/>
                    </a:lnTo>
                    <a:lnTo>
                      <a:pt x="2" y="7"/>
                    </a:lnTo>
                    <a:lnTo>
                      <a:pt x="3"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 name="Freeform 829">
                <a:extLst>
                  <a:ext uri="{FF2B5EF4-FFF2-40B4-BE49-F238E27FC236}">
                    <a16:creationId xmlns:a16="http://schemas.microsoft.com/office/drawing/2014/main" id="{160538A7-7988-43CB-9720-BD142D546E45}"/>
                  </a:ext>
                </a:extLst>
              </p:cNvPr>
              <p:cNvSpPr>
                <a:spLocks noEditPoints="1"/>
              </p:cNvSpPr>
              <p:nvPr/>
            </p:nvSpPr>
            <p:spPr bwMode="auto">
              <a:xfrm>
                <a:off x="-4332" y="1396"/>
                <a:ext cx="36" cy="68"/>
              </a:xfrm>
              <a:custGeom>
                <a:avLst/>
                <a:gdLst>
                  <a:gd name="T0" fmla="*/ 15 w 32"/>
                  <a:gd name="T1" fmla="*/ 28 h 62"/>
                  <a:gd name="T2" fmla="*/ 14 w 32"/>
                  <a:gd name="T3" fmla="*/ 29 h 62"/>
                  <a:gd name="T4" fmla="*/ 30 w 32"/>
                  <a:gd name="T5" fmla="*/ 62 h 62"/>
                  <a:gd name="T6" fmla="*/ 32 w 32"/>
                  <a:gd name="T7" fmla="*/ 62 h 62"/>
                  <a:gd name="T8" fmla="*/ 15 w 32"/>
                  <a:gd name="T9" fmla="*/ 28 h 62"/>
                  <a:gd name="T10" fmla="*/ 1 w 32"/>
                  <a:gd name="T11" fmla="*/ 0 h 62"/>
                  <a:gd name="T12" fmla="*/ 0 w 32"/>
                  <a:gd name="T13" fmla="*/ 1 h 62"/>
                  <a:gd name="T14" fmla="*/ 13 w 32"/>
                  <a:gd name="T15" fmla="*/ 27 h 62"/>
                  <a:gd name="T16" fmla="*/ 14 w 32"/>
                  <a:gd name="T17" fmla="*/ 26 h 62"/>
                  <a:gd name="T18" fmla="*/ 1 w 32"/>
                  <a:gd name="T1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62">
                    <a:moveTo>
                      <a:pt x="15" y="28"/>
                    </a:moveTo>
                    <a:cubicBezTo>
                      <a:pt x="14" y="29"/>
                      <a:pt x="14" y="29"/>
                      <a:pt x="14" y="29"/>
                    </a:cubicBezTo>
                    <a:cubicBezTo>
                      <a:pt x="30" y="62"/>
                      <a:pt x="30" y="62"/>
                      <a:pt x="30" y="62"/>
                    </a:cubicBezTo>
                    <a:cubicBezTo>
                      <a:pt x="32" y="62"/>
                      <a:pt x="32" y="62"/>
                      <a:pt x="32" y="62"/>
                    </a:cubicBezTo>
                    <a:cubicBezTo>
                      <a:pt x="15" y="28"/>
                      <a:pt x="15" y="28"/>
                      <a:pt x="15" y="28"/>
                    </a:cubicBezTo>
                    <a:moveTo>
                      <a:pt x="1" y="0"/>
                    </a:moveTo>
                    <a:cubicBezTo>
                      <a:pt x="1" y="1"/>
                      <a:pt x="1" y="1"/>
                      <a:pt x="0" y="1"/>
                    </a:cubicBezTo>
                    <a:cubicBezTo>
                      <a:pt x="13" y="27"/>
                      <a:pt x="13" y="27"/>
                      <a:pt x="13" y="27"/>
                    </a:cubicBezTo>
                    <a:cubicBezTo>
                      <a:pt x="14" y="26"/>
                      <a:pt x="14" y="26"/>
                      <a:pt x="14" y="26"/>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 name="Freeform 830">
                <a:extLst>
                  <a:ext uri="{FF2B5EF4-FFF2-40B4-BE49-F238E27FC236}">
                    <a16:creationId xmlns:a16="http://schemas.microsoft.com/office/drawing/2014/main" id="{B2FDB535-FE64-45FE-A8AF-C6996483F721}"/>
                  </a:ext>
                </a:extLst>
              </p:cNvPr>
              <p:cNvSpPr>
                <a:spLocks/>
              </p:cNvSpPr>
              <p:nvPr/>
            </p:nvSpPr>
            <p:spPr bwMode="auto">
              <a:xfrm>
                <a:off x="-4317" y="1425"/>
                <a:ext cx="2" cy="3"/>
              </a:xfrm>
              <a:custGeom>
                <a:avLst/>
                <a:gdLst>
                  <a:gd name="T0" fmla="*/ 1 w 2"/>
                  <a:gd name="T1" fmla="*/ 0 h 3"/>
                  <a:gd name="T2" fmla="*/ 0 w 2"/>
                  <a:gd name="T3" fmla="*/ 1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1" y="3"/>
                    </a:lnTo>
                    <a:lnTo>
                      <a:pt x="2" y="2"/>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 name="Freeform 831">
                <a:extLst>
                  <a:ext uri="{FF2B5EF4-FFF2-40B4-BE49-F238E27FC236}">
                    <a16:creationId xmlns:a16="http://schemas.microsoft.com/office/drawing/2014/main" id="{6AB2E13C-EA05-406D-84B5-AE437C402041}"/>
                  </a:ext>
                </a:extLst>
              </p:cNvPr>
              <p:cNvSpPr>
                <a:spLocks/>
              </p:cNvSpPr>
              <p:nvPr/>
            </p:nvSpPr>
            <p:spPr bwMode="auto">
              <a:xfrm>
                <a:off x="-4317" y="1425"/>
                <a:ext cx="2" cy="3"/>
              </a:xfrm>
              <a:custGeom>
                <a:avLst/>
                <a:gdLst>
                  <a:gd name="T0" fmla="*/ 1 w 2"/>
                  <a:gd name="T1" fmla="*/ 0 h 3"/>
                  <a:gd name="T2" fmla="*/ 0 w 2"/>
                  <a:gd name="T3" fmla="*/ 1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1"/>
                    </a:lnTo>
                    <a:lnTo>
                      <a:pt x="1" y="3"/>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 name="Freeform 832">
                <a:extLst>
                  <a:ext uri="{FF2B5EF4-FFF2-40B4-BE49-F238E27FC236}">
                    <a16:creationId xmlns:a16="http://schemas.microsoft.com/office/drawing/2014/main" id="{919DCBB6-017A-4DD4-921B-7BCFD0AAA1BA}"/>
                  </a:ext>
                </a:extLst>
              </p:cNvPr>
              <p:cNvSpPr>
                <a:spLocks noEditPoints="1"/>
              </p:cNvSpPr>
              <p:nvPr/>
            </p:nvSpPr>
            <p:spPr bwMode="auto">
              <a:xfrm>
                <a:off x="-4295" y="1470"/>
                <a:ext cx="10" cy="17"/>
              </a:xfrm>
              <a:custGeom>
                <a:avLst/>
                <a:gdLst>
                  <a:gd name="T0" fmla="*/ 5 w 9"/>
                  <a:gd name="T1" fmla="*/ 7 h 16"/>
                  <a:gd name="T2" fmla="*/ 3 w 9"/>
                  <a:gd name="T3" fmla="*/ 7 h 16"/>
                  <a:gd name="T4" fmla="*/ 8 w 9"/>
                  <a:gd name="T5" fmla="*/ 16 h 16"/>
                  <a:gd name="T6" fmla="*/ 9 w 9"/>
                  <a:gd name="T7" fmla="*/ 15 h 16"/>
                  <a:gd name="T8" fmla="*/ 5 w 9"/>
                  <a:gd name="T9" fmla="*/ 7 h 16"/>
                  <a:gd name="T10" fmla="*/ 0 w 9"/>
                  <a:gd name="T11" fmla="*/ 0 h 16"/>
                  <a:gd name="T12" fmla="*/ 1 w 9"/>
                  <a:gd name="T13" fmla="*/ 4 h 16"/>
                  <a:gd name="T14" fmla="*/ 3 w 9"/>
                  <a:gd name="T15" fmla="*/ 3 h 16"/>
                  <a:gd name="T16" fmla="*/ 2 w 9"/>
                  <a:gd name="T17" fmla="*/ 0 h 16"/>
                  <a:gd name="T18" fmla="*/ 0 w 9"/>
                  <a:gd name="T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6">
                    <a:moveTo>
                      <a:pt x="5" y="7"/>
                    </a:moveTo>
                    <a:cubicBezTo>
                      <a:pt x="3" y="7"/>
                      <a:pt x="3" y="7"/>
                      <a:pt x="3" y="7"/>
                    </a:cubicBezTo>
                    <a:cubicBezTo>
                      <a:pt x="8" y="16"/>
                      <a:pt x="8" y="16"/>
                      <a:pt x="8" y="16"/>
                    </a:cubicBezTo>
                    <a:cubicBezTo>
                      <a:pt x="8" y="15"/>
                      <a:pt x="8" y="15"/>
                      <a:pt x="9" y="15"/>
                    </a:cubicBezTo>
                    <a:cubicBezTo>
                      <a:pt x="5" y="7"/>
                      <a:pt x="5" y="7"/>
                      <a:pt x="5" y="7"/>
                    </a:cubicBezTo>
                    <a:moveTo>
                      <a:pt x="0" y="0"/>
                    </a:moveTo>
                    <a:cubicBezTo>
                      <a:pt x="1" y="4"/>
                      <a:pt x="1" y="4"/>
                      <a:pt x="1" y="4"/>
                    </a:cubicBezTo>
                    <a:cubicBezTo>
                      <a:pt x="3" y="3"/>
                      <a:pt x="3" y="3"/>
                      <a:pt x="3" y="3"/>
                    </a:cubicBezTo>
                    <a:cubicBezTo>
                      <a:pt x="2" y="0"/>
                      <a:pt x="2" y="0"/>
                      <a:pt x="2" y="0"/>
                    </a:cubicBezTo>
                    <a:cubicBezTo>
                      <a:pt x="0" y="0"/>
                      <a:pt x="0" y="0"/>
                      <a:pt x="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 name="Freeform 833">
                <a:extLst>
                  <a:ext uri="{FF2B5EF4-FFF2-40B4-BE49-F238E27FC236}">
                    <a16:creationId xmlns:a16="http://schemas.microsoft.com/office/drawing/2014/main" id="{7DDAEE8F-D869-440A-9602-79865A10C5A2}"/>
                  </a:ext>
                </a:extLst>
              </p:cNvPr>
              <p:cNvSpPr>
                <a:spLocks/>
              </p:cNvSpPr>
              <p:nvPr/>
            </p:nvSpPr>
            <p:spPr bwMode="auto">
              <a:xfrm>
                <a:off x="-4294" y="1473"/>
                <a:ext cx="4" cy="5"/>
              </a:xfrm>
              <a:custGeom>
                <a:avLst/>
                <a:gdLst>
                  <a:gd name="T0" fmla="*/ 2 w 4"/>
                  <a:gd name="T1" fmla="*/ 0 h 5"/>
                  <a:gd name="T2" fmla="*/ 0 w 4"/>
                  <a:gd name="T3" fmla="*/ 1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1"/>
                    </a:lnTo>
                    <a:lnTo>
                      <a:pt x="2" y="5"/>
                    </a:lnTo>
                    <a:lnTo>
                      <a:pt x="4" y="5"/>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 name="Freeform 834">
                <a:extLst>
                  <a:ext uri="{FF2B5EF4-FFF2-40B4-BE49-F238E27FC236}">
                    <a16:creationId xmlns:a16="http://schemas.microsoft.com/office/drawing/2014/main" id="{38546EF9-0B73-407E-B6B4-4AB06624CDE9}"/>
                  </a:ext>
                </a:extLst>
              </p:cNvPr>
              <p:cNvSpPr>
                <a:spLocks/>
              </p:cNvSpPr>
              <p:nvPr/>
            </p:nvSpPr>
            <p:spPr bwMode="auto">
              <a:xfrm>
                <a:off x="-4294" y="1473"/>
                <a:ext cx="4" cy="5"/>
              </a:xfrm>
              <a:custGeom>
                <a:avLst/>
                <a:gdLst>
                  <a:gd name="T0" fmla="*/ 2 w 4"/>
                  <a:gd name="T1" fmla="*/ 0 h 5"/>
                  <a:gd name="T2" fmla="*/ 0 w 4"/>
                  <a:gd name="T3" fmla="*/ 1 h 5"/>
                  <a:gd name="T4" fmla="*/ 2 w 4"/>
                  <a:gd name="T5" fmla="*/ 5 h 5"/>
                  <a:gd name="T6" fmla="*/ 4 w 4"/>
                  <a:gd name="T7" fmla="*/ 5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1"/>
                    </a:lnTo>
                    <a:lnTo>
                      <a:pt x="2" y="5"/>
                    </a:lnTo>
                    <a:lnTo>
                      <a:pt x="4"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 name="Freeform 835">
                <a:extLst>
                  <a:ext uri="{FF2B5EF4-FFF2-40B4-BE49-F238E27FC236}">
                    <a16:creationId xmlns:a16="http://schemas.microsoft.com/office/drawing/2014/main" id="{FBD9A02B-6676-4F8A-88F9-A7166796EB18}"/>
                  </a:ext>
                </a:extLst>
              </p:cNvPr>
              <p:cNvSpPr>
                <a:spLocks/>
              </p:cNvSpPr>
              <p:nvPr/>
            </p:nvSpPr>
            <p:spPr bwMode="auto">
              <a:xfrm>
                <a:off x="-4299" y="1464"/>
                <a:ext cx="6" cy="6"/>
              </a:xfrm>
              <a:custGeom>
                <a:avLst/>
                <a:gdLst>
                  <a:gd name="T0" fmla="*/ 0 w 6"/>
                  <a:gd name="T1" fmla="*/ 0 h 6"/>
                  <a:gd name="T2" fmla="*/ 4 w 6"/>
                  <a:gd name="T3" fmla="*/ 6 h 6"/>
                  <a:gd name="T4" fmla="*/ 6 w 6"/>
                  <a:gd name="T5" fmla="*/ 6 h 6"/>
                  <a:gd name="T6" fmla="*/ 3 w 6"/>
                  <a:gd name="T7" fmla="*/ 0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4" y="6"/>
                    </a:lnTo>
                    <a:lnTo>
                      <a:pt x="6" y="6"/>
                    </a:lnTo>
                    <a:lnTo>
                      <a:pt x="3"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 name="Freeform 836">
                <a:extLst>
                  <a:ext uri="{FF2B5EF4-FFF2-40B4-BE49-F238E27FC236}">
                    <a16:creationId xmlns:a16="http://schemas.microsoft.com/office/drawing/2014/main" id="{441EA07F-23A5-4CBA-8263-B3D8242AA047}"/>
                  </a:ext>
                </a:extLst>
              </p:cNvPr>
              <p:cNvSpPr>
                <a:spLocks/>
              </p:cNvSpPr>
              <p:nvPr/>
            </p:nvSpPr>
            <p:spPr bwMode="auto">
              <a:xfrm>
                <a:off x="-4299" y="1464"/>
                <a:ext cx="6" cy="6"/>
              </a:xfrm>
              <a:custGeom>
                <a:avLst/>
                <a:gdLst>
                  <a:gd name="T0" fmla="*/ 0 w 6"/>
                  <a:gd name="T1" fmla="*/ 0 h 6"/>
                  <a:gd name="T2" fmla="*/ 4 w 6"/>
                  <a:gd name="T3" fmla="*/ 6 h 6"/>
                  <a:gd name="T4" fmla="*/ 6 w 6"/>
                  <a:gd name="T5" fmla="*/ 6 h 6"/>
                  <a:gd name="T6" fmla="*/ 3 w 6"/>
                  <a:gd name="T7" fmla="*/ 0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lnTo>
                      <a:pt x="4" y="6"/>
                    </a:lnTo>
                    <a:lnTo>
                      <a:pt x="6" y="6"/>
                    </a:lnTo>
                    <a:lnTo>
                      <a:pt x="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 name="Freeform 837">
                <a:extLst>
                  <a:ext uri="{FF2B5EF4-FFF2-40B4-BE49-F238E27FC236}">
                    <a16:creationId xmlns:a16="http://schemas.microsoft.com/office/drawing/2014/main" id="{3C07AED6-86D4-4BAE-8108-24B6F48609AF}"/>
                  </a:ext>
                </a:extLst>
              </p:cNvPr>
              <p:cNvSpPr>
                <a:spLocks noEditPoints="1"/>
              </p:cNvSpPr>
              <p:nvPr/>
            </p:nvSpPr>
            <p:spPr bwMode="auto">
              <a:xfrm>
                <a:off x="-4274" y="1512"/>
                <a:ext cx="101" cy="205"/>
              </a:xfrm>
              <a:custGeom>
                <a:avLst/>
                <a:gdLst>
                  <a:gd name="T0" fmla="*/ 83 w 92"/>
                  <a:gd name="T1" fmla="*/ 165 h 187"/>
                  <a:gd name="T2" fmla="*/ 81 w 92"/>
                  <a:gd name="T3" fmla="*/ 165 h 187"/>
                  <a:gd name="T4" fmla="*/ 92 w 92"/>
                  <a:gd name="T5" fmla="*/ 187 h 187"/>
                  <a:gd name="T6" fmla="*/ 92 w 92"/>
                  <a:gd name="T7" fmla="*/ 184 h 187"/>
                  <a:gd name="T8" fmla="*/ 83 w 92"/>
                  <a:gd name="T9" fmla="*/ 165 h 187"/>
                  <a:gd name="T10" fmla="*/ 61 w 92"/>
                  <a:gd name="T11" fmla="*/ 120 h 187"/>
                  <a:gd name="T12" fmla="*/ 60 w 92"/>
                  <a:gd name="T13" fmla="*/ 122 h 187"/>
                  <a:gd name="T14" fmla="*/ 79 w 92"/>
                  <a:gd name="T15" fmla="*/ 161 h 187"/>
                  <a:gd name="T16" fmla="*/ 81 w 92"/>
                  <a:gd name="T17" fmla="*/ 161 h 187"/>
                  <a:gd name="T18" fmla="*/ 61 w 92"/>
                  <a:gd name="T19" fmla="*/ 120 h 187"/>
                  <a:gd name="T20" fmla="*/ 26 w 92"/>
                  <a:gd name="T21" fmla="*/ 49 h 187"/>
                  <a:gd name="T22" fmla="*/ 25 w 92"/>
                  <a:gd name="T23" fmla="*/ 50 h 187"/>
                  <a:gd name="T24" fmla="*/ 59 w 92"/>
                  <a:gd name="T25" fmla="*/ 121 h 187"/>
                  <a:gd name="T26" fmla="*/ 60 w 92"/>
                  <a:gd name="T27" fmla="*/ 119 h 187"/>
                  <a:gd name="T28" fmla="*/ 26 w 92"/>
                  <a:gd name="T29" fmla="*/ 49 h 187"/>
                  <a:gd name="T30" fmla="*/ 4 w 92"/>
                  <a:gd name="T31" fmla="*/ 7 h 187"/>
                  <a:gd name="T32" fmla="*/ 3 w 92"/>
                  <a:gd name="T33" fmla="*/ 7 h 187"/>
                  <a:gd name="T34" fmla="*/ 22 w 92"/>
                  <a:gd name="T35" fmla="*/ 46 h 187"/>
                  <a:gd name="T36" fmla="*/ 23 w 92"/>
                  <a:gd name="T37" fmla="*/ 44 h 187"/>
                  <a:gd name="T38" fmla="*/ 4 w 92"/>
                  <a:gd name="T39" fmla="*/ 7 h 187"/>
                  <a:gd name="T40" fmla="*/ 1 w 92"/>
                  <a:gd name="T41" fmla="*/ 0 h 187"/>
                  <a:gd name="T42" fmla="*/ 0 w 92"/>
                  <a:gd name="T43" fmla="*/ 0 h 187"/>
                  <a:gd name="T44" fmla="*/ 1 w 92"/>
                  <a:gd name="T45" fmla="*/ 2 h 187"/>
                  <a:gd name="T46" fmla="*/ 2 w 92"/>
                  <a:gd name="T47" fmla="*/ 2 h 187"/>
                  <a:gd name="T48" fmla="*/ 1 w 92"/>
                  <a:gd name="T4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87">
                    <a:moveTo>
                      <a:pt x="83" y="165"/>
                    </a:moveTo>
                    <a:cubicBezTo>
                      <a:pt x="81" y="165"/>
                      <a:pt x="81" y="165"/>
                      <a:pt x="81" y="165"/>
                    </a:cubicBezTo>
                    <a:cubicBezTo>
                      <a:pt x="92" y="187"/>
                      <a:pt x="92" y="187"/>
                      <a:pt x="92" y="187"/>
                    </a:cubicBezTo>
                    <a:cubicBezTo>
                      <a:pt x="92" y="184"/>
                      <a:pt x="92" y="184"/>
                      <a:pt x="92" y="184"/>
                    </a:cubicBezTo>
                    <a:cubicBezTo>
                      <a:pt x="83" y="165"/>
                      <a:pt x="83" y="165"/>
                      <a:pt x="83" y="165"/>
                    </a:cubicBezTo>
                    <a:moveTo>
                      <a:pt x="61" y="120"/>
                    </a:moveTo>
                    <a:cubicBezTo>
                      <a:pt x="60" y="122"/>
                      <a:pt x="60" y="122"/>
                      <a:pt x="60" y="122"/>
                    </a:cubicBezTo>
                    <a:cubicBezTo>
                      <a:pt x="79" y="161"/>
                      <a:pt x="79" y="161"/>
                      <a:pt x="79" y="161"/>
                    </a:cubicBezTo>
                    <a:cubicBezTo>
                      <a:pt x="81" y="161"/>
                      <a:pt x="81" y="161"/>
                      <a:pt x="81" y="161"/>
                    </a:cubicBezTo>
                    <a:cubicBezTo>
                      <a:pt x="61" y="120"/>
                      <a:pt x="61" y="120"/>
                      <a:pt x="61" y="120"/>
                    </a:cubicBezTo>
                    <a:moveTo>
                      <a:pt x="26" y="49"/>
                    </a:moveTo>
                    <a:cubicBezTo>
                      <a:pt x="25" y="50"/>
                      <a:pt x="25" y="50"/>
                      <a:pt x="25" y="50"/>
                    </a:cubicBezTo>
                    <a:cubicBezTo>
                      <a:pt x="59" y="121"/>
                      <a:pt x="59" y="121"/>
                      <a:pt x="59" y="121"/>
                    </a:cubicBezTo>
                    <a:cubicBezTo>
                      <a:pt x="60" y="119"/>
                      <a:pt x="60" y="119"/>
                      <a:pt x="60" y="119"/>
                    </a:cubicBezTo>
                    <a:cubicBezTo>
                      <a:pt x="26" y="49"/>
                      <a:pt x="26" y="49"/>
                      <a:pt x="26" y="49"/>
                    </a:cubicBezTo>
                    <a:moveTo>
                      <a:pt x="4" y="7"/>
                    </a:moveTo>
                    <a:cubicBezTo>
                      <a:pt x="3" y="7"/>
                      <a:pt x="3" y="7"/>
                      <a:pt x="3" y="7"/>
                    </a:cubicBezTo>
                    <a:cubicBezTo>
                      <a:pt x="22" y="46"/>
                      <a:pt x="22" y="46"/>
                      <a:pt x="22" y="46"/>
                    </a:cubicBezTo>
                    <a:cubicBezTo>
                      <a:pt x="23" y="44"/>
                      <a:pt x="23" y="44"/>
                      <a:pt x="23" y="44"/>
                    </a:cubicBezTo>
                    <a:cubicBezTo>
                      <a:pt x="4" y="7"/>
                      <a:pt x="4" y="7"/>
                      <a:pt x="4" y="7"/>
                    </a:cubicBezTo>
                    <a:moveTo>
                      <a:pt x="1" y="0"/>
                    </a:moveTo>
                    <a:cubicBezTo>
                      <a:pt x="1" y="0"/>
                      <a:pt x="0" y="0"/>
                      <a:pt x="0" y="0"/>
                    </a:cubicBezTo>
                    <a:cubicBezTo>
                      <a:pt x="1" y="2"/>
                      <a:pt x="1" y="2"/>
                      <a:pt x="1" y="2"/>
                    </a:cubicBezTo>
                    <a:cubicBezTo>
                      <a:pt x="2" y="2"/>
                      <a:pt x="2" y="2"/>
                      <a:pt x="2" y="2"/>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 name="Freeform 838">
                <a:extLst>
                  <a:ext uri="{FF2B5EF4-FFF2-40B4-BE49-F238E27FC236}">
                    <a16:creationId xmlns:a16="http://schemas.microsoft.com/office/drawing/2014/main" id="{39C26D58-5F2C-46A0-9516-A85D52778B97}"/>
                  </a:ext>
                </a:extLst>
              </p:cNvPr>
              <p:cNvSpPr>
                <a:spLocks/>
              </p:cNvSpPr>
              <p:nvPr/>
            </p:nvSpPr>
            <p:spPr bwMode="auto">
              <a:xfrm>
                <a:off x="-4210" y="1642"/>
                <a:ext cx="3" cy="3"/>
              </a:xfrm>
              <a:custGeom>
                <a:avLst/>
                <a:gdLst>
                  <a:gd name="T0" fmla="*/ 2 w 3"/>
                  <a:gd name="T1" fmla="*/ 0 h 3"/>
                  <a:gd name="T2" fmla="*/ 0 w 3"/>
                  <a:gd name="T3" fmla="*/ 2 h 3"/>
                  <a:gd name="T4" fmla="*/ 2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2" y="3"/>
                    </a:lnTo>
                    <a:lnTo>
                      <a:pt x="3" y="1"/>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839">
                <a:extLst>
                  <a:ext uri="{FF2B5EF4-FFF2-40B4-BE49-F238E27FC236}">
                    <a16:creationId xmlns:a16="http://schemas.microsoft.com/office/drawing/2014/main" id="{DA8BA819-0F3F-4A66-9D80-70A6794A15C0}"/>
                  </a:ext>
                </a:extLst>
              </p:cNvPr>
              <p:cNvSpPr>
                <a:spLocks/>
              </p:cNvSpPr>
              <p:nvPr/>
            </p:nvSpPr>
            <p:spPr bwMode="auto">
              <a:xfrm>
                <a:off x="-4210" y="1642"/>
                <a:ext cx="3" cy="3"/>
              </a:xfrm>
              <a:custGeom>
                <a:avLst/>
                <a:gdLst>
                  <a:gd name="T0" fmla="*/ 2 w 3"/>
                  <a:gd name="T1" fmla="*/ 0 h 3"/>
                  <a:gd name="T2" fmla="*/ 0 w 3"/>
                  <a:gd name="T3" fmla="*/ 2 h 3"/>
                  <a:gd name="T4" fmla="*/ 2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2" y="3"/>
                    </a:lnTo>
                    <a:lnTo>
                      <a:pt x="3"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 name="Freeform 840">
                <a:extLst>
                  <a:ext uri="{FF2B5EF4-FFF2-40B4-BE49-F238E27FC236}">
                    <a16:creationId xmlns:a16="http://schemas.microsoft.com/office/drawing/2014/main" id="{65809365-3CFA-4EC2-9365-7599EAA8CB55}"/>
                  </a:ext>
                </a:extLst>
              </p:cNvPr>
              <p:cNvSpPr>
                <a:spLocks/>
              </p:cNvSpPr>
              <p:nvPr/>
            </p:nvSpPr>
            <p:spPr bwMode="auto">
              <a:xfrm>
                <a:off x="-4188" y="1688"/>
                <a:ext cx="5" cy="4"/>
              </a:xfrm>
              <a:custGeom>
                <a:avLst/>
                <a:gdLst>
                  <a:gd name="T0" fmla="*/ 3 w 5"/>
                  <a:gd name="T1" fmla="*/ 0 h 4"/>
                  <a:gd name="T2" fmla="*/ 0 w 5"/>
                  <a:gd name="T3" fmla="*/ 0 h 4"/>
                  <a:gd name="T4" fmla="*/ 3 w 5"/>
                  <a:gd name="T5" fmla="*/ 4 h 4"/>
                  <a:gd name="T6" fmla="*/ 5 w 5"/>
                  <a:gd name="T7" fmla="*/ 4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0"/>
                    </a:lnTo>
                    <a:lnTo>
                      <a:pt x="3" y="4"/>
                    </a:lnTo>
                    <a:lnTo>
                      <a:pt x="5" y="4"/>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Freeform 841">
                <a:extLst>
                  <a:ext uri="{FF2B5EF4-FFF2-40B4-BE49-F238E27FC236}">
                    <a16:creationId xmlns:a16="http://schemas.microsoft.com/office/drawing/2014/main" id="{3E2CA9B1-35FE-4A2C-B42B-495DF0BDED1F}"/>
                  </a:ext>
                </a:extLst>
              </p:cNvPr>
              <p:cNvSpPr>
                <a:spLocks/>
              </p:cNvSpPr>
              <p:nvPr/>
            </p:nvSpPr>
            <p:spPr bwMode="auto">
              <a:xfrm>
                <a:off x="-4188" y="1688"/>
                <a:ext cx="5" cy="4"/>
              </a:xfrm>
              <a:custGeom>
                <a:avLst/>
                <a:gdLst>
                  <a:gd name="T0" fmla="*/ 3 w 5"/>
                  <a:gd name="T1" fmla="*/ 0 h 4"/>
                  <a:gd name="T2" fmla="*/ 0 w 5"/>
                  <a:gd name="T3" fmla="*/ 0 h 4"/>
                  <a:gd name="T4" fmla="*/ 3 w 5"/>
                  <a:gd name="T5" fmla="*/ 4 h 4"/>
                  <a:gd name="T6" fmla="*/ 5 w 5"/>
                  <a:gd name="T7" fmla="*/ 4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0"/>
                    </a:lnTo>
                    <a:lnTo>
                      <a:pt x="3" y="4"/>
                    </a:lnTo>
                    <a:lnTo>
                      <a:pt x="5"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 name="Freeform 842">
                <a:extLst>
                  <a:ext uri="{FF2B5EF4-FFF2-40B4-BE49-F238E27FC236}">
                    <a16:creationId xmlns:a16="http://schemas.microsoft.com/office/drawing/2014/main" id="{6E423717-E6A2-4A8E-904A-5F81CD67C0A8}"/>
                  </a:ext>
                </a:extLst>
              </p:cNvPr>
              <p:cNvSpPr>
                <a:spLocks noEditPoints="1"/>
              </p:cNvSpPr>
              <p:nvPr/>
            </p:nvSpPr>
            <p:spPr bwMode="auto">
              <a:xfrm>
                <a:off x="-4168" y="1724"/>
                <a:ext cx="23" cy="50"/>
              </a:xfrm>
              <a:custGeom>
                <a:avLst/>
                <a:gdLst>
                  <a:gd name="T0" fmla="*/ 12 w 23"/>
                  <a:gd name="T1" fmla="*/ 24 h 50"/>
                  <a:gd name="T2" fmla="*/ 12 w 23"/>
                  <a:gd name="T3" fmla="*/ 27 h 50"/>
                  <a:gd name="T4" fmla="*/ 23 w 23"/>
                  <a:gd name="T5" fmla="*/ 50 h 50"/>
                  <a:gd name="T6" fmla="*/ 23 w 23"/>
                  <a:gd name="T7" fmla="*/ 47 h 50"/>
                  <a:gd name="T8" fmla="*/ 12 w 23"/>
                  <a:gd name="T9" fmla="*/ 24 h 50"/>
                  <a:gd name="T10" fmla="*/ 4 w 23"/>
                  <a:gd name="T11" fmla="*/ 11 h 50"/>
                  <a:gd name="T12" fmla="*/ 11 w 23"/>
                  <a:gd name="T13" fmla="*/ 25 h 50"/>
                  <a:gd name="T14" fmla="*/ 11 w 23"/>
                  <a:gd name="T15" fmla="*/ 23 h 50"/>
                  <a:gd name="T16" fmla="*/ 7 w 23"/>
                  <a:gd name="T17" fmla="*/ 12 h 50"/>
                  <a:gd name="T18" fmla="*/ 4 w 23"/>
                  <a:gd name="T19" fmla="*/ 11 h 50"/>
                  <a:gd name="T20" fmla="*/ 0 w 23"/>
                  <a:gd name="T21" fmla="*/ 0 h 50"/>
                  <a:gd name="T22" fmla="*/ 0 w 23"/>
                  <a:gd name="T23" fmla="*/ 4 h 50"/>
                  <a:gd name="T24" fmla="*/ 4 w 23"/>
                  <a:gd name="T25" fmla="*/ 9 h 50"/>
                  <a:gd name="T26" fmla="*/ 6 w 23"/>
                  <a:gd name="T27" fmla="*/ 10 h 50"/>
                  <a:gd name="T28" fmla="*/ 0 w 23"/>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0">
                    <a:moveTo>
                      <a:pt x="12" y="24"/>
                    </a:moveTo>
                    <a:lnTo>
                      <a:pt x="12" y="27"/>
                    </a:lnTo>
                    <a:lnTo>
                      <a:pt x="23" y="50"/>
                    </a:lnTo>
                    <a:lnTo>
                      <a:pt x="23" y="47"/>
                    </a:lnTo>
                    <a:lnTo>
                      <a:pt x="12" y="24"/>
                    </a:lnTo>
                    <a:close/>
                    <a:moveTo>
                      <a:pt x="4" y="11"/>
                    </a:moveTo>
                    <a:lnTo>
                      <a:pt x="11" y="25"/>
                    </a:lnTo>
                    <a:lnTo>
                      <a:pt x="11" y="23"/>
                    </a:lnTo>
                    <a:lnTo>
                      <a:pt x="7" y="12"/>
                    </a:lnTo>
                    <a:lnTo>
                      <a:pt x="4" y="11"/>
                    </a:lnTo>
                    <a:close/>
                    <a:moveTo>
                      <a:pt x="0" y="0"/>
                    </a:moveTo>
                    <a:lnTo>
                      <a:pt x="0" y="4"/>
                    </a:lnTo>
                    <a:lnTo>
                      <a:pt x="4" y="9"/>
                    </a:lnTo>
                    <a:lnTo>
                      <a:pt x="6" y="10"/>
                    </a:lnTo>
                    <a:lnTo>
                      <a:pt x="0"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 name="Freeform 843">
                <a:extLst>
                  <a:ext uri="{FF2B5EF4-FFF2-40B4-BE49-F238E27FC236}">
                    <a16:creationId xmlns:a16="http://schemas.microsoft.com/office/drawing/2014/main" id="{D8231ABC-6D23-48AD-AA6F-0B8DC03F8CE7}"/>
                  </a:ext>
                </a:extLst>
              </p:cNvPr>
              <p:cNvSpPr>
                <a:spLocks noEditPoints="1"/>
              </p:cNvSpPr>
              <p:nvPr/>
            </p:nvSpPr>
            <p:spPr bwMode="auto">
              <a:xfrm>
                <a:off x="-4168" y="1724"/>
                <a:ext cx="23" cy="50"/>
              </a:xfrm>
              <a:custGeom>
                <a:avLst/>
                <a:gdLst>
                  <a:gd name="T0" fmla="*/ 12 w 23"/>
                  <a:gd name="T1" fmla="*/ 24 h 50"/>
                  <a:gd name="T2" fmla="*/ 12 w 23"/>
                  <a:gd name="T3" fmla="*/ 27 h 50"/>
                  <a:gd name="T4" fmla="*/ 23 w 23"/>
                  <a:gd name="T5" fmla="*/ 50 h 50"/>
                  <a:gd name="T6" fmla="*/ 23 w 23"/>
                  <a:gd name="T7" fmla="*/ 47 h 50"/>
                  <a:gd name="T8" fmla="*/ 12 w 23"/>
                  <a:gd name="T9" fmla="*/ 24 h 50"/>
                  <a:gd name="T10" fmla="*/ 4 w 23"/>
                  <a:gd name="T11" fmla="*/ 11 h 50"/>
                  <a:gd name="T12" fmla="*/ 11 w 23"/>
                  <a:gd name="T13" fmla="*/ 25 h 50"/>
                  <a:gd name="T14" fmla="*/ 11 w 23"/>
                  <a:gd name="T15" fmla="*/ 23 h 50"/>
                  <a:gd name="T16" fmla="*/ 7 w 23"/>
                  <a:gd name="T17" fmla="*/ 12 h 50"/>
                  <a:gd name="T18" fmla="*/ 4 w 23"/>
                  <a:gd name="T19" fmla="*/ 11 h 50"/>
                  <a:gd name="T20" fmla="*/ 0 w 23"/>
                  <a:gd name="T21" fmla="*/ 0 h 50"/>
                  <a:gd name="T22" fmla="*/ 0 w 23"/>
                  <a:gd name="T23" fmla="*/ 4 h 50"/>
                  <a:gd name="T24" fmla="*/ 4 w 23"/>
                  <a:gd name="T25" fmla="*/ 9 h 50"/>
                  <a:gd name="T26" fmla="*/ 6 w 23"/>
                  <a:gd name="T27" fmla="*/ 10 h 50"/>
                  <a:gd name="T28" fmla="*/ 0 w 23"/>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0">
                    <a:moveTo>
                      <a:pt x="12" y="24"/>
                    </a:moveTo>
                    <a:lnTo>
                      <a:pt x="12" y="27"/>
                    </a:lnTo>
                    <a:lnTo>
                      <a:pt x="23" y="50"/>
                    </a:lnTo>
                    <a:lnTo>
                      <a:pt x="23" y="47"/>
                    </a:lnTo>
                    <a:lnTo>
                      <a:pt x="12" y="24"/>
                    </a:lnTo>
                    <a:moveTo>
                      <a:pt x="4" y="11"/>
                    </a:moveTo>
                    <a:lnTo>
                      <a:pt x="11" y="25"/>
                    </a:lnTo>
                    <a:lnTo>
                      <a:pt x="11" y="23"/>
                    </a:lnTo>
                    <a:lnTo>
                      <a:pt x="7" y="12"/>
                    </a:lnTo>
                    <a:lnTo>
                      <a:pt x="4" y="11"/>
                    </a:lnTo>
                    <a:moveTo>
                      <a:pt x="0" y="0"/>
                    </a:moveTo>
                    <a:lnTo>
                      <a:pt x="0" y="4"/>
                    </a:lnTo>
                    <a:lnTo>
                      <a:pt x="4" y="9"/>
                    </a:lnTo>
                    <a:lnTo>
                      <a:pt x="6"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 name="Freeform 844">
                <a:extLst>
                  <a:ext uri="{FF2B5EF4-FFF2-40B4-BE49-F238E27FC236}">
                    <a16:creationId xmlns:a16="http://schemas.microsoft.com/office/drawing/2014/main" id="{4DEB5FA4-52C5-474A-A106-E68A19FD5A2B}"/>
                  </a:ext>
                </a:extLst>
              </p:cNvPr>
              <p:cNvSpPr>
                <a:spLocks/>
              </p:cNvSpPr>
              <p:nvPr/>
            </p:nvSpPr>
            <p:spPr bwMode="auto">
              <a:xfrm>
                <a:off x="-4164" y="1733"/>
                <a:ext cx="3" cy="3"/>
              </a:xfrm>
              <a:custGeom>
                <a:avLst/>
                <a:gdLst>
                  <a:gd name="T0" fmla="*/ 0 w 3"/>
                  <a:gd name="T1" fmla="*/ 0 h 3"/>
                  <a:gd name="T2" fmla="*/ 0 w 3"/>
                  <a:gd name="T3" fmla="*/ 2 h 3"/>
                  <a:gd name="T4" fmla="*/ 3 w 3"/>
                  <a:gd name="T5" fmla="*/ 3 h 3"/>
                  <a:gd name="T6" fmla="*/ 2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3" y="3"/>
                    </a:lnTo>
                    <a:lnTo>
                      <a:pt x="2" y="1"/>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 name="Freeform 845">
                <a:extLst>
                  <a:ext uri="{FF2B5EF4-FFF2-40B4-BE49-F238E27FC236}">
                    <a16:creationId xmlns:a16="http://schemas.microsoft.com/office/drawing/2014/main" id="{C08285A9-8DB6-4A15-81B0-ACCD6BEF2A8C}"/>
                  </a:ext>
                </a:extLst>
              </p:cNvPr>
              <p:cNvSpPr>
                <a:spLocks/>
              </p:cNvSpPr>
              <p:nvPr/>
            </p:nvSpPr>
            <p:spPr bwMode="auto">
              <a:xfrm>
                <a:off x="-4164" y="1733"/>
                <a:ext cx="3" cy="3"/>
              </a:xfrm>
              <a:custGeom>
                <a:avLst/>
                <a:gdLst>
                  <a:gd name="T0" fmla="*/ 0 w 3"/>
                  <a:gd name="T1" fmla="*/ 0 h 3"/>
                  <a:gd name="T2" fmla="*/ 0 w 3"/>
                  <a:gd name="T3" fmla="*/ 2 h 3"/>
                  <a:gd name="T4" fmla="*/ 3 w 3"/>
                  <a:gd name="T5" fmla="*/ 3 h 3"/>
                  <a:gd name="T6" fmla="*/ 2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3" y="3"/>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 name="Freeform 846">
                <a:extLst>
                  <a:ext uri="{FF2B5EF4-FFF2-40B4-BE49-F238E27FC236}">
                    <a16:creationId xmlns:a16="http://schemas.microsoft.com/office/drawing/2014/main" id="{C0A36BE3-AECE-49BC-BC19-EA7919C5A2D0}"/>
                  </a:ext>
                </a:extLst>
              </p:cNvPr>
              <p:cNvSpPr>
                <a:spLocks/>
              </p:cNvSpPr>
              <p:nvPr/>
            </p:nvSpPr>
            <p:spPr bwMode="auto">
              <a:xfrm>
                <a:off x="-4157" y="1747"/>
                <a:ext cx="1" cy="4"/>
              </a:xfrm>
              <a:custGeom>
                <a:avLst/>
                <a:gdLst>
                  <a:gd name="T0" fmla="*/ 0 w 1"/>
                  <a:gd name="T1" fmla="*/ 0 h 4"/>
                  <a:gd name="T2" fmla="*/ 0 w 1"/>
                  <a:gd name="T3" fmla="*/ 2 h 4"/>
                  <a:gd name="T4" fmla="*/ 1 w 1"/>
                  <a:gd name="T5" fmla="*/ 4 h 4"/>
                  <a:gd name="T6" fmla="*/ 1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2"/>
                    </a:lnTo>
                    <a:lnTo>
                      <a:pt x="1" y="4"/>
                    </a:lnTo>
                    <a:lnTo>
                      <a:pt x="1" y="1"/>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847">
                <a:extLst>
                  <a:ext uri="{FF2B5EF4-FFF2-40B4-BE49-F238E27FC236}">
                    <a16:creationId xmlns:a16="http://schemas.microsoft.com/office/drawing/2014/main" id="{4A74904E-3F75-4519-88CA-10E4DBED6767}"/>
                  </a:ext>
                </a:extLst>
              </p:cNvPr>
              <p:cNvSpPr>
                <a:spLocks/>
              </p:cNvSpPr>
              <p:nvPr/>
            </p:nvSpPr>
            <p:spPr bwMode="auto">
              <a:xfrm>
                <a:off x="-4157" y="1747"/>
                <a:ext cx="1" cy="4"/>
              </a:xfrm>
              <a:custGeom>
                <a:avLst/>
                <a:gdLst>
                  <a:gd name="T0" fmla="*/ 0 w 1"/>
                  <a:gd name="T1" fmla="*/ 0 h 4"/>
                  <a:gd name="T2" fmla="*/ 0 w 1"/>
                  <a:gd name="T3" fmla="*/ 2 h 4"/>
                  <a:gd name="T4" fmla="*/ 1 w 1"/>
                  <a:gd name="T5" fmla="*/ 4 h 4"/>
                  <a:gd name="T6" fmla="*/ 1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lnTo>
                      <a:pt x="0" y="2"/>
                    </a:lnTo>
                    <a:lnTo>
                      <a:pt x="1" y="4"/>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848">
                <a:extLst>
                  <a:ext uri="{FF2B5EF4-FFF2-40B4-BE49-F238E27FC236}">
                    <a16:creationId xmlns:a16="http://schemas.microsoft.com/office/drawing/2014/main" id="{2A6498FC-9E75-46FB-A256-C9BF1865672A}"/>
                  </a:ext>
                </a:extLst>
              </p:cNvPr>
              <p:cNvSpPr>
                <a:spLocks noEditPoints="1"/>
              </p:cNvSpPr>
              <p:nvPr/>
            </p:nvSpPr>
            <p:spPr bwMode="auto">
              <a:xfrm>
                <a:off x="-4144" y="1773"/>
                <a:ext cx="9" cy="18"/>
              </a:xfrm>
              <a:custGeom>
                <a:avLst/>
                <a:gdLst>
                  <a:gd name="T0" fmla="*/ 5 w 9"/>
                  <a:gd name="T1" fmla="*/ 8 h 18"/>
                  <a:gd name="T2" fmla="*/ 4 w 9"/>
                  <a:gd name="T3" fmla="*/ 9 h 18"/>
                  <a:gd name="T4" fmla="*/ 8 w 9"/>
                  <a:gd name="T5" fmla="*/ 18 h 18"/>
                  <a:gd name="T6" fmla="*/ 9 w 9"/>
                  <a:gd name="T7" fmla="*/ 18 h 18"/>
                  <a:gd name="T8" fmla="*/ 5 w 9"/>
                  <a:gd name="T9" fmla="*/ 8 h 18"/>
                  <a:gd name="T10" fmla="*/ 0 w 9"/>
                  <a:gd name="T11" fmla="*/ 0 h 18"/>
                  <a:gd name="T12" fmla="*/ 0 w 9"/>
                  <a:gd name="T13" fmla="*/ 3 h 18"/>
                  <a:gd name="T14" fmla="*/ 2 w 9"/>
                  <a:gd name="T15" fmla="*/ 5 h 18"/>
                  <a:gd name="T16" fmla="*/ 3 w 9"/>
                  <a:gd name="T17" fmla="*/ 4 h 18"/>
                  <a:gd name="T18" fmla="*/ 0 w 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5" y="8"/>
                    </a:moveTo>
                    <a:lnTo>
                      <a:pt x="4" y="9"/>
                    </a:lnTo>
                    <a:lnTo>
                      <a:pt x="8" y="18"/>
                    </a:lnTo>
                    <a:lnTo>
                      <a:pt x="9" y="18"/>
                    </a:lnTo>
                    <a:lnTo>
                      <a:pt x="5" y="8"/>
                    </a:lnTo>
                    <a:close/>
                    <a:moveTo>
                      <a:pt x="0" y="0"/>
                    </a:moveTo>
                    <a:lnTo>
                      <a:pt x="0" y="3"/>
                    </a:lnTo>
                    <a:lnTo>
                      <a:pt x="2" y="5"/>
                    </a:lnTo>
                    <a:lnTo>
                      <a:pt x="3" y="4"/>
                    </a:lnTo>
                    <a:lnTo>
                      <a:pt x="0"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849">
                <a:extLst>
                  <a:ext uri="{FF2B5EF4-FFF2-40B4-BE49-F238E27FC236}">
                    <a16:creationId xmlns:a16="http://schemas.microsoft.com/office/drawing/2014/main" id="{D94A2935-05B8-4902-97CE-5BD17D282727}"/>
                  </a:ext>
                </a:extLst>
              </p:cNvPr>
              <p:cNvSpPr>
                <a:spLocks noEditPoints="1"/>
              </p:cNvSpPr>
              <p:nvPr/>
            </p:nvSpPr>
            <p:spPr bwMode="auto">
              <a:xfrm>
                <a:off x="-4144" y="1773"/>
                <a:ext cx="9" cy="18"/>
              </a:xfrm>
              <a:custGeom>
                <a:avLst/>
                <a:gdLst>
                  <a:gd name="T0" fmla="*/ 5 w 9"/>
                  <a:gd name="T1" fmla="*/ 8 h 18"/>
                  <a:gd name="T2" fmla="*/ 4 w 9"/>
                  <a:gd name="T3" fmla="*/ 9 h 18"/>
                  <a:gd name="T4" fmla="*/ 8 w 9"/>
                  <a:gd name="T5" fmla="*/ 18 h 18"/>
                  <a:gd name="T6" fmla="*/ 9 w 9"/>
                  <a:gd name="T7" fmla="*/ 18 h 18"/>
                  <a:gd name="T8" fmla="*/ 5 w 9"/>
                  <a:gd name="T9" fmla="*/ 8 h 18"/>
                  <a:gd name="T10" fmla="*/ 0 w 9"/>
                  <a:gd name="T11" fmla="*/ 0 h 18"/>
                  <a:gd name="T12" fmla="*/ 0 w 9"/>
                  <a:gd name="T13" fmla="*/ 3 h 18"/>
                  <a:gd name="T14" fmla="*/ 2 w 9"/>
                  <a:gd name="T15" fmla="*/ 5 h 18"/>
                  <a:gd name="T16" fmla="*/ 3 w 9"/>
                  <a:gd name="T17" fmla="*/ 4 h 18"/>
                  <a:gd name="T18" fmla="*/ 0 w 9"/>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5" y="8"/>
                    </a:moveTo>
                    <a:lnTo>
                      <a:pt x="4" y="9"/>
                    </a:lnTo>
                    <a:lnTo>
                      <a:pt x="8" y="18"/>
                    </a:lnTo>
                    <a:lnTo>
                      <a:pt x="9" y="18"/>
                    </a:lnTo>
                    <a:lnTo>
                      <a:pt x="5" y="8"/>
                    </a:lnTo>
                    <a:moveTo>
                      <a:pt x="0" y="0"/>
                    </a:moveTo>
                    <a:lnTo>
                      <a:pt x="0" y="3"/>
                    </a:lnTo>
                    <a:lnTo>
                      <a:pt x="2" y="5"/>
                    </a:lnTo>
                    <a:lnTo>
                      <a:pt x="3"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850">
                <a:extLst>
                  <a:ext uri="{FF2B5EF4-FFF2-40B4-BE49-F238E27FC236}">
                    <a16:creationId xmlns:a16="http://schemas.microsoft.com/office/drawing/2014/main" id="{5D3C60E4-7811-4593-8F0D-31D5DF7FC377}"/>
                  </a:ext>
                </a:extLst>
              </p:cNvPr>
              <p:cNvSpPr>
                <a:spLocks/>
              </p:cNvSpPr>
              <p:nvPr/>
            </p:nvSpPr>
            <p:spPr bwMode="auto">
              <a:xfrm>
                <a:off x="-4142" y="1777"/>
                <a:ext cx="3" cy="5"/>
              </a:xfrm>
              <a:custGeom>
                <a:avLst/>
                <a:gdLst>
                  <a:gd name="T0" fmla="*/ 1 w 3"/>
                  <a:gd name="T1" fmla="*/ 0 h 5"/>
                  <a:gd name="T2" fmla="*/ 0 w 3"/>
                  <a:gd name="T3" fmla="*/ 1 h 5"/>
                  <a:gd name="T4" fmla="*/ 2 w 3"/>
                  <a:gd name="T5" fmla="*/ 5 h 5"/>
                  <a:gd name="T6" fmla="*/ 3 w 3"/>
                  <a:gd name="T7" fmla="*/ 4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1"/>
                    </a:lnTo>
                    <a:lnTo>
                      <a:pt x="2" y="5"/>
                    </a:lnTo>
                    <a:lnTo>
                      <a:pt x="3" y="4"/>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851">
                <a:extLst>
                  <a:ext uri="{FF2B5EF4-FFF2-40B4-BE49-F238E27FC236}">
                    <a16:creationId xmlns:a16="http://schemas.microsoft.com/office/drawing/2014/main" id="{091D92C3-316B-46CD-BE1C-FC8A81C57453}"/>
                  </a:ext>
                </a:extLst>
              </p:cNvPr>
              <p:cNvSpPr>
                <a:spLocks/>
              </p:cNvSpPr>
              <p:nvPr/>
            </p:nvSpPr>
            <p:spPr bwMode="auto">
              <a:xfrm>
                <a:off x="-4142" y="1777"/>
                <a:ext cx="3" cy="5"/>
              </a:xfrm>
              <a:custGeom>
                <a:avLst/>
                <a:gdLst>
                  <a:gd name="T0" fmla="*/ 1 w 3"/>
                  <a:gd name="T1" fmla="*/ 0 h 5"/>
                  <a:gd name="T2" fmla="*/ 0 w 3"/>
                  <a:gd name="T3" fmla="*/ 1 h 5"/>
                  <a:gd name="T4" fmla="*/ 2 w 3"/>
                  <a:gd name="T5" fmla="*/ 5 h 5"/>
                  <a:gd name="T6" fmla="*/ 3 w 3"/>
                  <a:gd name="T7" fmla="*/ 4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1"/>
                    </a:lnTo>
                    <a:lnTo>
                      <a:pt x="2" y="5"/>
                    </a:lnTo>
                    <a:lnTo>
                      <a:pt x="3"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 name="Freeform 852">
                <a:extLst>
                  <a:ext uri="{FF2B5EF4-FFF2-40B4-BE49-F238E27FC236}">
                    <a16:creationId xmlns:a16="http://schemas.microsoft.com/office/drawing/2014/main" id="{348F0B18-7FBA-4FF3-ADD0-FA69F4223002}"/>
                  </a:ext>
                </a:extLst>
              </p:cNvPr>
              <p:cNvSpPr>
                <a:spLocks noEditPoints="1"/>
              </p:cNvSpPr>
              <p:nvPr/>
            </p:nvSpPr>
            <p:spPr bwMode="auto">
              <a:xfrm>
                <a:off x="-4135" y="1792"/>
                <a:ext cx="94" cy="187"/>
              </a:xfrm>
              <a:custGeom>
                <a:avLst/>
                <a:gdLst>
                  <a:gd name="T0" fmla="*/ 51 w 94"/>
                  <a:gd name="T1" fmla="*/ 101 h 187"/>
                  <a:gd name="T2" fmla="*/ 50 w 94"/>
                  <a:gd name="T3" fmla="*/ 102 h 187"/>
                  <a:gd name="T4" fmla="*/ 92 w 94"/>
                  <a:gd name="T5" fmla="*/ 187 h 187"/>
                  <a:gd name="T6" fmla="*/ 94 w 94"/>
                  <a:gd name="T7" fmla="*/ 187 h 187"/>
                  <a:gd name="T8" fmla="*/ 51 w 94"/>
                  <a:gd name="T9" fmla="*/ 101 h 187"/>
                  <a:gd name="T10" fmla="*/ 1 w 94"/>
                  <a:gd name="T11" fmla="*/ 0 h 187"/>
                  <a:gd name="T12" fmla="*/ 0 w 94"/>
                  <a:gd name="T13" fmla="*/ 1 h 187"/>
                  <a:gd name="T14" fmla="*/ 48 w 94"/>
                  <a:gd name="T15" fmla="*/ 97 h 187"/>
                  <a:gd name="T16" fmla="*/ 49 w 94"/>
                  <a:gd name="T17" fmla="*/ 96 h 187"/>
                  <a:gd name="T18" fmla="*/ 1 w 94"/>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87">
                    <a:moveTo>
                      <a:pt x="51" y="101"/>
                    </a:moveTo>
                    <a:lnTo>
                      <a:pt x="50" y="102"/>
                    </a:lnTo>
                    <a:lnTo>
                      <a:pt x="92" y="187"/>
                    </a:lnTo>
                    <a:lnTo>
                      <a:pt x="94" y="187"/>
                    </a:lnTo>
                    <a:lnTo>
                      <a:pt x="51" y="101"/>
                    </a:lnTo>
                    <a:close/>
                    <a:moveTo>
                      <a:pt x="1" y="0"/>
                    </a:moveTo>
                    <a:lnTo>
                      <a:pt x="0" y="1"/>
                    </a:lnTo>
                    <a:lnTo>
                      <a:pt x="48" y="97"/>
                    </a:lnTo>
                    <a:lnTo>
                      <a:pt x="49" y="96"/>
                    </a:lnTo>
                    <a:lnTo>
                      <a:pt x="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853">
                <a:extLst>
                  <a:ext uri="{FF2B5EF4-FFF2-40B4-BE49-F238E27FC236}">
                    <a16:creationId xmlns:a16="http://schemas.microsoft.com/office/drawing/2014/main" id="{059A2FB5-A3D2-4390-809B-BC9098C14C73}"/>
                  </a:ext>
                </a:extLst>
              </p:cNvPr>
              <p:cNvSpPr>
                <a:spLocks noEditPoints="1"/>
              </p:cNvSpPr>
              <p:nvPr/>
            </p:nvSpPr>
            <p:spPr bwMode="auto">
              <a:xfrm>
                <a:off x="-4135" y="1792"/>
                <a:ext cx="94" cy="187"/>
              </a:xfrm>
              <a:custGeom>
                <a:avLst/>
                <a:gdLst>
                  <a:gd name="T0" fmla="*/ 51 w 94"/>
                  <a:gd name="T1" fmla="*/ 101 h 187"/>
                  <a:gd name="T2" fmla="*/ 50 w 94"/>
                  <a:gd name="T3" fmla="*/ 102 h 187"/>
                  <a:gd name="T4" fmla="*/ 92 w 94"/>
                  <a:gd name="T5" fmla="*/ 187 h 187"/>
                  <a:gd name="T6" fmla="*/ 94 w 94"/>
                  <a:gd name="T7" fmla="*/ 187 h 187"/>
                  <a:gd name="T8" fmla="*/ 51 w 94"/>
                  <a:gd name="T9" fmla="*/ 101 h 187"/>
                  <a:gd name="T10" fmla="*/ 1 w 94"/>
                  <a:gd name="T11" fmla="*/ 0 h 187"/>
                  <a:gd name="T12" fmla="*/ 0 w 94"/>
                  <a:gd name="T13" fmla="*/ 1 h 187"/>
                  <a:gd name="T14" fmla="*/ 48 w 94"/>
                  <a:gd name="T15" fmla="*/ 97 h 187"/>
                  <a:gd name="T16" fmla="*/ 49 w 94"/>
                  <a:gd name="T17" fmla="*/ 96 h 187"/>
                  <a:gd name="T18" fmla="*/ 1 w 94"/>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87">
                    <a:moveTo>
                      <a:pt x="51" y="101"/>
                    </a:moveTo>
                    <a:lnTo>
                      <a:pt x="50" y="102"/>
                    </a:lnTo>
                    <a:lnTo>
                      <a:pt x="92" y="187"/>
                    </a:lnTo>
                    <a:lnTo>
                      <a:pt x="94" y="187"/>
                    </a:lnTo>
                    <a:lnTo>
                      <a:pt x="51" y="101"/>
                    </a:lnTo>
                    <a:moveTo>
                      <a:pt x="1" y="0"/>
                    </a:moveTo>
                    <a:lnTo>
                      <a:pt x="0" y="1"/>
                    </a:lnTo>
                    <a:lnTo>
                      <a:pt x="48" y="97"/>
                    </a:lnTo>
                    <a:lnTo>
                      <a:pt x="49" y="9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854">
                <a:extLst>
                  <a:ext uri="{FF2B5EF4-FFF2-40B4-BE49-F238E27FC236}">
                    <a16:creationId xmlns:a16="http://schemas.microsoft.com/office/drawing/2014/main" id="{DA147AFA-39C2-42BE-A0D4-23E9C0AEE7FF}"/>
                  </a:ext>
                </a:extLst>
              </p:cNvPr>
              <p:cNvSpPr>
                <a:spLocks/>
              </p:cNvSpPr>
              <p:nvPr/>
            </p:nvSpPr>
            <p:spPr bwMode="auto">
              <a:xfrm>
                <a:off x="-4087" y="1888"/>
                <a:ext cx="3" cy="6"/>
              </a:xfrm>
              <a:custGeom>
                <a:avLst/>
                <a:gdLst>
                  <a:gd name="T0" fmla="*/ 1 w 3"/>
                  <a:gd name="T1" fmla="*/ 0 h 6"/>
                  <a:gd name="T2" fmla="*/ 0 w 3"/>
                  <a:gd name="T3" fmla="*/ 1 h 6"/>
                  <a:gd name="T4" fmla="*/ 2 w 3"/>
                  <a:gd name="T5" fmla="*/ 6 h 6"/>
                  <a:gd name="T6" fmla="*/ 3 w 3"/>
                  <a:gd name="T7" fmla="*/ 5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1"/>
                    </a:lnTo>
                    <a:lnTo>
                      <a:pt x="2" y="6"/>
                    </a:lnTo>
                    <a:lnTo>
                      <a:pt x="3" y="5"/>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855">
                <a:extLst>
                  <a:ext uri="{FF2B5EF4-FFF2-40B4-BE49-F238E27FC236}">
                    <a16:creationId xmlns:a16="http://schemas.microsoft.com/office/drawing/2014/main" id="{5EFE1A22-AD34-479F-A61F-AEE2E5ECD1A6}"/>
                  </a:ext>
                </a:extLst>
              </p:cNvPr>
              <p:cNvSpPr>
                <a:spLocks/>
              </p:cNvSpPr>
              <p:nvPr/>
            </p:nvSpPr>
            <p:spPr bwMode="auto">
              <a:xfrm>
                <a:off x="-4087" y="1888"/>
                <a:ext cx="3" cy="6"/>
              </a:xfrm>
              <a:custGeom>
                <a:avLst/>
                <a:gdLst>
                  <a:gd name="T0" fmla="*/ 1 w 3"/>
                  <a:gd name="T1" fmla="*/ 0 h 6"/>
                  <a:gd name="T2" fmla="*/ 0 w 3"/>
                  <a:gd name="T3" fmla="*/ 1 h 6"/>
                  <a:gd name="T4" fmla="*/ 2 w 3"/>
                  <a:gd name="T5" fmla="*/ 6 h 6"/>
                  <a:gd name="T6" fmla="*/ 3 w 3"/>
                  <a:gd name="T7" fmla="*/ 5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1"/>
                    </a:lnTo>
                    <a:lnTo>
                      <a:pt x="2" y="6"/>
                    </a:lnTo>
                    <a:lnTo>
                      <a:pt x="3"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Freeform 856">
                <a:extLst>
                  <a:ext uri="{FF2B5EF4-FFF2-40B4-BE49-F238E27FC236}">
                    <a16:creationId xmlns:a16="http://schemas.microsoft.com/office/drawing/2014/main" id="{1FFB7535-0D4B-41BF-B967-BA7570C62227}"/>
                  </a:ext>
                </a:extLst>
              </p:cNvPr>
              <p:cNvSpPr>
                <a:spLocks/>
              </p:cNvSpPr>
              <p:nvPr/>
            </p:nvSpPr>
            <p:spPr bwMode="auto">
              <a:xfrm>
                <a:off x="-3675" y="1881"/>
                <a:ext cx="59" cy="98"/>
              </a:xfrm>
              <a:custGeom>
                <a:avLst/>
                <a:gdLst>
                  <a:gd name="T0" fmla="*/ 53 w 54"/>
                  <a:gd name="T1" fmla="*/ 0 h 89"/>
                  <a:gd name="T2" fmla="*/ 0 w 54"/>
                  <a:gd name="T3" fmla="*/ 89 h 89"/>
                  <a:gd name="T4" fmla="*/ 1 w 54"/>
                  <a:gd name="T5" fmla="*/ 89 h 89"/>
                  <a:gd name="T6" fmla="*/ 54 w 54"/>
                  <a:gd name="T7" fmla="*/ 1 h 89"/>
                  <a:gd name="T8" fmla="*/ 53 w 54"/>
                  <a:gd name="T9" fmla="*/ 0 h 89"/>
                </a:gdLst>
                <a:ahLst/>
                <a:cxnLst>
                  <a:cxn ang="0">
                    <a:pos x="T0" y="T1"/>
                  </a:cxn>
                  <a:cxn ang="0">
                    <a:pos x="T2" y="T3"/>
                  </a:cxn>
                  <a:cxn ang="0">
                    <a:pos x="T4" y="T5"/>
                  </a:cxn>
                  <a:cxn ang="0">
                    <a:pos x="T6" y="T7"/>
                  </a:cxn>
                  <a:cxn ang="0">
                    <a:pos x="T8" y="T9"/>
                  </a:cxn>
                </a:cxnLst>
                <a:rect l="0" t="0" r="r" b="b"/>
                <a:pathLst>
                  <a:path w="54" h="89">
                    <a:moveTo>
                      <a:pt x="53" y="0"/>
                    </a:moveTo>
                    <a:cubicBezTo>
                      <a:pt x="0" y="89"/>
                      <a:pt x="0" y="89"/>
                      <a:pt x="0" y="89"/>
                    </a:cubicBezTo>
                    <a:cubicBezTo>
                      <a:pt x="1" y="89"/>
                      <a:pt x="1" y="89"/>
                      <a:pt x="1" y="89"/>
                    </a:cubicBezTo>
                    <a:cubicBezTo>
                      <a:pt x="54" y="1"/>
                      <a:pt x="54" y="1"/>
                      <a:pt x="54" y="1"/>
                    </a:cubicBezTo>
                    <a:cubicBezTo>
                      <a:pt x="54" y="1"/>
                      <a:pt x="53" y="0"/>
                      <a:pt x="53"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 name="Freeform 857">
                <a:extLst>
                  <a:ext uri="{FF2B5EF4-FFF2-40B4-BE49-F238E27FC236}">
                    <a16:creationId xmlns:a16="http://schemas.microsoft.com/office/drawing/2014/main" id="{AE5836B7-BE36-4628-BEB9-0153CA8C622F}"/>
                  </a:ext>
                </a:extLst>
              </p:cNvPr>
              <p:cNvSpPr>
                <a:spLocks noEditPoints="1"/>
              </p:cNvSpPr>
              <p:nvPr/>
            </p:nvSpPr>
            <p:spPr bwMode="auto">
              <a:xfrm>
                <a:off x="-4145" y="1771"/>
                <a:ext cx="11" cy="22"/>
              </a:xfrm>
              <a:custGeom>
                <a:avLst/>
                <a:gdLst>
                  <a:gd name="T0" fmla="*/ 10 w 11"/>
                  <a:gd name="T1" fmla="*/ 20 h 22"/>
                  <a:gd name="T2" fmla="*/ 9 w 11"/>
                  <a:gd name="T3" fmla="*/ 20 h 22"/>
                  <a:gd name="T4" fmla="*/ 10 w 11"/>
                  <a:gd name="T5" fmla="*/ 22 h 22"/>
                  <a:gd name="T6" fmla="*/ 11 w 11"/>
                  <a:gd name="T7" fmla="*/ 21 h 22"/>
                  <a:gd name="T8" fmla="*/ 10 w 11"/>
                  <a:gd name="T9" fmla="*/ 20 h 22"/>
                  <a:gd name="T10" fmla="*/ 0 w 11"/>
                  <a:gd name="T11" fmla="*/ 0 h 22"/>
                  <a:gd name="T12" fmla="*/ 0 w 11"/>
                  <a:gd name="T13" fmla="*/ 3 h 22"/>
                  <a:gd name="T14" fmla="*/ 1 w 11"/>
                  <a:gd name="T15" fmla="*/ 5 h 22"/>
                  <a:gd name="T16" fmla="*/ 1 w 11"/>
                  <a:gd name="T17" fmla="*/ 2 h 22"/>
                  <a:gd name="T18" fmla="*/ 0 w 1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2">
                    <a:moveTo>
                      <a:pt x="10" y="20"/>
                    </a:moveTo>
                    <a:lnTo>
                      <a:pt x="9" y="20"/>
                    </a:lnTo>
                    <a:lnTo>
                      <a:pt x="10" y="22"/>
                    </a:lnTo>
                    <a:lnTo>
                      <a:pt x="11" y="21"/>
                    </a:lnTo>
                    <a:lnTo>
                      <a:pt x="10" y="20"/>
                    </a:lnTo>
                    <a:close/>
                    <a:moveTo>
                      <a:pt x="0" y="0"/>
                    </a:moveTo>
                    <a:lnTo>
                      <a:pt x="0" y="3"/>
                    </a:lnTo>
                    <a:lnTo>
                      <a:pt x="1" y="5"/>
                    </a:lnTo>
                    <a:lnTo>
                      <a:pt x="1" y="2"/>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 name="Freeform 858">
                <a:extLst>
                  <a:ext uri="{FF2B5EF4-FFF2-40B4-BE49-F238E27FC236}">
                    <a16:creationId xmlns:a16="http://schemas.microsoft.com/office/drawing/2014/main" id="{6247D721-AB91-495F-A0AB-EF575BEA68A9}"/>
                  </a:ext>
                </a:extLst>
              </p:cNvPr>
              <p:cNvSpPr>
                <a:spLocks noEditPoints="1"/>
              </p:cNvSpPr>
              <p:nvPr/>
            </p:nvSpPr>
            <p:spPr bwMode="auto">
              <a:xfrm>
                <a:off x="-4145" y="1771"/>
                <a:ext cx="11" cy="22"/>
              </a:xfrm>
              <a:custGeom>
                <a:avLst/>
                <a:gdLst>
                  <a:gd name="T0" fmla="*/ 10 w 11"/>
                  <a:gd name="T1" fmla="*/ 20 h 22"/>
                  <a:gd name="T2" fmla="*/ 9 w 11"/>
                  <a:gd name="T3" fmla="*/ 20 h 22"/>
                  <a:gd name="T4" fmla="*/ 10 w 11"/>
                  <a:gd name="T5" fmla="*/ 22 h 22"/>
                  <a:gd name="T6" fmla="*/ 11 w 11"/>
                  <a:gd name="T7" fmla="*/ 21 h 22"/>
                  <a:gd name="T8" fmla="*/ 10 w 11"/>
                  <a:gd name="T9" fmla="*/ 20 h 22"/>
                  <a:gd name="T10" fmla="*/ 0 w 11"/>
                  <a:gd name="T11" fmla="*/ 0 h 22"/>
                  <a:gd name="T12" fmla="*/ 0 w 11"/>
                  <a:gd name="T13" fmla="*/ 3 h 22"/>
                  <a:gd name="T14" fmla="*/ 1 w 11"/>
                  <a:gd name="T15" fmla="*/ 5 h 22"/>
                  <a:gd name="T16" fmla="*/ 1 w 11"/>
                  <a:gd name="T17" fmla="*/ 2 h 22"/>
                  <a:gd name="T18" fmla="*/ 0 w 11"/>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2">
                    <a:moveTo>
                      <a:pt x="10" y="20"/>
                    </a:moveTo>
                    <a:lnTo>
                      <a:pt x="9" y="20"/>
                    </a:lnTo>
                    <a:lnTo>
                      <a:pt x="10" y="22"/>
                    </a:lnTo>
                    <a:lnTo>
                      <a:pt x="11" y="21"/>
                    </a:lnTo>
                    <a:lnTo>
                      <a:pt x="10" y="20"/>
                    </a:lnTo>
                    <a:moveTo>
                      <a:pt x="0" y="0"/>
                    </a:moveTo>
                    <a:lnTo>
                      <a:pt x="0" y="3"/>
                    </a:lnTo>
                    <a:lnTo>
                      <a:pt x="1" y="5"/>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 name="Freeform 859">
                <a:extLst>
                  <a:ext uri="{FF2B5EF4-FFF2-40B4-BE49-F238E27FC236}">
                    <a16:creationId xmlns:a16="http://schemas.microsoft.com/office/drawing/2014/main" id="{A1792638-1045-47BD-8EB4-C302F6309E18}"/>
                  </a:ext>
                </a:extLst>
              </p:cNvPr>
              <p:cNvSpPr>
                <a:spLocks/>
              </p:cNvSpPr>
              <p:nvPr/>
            </p:nvSpPr>
            <p:spPr bwMode="auto">
              <a:xfrm>
                <a:off x="-4273" y="1514"/>
                <a:ext cx="3" cy="5"/>
              </a:xfrm>
              <a:custGeom>
                <a:avLst/>
                <a:gdLst>
                  <a:gd name="T0" fmla="*/ 1 w 3"/>
                  <a:gd name="T1" fmla="*/ 0 h 5"/>
                  <a:gd name="T2" fmla="*/ 0 w 3"/>
                  <a:gd name="T3" fmla="*/ 0 h 5"/>
                  <a:gd name="T4" fmla="*/ 2 w 3"/>
                  <a:gd name="T5" fmla="*/ 5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0"/>
                    </a:lnTo>
                    <a:lnTo>
                      <a:pt x="2" y="5"/>
                    </a:lnTo>
                    <a:lnTo>
                      <a:pt x="3" y="5"/>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 name="Freeform 860">
                <a:extLst>
                  <a:ext uri="{FF2B5EF4-FFF2-40B4-BE49-F238E27FC236}">
                    <a16:creationId xmlns:a16="http://schemas.microsoft.com/office/drawing/2014/main" id="{CBE11ECE-42E5-4F7A-850B-E56D6C344DE0}"/>
                  </a:ext>
                </a:extLst>
              </p:cNvPr>
              <p:cNvSpPr>
                <a:spLocks/>
              </p:cNvSpPr>
              <p:nvPr/>
            </p:nvSpPr>
            <p:spPr bwMode="auto">
              <a:xfrm>
                <a:off x="-4273" y="1514"/>
                <a:ext cx="3" cy="5"/>
              </a:xfrm>
              <a:custGeom>
                <a:avLst/>
                <a:gdLst>
                  <a:gd name="T0" fmla="*/ 1 w 3"/>
                  <a:gd name="T1" fmla="*/ 0 h 5"/>
                  <a:gd name="T2" fmla="*/ 0 w 3"/>
                  <a:gd name="T3" fmla="*/ 0 h 5"/>
                  <a:gd name="T4" fmla="*/ 2 w 3"/>
                  <a:gd name="T5" fmla="*/ 5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lnTo>
                      <a:pt x="0" y="0"/>
                    </a:lnTo>
                    <a:lnTo>
                      <a:pt x="2" y="5"/>
                    </a:lnTo>
                    <a:lnTo>
                      <a:pt x="3"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 name="Freeform 861">
                <a:extLst>
                  <a:ext uri="{FF2B5EF4-FFF2-40B4-BE49-F238E27FC236}">
                    <a16:creationId xmlns:a16="http://schemas.microsoft.com/office/drawing/2014/main" id="{824DE484-212F-43EB-B7E3-4AE29DE620CD}"/>
                  </a:ext>
                </a:extLst>
              </p:cNvPr>
              <p:cNvSpPr>
                <a:spLocks noEditPoints="1"/>
              </p:cNvSpPr>
              <p:nvPr/>
            </p:nvSpPr>
            <p:spPr bwMode="auto">
              <a:xfrm>
                <a:off x="-4250" y="1560"/>
                <a:ext cx="82" cy="168"/>
              </a:xfrm>
              <a:custGeom>
                <a:avLst/>
                <a:gdLst>
                  <a:gd name="T0" fmla="*/ 77 w 82"/>
                  <a:gd name="T1" fmla="*/ 153 h 168"/>
                  <a:gd name="T2" fmla="*/ 77 w 82"/>
                  <a:gd name="T3" fmla="*/ 157 h 168"/>
                  <a:gd name="T4" fmla="*/ 82 w 82"/>
                  <a:gd name="T5" fmla="*/ 168 h 168"/>
                  <a:gd name="T6" fmla="*/ 82 w 82"/>
                  <a:gd name="T7" fmla="*/ 164 h 168"/>
                  <a:gd name="T8" fmla="*/ 77 w 82"/>
                  <a:gd name="T9" fmla="*/ 153 h 168"/>
                  <a:gd name="T10" fmla="*/ 1 w 82"/>
                  <a:gd name="T11" fmla="*/ 0 h 168"/>
                  <a:gd name="T12" fmla="*/ 0 w 82"/>
                  <a:gd name="T13" fmla="*/ 2 h 168"/>
                  <a:gd name="T14" fmla="*/ 3 w 82"/>
                  <a:gd name="T15" fmla="*/ 6 h 168"/>
                  <a:gd name="T16" fmla="*/ 4 w 82"/>
                  <a:gd name="T17" fmla="*/ 5 h 168"/>
                  <a:gd name="T18" fmla="*/ 1 w 8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68">
                    <a:moveTo>
                      <a:pt x="77" y="153"/>
                    </a:moveTo>
                    <a:lnTo>
                      <a:pt x="77" y="157"/>
                    </a:lnTo>
                    <a:lnTo>
                      <a:pt x="82" y="168"/>
                    </a:lnTo>
                    <a:lnTo>
                      <a:pt x="82" y="164"/>
                    </a:lnTo>
                    <a:lnTo>
                      <a:pt x="77" y="153"/>
                    </a:lnTo>
                    <a:close/>
                    <a:moveTo>
                      <a:pt x="1" y="0"/>
                    </a:moveTo>
                    <a:lnTo>
                      <a:pt x="0" y="2"/>
                    </a:lnTo>
                    <a:lnTo>
                      <a:pt x="3" y="6"/>
                    </a:lnTo>
                    <a:lnTo>
                      <a:pt x="4" y="5"/>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 name="Freeform 862">
                <a:extLst>
                  <a:ext uri="{FF2B5EF4-FFF2-40B4-BE49-F238E27FC236}">
                    <a16:creationId xmlns:a16="http://schemas.microsoft.com/office/drawing/2014/main" id="{AA2EBADB-8740-4D73-9981-94B2C25E7544}"/>
                  </a:ext>
                </a:extLst>
              </p:cNvPr>
              <p:cNvSpPr>
                <a:spLocks noEditPoints="1"/>
              </p:cNvSpPr>
              <p:nvPr/>
            </p:nvSpPr>
            <p:spPr bwMode="auto">
              <a:xfrm>
                <a:off x="-4250" y="1560"/>
                <a:ext cx="82" cy="168"/>
              </a:xfrm>
              <a:custGeom>
                <a:avLst/>
                <a:gdLst>
                  <a:gd name="T0" fmla="*/ 77 w 82"/>
                  <a:gd name="T1" fmla="*/ 153 h 168"/>
                  <a:gd name="T2" fmla="*/ 77 w 82"/>
                  <a:gd name="T3" fmla="*/ 157 h 168"/>
                  <a:gd name="T4" fmla="*/ 82 w 82"/>
                  <a:gd name="T5" fmla="*/ 168 h 168"/>
                  <a:gd name="T6" fmla="*/ 82 w 82"/>
                  <a:gd name="T7" fmla="*/ 164 h 168"/>
                  <a:gd name="T8" fmla="*/ 77 w 82"/>
                  <a:gd name="T9" fmla="*/ 153 h 168"/>
                  <a:gd name="T10" fmla="*/ 1 w 82"/>
                  <a:gd name="T11" fmla="*/ 0 h 168"/>
                  <a:gd name="T12" fmla="*/ 0 w 82"/>
                  <a:gd name="T13" fmla="*/ 2 h 168"/>
                  <a:gd name="T14" fmla="*/ 3 w 82"/>
                  <a:gd name="T15" fmla="*/ 6 h 168"/>
                  <a:gd name="T16" fmla="*/ 4 w 82"/>
                  <a:gd name="T17" fmla="*/ 5 h 168"/>
                  <a:gd name="T18" fmla="*/ 1 w 8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168">
                    <a:moveTo>
                      <a:pt x="77" y="153"/>
                    </a:moveTo>
                    <a:lnTo>
                      <a:pt x="77" y="157"/>
                    </a:lnTo>
                    <a:lnTo>
                      <a:pt x="82" y="168"/>
                    </a:lnTo>
                    <a:lnTo>
                      <a:pt x="82" y="164"/>
                    </a:lnTo>
                    <a:lnTo>
                      <a:pt x="77" y="153"/>
                    </a:lnTo>
                    <a:moveTo>
                      <a:pt x="1" y="0"/>
                    </a:moveTo>
                    <a:lnTo>
                      <a:pt x="0" y="2"/>
                    </a:lnTo>
                    <a:lnTo>
                      <a:pt x="3" y="6"/>
                    </a:lnTo>
                    <a:lnTo>
                      <a:pt x="4"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 name="Freeform 863">
                <a:extLst>
                  <a:ext uri="{FF2B5EF4-FFF2-40B4-BE49-F238E27FC236}">
                    <a16:creationId xmlns:a16="http://schemas.microsoft.com/office/drawing/2014/main" id="{7D2228F4-5B8D-4FDC-9E5F-9021D8F259C2}"/>
                  </a:ext>
                </a:extLst>
              </p:cNvPr>
              <p:cNvSpPr>
                <a:spLocks/>
              </p:cNvSpPr>
              <p:nvPr/>
            </p:nvSpPr>
            <p:spPr bwMode="auto">
              <a:xfrm>
                <a:off x="-3616" y="1884"/>
                <a:ext cx="9" cy="95"/>
              </a:xfrm>
              <a:custGeom>
                <a:avLst/>
                <a:gdLst>
                  <a:gd name="T0" fmla="*/ 6 w 8"/>
                  <a:gd name="T1" fmla="*/ 0 h 86"/>
                  <a:gd name="T2" fmla="*/ 0 w 8"/>
                  <a:gd name="T3" fmla="*/ 86 h 86"/>
                  <a:gd name="T4" fmla="*/ 2 w 8"/>
                  <a:gd name="T5" fmla="*/ 86 h 86"/>
                  <a:gd name="T6" fmla="*/ 8 w 8"/>
                  <a:gd name="T7" fmla="*/ 2 h 86"/>
                  <a:gd name="T8" fmla="*/ 7 w 8"/>
                  <a:gd name="T9" fmla="*/ 0 h 86"/>
                  <a:gd name="T10" fmla="*/ 6 w 8"/>
                  <a:gd name="T11" fmla="*/ 0 h 86"/>
                </a:gdLst>
                <a:ahLst/>
                <a:cxnLst>
                  <a:cxn ang="0">
                    <a:pos x="T0" y="T1"/>
                  </a:cxn>
                  <a:cxn ang="0">
                    <a:pos x="T2" y="T3"/>
                  </a:cxn>
                  <a:cxn ang="0">
                    <a:pos x="T4" y="T5"/>
                  </a:cxn>
                  <a:cxn ang="0">
                    <a:pos x="T6" y="T7"/>
                  </a:cxn>
                  <a:cxn ang="0">
                    <a:pos x="T8" y="T9"/>
                  </a:cxn>
                  <a:cxn ang="0">
                    <a:pos x="T10" y="T11"/>
                  </a:cxn>
                </a:cxnLst>
                <a:rect l="0" t="0" r="r" b="b"/>
                <a:pathLst>
                  <a:path w="8" h="86">
                    <a:moveTo>
                      <a:pt x="6" y="0"/>
                    </a:moveTo>
                    <a:cubicBezTo>
                      <a:pt x="0" y="86"/>
                      <a:pt x="0" y="86"/>
                      <a:pt x="0" y="86"/>
                    </a:cubicBezTo>
                    <a:cubicBezTo>
                      <a:pt x="2" y="86"/>
                      <a:pt x="2" y="86"/>
                      <a:pt x="2" y="86"/>
                    </a:cubicBezTo>
                    <a:cubicBezTo>
                      <a:pt x="8" y="2"/>
                      <a:pt x="8" y="2"/>
                      <a:pt x="8" y="2"/>
                    </a:cubicBezTo>
                    <a:cubicBezTo>
                      <a:pt x="7" y="0"/>
                      <a:pt x="7" y="0"/>
                      <a:pt x="7" y="0"/>
                    </a:cubicBezTo>
                    <a:cubicBezTo>
                      <a:pt x="7" y="0"/>
                      <a:pt x="7" y="0"/>
                      <a:pt x="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 name="Freeform 864">
                <a:extLst>
                  <a:ext uri="{FF2B5EF4-FFF2-40B4-BE49-F238E27FC236}">
                    <a16:creationId xmlns:a16="http://schemas.microsoft.com/office/drawing/2014/main" id="{9240329B-0380-4D95-B0B7-DFB0C79CB06B}"/>
                  </a:ext>
                </a:extLst>
              </p:cNvPr>
              <p:cNvSpPr>
                <a:spLocks/>
              </p:cNvSpPr>
              <p:nvPr/>
            </p:nvSpPr>
            <p:spPr bwMode="auto">
              <a:xfrm>
                <a:off x="-3608" y="1884"/>
                <a:ext cx="1" cy="3"/>
              </a:xfrm>
              <a:custGeom>
                <a:avLst/>
                <a:gdLst>
                  <a:gd name="T0" fmla="*/ 0 w 1"/>
                  <a:gd name="T1" fmla="*/ 0 h 2"/>
                  <a:gd name="T2" fmla="*/ 1 w 1"/>
                  <a:gd name="T3" fmla="*/ 2 h 2"/>
                  <a:gd name="T4" fmla="*/ 1 w 1"/>
                  <a:gd name="T5" fmla="*/ 0 h 2"/>
                  <a:gd name="T6" fmla="*/ 0 w 1"/>
                  <a:gd name="T7" fmla="*/ 0 h 2"/>
                </a:gdLst>
                <a:ahLst/>
                <a:cxnLst>
                  <a:cxn ang="0">
                    <a:pos x="T0" y="T1"/>
                  </a:cxn>
                  <a:cxn ang="0">
                    <a:pos x="T2" y="T3"/>
                  </a:cxn>
                  <a:cxn ang="0">
                    <a:pos x="T4" y="T5"/>
                  </a:cxn>
                  <a:cxn ang="0">
                    <a:pos x="T6" y="T7"/>
                  </a:cxn>
                </a:cxnLst>
                <a:rect l="0" t="0" r="r" b="b"/>
                <a:pathLst>
                  <a:path w="1" h="2">
                    <a:moveTo>
                      <a:pt x="0" y="0"/>
                    </a:moveTo>
                    <a:cubicBezTo>
                      <a:pt x="1" y="2"/>
                      <a:pt x="1" y="2"/>
                      <a:pt x="1" y="2"/>
                    </a:cubicBezTo>
                    <a:cubicBezTo>
                      <a:pt x="1" y="0"/>
                      <a:pt x="1" y="0"/>
                      <a:pt x="1" y="0"/>
                    </a:cubicBezTo>
                    <a:cubicBezTo>
                      <a:pt x="1" y="0"/>
                      <a:pt x="0" y="0"/>
                      <a:pt x="0"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 name="Freeform 865">
                <a:extLst>
                  <a:ext uri="{FF2B5EF4-FFF2-40B4-BE49-F238E27FC236}">
                    <a16:creationId xmlns:a16="http://schemas.microsoft.com/office/drawing/2014/main" id="{50BA791D-5B32-4545-8E12-AD1288221F41}"/>
                  </a:ext>
                </a:extLst>
              </p:cNvPr>
              <p:cNvSpPr>
                <a:spLocks noEditPoints="1"/>
              </p:cNvSpPr>
              <p:nvPr/>
            </p:nvSpPr>
            <p:spPr bwMode="auto">
              <a:xfrm>
                <a:off x="-2247" y="1447"/>
                <a:ext cx="105" cy="113"/>
              </a:xfrm>
              <a:custGeom>
                <a:avLst/>
                <a:gdLst>
                  <a:gd name="T0" fmla="*/ 89 w 96"/>
                  <a:gd name="T1" fmla="*/ 9 h 103"/>
                  <a:gd name="T2" fmla="*/ 85 w 96"/>
                  <a:gd name="T3" fmla="*/ 11 h 103"/>
                  <a:gd name="T4" fmla="*/ 0 w 96"/>
                  <a:gd name="T5" fmla="*/ 103 h 103"/>
                  <a:gd name="T6" fmla="*/ 2 w 96"/>
                  <a:gd name="T7" fmla="*/ 103 h 103"/>
                  <a:gd name="T8" fmla="*/ 89 w 96"/>
                  <a:gd name="T9" fmla="*/ 9 h 103"/>
                  <a:gd name="T10" fmla="*/ 96 w 96"/>
                  <a:gd name="T11" fmla="*/ 0 h 103"/>
                  <a:gd name="T12" fmla="*/ 94 w 96"/>
                  <a:gd name="T13" fmla="*/ 2 h 103"/>
                  <a:gd name="T14" fmla="*/ 96 w 96"/>
                  <a:gd name="T15" fmla="*/ 0 h 103"/>
                  <a:gd name="T16" fmla="*/ 96 w 96"/>
                  <a:gd name="T1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103">
                    <a:moveTo>
                      <a:pt x="89" y="9"/>
                    </a:moveTo>
                    <a:cubicBezTo>
                      <a:pt x="85" y="11"/>
                      <a:pt x="85" y="11"/>
                      <a:pt x="85" y="11"/>
                    </a:cubicBezTo>
                    <a:cubicBezTo>
                      <a:pt x="0" y="103"/>
                      <a:pt x="0" y="103"/>
                      <a:pt x="0" y="103"/>
                    </a:cubicBezTo>
                    <a:cubicBezTo>
                      <a:pt x="2" y="103"/>
                      <a:pt x="2" y="103"/>
                      <a:pt x="2" y="103"/>
                    </a:cubicBezTo>
                    <a:cubicBezTo>
                      <a:pt x="89" y="9"/>
                      <a:pt x="89" y="9"/>
                      <a:pt x="89" y="9"/>
                    </a:cubicBezTo>
                    <a:moveTo>
                      <a:pt x="96" y="0"/>
                    </a:moveTo>
                    <a:cubicBezTo>
                      <a:pt x="94" y="2"/>
                      <a:pt x="94" y="2"/>
                      <a:pt x="94" y="2"/>
                    </a:cubicBezTo>
                    <a:cubicBezTo>
                      <a:pt x="96" y="0"/>
                      <a:pt x="96" y="0"/>
                      <a:pt x="96" y="0"/>
                    </a:cubicBezTo>
                    <a:cubicBezTo>
                      <a:pt x="96" y="0"/>
                      <a:pt x="96" y="0"/>
                      <a:pt x="9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866">
                <a:extLst>
                  <a:ext uri="{FF2B5EF4-FFF2-40B4-BE49-F238E27FC236}">
                    <a16:creationId xmlns:a16="http://schemas.microsoft.com/office/drawing/2014/main" id="{F74AE70A-82D9-4D67-A60B-A0C3FBC1CFF1}"/>
                  </a:ext>
                </a:extLst>
              </p:cNvPr>
              <p:cNvSpPr>
                <a:spLocks/>
              </p:cNvSpPr>
              <p:nvPr/>
            </p:nvSpPr>
            <p:spPr bwMode="auto">
              <a:xfrm>
                <a:off x="-2154" y="1447"/>
                <a:ext cx="13" cy="12"/>
              </a:xfrm>
              <a:custGeom>
                <a:avLst/>
                <a:gdLst>
                  <a:gd name="T0" fmla="*/ 11 w 12"/>
                  <a:gd name="T1" fmla="*/ 0 h 11"/>
                  <a:gd name="T2" fmla="*/ 9 w 12"/>
                  <a:gd name="T3" fmla="*/ 2 h 11"/>
                  <a:gd name="T4" fmla="*/ 0 w 12"/>
                  <a:gd name="T5" fmla="*/ 11 h 11"/>
                  <a:gd name="T6" fmla="*/ 4 w 12"/>
                  <a:gd name="T7" fmla="*/ 9 h 11"/>
                  <a:gd name="T8" fmla="*/ 12 w 12"/>
                  <a:gd name="T9" fmla="*/ 1 h 11"/>
                  <a:gd name="T10" fmla="*/ 11 w 12"/>
                  <a:gd name="T11" fmla="*/ 0 h 11"/>
                </a:gdLst>
                <a:ahLst/>
                <a:cxnLst>
                  <a:cxn ang="0">
                    <a:pos x="T0" y="T1"/>
                  </a:cxn>
                  <a:cxn ang="0">
                    <a:pos x="T2" y="T3"/>
                  </a:cxn>
                  <a:cxn ang="0">
                    <a:pos x="T4" y="T5"/>
                  </a:cxn>
                  <a:cxn ang="0">
                    <a:pos x="T6" y="T7"/>
                  </a:cxn>
                  <a:cxn ang="0">
                    <a:pos x="T8" y="T9"/>
                  </a:cxn>
                  <a:cxn ang="0">
                    <a:pos x="T10" y="T11"/>
                  </a:cxn>
                </a:cxnLst>
                <a:rect l="0" t="0" r="r" b="b"/>
                <a:pathLst>
                  <a:path w="12" h="11">
                    <a:moveTo>
                      <a:pt x="11" y="0"/>
                    </a:moveTo>
                    <a:cubicBezTo>
                      <a:pt x="9" y="2"/>
                      <a:pt x="9" y="2"/>
                      <a:pt x="9" y="2"/>
                    </a:cubicBezTo>
                    <a:cubicBezTo>
                      <a:pt x="0" y="11"/>
                      <a:pt x="0" y="11"/>
                      <a:pt x="0" y="11"/>
                    </a:cubicBezTo>
                    <a:cubicBezTo>
                      <a:pt x="4" y="9"/>
                      <a:pt x="4" y="9"/>
                      <a:pt x="4" y="9"/>
                    </a:cubicBezTo>
                    <a:cubicBezTo>
                      <a:pt x="12" y="1"/>
                      <a:pt x="12" y="1"/>
                      <a:pt x="12" y="1"/>
                    </a:cubicBezTo>
                    <a:cubicBezTo>
                      <a:pt x="11" y="1"/>
                      <a:pt x="11" y="0"/>
                      <a:pt x="11"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867">
                <a:extLst>
                  <a:ext uri="{FF2B5EF4-FFF2-40B4-BE49-F238E27FC236}">
                    <a16:creationId xmlns:a16="http://schemas.microsoft.com/office/drawing/2014/main" id="{A7A79184-1044-4C8F-A995-C4EAFE0E89A2}"/>
                  </a:ext>
                </a:extLst>
              </p:cNvPr>
              <p:cNvSpPr>
                <a:spLocks noEditPoints="1"/>
              </p:cNvSpPr>
              <p:nvPr/>
            </p:nvSpPr>
            <p:spPr bwMode="auto">
              <a:xfrm>
                <a:off x="-2556" y="1561"/>
                <a:ext cx="310" cy="333"/>
              </a:xfrm>
              <a:custGeom>
                <a:avLst/>
                <a:gdLst>
                  <a:gd name="T0" fmla="*/ 4 w 310"/>
                  <a:gd name="T1" fmla="*/ 327 h 333"/>
                  <a:gd name="T2" fmla="*/ 0 w 310"/>
                  <a:gd name="T3" fmla="*/ 332 h 333"/>
                  <a:gd name="T4" fmla="*/ 1 w 310"/>
                  <a:gd name="T5" fmla="*/ 333 h 333"/>
                  <a:gd name="T6" fmla="*/ 3 w 310"/>
                  <a:gd name="T7" fmla="*/ 331 h 333"/>
                  <a:gd name="T8" fmla="*/ 4 w 310"/>
                  <a:gd name="T9" fmla="*/ 327 h 333"/>
                  <a:gd name="T10" fmla="*/ 98 w 310"/>
                  <a:gd name="T11" fmla="*/ 226 h 333"/>
                  <a:gd name="T12" fmla="*/ 6 w 310"/>
                  <a:gd name="T13" fmla="*/ 324 h 333"/>
                  <a:gd name="T14" fmla="*/ 5 w 310"/>
                  <a:gd name="T15" fmla="*/ 329 h 333"/>
                  <a:gd name="T16" fmla="*/ 98 w 310"/>
                  <a:gd name="T17" fmla="*/ 229 h 333"/>
                  <a:gd name="T18" fmla="*/ 98 w 310"/>
                  <a:gd name="T19" fmla="*/ 226 h 333"/>
                  <a:gd name="T20" fmla="*/ 162 w 310"/>
                  <a:gd name="T21" fmla="*/ 156 h 333"/>
                  <a:gd name="T22" fmla="*/ 100 w 310"/>
                  <a:gd name="T23" fmla="*/ 225 h 333"/>
                  <a:gd name="T24" fmla="*/ 99 w 310"/>
                  <a:gd name="T25" fmla="*/ 227 h 333"/>
                  <a:gd name="T26" fmla="*/ 164 w 310"/>
                  <a:gd name="T27" fmla="*/ 158 h 333"/>
                  <a:gd name="T28" fmla="*/ 162 w 310"/>
                  <a:gd name="T29" fmla="*/ 156 h 333"/>
                  <a:gd name="T30" fmla="*/ 227 w 310"/>
                  <a:gd name="T31" fmla="*/ 89 h 333"/>
                  <a:gd name="T32" fmla="*/ 224 w 310"/>
                  <a:gd name="T33" fmla="*/ 90 h 333"/>
                  <a:gd name="T34" fmla="*/ 164 w 310"/>
                  <a:gd name="T35" fmla="*/ 156 h 333"/>
                  <a:gd name="T36" fmla="*/ 165 w 310"/>
                  <a:gd name="T37" fmla="*/ 157 h 333"/>
                  <a:gd name="T38" fmla="*/ 227 w 310"/>
                  <a:gd name="T39" fmla="*/ 89 h 333"/>
                  <a:gd name="T40" fmla="*/ 282 w 310"/>
                  <a:gd name="T41" fmla="*/ 27 h 333"/>
                  <a:gd name="T42" fmla="*/ 226 w 310"/>
                  <a:gd name="T43" fmla="*/ 88 h 333"/>
                  <a:gd name="T44" fmla="*/ 230 w 310"/>
                  <a:gd name="T45" fmla="*/ 87 h 333"/>
                  <a:gd name="T46" fmla="*/ 285 w 310"/>
                  <a:gd name="T47" fmla="*/ 27 h 333"/>
                  <a:gd name="T48" fmla="*/ 282 w 310"/>
                  <a:gd name="T49" fmla="*/ 27 h 333"/>
                  <a:gd name="T50" fmla="*/ 308 w 310"/>
                  <a:gd name="T51" fmla="*/ 0 h 333"/>
                  <a:gd name="T52" fmla="*/ 283 w 310"/>
                  <a:gd name="T53" fmla="*/ 25 h 333"/>
                  <a:gd name="T54" fmla="*/ 286 w 310"/>
                  <a:gd name="T55" fmla="*/ 26 h 333"/>
                  <a:gd name="T56" fmla="*/ 310 w 310"/>
                  <a:gd name="T57" fmla="*/ 0 h 333"/>
                  <a:gd name="T58" fmla="*/ 308 w 310"/>
                  <a:gd name="T5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0" h="333">
                    <a:moveTo>
                      <a:pt x="4" y="327"/>
                    </a:moveTo>
                    <a:lnTo>
                      <a:pt x="0" y="332"/>
                    </a:lnTo>
                    <a:lnTo>
                      <a:pt x="1" y="333"/>
                    </a:lnTo>
                    <a:lnTo>
                      <a:pt x="3" y="331"/>
                    </a:lnTo>
                    <a:lnTo>
                      <a:pt x="4" y="327"/>
                    </a:lnTo>
                    <a:close/>
                    <a:moveTo>
                      <a:pt x="98" y="226"/>
                    </a:moveTo>
                    <a:lnTo>
                      <a:pt x="6" y="324"/>
                    </a:lnTo>
                    <a:lnTo>
                      <a:pt x="5" y="329"/>
                    </a:lnTo>
                    <a:lnTo>
                      <a:pt x="98" y="229"/>
                    </a:lnTo>
                    <a:lnTo>
                      <a:pt x="98" y="226"/>
                    </a:lnTo>
                    <a:close/>
                    <a:moveTo>
                      <a:pt x="162" y="156"/>
                    </a:moveTo>
                    <a:lnTo>
                      <a:pt x="100" y="225"/>
                    </a:lnTo>
                    <a:lnTo>
                      <a:pt x="99" y="227"/>
                    </a:lnTo>
                    <a:lnTo>
                      <a:pt x="164" y="158"/>
                    </a:lnTo>
                    <a:lnTo>
                      <a:pt x="162" y="156"/>
                    </a:lnTo>
                    <a:close/>
                    <a:moveTo>
                      <a:pt x="227" y="89"/>
                    </a:moveTo>
                    <a:lnTo>
                      <a:pt x="224" y="90"/>
                    </a:lnTo>
                    <a:lnTo>
                      <a:pt x="164" y="156"/>
                    </a:lnTo>
                    <a:lnTo>
                      <a:pt x="165" y="157"/>
                    </a:lnTo>
                    <a:lnTo>
                      <a:pt x="227" y="89"/>
                    </a:lnTo>
                    <a:close/>
                    <a:moveTo>
                      <a:pt x="282" y="27"/>
                    </a:moveTo>
                    <a:lnTo>
                      <a:pt x="226" y="88"/>
                    </a:lnTo>
                    <a:lnTo>
                      <a:pt x="230" y="87"/>
                    </a:lnTo>
                    <a:lnTo>
                      <a:pt x="285" y="27"/>
                    </a:lnTo>
                    <a:lnTo>
                      <a:pt x="282" y="27"/>
                    </a:lnTo>
                    <a:close/>
                    <a:moveTo>
                      <a:pt x="308" y="0"/>
                    </a:moveTo>
                    <a:lnTo>
                      <a:pt x="283" y="25"/>
                    </a:lnTo>
                    <a:lnTo>
                      <a:pt x="286" y="26"/>
                    </a:lnTo>
                    <a:lnTo>
                      <a:pt x="310" y="0"/>
                    </a:lnTo>
                    <a:lnTo>
                      <a:pt x="308"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868">
                <a:extLst>
                  <a:ext uri="{FF2B5EF4-FFF2-40B4-BE49-F238E27FC236}">
                    <a16:creationId xmlns:a16="http://schemas.microsoft.com/office/drawing/2014/main" id="{B8E0577B-D383-4937-9AF1-616A52005C04}"/>
                  </a:ext>
                </a:extLst>
              </p:cNvPr>
              <p:cNvSpPr>
                <a:spLocks noEditPoints="1"/>
              </p:cNvSpPr>
              <p:nvPr/>
            </p:nvSpPr>
            <p:spPr bwMode="auto">
              <a:xfrm>
                <a:off x="-2556" y="1561"/>
                <a:ext cx="310" cy="333"/>
              </a:xfrm>
              <a:custGeom>
                <a:avLst/>
                <a:gdLst>
                  <a:gd name="T0" fmla="*/ 4 w 310"/>
                  <a:gd name="T1" fmla="*/ 327 h 333"/>
                  <a:gd name="T2" fmla="*/ 0 w 310"/>
                  <a:gd name="T3" fmla="*/ 332 h 333"/>
                  <a:gd name="T4" fmla="*/ 1 w 310"/>
                  <a:gd name="T5" fmla="*/ 333 h 333"/>
                  <a:gd name="T6" fmla="*/ 3 w 310"/>
                  <a:gd name="T7" fmla="*/ 331 h 333"/>
                  <a:gd name="T8" fmla="*/ 4 w 310"/>
                  <a:gd name="T9" fmla="*/ 327 h 333"/>
                  <a:gd name="T10" fmla="*/ 98 w 310"/>
                  <a:gd name="T11" fmla="*/ 226 h 333"/>
                  <a:gd name="T12" fmla="*/ 6 w 310"/>
                  <a:gd name="T13" fmla="*/ 324 h 333"/>
                  <a:gd name="T14" fmla="*/ 5 w 310"/>
                  <a:gd name="T15" fmla="*/ 329 h 333"/>
                  <a:gd name="T16" fmla="*/ 98 w 310"/>
                  <a:gd name="T17" fmla="*/ 229 h 333"/>
                  <a:gd name="T18" fmla="*/ 98 w 310"/>
                  <a:gd name="T19" fmla="*/ 226 h 333"/>
                  <a:gd name="T20" fmla="*/ 162 w 310"/>
                  <a:gd name="T21" fmla="*/ 156 h 333"/>
                  <a:gd name="T22" fmla="*/ 100 w 310"/>
                  <a:gd name="T23" fmla="*/ 225 h 333"/>
                  <a:gd name="T24" fmla="*/ 99 w 310"/>
                  <a:gd name="T25" fmla="*/ 227 h 333"/>
                  <a:gd name="T26" fmla="*/ 164 w 310"/>
                  <a:gd name="T27" fmla="*/ 158 h 333"/>
                  <a:gd name="T28" fmla="*/ 162 w 310"/>
                  <a:gd name="T29" fmla="*/ 156 h 333"/>
                  <a:gd name="T30" fmla="*/ 227 w 310"/>
                  <a:gd name="T31" fmla="*/ 89 h 333"/>
                  <a:gd name="T32" fmla="*/ 224 w 310"/>
                  <a:gd name="T33" fmla="*/ 90 h 333"/>
                  <a:gd name="T34" fmla="*/ 164 w 310"/>
                  <a:gd name="T35" fmla="*/ 156 h 333"/>
                  <a:gd name="T36" fmla="*/ 165 w 310"/>
                  <a:gd name="T37" fmla="*/ 157 h 333"/>
                  <a:gd name="T38" fmla="*/ 227 w 310"/>
                  <a:gd name="T39" fmla="*/ 89 h 333"/>
                  <a:gd name="T40" fmla="*/ 282 w 310"/>
                  <a:gd name="T41" fmla="*/ 27 h 333"/>
                  <a:gd name="T42" fmla="*/ 226 w 310"/>
                  <a:gd name="T43" fmla="*/ 88 h 333"/>
                  <a:gd name="T44" fmla="*/ 230 w 310"/>
                  <a:gd name="T45" fmla="*/ 87 h 333"/>
                  <a:gd name="T46" fmla="*/ 285 w 310"/>
                  <a:gd name="T47" fmla="*/ 27 h 333"/>
                  <a:gd name="T48" fmla="*/ 282 w 310"/>
                  <a:gd name="T49" fmla="*/ 27 h 333"/>
                  <a:gd name="T50" fmla="*/ 308 w 310"/>
                  <a:gd name="T51" fmla="*/ 0 h 333"/>
                  <a:gd name="T52" fmla="*/ 283 w 310"/>
                  <a:gd name="T53" fmla="*/ 25 h 333"/>
                  <a:gd name="T54" fmla="*/ 286 w 310"/>
                  <a:gd name="T55" fmla="*/ 26 h 333"/>
                  <a:gd name="T56" fmla="*/ 310 w 310"/>
                  <a:gd name="T57" fmla="*/ 0 h 333"/>
                  <a:gd name="T58" fmla="*/ 308 w 310"/>
                  <a:gd name="T5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0" h="333">
                    <a:moveTo>
                      <a:pt x="4" y="327"/>
                    </a:moveTo>
                    <a:lnTo>
                      <a:pt x="0" y="332"/>
                    </a:lnTo>
                    <a:lnTo>
                      <a:pt x="1" y="333"/>
                    </a:lnTo>
                    <a:lnTo>
                      <a:pt x="3" y="331"/>
                    </a:lnTo>
                    <a:lnTo>
                      <a:pt x="4" y="327"/>
                    </a:lnTo>
                    <a:moveTo>
                      <a:pt x="98" y="226"/>
                    </a:moveTo>
                    <a:lnTo>
                      <a:pt x="6" y="324"/>
                    </a:lnTo>
                    <a:lnTo>
                      <a:pt x="5" y="329"/>
                    </a:lnTo>
                    <a:lnTo>
                      <a:pt x="98" y="229"/>
                    </a:lnTo>
                    <a:lnTo>
                      <a:pt x="98" y="226"/>
                    </a:lnTo>
                    <a:moveTo>
                      <a:pt x="162" y="156"/>
                    </a:moveTo>
                    <a:lnTo>
                      <a:pt x="100" y="225"/>
                    </a:lnTo>
                    <a:lnTo>
                      <a:pt x="99" y="227"/>
                    </a:lnTo>
                    <a:lnTo>
                      <a:pt x="164" y="158"/>
                    </a:lnTo>
                    <a:lnTo>
                      <a:pt x="162" y="156"/>
                    </a:lnTo>
                    <a:moveTo>
                      <a:pt x="227" y="89"/>
                    </a:moveTo>
                    <a:lnTo>
                      <a:pt x="224" y="90"/>
                    </a:lnTo>
                    <a:lnTo>
                      <a:pt x="164" y="156"/>
                    </a:lnTo>
                    <a:lnTo>
                      <a:pt x="165" y="157"/>
                    </a:lnTo>
                    <a:lnTo>
                      <a:pt x="227" y="89"/>
                    </a:lnTo>
                    <a:moveTo>
                      <a:pt x="282" y="27"/>
                    </a:moveTo>
                    <a:lnTo>
                      <a:pt x="226" y="88"/>
                    </a:lnTo>
                    <a:lnTo>
                      <a:pt x="230" y="87"/>
                    </a:lnTo>
                    <a:lnTo>
                      <a:pt x="285" y="27"/>
                    </a:lnTo>
                    <a:lnTo>
                      <a:pt x="282" y="27"/>
                    </a:lnTo>
                    <a:moveTo>
                      <a:pt x="308" y="0"/>
                    </a:moveTo>
                    <a:lnTo>
                      <a:pt x="283" y="25"/>
                    </a:lnTo>
                    <a:lnTo>
                      <a:pt x="286" y="26"/>
                    </a:lnTo>
                    <a:lnTo>
                      <a:pt x="310" y="0"/>
                    </a:lnTo>
                    <a:lnTo>
                      <a:pt x="3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Rectangle 869">
                <a:extLst>
                  <a:ext uri="{FF2B5EF4-FFF2-40B4-BE49-F238E27FC236}">
                    <a16:creationId xmlns:a16="http://schemas.microsoft.com/office/drawing/2014/main" id="{92711D2A-F8B5-4E6C-AA73-1CB9C9A788A8}"/>
                  </a:ext>
                </a:extLst>
              </p:cNvPr>
              <p:cNvSpPr>
                <a:spLocks noChangeArrowheads="1"/>
              </p:cNvSpPr>
              <p:nvPr/>
            </p:nvSpPr>
            <p:spPr bwMode="auto">
              <a:xfrm>
                <a:off x="-2458" y="1787"/>
                <a:ext cx="1" cy="3"/>
              </a:xfrm>
              <a:prstGeom prst="rect">
                <a:avLst/>
              </a:prstGeom>
              <a:solidFill>
                <a:srgbClr val="C6C8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Rectangle 870">
                <a:extLst>
                  <a:ext uri="{FF2B5EF4-FFF2-40B4-BE49-F238E27FC236}">
                    <a16:creationId xmlns:a16="http://schemas.microsoft.com/office/drawing/2014/main" id="{50AE4FA3-1806-43C5-A3F6-0E3223BB7C50}"/>
                  </a:ext>
                </a:extLst>
              </p:cNvPr>
              <p:cNvSpPr>
                <a:spLocks noChangeArrowheads="1"/>
              </p:cNvSpPr>
              <p:nvPr/>
            </p:nvSpPr>
            <p:spPr bwMode="auto">
              <a:xfrm>
                <a:off x="-2458" y="1787"/>
                <a:ext cx="1"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871">
                <a:extLst>
                  <a:ext uri="{FF2B5EF4-FFF2-40B4-BE49-F238E27FC236}">
                    <a16:creationId xmlns:a16="http://schemas.microsoft.com/office/drawing/2014/main" id="{BFC6F323-78D4-43EA-883A-EF03C2AA5A4C}"/>
                  </a:ext>
                </a:extLst>
              </p:cNvPr>
              <p:cNvSpPr>
                <a:spLocks/>
              </p:cNvSpPr>
              <p:nvPr/>
            </p:nvSpPr>
            <p:spPr bwMode="auto">
              <a:xfrm>
                <a:off x="-2458" y="1786"/>
                <a:ext cx="2" cy="4"/>
              </a:xfrm>
              <a:custGeom>
                <a:avLst/>
                <a:gdLst>
                  <a:gd name="T0" fmla="*/ 2 w 2"/>
                  <a:gd name="T1" fmla="*/ 0 h 4"/>
                  <a:gd name="T2" fmla="*/ 0 w 2"/>
                  <a:gd name="T3" fmla="*/ 1 h 4"/>
                  <a:gd name="T4" fmla="*/ 0 w 2"/>
                  <a:gd name="T5" fmla="*/ 4 h 4"/>
                  <a:gd name="T6" fmla="*/ 1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1"/>
                    </a:lnTo>
                    <a:lnTo>
                      <a:pt x="0" y="4"/>
                    </a:lnTo>
                    <a:lnTo>
                      <a:pt x="1" y="2"/>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872">
                <a:extLst>
                  <a:ext uri="{FF2B5EF4-FFF2-40B4-BE49-F238E27FC236}">
                    <a16:creationId xmlns:a16="http://schemas.microsoft.com/office/drawing/2014/main" id="{B6D380E3-8AD2-4EE1-BD6D-34FA1CF28A67}"/>
                  </a:ext>
                </a:extLst>
              </p:cNvPr>
              <p:cNvSpPr>
                <a:spLocks/>
              </p:cNvSpPr>
              <p:nvPr/>
            </p:nvSpPr>
            <p:spPr bwMode="auto">
              <a:xfrm>
                <a:off x="-2458" y="1786"/>
                <a:ext cx="2" cy="4"/>
              </a:xfrm>
              <a:custGeom>
                <a:avLst/>
                <a:gdLst>
                  <a:gd name="T0" fmla="*/ 2 w 2"/>
                  <a:gd name="T1" fmla="*/ 0 h 4"/>
                  <a:gd name="T2" fmla="*/ 0 w 2"/>
                  <a:gd name="T3" fmla="*/ 1 h 4"/>
                  <a:gd name="T4" fmla="*/ 0 w 2"/>
                  <a:gd name="T5" fmla="*/ 4 h 4"/>
                  <a:gd name="T6" fmla="*/ 1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lnTo>
                      <a:pt x="0" y="1"/>
                    </a:lnTo>
                    <a:lnTo>
                      <a:pt x="0" y="4"/>
                    </a:lnTo>
                    <a:lnTo>
                      <a:pt x="1"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873">
                <a:extLst>
                  <a:ext uri="{FF2B5EF4-FFF2-40B4-BE49-F238E27FC236}">
                    <a16:creationId xmlns:a16="http://schemas.microsoft.com/office/drawing/2014/main" id="{101F61A7-31FC-4112-B5A6-043DB31BB665}"/>
                  </a:ext>
                </a:extLst>
              </p:cNvPr>
              <p:cNvSpPr>
                <a:spLocks/>
              </p:cNvSpPr>
              <p:nvPr/>
            </p:nvSpPr>
            <p:spPr bwMode="auto">
              <a:xfrm>
                <a:off x="-2394" y="1717"/>
                <a:ext cx="3" cy="2"/>
              </a:xfrm>
              <a:custGeom>
                <a:avLst/>
                <a:gdLst>
                  <a:gd name="T0" fmla="*/ 2 w 3"/>
                  <a:gd name="T1" fmla="*/ 0 h 2"/>
                  <a:gd name="T2" fmla="*/ 0 w 3"/>
                  <a:gd name="T3" fmla="*/ 0 h 2"/>
                  <a:gd name="T4" fmla="*/ 2 w 3"/>
                  <a:gd name="T5" fmla="*/ 2 h 2"/>
                  <a:gd name="T6" fmla="*/ 3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lnTo>
                      <a:pt x="0" y="0"/>
                    </a:lnTo>
                    <a:lnTo>
                      <a:pt x="2" y="2"/>
                    </a:lnTo>
                    <a:lnTo>
                      <a:pt x="3" y="1"/>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874">
                <a:extLst>
                  <a:ext uri="{FF2B5EF4-FFF2-40B4-BE49-F238E27FC236}">
                    <a16:creationId xmlns:a16="http://schemas.microsoft.com/office/drawing/2014/main" id="{D90786AF-587D-4BFF-81BC-FB891B9F6C44}"/>
                  </a:ext>
                </a:extLst>
              </p:cNvPr>
              <p:cNvSpPr>
                <a:spLocks/>
              </p:cNvSpPr>
              <p:nvPr/>
            </p:nvSpPr>
            <p:spPr bwMode="auto">
              <a:xfrm>
                <a:off x="-2394" y="1717"/>
                <a:ext cx="3" cy="2"/>
              </a:xfrm>
              <a:custGeom>
                <a:avLst/>
                <a:gdLst>
                  <a:gd name="T0" fmla="*/ 2 w 3"/>
                  <a:gd name="T1" fmla="*/ 0 h 2"/>
                  <a:gd name="T2" fmla="*/ 0 w 3"/>
                  <a:gd name="T3" fmla="*/ 0 h 2"/>
                  <a:gd name="T4" fmla="*/ 2 w 3"/>
                  <a:gd name="T5" fmla="*/ 2 h 2"/>
                  <a:gd name="T6" fmla="*/ 3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lnTo>
                      <a:pt x="0" y="0"/>
                    </a:lnTo>
                    <a:lnTo>
                      <a:pt x="2" y="2"/>
                    </a:lnTo>
                    <a:lnTo>
                      <a:pt x="3"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875">
                <a:extLst>
                  <a:ext uri="{FF2B5EF4-FFF2-40B4-BE49-F238E27FC236}">
                    <a16:creationId xmlns:a16="http://schemas.microsoft.com/office/drawing/2014/main" id="{CE777B5F-154C-412A-A933-A65D4F8B7BFA}"/>
                  </a:ext>
                </a:extLst>
              </p:cNvPr>
              <p:cNvSpPr>
                <a:spLocks/>
              </p:cNvSpPr>
              <p:nvPr/>
            </p:nvSpPr>
            <p:spPr bwMode="auto">
              <a:xfrm>
                <a:off x="-2553" y="1885"/>
                <a:ext cx="3" cy="7"/>
              </a:xfrm>
              <a:custGeom>
                <a:avLst/>
                <a:gdLst>
                  <a:gd name="T0" fmla="*/ 3 w 3"/>
                  <a:gd name="T1" fmla="*/ 0 h 7"/>
                  <a:gd name="T2" fmla="*/ 1 w 3"/>
                  <a:gd name="T3" fmla="*/ 3 h 7"/>
                  <a:gd name="T4" fmla="*/ 0 w 3"/>
                  <a:gd name="T5" fmla="*/ 7 h 7"/>
                  <a:gd name="T6" fmla="*/ 2 w 3"/>
                  <a:gd name="T7" fmla="*/ 5 h 7"/>
                  <a:gd name="T8" fmla="*/ 3 w 3"/>
                  <a:gd name="T9" fmla="*/ 0 h 7"/>
                </a:gdLst>
                <a:ahLst/>
                <a:cxnLst>
                  <a:cxn ang="0">
                    <a:pos x="T0" y="T1"/>
                  </a:cxn>
                  <a:cxn ang="0">
                    <a:pos x="T2" y="T3"/>
                  </a:cxn>
                  <a:cxn ang="0">
                    <a:pos x="T4" y="T5"/>
                  </a:cxn>
                  <a:cxn ang="0">
                    <a:pos x="T6" y="T7"/>
                  </a:cxn>
                  <a:cxn ang="0">
                    <a:pos x="T8" y="T9"/>
                  </a:cxn>
                </a:cxnLst>
                <a:rect l="0" t="0" r="r" b="b"/>
                <a:pathLst>
                  <a:path w="3" h="7">
                    <a:moveTo>
                      <a:pt x="3" y="0"/>
                    </a:moveTo>
                    <a:lnTo>
                      <a:pt x="1" y="3"/>
                    </a:lnTo>
                    <a:lnTo>
                      <a:pt x="0" y="7"/>
                    </a:lnTo>
                    <a:lnTo>
                      <a:pt x="2" y="5"/>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876">
                <a:extLst>
                  <a:ext uri="{FF2B5EF4-FFF2-40B4-BE49-F238E27FC236}">
                    <a16:creationId xmlns:a16="http://schemas.microsoft.com/office/drawing/2014/main" id="{771D8211-F4CF-430B-9372-04429465A7F9}"/>
                  </a:ext>
                </a:extLst>
              </p:cNvPr>
              <p:cNvSpPr>
                <a:spLocks/>
              </p:cNvSpPr>
              <p:nvPr/>
            </p:nvSpPr>
            <p:spPr bwMode="auto">
              <a:xfrm>
                <a:off x="-2553" y="1885"/>
                <a:ext cx="3" cy="7"/>
              </a:xfrm>
              <a:custGeom>
                <a:avLst/>
                <a:gdLst>
                  <a:gd name="T0" fmla="*/ 3 w 3"/>
                  <a:gd name="T1" fmla="*/ 0 h 7"/>
                  <a:gd name="T2" fmla="*/ 1 w 3"/>
                  <a:gd name="T3" fmla="*/ 3 h 7"/>
                  <a:gd name="T4" fmla="*/ 0 w 3"/>
                  <a:gd name="T5" fmla="*/ 7 h 7"/>
                  <a:gd name="T6" fmla="*/ 2 w 3"/>
                  <a:gd name="T7" fmla="*/ 5 h 7"/>
                  <a:gd name="T8" fmla="*/ 3 w 3"/>
                  <a:gd name="T9" fmla="*/ 0 h 7"/>
                </a:gdLst>
                <a:ahLst/>
                <a:cxnLst>
                  <a:cxn ang="0">
                    <a:pos x="T0" y="T1"/>
                  </a:cxn>
                  <a:cxn ang="0">
                    <a:pos x="T2" y="T3"/>
                  </a:cxn>
                  <a:cxn ang="0">
                    <a:pos x="T4" y="T5"/>
                  </a:cxn>
                  <a:cxn ang="0">
                    <a:pos x="T6" y="T7"/>
                  </a:cxn>
                  <a:cxn ang="0">
                    <a:pos x="T8" y="T9"/>
                  </a:cxn>
                </a:cxnLst>
                <a:rect l="0" t="0" r="r" b="b"/>
                <a:pathLst>
                  <a:path w="3" h="7">
                    <a:moveTo>
                      <a:pt x="3" y="0"/>
                    </a:moveTo>
                    <a:lnTo>
                      <a:pt x="1" y="3"/>
                    </a:lnTo>
                    <a:lnTo>
                      <a:pt x="0" y="7"/>
                    </a:lnTo>
                    <a:lnTo>
                      <a:pt x="2" y="5"/>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877">
                <a:extLst>
                  <a:ext uri="{FF2B5EF4-FFF2-40B4-BE49-F238E27FC236}">
                    <a16:creationId xmlns:a16="http://schemas.microsoft.com/office/drawing/2014/main" id="{5A4E9C21-653E-4E87-80E1-F8CCF0F5BE8C}"/>
                  </a:ext>
                </a:extLst>
              </p:cNvPr>
              <p:cNvSpPr>
                <a:spLocks/>
              </p:cNvSpPr>
              <p:nvPr/>
            </p:nvSpPr>
            <p:spPr bwMode="auto">
              <a:xfrm>
                <a:off x="-2636" y="1898"/>
                <a:ext cx="77" cy="81"/>
              </a:xfrm>
              <a:custGeom>
                <a:avLst/>
                <a:gdLst>
                  <a:gd name="T0" fmla="*/ 75 w 77"/>
                  <a:gd name="T1" fmla="*/ 0 h 81"/>
                  <a:gd name="T2" fmla="*/ 0 w 77"/>
                  <a:gd name="T3" fmla="*/ 81 h 81"/>
                  <a:gd name="T4" fmla="*/ 3 w 77"/>
                  <a:gd name="T5" fmla="*/ 81 h 81"/>
                  <a:gd name="T6" fmla="*/ 77 w 77"/>
                  <a:gd name="T7" fmla="*/ 0 h 81"/>
                  <a:gd name="T8" fmla="*/ 75 w 77"/>
                  <a:gd name="T9" fmla="*/ 0 h 81"/>
                </a:gdLst>
                <a:ahLst/>
                <a:cxnLst>
                  <a:cxn ang="0">
                    <a:pos x="T0" y="T1"/>
                  </a:cxn>
                  <a:cxn ang="0">
                    <a:pos x="T2" y="T3"/>
                  </a:cxn>
                  <a:cxn ang="0">
                    <a:pos x="T4" y="T5"/>
                  </a:cxn>
                  <a:cxn ang="0">
                    <a:pos x="T6" y="T7"/>
                  </a:cxn>
                  <a:cxn ang="0">
                    <a:pos x="T8" y="T9"/>
                  </a:cxn>
                </a:cxnLst>
                <a:rect l="0" t="0" r="r" b="b"/>
                <a:pathLst>
                  <a:path w="77" h="81">
                    <a:moveTo>
                      <a:pt x="75" y="0"/>
                    </a:moveTo>
                    <a:lnTo>
                      <a:pt x="0" y="81"/>
                    </a:lnTo>
                    <a:lnTo>
                      <a:pt x="3" y="81"/>
                    </a:lnTo>
                    <a:lnTo>
                      <a:pt x="77" y="0"/>
                    </a:lnTo>
                    <a:lnTo>
                      <a:pt x="75"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878">
                <a:extLst>
                  <a:ext uri="{FF2B5EF4-FFF2-40B4-BE49-F238E27FC236}">
                    <a16:creationId xmlns:a16="http://schemas.microsoft.com/office/drawing/2014/main" id="{BD05ED15-329B-4754-B91B-0DF182A7870B}"/>
                  </a:ext>
                </a:extLst>
              </p:cNvPr>
              <p:cNvSpPr>
                <a:spLocks/>
              </p:cNvSpPr>
              <p:nvPr/>
            </p:nvSpPr>
            <p:spPr bwMode="auto">
              <a:xfrm>
                <a:off x="-2636" y="1898"/>
                <a:ext cx="77" cy="81"/>
              </a:xfrm>
              <a:custGeom>
                <a:avLst/>
                <a:gdLst>
                  <a:gd name="T0" fmla="*/ 75 w 77"/>
                  <a:gd name="T1" fmla="*/ 0 h 81"/>
                  <a:gd name="T2" fmla="*/ 0 w 77"/>
                  <a:gd name="T3" fmla="*/ 81 h 81"/>
                  <a:gd name="T4" fmla="*/ 3 w 77"/>
                  <a:gd name="T5" fmla="*/ 81 h 81"/>
                  <a:gd name="T6" fmla="*/ 77 w 77"/>
                  <a:gd name="T7" fmla="*/ 0 h 81"/>
                  <a:gd name="T8" fmla="*/ 75 w 77"/>
                  <a:gd name="T9" fmla="*/ 0 h 81"/>
                </a:gdLst>
                <a:ahLst/>
                <a:cxnLst>
                  <a:cxn ang="0">
                    <a:pos x="T0" y="T1"/>
                  </a:cxn>
                  <a:cxn ang="0">
                    <a:pos x="T2" y="T3"/>
                  </a:cxn>
                  <a:cxn ang="0">
                    <a:pos x="T4" y="T5"/>
                  </a:cxn>
                  <a:cxn ang="0">
                    <a:pos x="T6" y="T7"/>
                  </a:cxn>
                  <a:cxn ang="0">
                    <a:pos x="T8" y="T9"/>
                  </a:cxn>
                </a:cxnLst>
                <a:rect l="0" t="0" r="r" b="b"/>
                <a:pathLst>
                  <a:path w="77" h="81">
                    <a:moveTo>
                      <a:pt x="75" y="0"/>
                    </a:moveTo>
                    <a:lnTo>
                      <a:pt x="0" y="81"/>
                    </a:lnTo>
                    <a:lnTo>
                      <a:pt x="3" y="81"/>
                    </a:lnTo>
                    <a:lnTo>
                      <a:pt x="77" y="0"/>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 name="Freeform 879">
                <a:extLst>
                  <a:ext uri="{FF2B5EF4-FFF2-40B4-BE49-F238E27FC236}">
                    <a16:creationId xmlns:a16="http://schemas.microsoft.com/office/drawing/2014/main" id="{BC04861F-F2CE-4897-B212-BB5CF43C9622}"/>
                  </a:ext>
                </a:extLst>
              </p:cNvPr>
              <p:cNvSpPr>
                <a:spLocks noEditPoints="1"/>
              </p:cNvSpPr>
              <p:nvPr/>
            </p:nvSpPr>
            <p:spPr bwMode="auto">
              <a:xfrm>
                <a:off x="-2332" y="1560"/>
                <a:ext cx="87" cy="91"/>
              </a:xfrm>
              <a:custGeom>
                <a:avLst/>
                <a:gdLst>
                  <a:gd name="T0" fmla="*/ 6 w 87"/>
                  <a:gd name="T1" fmla="*/ 88 h 91"/>
                  <a:gd name="T2" fmla="*/ 2 w 87"/>
                  <a:gd name="T3" fmla="*/ 89 h 91"/>
                  <a:gd name="T4" fmla="*/ 0 w 87"/>
                  <a:gd name="T5" fmla="*/ 91 h 91"/>
                  <a:gd name="T6" fmla="*/ 3 w 87"/>
                  <a:gd name="T7" fmla="*/ 90 h 91"/>
                  <a:gd name="T8" fmla="*/ 6 w 87"/>
                  <a:gd name="T9" fmla="*/ 88 h 91"/>
                  <a:gd name="T10" fmla="*/ 85 w 87"/>
                  <a:gd name="T11" fmla="*/ 0 h 91"/>
                  <a:gd name="T12" fmla="*/ 84 w 87"/>
                  <a:gd name="T13" fmla="*/ 1 h 91"/>
                  <a:gd name="T14" fmla="*/ 86 w 87"/>
                  <a:gd name="T15" fmla="*/ 1 h 91"/>
                  <a:gd name="T16" fmla="*/ 87 w 87"/>
                  <a:gd name="T17" fmla="*/ 0 h 91"/>
                  <a:gd name="T18" fmla="*/ 85 w 8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91">
                    <a:moveTo>
                      <a:pt x="6" y="88"/>
                    </a:moveTo>
                    <a:lnTo>
                      <a:pt x="2" y="89"/>
                    </a:lnTo>
                    <a:lnTo>
                      <a:pt x="0" y="91"/>
                    </a:lnTo>
                    <a:lnTo>
                      <a:pt x="3" y="90"/>
                    </a:lnTo>
                    <a:lnTo>
                      <a:pt x="6" y="88"/>
                    </a:lnTo>
                    <a:close/>
                    <a:moveTo>
                      <a:pt x="85" y="0"/>
                    </a:moveTo>
                    <a:lnTo>
                      <a:pt x="84" y="1"/>
                    </a:lnTo>
                    <a:lnTo>
                      <a:pt x="86" y="1"/>
                    </a:lnTo>
                    <a:lnTo>
                      <a:pt x="87" y="0"/>
                    </a:lnTo>
                    <a:lnTo>
                      <a:pt x="8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 name="Freeform 880">
                <a:extLst>
                  <a:ext uri="{FF2B5EF4-FFF2-40B4-BE49-F238E27FC236}">
                    <a16:creationId xmlns:a16="http://schemas.microsoft.com/office/drawing/2014/main" id="{B7EC9274-617A-4830-A7B4-FF82F30B5B14}"/>
                  </a:ext>
                </a:extLst>
              </p:cNvPr>
              <p:cNvSpPr>
                <a:spLocks noEditPoints="1"/>
              </p:cNvSpPr>
              <p:nvPr/>
            </p:nvSpPr>
            <p:spPr bwMode="auto">
              <a:xfrm>
                <a:off x="-2332" y="1560"/>
                <a:ext cx="87" cy="91"/>
              </a:xfrm>
              <a:custGeom>
                <a:avLst/>
                <a:gdLst>
                  <a:gd name="T0" fmla="*/ 6 w 87"/>
                  <a:gd name="T1" fmla="*/ 88 h 91"/>
                  <a:gd name="T2" fmla="*/ 2 w 87"/>
                  <a:gd name="T3" fmla="*/ 89 h 91"/>
                  <a:gd name="T4" fmla="*/ 0 w 87"/>
                  <a:gd name="T5" fmla="*/ 91 h 91"/>
                  <a:gd name="T6" fmla="*/ 3 w 87"/>
                  <a:gd name="T7" fmla="*/ 90 h 91"/>
                  <a:gd name="T8" fmla="*/ 6 w 87"/>
                  <a:gd name="T9" fmla="*/ 88 h 91"/>
                  <a:gd name="T10" fmla="*/ 85 w 87"/>
                  <a:gd name="T11" fmla="*/ 0 h 91"/>
                  <a:gd name="T12" fmla="*/ 84 w 87"/>
                  <a:gd name="T13" fmla="*/ 1 h 91"/>
                  <a:gd name="T14" fmla="*/ 86 w 87"/>
                  <a:gd name="T15" fmla="*/ 1 h 91"/>
                  <a:gd name="T16" fmla="*/ 87 w 87"/>
                  <a:gd name="T17" fmla="*/ 0 h 91"/>
                  <a:gd name="T18" fmla="*/ 85 w 87"/>
                  <a:gd name="T1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91">
                    <a:moveTo>
                      <a:pt x="6" y="88"/>
                    </a:moveTo>
                    <a:lnTo>
                      <a:pt x="2" y="89"/>
                    </a:lnTo>
                    <a:lnTo>
                      <a:pt x="0" y="91"/>
                    </a:lnTo>
                    <a:lnTo>
                      <a:pt x="3" y="90"/>
                    </a:lnTo>
                    <a:lnTo>
                      <a:pt x="6" y="88"/>
                    </a:lnTo>
                    <a:moveTo>
                      <a:pt x="85" y="0"/>
                    </a:moveTo>
                    <a:lnTo>
                      <a:pt x="84" y="1"/>
                    </a:lnTo>
                    <a:lnTo>
                      <a:pt x="86" y="1"/>
                    </a:lnTo>
                    <a:lnTo>
                      <a:pt x="87" y="0"/>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 name="Freeform 881">
                <a:extLst>
                  <a:ext uri="{FF2B5EF4-FFF2-40B4-BE49-F238E27FC236}">
                    <a16:creationId xmlns:a16="http://schemas.microsoft.com/office/drawing/2014/main" id="{962DF1D2-319E-43E8-B4A8-42141D8FBD93}"/>
                  </a:ext>
                </a:extLst>
              </p:cNvPr>
              <p:cNvSpPr>
                <a:spLocks/>
              </p:cNvSpPr>
              <p:nvPr/>
            </p:nvSpPr>
            <p:spPr bwMode="auto">
              <a:xfrm>
                <a:off x="-2274" y="1586"/>
                <a:ext cx="4" cy="2"/>
              </a:xfrm>
              <a:custGeom>
                <a:avLst/>
                <a:gdLst>
                  <a:gd name="T0" fmla="*/ 1 w 4"/>
                  <a:gd name="T1" fmla="*/ 0 h 2"/>
                  <a:gd name="T2" fmla="*/ 0 w 4"/>
                  <a:gd name="T3" fmla="*/ 2 h 2"/>
                  <a:gd name="T4" fmla="*/ 3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lnTo>
                      <a:pt x="0" y="2"/>
                    </a:lnTo>
                    <a:lnTo>
                      <a:pt x="3" y="2"/>
                    </a:lnTo>
                    <a:lnTo>
                      <a:pt x="4" y="1"/>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 name="Freeform 882">
                <a:extLst>
                  <a:ext uri="{FF2B5EF4-FFF2-40B4-BE49-F238E27FC236}">
                    <a16:creationId xmlns:a16="http://schemas.microsoft.com/office/drawing/2014/main" id="{BEE7E804-A3CE-4357-9857-92DE0F80B54B}"/>
                  </a:ext>
                </a:extLst>
              </p:cNvPr>
              <p:cNvSpPr>
                <a:spLocks/>
              </p:cNvSpPr>
              <p:nvPr/>
            </p:nvSpPr>
            <p:spPr bwMode="auto">
              <a:xfrm>
                <a:off x="-2274" y="1586"/>
                <a:ext cx="4" cy="2"/>
              </a:xfrm>
              <a:custGeom>
                <a:avLst/>
                <a:gdLst>
                  <a:gd name="T0" fmla="*/ 1 w 4"/>
                  <a:gd name="T1" fmla="*/ 0 h 2"/>
                  <a:gd name="T2" fmla="*/ 0 w 4"/>
                  <a:gd name="T3" fmla="*/ 2 h 2"/>
                  <a:gd name="T4" fmla="*/ 3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lnTo>
                      <a:pt x="0" y="2"/>
                    </a:lnTo>
                    <a:lnTo>
                      <a:pt x="3" y="2"/>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 name="Freeform 883">
                <a:extLst>
                  <a:ext uri="{FF2B5EF4-FFF2-40B4-BE49-F238E27FC236}">
                    <a16:creationId xmlns:a16="http://schemas.microsoft.com/office/drawing/2014/main" id="{F0304C1D-6AD8-4BF6-A60C-FFF18BBC9FC4}"/>
                  </a:ext>
                </a:extLst>
              </p:cNvPr>
              <p:cNvSpPr>
                <a:spLocks/>
              </p:cNvSpPr>
              <p:nvPr/>
            </p:nvSpPr>
            <p:spPr bwMode="auto">
              <a:xfrm>
                <a:off x="-2561" y="1893"/>
                <a:ext cx="6" cy="5"/>
              </a:xfrm>
              <a:custGeom>
                <a:avLst/>
                <a:gdLst>
                  <a:gd name="T0" fmla="*/ 5 w 6"/>
                  <a:gd name="T1" fmla="*/ 0 h 5"/>
                  <a:gd name="T2" fmla="*/ 0 w 6"/>
                  <a:gd name="T3" fmla="*/ 5 h 5"/>
                  <a:gd name="T4" fmla="*/ 2 w 6"/>
                  <a:gd name="T5" fmla="*/ 5 h 5"/>
                  <a:gd name="T6" fmla="*/ 6 w 6"/>
                  <a:gd name="T7" fmla="*/ 1 h 5"/>
                  <a:gd name="T8" fmla="*/ 5 w 6"/>
                  <a:gd name="T9" fmla="*/ 0 h 5"/>
                </a:gdLst>
                <a:ahLst/>
                <a:cxnLst>
                  <a:cxn ang="0">
                    <a:pos x="T0" y="T1"/>
                  </a:cxn>
                  <a:cxn ang="0">
                    <a:pos x="T2" y="T3"/>
                  </a:cxn>
                  <a:cxn ang="0">
                    <a:pos x="T4" y="T5"/>
                  </a:cxn>
                  <a:cxn ang="0">
                    <a:pos x="T6" y="T7"/>
                  </a:cxn>
                  <a:cxn ang="0">
                    <a:pos x="T8" y="T9"/>
                  </a:cxn>
                </a:cxnLst>
                <a:rect l="0" t="0" r="r" b="b"/>
                <a:pathLst>
                  <a:path w="6" h="5">
                    <a:moveTo>
                      <a:pt x="5" y="0"/>
                    </a:moveTo>
                    <a:lnTo>
                      <a:pt x="0" y="5"/>
                    </a:lnTo>
                    <a:lnTo>
                      <a:pt x="2" y="5"/>
                    </a:lnTo>
                    <a:lnTo>
                      <a:pt x="6" y="1"/>
                    </a:lnTo>
                    <a:lnTo>
                      <a:pt x="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 name="Freeform 884">
                <a:extLst>
                  <a:ext uri="{FF2B5EF4-FFF2-40B4-BE49-F238E27FC236}">
                    <a16:creationId xmlns:a16="http://schemas.microsoft.com/office/drawing/2014/main" id="{3C10E07B-59D5-4C13-9279-CE3FADB2C79D}"/>
                  </a:ext>
                </a:extLst>
              </p:cNvPr>
              <p:cNvSpPr>
                <a:spLocks/>
              </p:cNvSpPr>
              <p:nvPr/>
            </p:nvSpPr>
            <p:spPr bwMode="auto">
              <a:xfrm>
                <a:off x="-2561" y="1893"/>
                <a:ext cx="6" cy="5"/>
              </a:xfrm>
              <a:custGeom>
                <a:avLst/>
                <a:gdLst>
                  <a:gd name="T0" fmla="*/ 5 w 6"/>
                  <a:gd name="T1" fmla="*/ 0 h 5"/>
                  <a:gd name="T2" fmla="*/ 0 w 6"/>
                  <a:gd name="T3" fmla="*/ 5 h 5"/>
                  <a:gd name="T4" fmla="*/ 2 w 6"/>
                  <a:gd name="T5" fmla="*/ 5 h 5"/>
                  <a:gd name="T6" fmla="*/ 6 w 6"/>
                  <a:gd name="T7" fmla="*/ 1 h 5"/>
                  <a:gd name="T8" fmla="*/ 5 w 6"/>
                  <a:gd name="T9" fmla="*/ 0 h 5"/>
                </a:gdLst>
                <a:ahLst/>
                <a:cxnLst>
                  <a:cxn ang="0">
                    <a:pos x="T0" y="T1"/>
                  </a:cxn>
                  <a:cxn ang="0">
                    <a:pos x="T2" y="T3"/>
                  </a:cxn>
                  <a:cxn ang="0">
                    <a:pos x="T4" y="T5"/>
                  </a:cxn>
                  <a:cxn ang="0">
                    <a:pos x="T6" y="T7"/>
                  </a:cxn>
                  <a:cxn ang="0">
                    <a:pos x="T8" y="T9"/>
                  </a:cxn>
                </a:cxnLst>
                <a:rect l="0" t="0" r="r" b="b"/>
                <a:pathLst>
                  <a:path w="6" h="5">
                    <a:moveTo>
                      <a:pt x="5" y="0"/>
                    </a:moveTo>
                    <a:lnTo>
                      <a:pt x="0" y="5"/>
                    </a:lnTo>
                    <a:lnTo>
                      <a:pt x="2" y="5"/>
                    </a:lnTo>
                    <a:lnTo>
                      <a:pt x="6"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 name="Freeform 885">
                <a:extLst>
                  <a:ext uri="{FF2B5EF4-FFF2-40B4-BE49-F238E27FC236}">
                    <a16:creationId xmlns:a16="http://schemas.microsoft.com/office/drawing/2014/main" id="{9825A281-4D46-40EB-ACC8-8739C1489339}"/>
                  </a:ext>
                </a:extLst>
              </p:cNvPr>
              <p:cNvSpPr>
                <a:spLocks noEditPoints="1"/>
              </p:cNvSpPr>
              <p:nvPr/>
            </p:nvSpPr>
            <p:spPr bwMode="auto">
              <a:xfrm>
                <a:off x="-3309" y="895"/>
                <a:ext cx="1207" cy="363"/>
              </a:xfrm>
              <a:custGeom>
                <a:avLst/>
                <a:gdLst>
                  <a:gd name="T0" fmla="*/ 41 w 1097"/>
                  <a:gd name="T1" fmla="*/ 320 h 331"/>
                  <a:gd name="T2" fmla="*/ 36 w 1097"/>
                  <a:gd name="T3" fmla="*/ 320 h 331"/>
                  <a:gd name="T4" fmla="*/ 0 w 1097"/>
                  <a:gd name="T5" fmla="*/ 331 h 331"/>
                  <a:gd name="T6" fmla="*/ 3 w 1097"/>
                  <a:gd name="T7" fmla="*/ 331 h 331"/>
                  <a:gd name="T8" fmla="*/ 41 w 1097"/>
                  <a:gd name="T9" fmla="*/ 320 h 331"/>
                  <a:gd name="T10" fmla="*/ 1012 w 1097"/>
                  <a:gd name="T11" fmla="*/ 26 h 331"/>
                  <a:gd name="T12" fmla="*/ 39 w 1097"/>
                  <a:gd name="T13" fmla="*/ 319 h 331"/>
                  <a:gd name="T14" fmla="*/ 45 w 1097"/>
                  <a:gd name="T15" fmla="*/ 319 h 331"/>
                  <a:gd name="T16" fmla="*/ 1011 w 1097"/>
                  <a:gd name="T17" fmla="*/ 28 h 331"/>
                  <a:gd name="T18" fmla="*/ 1012 w 1097"/>
                  <a:gd name="T19" fmla="*/ 26 h 331"/>
                  <a:gd name="T20" fmla="*/ 1097 w 1097"/>
                  <a:gd name="T21" fmla="*/ 0 h 331"/>
                  <a:gd name="T22" fmla="*/ 1017 w 1097"/>
                  <a:gd name="T23" fmla="*/ 24 h 331"/>
                  <a:gd name="T24" fmla="*/ 1016 w 1097"/>
                  <a:gd name="T25" fmla="*/ 26 h 331"/>
                  <a:gd name="T26" fmla="*/ 1097 w 1097"/>
                  <a:gd name="T27" fmla="*/ 2 h 331"/>
                  <a:gd name="T28" fmla="*/ 1097 w 1097"/>
                  <a:gd name="T29"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7" h="331">
                    <a:moveTo>
                      <a:pt x="41" y="320"/>
                    </a:moveTo>
                    <a:cubicBezTo>
                      <a:pt x="36" y="320"/>
                      <a:pt x="36" y="320"/>
                      <a:pt x="36" y="320"/>
                    </a:cubicBezTo>
                    <a:cubicBezTo>
                      <a:pt x="0" y="331"/>
                      <a:pt x="0" y="331"/>
                      <a:pt x="0" y="331"/>
                    </a:cubicBezTo>
                    <a:cubicBezTo>
                      <a:pt x="3" y="331"/>
                      <a:pt x="3" y="331"/>
                      <a:pt x="3" y="331"/>
                    </a:cubicBezTo>
                    <a:cubicBezTo>
                      <a:pt x="41" y="320"/>
                      <a:pt x="41" y="320"/>
                      <a:pt x="41" y="320"/>
                    </a:cubicBezTo>
                    <a:moveTo>
                      <a:pt x="1012" y="26"/>
                    </a:moveTo>
                    <a:cubicBezTo>
                      <a:pt x="39" y="319"/>
                      <a:pt x="39" y="319"/>
                      <a:pt x="39" y="319"/>
                    </a:cubicBezTo>
                    <a:cubicBezTo>
                      <a:pt x="45" y="319"/>
                      <a:pt x="45" y="319"/>
                      <a:pt x="45" y="319"/>
                    </a:cubicBezTo>
                    <a:cubicBezTo>
                      <a:pt x="1011" y="28"/>
                      <a:pt x="1011" y="28"/>
                      <a:pt x="1011" y="28"/>
                    </a:cubicBezTo>
                    <a:cubicBezTo>
                      <a:pt x="1012" y="26"/>
                      <a:pt x="1012" y="26"/>
                      <a:pt x="1012" y="26"/>
                    </a:cubicBezTo>
                    <a:moveTo>
                      <a:pt x="1097" y="0"/>
                    </a:moveTo>
                    <a:cubicBezTo>
                      <a:pt x="1017" y="24"/>
                      <a:pt x="1017" y="24"/>
                      <a:pt x="1017" y="24"/>
                    </a:cubicBezTo>
                    <a:cubicBezTo>
                      <a:pt x="1016" y="26"/>
                      <a:pt x="1016" y="26"/>
                      <a:pt x="1016" y="26"/>
                    </a:cubicBezTo>
                    <a:cubicBezTo>
                      <a:pt x="1097" y="2"/>
                      <a:pt x="1097" y="2"/>
                      <a:pt x="1097" y="2"/>
                    </a:cubicBezTo>
                    <a:cubicBezTo>
                      <a:pt x="1097" y="1"/>
                      <a:pt x="1097" y="1"/>
                      <a:pt x="1097"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 name="Freeform 886">
                <a:extLst>
                  <a:ext uri="{FF2B5EF4-FFF2-40B4-BE49-F238E27FC236}">
                    <a16:creationId xmlns:a16="http://schemas.microsoft.com/office/drawing/2014/main" id="{280DB842-2EB2-4AEB-951A-9E2A2CDBA0D7}"/>
                  </a:ext>
                </a:extLst>
              </p:cNvPr>
              <p:cNvSpPr>
                <a:spLocks/>
              </p:cNvSpPr>
              <p:nvPr/>
            </p:nvSpPr>
            <p:spPr bwMode="auto">
              <a:xfrm>
                <a:off x="-3269" y="1245"/>
                <a:ext cx="10" cy="1"/>
              </a:xfrm>
              <a:custGeom>
                <a:avLst/>
                <a:gdLst>
                  <a:gd name="T0" fmla="*/ 10 w 10"/>
                  <a:gd name="T1" fmla="*/ 0 h 1"/>
                  <a:gd name="T2" fmla="*/ 3 w 10"/>
                  <a:gd name="T3" fmla="*/ 0 h 1"/>
                  <a:gd name="T4" fmla="*/ 0 w 10"/>
                  <a:gd name="T5" fmla="*/ 1 h 1"/>
                  <a:gd name="T6" fmla="*/ 5 w 10"/>
                  <a:gd name="T7" fmla="*/ 1 h 1"/>
                  <a:gd name="T8" fmla="*/ 10 w 10"/>
                  <a:gd name="T9" fmla="*/ 0 h 1"/>
                </a:gdLst>
                <a:ahLst/>
                <a:cxnLst>
                  <a:cxn ang="0">
                    <a:pos x="T0" y="T1"/>
                  </a:cxn>
                  <a:cxn ang="0">
                    <a:pos x="T2" y="T3"/>
                  </a:cxn>
                  <a:cxn ang="0">
                    <a:pos x="T4" y="T5"/>
                  </a:cxn>
                  <a:cxn ang="0">
                    <a:pos x="T6" y="T7"/>
                  </a:cxn>
                  <a:cxn ang="0">
                    <a:pos x="T8" y="T9"/>
                  </a:cxn>
                </a:cxnLst>
                <a:rect l="0" t="0" r="r" b="b"/>
                <a:pathLst>
                  <a:path w="10" h="1">
                    <a:moveTo>
                      <a:pt x="10" y="0"/>
                    </a:moveTo>
                    <a:lnTo>
                      <a:pt x="3" y="0"/>
                    </a:lnTo>
                    <a:lnTo>
                      <a:pt x="0" y="1"/>
                    </a:lnTo>
                    <a:lnTo>
                      <a:pt x="5" y="1"/>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 name="Freeform 887">
                <a:extLst>
                  <a:ext uri="{FF2B5EF4-FFF2-40B4-BE49-F238E27FC236}">
                    <a16:creationId xmlns:a16="http://schemas.microsoft.com/office/drawing/2014/main" id="{F6BC7937-4BAF-4F5C-B07F-555C026A76E8}"/>
                  </a:ext>
                </a:extLst>
              </p:cNvPr>
              <p:cNvSpPr>
                <a:spLocks/>
              </p:cNvSpPr>
              <p:nvPr/>
            </p:nvSpPr>
            <p:spPr bwMode="auto">
              <a:xfrm>
                <a:off x="-3269" y="1245"/>
                <a:ext cx="10" cy="1"/>
              </a:xfrm>
              <a:custGeom>
                <a:avLst/>
                <a:gdLst>
                  <a:gd name="T0" fmla="*/ 10 w 10"/>
                  <a:gd name="T1" fmla="*/ 0 h 1"/>
                  <a:gd name="T2" fmla="*/ 3 w 10"/>
                  <a:gd name="T3" fmla="*/ 0 h 1"/>
                  <a:gd name="T4" fmla="*/ 0 w 10"/>
                  <a:gd name="T5" fmla="*/ 1 h 1"/>
                  <a:gd name="T6" fmla="*/ 5 w 10"/>
                  <a:gd name="T7" fmla="*/ 1 h 1"/>
                  <a:gd name="T8" fmla="*/ 10 w 10"/>
                  <a:gd name="T9" fmla="*/ 0 h 1"/>
                </a:gdLst>
                <a:ahLst/>
                <a:cxnLst>
                  <a:cxn ang="0">
                    <a:pos x="T0" y="T1"/>
                  </a:cxn>
                  <a:cxn ang="0">
                    <a:pos x="T2" y="T3"/>
                  </a:cxn>
                  <a:cxn ang="0">
                    <a:pos x="T4" y="T5"/>
                  </a:cxn>
                  <a:cxn ang="0">
                    <a:pos x="T6" y="T7"/>
                  </a:cxn>
                  <a:cxn ang="0">
                    <a:pos x="T8" y="T9"/>
                  </a:cxn>
                </a:cxnLst>
                <a:rect l="0" t="0" r="r" b="b"/>
                <a:pathLst>
                  <a:path w="10" h="1">
                    <a:moveTo>
                      <a:pt x="10" y="0"/>
                    </a:moveTo>
                    <a:lnTo>
                      <a:pt x="3" y="0"/>
                    </a:lnTo>
                    <a:lnTo>
                      <a:pt x="0" y="1"/>
                    </a:lnTo>
                    <a:lnTo>
                      <a:pt x="5" y="1"/>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 name="Freeform 888">
                <a:extLst>
                  <a:ext uri="{FF2B5EF4-FFF2-40B4-BE49-F238E27FC236}">
                    <a16:creationId xmlns:a16="http://schemas.microsoft.com/office/drawing/2014/main" id="{14010C70-F273-4144-B42D-77430D29C371}"/>
                  </a:ext>
                </a:extLst>
              </p:cNvPr>
              <p:cNvSpPr>
                <a:spLocks/>
              </p:cNvSpPr>
              <p:nvPr/>
            </p:nvSpPr>
            <p:spPr bwMode="auto">
              <a:xfrm>
                <a:off x="-2197" y="922"/>
                <a:ext cx="7" cy="4"/>
              </a:xfrm>
              <a:custGeom>
                <a:avLst/>
                <a:gdLst>
                  <a:gd name="T0" fmla="*/ 7 w 7"/>
                  <a:gd name="T1" fmla="*/ 0 h 4"/>
                  <a:gd name="T2" fmla="*/ 1 w 7"/>
                  <a:gd name="T3" fmla="*/ 2 h 4"/>
                  <a:gd name="T4" fmla="*/ 0 w 7"/>
                  <a:gd name="T5" fmla="*/ 4 h 4"/>
                  <a:gd name="T6" fmla="*/ 6 w 7"/>
                  <a:gd name="T7" fmla="*/ 2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lnTo>
                      <a:pt x="1" y="2"/>
                    </a:lnTo>
                    <a:lnTo>
                      <a:pt x="0" y="4"/>
                    </a:lnTo>
                    <a:lnTo>
                      <a:pt x="6" y="2"/>
                    </a:lnTo>
                    <a:lnTo>
                      <a:pt x="7"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889">
                <a:extLst>
                  <a:ext uri="{FF2B5EF4-FFF2-40B4-BE49-F238E27FC236}">
                    <a16:creationId xmlns:a16="http://schemas.microsoft.com/office/drawing/2014/main" id="{69D3B17C-D82A-4E06-8190-046E90AA87DC}"/>
                  </a:ext>
                </a:extLst>
              </p:cNvPr>
              <p:cNvSpPr>
                <a:spLocks/>
              </p:cNvSpPr>
              <p:nvPr/>
            </p:nvSpPr>
            <p:spPr bwMode="auto">
              <a:xfrm>
                <a:off x="-2197" y="922"/>
                <a:ext cx="7" cy="4"/>
              </a:xfrm>
              <a:custGeom>
                <a:avLst/>
                <a:gdLst>
                  <a:gd name="T0" fmla="*/ 7 w 7"/>
                  <a:gd name="T1" fmla="*/ 0 h 4"/>
                  <a:gd name="T2" fmla="*/ 1 w 7"/>
                  <a:gd name="T3" fmla="*/ 2 h 4"/>
                  <a:gd name="T4" fmla="*/ 0 w 7"/>
                  <a:gd name="T5" fmla="*/ 4 h 4"/>
                  <a:gd name="T6" fmla="*/ 6 w 7"/>
                  <a:gd name="T7" fmla="*/ 2 h 4"/>
                  <a:gd name="T8" fmla="*/ 7 w 7"/>
                  <a:gd name="T9" fmla="*/ 0 h 4"/>
                </a:gdLst>
                <a:ahLst/>
                <a:cxnLst>
                  <a:cxn ang="0">
                    <a:pos x="T0" y="T1"/>
                  </a:cxn>
                  <a:cxn ang="0">
                    <a:pos x="T2" y="T3"/>
                  </a:cxn>
                  <a:cxn ang="0">
                    <a:pos x="T4" y="T5"/>
                  </a:cxn>
                  <a:cxn ang="0">
                    <a:pos x="T6" y="T7"/>
                  </a:cxn>
                  <a:cxn ang="0">
                    <a:pos x="T8" y="T9"/>
                  </a:cxn>
                </a:cxnLst>
                <a:rect l="0" t="0" r="r" b="b"/>
                <a:pathLst>
                  <a:path w="7" h="4">
                    <a:moveTo>
                      <a:pt x="7" y="0"/>
                    </a:moveTo>
                    <a:lnTo>
                      <a:pt x="1" y="2"/>
                    </a:lnTo>
                    <a:lnTo>
                      <a:pt x="0" y="4"/>
                    </a:lnTo>
                    <a:lnTo>
                      <a:pt x="6"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890">
                <a:extLst>
                  <a:ext uri="{FF2B5EF4-FFF2-40B4-BE49-F238E27FC236}">
                    <a16:creationId xmlns:a16="http://schemas.microsoft.com/office/drawing/2014/main" id="{C45614CB-CADF-46BF-A954-772369B503B9}"/>
                  </a:ext>
                </a:extLst>
              </p:cNvPr>
              <p:cNvSpPr>
                <a:spLocks/>
              </p:cNvSpPr>
              <p:nvPr/>
            </p:nvSpPr>
            <p:spPr bwMode="auto">
              <a:xfrm>
                <a:off x="-3397" y="1258"/>
                <a:ext cx="88" cy="28"/>
              </a:xfrm>
              <a:custGeom>
                <a:avLst/>
                <a:gdLst>
                  <a:gd name="T0" fmla="*/ 86 w 88"/>
                  <a:gd name="T1" fmla="*/ 0 h 28"/>
                  <a:gd name="T2" fmla="*/ 0 w 88"/>
                  <a:gd name="T3" fmla="*/ 27 h 28"/>
                  <a:gd name="T4" fmla="*/ 3 w 88"/>
                  <a:gd name="T5" fmla="*/ 28 h 28"/>
                  <a:gd name="T6" fmla="*/ 88 w 88"/>
                  <a:gd name="T7" fmla="*/ 1 h 28"/>
                  <a:gd name="T8" fmla="*/ 86 w 88"/>
                  <a:gd name="T9" fmla="*/ 0 h 28"/>
                </a:gdLst>
                <a:ahLst/>
                <a:cxnLst>
                  <a:cxn ang="0">
                    <a:pos x="T0" y="T1"/>
                  </a:cxn>
                  <a:cxn ang="0">
                    <a:pos x="T2" y="T3"/>
                  </a:cxn>
                  <a:cxn ang="0">
                    <a:pos x="T4" y="T5"/>
                  </a:cxn>
                  <a:cxn ang="0">
                    <a:pos x="T6" y="T7"/>
                  </a:cxn>
                  <a:cxn ang="0">
                    <a:pos x="T8" y="T9"/>
                  </a:cxn>
                </a:cxnLst>
                <a:rect l="0" t="0" r="r" b="b"/>
                <a:pathLst>
                  <a:path w="88" h="28">
                    <a:moveTo>
                      <a:pt x="86" y="0"/>
                    </a:moveTo>
                    <a:lnTo>
                      <a:pt x="0" y="27"/>
                    </a:lnTo>
                    <a:lnTo>
                      <a:pt x="3" y="28"/>
                    </a:lnTo>
                    <a:lnTo>
                      <a:pt x="88" y="1"/>
                    </a:lnTo>
                    <a:lnTo>
                      <a:pt x="86"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Freeform 891">
                <a:extLst>
                  <a:ext uri="{FF2B5EF4-FFF2-40B4-BE49-F238E27FC236}">
                    <a16:creationId xmlns:a16="http://schemas.microsoft.com/office/drawing/2014/main" id="{2D6F6E82-2447-40B6-99EF-03B746F17DA5}"/>
                  </a:ext>
                </a:extLst>
              </p:cNvPr>
              <p:cNvSpPr>
                <a:spLocks/>
              </p:cNvSpPr>
              <p:nvPr/>
            </p:nvSpPr>
            <p:spPr bwMode="auto">
              <a:xfrm>
                <a:off x="-3397" y="1258"/>
                <a:ext cx="88" cy="28"/>
              </a:xfrm>
              <a:custGeom>
                <a:avLst/>
                <a:gdLst>
                  <a:gd name="T0" fmla="*/ 86 w 88"/>
                  <a:gd name="T1" fmla="*/ 0 h 28"/>
                  <a:gd name="T2" fmla="*/ 0 w 88"/>
                  <a:gd name="T3" fmla="*/ 27 h 28"/>
                  <a:gd name="T4" fmla="*/ 3 w 88"/>
                  <a:gd name="T5" fmla="*/ 28 h 28"/>
                  <a:gd name="T6" fmla="*/ 88 w 88"/>
                  <a:gd name="T7" fmla="*/ 1 h 28"/>
                  <a:gd name="T8" fmla="*/ 86 w 88"/>
                  <a:gd name="T9" fmla="*/ 0 h 28"/>
                </a:gdLst>
                <a:ahLst/>
                <a:cxnLst>
                  <a:cxn ang="0">
                    <a:pos x="T0" y="T1"/>
                  </a:cxn>
                  <a:cxn ang="0">
                    <a:pos x="T2" y="T3"/>
                  </a:cxn>
                  <a:cxn ang="0">
                    <a:pos x="T4" y="T5"/>
                  </a:cxn>
                  <a:cxn ang="0">
                    <a:pos x="T6" y="T7"/>
                  </a:cxn>
                  <a:cxn ang="0">
                    <a:pos x="T8" y="T9"/>
                  </a:cxn>
                </a:cxnLst>
                <a:rect l="0" t="0" r="r" b="b"/>
                <a:pathLst>
                  <a:path w="88" h="28">
                    <a:moveTo>
                      <a:pt x="86" y="0"/>
                    </a:moveTo>
                    <a:lnTo>
                      <a:pt x="0" y="27"/>
                    </a:lnTo>
                    <a:lnTo>
                      <a:pt x="3" y="28"/>
                    </a:lnTo>
                    <a:lnTo>
                      <a:pt x="88" y="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892">
                <a:extLst>
                  <a:ext uri="{FF2B5EF4-FFF2-40B4-BE49-F238E27FC236}">
                    <a16:creationId xmlns:a16="http://schemas.microsoft.com/office/drawing/2014/main" id="{BCD86487-F069-4495-8C4C-9A5509EC7B50}"/>
                  </a:ext>
                </a:extLst>
              </p:cNvPr>
              <p:cNvSpPr>
                <a:spLocks/>
              </p:cNvSpPr>
              <p:nvPr/>
            </p:nvSpPr>
            <p:spPr bwMode="auto">
              <a:xfrm>
                <a:off x="-3398" y="1285"/>
                <a:ext cx="4" cy="1"/>
              </a:xfrm>
              <a:custGeom>
                <a:avLst/>
                <a:gdLst>
                  <a:gd name="T0" fmla="*/ 1 w 4"/>
                  <a:gd name="T1" fmla="*/ 0 h 1"/>
                  <a:gd name="T2" fmla="*/ 0 w 4"/>
                  <a:gd name="T3" fmla="*/ 0 h 1"/>
                  <a:gd name="T4" fmla="*/ 1 w 4"/>
                  <a:gd name="T5" fmla="*/ 1 h 1"/>
                  <a:gd name="T6" fmla="*/ 4 w 4"/>
                  <a:gd name="T7" fmla="*/ 1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0"/>
                    </a:lnTo>
                    <a:lnTo>
                      <a:pt x="1" y="1"/>
                    </a:lnTo>
                    <a:lnTo>
                      <a:pt x="4" y="1"/>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893">
                <a:extLst>
                  <a:ext uri="{FF2B5EF4-FFF2-40B4-BE49-F238E27FC236}">
                    <a16:creationId xmlns:a16="http://schemas.microsoft.com/office/drawing/2014/main" id="{053FAC78-30C0-47E6-BCAB-7B67E83B2CE7}"/>
                  </a:ext>
                </a:extLst>
              </p:cNvPr>
              <p:cNvSpPr>
                <a:spLocks/>
              </p:cNvSpPr>
              <p:nvPr/>
            </p:nvSpPr>
            <p:spPr bwMode="auto">
              <a:xfrm>
                <a:off x="-3398" y="1285"/>
                <a:ext cx="4" cy="1"/>
              </a:xfrm>
              <a:custGeom>
                <a:avLst/>
                <a:gdLst>
                  <a:gd name="T0" fmla="*/ 1 w 4"/>
                  <a:gd name="T1" fmla="*/ 0 h 1"/>
                  <a:gd name="T2" fmla="*/ 0 w 4"/>
                  <a:gd name="T3" fmla="*/ 0 h 1"/>
                  <a:gd name="T4" fmla="*/ 1 w 4"/>
                  <a:gd name="T5" fmla="*/ 1 h 1"/>
                  <a:gd name="T6" fmla="*/ 4 w 4"/>
                  <a:gd name="T7" fmla="*/ 1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lnTo>
                      <a:pt x="0" y="0"/>
                    </a:lnTo>
                    <a:lnTo>
                      <a:pt x="1" y="1"/>
                    </a:lnTo>
                    <a:lnTo>
                      <a:pt x="4"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Freeform 894">
                <a:extLst>
                  <a:ext uri="{FF2B5EF4-FFF2-40B4-BE49-F238E27FC236}">
                    <a16:creationId xmlns:a16="http://schemas.microsoft.com/office/drawing/2014/main" id="{798EDEE0-3F23-42F2-B32B-8DB7991BD4F3}"/>
                  </a:ext>
                </a:extLst>
              </p:cNvPr>
              <p:cNvSpPr>
                <a:spLocks noEditPoints="1"/>
              </p:cNvSpPr>
              <p:nvPr/>
            </p:nvSpPr>
            <p:spPr bwMode="auto">
              <a:xfrm>
                <a:off x="-3493" y="1287"/>
                <a:ext cx="90" cy="28"/>
              </a:xfrm>
              <a:custGeom>
                <a:avLst/>
                <a:gdLst>
                  <a:gd name="T0" fmla="*/ 34 w 90"/>
                  <a:gd name="T1" fmla="*/ 16 h 28"/>
                  <a:gd name="T2" fmla="*/ 0 w 90"/>
                  <a:gd name="T3" fmla="*/ 26 h 28"/>
                  <a:gd name="T4" fmla="*/ 0 w 90"/>
                  <a:gd name="T5" fmla="*/ 28 h 28"/>
                  <a:gd name="T6" fmla="*/ 34 w 90"/>
                  <a:gd name="T7" fmla="*/ 18 h 28"/>
                  <a:gd name="T8" fmla="*/ 34 w 90"/>
                  <a:gd name="T9" fmla="*/ 16 h 28"/>
                  <a:gd name="T10" fmla="*/ 89 w 90"/>
                  <a:gd name="T11" fmla="*/ 0 h 28"/>
                  <a:gd name="T12" fmla="*/ 35 w 90"/>
                  <a:gd name="T13" fmla="*/ 16 h 28"/>
                  <a:gd name="T14" fmla="*/ 35 w 90"/>
                  <a:gd name="T15" fmla="*/ 17 h 28"/>
                  <a:gd name="T16" fmla="*/ 90 w 90"/>
                  <a:gd name="T17" fmla="*/ 1 h 28"/>
                  <a:gd name="T18" fmla="*/ 89 w 9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8">
                    <a:moveTo>
                      <a:pt x="34" y="16"/>
                    </a:moveTo>
                    <a:lnTo>
                      <a:pt x="0" y="26"/>
                    </a:lnTo>
                    <a:lnTo>
                      <a:pt x="0" y="28"/>
                    </a:lnTo>
                    <a:lnTo>
                      <a:pt x="34" y="18"/>
                    </a:lnTo>
                    <a:lnTo>
                      <a:pt x="34" y="16"/>
                    </a:lnTo>
                    <a:close/>
                    <a:moveTo>
                      <a:pt x="89" y="0"/>
                    </a:moveTo>
                    <a:lnTo>
                      <a:pt x="35" y="16"/>
                    </a:lnTo>
                    <a:lnTo>
                      <a:pt x="35" y="17"/>
                    </a:lnTo>
                    <a:lnTo>
                      <a:pt x="90" y="1"/>
                    </a:lnTo>
                    <a:lnTo>
                      <a:pt x="89"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 name="Freeform 895">
                <a:extLst>
                  <a:ext uri="{FF2B5EF4-FFF2-40B4-BE49-F238E27FC236}">
                    <a16:creationId xmlns:a16="http://schemas.microsoft.com/office/drawing/2014/main" id="{37746A7E-E9B1-44A5-8C70-56C4612C5976}"/>
                  </a:ext>
                </a:extLst>
              </p:cNvPr>
              <p:cNvSpPr>
                <a:spLocks noEditPoints="1"/>
              </p:cNvSpPr>
              <p:nvPr/>
            </p:nvSpPr>
            <p:spPr bwMode="auto">
              <a:xfrm>
                <a:off x="-3493" y="1287"/>
                <a:ext cx="90" cy="28"/>
              </a:xfrm>
              <a:custGeom>
                <a:avLst/>
                <a:gdLst>
                  <a:gd name="T0" fmla="*/ 34 w 90"/>
                  <a:gd name="T1" fmla="*/ 16 h 28"/>
                  <a:gd name="T2" fmla="*/ 0 w 90"/>
                  <a:gd name="T3" fmla="*/ 26 h 28"/>
                  <a:gd name="T4" fmla="*/ 0 w 90"/>
                  <a:gd name="T5" fmla="*/ 28 h 28"/>
                  <a:gd name="T6" fmla="*/ 34 w 90"/>
                  <a:gd name="T7" fmla="*/ 18 h 28"/>
                  <a:gd name="T8" fmla="*/ 34 w 90"/>
                  <a:gd name="T9" fmla="*/ 16 h 28"/>
                  <a:gd name="T10" fmla="*/ 89 w 90"/>
                  <a:gd name="T11" fmla="*/ 0 h 28"/>
                  <a:gd name="T12" fmla="*/ 35 w 90"/>
                  <a:gd name="T13" fmla="*/ 16 h 28"/>
                  <a:gd name="T14" fmla="*/ 35 w 90"/>
                  <a:gd name="T15" fmla="*/ 17 h 28"/>
                  <a:gd name="T16" fmla="*/ 90 w 90"/>
                  <a:gd name="T17" fmla="*/ 1 h 28"/>
                  <a:gd name="T18" fmla="*/ 89 w 90"/>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8">
                    <a:moveTo>
                      <a:pt x="34" y="16"/>
                    </a:moveTo>
                    <a:lnTo>
                      <a:pt x="0" y="26"/>
                    </a:lnTo>
                    <a:lnTo>
                      <a:pt x="0" y="28"/>
                    </a:lnTo>
                    <a:lnTo>
                      <a:pt x="34" y="18"/>
                    </a:lnTo>
                    <a:lnTo>
                      <a:pt x="34" y="16"/>
                    </a:lnTo>
                    <a:moveTo>
                      <a:pt x="89" y="0"/>
                    </a:moveTo>
                    <a:lnTo>
                      <a:pt x="35" y="16"/>
                    </a:lnTo>
                    <a:lnTo>
                      <a:pt x="35" y="17"/>
                    </a:lnTo>
                    <a:lnTo>
                      <a:pt x="90" y="1"/>
                    </a:lnTo>
                    <a:lnTo>
                      <a:pt x="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Freeform 896">
                <a:extLst>
                  <a:ext uri="{FF2B5EF4-FFF2-40B4-BE49-F238E27FC236}">
                    <a16:creationId xmlns:a16="http://schemas.microsoft.com/office/drawing/2014/main" id="{96A9D719-6C0E-4C39-A586-289166C48059}"/>
                  </a:ext>
                </a:extLst>
              </p:cNvPr>
              <p:cNvSpPr>
                <a:spLocks/>
              </p:cNvSpPr>
              <p:nvPr/>
            </p:nvSpPr>
            <p:spPr bwMode="auto">
              <a:xfrm>
                <a:off x="-3459" y="1303"/>
                <a:ext cx="1" cy="2"/>
              </a:xfrm>
              <a:custGeom>
                <a:avLst/>
                <a:gdLst>
                  <a:gd name="T0" fmla="*/ 1 w 1"/>
                  <a:gd name="T1" fmla="*/ 0 h 2"/>
                  <a:gd name="T2" fmla="*/ 0 w 1"/>
                  <a:gd name="T3" fmla="*/ 0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1" y="1"/>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 name="Freeform 897">
                <a:extLst>
                  <a:ext uri="{FF2B5EF4-FFF2-40B4-BE49-F238E27FC236}">
                    <a16:creationId xmlns:a16="http://schemas.microsoft.com/office/drawing/2014/main" id="{65EC1002-9468-481F-824B-95964D7BCAC6}"/>
                  </a:ext>
                </a:extLst>
              </p:cNvPr>
              <p:cNvSpPr>
                <a:spLocks/>
              </p:cNvSpPr>
              <p:nvPr/>
            </p:nvSpPr>
            <p:spPr bwMode="auto">
              <a:xfrm>
                <a:off x="-3459" y="1303"/>
                <a:ext cx="1" cy="2"/>
              </a:xfrm>
              <a:custGeom>
                <a:avLst/>
                <a:gdLst>
                  <a:gd name="T0" fmla="*/ 1 w 1"/>
                  <a:gd name="T1" fmla="*/ 0 h 2"/>
                  <a:gd name="T2" fmla="*/ 0 w 1"/>
                  <a:gd name="T3" fmla="*/ 0 h 2"/>
                  <a:gd name="T4" fmla="*/ 0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2"/>
                    </a:lnTo>
                    <a:lnTo>
                      <a:pt x="1"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 name="Freeform 898">
                <a:extLst>
                  <a:ext uri="{FF2B5EF4-FFF2-40B4-BE49-F238E27FC236}">
                    <a16:creationId xmlns:a16="http://schemas.microsoft.com/office/drawing/2014/main" id="{1A389D1C-A117-4079-A605-33F5956E7C3D}"/>
                  </a:ext>
                </a:extLst>
              </p:cNvPr>
              <p:cNvSpPr>
                <a:spLocks/>
              </p:cNvSpPr>
              <p:nvPr/>
            </p:nvSpPr>
            <p:spPr bwMode="auto">
              <a:xfrm>
                <a:off x="-3568" y="1314"/>
                <a:ext cx="73" cy="23"/>
              </a:xfrm>
              <a:custGeom>
                <a:avLst/>
                <a:gdLst>
                  <a:gd name="T0" fmla="*/ 67 w 67"/>
                  <a:gd name="T1" fmla="*/ 0 h 21"/>
                  <a:gd name="T2" fmla="*/ 0 w 67"/>
                  <a:gd name="T3" fmla="*/ 20 h 21"/>
                  <a:gd name="T4" fmla="*/ 0 w 67"/>
                  <a:gd name="T5" fmla="*/ 21 h 21"/>
                  <a:gd name="T6" fmla="*/ 66 w 67"/>
                  <a:gd name="T7" fmla="*/ 1 h 21"/>
                  <a:gd name="T8" fmla="*/ 67 w 67"/>
                  <a:gd name="T9" fmla="*/ 0 h 21"/>
                </a:gdLst>
                <a:ahLst/>
                <a:cxnLst>
                  <a:cxn ang="0">
                    <a:pos x="T0" y="T1"/>
                  </a:cxn>
                  <a:cxn ang="0">
                    <a:pos x="T2" y="T3"/>
                  </a:cxn>
                  <a:cxn ang="0">
                    <a:pos x="T4" y="T5"/>
                  </a:cxn>
                  <a:cxn ang="0">
                    <a:pos x="T6" y="T7"/>
                  </a:cxn>
                  <a:cxn ang="0">
                    <a:pos x="T8" y="T9"/>
                  </a:cxn>
                </a:cxnLst>
                <a:rect l="0" t="0" r="r" b="b"/>
                <a:pathLst>
                  <a:path w="67" h="21">
                    <a:moveTo>
                      <a:pt x="67" y="0"/>
                    </a:moveTo>
                    <a:cubicBezTo>
                      <a:pt x="0" y="20"/>
                      <a:pt x="0" y="20"/>
                      <a:pt x="0" y="20"/>
                    </a:cubicBezTo>
                    <a:cubicBezTo>
                      <a:pt x="0" y="20"/>
                      <a:pt x="0" y="21"/>
                      <a:pt x="0" y="21"/>
                    </a:cubicBezTo>
                    <a:cubicBezTo>
                      <a:pt x="66" y="1"/>
                      <a:pt x="66" y="1"/>
                      <a:pt x="66" y="1"/>
                    </a:cubicBezTo>
                    <a:cubicBezTo>
                      <a:pt x="67" y="0"/>
                      <a:pt x="67" y="0"/>
                      <a:pt x="67"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 name="Freeform 899">
                <a:extLst>
                  <a:ext uri="{FF2B5EF4-FFF2-40B4-BE49-F238E27FC236}">
                    <a16:creationId xmlns:a16="http://schemas.microsoft.com/office/drawing/2014/main" id="{093DCC16-E7FF-4C62-AB69-3A80D2669FAE}"/>
                  </a:ext>
                </a:extLst>
              </p:cNvPr>
              <p:cNvSpPr>
                <a:spLocks noEditPoints="1"/>
              </p:cNvSpPr>
              <p:nvPr/>
            </p:nvSpPr>
            <p:spPr bwMode="auto">
              <a:xfrm>
                <a:off x="-3496" y="1258"/>
                <a:ext cx="191" cy="57"/>
              </a:xfrm>
              <a:custGeom>
                <a:avLst/>
                <a:gdLst>
                  <a:gd name="T0" fmla="*/ 3 w 191"/>
                  <a:gd name="T1" fmla="*/ 55 h 57"/>
                  <a:gd name="T2" fmla="*/ 1 w 191"/>
                  <a:gd name="T3" fmla="*/ 56 h 57"/>
                  <a:gd name="T4" fmla="*/ 0 w 191"/>
                  <a:gd name="T5" fmla="*/ 57 h 57"/>
                  <a:gd name="T6" fmla="*/ 3 w 191"/>
                  <a:gd name="T7" fmla="*/ 57 h 57"/>
                  <a:gd name="T8" fmla="*/ 3 w 191"/>
                  <a:gd name="T9" fmla="*/ 55 h 57"/>
                  <a:gd name="T10" fmla="*/ 187 w 191"/>
                  <a:gd name="T11" fmla="*/ 0 h 57"/>
                  <a:gd name="T12" fmla="*/ 185 w 191"/>
                  <a:gd name="T13" fmla="*/ 0 h 57"/>
                  <a:gd name="T14" fmla="*/ 187 w 191"/>
                  <a:gd name="T15" fmla="*/ 1 h 57"/>
                  <a:gd name="T16" fmla="*/ 191 w 191"/>
                  <a:gd name="T17" fmla="*/ 0 h 57"/>
                  <a:gd name="T18" fmla="*/ 187 w 191"/>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57">
                    <a:moveTo>
                      <a:pt x="3" y="55"/>
                    </a:moveTo>
                    <a:lnTo>
                      <a:pt x="1" y="56"/>
                    </a:lnTo>
                    <a:lnTo>
                      <a:pt x="0" y="57"/>
                    </a:lnTo>
                    <a:lnTo>
                      <a:pt x="3" y="57"/>
                    </a:lnTo>
                    <a:lnTo>
                      <a:pt x="3" y="55"/>
                    </a:lnTo>
                    <a:close/>
                    <a:moveTo>
                      <a:pt x="187" y="0"/>
                    </a:moveTo>
                    <a:lnTo>
                      <a:pt x="185" y="0"/>
                    </a:lnTo>
                    <a:lnTo>
                      <a:pt x="187" y="1"/>
                    </a:lnTo>
                    <a:lnTo>
                      <a:pt x="191" y="0"/>
                    </a:lnTo>
                    <a:lnTo>
                      <a:pt x="187"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 name="Freeform 900">
                <a:extLst>
                  <a:ext uri="{FF2B5EF4-FFF2-40B4-BE49-F238E27FC236}">
                    <a16:creationId xmlns:a16="http://schemas.microsoft.com/office/drawing/2014/main" id="{1CAD25CF-024A-4959-B9E3-8D835807275B}"/>
                  </a:ext>
                </a:extLst>
              </p:cNvPr>
              <p:cNvSpPr>
                <a:spLocks noEditPoints="1"/>
              </p:cNvSpPr>
              <p:nvPr/>
            </p:nvSpPr>
            <p:spPr bwMode="auto">
              <a:xfrm>
                <a:off x="-3496" y="1258"/>
                <a:ext cx="191" cy="57"/>
              </a:xfrm>
              <a:custGeom>
                <a:avLst/>
                <a:gdLst>
                  <a:gd name="T0" fmla="*/ 3 w 191"/>
                  <a:gd name="T1" fmla="*/ 55 h 57"/>
                  <a:gd name="T2" fmla="*/ 1 w 191"/>
                  <a:gd name="T3" fmla="*/ 56 h 57"/>
                  <a:gd name="T4" fmla="*/ 0 w 191"/>
                  <a:gd name="T5" fmla="*/ 57 h 57"/>
                  <a:gd name="T6" fmla="*/ 3 w 191"/>
                  <a:gd name="T7" fmla="*/ 57 h 57"/>
                  <a:gd name="T8" fmla="*/ 3 w 191"/>
                  <a:gd name="T9" fmla="*/ 55 h 57"/>
                  <a:gd name="T10" fmla="*/ 187 w 191"/>
                  <a:gd name="T11" fmla="*/ 0 h 57"/>
                  <a:gd name="T12" fmla="*/ 185 w 191"/>
                  <a:gd name="T13" fmla="*/ 0 h 57"/>
                  <a:gd name="T14" fmla="*/ 187 w 191"/>
                  <a:gd name="T15" fmla="*/ 1 h 57"/>
                  <a:gd name="T16" fmla="*/ 191 w 191"/>
                  <a:gd name="T17" fmla="*/ 0 h 57"/>
                  <a:gd name="T18" fmla="*/ 187 w 191"/>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57">
                    <a:moveTo>
                      <a:pt x="3" y="55"/>
                    </a:moveTo>
                    <a:lnTo>
                      <a:pt x="1" y="56"/>
                    </a:lnTo>
                    <a:lnTo>
                      <a:pt x="0" y="57"/>
                    </a:lnTo>
                    <a:lnTo>
                      <a:pt x="3" y="57"/>
                    </a:lnTo>
                    <a:lnTo>
                      <a:pt x="3" y="55"/>
                    </a:lnTo>
                    <a:moveTo>
                      <a:pt x="187" y="0"/>
                    </a:moveTo>
                    <a:lnTo>
                      <a:pt x="185" y="0"/>
                    </a:lnTo>
                    <a:lnTo>
                      <a:pt x="187" y="1"/>
                    </a:lnTo>
                    <a:lnTo>
                      <a:pt x="191" y="0"/>
                    </a:lnTo>
                    <a:lnTo>
                      <a:pt x="1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 name="Freeform 901">
                <a:extLst>
                  <a:ext uri="{FF2B5EF4-FFF2-40B4-BE49-F238E27FC236}">
                    <a16:creationId xmlns:a16="http://schemas.microsoft.com/office/drawing/2014/main" id="{B493EE34-03E2-4CF5-B11C-DE8BCA18826E}"/>
                  </a:ext>
                </a:extLst>
              </p:cNvPr>
              <p:cNvSpPr>
                <a:spLocks/>
              </p:cNvSpPr>
              <p:nvPr/>
            </p:nvSpPr>
            <p:spPr bwMode="auto">
              <a:xfrm>
                <a:off x="-3404" y="1286"/>
                <a:ext cx="3" cy="2"/>
              </a:xfrm>
              <a:custGeom>
                <a:avLst/>
                <a:gdLst>
                  <a:gd name="T0" fmla="*/ 2 w 3"/>
                  <a:gd name="T1" fmla="*/ 0 h 2"/>
                  <a:gd name="T2" fmla="*/ 0 w 3"/>
                  <a:gd name="T3" fmla="*/ 1 h 2"/>
                  <a:gd name="T4" fmla="*/ 1 w 3"/>
                  <a:gd name="T5" fmla="*/ 2 h 2"/>
                  <a:gd name="T6" fmla="*/ 3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lnTo>
                      <a:pt x="0" y="1"/>
                    </a:lnTo>
                    <a:lnTo>
                      <a:pt x="1" y="2"/>
                    </a:lnTo>
                    <a:lnTo>
                      <a:pt x="3" y="1"/>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 name="Freeform 902">
                <a:extLst>
                  <a:ext uri="{FF2B5EF4-FFF2-40B4-BE49-F238E27FC236}">
                    <a16:creationId xmlns:a16="http://schemas.microsoft.com/office/drawing/2014/main" id="{849AB426-C177-45D6-A6EF-37100A981D78}"/>
                  </a:ext>
                </a:extLst>
              </p:cNvPr>
              <p:cNvSpPr>
                <a:spLocks/>
              </p:cNvSpPr>
              <p:nvPr/>
            </p:nvSpPr>
            <p:spPr bwMode="auto">
              <a:xfrm>
                <a:off x="-3404" y="1286"/>
                <a:ext cx="3" cy="2"/>
              </a:xfrm>
              <a:custGeom>
                <a:avLst/>
                <a:gdLst>
                  <a:gd name="T0" fmla="*/ 2 w 3"/>
                  <a:gd name="T1" fmla="*/ 0 h 2"/>
                  <a:gd name="T2" fmla="*/ 0 w 3"/>
                  <a:gd name="T3" fmla="*/ 1 h 2"/>
                  <a:gd name="T4" fmla="*/ 1 w 3"/>
                  <a:gd name="T5" fmla="*/ 2 h 2"/>
                  <a:gd name="T6" fmla="*/ 3 w 3"/>
                  <a:gd name="T7" fmla="*/ 1 h 2"/>
                  <a:gd name="T8" fmla="*/ 2 w 3"/>
                  <a:gd name="T9" fmla="*/ 0 h 2"/>
                </a:gdLst>
                <a:ahLst/>
                <a:cxnLst>
                  <a:cxn ang="0">
                    <a:pos x="T0" y="T1"/>
                  </a:cxn>
                  <a:cxn ang="0">
                    <a:pos x="T2" y="T3"/>
                  </a:cxn>
                  <a:cxn ang="0">
                    <a:pos x="T4" y="T5"/>
                  </a:cxn>
                  <a:cxn ang="0">
                    <a:pos x="T6" y="T7"/>
                  </a:cxn>
                  <a:cxn ang="0">
                    <a:pos x="T8" y="T9"/>
                  </a:cxn>
                </a:cxnLst>
                <a:rect l="0" t="0" r="r" b="b"/>
                <a:pathLst>
                  <a:path w="3" h="2">
                    <a:moveTo>
                      <a:pt x="2" y="0"/>
                    </a:moveTo>
                    <a:lnTo>
                      <a:pt x="0" y="1"/>
                    </a:lnTo>
                    <a:lnTo>
                      <a:pt x="1" y="2"/>
                    </a:lnTo>
                    <a:lnTo>
                      <a:pt x="3"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 name="Freeform 903">
                <a:extLst>
                  <a:ext uri="{FF2B5EF4-FFF2-40B4-BE49-F238E27FC236}">
                    <a16:creationId xmlns:a16="http://schemas.microsoft.com/office/drawing/2014/main" id="{366C5391-50D6-4776-A3A6-C60341553278}"/>
                  </a:ext>
                </a:extLst>
              </p:cNvPr>
              <p:cNvSpPr>
                <a:spLocks/>
              </p:cNvSpPr>
              <p:nvPr/>
            </p:nvSpPr>
            <p:spPr bwMode="auto">
              <a:xfrm>
                <a:off x="-3402" y="1285"/>
                <a:ext cx="5" cy="2"/>
              </a:xfrm>
              <a:custGeom>
                <a:avLst/>
                <a:gdLst>
                  <a:gd name="T0" fmla="*/ 4 w 5"/>
                  <a:gd name="T1" fmla="*/ 0 h 2"/>
                  <a:gd name="T2" fmla="*/ 0 w 5"/>
                  <a:gd name="T3" fmla="*/ 1 h 2"/>
                  <a:gd name="T4" fmla="*/ 1 w 5"/>
                  <a:gd name="T5" fmla="*/ 2 h 2"/>
                  <a:gd name="T6" fmla="*/ 5 w 5"/>
                  <a:gd name="T7" fmla="*/ 1 h 2"/>
                  <a:gd name="T8" fmla="*/ 4 w 5"/>
                  <a:gd name="T9" fmla="*/ 0 h 2"/>
                </a:gdLst>
                <a:ahLst/>
                <a:cxnLst>
                  <a:cxn ang="0">
                    <a:pos x="T0" y="T1"/>
                  </a:cxn>
                  <a:cxn ang="0">
                    <a:pos x="T2" y="T3"/>
                  </a:cxn>
                  <a:cxn ang="0">
                    <a:pos x="T4" y="T5"/>
                  </a:cxn>
                  <a:cxn ang="0">
                    <a:pos x="T6" y="T7"/>
                  </a:cxn>
                  <a:cxn ang="0">
                    <a:pos x="T8" y="T9"/>
                  </a:cxn>
                </a:cxnLst>
                <a:rect l="0" t="0" r="r" b="b"/>
                <a:pathLst>
                  <a:path w="5" h="2">
                    <a:moveTo>
                      <a:pt x="4" y="0"/>
                    </a:moveTo>
                    <a:lnTo>
                      <a:pt x="0" y="1"/>
                    </a:lnTo>
                    <a:lnTo>
                      <a:pt x="1" y="2"/>
                    </a:lnTo>
                    <a:lnTo>
                      <a:pt x="5" y="1"/>
                    </a:lnTo>
                    <a:lnTo>
                      <a:pt x="4"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 name="Freeform 904">
                <a:extLst>
                  <a:ext uri="{FF2B5EF4-FFF2-40B4-BE49-F238E27FC236}">
                    <a16:creationId xmlns:a16="http://schemas.microsoft.com/office/drawing/2014/main" id="{E1EC2BA2-75DB-4B2F-9D42-1B9FD4EBC19B}"/>
                  </a:ext>
                </a:extLst>
              </p:cNvPr>
              <p:cNvSpPr>
                <a:spLocks/>
              </p:cNvSpPr>
              <p:nvPr/>
            </p:nvSpPr>
            <p:spPr bwMode="auto">
              <a:xfrm>
                <a:off x="-3402" y="1285"/>
                <a:ext cx="5" cy="2"/>
              </a:xfrm>
              <a:custGeom>
                <a:avLst/>
                <a:gdLst>
                  <a:gd name="T0" fmla="*/ 4 w 5"/>
                  <a:gd name="T1" fmla="*/ 0 h 2"/>
                  <a:gd name="T2" fmla="*/ 0 w 5"/>
                  <a:gd name="T3" fmla="*/ 1 h 2"/>
                  <a:gd name="T4" fmla="*/ 1 w 5"/>
                  <a:gd name="T5" fmla="*/ 2 h 2"/>
                  <a:gd name="T6" fmla="*/ 5 w 5"/>
                  <a:gd name="T7" fmla="*/ 1 h 2"/>
                  <a:gd name="T8" fmla="*/ 4 w 5"/>
                  <a:gd name="T9" fmla="*/ 0 h 2"/>
                </a:gdLst>
                <a:ahLst/>
                <a:cxnLst>
                  <a:cxn ang="0">
                    <a:pos x="T0" y="T1"/>
                  </a:cxn>
                  <a:cxn ang="0">
                    <a:pos x="T2" y="T3"/>
                  </a:cxn>
                  <a:cxn ang="0">
                    <a:pos x="T4" y="T5"/>
                  </a:cxn>
                  <a:cxn ang="0">
                    <a:pos x="T6" y="T7"/>
                  </a:cxn>
                  <a:cxn ang="0">
                    <a:pos x="T8" y="T9"/>
                  </a:cxn>
                </a:cxnLst>
                <a:rect l="0" t="0" r="r" b="b"/>
                <a:pathLst>
                  <a:path w="5" h="2">
                    <a:moveTo>
                      <a:pt x="4" y="0"/>
                    </a:moveTo>
                    <a:lnTo>
                      <a:pt x="0" y="1"/>
                    </a:lnTo>
                    <a:lnTo>
                      <a:pt x="1" y="2"/>
                    </a:lnTo>
                    <a:lnTo>
                      <a:pt x="5" y="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 name="Freeform 905">
                <a:extLst>
                  <a:ext uri="{FF2B5EF4-FFF2-40B4-BE49-F238E27FC236}">
                    <a16:creationId xmlns:a16="http://schemas.microsoft.com/office/drawing/2014/main" id="{8D5AB472-F579-4C05-96ED-9F1B37928540}"/>
                  </a:ext>
                </a:extLst>
              </p:cNvPr>
              <p:cNvSpPr>
                <a:spLocks noEditPoints="1"/>
              </p:cNvSpPr>
              <p:nvPr/>
            </p:nvSpPr>
            <p:spPr bwMode="auto">
              <a:xfrm>
                <a:off x="-2555" y="904"/>
                <a:ext cx="458" cy="533"/>
              </a:xfrm>
              <a:custGeom>
                <a:avLst/>
                <a:gdLst>
                  <a:gd name="T0" fmla="*/ 77 w 417"/>
                  <a:gd name="T1" fmla="*/ 397 h 486"/>
                  <a:gd name="T2" fmla="*/ 73 w 417"/>
                  <a:gd name="T3" fmla="*/ 400 h 486"/>
                  <a:gd name="T4" fmla="*/ 0 w 417"/>
                  <a:gd name="T5" fmla="*/ 485 h 486"/>
                  <a:gd name="T6" fmla="*/ 1 w 417"/>
                  <a:gd name="T7" fmla="*/ 486 h 486"/>
                  <a:gd name="T8" fmla="*/ 77 w 417"/>
                  <a:gd name="T9" fmla="*/ 397 h 486"/>
                  <a:gd name="T10" fmla="*/ 144 w 417"/>
                  <a:gd name="T11" fmla="*/ 319 h 486"/>
                  <a:gd name="T12" fmla="*/ 142 w 417"/>
                  <a:gd name="T13" fmla="*/ 319 h 486"/>
                  <a:gd name="T14" fmla="*/ 75 w 417"/>
                  <a:gd name="T15" fmla="*/ 397 h 486"/>
                  <a:gd name="T16" fmla="*/ 80 w 417"/>
                  <a:gd name="T17" fmla="*/ 394 h 486"/>
                  <a:gd name="T18" fmla="*/ 144 w 417"/>
                  <a:gd name="T19" fmla="*/ 319 h 486"/>
                  <a:gd name="T20" fmla="*/ 163 w 417"/>
                  <a:gd name="T21" fmla="*/ 297 h 486"/>
                  <a:gd name="T22" fmla="*/ 161 w 417"/>
                  <a:gd name="T23" fmla="*/ 297 h 486"/>
                  <a:gd name="T24" fmla="*/ 143 w 417"/>
                  <a:gd name="T25" fmla="*/ 318 h 486"/>
                  <a:gd name="T26" fmla="*/ 146 w 417"/>
                  <a:gd name="T27" fmla="*/ 317 h 486"/>
                  <a:gd name="T28" fmla="*/ 163 w 417"/>
                  <a:gd name="T29" fmla="*/ 297 h 486"/>
                  <a:gd name="T30" fmla="*/ 274 w 417"/>
                  <a:gd name="T31" fmla="*/ 166 h 486"/>
                  <a:gd name="T32" fmla="*/ 162 w 417"/>
                  <a:gd name="T33" fmla="*/ 296 h 486"/>
                  <a:gd name="T34" fmla="*/ 164 w 417"/>
                  <a:gd name="T35" fmla="*/ 296 h 486"/>
                  <a:gd name="T36" fmla="*/ 272 w 417"/>
                  <a:gd name="T37" fmla="*/ 170 h 486"/>
                  <a:gd name="T38" fmla="*/ 274 w 417"/>
                  <a:gd name="T39" fmla="*/ 166 h 486"/>
                  <a:gd name="T40" fmla="*/ 416 w 417"/>
                  <a:gd name="T41" fmla="*/ 0 h 486"/>
                  <a:gd name="T42" fmla="*/ 281 w 417"/>
                  <a:gd name="T43" fmla="*/ 157 h 486"/>
                  <a:gd name="T44" fmla="*/ 280 w 417"/>
                  <a:gd name="T45" fmla="*/ 161 h 486"/>
                  <a:gd name="T46" fmla="*/ 417 w 417"/>
                  <a:gd name="T47" fmla="*/ 1 h 486"/>
                  <a:gd name="T48" fmla="*/ 416 w 417"/>
                  <a:gd name="T49"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7" h="486">
                    <a:moveTo>
                      <a:pt x="77" y="397"/>
                    </a:moveTo>
                    <a:cubicBezTo>
                      <a:pt x="73" y="400"/>
                      <a:pt x="73" y="400"/>
                      <a:pt x="73" y="400"/>
                    </a:cubicBezTo>
                    <a:cubicBezTo>
                      <a:pt x="0" y="485"/>
                      <a:pt x="0" y="485"/>
                      <a:pt x="0" y="485"/>
                    </a:cubicBezTo>
                    <a:cubicBezTo>
                      <a:pt x="0" y="485"/>
                      <a:pt x="1" y="486"/>
                      <a:pt x="1" y="486"/>
                    </a:cubicBezTo>
                    <a:cubicBezTo>
                      <a:pt x="77" y="397"/>
                      <a:pt x="77" y="397"/>
                      <a:pt x="77" y="397"/>
                    </a:cubicBezTo>
                    <a:moveTo>
                      <a:pt x="144" y="319"/>
                    </a:moveTo>
                    <a:cubicBezTo>
                      <a:pt x="142" y="319"/>
                      <a:pt x="142" y="319"/>
                      <a:pt x="142" y="319"/>
                    </a:cubicBezTo>
                    <a:cubicBezTo>
                      <a:pt x="75" y="397"/>
                      <a:pt x="75" y="397"/>
                      <a:pt x="75" y="397"/>
                    </a:cubicBezTo>
                    <a:cubicBezTo>
                      <a:pt x="80" y="394"/>
                      <a:pt x="80" y="394"/>
                      <a:pt x="80" y="394"/>
                    </a:cubicBezTo>
                    <a:cubicBezTo>
                      <a:pt x="144" y="319"/>
                      <a:pt x="144" y="319"/>
                      <a:pt x="144" y="319"/>
                    </a:cubicBezTo>
                    <a:moveTo>
                      <a:pt x="163" y="297"/>
                    </a:moveTo>
                    <a:cubicBezTo>
                      <a:pt x="161" y="297"/>
                      <a:pt x="161" y="297"/>
                      <a:pt x="161" y="297"/>
                    </a:cubicBezTo>
                    <a:cubicBezTo>
                      <a:pt x="143" y="318"/>
                      <a:pt x="143" y="318"/>
                      <a:pt x="143" y="318"/>
                    </a:cubicBezTo>
                    <a:cubicBezTo>
                      <a:pt x="146" y="317"/>
                      <a:pt x="146" y="317"/>
                      <a:pt x="146" y="317"/>
                    </a:cubicBezTo>
                    <a:cubicBezTo>
                      <a:pt x="163" y="297"/>
                      <a:pt x="163" y="297"/>
                      <a:pt x="163" y="297"/>
                    </a:cubicBezTo>
                    <a:moveTo>
                      <a:pt x="274" y="166"/>
                    </a:moveTo>
                    <a:cubicBezTo>
                      <a:pt x="162" y="296"/>
                      <a:pt x="162" y="296"/>
                      <a:pt x="162" y="296"/>
                    </a:cubicBezTo>
                    <a:cubicBezTo>
                      <a:pt x="164" y="296"/>
                      <a:pt x="164" y="296"/>
                      <a:pt x="164" y="296"/>
                    </a:cubicBezTo>
                    <a:cubicBezTo>
                      <a:pt x="272" y="170"/>
                      <a:pt x="272" y="170"/>
                      <a:pt x="272" y="170"/>
                    </a:cubicBezTo>
                    <a:cubicBezTo>
                      <a:pt x="274" y="166"/>
                      <a:pt x="274" y="166"/>
                      <a:pt x="274" y="166"/>
                    </a:cubicBezTo>
                    <a:moveTo>
                      <a:pt x="416" y="0"/>
                    </a:moveTo>
                    <a:cubicBezTo>
                      <a:pt x="281" y="157"/>
                      <a:pt x="281" y="157"/>
                      <a:pt x="281" y="157"/>
                    </a:cubicBezTo>
                    <a:cubicBezTo>
                      <a:pt x="280" y="161"/>
                      <a:pt x="280" y="161"/>
                      <a:pt x="280" y="161"/>
                    </a:cubicBezTo>
                    <a:cubicBezTo>
                      <a:pt x="417" y="1"/>
                      <a:pt x="417" y="1"/>
                      <a:pt x="417" y="1"/>
                    </a:cubicBezTo>
                    <a:cubicBezTo>
                      <a:pt x="417" y="0"/>
                      <a:pt x="416" y="0"/>
                      <a:pt x="41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 name="Freeform 906">
                <a:extLst>
                  <a:ext uri="{FF2B5EF4-FFF2-40B4-BE49-F238E27FC236}">
                    <a16:creationId xmlns:a16="http://schemas.microsoft.com/office/drawing/2014/main" id="{C755470D-5931-4B08-B38D-C2E4A06E66AF}"/>
                  </a:ext>
                </a:extLst>
              </p:cNvPr>
              <p:cNvSpPr>
                <a:spLocks/>
              </p:cNvSpPr>
              <p:nvPr/>
            </p:nvSpPr>
            <p:spPr bwMode="auto">
              <a:xfrm>
                <a:off x="-2378" y="1229"/>
                <a:ext cx="3" cy="1"/>
              </a:xfrm>
              <a:custGeom>
                <a:avLst/>
                <a:gdLst>
                  <a:gd name="T0" fmla="*/ 3 w 3"/>
                  <a:gd name="T1" fmla="*/ 0 h 1"/>
                  <a:gd name="T2" fmla="*/ 1 w 3"/>
                  <a:gd name="T3" fmla="*/ 0 h 1"/>
                  <a:gd name="T4" fmla="*/ 0 w 3"/>
                  <a:gd name="T5" fmla="*/ 1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2" y="1"/>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 name="Freeform 907">
                <a:extLst>
                  <a:ext uri="{FF2B5EF4-FFF2-40B4-BE49-F238E27FC236}">
                    <a16:creationId xmlns:a16="http://schemas.microsoft.com/office/drawing/2014/main" id="{8161E438-F152-4BFB-B8C9-A117E23FE35F}"/>
                  </a:ext>
                </a:extLst>
              </p:cNvPr>
              <p:cNvSpPr>
                <a:spLocks/>
              </p:cNvSpPr>
              <p:nvPr/>
            </p:nvSpPr>
            <p:spPr bwMode="auto">
              <a:xfrm>
                <a:off x="-2378" y="1229"/>
                <a:ext cx="3" cy="1"/>
              </a:xfrm>
              <a:custGeom>
                <a:avLst/>
                <a:gdLst>
                  <a:gd name="T0" fmla="*/ 3 w 3"/>
                  <a:gd name="T1" fmla="*/ 0 h 1"/>
                  <a:gd name="T2" fmla="*/ 1 w 3"/>
                  <a:gd name="T3" fmla="*/ 0 h 1"/>
                  <a:gd name="T4" fmla="*/ 0 w 3"/>
                  <a:gd name="T5" fmla="*/ 1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1" y="0"/>
                    </a:lnTo>
                    <a:lnTo>
                      <a:pt x="0" y="1"/>
                    </a:lnTo>
                    <a:lnTo>
                      <a:pt x="2"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 name="Freeform 908">
                <a:extLst>
                  <a:ext uri="{FF2B5EF4-FFF2-40B4-BE49-F238E27FC236}">
                    <a16:creationId xmlns:a16="http://schemas.microsoft.com/office/drawing/2014/main" id="{1B5FB5D5-DCB5-44CA-A039-17A02DC617CD}"/>
                  </a:ext>
                </a:extLst>
              </p:cNvPr>
              <p:cNvSpPr>
                <a:spLocks/>
              </p:cNvSpPr>
              <p:nvPr/>
            </p:nvSpPr>
            <p:spPr bwMode="auto">
              <a:xfrm>
                <a:off x="-2475" y="1336"/>
                <a:ext cx="8" cy="7"/>
              </a:xfrm>
              <a:custGeom>
                <a:avLst/>
                <a:gdLst>
                  <a:gd name="T0" fmla="*/ 8 w 8"/>
                  <a:gd name="T1" fmla="*/ 0 h 7"/>
                  <a:gd name="T2" fmla="*/ 2 w 8"/>
                  <a:gd name="T3" fmla="*/ 3 h 7"/>
                  <a:gd name="T4" fmla="*/ 0 w 8"/>
                  <a:gd name="T5" fmla="*/ 7 h 7"/>
                  <a:gd name="T6" fmla="*/ 4 w 8"/>
                  <a:gd name="T7" fmla="*/ 3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2" y="3"/>
                    </a:lnTo>
                    <a:lnTo>
                      <a:pt x="0" y="7"/>
                    </a:lnTo>
                    <a:lnTo>
                      <a:pt x="4" y="3"/>
                    </a:lnTo>
                    <a:lnTo>
                      <a:pt x="8"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 name="Freeform 909">
                <a:extLst>
                  <a:ext uri="{FF2B5EF4-FFF2-40B4-BE49-F238E27FC236}">
                    <a16:creationId xmlns:a16="http://schemas.microsoft.com/office/drawing/2014/main" id="{31331DC2-1AC8-42D5-BA37-5CC87ADD9388}"/>
                  </a:ext>
                </a:extLst>
              </p:cNvPr>
              <p:cNvSpPr>
                <a:spLocks/>
              </p:cNvSpPr>
              <p:nvPr/>
            </p:nvSpPr>
            <p:spPr bwMode="auto">
              <a:xfrm>
                <a:off x="-2475" y="1336"/>
                <a:ext cx="8" cy="7"/>
              </a:xfrm>
              <a:custGeom>
                <a:avLst/>
                <a:gdLst>
                  <a:gd name="T0" fmla="*/ 8 w 8"/>
                  <a:gd name="T1" fmla="*/ 0 h 7"/>
                  <a:gd name="T2" fmla="*/ 2 w 8"/>
                  <a:gd name="T3" fmla="*/ 3 h 7"/>
                  <a:gd name="T4" fmla="*/ 0 w 8"/>
                  <a:gd name="T5" fmla="*/ 7 h 7"/>
                  <a:gd name="T6" fmla="*/ 4 w 8"/>
                  <a:gd name="T7" fmla="*/ 3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2" y="3"/>
                    </a:lnTo>
                    <a:lnTo>
                      <a:pt x="0" y="7"/>
                    </a:lnTo>
                    <a:lnTo>
                      <a:pt x="4" y="3"/>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 name="Freeform 910">
                <a:extLst>
                  <a:ext uri="{FF2B5EF4-FFF2-40B4-BE49-F238E27FC236}">
                    <a16:creationId xmlns:a16="http://schemas.microsoft.com/office/drawing/2014/main" id="{B8328DBB-00AF-4990-8277-15F10F5B2E61}"/>
                  </a:ext>
                </a:extLst>
              </p:cNvPr>
              <p:cNvSpPr>
                <a:spLocks/>
              </p:cNvSpPr>
              <p:nvPr/>
            </p:nvSpPr>
            <p:spPr bwMode="auto">
              <a:xfrm>
                <a:off x="-2399" y="1252"/>
                <a:ext cx="4" cy="2"/>
              </a:xfrm>
              <a:custGeom>
                <a:avLst/>
                <a:gdLst>
                  <a:gd name="T0" fmla="*/ 4 w 4"/>
                  <a:gd name="T1" fmla="*/ 0 h 2"/>
                  <a:gd name="T2" fmla="*/ 1 w 4"/>
                  <a:gd name="T3" fmla="*/ 1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1" y="1"/>
                    </a:lnTo>
                    <a:lnTo>
                      <a:pt x="0" y="2"/>
                    </a:lnTo>
                    <a:lnTo>
                      <a:pt x="2" y="2"/>
                    </a:lnTo>
                    <a:lnTo>
                      <a:pt x="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 name="Freeform 911">
                <a:extLst>
                  <a:ext uri="{FF2B5EF4-FFF2-40B4-BE49-F238E27FC236}">
                    <a16:creationId xmlns:a16="http://schemas.microsoft.com/office/drawing/2014/main" id="{4F76B75B-6EF1-48B3-88AE-431180A7CBBC}"/>
                  </a:ext>
                </a:extLst>
              </p:cNvPr>
              <p:cNvSpPr>
                <a:spLocks/>
              </p:cNvSpPr>
              <p:nvPr/>
            </p:nvSpPr>
            <p:spPr bwMode="auto">
              <a:xfrm>
                <a:off x="-2399" y="1252"/>
                <a:ext cx="4" cy="2"/>
              </a:xfrm>
              <a:custGeom>
                <a:avLst/>
                <a:gdLst>
                  <a:gd name="T0" fmla="*/ 4 w 4"/>
                  <a:gd name="T1" fmla="*/ 0 h 2"/>
                  <a:gd name="T2" fmla="*/ 1 w 4"/>
                  <a:gd name="T3" fmla="*/ 1 h 2"/>
                  <a:gd name="T4" fmla="*/ 0 w 4"/>
                  <a:gd name="T5" fmla="*/ 2 h 2"/>
                  <a:gd name="T6" fmla="*/ 2 w 4"/>
                  <a:gd name="T7" fmla="*/ 2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1" y="1"/>
                    </a:lnTo>
                    <a:lnTo>
                      <a:pt x="0" y="2"/>
                    </a:lnTo>
                    <a:lnTo>
                      <a:pt x="2"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 name="Freeform 912">
                <a:extLst>
                  <a:ext uri="{FF2B5EF4-FFF2-40B4-BE49-F238E27FC236}">
                    <a16:creationId xmlns:a16="http://schemas.microsoft.com/office/drawing/2014/main" id="{E8FD70FF-1BE5-4C88-BE91-0D6F6347F3FA}"/>
                  </a:ext>
                </a:extLst>
              </p:cNvPr>
              <p:cNvSpPr>
                <a:spLocks/>
              </p:cNvSpPr>
              <p:nvPr/>
            </p:nvSpPr>
            <p:spPr bwMode="auto">
              <a:xfrm>
                <a:off x="-2256" y="1076"/>
                <a:ext cx="10" cy="15"/>
              </a:xfrm>
              <a:custGeom>
                <a:avLst/>
                <a:gdLst>
                  <a:gd name="T0" fmla="*/ 10 w 10"/>
                  <a:gd name="T1" fmla="*/ 0 h 15"/>
                  <a:gd name="T2" fmla="*/ 2 w 10"/>
                  <a:gd name="T3" fmla="*/ 10 h 15"/>
                  <a:gd name="T4" fmla="*/ 0 w 10"/>
                  <a:gd name="T5" fmla="*/ 15 h 15"/>
                  <a:gd name="T6" fmla="*/ 9 w 10"/>
                  <a:gd name="T7" fmla="*/ 5 h 15"/>
                  <a:gd name="T8" fmla="*/ 10 w 10"/>
                  <a:gd name="T9" fmla="*/ 0 h 15"/>
                </a:gdLst>
                <a:ahLst/>
                <a:cxnLst>
                  <a:cxn ang="0">
                    <a:pos x="T0" y="T1"/>
                  </a:cxn>
                  <a:cxn ang="0">
                    <a:pos x="T2" y="T3"/>
                  </a:cxn>
                  <a:cxn ang="0">
                    <a:pos x="T4" y="T5"/>
                  </a:cxn>
                  <a:cxn ang="0">
                    <a:pos x="T6" y="T7"/>
                  </a:cxn>
                  <a:cxn ang="0">
                    <a:pos x="T8" y="T9"/>
                  </a:cxn>
                </a:cxnLst>
                <a:rect l="0" t="0" r="r" b="b"/>
                <a:pathLst>
                  <a:path w="10" h="15">
                    <a:moveTo>
                      <a:pt x="10" y="0"/>
                    </a:moveTo>
                    <a:lnTo>
                      <a:pt x="2" y="10"/>
                    </a:lnTo>
                    <a:lnTo>
                      <a:pt x="0" y="15"/>
                    </a:lnTo>
                    <a:lnTo>
                      <a:pt x="9" y="5"/>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 name="Freeform 913">
                <a:extLst>
                  <a:ext uri="{FF2B5EF4-FFF2-40B4-BE49-F238E27FC236}">
                    <a16:creationId xmlns:a16="http://schemas.microsoft.com/office/drawing/2014/main" id="{4341F660-7A54-48D8-87E2-A91C837CCCB2}"/>
                  </a:ext>
                </a:extLst>
              </p:cNvPr>
              <p:cNvSpPr>
                <a:spLocks/>
              </p:cNvSpPr>
              <p:nvPr/>
            </p:nvSpPr>
            <p:spPr bwMode="auto">
              <a:xfrm>
                <a:off x="-2256" y="1076"/>
                <a:ext cx="10" cy="15"/>
              </a:xfrm>
              <a:custGeom>
                <a:avLst/>
                <a:gdLst>
                  <a:gd name="T0" fmla="*/ 10 w 10"/>
                  <a:gd name="T1" fmla="*/ 0 h 15"/>
                  <a:gd name="T2" fmla="*/ 2 w 10"/>
                  <a:gd name="T3" fmla="*/ 10 h 15"/>
                  <a:gd name="T4" fmla="*/ 0 w 10"/>
                  <a:gd name="T5" fmla="*/ 15 h 15"/>
                  <a:gd name="T6" fmla="*/ 9 w 10"/>
                  <a:gd name="T7" fmla="*/ 5 h 15"/>
                  <a:gd name="T8" fmla="*/ 10 w 10"/>
                  <a:gd name="T9" fmla="*/ 0 h 15"/>
                </a:gdLst>
                <a:ahLst/>
                <a:cxnLst>
                  <a:cxn ang="0">
                    <a:pos x="T0" y="T1"/>
                  </a:cxn>
                  <a:cxn ang="0">
                    <a:pos x="T2" y="T3"/>
                  </a:cxn>
                  <a:cxn ang="0">
                    <a:pos x="T4" y="T5"/>
                  </a:cxn>
                  <a:cxn ang="0">
                    <a:pos x="T6" y="T7"/>
                  </a:cxn>
                  <a:cxn ang="0">
                    <a:pos x="T8" y="T9"/>
                  </a:cxn>
                </a:cxnLst>
                <a:rect l="0" t="0" r="r" b="b"/>
                <a:pathLst>
                  <a:path w="10" h="15">
                    <a:moveTo>
                      <a:pt x="10" y="0"/>
                    </a:moveTo>
                    <a:lnTo>
                      <a:pt x="2" y="10"/>
                    </a:lnTo>
                    <a:lnTo>
                      <a:pt x="0" y="15"/>
                    </a:lnTo>
                    <a:lnTo>
                      <a:pt x="9" y="5"/>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 name="Freeform 914">
                <a:extLst>
                  <a:ext uri="{FF2B5EF4-FFF2-40B4-BE49-F238E27FC236}">
                    <a16:creationId xmlns:a16="http://schemas.microsoft.com/office/drawing/2014/main" id="{0429AC69-3C03-44DF-A5B7-BB31C3B70255}"/>
                  </a:ext>
                </a:extLst>
              </p:cNvPr>
              <p:cNvSpPr>
                <a:spLocks noEditPoints="1"/>
              </p:cNvSpPr>
              <p:nvPr/>
            </p:nvSpPr>
            <p:spPr bwMode="auto">
              <a:xfrm>
                <a:off x="-3581" y="1360"/>
                <a:ext cx="214" cy="600"/>
              </a:xfrm>
              <a:custGeom>
                <a:avLst/>
                <a:gdLst>
                  <a:gd name="T0" fmla="*/ 189 w 195"/>
                  <a:gd name="T1" fmla="*/ 529 h 547"/>
                  <a:gd name="T2" fmla="*/ 188 w 195"/>
                  <a:gd name="T3" fmla="*/ 530 h 547"/>
                  <a:gd name="T4" fmla="*/ 194 w 195"/>
                  <a:gd name="T5" fmla="*/ 547 h 547"/>
                  <a:gd name="T6" fmla="*/ 195 w 195"/>
                  <a:gd name="T7" fmla="*/ 547 h 547"/>
                  <a:gd name="T8" fmla="*/ 189 w 195"/>
                  <a:gd name="T9" fmla="*/ 529 h 547"/>
                  <a:gd name="T10" fmla="*/ 148 w 195"/>
                  <a:gd name="T11" fmla="*/ 413 h 547"/>
                  <a:gd name="T12" fmla="*/ 146 w 195"/>
                  <a:gd name="T13" fmla="*/ 413 h 547"/>
                  <a:gd name="T14" fmla="*/ 187 w 195"/>
                  <a:gd name="T15" fmla="*/ 529 h 547"/>
                  <a:gd name="T16" fmla="*/ 188 w 195"/>
                  <a:gd name="T17" fmla="*/ 528 h 547"/>
                  <a:gd name="T18" fmla="*/ 148 w 195"/>
                  <a:gd name="T19" fmla="*/ 413 h 547"/>
                  <a:gd name="T20" fmla="*/ 127 w 195"/>
                  <a:gd name="T21" fmla="*/ 354 h 547"/>
                  <a:gd name="T22" fmla="*/ 126 w 195"/>
                  <a:gd name="T23" fmla="*/ 355 h 547"/>
                  <a:gd name="T24" fmla="*/ 137 w 195"/>
                  <a:gd name="T25" fmla="*/ 388 h 547"/>
                  <a:gd name="T26" fmla="*/ 139 w 195"/>
                  <a:gd name="T27" fmla="*/ 388 h 547"/>
                  <a:gd name="T28" fmla="*/ 127 w 195"/>
                  <a:gd name="T29" fmla="*/ 354 h 547"/>
                  <a:gd name="T30" fmla="*/ 43 w 195"/>
                  <a:gd name="T31" fmla="*/ 118 h 547"/>
                  <a:gd name="T32" fmla="*/ 42 w 195"/>
                  <a:gd name="T33" fmla="*/ 121 h 547"/>
                  <a:gd name="T34" fmla="*/ 124 w 195"/>
                  <a:gd name="T35" fmla="*/ 350 h 547"/>
                  <a:gd name="T36" fmla="*/ 125 w 195"/>
                  <a:gd name="T37" fmla="*/ 349 h 547"/>
                  <a:gd name="T38" fmla="*/ 43 w 195"/>
                  <a:gd name="T39" fmla="*/ 118 h 547"/>
                  <a:gd name="T40" fmla="*/ 1 w 195"/>
                  <a:gd name="T41" fmla="*/ 0 h 547"/>
                  <a:gd name="T42" fmla="*/ 0 w 195"/>
                  <a:gd name="T43" fmla="*/ 0 h 547"/>
                  <a:gd name="T44" fmla="*/ 42 w 195"/>
                  <a:gd name="T45" fmla="*/ 118 h 547"/>
                  <a:gd name="T46" fmla="*/ 42 w 195"/>
                  <a:gd name="T47" fmla="*/ 116 h 547"/>
                  <a:gd name="T48" fmla="*/ 1 w 195"/>
                  <a:gd name="T49"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547">
                    <a:moveTo>
                      <a:pt x="189" y="529"/>
                    </a:moveTo>
                    <a:cubicBezTo>
                      <a:pt x="188" y="530"/>
                      <a:pt x="188" y="530"/>
                      <a:pt x="188" y="530"/>
                    </a:cubicBezTo>
                    <a:cubicBezTo>
                      <a:pt x="194" y="547"/>
                      <a:pt x="194" y="547"/>
                      <a:pt x="194" y="547"/>
                    </a:cubicBezTo>
                    <a:cubicBezTo>
                      <a:pt x="195" y="547"/>
                      <a:pt x="195" y="547"/>
                      <a:pt x="195" y="547"/>
                    </a:cubicBezTo>
                    <a:cubicBezTo>
                      <a:pt x="189" y="529"/>
                      <a:pt x="189" y="529"/>
                      <a:pt x="189" y="529"/>
                    </a:cubicBezTo>
                    <a:moveTo>
                      <a:pt x="148" y="413"/>
                    </a:moveTo>
                    <a:cubicBezTo>
                      <a:pt x="147" y="413"/>
                      <a:pt x="147" y="413"/>
                      <a:pt x="146" y="413"/>
                    </a:cubicBezTo>
                    <a:cubicBezTo>
                      <a:pt x="187" y="529"/>
                      <a:pt x="187" y="529"/>
                      <a:pt x="187" y="529"/>
                    </a:cubicBezTo>
                    <a:cubicBezTo>
                      <a:pt x="188" y="528"/>
                      <a:pt x="188" y="528"/>
                      <a:pt x="188" y="528"/>
                    </a:cubicBezTo>
                    <a:cubicBezTo>
                      <a:pt x="148" y="413"/>
                      <a:pt x="148" y="413"/>
                      <a:pt x="148" y="413"/>
                    </a:cubicBezTo>
                    <a:moveTo>
                      <a:pt x="127" y="354"/>
                    </a:moveTo>
                    <a:cubicBezTo>
                      <a:pt x="126" y="355"/>
                      <a:pt x="126" y="355"/>
                      <a:pt x="126" y="355"/>
                    </a:cubicBezTo>
                    <a:cubicBezTo>
                      <a:pt x="137" y="388"/>
                      <a:pt x="137" y="388"/>
                      <a:pt x="137" y="388"/>
                    </a:cubicBezTo>
                    <a:cubicBezTo>
                      <a:pt x="138" y="388"/>
                      <a:pt x="138" y="388"/>
                      <a:pt x="139" y="388"/>
                    </a:cubicBezTo>
                    <a:cubicBezTo>
                      <a:pt x="127" y="354"/>
                      <a:pt x="127" y="354"/>
                      <a:pt x="127" y="354"/>
                    </a:cubicBezTo>
                    <a:moveTo>
                      <a:pt x="43" y="118"/>
                    </a:moveTo>
                    <a:cubicBezTo>
                      <a:pt x="42" y="121"/>
                      <a:pt x="42" y="121"/>
                      <a:pt x="42" y="121"/>
                    </a:cubicBezTo>
                    <a:cubicBezTo>
                      <a:pt x="124" y="350"/>
                      <a:pt x="124" y="350"/>
                      <a:pt x="124" y="350"/>
                    </a:cubicBezTo>
                    <a:cubicBezTo>
                      <a:pt x="125" y="349"/>
                      <a:pt x="125" y="349"/>
                      <a:pt x="125" y="349"/>
                    </a:cubicBezTo>
                    <a:cubicBezTo>
                      <a:pt x="43" y="118"/>
                      <a:pt x="43" y="118"/>
                      <a:pt x="43" y="118"/>
                    </a:cubicBezTo>
                    <a:moveTo>
                      <a:pt x="1" y="0"/>
                    </a:moveTo>
                    <a:cubicBezTo>
                      <a:pt x="1" y="0"/>
                      <a:pt x="0" y="0"/>
                      <a:pt x="0" y="0"/>
                    </a:cubicBezTo>
                    <a:cubicBezTo>
                      <a:pt x="42" y="118"/>
                      <a:pt x="42" y="118"/>
                      <a:pt x="42" y="118"/>
                    </a:cubicBezTo>
                    <a:cubicBezTo>
                      <a:pt x="42" y="116"/>
                      <a:pt x="42" y="116"/>
                      <a:pt x="42" y="116"/>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 name="Freeform 915">
                <a:extLst>
                  <a:ext uri="{FF2B5EF4-FFF2-40B4-BE49-F238E27FC236}">
                    <a16:creationId xmlns:a16="http://schemas.microsoft.com/office/drawing/2014/main" id="{E9B9833A-319F-4FF1-B63E-F2E408A6D2A7}"/>
                  </a:ext>
                </a:extLst>
              </p:cNvPr>
              <p:cNvSpPr>
                <a:spLocks/>
              </p:cNvSpPr>
              <p:nvPr/>
            </p:nvSpPr>
            <p:spPr bwMode="auto">
              <a:xfrm>
                <a:off x="-3376" y="1939"/>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 name="Freeform 916">
                <a:extLst>
                  <a:ext uri="{FF2B5EF4-FFF2-40B4-BE49-F238E27FC236}">
                    <a16:creationId xmlns:a16="http://schemas.microsoft.com/office/drawing/2014/main" id="{CB89B3A6-1E57-4948-A68B-08017C823E72}"/>
                  </a:ext>
                </a:extLst>
              </p:cNvPr>
              <p:cNvSpPr>
                <a:spLocks/>
              </p:cNvSpPr>
              <p:nvPr/>
            </p:nvSpPr>
            <p:spPr bwMode="auto">
              <a:xfrm>
                <a:off x="-3376" y="1939"/>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 name="Freeform 917">
                <a:extLst>
                  <a:ext uri="{FF2B5EF4-FFF2-40B4-BE49-F238E27FC236}">
                    <a16:creationId xmlns:a16="http://schemas.microsoft.com/office/drawing/2014/main" id="{C8B29065-331C-4215-AC57-DEAA5ABA6EAA}"/>
                  </a:ext>
                </a:extLst>
              </p:cNvPr>
              <p:cNvSpPr>
                <a:spLocks/>
              </p:cNvSpPr>
              <p:nvPr/>
            </p:nvSpPr>
            <p:spPr bwMode="auto">
              <a:xfrm>
                <a:off x="-3368" y="1961"/>
                <a:ext cx="8" cy="18"/>
              </a:xfrm>
              <a:custGeom>
                <a:avLst/>
                <a:gdLst>
                  <a:gd name="T0" fmla="*/ 1 w 8"/>
                  <a:gd name="T1" fmla="*/ 0 h 18"/>
                  <a:gd name="T2" fmla="*/ 0 w 8"/>
                  <a:gd name="T3" fmla="*/ 0 h 18"/>
                  <a:gd name="T4" fmla="*/ 7 w 8"/>
                  <a:gd name="T5" fmla="*/ 18 h 18"/>
                  <a:gd name="T6" fmla="*/ 8 w 8"/>
                  <a:gd name="T7" fmla="*/ 18 h 18"/>
                  <a:gd name="T8" fmla="*/ 1 w 8"/>
                  <a:gd name="T9" fmla="*/ 0 h 18"/>
                </a:gdLst>
                <a:ahLst/>
                <a:cxnLst>
                  <a:cxn ang="0">
                    <a:pos x="T0" y="T1"/>
                  </a:cxn>
                  <a:cxn ang="0">
                    <a:pos x="T2" y="T3"/>
                  </a:cxn>
                  <a:cxn ang="0">
                    <a:pos x="T4" y="T5"/>
                  </a:cxn>
                  <a:cxn ang="0">
                    <a:pos x="T6" y="T7"/>
                  </a:cxn>
                  <a:cxn ang="0">
                    <a:pos x="T8" y="T9"/>
                  </a:cxn>
                </a:cxnLst>
                <a:rect l="0" t="0" r="r" b="b"/>
                <a:pathLst>
                  <a:path w="8" h="18">
                    <a:moveTo>
                      <a:pt x="1" y="0"/>
                    </a:moveTo>
                    <a:lnTo>
                      <a:pt x="0" y="0"/>
                    </a:lnTo>
                    <a:lnTo>
                      <a:pt x="7" y="18"/>
                    </a:lnTo>
                    <a:lnTo>
                      <a:pt x="8" y="18"/>
                    </a:lnTo>
                    <a:lnTo>
                      <a:pt x="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 name="Freeform 918">
                <a:extLst>
                  <a:ext uri="{FF2B5EF4-FFF2-40B4-BE49-F238E27FC236}">
                    <a16:creationId xmlns:a16="http://schemas.microsoft.com/office/drawing/2014/main" id="{671B93C1-5D45-4D06-B6B5-F85BDF379F20}"/>
                  </a:ext>
                </a:extLst>
              </p:cNvPr>
              <p:cNvSpPr>
                <a:spLocks/>
              </p:cNvSpPr>
              <p:nvPr/>
            </p:nvSpPr>
            <p:spPr bwMode="auto">
              <a:xfrm>
                <a:off x="-3368" y="1961"/>
                <a:ext cx="8" cy="18"/>
              </a:xfrm>
              <a:custGeom>
                <a:avLst/>
                <a:gdLst>
                  <a:gd name="T0" fmla="*/ 1 w 8"/>
                  <a:gd name="T1" fmla="*/ 0 h 18"/>
                  <a:gd name="T2" fmla="*/ 0 w 8"/>
                  <a:gd name="T3" fmla="*/ 0 h 18"/>
                  <a:gd name="T4" fmla="*/ 7 w 8"/>
                  <a:gd name="T5" fmla="*/ 18 h 18"/>
                  <a:gd name="T6" fmla="*/ 8 w 8"/>
                  <a:gd name="T7" fmla="*/ 18 h 18"/>
                  <a:gd name="T8" fmla="*/ 1 w 8"/>
                  <a:gd name="T9" fmla="*/ 0 h 18"/>
                </a:gdLst>
                <a:ahLst/>
                <a:cxnLst>
                  <a:cxn ang="0">
                    <a:pos x="T0" y="T1"/>
                  </a:cxn>
                  <a:cxn ang="0">
                    <a:pos x="T2" y="T3"/>
                  </a:cxn>
                  <a:cxn ang="0">
                    <a:pos x="T4" y="T5"/>
                  </a:cxn>
                  <a:cxn ang="0">
                    <a:pos x="T6" y="T7"/>
                  </a:cxn>
                  <a:cxn ang="0">
                    <a:pos x="T8" y="T9"/>
                  </a:cxn>
                </a:cxnLst>
                <a:rect l="0" t="0" r="r" b="b"/>
                <a:pathLst>
                  <a:path w="8" h="18">
                    <a:moveTo>
                      <a:pt x="1" y="0"/>
                    </a:moveTo>
                    <a:lnTo>
                      <a:pt x="0" y="0"/>
                    </a:lnTo>
                    <a:lnTo>
                      <a:pt x="7" y="18"/>
                    </a:lnTo>
                    <a:lnTo>
                      <a:pt x="8" y="18"/>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 name="Freeform 919">
                <a:extLst>
                  <a:ext uri="{FF2B5EF4-FFF2-40B4-BE49-F238E27FC236}">
                    <a16:creationId xmlns:a16="http://schemas.microsoft.com/office/drawing/2014/main" id="{2A2FFE10-4B20-4A90-856E-44E20A566545}"/>
                  </a:ext>
                </a:extLst>
              </p:cNvPr>
              <p:cNvSpPr>
                <a:spLocks/>
              </p:cNvSpPr>
              <p:nvPr/>
            </p:nvSpPr>
            <p:spPr bwMode="auto">
              <a:xfrm>
                <a:off x="-3431" y="1786"/>
                <a:ext cx="12" cy="27"/>
              </a:xfrm>
              <a:custGeom>
                <a:avLst/>
                <a:gdLst>
                  <a:gd name="T0" fmla="*/ 2 w 11"/>
                  <a:gd name="T1" fmla="*/ 0 h 25"/>
                  <a:gd name="T2" fmla="*/ 0 w 11"/>
                  <a:gd name="T3" fmla="*/ 0 h 25"/>
                  <a:gd name="T4" fmla="*/ 9 w 11"/>
                  <a:gd name="T5" fmla="*/ 25 h 25"/>
                  <a:gd name="T6" fmla="*/ 11 w 11"/>
                  <a:gd name="T7" fmla="*/ 25 h 25"/>
                  <a:gd name="T8" fmla="*/ 2 w 11"/>
                  <a:gd name="T9" fmla="*/ 0 h 25"/>
                </a:gdLst>
                <a:ahLst/>
                <a:cxnLst>
                  <a:cxn ang="0">
                    <a:pos x="T0" y="T1"/>
                  </a:cxn>
                  <a:cxn ang="0">
                    <a:pos x="T2" y="T3"/>
                  </a:cxn>
                  <a:cxn ang="0">
                    <a:pos x="T4" y="T5"/>
                  </a:cxn>
                  <a:cxn ang="0">
                    <a:pos x="T6" y="T7"/>
                  </a:cxn>
                  <a:cxn ang="0">
                    <a:pos x="T8" y="T9"/>
                  </a:cxn>
                </a:cxnLst>
                <a:rect l="0" t="0" r="r" b="b"/>
                <a:pathLst>
                  <a:path w="11" h="25">
                    <a:moveTo>
                      <a:pt x="2" y="0"/>
                    </a:moveTo>
                    <a:cubicBezTo>
                      <a:pt x="1" y="0"/>
                      <a:pt x="1" y="0"/>
                      <a:pt x="0" y="0"/>
                    </a:cubicBezTo>
                    <a:cubicBezTo>
                      <a:pt x="9" y="25"/>
                      <a:pt x="9" y="25"/>
                      <a:pt x="9" y="25"/>
                    </a:cubicBezTo>
                    <a:cubicBezTo>
                      <a:pt x="10" y="25"/>
                      <a:pt x="10" y="25"/>
                      <a:pt x="11" y="25"/>
                    </a:cubicBezTo>
                    <a:cubicBezTo>
                      <a:pt x="2" y="0"/>
                      <a:pt x="2" y="0"/>
                      <a:pt x="2" y="0"/>
                    </a:cubicBezTo>
                  </a:path>
                </a:pathLst>
              </a:custGeom>
              <a:solidFill>
                <a:srgbClr val="DC5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 name="Freeform 920">
                <a:extLst>
                  <a:ext uri="{FF2B5EF4-FFF2-40B4-BE49-F238E27FC236}">
                    <a16:creationId xmlns:a16="http://schemas.microsoft.com/office/drawing/2014/main" id="{9F7ED5BF-FFAC-4D7D-9A35-FC601EA4DF2A}"/>
                  </a:ext>
                </a:extLst>
              </p:cNvPr>
              <p:cNvSpPr>
                <a:spLocks noEditPoints="1"/>
              </p:cNvSpPr>
              <p:nvPr/>
            </p:nvSpPr>
            <p:spPr bwMode="auto">
              <a:xfrm>
                <a:off x="-3535" y="1487"/>
                <a:ext cx="168" cy="474"/>
              </a:xfrm>
              <a:custGeom>
                <a:avLst/>
                <a:gdLst>
                  <a:gd name="T0" fmla="*/ 168 w 168"/>
                  <a:gd name="T1" fmla="*/ 473 h 474"/>
                  <a:gd name="T2" fmla="*/ 167 w 168"/>
                  <a:gd name="T3" fmla="*/ 473 h 474"/>
                  <a:gd name="T4" fmla="*/ 167 w 168"/>
                  <a:gd name="T5" fmla="*/ 474 h 474"/>
                  <a:gd name="T6" fmla="*/ 168 w 168"/>
                  <a:gd name="T7" fmla="*/ 474 h 474"/>
                  <a:gd name="T8" fmla="*/ 168 w 168"/>
                  <a:gd name="T9" fmla="*/ 473 h 474"/>
                  <a:gd name="T10" fmla="*/ 0 w 168"/>
                  <a:gd name="T11" fmla="*/ 0 h 474"/>
                  <a:gd name="T12" fmla="*/ 0 w 168"/>
                  <a:gd name="T13" fmla="*/ 3 h 474"/>
                  <a:gd name="T14" fmla="*/ 0 w 168"/>
                  <a:gd name="T15" fmla="*/ 6 h 474"/>
                  <a:gd name="T16" fmla="*/ 1 w 168"/>
                  <a:gd name="T17" fmla="*/ 3 h 474"/>
                  <a:gd name="T18" fmla="*/ 0 w 16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474">
                    <a:moveTo>
                      <a:pt x="168" y="473"/>
                    </a:moveTo>
                    <a:lnTo>
                      <a:pt x="167" y="473"/>
                    </a:lnTo>
                    <a:lnTo>
                      <a:pt x="167" y="474"/>
                    </a:lnTo>
                    <a:lnTo>
                      <a:pt x="168" y="474"/>
                    </a:lnTo>
                    <a:lnTo>
                      <a:pt x="168" y="473"/>
                    </a:lnTo>
                    <a:close/>
                    <a:moveTo>
                      <a:pt x="0" y="0"/>
                    </a:moveTo>
                    <a:lnTo>
                      <a:pt x="0" y="3"/>
                    </a:lnTo>
                    <a:lnTo>
                      <a:pt x="0" y="6"/>
                    </a:lnTo>
                    <a:lnTo>
                      <a:pt x="1" y="3"/>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 name="Freeform 921">
                <a:extLst>
                  <a:ext uri="{FF2B5EF4-FFF2-40B4-BE49-F238E27FC236}">
                    <a16:creationId xmlns:a16="http://schemas.microsoft.com/office/drawing/2014/main" id="{4E9EE0AF-8EE1-4B21-B956-2CE5E0F56587}"/>
                  </a:ext>
                </a:extLst>
              </p:cNvPr>
              <p:cNvSpPr>
                <a:spLocks noEditPoints="1"/>
              </p:cNvSpPr>
              <p:nvPr/>
            </p:nvSpPr>
            <p:spPr bwMode="auto">
              <a:xfrm>
                <a:off x="-3535" y="1487"/>
                <a:ext cx="168" cy="474"/>
              </a:xfrm>
              <a:custGeom>
                <a:avLst/>
                <a:gdLst>
                  <a:gd name="T0" fmla="*/ 168 w 168"/>
                  <a:gd name="T1" fmla="*/ 473 h 474"/>
                  <a:gd name="T2" fmla="*/ 167 w 168"/>
                  <a:gd name="T3" fmla="*/ 473 h 474"/>
                  <a:gd name="T4" fmla="*/ 167 w 168"/>
                  <a:gd name="T5" fmla="*/ 474 h 474"/>
                  <a:gd name="T6" fmla="*/ 168 w 168"/>
                  <a:gd name="T7" fmla="*/ 474 h 474"/>
                  <a:gd name="T8" fmla="*/ 168 w 168"/>
                  <a:gd name="T9" fmla="*/ 473 h 474"/>
                  <a:gd name="T10" fmla="*/ 0 w 168"/>
                  <a:gd name="T11" fmla="*/ 0 h 474"/>
                  <a:gd name="T12" fmla="*/ 0 w 168"/>
                  <a:gd name="T13" fmla="*/ 3 h 474"/>
                  <a:gd name="T14" fmla="*/ 0 w 168"/>
                  <a:gd name="T15" fmla="*/ 6 h 474"/>
                  <a:gd name="T16" fmla="*/ 1 w 168"/>
                  <a:gd name="T17" fmla="*/ 3 h 474"/>
                  <a:gd name="T18" fmla="*/ 0 w 16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474">
                    <a:moveTo>
                      <a:pt x="168" y="473"/>
                    </a:moveTo>
                    <a:lnTo>
                      <a:pt x="167" y="473"/>
                    </a:lnTo>
                    <a:lnTo>
                      <a:pt x="167" y="474"/>
                    </a:lnTo>
                    <a:lnTo>
                      <a:pt x="168" y="474"/>
                    </a:lnTo>
                    <a:lnTo>
                      <a:pt x="168" y="473"/>
                    </a:lnTo>
                    <a:moveTo>
                      <a:pt x="0" y="0"/>
                    </a:moveTo>
                    <a:lnTo>
                      <a:pt x="0" y="3"/>
                    </a:lnTo>
                    <a:lnTo>
                      <a:pt x="0" y="6"/>
                    </a:lnTo>
                    <a:lnTo>
                      <a:pt x="1"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 name="Freeform 922">
                <a:extLst>
                  <a:ext uri="{FF2B5EF4-FFF2-40B4-BE49-F238E27FC236}">
                    <a16:creationId xmlns:a16="http://schemas.microsoft.com/office/drawing/2014/main" id="{763DC353-FBD0-4979-920D-FB810E3E7AC1}"/>
                  </a:ext>
                </a:extLst>
              </p:cNvPr>
              <p:cNvSpPr>
                <a:spLocks/>
              </p:cNvSpPr>
              <p:nvPr/>
            </p:nvSpPr>
            <p:spPr bwMode="auto">
              <a:xfrm>
                <a:off x="-3445" y="1743"/>
                <a:ext cx="3" cy="6"/>
              </a:xfrm>
              <a:custGeom>
                <a:avLst/>
                <a:gdLst>
                  <a:gd name="T0" fmla="*/ 1 w 3"/>
                  <a:gd name="T1" fmla="*/ 0 h 6"/>
                  <a:gd name="T2" fmla="*/ 0 w 3"/>
                  <a:gd name="T3" fmla="*/ 1 h 6"/>
                  <a:gd name="T4" fmla="*/ 2 w 3"/>
                  <a:gd name="T5" fmla="*/ 6 h 6"/>
                  <a:gd name="T6" fmla="*/ 3 w 3"/>
                  <a:gd name="T7" fmla="*/ 5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1"/>
                    </a:lnTo>
                    <a:lnTo>
                      <a:pt x="2" y="6"/>
                    </a:lnTo>
                    <a:lnTo>
                      <a:pt x="3" y="5"/>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 name="Freeform 923">
                <a:extLst>
                  <a:ext uri="{FF2B5EF4-FFF2-40B4-BE49-F238E27FC236}">
                    <a16:creationId xmlns:a16="http://schemas.microsoft.com/office/drawing/2014/main" id="{38796EEF-4293-4AD9-BFC2-B7ED9973C0F7}"/>
                  </a:ext>
                </a:extLst>
              </p:cNvPr>
              <p:cNvSpPr>
                <a:spLocks/>
              </p:cNvSpPr>
              <p:nvPr/>
            </p:nvSpPr>
            <p:spPr bwMode="auto">
              <a:xfrm>
                <a:off x="-3445" y="1743"/>
                <a:ext cx="3" cy="6"/>
              </a:xfrm>
              <a:custGeom>
                <a:avLst/>
                <a:gdLst>
                  <a:gd name="T0" fmla="*/ 1 w 3"/>
                  <a:gd name="T1" fmla="*/ 0 h 6"/>
                  <a:gd name="T2" fmla="*/ 0 w 3"/>
                  <a:gd name="T3" fmla="*/ 1 h 6"/>
                  <a:gd name="T4" fmla="*/ 2 w 3"/>
                  <a:gd name="T5" fmla="*/ 6 h 6"/>
                  <a:gd name="T6" fmla="*/ 3 w 3"/>
                  <a:gd name="T7" fmla="*/ 5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1"/>
                    </a:lnTo>
                    <a:lnTo>
                      <a:pt x="2" y="6"/>
                    </a:lnTo>
                    <a:lnTo>
                      <a:pt x="3"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 name="Freeform 924">
                <a:extLst>
                  <a:ext uri="{FF2B5EF4-FFF2-40B4-BE49-F238E27FC236}">
                    <a16:creationId xmlns:a16="http://schemas.microsoft.com/office/drawing/2014/main" id="{87978F9A-AD45-4804-9E91-CEF279FD0AA3}"/>
                  </a:ext>
                </a:extLst>
              </p:cNvPr>
              <p:cNvSpPr>
                <a:spLocks noEditPoints="1"/>
              </p:cNvSpPr>
              <p:nvPr/>
            </p:nvSpPr>
            <p:spPr bwMode="auto">
              <a:xfrm>
                <a:off x="-2674" y="1466"/>
                <a:ext cx="95" cy="108"/>
              </a:xfrm>
              <a:custGeom>
                <a:avLst/>
                <a:gdLst>
                  <a:gd name="T0" fmla="*/ 16 w 95"/>
                  <a:gd name="T1" fmla="*/ 88 h 108"/>
                  <a:gd name="T2" fmla="*/ 0 w 95"/>
                  <a:gd name="T3" fmla="*/ 108 h 108"/>
                  <a:gd name="T4" fmla="*/ 2 w 95"/>
                  <a:gd name="T5" fmla="*/ 108 h 108"/>
                  <a:gd name="T6" fmla="*/ 19 w 95"/>
                  <a:gd name="T7" fmla="*/ 89 h 108"/>
                  <a:gd name="T8" fmla="*/ 16 w 95"/>
                  <a:gd name="T9" fmla="*/ 88 h 108"/>
                  <a:gd name="T10" fmla="*/ 92 w 95"/>
                  <a:gd name="T11" fmla="*/ 0 h 108"/>
                  <a:gd name="T12" fmla="*/ 20 w 95"/>
                  <a:gd name="T13" fmla="*/ 85 h 108"/>
                  <a:gd name="T14" fmla="*/ 22 w 95"/>
                  <a:gd name="T15" fmla="*/ 85 h 108"/>
                  <a:gd name="T16" fmla="*/ 95 w 95"/>
                  <a:gd name="T17" fmla="*/ 1 h 108"/>
                  <a:gd name="T18" fmla="*/ 92 w 95"/>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08">
                    <a:moveTo>
                      <a:pt x="16" y="88"/>
                    </a:moveTo>
                    <a:lnTo>
                      <a:pt x="0" y="108"/>
                    </a:lnTo>
                    <a:lnTo>
                      <a:pt x="2" y="108"/>
                    </a:lnTo>
                    <a:lnTo>
                      <a:pt x="19" y="89"/>
                    </a:lnTo>
                    <a:lnTo>
                      <a:pt x="16" y="88"/>
                    </a:lnTo>
                    <a:close/>
                    <a:moveTo>
                      <a:pt x="92" y="0"/>
                    </a:moveTo>
                    <a:lnTo>
                      <a:pt x="20" y="85"/>
                    </a:lnTo>
                    <a:lnTo>
                      <a:pt x="22" y="85"/>
                    </a:lnTo>
                    <a:lnTo>
                      <a:pt x="95" y="1"/>
                    </a:lnTo>
                    <a:lnTo>
                      <a:pt x="92"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 name="Freeform 925">
                <a:extLst>
                  <a:ext uri="{FF2B5EF4-FFF2-40B4-BE49-F238E27FC236}">
                    <a16:creationId xmlns:a16="http://schemas.microsoft.com/office/drawing/2014/main" id="{6BBC9412-6866-40F3-A4D3-75CD0A7F910F}"/>
                  </a:ext>
                </a:extLst>
              </p:cNvPr>
              <p:cNvSpPr>
                <a:spLocks noEditPoints="1"/>
              </p:cNvSpPr>
              <p:nvPr/>
            </p:nvSpPr>
            <p:spPr bwMode="auto">
              <a:xfrm>
                <a:off x="-2674" y="1466"/>
                <a:ext cx="95" cy="108"/>
              </a:xfrm>
              <a:custGeom>
                <a:avLst/>
                <a:gdLst>
                  <a:gd name="T0" fmla="*/ 16 w 95"/>
                  <a:gd name="T1" fmla="*/ 88 h 108"/>
                  <a:gd name="T2" fmla="*/ 0 w 95"/>
                  <a:gd name="T3" fmla="*/ 108 h 108"/>
                  <a:gd name="T4" fmla="*/ 2 w 95"/>
                  <a:gd name="T5" fmla="*/ 108 h 108"/>
                  <a:gd name="T6" fmla="*/ 19 w 95"/>
                  <a:gd name="T7" fmla="*/ 89 h 108"/>
                  <a:gd name="T8" fmla="*/ 16 w 95"/>
                  <a:gd name="T9" fmla="*/ 88 h 108"/>
                  <a:gd name="T10" fmla="*/ 92 w 95"/>
                  <a:gd name="T11" fmla="*/ 0 h 108"/>
                  <a:gd name="T12" fmla="*/ 20 w 95"/>
                  <a:gd name="T13" fmla="*/ 85 h 108"/>
                  <a:gd name="T14" fmla="*/ 22 w 95"/>
                  <a:gd name="T15" fmla="*/ 85 h 108"/>
                  <a:gd name="T16" fmla="*/ 95 w 95"/>
                  <a:gd name="T17" fmla="*/ 1 h 108"/>
                  <a:gd name="T18" fmla="*/ 92 w 95"/>
                  <a:gd name="T1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08">
                    <a:moveTo>
                      <a:pt x="16" y="88"/>
                    </a:moveTo>
                    <a:lnTo>
                      <a:pt x="0" y="108"/>
                    </a:lnTo>
                    <a:lnTo>
                      <a:pt x="2" y="108"/>
                    </a:lnTo>
                    <a:lnTo>
                      <a:pt x="19" y="89"/>
                    </a:lnTo>
                    <a:lnTo>
                      <a:pt x="16" y="88"/>
                    </a:lnTo>
                    <a:moveTo>
                      <a:pt x="92" y="0"/>
                    </a:moveTo>
                    <a:lnTo>
                      <a:pt x="20" y="85"/>
                    </a:lnTo>
                    <a:lnTo>
                      <a:pt x="22" y="85"/>
                    </a:lnTo>
                    <a:lnTo>
                      <a:pt x="95" y="1"/>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 name="Freeform 926">
                <a:extLst>
                  <a:ext uri="{FF2B5EF4-FFF2-40B4-BE49-F238E27FC236}">
                    <a16:creationId xmlns:a16="http://schemas.microsoft.com/office/drawing/2014/main" id="{742E6BA7-8559-4ACF-BC08-0B76751D9DDD}"/>
                  </a:ext>
                </a:extLst>
              </p:cNvPr>
              <p:cNvSpPr>
                <a:spLocks/>
              </p:cNvSpPr>
              <p:nvPr/>
            </p:nvSpPr>
            <p:spPr bwMode="auto">
              <a:xfrm>
                <a:off x="-2658" y="1551"/>
                <a:ext cx="6" cy="4"/>
              </a:xfrm>
              <a:custGeom>
                <a:avLst/>
                <a:gdLst>
                  <a:gd name="T0" fmla="*/ 4 w 6"/>
                  <a:gd name="T1" fmla="*/ 0 h 4"/>
                  <a:gd name="T2" fmla="*/ 0 w 6"/>
                  <a:gd name="T3" fmla="*/ 3 h 4"/>
                  <a:gd name="T4" fmla="*/ 3 w 6"/>
                  <a:gd name="T5" fmla="*/ 4 h 4"/>
                  <a:gd name="T6" fmla="*/ 6 w 6"/>
                  <a:gd name="T7" fmla="*/ 0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3"/>
                    </a:lnTo>
                    <a:lnTo>
                      <a:pt x="3" y="4"/>
                    </a:lnTo>
                    <a:lnTo>
                      <a:pt x="6" y="0"/>
                    </a:lnTo>
                    <a:lnTo>
                      <a:pt x="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 name="Freeform 927">
                <a:extLst>
                  <a:ext uri="{FF2B5EF4-FFF2-40B4-BE49-F238E27FC236}">
                    <a16:creationId xmlns:a16="http://schemas.microsoft.com/office/drawing/2014/main" id="{8F91E3CF-1454-444A-A527-583126557E2B}"/>
                  </a:ext>
                </a:extLst>
              </p:cNvPr>
              <p:cNvSpPr>
                <a:spLocks/>
              </p:cNvSpPr>
              <p:nvPr/>
            </p:nvSpPr>
            <p:spPr bwMode="auto">
              <a:xfrm>
                <a:off x="-2658" y="1551"/>
                <a:ext cx="6" cy="4"/>
              </a:xfrm>
              <a:custGeom>
                <a:avLst/>
                <a:gdLst>
                  <a:gd name="T0" fmla="*/ 4 w 6"/>
                  <a:gd name="T1" fmla="*/ 0 h 4"/>
                  <a:gd name="T2" fmla="*/ 0 w 6"/>
                  <a:gd name="T3" fmla="*/ 3 h 4"/>
                  <a:gd name="T4" fmla="*/ 3 w 6"/>
                  <a:gd name="T5" fmla="*/ 4 h 4"/>
                  <a:gd name="T6" fmla="*/ 6 w 6"/>
                  <a:gd name="T7" fmla="*/ 0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lnTo>
                      <a:pt x="0" y="3"/>
                    </a:lnTo>
                    <a:lnTo>
                      <a:pt x="3" y="4"/>
                    </a:lnTo>
                    <a:lnTo>
                      <a:pt x="6"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 name="Freeform 928">
                <a:extLst>
                  <a:ext uri="{FF2B5EF4-FFF2-40B4-BE49-F238E27FC236}">
                    <a16:creationId xmlns:a16="http://schemas.microsoft.com/office/drawing/2014/main" id="{6236D9DE-0F0F-482D-B671-EBE043CB3A76}"/>
                  </a:ext>
                </a:extLst>
              </p:cNvPr>
              <p:cNvSpPr>
                <a:spLocks noEditPoints="1"/>
              </p:cNvSpPr>
              <p:nvPr/>
            </p:nvSpPr>
            <p:spPr bwMode="auto">
              <a:xfrm>
                <a:off x="-2826" y="1576"/>
                <a:ext cx="153" cy="176"/>
              </a:xfrm>
              <a:custGeom>
                <a:avLst/>
                <a:gdLst>
                  <a:gd name="T0" fmla="*/ 3 w 139"/>
                  <a:gd name="T1" fmla="*/ 156 h 160"/>
                  <a:gd name="T2" fmla="*/ 0 w 139"/>
                  <a:gd name="T3" fmla="*/ 159 h 160"/>
                  <a:gd name="T4" fmla="*/ 1 w 139"/>
                  <a:gd name="T5" fmla="*/ 160 h 160"/>
                  <a:gd name="T6" fmla="*/ 4 w 139"/>
                  <a:gd name="T7" fmla="*/ 156 h 160"/>
                  <a:gd name="T8" fmla="*/ 3 w 139"/>
                  <a:gd name="T9" fmla="*/ 156 h 160"/>
                  <a:gd name="T10" fmla="*/ 137 w 139"/>
                  <a:gd name="T11" fmla="*/ 0 h 160"/>
                  <a:gd name="T12" fmla="*/ 6 w 139"/>
                  <a:gd name="T13" fmla="*/ 152 h 160"/>
                  <a:gd name="T14" fmla="*/ 8 w 139"/>
                  <a:gd name="T15" fmla="*/ 152 h 160"/>
                  <a:gd name="T16" fmla="*/ 139 w 139"/>
                  <a:gd name="T17" fmla="*/ 0 h 160"/>
                  <a:gd name="T18" fmla="*/ 137 w 139"/>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60">
                    <a:moveTo>
                      <a:pt x="3" y="156"/>
                    </a:moveTo>
                    <a:cubicBezTo>
                      <a:pt x="0" y="159"/>
                      <a:pt x="0" y="159"/>
                      <a:pt x="0" y="159"/>
                    </a:cubicBezTo>
                    <a:cubicBezTo>
                      <a:pt x="0" y="160"/>
                      <a:pt x="0" y="160"/>
                      <a:pt x="1" y="160"/>
                    </a:cubicBezTo>
                    <a:cubicBezTo>
                      <a:pt x="4" y="156"/>
                      <a:pt x="4" y="156"/>
                      <a:pt x="4" y="156"/>
                    </a:cubicBezTo>
                    <a:cubicBezTo>
                      <a:pt x="3" y="156"/>
                      <a:pt x="3" y="156"/>
                      <a:pt x="3" y="156"/>
                    </a:cubicBezTo>
                    <a:moveTo>
                      <a:pt x="137" y="0"/>
                    </a:moveTo>
                    <a:cubicBezTo>
                      <a:pt x="6" y="152"/>
                      <a:pt x="6" y="152"/>
                      <a:pt x="6" y="152"/>
                    </a:cubicBezTo>
                    <a:cubicBezTo>
                      <a:pt x="8" y="152"/>
                      <a:pt x="8" y="152"/>
                      <a:pt x="8" y="152"/>
                    </a:cubicBezTo>
                    <a:cubicBezTo>
                      <a:pt x="139" y="0"/>
                      <a:pt x="139" y="0"/>
                      <a:pt x="139" y="0"/>
                    </a:cubicBezTo>
                    <a:cubicBezTo>
                      <a:pt x="137" y="0"/>
                      <a:pt x="137" y="0"/>
                      <a:pt x="137"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 name="Freeform 929">
                <a:extLst>
                  <a:ext uri="{FF2B5EF4-FFF2-40B4-BE49-F238E27FC236}">
                    <a16:creationId xmlns:a16="http://schemas.microsoft.com/office/drawing/2014/main" id="{551D3643-5501-4DED-A09B-E7CC25F8F899}"/>
                  </a:ext>
                </a:extLst>
              </p:cNvPr>
              <p:cNvSpPr>
                <a:spLocks/>
              </p:cNvSpPr>
              <p:nvPr/>
            </p:nvSpPr>
            <p:spPr bwMode="auto">
              <a:xfrm>
                <a:off x="-2582" y="1466"/>
                <a:ext cx="3" cy="1"/>
              </a:xfrm>
              <a:custGeom>
                <a:avLst/>
                <a:gdLst>
                  <a:gd name="T0" fmla="*/ 1 w 2"/>
                  <a:gd name="T1" fmla="*/ 0 h 1"/>
                  <a:gd name="T2" fmla="*/ 0 w 2"/>
                  <a:gd name="T3" fmla="*/ 0 h 1"/>
                  <a:gd name="T4" fmla="*/ 2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0" y="0"/>
                      <a:pt x="0" y="0"/>
                      <a:pt x="0" y="0"/>
                    </a:cubicBezTo>
                    <a:cubicBezTo>
                      <a:pt x="2" y="1"/>
                      <a:pt x="2" y="1"/>
                      <a:pt x="2" y="1"/>
                    </a:cubicBezTo>
                    <a:cubicBezTo>
                      <a:pt x="2" y="1"/>
                      <a:pt x="2" y="1"/>
                      <a:pt x="2" y="1"/>
                    </a:cubicBezTo>
                    <a:cubicBezTo>
                      <a:pt x="2" y="0"/>
                      <a:pt x="1" y="0"/>
                      <a:pt x="1"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 name="Freeform 930">
                <a:extLst>
                  <a:ext uri="{FF2B5EF4-FFF2-40B4-BE49-F238E27FC236}">
                    <a16:creationId xmlns:a16="http://schemas.microsoft.com/office/drawing/2014/main" id="{76E09B25-FA4B-47D4-9E79-6B8285D5179A}"/>
                  </a:ext>
                </a:extLst>
              </p:cNvPr>
              <p:cNvSpPr>
                <a:spLocks/>
              </p:cNvSpPr>
              <p:nvPr/>
            </p:nvSpPr>
            <p:spPr bwMode="auto">
              <a:xfrm>
                <a:off x="-2675" y="1574"/>
                <a:ext cx="3" cy="2"/>
              </a:xfrm>
              <a:custGeom>
                <a:avLst/>
                <a:gdLst>
                  <a:gd name="T0" fmla="*/ 1 w 3"/>
                  <a:gd name="T1" fmla="*/ 0 h 2"/>
                  <a:gd name="T2" fmla="*/ 0 w 3"/>
                  <a:gd name="T3" fmla="*/ 2 h 2"/>
                  <a:gd name="T4" fmla="*/ 2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2" y="2"/>
                    </a:lnTo>
                    <a:lnTo>
                      <a:pt x="3" y="0"/>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 name="Freeform 931">
                <a:extLst>
                  <a:ext uri="{FF2B5EF4-FFF2-40B4-BE49-F238E27FC236}">
                    <a16:creationId xmlns:a16="http://schemas.microsoft.com/office/drawing/2014/main" id="{9807BBEC-2A3A-42B9-91D0-9D793FD0A24A}"/>
                  </a:ext>
                </a:extLst>
              </p:cNvPr>
              <p:cNvSpPr>
                <a:spLocks/>
              </p:cNvSpPr>
              <p:nvPr/>
            </p:nvSpPr>
            <p:spPr bwMode="auto">
              <a:xfrm>
                <a:off x="-2675" y="1574"/>
                <a:ext cx="3" cy="2"/>
              </a:xfrm>
              <a:custGeom>
                <a:avLst/>
                <a:gdLst>
                  <a:gd name="T0" fmla="*/ 1 w 3"/>
                  <a:gd name="T1" fmla="*/ 0 h 2"/>
                  <a:gd name="T2" fmla="*/ 0 w 3"/>
                  <a:gd name="T3" fmla="*/ 2 h 2"/>
                  <a:gd name="T4" fmla="*/ 2 w 3"/>
                  <a:gd name="T5" fmla="*/ 2 h 2"/>
                  <a:gd name="T6" fmla="*/ 3 w 3"/>
                  <a:gd name="T7" fmla="*/ 0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lnTo>
                      <a:pt x="0" y="2"/>
                    </a:lnTo>
                    <a:lnTo>
                      <a:pt x="2" y="2"/>
                    </a:lnTo>
                    <a:lnTo>
                      <a:pt x="3"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 name="Freeform 932">
                <a:extLst>
                  <a:ext uri="{FF2B5EF4-FFF2-40B4-BE49-F238E27FC236}">
                    <a16:creationId xmlns:a16="http://schemas.microsoft.com/office/drawing/2014/main" id="{8AF684C4-120C-4CE0-912F-56C5D7C39505}"/>
                  </a:ext>
                </a:extLst>
              </p:cNvPr>
              <p:cNvSpPr>
                <a:spLocks/>
              </p:cNvSpPr>
              <p:nvPr/>
            </p:nvSpPr>
            <p:spPr bwMode="auto">
              <a:xfrm>
                <a:off x="-2822" y="1743"/>
                <a:ext cx="5" cy="4"/>
              </a:xfrm>
              <a:custGeom>
                <a:avLst/>
                <a:gdLst>
                  <a:gd name="T0" fmla="*/ 3 w 5"/>
                  <a:gd name="T1" fmla="*/ 0 h 4"/>
                  <a:gd name="T2" fmla="*/ 0 w 5"/>
                  <a:gd name="T3" fmla="*/ 4 h 4"/>
                  <a:gd name="T4" fmla="*/ 1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1" y="4"/>
                    </a:lnTo>
                    <a:lnTo>
                      <a:pt x="5" y="0"/>
                    </a:lnTo>
                    <a:lnTo>
                      <a:pt x="3"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 name="Freeform 933">
                <a:extLst>
                  <a:ext uri="{FF2B5EF4-FFF2-40B4-BE49-F238E27FC236}">
                    <a16:creationId xmlns:a16="http://schemas.microsoft.com/office/drawing/2014/main" id="{68405FED-4B52-49B8-8B6C-AF52C47AFE8B}"/>
                  </a:ext>
                </a:extLst>
              </p:cNvPr>
              <p:cNvSpPr>
                <a:spLocks/>
              </p:cNvSpPr>
              <p:nvPr/>
            </p:nvSpPr>
            <p:spPr bwMode="auto">
              <a:xfrm>
                <a:off x="-2822" y="1743"/>
                <a:ext cx="5" cy="4"/>
              </a:xfrm>
              <a:custGeom>
                <a:avLst/>
                <a:gdLst>
                  <a:gd name="T0" fmla="*/ 3 w 5"/>
                  <a:gd name="T1" fmla="*/ 0 h 4"/>
                  <a:gd name="T2" fmla="*/ 0 w 5"/>
                  <a:gd name="T3" fmla="*/ 4 h 4"/>
                  <a:gd name="T4" fmla="*/ 1 w 5"/>
                  <a:gd name="T5" fmla="*/ 4 h 4"/>
                  <a:gd name="T6" fmla="*/ 5 w 5"/>
                  <a:gd name="T7" fmla="*/ 0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4"/>
                    </a:lnTo>
                    <a:lnTo>
                      <a:pt x="1" y="4"/>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 name="Freeform 934">
                <a:extLst>
                  <a:ext uri="{FF2B5EF4-FFF2-40B4-BE49-F238E27FC236}">
                    <a16:creationId xmlns:a16="http://schemas.microsoft.com/office/drawing/2014/main" id="{2CB33FBD-48A8-4D4B-9C9F-5E97CBA5651C}"/>
                  </a:ext>
                </a:extLst>
              </p:cNvPr>
              <p:cNvSpPr>
                <a:spLocks noEditPoints="1"/>
              </p:cNvSpPr>
              <p:nvPr/>
            </p:nvSpPr>
            <p:spPr bwMode="auto">
              <a:xfrm>
                <a:off x="-3022" y="1780"/>
                <a:ext cx="172" cy="199"/>
              </a:xfrm>
              <a:custGeom>
                <a:avLst/>
                <a:gdLst>
                  <a:gd name="T0" fmla="*/ 47 w 156"/>
                  <a:gd name="T1" fmla="*/ 128 h 181"/>
                  <a:gd name="T2" fmla="*/ 44 w 156"/>
                  <a:gd name="T3" fmla="*/ 129 h 181"/>
                  <a:gd name="T4" fmla="*/ 0 w 156"/>
                  <a:gd name="T5" fmla="*/ 181 h 181"/>
                  <a:gd name="T6" fmla="*/ 2 w 156"/>
                  <a:gd name="T7" fmla="*/ 181 h 181"/>
                  <a:gd name="T8" fmla="*/ 47 w 156"/>
                  <a:gd name="T9" fmla="*/ 128 h 181"/>
                  <a:gd name="T10" fmla="*/ 73 w 156"/>
                  <a:gd name="T11" fmla="*/ 95 h 181"/>
                  <a:gd name="T12" fmla="*/ 50 w 156"/>
                  <a:gd name="T13" fmla="*/ 123 h 181"/>
                  <a:gd name="T14" fmla="*/ 53 w 156"/>
                  <a:gd name="T15" fmla="*/ 122 h 181"/>
                  <a:gd name="T16" fmla="*/ 74 w 156"/>
                  <a:gd name="T17" fmla="*/ 97 h 181"/>
                  <a:gd name="T18" fmla="*/ 73 w 156"/>
                  <a:gd name="T19" fmla="*/ 95 h 181"/>
                  <a:gd name="T20" fmla="*/ 130 w 156"/>
                  <a:gd name="T21" fmla="*/ 31 h 181"/>
                  <a:gd name="T22" fmla="*/ 127 w 156"/>
                  <a:gd name="T23" fmla="*/ 32 h 181"/>
                  <a:gd name="T24" fmla="*/ 77 w 156"/>
                  <a:gd name="T25" fmla="*/ 91 h 181"/>
                  <a:gd name="T26" fmla="*/ 77 w 156"/>
                  <a:gd name="T27" fmla="*/ 93 h 181"/>
                  <a:gd name="T28" fmla="*/ 130 w 156"/>
                  <a:gd name="T29" fmla="*/ 31 h 181"/>
                  <a:gd name="T30" fmla="*/ 155 w 156"/>
                  <a:gd name="T31" fmla="*/ 0 h 181"/>
                  <a:gd name="T32" fmla="*/ 129 w 156"/>
                  <a:gd name="T33" fmla="*/ 30 h 181"/>
                  <a:gd name="T34" fmla="*/ 131 w 156"/>
                  <a:gd name="T35" fmla="*/ 30 h 181"/>
                  <a:gd name="T36" fmla="*/ 156 w 156"/>
                  <a:gd name="T37" fmla="*/ 1 h 181"/>
                  <a:gd name="T38" fmla="*/ 155 w 156"/>
                  <a:gd name="T3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81">
                    <a:moveTo>
                      <a:pt x="47" y="128"/>
                    </a:moveTo>
                    <a:cubicBezTo>
                      <a:pt x="44" y="129"/>
                      <a:pt x="44" y="129"/>
                      <a:pt x="44" y="129"/>
                    </a:cubicBezTo>
                    <a:cubicBezTo>
                      <a:pt x="0" y="181"/>
                      <a:pt x="0" y="181"/>
                      <a:pt x="0" y="181"/>
                    </a:cubicBezTo>
                    <a:cubicBezTo>
                      <a:pt x="2" y="181"/>
                      <a:pt x="2" y="181"/>
                      <a:pt x="2" y="181"/>
                    </a:cubicBezTo>
                    <a:cubicBezTo>
                      <a:pt x="47" y="128"/>
                      <a:pt x="47" y="128"/>
                      <a:pt x="47" y="128"/>
                    </a:cubicBezTo>
                    <a:moveTo>
                      <a:pt x="73" y="95"/>
                    </a:moveTo>
                    <a:cubicBezTo>
                      <a:pt x="50" y="123"/>
                      <a:pt x="50" y="123"/>
                      <a:pt x="50" y="123"/>
                    </a:cubicBezTo>
                    <a:cubicBezTo>
                      <a:pt x="53" y="122"/>
                      <a:pt x="53" y="122"/>
                      <a:pt x="53" y="122"/>
                    </a:cubicBezTo>
                    <a:cubicBezTo>
                      <a:pt x="74" y="97"/>
                      <a:pt x="74" y="97"/>
                      <a:pt x="74" y="97"/>
                    </a:cubicBezTo>
                    <a:cubicBezTo>
                      <a:pt x="73" y="95"/>
                      <a:pt x="73" y="95"/>
                      <a:pt x="73" y="95"/>
                    </a:cubicBezTo>
                    <a:moveTo>
                      <a:pt x="130" y="31"/>
                    </a:moveTo>
                    <a:cubicBezTo>
                      <a:pt x="127" y="32"/>
                      <a:pt x="127" y="32"/>
                      <a:pt x="127" y="32"/>
                    </a:cubicBezTo>
                    <a:cubicBezTo>
                      <a:pt x="77" y="91"/>
                      <a:pt x="77" y="91"/>
                      <a:pt x="77" y="91"/>
                    </a:cubicBezTo>
                    <a:cubicBezTo>
                      <a:pt x="77" y="93"/>
                      <a:pt x="77" y="93"/>
                      <a:pt x="77" y="93"/>
                    </a:cubicBezTo>
                    <a:cubicBezTo>
                      <a:pt x="130" y="31"/>
                      <a:pt x="130" y="31"/>
                      <a:pt x="130" y="31"/>
                    </a:cubicBezTo>
                    <a:moveTo>
                      <a:pt x="155" y="0"/>
                    </a:moveTo>
                    <a:cubicBezTo>
                      <a:pt x="129" y="30"/>
                      <a:pt x="129" y="30"/>
                      <a:pt x="129" y="30"/>
                    </a:cubicBezTo>
                    <a:cubicBezTo>
                      <a:pt x="131" y="30"/>
                      <a:pt x="131" y="30"/>
                      <a:pt x="131" y="30"/>
                    </a:cubicBezTo>
                    <a:cubicBezTo>
                      <a:pt x="156" y="1"/>
                      <a:pt x="156" y="1"/>
                      <a:pt x="156" y="1"/>
                    </a:cubicBezTo>
                    <a:cubicBezTo>
                      <a:pt x="155" y="1"/>
                      <a:pt x="155" y="1"/>
                      <a:pt x="15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 name="Freeform 935">
                <a:extLst>
                  <a:ext uri="{FF2B5EF4-FFF2-40B4-BE49-F238E27FC236}">
                    <a16:creationId xmlns:a16="http://schemas.microsoft.com/office/drawing/2014/main" id="{0768DA6A-5FF1-461D-A33E-19EB66D5F927}"/>
                  </a:ext>
                </a:extLst>
              </p:cNvPr>
              <p:cNvSpPr>
                <a:spLocks/>
              </p:cNvSpPr>
              <p:nvPr/>
            </p:nvSpPr>
            <p:spPr bwMode="auto">
              <a:xfrm>
                <a:off x="-2941" y="1880"/>
                <a:ext cx="4" cy="7"/>
              </a:xfrm>
              <a:custGeom>
                <a:avLst/>
                <a:gdLst>
                  <a:gd name="T0" fmla="*/ 4 w 4"/>
                  <a:gd name="T1" fmla="*/ 0 h 7"/>
                  <a:gd name="T2" fmla="*/ 0 w 4"/>
                  <a:gd name="T3" fmla="*/ 4 h 7"/>
                  <a:gd name="T4" fmla="*/ 1 w 4"/>
                  <a:gd name="T5" fmla="*/ 7 h 7"/>
                  <a:gd name="T6" fmla="*/ 4 w 4"/>
                  <a:gd name="T7" fmla="*/ 2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lnTo>
                      <a:pt x="0" y="4"/>
                    </a:lnTo>
                    <a:lnTo>
                      <a:pt x="1" y="7"/>
                    </a:lnTo>
                    <a:lnTo>
                      <a:pt x="4" y="2"/>
                    </a:lnTo>
                    <a:lnTo>
                      <a:pt x="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 name="Freeform 936">
                <a:extLst>
                  <a:ext uri="{FF2B5EF4-FFF2-40B4-BE49-F238E27FC236}">
                    <a16:creationId xmlns:a16="http://schemas.microsoft.com/office/drawing/2014/main" id="{C2F0C0AF-E3DF-4A9E-88DB-ABEDDDAAF213}"/>
                  </a:ext>
                </a:extLst>
              </p:cNvPr>
              <p:cNvSpPr>
                <a:spLocks/>
              </p:cNvSpPr>
              <p:nvPr/>
            </p:nvSpPr>
            <p:spPr bwMode="auto">
              <a:xfrm>
                <a:off x="-2941" y="1880"/>
                <a:ext cx="4" cy="7"/>
              </a:xfrm>
              <a:custGeom>
                <a:avLst/>
                <a:gdLst>
                  <a:gd name="T0" fmla="*/ 4 w 4"/>
                  <a:gd name="T1" fmla="*/ 0 h 7"/>
                  <a:gd name="T2" fmla="*/ 0 w 4"/>
                  <a:gd name="T3" fmla="*/ 4 h 7"/>
                  <a:gd name="T4" fmla="*/ 1 w 4"/>
                  <a:gd name="T5" fmla="*/ 7 h 7"/>
                  <a:gd name="T6" fmla="*/ 4 w 4"/>
                  <a:gd name="T7" fmla="*/ 2 h 7"/>
                  <a:gd name="T8" fmla="*/ 4 w 4"/>
                  <a:gd name="T9" fmla="*/ 0 h 7"/>
                </a:gdLst>
                <a:ahLst/>
                <a:cxnLst>
                  <a:cxn ang="0">
                    <a:pos x="T0" y="T1"/>
                  </a:cxn>
                  <a:cxn ang="0">
                    <a:pos x="T2" y="T3"/>
                  </a:cxn>
                  <a:cxn ang="0">
                    <a:pos x="T4" y="T5"/>
                  </a:cxn>
                  <a:cxn ang="0">
                    <a:pos x="T6" y="T7"/>
                  </a:cxn>
                  <a:cxn ang="0">
                    <a:pos x="T8" y="T9"/>
                  </a:cxn>
                </a:cxnLst>
                <a:rect l="0" t="0" r="r" b="b"/>
                <a:pathLst>
                  <a:path w="4" h="7">
                    <a:moveTo>
                      <a:pt x="4" y="0"/>
                    </a:moveTo>
                    <a:lnTo>
                      <a:pt x="0" y="4"/>
                    </a:lnTo>
                    <a:lnTo>
                      <a:pt x="1" y="7"/>
                    </a:lnTo>
                    <a:lnTo>
                      <a:pt x="4"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 name="Freeform 937">
                <a:extLst>
                  <a:ext uri="{FF2B5EF4-FFF2-40B4-BE49-F238E27FC236}">
                    <a16:creationId xmlns:a16="http://schemas.microsoft.com/office/drawing/2014/main" id="{C862CD5D-9E17-486D-B499-82AC1AEC5547}"/>
                  </a:ext>
                </a:extLst>
              </p:cNvPr>
              <p:cNvSpPr>
                <a:spLocks/>
              </p:cNvSpPr>
              <p:nvPr/>
            </p:nvSpPr>
            <p:spPr bwMode="auto">
              <a:xfrm>
                <a:off x="-2973" y="1914"/>
                <a:ext cx="10" cy="8"/>
              </a:xfrm>
              <a:custGeom>
                <a:avLst/>
                <a:gdLst>
                  <a:gd name="T0" fmla="*/ 10 w 10"/>
                  <a:gd name="T1" fmla="*/ 0 h 8"/>
                  <a:gd name="T2" fmla="*/ 6 w 10"/>
                  <a:gd name="T3" fmla="*/ 1 h 8"/>
                  <a:gd name="T4" fmla="*/ 0 w 10"/>
                  <a:gd name="T5" fmla="*/ 8 h 8"/>
                  <a:gd name="T6" fmla="*/ 3 w 10"/>
                  <a:gd name="T7" fmla="*/ 7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lnTo>
                      <a:pt x="6" y="1"/>
                    </a:lnTo>
                    <a:lnTo>
                      <a:pt x="0" y="8"/>
                    </a:lnTo>
                    <a:lnTo>
                      <a:pt x="3" y="7"/>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 name="Freeform 938">
                <a:extLst>
                  <a:ext uri="{FF2B5EF4-FFF2-40B4-BE49-F238E27FC236}">
                    <a16:creationId xmlns:a16="http://schemas.microsoft.com/office/drawing/2014/main" id="{3E5E897F-65E2-4B82-9EEA-2591569AA950}"/>
                  </a:ext>
                </a:extLst>
              </p:cNvPr>
              <p:cNvSpPr>
                <a:spLocks/>
              </p:cNvSpPr>
              <p:nvPr/>
            </p:nvSpPr>
            <p:spPr bwMode="auto">
              <a:xfrm>
                <a:off x="-2973" y="1914"/>
                <a:ext cx="10" cy="8"/>
              </a:xfrm>
              <a:custGeom>
                <a:avLst/>
                <a:gdLst>
                  <a:gd name="T0" fmla="*/ 10 w 10"/>
                  <a:gd name="T1" fmla="*/ 0 h 8"/>
                  <a:gd name="T2" fmla="*/ 6 w 10"/>
                  <a:gd name="T3" fmla="*/ 1 h 8"/>
                  <a:gd name="T4" fmla="*/ 0 w 10"/>
                  <a:gd name="T5" fmla="*/ 8 h 8"/>
                  <a:gd name="T6" fmla="*/ 3 w 10"/>
                  <a:gd name="T7" fmla="*/ 7 h 8"/>
                  <a:gd name="T8" fmla="*/ 10 w 10"/>
                  <a:gd name="T9" fmla="*/ 0 h 8"/>
                </a:gdLst>
                <a:ahLst/>
                <a:cxnLst>
                  <a:cxn ang="0">
                    <a:pos x="T0" y="T1"/>
                  </a:cxn>
                  <a:cxn ang="0">
                    <a:pos x="T2" y="T3"/>
                  </a:cxn>
                  <a:cxn ang="0">
                    <a:pos x="T4" y="T5"/>
                  </a:cxn>
                  <a:cxn ang="0">
                    <a:pos x="T6" y="T7"/>
                  </a:cxn>
                  <a:cxn ang="0">
                    <a:pos x="T8" y="T9"/>
                  </a:cxn>
                </a:cxnLst>
                <a:rect l="0" t="0" r="r" b="b"/>
                <a:pathLst>
                  <a:path w="10" h="8">
                    <a:moveTo>
                      <a:pt x="10" y="0"/>
                    </a:moveTo>
                    <a:lnTo>
                      <a:pt x="6" y="1"/>
                    </a:lnTo>
                    <a:lnTo>
                      <a:pt x="0" y="8"/>
                    </a:lnTo>
                    <a:lnTo>
                      <a:pt x="3" y="7"/>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 name="Freeform 939">
                <a:extLst>
                  <a:ext uri="{FF2B5EF4-FFF2-40B4-BE49-F238E27FC236}">
                    <a16:creationId xmlns:a16="http://schemas.microsoft.com/office/drawing/2014/main" id="{53B267B3-A70E-4852-A743-3199AFCD7022}"/>
                  </a:ext>
                </a:extLst>
              </p:cNvPr>
              <p:cNvSpPr>
                <a:spLocks/>
              </p:cNvSpPr>
              <p:nvPr/>
            </p:nvSpPr>
            <p:spPr bwMode="auto">
              <a:xfrm>
                <a:off x="-2882" y="1813"/>
                <a:ext cx="5" cy="2"/>
              </a:xfrm>
              <a:custGeom>
                <a:avLst/>
                <a:gdLst>
                  <a:gd name="T0" fmla="*/ 5 w 5"/>
                  <a:gd name="T1" fmla="*/ 0 h 2"/>
                  <a:gd name="T2" fmla="*/ 2 w 5"/>
                  <a:gd name="T3" fmla="*/ 0 h 2"/>
                  <a:gd name="T4" fmla="*/ 0 w 5"/>
                  <a:gd name="T5" fmla="*/ 2 h 2"/>
                  <a:gd name="T6" fmla="*/ 3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3" y="1"/>
                    </a:lnTo>
                    <a:lnTo>
                      <a:pt x="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 name="Freeform 940">
                <a:extLst>
                  <a:ext uri="{FF2B5EF4-FFF2-40B4-BE49-F238E27FC236}">
                    <a16:creationId xmlns:a16="http://schemas.microsoft.com/office/drawing/2014/main" id="{61065CE3-1B5C-4973-BEB1-1E2A5D30C3CC}"/>
                  </a:ext>
                </a:extLst>
              </p:cNvPr>
              <p:cNvSpPr>
                <a:spLocks/>
              </p:cNvSpPr>
              <p:nvPr/>
            </p:nvSpPr>
            <p:spPr bwMode="auto">
              <a:xfrm>
                <a:off x="-2882" y="1813"/>
                <a:ext cx="5" cy="2"/>
              </a:xfrm>
              <a:custGeom>
                <a:avLst/>
                <a:gdLst>
                  <a:gd name="T0" fmla="*/ 5 w 5"/>
                  <a:gd name="T1" fmla="*/ 0 h 2"/>
                  <a:gd name="T2" fmla="*/ 2 w 5"/>
                  <a:gd name="T3" fmla="*/ 0 h 2"/>
                  <a:gd name="T4" fmla="*/ 0 w 5"/>
                  <a:gd name="T5" fmla="*/ 2 h 2"/>
                  <a:gd name="T6" fmla="*/ 3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2" y="0"/>
                    </a:lnTo>
                    <a:lnTo>
                      <a:pt x="0" y="2"/>
                    </a:lnTo>
                    <a:lnTo>
                      <a:pt x="3"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 name="Freeform 941">
                <a:extLst>
                  <a:ext uri="{FF2B5EF4-FFF2-40B4-BE49-F238E27FC236}">
                    <a16:creationId xmlns:a16="http://schemas.microsoft.com/office/drawing/2014/main" id="{3B4926A0-CD83-4158-A792-B7D53EF32C85}"/>
                  </a:ext>
                </a:extLst>
              </p:cNvPr>
              <p:cNvSpPr>
                <a:spLocks noEditPoints="1"/>
              </p:cNvSpPr>
              <p:nvPr/>
            </p:nvSpPr>
            <p:spPr bwMode="auto">
              <a:xfrm>
                <a:off x="-3839" y="1343"/>
                <a:ext cx="232" cy="10"/>
              </a:xfrm>
              <a:custGeom>
                <a:avLst/>
                <a:gdLst>
                  <a:gd name="T0" fmla="*/ 26 w 211"/>
                  <a:gd name="T1" fmla="*/ 7 h 9"/>
                  <a:gd name="T2" fmla="*/ 0 w 211"/>
                  <a:gd name="T3" fmla="*/ 8 h 9"/>
                  <a:gd name="T4" fmla="*/ 1 w 211"/>
                  <a:gd name="T5" fmla="*/ 9 h 9"/>
                  <a:gd name="T6" fmla="*/ 27 w 211"/>
                  <a:gd name="T7" fmla="*/ 8 h 9"/>
                  <a:gd name="T8" fmla="*/ 26 w 211"/>
                  <a:gd name="T9" fmla="*/ 7 h 9"/>
                  <a:gd name="T10" fmla="*/ 211 w 211"/>
                  <a:gd name="T11" fmla="*/ 0 h 9"/>
                  <a:gd name="T12" fmla="*/ 28 w 211"/>
                  <a:gd name="T13" fmla="*/ 7 h 9"/>
                  <a:gd name="T14" fmla="*/ 29 w 211"/>
                  <a:gd name="T15" fmla="*/ 8 h 9"/>
                  <a:gd name="T16" fmla="*/ 211 w 211"/>
                  <a:gd name="T17" fmla="*/ 1 h 9"/>
                  <a:gd name="T18" fmla="*/ 211 w 211"/>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9">
                    <a:moveTo>
                      <a:pt x="26" y="7"/>
                    </a:moveTo>
                    <a:cubicBezTo>
                      <a:pt x="0" y="8"/>
                      <a:pt x="0" y="8"/>
                      <a:pt x="0" y="8"/>
                    </a:cubicBezTo>
                    <a:cubicBezTo>
                      <a:pt x="1" y="9"/>
                      <a:pt x="1" y="9"/>
                      <a:pt x="1" y="9"/>
                    </a:cubicBezTo>
                    <a:cubicBezTo>
                      <a:pt x="27" y="8"/>
                      <a:pt x="27" y="8"/>
                      <a:pt x="27" y="8"/>
                    </a:cubicBezTo>
                    <a:cubicBezTo>
                      <a:pt x="26" y="7"/>
                      <a:pt x="26" y="7"/>
                      <a:pt x="26" y="7"/>
                    </a:cubicBezTo>
                    <a:moveTo>
                      <a:pt x="211" y="0"/>
                    </a:moveTo>
                    <a:cubicBezTo>
                      <a:pt x="28" y="7"/>
                      <a:pt x="28" y="7"/>
                      <a:pt x="28" y="7"/>
                    </a:cubicBezTo>
                    <a:cubicBezTo>
                      <a:pt x="29" y="8"/>
                      <a:pt x="29" y="8"/>
                      <a:pt x="29" y="8"/>
                    </a:cubicBezTo>
                    <a:cubicBezTo>
                      <a:pt x="211" y="1"/>
                      <a:pt x="211" y="1"/>
                      <a:pt x="211" y="1"/>
                    </a:cubicBezTo>
                    <a:cubicBezTo>
                      <a:pt x="211" y="1"/>
                      <a:pt x="211" y="0"/>
                      <a:pt x="21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 name="Freeform 942">
                <a:extLst>
                  <a:ext uri="{FF2B5EF4-FFF2-40B4-BE49-F238E27FC236}">
                    <a16:creationId xmlns:a16="http://schemas.microsoft.com/office/drawing/2014/main" id="{C64BBBE8-FD67-40DE-83B2-9C99F53A792D}"/>
                  </a:ext>
                </a:extLst>
              </p:cNvPr>
              <p:cNvSpPr>
                <a:spLocks/>
              </p:cNvSpPr>
              <p:nvPr/>
            </p:nvSpPr>
            <p:spPr bwMode="auto">
              <a:xfrm>
                <a:off x="-3810" y="1350"/>
                <a:ext cx="3" cy="1"/>
              </a:xfrm>
              <a:custGeom>
                <a:avLst/>
                <a:gdLst>
                  <a:gd name="T0" fmla="*/ 2 w 3"/>
                  <a:gd name="T1" fmla="*/ 0 h 1"/>
                  <a:gd name="T2" fmla="*/ 0 w 3"/>
                  <a:gd name="T3" fmla="*/ 0 h 1"/>
                  <a:gd name="T4" fmla="*/ 1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lnTo>
                      <a:pt x="0" y="0"/>
                    </a:lnTo>
                    <a:lnTo>
                      <a:pt x="1" y="1"/>
                    </a:lnTo>
                    <a:lnTo>
                      <a:pt x="3" y="1"/>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 name="Freeform 943">
                <a:extLst>
                  <a:ext uri="{FF2B5EF4-FFF2-40B4-BE49-F238E27FC236}">
                    <a16:creationId xmlns:a16="http://schemas.microsoft.com/office/drawing/2014/main" id="{245F77A5-DADF-465B-AACC-7FDDF15B9249}"/>
                  </a:ext>
                </a:extLst>
              </p:cNvPr>
              <p:cNvSpPr>
                <a:spLocks/>
              </p:cNvSpPr>
              <p:nvPr/>
            </p:nvSpPr>
            <p:spPr bwMode="auto">
              <a:xfrm>
                <a:off x="-3810" y="1350"/>
                <a:ext cx="3" cy="1"/>
              </a:xfrm>
              <a:custGeom>
                <a:avLst/>
                <a:gdLst>
                  <a:gd name="T0" fmla="*/ 2 w 3"/>
                  <a:gd name="T1" fmla="*/ 0 h 1"/>
                  <a:gd name="T2" fmla="*/ 0 w 3"/>
                  <a:gd name="T3" fmla="*/ 0 h 1"/>
                  <a:gd name="T4" fmla="*/ 1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lnTo>
                      <a:pt x="0" y="0"/>
                    </a:lnTo>
                    <a:lnTo>
                      <a:pt x="1" y="1"/>
                    </a:lnTo>
                    <a:lnTo>
                      <a:pt x="3"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 name="Freeform 944">
                <a:extLst>
                  <a:ext uri="{FF2B5EF4-FFF2-40B4-BE49-F238E27FC236}">
                    <a16:creationId xmlns:a16="http://schemas.microsoft.com/office/drawing/2014/main" id="{990AC7EC-02FD-47E9-BB1F-07BCF41A8042}"/>
                  </a:ext>
                </a:extLst>
              </p:cNvPr>
              <p:cNvSpPr>
                <a:spLocks noEditPoints="1"/>
              </p:cNvSpPr>
              <p:nvPr/>
            </p:nvSpPr>
            <p:spPr bwMode="auto">
              <a:xfrm>
                <a:off x="-4056" y="1351"/>
                <a:ext cx="216" cy="10"/>
              </a:xfrm>
              <a:custGeom>
                <a:avLst/>
                <a:gdLst>
                  <a:gd name="T0" fmla="*/ 96 w 216"/>
                  <a:gd name="T1" fmla="*/ 5 h 10"/>
                  <a:gd name="T2" fmla="*/ 0 w 216"/>
                  <a:gd name="T3" fmla="*/ 8 h 10"/>
                  <a:gd name="T4" fmla="*/ 0 w 216"/>
                  <a:gd name="T5" fmla="*/ 10 h 10"/>
                  <a:gd name="T6" fmla="*/ 97 w 216"/>
                  <a:gd name="T7" fmla="*/ 6 h 10"/>
                  <a:gd name="T8" fmla="*/ 96 w 216"/>
                  <a:gd name="T9" fmla="*/ 5 h 10"/>
                  <a:gd name="T10" fmla="*/ 216 w 216"/>
                  <a:gd name="T11" fmla="*/ 0 h 10"/>
                  <a:gd name="T12" fmla="*/ 97 w 216"/>
                  <a:gd name="T13" fmla="*/ 5 h 10"/>
                  <a:gd name="T14" fmla="*/ 98 w 216"/>
                  <a:gd name="T15" fmla="*/ 6 h 10"/>
                  <a:gd name="T16" fmla="*/ 216 w 216"/>
                  <a:gd name="T17" fmla="*/ 2 h 10"/>
                  <a:gd name="T18" fmla="*/ 216 w 216"/>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10">
                    <a:moveTo>
                      <a:pt x="96" y="5"/>
                    </a:moveTo>
                    <a:lnTo>
                      <a:pt x="0" y="8"/>
                    </a:lnTo>
                    <a:lnTo>
                      <a:pt x="0" y="10"/>
                    </a:lnTo>
                    <a:lnTo>
                      <a:pt x="97" y="6"/>
                    </a:lnTo>
                    <a:lnTo>
                      <a:pt x="96" y="5"/>
                    </a:lnTo>
                    <a:close/>
                    <a:moveTo>
                      <a:pt x="216" y="0"/>
                    </a:moveTo>
                    <a:lnTo>
                      <a:pt x="97" y="5"/>
                    </a:lnTo>
                    <a:lnTo>
                      <a:pt x="98" y="6"/>
                    </a:lnTo>
                    <a:lnTo>
                      <a:pt x="216" y="2"/>
                    </a:lnTo>
                    <a:lnTo>
                      <a:pt x="216"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 name="Freeform 945">
                <a:extLst>
                  <a:ext uri="{FF2B5EF4-FFF2-40B4-BE49-F238E27FC236}">
                    <a16:creationId xmlns:a16="http://schemas.microsoft.com/office/drawing/2014/main" id="{CF616100-DE76-4DFB-87B3-ACF0E987F12D}"/>
                  </a:ext>
                </a:extLst>
              </p:cNvPr>
              <p:cNvSpPr>
                <a:spLocks noEditPoints="1"/>
              </p:cNvSpPr>
              <p:nvPr/>
            </p:nvSpPr>
            <p:spPr bwMode="auto">
              <a:xfrm>
                <a:off x="-4056" y="1351"/>
                <a:ext cx="216" cy="10"/>
              </a:xfrm>
              <a:custGeom>
                <a:avLst/>
                <a:gdLst>
                  <a:gd name="T0" fmla="*/ 96 w 216"/>
                  <a:gd name="T1" fmla="*/ 5 h 10"/>
                  <a:gd name="T2" fmla="*/ 0 w 216"/>
                  <a:gd name="T3" fmla="*/ 8 h 10"/>
                  <a:gd name="T4" fmla="*/ 0 w 216"/>
                  <a:gd name="T5" fmla="*/ 10 h 10"/>
                  <a:gd name="T6" fmla="*/ 97 w 216"/>
                  <a:gd name="T7" fmla="*/ 6 h 10"/>
                  <a:gd name="T8" fmla="*/ 96 w 216"/>
                  <a:gd name="T9" fmla="*/ 5 h 10"/>
                  <a:gd name="T10" fmla="*/ 216 w 216"/>
                  <a:gd name="T11" fmla="*/ 0 h 10"/>
                  <a:gd name="T12" fmla="*/ 97 w 216"/>
                  <a:gd name="T13" fmla="*/ 5 h 10"/>
                  <a:gd name="T14" fmla="*/ 98 w 216"/>
                  <a:gd name="T15" fmla="*/ 6 h 10"/>
                  <a:gd name="T16" fmla="*/ 216 w 216"/>
                  <a:gd name="T17" fmla="*/ 2 h 10"/>
                  <a:gd name="T18" fmla="*/ 216 w 216"/>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10">
                    <a:moveTo>
                      <a:pt x="96" y="5"/>
                    </a:moveTo>
                    <a:lnTo>
                      <a:pt x="0" y="8"/>
                    </a:lnTo>
                    <a:lnTo>
                      <a:pt x="0" y="10"/>
                    </a:lnTo>
                    <a:lnTo>
                      <a:pt x="97" y="6"/>
                    </a:lnTo>
                    <a:lnTo>
                      <a:pt x="96" y="5"/>
                    </a:lnTo>
                    <a:moveTo>
                      <a:pt x="216" y="0"/>
                    </a:moveTo>
                    <a:lnTo>
                      <a:pt x="97" y="5"/>
                    </a:lnTo>
                    <a:lnTo>
                      <a:pt x="98" y="6"/>
                    </a:lnTo>
                    <a:lnTo>
                      <a:pt x="216" y="2"/>
                    </a:lnTo>
                    <a:lnTo>
                      <a:pt x="2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 name="Freeform 946">
                <a:extLst>
                  <a:ext uri="{FF2B5EF4-FFF2-40B4-BE49-F238E27FC236}">
                    <a16:creationId xmlns:a16="http://schemas.microsoft.com/office/drawing/2014/main" id="{1BA58D99-3C01-4B0E-9E4D-2218FCC3E064}"/>
                  </a:ext>
                </a:extLst>
              </p:cNvPr>
              <p:cNvSpPr>
                <a:spLocks/>
              </p:cNvSpPr>
              <p:nvPr/>
            </p:nvSpPr>
            <p:spPr bwMode="auto">
              <a:xfrm>
                <a:off x="-3960" y="1356"/>
                <a:ext cx="2" cy="1"/>
              </a:xfrm>
              <a:custGeom>
                <a:avLst/>
                <a:gdLst>
                  <a:gd name="T0" fmla="*/ 1 w 2"/>
                  <a:gd name="T1" fmla="*/ 0 h 1"/>
                  <a:gd name="T2" fmla="*/ 0 w 2"/>
                  <a:gd name="T3" fmla="*/ 0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1"/>
                    </a:lnTo>
                    <a:lnTo>
                      <a:pt x="2" y="1"/>
                    </a:lnTo>
                    <a:lnTo>
                      <a:pt x="1"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 name="Freeform 947">
                <a:extLst>
                  <a:ext uri="{FF2B5EF4-FFF2-40B4-BE49-F238E27FC236}">
                    <a16:creationId xmlns:a16="http://schemas.microsoft.com/office/drawing/2014/main" id="{5D29DAA8-4781-44F1-B096-AD014A466B05}"/>
                  </a:ext>
                </a:extLst>
              </p:cNvPr>
              <p:cNvSpPr>
                <a:spLocks/>
              </p:cNvSpPr>
              <p:nvPr/>
            </p:nvSpPr>
            <p:spPr bwMode="auto">
              <a:xfrm>
                <a:off x="-3960" y="1356"/>
                <a:ext cx="2" cy="1"/>
              </a:xfrm>
              <a:custGeom>
                <a:avLst/>
                <a:gdLst>
                  <a:gd name="T0" fmla="*/ 1 w 2"/>
                  <a:gd name="T1" fmla="*/ 0 h 1"/>
                  <a:gd name="T2" fmla="*/ 0 w 2"/>
                  <a:gd name="T3" fmla="*/ 0 h 1"/>
                  <a:gd name="T4" fmla="*/ 1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1"/>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 name="Freeform 948">
                <a:extLst>
                  <a:ext uri="{FF2B5EF4-FFF2-40B4-BE49-F238E27FC236}">
                    <a16:creationId xmlns:a16="http://schemas.microsoft.com/office/drawing/2014/main" id="{B6818EF9-8A8B-4773-A97C-E56768EE38A5}"/>
                  </a:ext>
                </a:extLst>
              </p:cNvPr>
              <p:cNvSpPr>
                <a:spLocks noEditPoints="1"/>
              </p:cNvSpPr>
              <p:nvPr/>
            </p:nvSpPr>
            <p:spPr bwMode="auto">
              <a:xfrm>
                <a:off x="-4175" y="1359"/>
                <a:ext cx="118" cy="7"/>
              </a:xfrm>
              <a:custGeom>
                <a:avLst/>
                <a:gdLst>
                  <a:gd name="T0" fmla="*/ 13 w 108"/>
                  <a:gd name="T1" fmla="*/ 4 h 6"/>
                  <a:gd name="T2" fmla="*/ 1 w 108"/>
                  <a:gd name="T3" fmla="*/ 4 h 6"/>
                  <a:gd name="T4" fmla="*/ 0 w 108"/>
                  <a:gd name="T5" fmla="*/ 6 h 6"/>
                  <a:gd name="T6" fmla="*/ 11 w 108"/>
                  <a:gd name="T7" fmla="*/ 5 h 6"/>
                  <a:gd name="T8" fmla="*/ 13 w 108"/>
                  <a:gd name="T9" fmla="*/ 4 h 6"/>
                  <a:gd name="T10" fmla="*/ 101 w 108"/>
                  <a:gd name="T11" fmla="*/ 0 h 6"/>
                  <a:gd name="T12" fmla="*/ 20 w 108"/>
                  <a:gd name="T13" fmla="*/ 3 h 6"/>
                  <a:gd name="T14" fmla="*/ 18 w 108"/>
                  <a:gd name="T15" fmla="*/ 5 h 6"/>
                  <a:gd name="T16" fmla="*/ 100 w 108"/>
                  <a:gd name="T17" fmla="*/ 2 h 6"/>
                  <a:gd name="T18" fmla="*/ 101 w 108"/>
                  <a:gd name="T19" fmla="*/ 0 h 6"/>
                  <a:gd name="T20" fmla="*/ 105 w 108"/>
                  <a:gd name="T21" fmla="*/ 0 h 6"/>
                  <a:gd name="T22" fmla="*/ 102 w 108"/>
                  <a:gd name="T23" fmla="*/ 0 h 6"/>
                  <a:gd name="T24" fmla="*/ 101 w 108"/>
                  <a:gd name="T25" fmla="*/ 2 h 6"/>
                  <a:gd name="T26" fmla="*/ 104 w 108"/>
                  <a:gd name="T27" fmla="*/ 2 h 6"/>
                  <a:gd name="T28" fmla="*/ 105 w 108"/>
                  <a:gd name="T29" fmla="*/ 0 h 6"/>
                  <a:gd name="T30" fmla="*/ 108 w 108"/>
                  <a:gd name="T31" fmla="*/ 0 h 6"/>
                  <a:gd name="T32" fmla="*/ 106 w 108"/>
                  <a:gd name="T33" fmla="*/ 0 h 6"/>
                  <a:gd name="T34" fmla="*/ 105 w 108"/>
                  <a:gd name="T35" fmla="*/ 2 h 6"/>
                  <a:gd name="T36" fmla="*/ 107 w 108"/>
                  <a:gd name="T37" fmla="*/ 2 h 6"/>
                  <a:gd name="T38" fmla="*/ 108 w 108"/>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6">
                    <a:moveTo>
                      <a:pt x="13" y="4"/>
                    </a:moveTo>
                    <a:cubicBezTo>
                      <a:pt x="1" y="4"/>
                      <a:pt x="1" y="4"/>
                      <a:pt x="1" y="4"/>
                    </a:cubicBezTo>
                    <a:cubicBezTo>
                      <a:pt x="1" y="5"/>
                      <a:pt x="1" y="5"/>
                      <a:pt x="0" y="6"/>
                    </a:cubicBezTo>
                    <a:cubicBezTo>
                      <a:pt x="11" y="5"/>
                      <a:pt x="11" y="5"/>
                      <a:pt x="11" y="5"/>
                    </a:cubicBezTo>
                    <a:cubicBezTo>
                      <a:pt x="13" y="4"/>
                      <a:pt x="13" y="4"/>
                      <a:pt x="13" y="4"/>
                    </a:cubicBezTo>
                    <a:moveTo>
                      <a:pt x="101" y="0"/>
                    </a:moveTo>
                    <a:cubicBezTo>
                      <a:pt x="20" y="3"/>
                      <a:pt x="20" y="3"/>
                      <a:pt x="20" y="3"/>
                    </a:cubicBezTo>
                    <a:cubicBezTo>
                      <a:pt x="18" y="5"/>
                      <a:pt x="18" y="5"/>
                      <a:pt x="18" y="5"/>
                    </a:cubicBezTo>
                    <a:cubicBezTo>
                      <a:pt x="100" y="2"/>
                      <a:pt x="100" y="2"/>
                      <a:pt x="100" y="2"/>
                    </a:cubicBezTo>
                    <a:cubicBezTo>
                      <a:pt x="101" y="0"/>
                      <a:pt x="101" y="0"/>
                      <a:pt x="101" y="0"/>
                    </a:cubicBezTo>
                    <a:moveTo>
                      <a:pt x="105" y="0"/>
                    </a:moveTo>
                    <a:cubicBezTo>
                      <a:pt x="102" y="0"/>
                      <a:pt x="102" y="0"/>
                      <a:pt x="102" y="0"/>
                    </a:cubicBezTo>
                    <a:cubicBezTo>
                      <a:pt x="101" y="2"/>
                      <a:pt x="101" y="2"/>
                      <a:pt x="101" y="2"/>
                    </a:cubicBezTo>
                    <a:cubicBezTo>
                      <a:pt x="104" y="2"/>
                      <a:pt x="104" y="2"/>
                      <a:pt x="104" y="2"/>
                    </a:cubicBezTo>
                    <a:cubicBezTo>
                      <a:pt x="105" y="0"/>
                      <a:pt x="105" y="0"/>
                      <a:pt x="105" y="0"/>
                    </a:cubicBezTo>
                    <a:moveTo>
                      <a:pt x="108" y="0"/>
                    </a:moveTo>
                    <a:cubicBezTo>
                      <a:pt x="106" y="0"/>
                      <a:pt x="106" y="0"/>
                      <a:pt x="106" y="0"/>
                    </a:cubicBezTo>
                    <a:cubicBezTo>
                      <a:pt x="105" y="2"/>
                      <a:pt x="105" y="2"/>
                      <a:pt x="105" y="2"/>
                    </a:cubicBezTo>
                    <a:cubicBezTo>
                      <a:pt x="107" y="2"/>
                      <a:pt x="107" y="2"/>
                      <a:pt x="107" y="2"/>
                    </a:cubicBezTo>
                    <a:cubicBezTo>
                      <a:pt x="108" y="0"/>
                      <a:pt x="108" y="0"/>
                      <a:pt x="10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 name="Freeform 949">
                <a:extLst>
                  <a:ext uri="{FF2B5EF4-FFF2-40B4-BE49-F238E27FC236}">
                    <a16:creationId xmlns:a16="http://schemas.microsoft.com/office/drawing/2014/main" id="{64781EBD-7DA2-491A-AE1F-500044309D55}"/>
                  </a:ext>
                </a:extLst>
              </p:cNvPr>
              <p:cNvSpPr>
                <a:spLocks noEditPoints="1"/>
              </p:cNvSpPr>
              <p:nvPr/>
            </p:nvSpPr>
            <p:spPr bwMode="auto">
              <a:xfrm>
                <a:off x="-4065" y="1359"/>
                <a:ext cx="6" cy="2"/>
              </a:xfrm>
              <a:custGeom>
                <a:avLst/>
                <a:gdLst>
                  <a:gd name="T0" fmla="*/ 2 w 6"/>
                  <a:gd name="T1" fmla="*/ 0 h 2"/>
                  <a:gd name="T2" fmla="*/ 1 w 6"/>
                  <a:gd name="T3" fmla="*/ 0 h 2"/>
                  <a:gd name="T4" fmla="*/ 0 w 6"/>
                  <a:gd name="T5" fmla="*/ 2 h 2"/>
                  <a:gd name="T6" fmla="*/ 1 w 6"/>
                  <a:gd name="T7" fmla="*/ 2 h 2"/>
                  <a:gd name="T8" fmla="*/ 2 w 6"/>
                  <a:gd name="T9" fmla="*/ 0 h 2"/>
                  <a:gd name="T10" fmla="*/ 6 w 6"/>
                  <a:gd name="T11" fmla="*/ 0 h 2"/>
                  <a:gd name="T12" fmla="*/ 5 w 6"/>
                  <a:gd name="T13" fmla="*/ 0 h 2"/>
                  <a:gd name="T14" fmla="*/ 4 w 6"/>
                  <a:gd name="T15" fmla="*/ 2 h 2"/>
                  <a:gd name="T16" fmla="*/ 5 w 6"/>
                  <a:gd name="T17" fmla="*/ 2 h 2"/>
                  <a:gd name="T18" fmla="*/ 6 w 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
                    <a:moveTo>
                      <a:pt x="2" y="0"/>
                    </a:moveTo>
                    <a:lnTo>
                      <a:pt x="1" y="0"/>
                    </a:lnTo>
                    <a:lnTo>
                      <a:pt x="0" y="2"/>
                    </a:lnTo>
                    <a:lnTo>
                      <a:pt x="1" y="2"/>
                    </a:lnTo>
                    <a:lnTo>
                      <a:pt x="2" y="0"/>
                    </a:lnTo>
                    <a:close/>
                    <a:moveTo>
                      <a:pt x="6" y="0"/>
                    </a:moveTo>
                    <a:lnTo>
                      <a:pt x="5" y="0"/>
                    </a:lnTo>
                    <a:lnTo>
                      <a:pt x="4" y="2"/>
                    </a:lnTo>
                    <a:lnTo>
                      <a:pt x="5" y="2"/>
                    </a:lnTo>
                    <a:lnTo>
                      <a:pt x="6"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 name="Freeform 950">
                <a:extLst>
                  <a:ext uri="{FF2B5EF4-FFF2-40B4-BE49-F238E27FC236}">
                    <a16:creationId xmlns:a16="http://schemas.microsoft.com/office/drawing/2014/main" id="{0453E90C-AC15-42D3-A0C9-FBA695F0A162}"/>
                  </a:ext>
                </a:extLst>
              </p:cNvPr>
              <p:cNvSpPr>
                <a:spLocks noEditPoints="1"/>
              </p:cNvSpPr>
              <p:nvPr/>
            </p:nvSpPr>
            <p:spPr bwMode="auto">
              <a:xfrm>
                <a:off x="-4065" y="1359"/>
                <a:ext cx="6" cy="2"/>
              </a:xfrm>
              <a:custGeom>
                <a:avLst/>
                <a:gdLst>
                  <a:gd name="T0" fmla="*/ 2 w 6"/>
                  <a:gd name="T1" fmla="*/ 0 h 2"/>
                  <a:gd name="T2" fmla="*/ 1 w 6"/>
                  <a:gd name="T3" fmla="*/ 0 h 2"/>
                  <a:gd name="T4" fmla="*/ 0 w 6"/>
                  <a:gd name="T5" fmla="*/ 2 h 2"/>
                  <a:gd name="T6" fmla="*/ 1 w 6"/>
                  <a:gd name="T7" fmla="*/ 2 h 2"/>
                  <a:gd name="T8" fmla="*/ 2 w 6"/>
                  <a:gd name="T9" fmla="*/ 0 h 2"/>
                  <a:gd name="T10" fmla="*/ 6 w 6"/>
                  <a:gd name="T11" fmla="*/ 0 h 2"/>
                  <a:gd name="T12" fmla="*/ 5 w 6"/>
                  <a:gd name="T13" fmla="*/ 0 h 2"/>
                  <a:gd name="T14" fmla="*/ 4 w 6"/>
                  <a:gd name="T15" fmla="*/ 2 h 2"/>
                  <a:gd name="T16" fmla="*/ 5 w 6"/>
                  <a:gd name="T17" fmla="*/ 2 h 2"/>
                  <a:gd name="T18" fmla="*/ 6 w 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
                    <a:moveTo>
                      <a:pt x="2" y="0"/>
                    </a:moveTo>
                    <a:lnTo>
                      <a:pt x="1" y="0"/>
                    </a:lnTo>
                    <a:lnTo>
                      <a:pt x="0" y="2"/>
                    </a:lnTo>
                    <a:lnTo>
                      <a:pt x="1" y="2"/>
                    </a:lnTo>
                    <a:lnTo>
                      <a:pt x="2" y="0"/>
                    </a:lnTo>
                    <a:moveTo>
                      <a:pt x="6" y="0"/>
                    </a:moveTo>
                    <a:lnTo>
                      <a:pt x="5" y="0"/>
                    </a:lnTo>
                    <a:lnTo>
                      <a:pt x="4" y="2"/>
                    </a:lnTo>
                    <a:lnTo>
                      <a:pt x="5" y="2"/>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 name="Freeform 951">
                <a:extLst>
                  <a:ext uri="{FF2B5EF4-FFF2-40B4-BE49-F238E27FC236}">
                    <a16:creationId xmlns:a16="http://schemas.microsoft.com/office/drawing/2014/main" id="{28A1F70F-17B4-4061-A4A1-7A823E6FC5E0}"/>
                  </a:ext>
                </a:extLst>
              </p:cNvPr>
              <p:cNvSpPr>
                <a:spLocks/>
              </p:cNvSpPr>
              <p:nvPr/>
            </p:nvSpPr>
            <p:spPr bwMode="auto">
              <a:xfrm>
                <a:off x="-4163" y="1362"/>
                <a:ext cx="10" cy="3"/>
              </a:xfrm>
              <a:custGeom>
                <a:avLst/>
                <a:gdLst>
                  <a:gd name="T0" fmla="*/ 10 w 10"/>
                  <a:gd name="T1" fmla="*/ 0 h 3"/>
                  <a:gd name="T2" fmla="*/ 2 w 10"/>
                  <a:gd name="T3" fmla="*/ 2 h 3"/>
                  <a:gd name="T4" fmla="*/ 0 w 10"/>
                  <a:gd name="T5" fmla="*/ 3 h 3"/>
                  <a:gd name="T6" fmla="*/ 7 w 10"/>
                  <a:gd name="T7" fmla="*/ 3 h 3"/>
                  <a:gd name="T8" fmla="*/ 10 w 10"/>
                  <a:gd name="T9" fmla="*/ 0 h 3"/>
                </a:gdLst>
                <a:ahLst/>
                <a:cxnLst>
                  <a:cxn ang="0">
                    <a:pos x="T0" y="T1"/>
                  </a:cxn>
                  <a:cxn ang="0">
                    <a:pos x="T2" y="T3"/>
                  </a:cxn>
                  <a:cxn ang="0">
                    <a:pos x="T4" y="T5"/>
                  </a:cxn>
                  <a:cxn ang="0">
                    <a:pos x="T6" y="T7"/>
                  </a:cxn>
                  <a:cxn ang="0">
                    <a:pos x="T8" y="T9"/>
                  </a:cxn>
                </a:cxnLst>
                <a:rect l="0" t="0" r="r" b="b"/>
                <a:pathLst>
                  <a:path w="10" h="3">
                    <a:moveTo>
                      <a:pt x="10" y="0"/>
                    </a:moveTo>
                    <a:lnTo>
                      <a:pt x="2" y="2"/>
                    </a:lnTo>
                    <a:lnTo>
                      <a:pt x="0" y="3"/>
                    </a:lnTo>
                    <a:lnTo>
                      <a:pt x="7" y="3"/>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 name="Freeform 952">
                <a:extLst>
                  <a:ext uri="{FF2B5EF4-FFF2-40B4-BE49-F238E27FC236}">
                    <a16:creationId xmlns:a16="http://schemas.microsoft.com/office/drawing/2014/main" id="{98CD1D4F-96F7-4FAF-8D63-CC307E33FCE8}"/>
                  </a:ext>
                </a:extLst>
              </p:cNvPr>
              <p:cNvSpPr>
                <a:spLocks/>
              </p:cNvSpPr>
              <p:nvPr/>
            </p:nvSpPr>
            <p:spPr bwMode="auto">
              <a:xfrm>
                <a:off x="-4163" y="1362"/>
                <a:ext cx="10" cy="3"/>
              </a:xfrm>
              <a:custGeom>
                <a:avLst/>
                <a:gdLst>
                  <a:gd name="T0" fmla="*/ 10 w 10"/>
                  <a:gd name="T1" fmla="*/ 0 h 3"/>
                  <a:gd name="T2" fmla="*/ 2 w 10"/>
                  <a:gd name="T3" fmla="*/ 2 h 3"/>
                  <a:gd name="T4" fmla="*/ 0 w 10"/>
                  <a:gd name="T5" fmla="*/ 3 h 3"/>
                  <a:gd name="T6" fmla="*/ 7 w 10"/>
                  <a:gd name="T7" fmla="*/ 3 h 3"/>
                  <a:gd name="T8" fmla="*/ 10 w 10"/>
                  <a:gd name="T9" fmla="*/ 0 h 3"/>
                </a:gdLst>
                <a:ahLst/>
                <a:cxnLst>
                  <a:cxn ang="0">
                    <a:pos x="T0" y="T1"/>
                  </a:cxn>
                  <a:cxn ang="0">
                    <a:pos x="T2" y="T3"/>
                  </a:cxn>
                  <a:cxn ang="0">
                    <a:pos x="T4" y="T5"/>
                  </a:cxn>
                  <a:cxn ang="0">
                    <a:pos x="T6" y="T7"/>
                  </a:cxn>
                  <a:cxn ang="0">
                    <a:pos x="T8" y="T9"/>
                  </a:cxn>
                </a:cxnLst>
                <a:rect l="0" t="0" r="r" b="b"/>
                <a:pathLst>
                  <a:path w="10" h="3">
                    <a:moveTo>
                      <a:pt x="10" y="0"/>
                    </a:moveTo>
                    <a:lnTo>
                      <a:pt x="2" y="2"/>
                    </a:lnTo>
                    <a:lnTo>
                      <a:pt x="0" y="3"/>
                    </a:lnTo>
                    <a:lnTo>
                      <a:pt x="7" y="3"/>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 name="Freeform 953">
                <a:extLst>
                  <a:ext uri="{FF2B5EF4-FFF2-40B4-BE49-F238E27FC236}">
                    <a16:creationId xmlns:a16="http://schemas.microsoft.com/office/drawing/2014/main" id="{CFDD6FAE-4009-4623-9447-68BE6ADC82B1}"/>
                  </a:ext>
                </a:extLst>
              </p:cNvPr>
              <p:cNvSpPr>
                <a:spLocks/>
              </p:cNvSpPr>
              <p:nvPr/>
            </p:nvSpPr>
            <p:spPr bwMode="auto">
              <a:xfrm>
                <a:off x="-4058" y="1359"/>
                <a:ext cx="2" cy="2"/>
              </a:xfrm>
              <a:custGeom>
                <a:avLst/>
                <a:gdLst>
                  <a:gd name="T0" fmla="*/ 2 w 2"/>
                  <a:gd name="T1" fmla="*/ 0 h 2"/>
                  <a:gd name="T2" fmla="*/ 1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2"/>
                    </a:lnTo>
                    <a:lnTo>
                      <a:pt x="2" y="2"/>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 name="Freeform 954">
                <a:extLst>
                  <a:ext uri="{FF2B5EF4-FFF2-40B4-BE49-F238E27FC236}">
                    <a16:creationId xmlns:a16="http://schemas.microsoft.com/office/drawing/2014/main" id="{41C9631E-5BA8-46D7-A958-449299E75133}"/>
                  </a:ext>
                </a:extLst>
              </p:cNvPr>
              <p:cNvSpPr>
                <a:spLocks/>
              </p:cNvSpPr>
              <p:nvPr/>
            </p:nvSpPr>
            <p:spPr bwMode="auto">
              <a:xfrm>
                <a:off x="-4058" y="1359"/>
                <a:ext cx="2" cy="2"/>
              </a:xfrm>
              <a:custGeom>
                <a:avLst/>
                <a:gdLst>
                  <a:gd name="T0" fmla="*/ 2 w 2"/>
                  <a:gd name="T1" fmla="*/ 0 h 2"/>
                  <a:gd name="T2" fmla="*/ 1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 name="Freeform 955">
                <a:extLst>
                  <a:ext uri="{FF2B5EF4-FFF2-40B4-BE49-F238E27FC236}">
                    <a16:creationId xmlns:a16="http://schemas.microsoft.com/office/drawing/2014/main" id="{055CC9FF-466A-4E8C-A421-A955675DE325}"/>
                  </a:ext>
                </a:extLst>
              </p:cNvPr>
              <p:cNvSpPr>
                <a:spLocks/>
              </p:cNvSpPr>
              <p:nvPr/>
            </p:nvSpPr>
            <p:spPr bwMode="auto">
              <a:xfrm>
                <a:off x="-3840" y="1351"/>
                <a:ext cx="2" cy="2"/>
              </a:xfrm>
              <a:custGeom>
                <a:avLst/>
                <a:gdLst>
                  <a:gd name="T0" fmla="*/ 1 w 2"/>
                  <a:gd name="T1" fmla="*/ 0 h 2"/>
                  <a:gd name="T2" fmla="*/ 0 w 2"/>
                  <a:gd name="T3" fmla="*/ 0 h 2"/>
                  <a:gd name="T4" fmla="*/ 0 w 2"/>
                  <a:gd name="T5" fmla="*/ 2 h 2"/>
                  <a:gd name="T6" fmla="*/ 2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0"/>
                    </a:lnTo>
                    <a:lnTo>
                      <a:pt x="0" y="2"/>
                    </a:lnTo>
                    <a:lnTo>
                      <a:pt x="2" y="2"/>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 name="Freeform 956">
                <a:extLst>
                  <a:ext uri="{FF2B5EF4-FFF2-40B4-BE49-F238E27FC236}">
                    <a16:creationId xmlns:a16="http://schemas.microsoft.com/office/drawing/2014/main" id="{0BA1774B-5471-442E-8358-AF1123C46551}"/>
                  </a:ext>
                </a:extLst>
              </p:cNvPr>
              <p:cNvSpPr>
                <a:spLocks/>
              </p:cNvSpPr>
              <p:nvPr/>
            </p:nvSpPr>
            <p:spPr bwMode="auto">
              <a:xfrm>
                <a:off x="-3840" y="1351"/>
                <a:ext cx="2" cy="2"/>
              </a:xfrm>
              <a:custGeom>
                <a:avLst/>
                <a:gdLst>
                  <a:gd name="T0" fmla="*/ 1 w 2"/>
                  <a:gd name="T1" fmla="*/ 0 h 2"/>
                  <a:gd name="T2" fmla="*/ 0 w 2"/>
                  <a:gd name="T3" fmla="*/ 0 h 2"/>
                  <a:gd name="T4" fmla="*/ 0 w 2"/>
                  <a:gd name="T5" fmla="*/ 2 h 2"/>
                  <a:gd name="T6" fmla="*/ 2 w 2"/>
                  <a:gd name="T7" fmla="*/ 2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0"/>
                    </a:lnTo>
                    <a:lnTo>
                      <a:pt x="0" y="2"/>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 name="Freeform 957">
                <a:extLst>
                  <a:ext uri="{FF2B5EF4-FFF2-40B4-BE49-F238E27FC236}">
                    <a16:creationId xmlns:a16="http://schemas.microsoft.com/office/drawing/2014/main" id="{AC6F8197-8827-4193-89AD-02D8B5EAD9F5}"/>
                  </a:ext>
                </a:extLst>
              </p:cNvPr>
              <p:cNvSpPr>
                <a:spLocks noEditPoints="1"/>
              </p:cNvSpPr>
              <p:nvPr/>
            </p:nvSpPr>
            <p:spPr bwMode="auto">
              <a:xfrm>
                <a:off x="-4315" y="1365"/>
                <a:ext cx="114" cy="5"/>
              </a:xfrm>
              <a:custGeom>
                <a:avLst/>
                <a:gdLst>
                  <a:gd name="T0" fmla="*/ 51 w 104"/>
                  <a:gd name="T1" fmla="*/ 2 h 5"/>
                  <a:gd name="T2" fmla="*/ 0 w 104"/>
                  <a:gd name="T3" fmla="*/ 4 h 5"/>
                  <a:gd name="T4" fmla="*/ 0 w 104"/>
                  <a:gd name="T5" fmla="*/ 5 h 5"/>
                  <a:gd name="T6" fmla="*/ 50 w 104"/>
                  <a:gd name="T7" fmla="*/ 4 h 5"/>
                  <a:gd name="T8" fmla="*/ 51 w 104"/>
                  <a:gd name="T9" fmla="*/ 2 h 5"/>
                  <a:gd name="T10" fmla="*/ 103 w 104"/>
                  <a:gd name="T11" fmla="*/ 0 h 5"/>
                  <a:gd name="T12" fmla="*/ 55 w 104"/>
                  <a:gd name="T13" fmla="*/ 2 h 5"/>
                  <a:gd name="T14" fmla="*/ 53 w 104"/>
                  <a:gd name="T15" fmla="*/ 3 h 5"/>
                  <a:gd name="T16" fmla="*/ 104 w 104"/>
                  <a:gd name="T17" fmla="*/ 2 h 5"/>
                  <a:gd name="T18" fmla="*/ 103 w 104"/>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5">
                    <a:moveTo>
                      <a:pt x="51" y="2"/>
                    </a:moveTo>
                    <a:cubicBezTo>
                      <a:pt x="0" y="4"/>
                      <a:pt x="0" y="4"/>
                      <a:pt x="0" y="4"/>
                    </a:cubicBezTo>
                    <a:cubicBezTo>
                      <a:pt x="0" y="4"/>
                      <a:pt x="0" y="5"/>
                      <a:pt x="0" y="5"/>
                    </a:cubicBezTo>
                    <a:cubicBezTo>
                      <a:pt x="50" y="4"/>
                      <a:pt x="50" y="4"/>
                      <a:pt x="50" y="4"/>
                    </a:cubicBezTo>
                    <a:cubicBezTo>
                      <a:pt x="51" y="2"/>
                      <a:pt x="51" y="2"/>
                      <a:pt x="51" y="2"/>
                    </a:cubicBezTo>
                    <a:moveTo>
                      <a:pt x="103" y="0"/>
                    </a:moveTo>
                    <a:cubicBezTo>
                      <a:pt x="55" y="2"/>
                      <a:pt x="55" y="2"/>
                      <a:pt x="55" y="2"/>
                    </a:cubicBezTo>
                    <a:cubicBezTo>
                      <a:pt x="53" y="3"/>
                      <a:pt x="53" y="3"/>
                      <a:pt x="53" y="3"/>
                    </a:cubicBezTo>
                    <a:cubicBezTo>
                      <a:pt x="104" y="2"/>
                      <a:pt x="104" y="2"/>
                      <a:pt x="104" y="2"/>
                    </a:cubicBezTo>
                    <a:cubicBezTo>
                      <a:pt x="104" y="1"/>
                      <a:pt x="103" y="1"/>
                      <a:pt x="103"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 name="Freeform 958">
                <a:extLst>
                  <a:ext uri="{FF2B5EF4-FFF2-40B4-BE49-F238E27FC236}">
                    <a16:creationId xmlns:a16="http://schemas.microsoft.com/office/drawing/2014/main" id="{5F0BADD3-7935-4C5B-BB45-41C3A5F3396A}"/>
                  </a:ext>
                </a:extLst>
              </p:cNvPr>
              <p:cNvSpPr>
                <a:spLocks/>
              </p:cNvSpPr>
              <p:nvPr/>
            </p:nvSpPr>
            <p:spPr bwMode="auto">
              <a:xfrm>
                <a:off x="-4260" y="1367"/>
                <a:ext cx="5" cy="2"/>
              </a:xfrm>
              <a:custGeom>
                <a:avLst/>
                <a:gdLst>
                  <a:gd name="T0" fmla="*/ 5 w 5"/>
                  <a:gd name="T1" fmla="*/ 0 h 2"/>
                  <a:gd name="T2" fmla="*/ 1 w 5"/>
                  <a:gd name="T3" fmla="*/ 0 h 2"/>
                  <a:gd name="T4" fmla="*/ 0 w 5"/>
                  <a:gd name="T5" fmla="*/ 2 h 2"/>
                  <a:gd name="T6" fmla="*/ 3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1" y="0"/>
                    </a:lnTo>
                    <a:lnTo>
                      <a:pt x="0" y="2"/>
                    </a:lnTo>
                    <a:lnTo>
                      <a:pt x="3" y="1"/>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 name="Freeform 959">
                <a:extLst>
                  <a:ext uri="{FF2B5EF4-FFF2-40B4-BE49-F238E27FC236}">
                    <a16:creationId xmlns:a16="http://schemas.microsoft.com/office/drawing/2014/main" id="{29D0637C-8545-4A1A-B8EC-B05F18E0393B}"/>
                  </a:ext>
                </a:extLst>
              </p:cNvPr>
              <p:cNvSpPr>
                <a:spLocks/>
              </p:cNvSpPr>
              <p:nvPr/>
            </p:nvSpPr>
            <p:spPr bwMode="auto">
              <a:xfrm>
                <a:off x="-4260" y="1367"/>
                <a:ext cx="5" cy="2"/>
              </a:xfrm>
              <a:custGeom>
                <a:avLst/>
                <a:gdLst>
                  <a:gd name="T0" fmla="*/ 5 w 5"/>
                  <a:gd name="T1" fmla="*/ 0 h 2"/>
                  <a:gd name="T2" fmla="*/ 1 w 5"/>
                  <a:gd name="T3" fmla="*/ 0 h 2"/>
                  <a:gd name="T4" fmla="*/ 0 w 5"/>
                  <a:gd name="T5" fmla="*/ 2 h 2"/>
                  <a:gd name="T6" fmla="*/ 3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1" y="0"/>
                    </a:lnTo>
                    <a:lnTo>
                      <a:pt x="0" y="2"/>
                    </a:lnTo>
                    <a:lnTo>
                      <a:pt x="3"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 name="Freeform 960">
                <a:extLst>
                  <a:ext uri="{FF2B5EF4-FFF2-40B4-BE49-F238E27FC236}">
                    <a16:creationId xmlns:a16="http://schemas.microsoft.com/office/drawing/2014/main" id="{F8A09939-EE66-4609-9C39-CC3D146D23EB}"/>
                  </a:ext>
                </a:extLst>
              </p:cNvPr>
              <p:cNvSpPr>
                <a:spLocks noEditPoints="1"/>
              </p:cNvSpPr>
              <p:nvPr/>
            </p:nvSpPr>
            <p:spPr bwMode="auto">
              <a:xfrm>
                <a:off x="-2064" y="846"/>
                <a:ext cx="390" cy="44"/>
              </a:xfrm>
              <a:custGeom>
                <a:avLst/>
                <a:gdLst>
                  <a:gd name="T0" fmla="*/ 11 w 354"/>
                  <a:gd name="T1" fmla="*/ 37 h 40"/>
                  <a:gd name="T2" fmla="*/ 0 w 354"/>
                  <a:gd name="T3" fmla="*/ 39 h 40"/>
                  <a:gd name="T4" fmla="*/ 0 w 354"/>
                  <a:gd name="T5" fmla="*/ 40 h 40"/>
                  <a:gd name="T6" fmla="*/ 12 w 354"/>
                  <a:gd name="T7" fmla="*/ 39 h 40"/>
                  <a:gd name="T8" fmla="*/ 11 w 354"/>
                  <a:gd name="T9" fmla="*/ 37 h 40"/>
                  <a:gd name="T10" fmla="*/ 280 w 354"/>
                  <a:gd name="T11" fmla="*/ 8 h 40"/>
                  <a:gd name="T12" fmla="*/ 16 w 354"/>
                  <a:gd name="T13" fmla="*/ 37 h 40"/>
                  <a:gd name="T14" fmla="*/ 16 w 354"/>
                  <a:gd name="T15" fmla="*/ 38 h 40"/>
                  <a:gd name="T16" fmla="*/ 283 w 354"/>
                  <a:gd name="T17" fmla="*/ 9 h 40"/>
                  <a:gd name="T18" fmla="*/ 280 w 354"/>
                  <a:gd name="T19" fmla="*/ 8 h 40"/>
                  <a:gd name="T20" fmla="*/ 340 w 354"/>
                  <a:gd name="T21" fmla="*/ 1 h 40"/>
                  <a:gd name="T22" fmla="*/ 290 w 354"/>
                  <a:gd name="T23" fmla="*/ 7 h 40"/>
                  <a:gd name="T24" fmla="*/ 293 w 354"/>
                  <a:gd name="T25" fmla="*/ 8 h 40"/>
                  <a:gd name="T26" fmla="*/ 340 w 354"/>
                  <a:gd name="T27" fmla="*/ 3 h 40"/>
                  <a:gd name="T28" fmla="*/ 340 w 354"/>
                  <a:gd name="T29" fmla="*/ 1 h 40"/>
                  <a:gd name="T30" fmla="*/ 354 w 354"/>
                  <a:gd name="T31" fmla="*/ 0 h 40"/>
                  <a:gd name="T32" fmla="*/ 345 w 354"/>
                  <a:gd name="T33" fmla="*/ 1 h 40"/>
                  <a:gd name="T34" fmla="*/ 345 w 354"/>
                  <a:gd name="T35" fmla="*/ 2 h 40"/>
                  <a:gd name="T36" fmla="*/ 353 w 354"/>
                  <a:gd name="T37" fmla="*/ 1 h 40"/>
                  <a:gd name="T38" fmla="*/ 354 w 354"/>
                  <a:gd name="T3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4" h="40">
                    <a:moveTo>
                      <a:pt x="11" y="37"/>
                    </a:moveTo>
                    <a:cubicBezTo>
                      <a:pt x="0" y="39"/>
                      <a:pt x="0" y="39"/>
                      <a:pt x="0" y="39"/>
                    </a:cubicBezTo>
                    <a:cubicBezTo>
                      <a:pt x="0" y="39"/>
                      <a:pt x="0" y="40"/>
                      <a:pt x="0" y="40"/>
                    </a:cubicBezTo>
                    <a:cubicBezTo>
                      <a:pt x="12" y="39"/>
                      <a:pt x="12" y="39"/>
                      <a:pt x="12" y="39"/>
                    </a:cubicBezTo>
                    <a:cubicBezTo>
                      <a:pt x="11" y="37"/>
                      <a:pt x="11" y="37"/>
                      <a:pt x="11" y="37"/>
                    </a:cubicBezTo>
                    <a:moveTo>
                      <a:pt x="280" y="8"/>
                    </a:moveTo>
                    <a:cubicBezTo>
                      <a:pt x="16" y="37"/>
                      <a:pt x="16" y="37"/>
                      <a:pt x="16" y="37"/>
                    </a:cubicBezTo>
                    <a:cubicBezTo>
                      <a:pt x="16" y="38"/>
                      <a:pt x="16" y="38"/>
                      <a:pt x="16" y="38"/>
                    </a:cubicBezTo>
                    <a:cubicBezTo>
                      <a:pt x="283" y="9"/>
                      <a:pt x="283" y="9"/>
                      <a:pt x="283" y="9"/>
                    </a:cubicBezTo>
                    <a:cubicBezTo>
                      <a:pt x="280" y="8"/>
                      <a:pt x="280" y="8"/>
                      <a:pt x="280" y="8"/>
                    </a:cubicBezTo>
                    <a:moveTo>
                      <a:pt x="340" y="1"/>
                    </a:moveTo>
                    <a:cubicBezTo>
                      <a:pt x="290" y="7"/>
                      <a:pt x="290" y="7"/>
                      <a:pt x="290" y="7"/>
                    </a:cubicBezTo>
                    <a:cubicBezTo>
                      <a:pt x="293" y="8"/>
                      <a:pt x="293" y="8"/>
                      <a:pt x="293" y="8"/>
                    </a:cubicBezTo>
                    <a:cubicBezTo>
                      <a:pt x="340" y="3"/>
                      <a:pt x="340" y="3"/>
                      <a:pt x="340" y="3"/>
                    </a:cubicBezTo>
                    <a:cubicBezTo>
                      <a:pt x="340" y="1"/>
                      <a:pt x="340" y="1"/>
                      <a:pt x="340" y="1"/>
                    </a:cubicBezTo>
                    <a:moveTo>
                      <a:pt x="354" y="0"/>
                    </a:moveTo>
                    <a:cubicBezTo>
                      <a:pt x="345" y="1"/>
                      <a:pt x="345" y="1"/>
                      <a:pt x="345" y="1"/>
                    </a:cubicBezTo>
                    <a:cubicBezTo>
                      <a:pt x="345" y="2"/>
                      <a:pt x="345" y="2"/>
                      <a:pt x="345" y="2"/>
                    </a:cubicBezTo>
                    <a:cubicBezTo>
                      <a:pt x="353" y="1"/>
                      <a:pt x="353" y="1"/>
                      <a:pt x="353" y="1"/>
                    </a:cubicBezTo>
                    <a:cubicBezTo>
                      <a:pt x="354" y="0"/>
                      <a:pt x="354" y="0"/>
                      <a:pt x="35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 name="Freeform 961">
                <a:extLst>
                  <a:ext uri="{FF2B5EF4-FFF2-40B4-BE49-F238E27FC236}">
                    <a16:creationId xmlns:a16="http://schemas.microsoft.com/office/drawing/2014/main" id="{5DE174CF-5905-4C53-8AFF-7727F039D26E}"/>
                  </a:ext>
                </a:extLst>
              </p:cNvPr>
              <p:cNvSpPr>
                <a:spLocks/>
              </p:cNvSpPr>
              <p:nvPr/>
            </p:nvSpPr>
            <p:spPr bwMode="auto">
              <a:xfrm>
                <a:off x="-2051" y="887"/>
                <a:ext cx="5" cy="2"/>
              </a:xfrm>
              <a:custGeom>
                <a:avLst/>
                <a:gdLst>
                  <a:gd name="T0" fmla="*/ 5 w 5"/>
                  <a:gd name="T1" fmla="*/ 0 h 2"/>
                  <a:gd name="T2" fmla="*/ 0 w 5"/>
                  <a:gd name="T3" fmla="*/ 0 h 2"/>
                  <a:gd name="T4" fmla="*/ 1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1" y="2"/>
                    </a:lnTo>
                    <a:lnTo>
                      <a:pt x="5" y="1"/>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 name="Freeform 962">
                <a:extLst>
                  <a:ext uri="{FF2B5EF4-FFF2-40B4-BE49-F238E27FC236}">
                    <a16:creationId xmlns:a16="http://schemas.microsoft.com/office/drawing/2014/main" id="{341F61C3-4749-4540-A1CA-0BA6680838A0}"/>
                  </a:ext>
                </a:extLst>
              </p:cNvPr>
              <p:cNvSpPr>
                <a:spLocks/>
              </p:cNvSpPr>
              <p:nvPr/>
            </p:nvSpPr>
            <p:spPr bwMode="auto">
              <a:xfrm>
                <a:off x="-2051" y="887"/>
                <a:ext cx="5" cy="2"/>
              </a:xfrm>
              <a:custGeom>
                <a:avLst/>
                <a:gdLst>
                  <a:gd name="T0" fmla="*/ 5 w 5"/>
                  <a:gd name="T1" fmla="*/ 0 h 2"/>
                  <a:gd name="T2" fmla="*/ 0 w 5"/>
                  <a:gd name="T3" fmla="*/ 0 h 2"/>
                  <a:gd name="T4" fmla="*/ 1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lnTo>
                      <a:pt x="0" y="0"/>
                    </a:lnTo>
                    <a:lnTo>
                      <a:pt x="1" y="2"/>
                    </a:lnTo>
                    <a:lnTo>
                      <a:pt x="5"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 name="Freeform 963">
                <a:extLst>
                  <a:ext uri="{FF2B5EF4-FFF2-40B4-BE49-F238E27FC236}">
                    <a16:creationId xmlns:a16="http://schemas.microsoft.com/office/drawing/2014/main" id="{9F3C743B-41B0-4887-8ACA-024EDED555EC}"/>
                  </a:ext>
                </a:extLst>
              </p:cNvPr>
              <p:cNvSpPr>
                <a:spLocks/>
              </p:cNvSpPr>
              <p:nvPr/>
            </p:nvSpPr>
            <p:spPr bwMode="auto">
              <a:xfrm>
                <a:off x="-1675" y="846"/>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 name="Freeform 964">
                <a:extLst>
                  <a:ext uri="{FF2B5EF4-FFF2-40B4-BE49-F238E27FC236}">
                    <a16:creationId xmlns:a16="http://schemas.microsoft.com/office/drawing/2014/main" id="{57554706-C46A-4060-9B01-01CF576A9705}"/>
                  </a:ext>
                </a:extLst>
              </p:cNvPr>
              <p:cNvSpPr>
                <a:spLocks/>
              </p:cNvSpPr>
              <p:nvPr/>
            </p:nvSpPr>
            <p:spPr bwMode="auto">
              <a:xfrm>
                <a:off x="-1675" y="846"/>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 name="Freeform 965">
                <a:extLst>
                  <a:ext uri="{FF2B5EF4-FFF2-40B4-BE49-F238E27FC236}">
                    <a16:creationId xmlns:a16="http://schemas.microsoft.com/office/drawing/2014/main" id="{96E56AA5-2077-40B8-83B9-AC79F4A2C538}"/>
                  </a:ext>
                </a:extLst>
              </p:cNvPr>
              <p:cNvSpPr>
                <a:spLocks/>
              </p:cNvSpPr>
              <p:nvPr/>
            </p:nvSpPr>
            <p:spPr bwMode="auto">
              <a:xfrm>
                <a:off x="-1690" y="847"/>
                <a:ext cx="6" cy="2"/>
              </a:xfrm>
              <a:custGeom>
                <a:avLst/>
                <a:gdLst>
                  <a:gd name="T0" fmla="*/ 6 w 6"/>
                  <a:gd name="T1" fmla="*/ 0 h 2"/>
                  <a:gd name="T2" fmla="*/ 0 w 6"/>
                  <a:gd name="T3" fmla="*/ 0 h 2"/>
                  <a:gd name="T4" fmla="*/ 0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0" y="2"/>
                    </a:lnTo>
                    <a:lnTo>
                      <a:pt x="6" y="1"/>
                    </a:lnTo>
                    <a:lnTo>
                      <a:pt x="6"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 name="Freeform 966">
                <a:extLst>
                  <a:ext uri="{FF2B5EF4-FFF2-40B4-BE49-F238E27FC236}">
                    <a16:creationId xmlns:a16="http://schemas.microsoft.com/office/drawing/2014/main" id="{9A56E97F-00DF-4721-85CA-582359C49658}"/>
                  </a:ext>
                </a:extLst>
              </p:cNvPr>
              <p:cNvSpPr>
                <a:spLocks/>
              </p:cNvSpPr>
              <p:nvPr/>
            </p:nvSpPr>
            <p:spPr bwMode="auto">
              <a:xfrm>
                <a:off x="-1690" y="847"/>
                <a:ext cx="6" cy="2"/>
              </a:xfrm>
              <a:custGeom>
                <a:avLst/>
                <a:gdLst>
                  <a:gd name="T0" fmla="*/ 6 w 6"/>
                  <a:gd name="T1" fmla="*/ 0 h 2"/>
                  <a:gd name="T2" fmla="*/ 0 w 6"/>
                  <a:gd name="T3" fmla="*/ 0 h 2"/>
                  <a:gd name="T4" fmla="*/ 0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0"/>
                    </a:lnTo>
                    <a:lnTo>
                      <a:pt x="0" y="2"/>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 name="Freeform 967">
                <a:extLst>
                  <a:ext uri="{FF2B5EF4-FFF2-40B4-BE49-F238E27FC236}">
                    <a16:creationId xmlns:a16="http://schemas.microsoft.com/office/drawing/2014/main" id="{977BD875-5D2E-4AD3-AEE0-E633EE955A30}"/>
                  </a:ext>
                </a:extLst>
              </p:cNvPr>
              <p:cNvSpPr>
                <a:spLocks/>
              </p:cNvSpPr>
              <p:nvPr/>
            </p:nvSpPr>
            <p:spPr bwMode="auto">
              <a:xfrm>
                <a:off x="-1756" y="854"/>
                <a:ext cx="15" cy="2"/>
              </a:xfrm>
              <a:custGeom>
                <a:avLst/>
                <a:gdLst>
                  <a:gd name="T0" fmla="*/ 11 w 15"/>
                  <a:gd name="T1" fmla="*/ 0 h 2"/>
                  <a:gd name="T2" fmla="*/ 0 w 15"/>
                  <a:gd name="T3" fmla="*/ 1 h 2"/>
                  <a:gd name="T4" fmla="*/ 4 w 15"/>
                  <a:gd name="T5" fmla="*/ 2 h 2"/>
                  <a:gd name="T6" fmla="*/ 15 w 15"/>
                  <a:gd name="T7" fmla="*/ 1 h 2"/>
                  <a:gd name="T8" fmla="*/ 11 w 15"/>
                  <a:gd name="T9" fmla="*/ 0 h 2"/>
                </a:gdLst>
                <a:ahLst/>
                <a:cxnLst>
                  <a:cxn ang="0">
                    <a:pos x="T0" y="T1"/>
                  </a:cxn>
                  <a:cxn ang="0">
                    <a:pos x="T2" y="T3"/>
                  </a:cxn>
                  <a:cxn ang="0">
                    <a:pos x="T4" y="T5"/>
                  </a:cxn>
                  <a:cxn ang="0">
                    <a:pos x="T6" y="T7"/>
                  </a:cxn>
                  <a:cxn ang="0">
                    <a:pos x="T8" y="T9"/>
                  </a:cxn>
                </a:cxnLst>
                <a:rect l="0" t="0" r="r" b="b"/>
                <a:pathLst>
                  <a:path w="15" h="2">
                    <a:moveTo>
                      <a:pt x="11" y="0"/>
                    </a:moveTo>
                    <a:lnTo>
                      <a:pt x="0" y="1"/>
                    </a:lnTo>
                    <a:lnTo>
                      <a:pt x="4" y="2"/>
                    </a:lnTo>
                    <a:lnTo>
                      <a:pt x="15" y="1"/>
                    </a:lnTo>
                    <a:lnTo>
                      <a:pt x="1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 name="Freeform 968">
                <a:extLst>
                  <a:ext uri="{FF2B5EF4-FFF2-40B4-BE49-F238E27FC236}">
                    <a16:creationId xmlns:a16="http://schemas.microsoft.com/office/drawing/2014/main" id="{E38A296F-A396-4D53-8A22-15D5E9EB6D77}"/>
                  </a:ext>
                </a:extLst>
              </p:cNvPr>
              <p:cNvSpPr>
                <a:spLocks/>
              </p:cNvSpPr>
              <p:nvPr/>
            </p:nvSpPr>
            <p:spPr bwMode="auto">
              <a:xfrm>
                <a:off x="-1756" y="854"/>
                <a:ext cx="15" cy="2"/>
              </a:xfrm>
              <a:custGeom>
                <a:avLst/>
                <a:gdLst>
                  <a:gd name="T0" fmla="*/ 11 w 15"/>
                  <a:gd name="T1" fmla="*/ 0 h 2"/>
                  <a:gd name="T2" fmla="*/ 0 w 15"/>
                  <a:gd name="T3" fmla="*/ 1 h 2"/>
                  <a:gd name="T4" fmla="*/ 4 w 15"/>
                  <a:gd name="T5" fmla="*/ 2 h 2"/>
                  <a:gd name="T6" fmla="*/ 15 w 15"/>
                  <a:gd name="T7" fmla="*/ 1 h 2"/>
                  <a:gd name="T8" fmla="*/ 11 w 15"/>
                  <a:gd name="T9" fmla="*/ 0 h 2"/>
                </a:gdLst>
                <a:ahLst/>
                <a:cxnLst>
                  <a:cxn ang="0">
                    <a:pos x="T0" y="T1"/>
                  </a:cxn>
                  <a:cxn ang="0">
                    <a:pos x="T2" y="T3"/>
                  </a:cxn>
                  <a:cxn ang="0">
                    <a:pos x="T4" y="T5"/>
                  </a:cxn>
                  <a:cxn ang="0">
                    <a:pos x="T6" y="T7"/>
                  </a:cxn>
                  <a:cxn ang="0">
                    <a:pos x="T8" y="T9"/>
                  </a:cxn>
                </a:cxnLst>
                <a:rect l="0" t="0" r="r" b="b"/>
                <a:pathLst>
                  <a:path w="15" h="2">
                    <a:moveTo>
                      <a:pt x="11" y="0"/>
                    </a:moveTo>
                    <a:lnTo>
                      <a:pt x="0" y="1"/>
                    </a:lnTo>
                    <a:lnTo>
                      <a:pt x="4" y="2"/>
                    </a:lnTo>
                    <a:lnTo>
                      <a:pt x="15" y="1"/>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 name="Freeform 969">
                <a:extLst>
                  <a:ext uri="{FF2B5EF4-FFF2-40B4-BE49-F238E27FC236}">
                    <a16:creationId xmlns:a16="http://schemas.microsoft.com/office/drawing/2014/main" id="{3BBD3648-BEE5-4EDB-B71A-2363877524FD}"/>
                  </a:ext>
                </a:extLst>
              </p:cNvPr>
              <p:cNvSpPr>
                <a:spLocks noEditPoints="1"/>
              </p:cNvSpPr>
              <p:nvPr/>
            </p:nvSpPr>
            <p:spPr bwMode="auto">
              <a:xfrm>
                <a:off x="-2108" y="1451"/>
                <a:ext cx="405" cy="528"/>
              </a:xfrm>
              <a:custGeom>
                <a:avLst/>
                <a:gdLst>
                  <a:gd name="T0" fmla="*/ 342 w 368"/>
                  <a:gd name="T1" fmla="*/ 448 h 481"/>
                  <a:gd name="T2" fmla="*/ 341 w 368"/>
                  <a:gd name="T3" fmla="*/ 449 h 481"/>
                  <a:gd name="T4" fmla="*/ 366 w 368"/>
                  <a:gd name="T5" fmla="*/ 481 h 481"/>
                  <a:gd name="T6" fmla="*/ 368 w 368"/>
                  <a:gd name="T7" fmla="*/ 481 h 481"/>
                  <a:gd name="T8" fmla="*/ 342 w 368"/>
                  <a:gd name="T9" fmla="*/ 448 h 481"/>
                  <a:gd name="T10" fmla="*/ 124 w 368"/>
                  <a:gd name="T11" fmla="*/ 161 h 481"/>
                  <a:gd name="T12" fmla="*/ 123 w 368"/>
                  <a:gd name="T13" fmla="*/ 163 h 481"/>
                  <a:gd name="T14" fmla="*/ 171 w 368"/>
                  <a:gd name="T15" fmla="*/ 225 h 481"/>
                  <a:gd name="T16" fmla="*/ 174 w 368"/>
                  <a:gd name="T17" fmla="*/ 227 h 481"/>
                  <a:gd name="T18" fmla="*/ 124 w 368"/>
                  <a:gd name="T19" fmla="*/ 161 h 481"/>
                  <a:gd name="T20" fmla="*/ 37 w 368"/>
                  <a:gd name="T21" fmla="*/ 47 h 481"/>
                  <a:gd name="T22" fmla="*/ 36 w 368"/>
                  <a:gd name="T23" fmla="*/ 48 h 481"/>
                  <a:gd name="T24" fmla="*/ 122 w 368"/>
                  <a:gd name="T25" fmla="*/ 162 h 481"/>
                  <a:gd name="T26" fmla="*/ 123 w 368"/>
                  <a:gd name="T27" fmla="*/ 160 h 481"/>
                  <a:gd name="T28" fmla="*/ 37 w 368"/>
                  <a:gd name="T29" fmla="*/ 47 h 481"/>
                  <a:gd name="T30" fmla="*/ 1 w 368"/>
                  <a:gd name="T31" fmla="*/ 0 h 481"/>
                  <a:gd name="T32" fmla="*/ 0 w 368"/>
                  <a:gd name="T33" fmla="*/ 1 h 481"/>
                  <a:gd name="T34" fmla="*/ 33 w 368"/>
                  <a:gd name="T35" fmla="*/ 44 h 481"/>
                  <a:gd name="T36" fmla="*/ 34 w 368"/>
                  <a:gd name="T37" fmla="*/ 43 h 481"/>
                  <a:gd name="T38" fmla="*/ 1 w 368"/>
                  <a:gd name="T3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81">
                    <a:moveTo>
                      <a:pt x="342" y="448"/>
                    </a:moveTo>
                    <a:cubicBezTo>
                      <a:pt x="341" y="449"/>
                      <a:pt x="341" y="449"/>
                      <a:pt x="341" y="449"/>
                    </a:cubicBezTo>
                    <a:cubicBezTo>
                      <a:pt x="366" y="481"/>
                      <a:pt x="366" y="481"/>
                      <a:pt x="366" y="481"/>
                    </a:cubicBezTo>
                    <a:cubicBezTo>
                      <a:pt x="368" y="481"/>
                      <a:pt x="368" y="481"/>
                      <a:pt x="368" y="481"/>
                    </a:cubicBezTo>
                    <a:cubicBezTo>
                      <a:pt x="342" y="448"/>
                      <a:pt x="342" y="448"/>
                      <a:pt x="342" y="448"/>
                    </a:cubicBezTo>
                    <a:moveTo>
                      <a:pt x="124" y="161"/>
                    </a:moveTo>
                    <a:cubicBezTo>
                      <a:pt x="123" y="163"/>
                      <a:pt x="123" y="163"/>
                      <a:pt x="123" y="163"/>
                    </a:cubicBezTo>
                    <a:cubicBezTo>
                      <a:pt x="171" y="225"/>
                      <a:pt x="171" y="225"/>
                      <a:pt x="171" y="225"/>
                    </a:cubicBezTo>
                    <a:cubicBezTo>
                      <a:pt x="174" y="227"/>
                      <a:pt x="174" y="227"/>
                      <a:pt x="174" y="227"/>
                    </a:cubicBezTo>
                    <a:cubicBezTo>
                      <a:pt x="124" y="161"/>
                      <a:pt x="124" y="161"/>
                      <a:pt x="124" y="161"/>
                    </a:cubicBezTo>
                    <a:moveTo>
                      <a:pt x="37" y="47"/>
                    </a:moveTo>
                    <a:cubicBezTo>
                      <a:pt x="36" y="48"/>
                      <a:pt x="36" y="48"/>
                      <a:pt x="36" y="48"/>
                    </a:cubicBezTo>
                    <a:cubicBezTo>
                      <a:pt x="122" y="162"/>
                      <a:pt x="122" y="162"/>
                      <a:pt x="122" y="162"/>
                    </a:cubicBezTo>
                    <a:cubicBezTo>
                      <a:pt x="123" y="160"/>
                      <a:pt x="123" y="160"/>
                      <a:pt x="123" y="160"/>
                    </a:cubicBezTo>
                    <a:cubicBezTo>
                      <a:pt x="37" y="47"/>
                      <a:pt x="37" y="47"/>
                      <a:pt x="37" y="47"/>
                    </a:cubicBezTo>
                    <a:moveTo>
                      <a:pt x="1" y="0"/>
                    </a:moveTo>
                    <a:cubicBezTo>
                      <a:pt x="1" y="0"/>
                      <a:pt x="0" y="0"/>
                      <a:pt x="0" y="1"/>
                    </a:cubicBezTo>
                    <a:cubicBezTo>
                      <a:pt x="33" y="44"/>
                      <a:pt x="33" y="44"/>
                      <a:pt x="33" y="44"/>
                    </a:cubicBezTo>
                    <a:cubicBezTo>
                      <a:pt x="34" y="43"/>
                      <a:pt x="34" y="43"/>
                      <a:pt x="34" y="43"/>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 name="Freeform 970">
                <a:extLst>
                  <a:ext uri="{FF2B5EF4-FFF2-40B4-BE49-F238E27FC236}">
                    <a16:creationId xmlns:a16="http://schemas.microsoft.com/office/drawing/2014/main" id="{10A40254-08F3-4C6F-8A17-EB16D0BD1D22}"/>
                  </a:ext>
                </a:extLst>
              </p:cNvPr>
              <p:cNvSpPr>
                <a:spLocks/>
              </p:cNvSpPr>
              <p:nvPr/>
            </p:nvSpPr>
            <p:spPr bwMode="auto">
              <a:xfrm>
                <a:off x="-1973" y="1627"/>
                <a:ext cx="2" cy="3"/>
              </a:xfrm>
              <a:custGeom>
                <a:avLst/>
                <a:gdLst>
                  <a:gd name="T0" fmla="*/ 1 w 2"/>
                  <a:gd name="T1" fmla="*/ 0 h 3"/>
                  <a:gd name="T2" fmla="*/ 0 w 2"/>
                  <a:gd name="T3" fmla="*/ 2 h 3"/>
                  <a:gd name="T4" fmla="*/ 1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1"/>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 name="Freeform 971">
                <a:extLst>
                  <a:ext uri="{FF2B5EF4-FFF2-40B4-BE49-F238E27FC236}">
                    <a16:creationId xmlns:a16="http://schemas.microsoft.com/office/drawing/2014/main" id="{3F625912-147D-4803-9FF2-E10C93C08B3E}"/>
                  </a:ext>
                </a:extLst>
              </p:cNvPr>
              <p:cNvSpPr>
                <a:spLocks/>
              </p:cNvSpPr>
              <p:nvPr/>
            </p:nvSpPr>
            <p:spPr bwMode="auto">
              <a:xfrm>
                <a:off x="-1973" y="1627"/>
                <a:ext cx="2" cy="3"/>
              </a:xfrm>
              <a:custGeom>
                <a:avLst/>
                <a:gdLst>
                  <a:gd name="T0" fmla="*/ 1 w 2"/>
                  <a:gd name="T1" fmla="*/ 0 h 3"/>
                  <a:gd name="T2" fmla="*/ 0 w 2"/>
                  <a:gd name="T3" fmla="*/ 2 h 3"/>
                  <a:gd name="T4" fmla="*/ 1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 name="Freeform 972">
                <a:extLst>
                  <a:ext uri="{FF2B5EF4-FFF2-40B4-BE49-F238E27FC236}">
                    <a16:creationId xmlns:a16="http://schemas.microsoft.com/office/drawing/2014/main" id="{F546C72D-B65C-4237-A8E4-E1979D406DB5}"/>
                  </a:ext>
                </a:extLst>
              </p:cNvPr>
              <p:cNvSpPr>
                <a:spLocks noEditPoints="1"/>
              </p:cNvSpPr>
              <p:nvPr/>
            </p:nvSpPr>
            <p:spPr bwMode="auto">
              <a:xfrm>
                <a:off x="-1917" y="1701"/>
                <a:ext cx="185" cy="241"/>
              </a:xfrm>
              <a:custGeom>
                <a:avLst/>
                <a:gdLst>
                  <a:gd name="T0" fmla="*/ 124 w 185"/>
                  <a:gd name="T1" fmla="*/ 160 h 241"/>
                  <a:gd name="T2" fmla="*/ 123 w 185"/>
                  <a:gd name="T3" fmla="*/ 160 h 241"/>
                  <a:gd name="T4" fmla="*/ 185 w 185"/>
                  <a:gd name="T5" fmla="*/ 241 h 241"/>
                  <a:gd name="T6" fmla="*/ 185 w 185"/>
                  <a:gd name="T7" fmla="*/ 240 h 241"/>
                  <a:gd name="T8" fmla="*/ 124 w 185"/>
                  <a:gd name="T9" fmla="*/ 160 h 241"/>
                  <a:gd name="T10" fmla="*/ 0 w 185"/>
                  <a:gd name="T11" fmla="*/ 0 h 241"/>
                  <a:gd name="T12" fmla="*/ 119 w 185"/>
                  <a:gd name="T13" fmla="*/ 156 h 241"/>
                  <a:gd name="T14" fmla="*/ 121 w 185"/>
                  <a:gd name="T15" fmla="*/ 156 h 241"/>
                  <a:gd name="T16" fmla="*/ 3 w 185"/>
                  <a:gd name="T17" fmla="*/ 1 h 241"/>
                  <a:gd name="T18" fmla="*/ 0 w 185"/>
                  <a:gd name="T1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41">
                    <a:moveTo>
                      <a:pt x="124" y="160"/>
                    </a:moveTo>
                    <a:lnTo>
                      <a:pt x="123" y="160"/>
                    </a:lnTo>
                    <a:lnTo>
                      <a:pt x="185" y="241"/>
                    </a:lnTo>
                    <a:lnTo>
                      <a:pt x="185" y="240"/>
                    </a:lnTo>
                    <a:lnTo>
                      <a:pt x="124" y="160"/>
                    </a:lnTo>
                    <a:close/>
                    <a:moveTo>
                      <a:pt x="0" y="0"/>
                    </a:moveTo>
                    <a:lnTo>
                      <a:pt x="119" y="156"/>
                    </a:lnTo>
                    <a:lnTo>
                      <a:pt x="121" y="156"/>
                    </a:lnTo>
                    <a:lnTo>
                      <a:pt x="3" y="1"/>
                    </a:lnTo>
                    <a:lnTo>
                      <a:pt x="0"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 name="Freeform 973">
                <a:extLst>
                  <a:ext uri="{FF2B5EF4-FFF2-40B4-BE49-F238E27FC236}">
                    <a16:creationId xmlns:a16="http://schemas.microsoft.com/office/drawing/2014/main" id="{09982719-B100-46C4-8DC1-D1DAFA788FBE}"/>
                  </a:ext>
                </a:extLst>
              </p:cNvPr>
              <p:cNvSpPr>
                <a:spLocks noEditPoints="1"/>
              </p:cNvSpPr>
              <p:nvPr/>
            </p:nvSpPr>
            <p:spPr bwMode="auto">
              <a:xfrm>
                <a:off x="-1917" y="1701"/>
                <a:ext cx="185" cy="241"/>
              </a:xfrm>
              <a:custGeom>
                <a:avLst/>
                <a:gdLst>
                  <a:gd name="T0" fmla="*/ 124 w 185"/>
                  <a:gd name="T1" fmla="*/ 160 h 241"/>
                  <a:gd name="T2" fmla="*/ 123 w 185"/>
                  <a:gd name="T3" fmla="*/ 160 h 241"/>
                  <a:gd name="T4" fmla="*/ 185 w 185"/>
                  <a:gd name="T5" fmla="*/ 241 h 241"/>
                  <a:gd name="T6" fmla="*/ 185 w 185"/>
                  <a:gd name="T7" fmla="*/ 240 h 241"/>
                  <a:gd name="T8" fmla="*/ 124 w 185"/>
                  <a:gd name="T9" fmla="*/ 160 h 241"/>
                  <a:gd name="T10" fmla="*/ 0 w 185"/>
                  <a:gd name="T11" fmla="*/ 0 h 241"/>
                  <a:gd name="T12" fmla="*/ 119 w 185"/>
                  <a:gd name="T13" fmla="*/ 156 h 241"/>
                  <a:gd name="T14" fmla="*/ 121 w 185"/>
                  <a:gd name="T15" fmla="*/ 156 h 241"/>
                  <a:gd name="T16" fmla="*/ 3 w 185"/>
                  <a:gd name="T17" fmla="*/ 1 h 241"/>
                  <a:gd name="T18" fmla="*/ 0 w 185"/>
                  <a:gd name="T1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241">
                    <a:moveTo>
                      <a:pt x="124" y="160"/>
                    </a:moveTo>
                    <a:lnTo>
                      <a:pt x="123" y="160"/>
                    </a:lnTo>
                    <a:lnTo>
                      <a:pt x="185" y="241"/>
                    </a:lnTo>
                    <a:lnTo>
                      <a:pt x="185" y="240"/>
                    </a:lnTo>
                    <a:lnTo>
                      <a:pt x="124" y="160"/>
                    </a:lnTo>
                    <a:moveTo>
                      <a:pt x="0" y="0"/>
                    </a:moveTo>
                    <a:lnTo>
                      <a:pt x="119" y="156"/>
                    </a:lnTo>
                    <a:lnTo>
                      <a:pt x="121" y="156"/>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 name="Freeform 974">
                <a:extLst>
                  <a:ext uri="{FF2B5EF4-FFF2-40B4-BE49-F238E27FC236}">
                    <a16:creationId xmlns:a16="http://schemas.microsoft.com/office/drawing/2014/main" id="{25487C14-3AE7-410A-8D02-7BDE3061EACB}"/>
                  </a:ext>
                </a:extLst>
              </p:cNvPr>
              <p:cNvSpPr>
                <a:spLocks noEditPoints="1"/>
              </p:cNvSpPr>
              <p:nvPr/>
            </p:nvSpPr>
            <p:spPr bwMode="auto">
              <a:xfrm>
                <a:off x="-1919" y="1698"/>
                <a:ext cx="188" cy="246"/>
              </a:xfrm>
              <a:custGeom>
                <a:avLst/>
                <a:gdLst>
                  <a:gd name="T0" fmla="*/ 187 w 188"/>
                  <a:gd name="T1" fmla="*/ 243 h 246"/>
                  <a:gd name="T2" fmla="*/ 187 w 188"/>
                  <a:gd name="T3" fmla="*/ 244 h 246"/>
                  <a:gd name="T4" fmla="*/ 187 w 188"/>
                  <a:gd name="T5" fmla="*/ 246 h 246"/>
                  <a:gd name="T6" fmla="*/ 188 w 188"/>
                  <a:gd name="T7" fmla="*/ 244 h 246"/>
                  <a:gd name="T8" fmla="*/ 187 w 188"/>
                  <a:gd name="T9" fmla="*/ 243 h 246"/>
                  <a:gd name="T10" fmla="*/ 0 w 188"/>
                  <a:gd name="T11" fmla="*/ 0 h 246"/>
                  <a:gd name="T12" fmla="*/ 2 w 188"/>
                  <a:gd name="T13" fmla="*/ 3 h 246"/>
                  <a:gd name="T14" fmla="*/ 5 w 188"/>
                  <a:gd name="T15" fmla="*/ 4 h 246"/>
                  <a:gd name="T16" fmla="*/ 3 w 188"/>
                  <a:gd name="T17" fmla="*/ 2 h 246"/>
                  <a:gd name="T18" fmla="*/ 0 w 188"/>
                  <a:gd name="T19"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246">
                    <a:moveTo>
                      <a:pt x="187" y="243"/>
                    </a:moveTo>
                    <a:lnTo>
                      <a:pt x="187" y="244"/>
                    </a:lnTo>
                    <a:lnTo>
                      <a:pt x="187" y="246"/>
                    </a:lnTo>
                    <a:lnTo>
                      <a:pt x="188" y="244"/>
                    </a:lnTo>
                    <a:lnTo>
                      <a:pt x="187" y="243"/>
                    </a:lnTo>
                    <a:close/>
                    <a:moveTo>
                      <a:pt x="0" y="0"/>
                    </a:moveTo>
                    <a:lnTo>
                      <a:pt x="2" y="3"/>
                    </a:lnTo>
                    <a:lnTo>
                      <a:pt x="5" y="4"/>
                    </a:lnTo>
                    <a:lnTo>
                      <a:pt x="3" y="2"/>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 name="Freeform 975">
                <a:extLst>
                  <a:ext uri="{FF2B5EF4-FFF2-40B4-BE49-F238E27FC236}">
                    <a16:creationId xmlns:a16="http://schemas.microsoft.com/office/drawing/2014/main" id="{9DAD0FFA-8E88-4B03-ABBC-00568DF63CB4}"/>
                  </a:ext>
                </a:extLst>
              </p:cNvPr>
              <p:cNvSpPr>
                <a:spLocks noEditPoints="1"/>
              </p:cNvSpPr>
              <p:nvPr/>
            </p:nvSpPr>
            <p:spPr bwMode="auto">
              <a:xfrm>
                <a:off x="-1919" y="1698"/>
                <a:ext cx="188" cy="246"/>
              </a:xfrm>
              <a:custGeom>
                <a:avLst/>
                <a:gdLst>
                  <a:gd name="T0" fmla="*/ 187 w 188"/>
                  <a:gd name="T1" fmla="*/ 243 h 246"/>
                  <a:gd name="T2" fmla="*/ 187 w 188"/>
                  <a:gd name="T3" fmla="*/ 244 h 246"/>
                  <a:gd name="T4" fmla="*/ 187 w 188"/>
                  <a:gd name="T5" fmla="*/ 246 h 246"/>
                  <a:gd name="T6" fmla="*/ 188 w 188"/>
                  <a:gd name="T7" fmla="*/ 244 h 246"/>
                  <a:gd name="T8" fmla="*/ 187 w 188"/>
                  <a:gd name="T9" fmla="*/ 243 h 246"/>
                  <a:gd name="T10" fmla="*/ 0 w 188"/>
                  <a:gd name="T11" fmla="*/ 0 h 246"/>
                  <a:gd name="T12" fmla="*/ 2 w 188"/>
                  <a:gd name="T13" fmla="*/ 3 h 246"/>
                  <a:gd name="T14" fmla="*/ 5 w 188"/>
                  <a:gd name="T15" fmla="*/ 4 h 246"/>
                  <a:gd name="T16" fmla="*/ 3 w 188"/>
                  <a:gd name="T17" fmla="*/ 2 h 246"/>
                  <a:gd name="T18" fmla="*/ 0 w 188"/>
                  <a:gd name="T19"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246">
                    <a:moveTo>
                      <a:pt x="187" y="243"/>
                    </a:moveTo>
                    <a:lnTo>
                      <a:pt x="187" y="244"/>
                    </a:lnTo>
                    <a:lnTo>
                      <a:pt x="187" y="246"/>
                    </a:lnTo>
                    <a:lnTo>
                      <a:pt x="188" y="244"/>
                    </a:lnTo>
                    <a:lnTo>
                      <a:pt x="187" y="243"/>
                    </a:lnTo>
                    <a:moveTo>
                      <a:pt x="0" y="0"/>
                    </a:moveTo>
                    <a:lnTo>
                      <a:pt x="2" y="3"/>
                    </a:lnTo>
                    <a:lnTo>
                      <a:pt x="5" y="4"/>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 name="Freeform 976">
                <a:extLst>
                  <a:ext uri="{FF2B5EF4-FFF2-40B4-BE49-F238E27FC236}">
                    <a16:creationId xmlns:a16="http://schemas.microsoft.com/office/drawing/2014/main" id="{29ADCE75-321F-4B16-BF10-7B07539ED900}"/>
                  </a:ext>
                </a:extLst>
              </p:cNvPr>
              <p:cNvSpPr>
                <a:spLocks/>
              </p:cNvSpPr>
              <p:nvPr/>
            </p:nvSpPr>
            <p:spPr bwMode="auto">
              <a:xfrm>
                <a:off x="-1798" y="1857"/>
                <a:ext cx="5" cy="4"/>
              </a:xfrm>
              <a:custGeom>
                <a:avLst/>
                <a:gdLst>
                  <a:gd name="T0" fmla="*/ 2 w 5"/>
                  <a:gd name="T1" fmla="*/ 0 h 4"/>
                  <a:gd name="T2" fmla="*/ 0 w 5"/>
                  <a:gd name="T3" fmla="*/ 0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0"/>
                    </a:lnTo>
                    <a:lnTo>
                      <a:pt x="4" y="4"/>
                    </a:lnTo>
                    <a:lnTo>
                      <a:pt x="5" y="4"/>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 name="Freeform 977">
                <a:extLst>
                  <a:ext uri="{FF2B5EF4-FFF2-40B4-BE49-F238E27FC236}">
                    <a16:creationId xmlns:a16="http://schemas.microsoft.com/office/drawing/2014/main" id="{11E494E7-977A-4B41-B8FD-F9DE67D3A07B}"/>
                  </a:ext>
                </a:extLst>
              </p:cNvPr>
              <p:cNvSpPr>
                <a:spLocks/>
              </p:cNvSpPr>
              <p:nvPr/>
            </p:nvSpPr>
            <p:spPr bwMode="auto">
              <a:xfrm>
                <a:off x="-1798" y="1857"/>
                <a:ext cx="5" cy="4"/>
              </a:xfrm>
              <a:custGeom>
                <a:avLst/>
                <a:gdLst>
                  <a:gd name="T0" fmla="*/ 2 w 5"/>
                  <a:gd name="T1" fmla="*/ 0 h 4"/>
                  <a:gd name="T2" fmla="*/ 0 w 5"/>
                  <a:gd name="T3" fmla="*/ 0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0"/>
                    </a:lnTo>
                    <a:lnTo>
                      <a:pt x="4" y="4"/>
                    </a:lnTo>
                    <a:lnTo>
                      <a:pt x="5" y="4"/>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 name="Freeform 978">
                <a:extLst>
                  <a:ext uri="{FF2B5EF4-FFF2-40B4-BE49-F238E27FC236}">
                    <a16:creationId xmlns:a16="http://schemas.microsoft.com/office/drawing/2014/main" id="{9A0F9123-D8A5-4114-9116-B671711A9962}"/>
                  </a:ext>
                </a:extLst>
              </p:cNvPr>
              <p:cNvSpPr>
                <a:spLocks/>
              </p:cNvSpPr>
              <p:nvPr/>
            </p:nvSpPr>
            <p:spPr bwMode="auto">
              <a:xfrm>
                <a:off x="-2071" y="1498"/>
                <a:ext cx="4" cy="6"/>
              </a:xfrm>
              <a:custGeom>
                <a:avLst/>
                <a:gdLst>
                  <a:gd name="T0" fmla="*/ 1 w 4"/>
                  <a:gd name="T1" fmla="*/ 0 h 6"/>
                  <a:gd name="T2" fmla="*/ 0 w 4"/>
                  <a:gd name="T3" fmla="*/ 1 h 6"/>
                  <a:gd name="T4" fmla="*/ 3 w 4"/>
                  <a:gd name="T5" fmla="*/ 6 h 6"/>
                  <a:gd name="T6" fmla="*/ 4 w 4"/>
                  <a:gd name="T7" fmla="*/ 5 h 6"/>
                  <a:gd name="T8" fmla="*/ 1 w 4"/>
                  <a:gd name="T9" fmla="*/ 0 h 6"/>
                </a:gdLst>
                <a:ahLst/>
                <a:cxnLst>
                  <a:cxn ang="0">
                    <a:pos x="T0" y="T1"/>
                  </a:cxn>
                  <a:cxn ang="0">
                    <a:pos x="T2" y="T3"/>
                  </a:cxn>
                  <a:cxn ang="0">
                    <a:pos x="T4" y="T5"/>
                  </a:cxn>
                  <a:cxn ang="0">
                    <a:pos x="T6" y="T7"/>
                  </a:cxn>
                  <a:cxn ang="0">
                    <a:pos x="T8" y="T9"/>
                  </a:cxn>
                </a:cxnLst>
                <a:rect l="0" t="0" r="r" b="b"/>
                <a:pathLst>
                  <a:path w="4" h="6">
                    <a:moveTo>
                      <a:pt x="1" y="0"/>
                    </a:moveTo>
                    <a:lnTo>
                      <a:pt x="0" y="1"/>
                    </a:lnTo>
                    <a:lnTo>
                      <a:pt x="3" y="6"/>
                    </a:lnTo>
                    <a:lnTo>
                      <a:pt x="4" y="5"/>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 name="Freeform 979">
                <a:extLst>
                  <a:ext uri="{FF2B5EF4-FFF2-40B4-BE49-F238E27FC236}">
                    <a16:creationId xmlns:a16="http://schemas.microsoft.com/office/drawing/2014/main" id="{BE30DBB5-507B-46FC-9895-BC5DEDEA66A1}"/>
                  </a:ext>
                </a:extLst>
              </p:cNvPr>
              <p:cNvSpPr>
                <a:spLocks/>
              </p:cNvSpPr>
              <p:nvPr/>
            </p:nvSpPr>
            <p:spPr bwMode="auto">
              <a:xfrm>
                <a:off x="-2071" y="1498"/>
                <a:ext cx="4" cy="6"/>
              </a:xfrm>
              <a:custGeom>
                <a:avLst/>
                <a:gdLst>
                  <a:gd name="T0" fmla="*/ 1 w 4"/>
                  <a:gd name="T1" fmla="*/ 0 h 6"/>
                  <a:gd name="T2" fmla="*/ 0 w 4"/>
                  <a:gd name="T3" fmla="*/ 1 h 6"/>
                  <a:gd name="T4" fmla="*/ 3 w 4"/>
                  <a:gd name="T5" fmla="*/ 6 h 6"/>
                  <a:gd name="T6" fmla="*/ 4 w 4"/>
                  <a:gd name="T7" fmla="*/ 5 h 6"/>
                  <a:gd name="T8" fmla="*/ 1 w 4"/>
                  <a:gd name="T9" fmla="*/ 0 h 6"/>
                </a:gdLst>
                <a:ahLst/>
                <a:cxnLst>
                  <a:cxn ang="0">
                    <a:pos x="T0" y="T1"/>
                  </a:cxn>
                  <a:cxn ang="0">
                    <a:pos x="T2" y="T3"/>
                  </a:cxn>
                  <a:cxn ang="0">
                    <a:pos x="T4" y="T5"/>
                  </a:cxn>
                  <a:cxn ang="0">
                    <a:pos x="T6" y="T7"/>
                  </a:cxn>
                  <a:cxn ang="0">
                    <a:pos x="T8" y="T9"/>
                  </a:cxn>
                </a:cxnLst>
                <a:rect l="0" t="0" r="r" b="b"/>
                <a:pathLst>
                  <a:path w="4" h="6">
                    <a:moveTo>
                      <a:pt x="1" y="0"/>
                    </a:moveTo>
                    <a:lnTo>
                      <a:pt x="0" y="1"/>
                    </a:lnTo>
                    <a:lnTo>
                      <a:pt x="3" y="6"/>
                    </a:lnTo>
                    <a:lnTo>
                      <a:pt x="4"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 name="Freeform 980">
                <a:extLst>
                  <a:ext uri="{FF2B5EF4-FFF2-40B4-BE49-F238E27FC236}">
                    <a16:creationId xmlns:a16="http://schemas.microsoft.com/office/drawing/2014/main" id="{0B8E35C2-7FE4-4B88-A46D-0CEAB204FC7D}"/>
                  </a:ext>
                </a:extLst>
              </p:cNvPr>
              <p:cNvSpPr>
                <a:spLocks noEditPoints="1"/>
              </p:cNvSpPr>
              <p:nvPr/>
            </p:nvSpPr>
            <p:spPr bwMode="auto">
              <a:xfrm>
                <a:off x="-2897" y="900"/>
                <a:ext cx="797" cy="476"/>
              </a:xfrm>
              <a:custGeom>
                <a:avLst/>
                <a:gdLst>
                  <a:gd name="T0" fmla="*/ 216 w 725"/>
                  <a:gd name="T1" fmla="*/ 306 h 434"/>
                  <a:gd name="T2" fmla="*/ 213 w 725"/>
                  <a:gd name="T3" fmla="*/ 306 h 434"/>
                  <a:gd name="T4" fmla="*/ 0 w 725"/>
                  <a:gd name="T5" fmla="*/ 433 h 434"/>
                  <a:gd name="T6" fmla="*/ 2 w 725"/>
                  <a:gd name="T7" fmla="*/ 434 h 434"/>
                  <a:gd name="T8" fmla="*/ 216 w 725"/>
                  <a:gd name="T9" fmla="*/ 306 h 434"/>
                  <a:gd name="T10" fmla="*/ 624 w 725"/>
                  <a:gd name="T11" fmla="*/ 60 h 434"/>
                  <a:gd name="T12" fmla="*/ 215 w 725"/>
                  <a:gd name="T13" fmla="*/ 305 h 434"/>
                  <a:gd name="T14" fmla="*/ 218 w 725"/>
                  <a:gd name="T15" fmla="*/ 305 h 434"/>
                  <a:gd name="T16" fmla="*/ 623 w 725"/>
                  <a:gd name="T17" fmla="*/ 62 h 434"/>
                  <a:gd name="T18" fmla="*/ 624 w 725"/>
                  <a:gd name="T19" fmla="*/ 60 h 434"/>
                  <a:gd name="T20" fmla="*/ 724 w 725"/>
                  <a:gd name="T21" fmla="*/ 0 h 434"/>
                  <a:gd name="T22" fmla="*/ 630 w 725"/>
                  <a:gd name="T23" fmla="*/ 56 h 434"/>
                  <a:gd name="T24" fmla="*/ 629 w 725"/>
                  <a:gd name="T25" fmla="*/ 58 h 434"/>
                  <a:gd name="T26" fmla="*/ 725 w 725"/>
                  <a:gd name="T27" fmla="*/ 1 h 434"/>
                  <a:gd name="T28" fmla="*/ 724 w 725"/>
                  <a:gd name="T29"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5" h="434">
                    <a:moveTo>
                      <a:pt x="216" y="306"/>
                    </a:moveTo>
                    <a:cubicBezTo>
                      <a:pt x="213" y="306"/>
                      <a:pt x="213" y="306"/>
                      <a:pt x="213" y="306"/>
                    </a:cubicBezTo>
                    <a:cubicBezTo>
                      <a:pt x="0" y="433"/>
                      <a:pt x="0" y="433"/>
                      <a:pt x="0" y="433"/>
                    </a:cubicBezTo>
                    <a:cubicBezTo>
                      <a:pt x="2" y="434"/>
                      <a:pt x="2" y="434"/>
                      <a:pt x="2" y="434"/>
                    </a:cubicBezTo>
                    <a:cubicBezTo>
                      <a:pt x="216" y="306"/>
                      <a:pt x="216" y="306"/>
                      <a:pt x="216" y="306"/>
                    </a:cubicBezTo>
                    <a:moveTo>
                      <a:pt x="624" y="60"/>
                    </a:moveTo>
                    <a:cubicBezTo>
                      <a:pt x="215" y="305"/>
                      <a:pt x="215" y="305"/>
                      <a:pt x="215" y="305"/>
                    </a:cubicBezTo>
                    <a:cubicBezTo>
                      <a:pt x="218" y="305"/>
                      <a:pt x="218" y="305"/>
                      <a:pt x="218" y="305"/>
                    </a:cubicBezTo>
                    <a:cubicBezTo>
                      <a:pt x="623" y="62"/>
                      <a:pt x="623" y="62"/>
                      <a:pt x="623" y="62"/>
                    </a:cubicBezTo>
                    <a:cubicBezTo>
                      <a:pt x="624" y="60"/>
                      <a:pt x="624" y="60"/>
                      <a:pt x="624" y="60"/>
                    </a:cubicBezTo>
                    <a:moveTo>
                      <a:pt x="724" y="0"/>
                    </a:moveTo>
                    <a:cubicBezTo>
                      <a:pt x="630" y="56"/>
                      <a:pt x="630" y="56"/>
                      <a:pt x="630" y="56"/>
                    </a:cubicBezTo>
                    <a:cubicBezTo>
                      <a:pt x="629" y="58"/>
                      <a:pt x="629" y="58"/>
                      <a:pt x="629" y="58"/>
                    </a:cubicBezTo>
                    <a:cubicBezTo>
                      <a:pt x="725" y="1"/>
                      <a:pt x="725" y="1"/>
                      <a:pt x="725" y="1"/>
                    </a:cubicBezTo>
                    <a:cubicBezTo>
                      <a:pt x="725" y="1"/>
                      <a:pt x="724" y="0"/>
                      <a:pt x="72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 name="Freeform 981">
                <a:extLst>
                  <a:ext uri="{FF2B5EF4-FFF2-40B4-BE49-F238E27FC236}">
                    <a16:creationId xmlns:a16="http://schemas.microsoft.com/office/drawing/2014/main" id="{E7CA1413-F240-460C-9911-36B4B87486F8}"/>
                  </a:ext>
                </a:extLst>
              </p:cNvPr>
              <p:cNvSpPr>
                <a:spLocks/>
              </p:cNvSpPr>
              <p:nvPr/>
            </p:nvSpPr>
            <p:spPr bwMode="auto">
              <a:xfrm>
                <a:off x="-2663" y="1234"/>
                <a:ext cx="5" cy="1"/>
              </a:xfrm>
              <a:custGeom>
                <a:avLst/>
                <a:gdLst>
                  <a:gd name="T0" fmla="*/ 5 w 5"/>
                  <a:gd name="T1" fmla="*/ 0 h 1"/>
                  <a:gd name="T2" fmla="*/ 2 w 5"/>
                  <a:gd name="T3" fmla="*/ 0 h 1"/>
                  <a:gd name="T4" fmla="*/ 0 w 5"/>
                  <a:gd name="T5" fmla="*/ 1 h 1"/>
                  <a:gd name="T6" fmla="*/ 3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lnTo>
                      <a:pt x="2" y="0"/>
                    </a:lnTo>
                    <a:lnTo>
                      <a:pt x="0" y="1"/>
                    </a:lnTo>
                    <a:lnTo>
                      <a:pt x="3" y="1"/>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1" name="Freeform 982">
                <a:extLst>
                  <a:ext uri="{FF2B5EF4-FFF2-40B4-BE49-F238E27FC236}">
                    <a16:creationId xmlns:a16="http://schemas.microsoft.com/office/drawing/2014/main" id="{677806A0-1880-4F09-8433-51FB56D8EA5C}"/>
                  </a:ext>
                </a:extLst>
              </p:cNvPr>
              <p:cNvSpPr>
                <a:spLocks/>
              </p:cNvSpPr>
              <p:nvPr/>
            </p:nvSpPr>
            <p:spPr bwMode="auto">
              <a:xfrm>
                <a:off x="-2663" y="1234"/>
                <a:ext cx="5" cy="1"/>
              </a:xfrm>
              <a:custGeom>
                <a:avLst/>
                <a:gdLst>
                  <a:gd name="T0" fmla="*/ 5 w 5"/>
                  <a:gd name="T1" fmla="*/ 0 h 1"/>
                  <a:gd name="T2" fmla="*/ 2 w 5"/>
                  <a:gd name="T3" fmla="*/ 0 h 1"/>
                  <a:gd name="T4" fmla="*/ 0 w 5"/>
                  <a:gd name="T5" fmla="*/ 1 h 1"/>
                  <a:gd name="T6" fmla="*/ 3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lnTo>
                      <a:pt x="2" y="0"/>
                    </a:lnTo>
                    <a:lnTo>
                      <a:pt x="0" y="1"/>
                    </a:lnTo>
                    <a:lnTo>
                      <a:pt x="3"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2" name="Freeform 983">
                <a:extLst>
                  <a:ext uri="{FF2B5EF4-FFF2-40B4-BE49-F238E27FC236}">
                    <a16:creationId xmlns:a16="http://schemas.microsoft.com/office/drawing/2014/main" id="{B555F460-0CDA-4B2F-8E08-6137FF691DB6}"/>
                  </a:ext>
                </a:extLst>
              </p:cNvPr>
              <p:cNvSpPr>
                <a:spLocks/>
              </p:cNvSpPr>
              <p:nvPr/>
            </p:nvSpPr>
            <p:spPr bwMode="auto">
              <a:xfrm>
                <a:off x="-2212" y="961"/>
                <a:ext cx="8" cy="7"/>
              </a:xfrm>
              <a:custGeom>
                <a:avLst/>
                <a:gdLst>
                  <a:gd name="T0" fmla="*/ 8 w 8"/>
                  <a:gd name="T1" fmla="*/ 0 h 7"/>
                  <a:gd name="T2" fmla="*/ 1 w 8"/>
                  <a:gd name="T3" fmla="*/ 5 h 7"/>
                  <a:gd name="T4" fmla="*/ 0 w 8"/>
                  <a:gd name="T5" fmla="*/ 7 h 7"/>
                  <a:gd name="T6" fmla="*/ 7 w 8"/>
                  <a:gd name="T7" fmla="*/ 2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1" y="5"/>
                    </a:lnTo>
                    <a:lnTo>
                      <a:pt x="0" y="7"/>
                    </a:lnTo>
                    <a:lnTo>
                      <a:pt x="7" y="2"/>
                    </a:lnTo>
                    <a:lnTo>
                      <a:pt x="8"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 name="Freeform 984">
                <a:extLst>
                  <a:ext uri="{FF2B5EF4-FFF2-40B4-BE49-F238E27FC236}">
                    <a16:creationId xmlns:a16="http://schemas.microsoft.com/office/drawing/2014/main" id="{4D1271E3-545A-4A38-8B91-FEED9B7431D6}"/>
                  </a:ext>
                </a:extLst>
              </p:cNvPr>
              <p:cNvSpPr>
                <a:spLocks/>
              </p:cNvSpPr>
              <p:nvPr/>
            </p:nvSpPr>
            <p:spPr bwMode="auto">
              <a:xfrm>
                <a:off x="-2212" y="961"/>
                <a:ext cx="8" cy="7"/>
              </a:xfrm>
              <a:custGeom>
                <a:avLst/>
                <a:gdLst>
                  <a:gd name="T0" fmla="*/ 8 w 8"/>
                  <a:gd name="T1" fmla="*/ 0 h 7"/>
                  <a:gd name="T2" fmla="*/ 1 w 8"/>
                  <a:gd name="T3" fmla="*/ 5 h 7"/>
                  <a:gd name="T4" fmla="*/ 0 w 8"/>
                  <a:gd name="T5" fmla="*/ 7 h 7"/>
                  <a:gd name="T6" fmla="*/ 7 w 8"/>
                  <a:gd name="T7" fmla="*/ 2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1" y="5"/>
                    </a:lnTo>
                    <a:lnTo>
                      <a:pt x="0" y="7"/>
                    </a:lnTo>
                    <a:lnTo>
                      <a:pt x="7" y="2"/>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 name="Freeform 985">
                <a:extLst>
                  <a:ext uri="{FF2B5EF4-FFF2-40B4-BE49-F238E27FC236}">
                    <a16:creationId xmlns:a16="http://schemas.microsoft.com/office/drawing/2014/main" id="{024D412B-083A-4B71-A6EF-6DE2162F096A}"/>
                  </a:ext>
                </a:extLst>
              </p:cNvPr>
              <p:cNvSpPr>
                <a:spLocks noEditPoints="1"/>
              </p:cNvSpPr>
              <p:nvPr/>
            </p:nvSpPr>
            <p:spPr bwMode="auto">
              <a:xfrm>
                <a:off x="-3036" y="1376"/>
                <a:ext cx="140" cy="83"/>
              </a:xfrm>
              <a:custGeom>
                <a:avLst/>
                <a:gdLst>
                  <a:gd name="T0" fmla="*/ 91 w 127"/>
                  <a:gd name="T1" fmla="*/ 22 h 76"/>
                  <a:gd name="T2" fmla="*/ 85 w 127"/>
                  <a:gd name="T3" fmla="*/ 24 h 76"/>
                  <a:gd name="T4" fmla="*/ 0 w 127"/>
                  <a:gd name="T5" fmla="*/ 75 h 76"/>
                  <a:gd name="T6" fmla="*/ 1 w 127"/>
                  <a:gd name="T7" fmla="*/ 76 h 76"/>
                  <a:gd name="T8" fmla="*/ 91 w 127"/>
                  <a:gd name="T9" fmla="*/ 22 h 76"/>
                  <a:gd name="T10" fmla="*/ 125 w 127"/>
                  <a:gd name="T11" fmla="*/ 0 h 76"/>
                  <a:gd name="T12" fmla="*/ 89 w 127"/>
                  <a:gd name="T13" fmla="*/ 22 h 76"/>
                  <a:gd name="T14" fmla="*/ 94 w 127"/>
                  <a:gd name="T15" fmla="*/ 20 h 76"/>
                  <a:gd name="T16" fmla="*/ 127 w 127"/>
                  <a:gd name="T17" fmla="*/ 1 h 76"/>
                  <a:gd name="T18" fmla="*/ 125 w 127"/>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76">
                    <a:moveTo>
                      <a:pt x="91" y="22"/>
                    </a:moveTo>
                    <a:cubicBezTo>
                      <a:pt x="85" y="24"/>
                      <a:pt x="85" y="24"/>
                      <a:pt x="85" y="24"/>
                    </a:cubicBezTo>
                    <a:cubicBezTo>
                      <a:pt x="0" y="75"/>
                      <a:pt x="0" y="75"/>
                      <a:pt x="0" y="75"/>
                    </a:cubicBezTo>
                    <a:cubicBezTo>
                      <a:pt x="1" y="75"/>
                      <a:pt x="1" y="75"/>
                      <a:pt x="1" y="76"/>
                    </a:cubicBezTo>
                    <a:cubicBezTo>
                      <a:pt x="91" y="22"/>
                      <a:pt x="91" y="22"/>
                      <a:pt x="91" y="22"/>
                    </a:cubicBezTo>
                    <a:moveTo>
                      <a:pt x="125" y="0"/>
                    </a:moveTo>
                    <a:cubicBezTo>
                      <a:pt x="89" y="22"/>
                      <a:pt x="89" y="22"/>
                      <a:pt x="89" y="22"/>
                    </a:cubicBezTo>
                    <a:cubicBezTo>
                      <a:pt x="94" y="20"/>
                      <a:pt x="94" y="20"/>
                      <a:pt x="94" y="20"/>
                    </a:cubicBezTo>
                    <a:cubicBezTo>
                      <a:pt x="127" y="1"/>
                      <a:pt x="127" y="1"/>
                      <a:pt x="127" y="1"/>
                    </a:cubicBezTo>
                    <a:cubicBezTo>
                      <a:pt x="125" y="0"/>
                      <a:pt x="125" y="0"/>
                      <a:pt x="12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 name="Freeform 986">
                <a:extLst>
                  <a:ext uri="{FF2B5EF4-FFF2-40B4-BE49-F238E27FC236}">
                    <a16:creationId xmlns:a16="http://schemas.microsoft.com/office/drawing/2014/main" id="{FE0B0B5C-F80A-4ABD-8F3F-1A613BC7205D}"/>
                  </a:ext>
                </a:extLst>
              </p:cNvPr>
              <p:cNvSpPr>
                <a:spLocks/>
              </p:cNvSpPr>
              <p:nvPr/>
            </p:nvSpPr>
            <p:spPr bwMode="auto">
              <a:xfrm>
                <a:off x="-2942" y="1398"/>
                <a:ext cx="10" cy="4"/>
              </a:xfrm>
              <a:custGeom>
                <a:avLst/>
                <a:gdLst>
                  <a:gd name="T0" fmla="*/ 10 w 10"/>
                  <a:gd name="T1" fmla="*/ 0 h 4"/>
                  <a:gd name="T2" fmla="*/ 4 w 10"/>
                  <a:gd name="T3" fmla="*/ 2 h 4"/>
                  <a:gd name="T4" fmla="*/ 0 w 10"/>
                  <a:gd name="T5" fmla="*/ 4 h 4"/>
                  <a:gd name="T6" fmla="*/ 6 w 10"/>
                  <a:gd name="T7" fmla="*/ 2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4" y="2"/>
                    </a:lnTo>
                    <a:lnTo>
                      <a:pt x="0" y="4"/>
                    </a:lnTo>
                    <a:lnTo>
                      <a:pt x="6" y="2"/>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 name="Freeform 987">
                <a:extLst>
                  <a:ext uri="{FF2B5EF4-FFF2-40B4-BE49-F238E27FC236}">
                    <a16:creationId xmlns:a16="http://schemas.microsoft.com/office/drawing/2014/main" id="{6FF2B901-4A0F-41A6-9A0D-6F2AA5F0B557}"/>
                  </a:ext>
                </a:extLst>
              </p:cNvPr>
              <p:cNvSpPr>
                <a:spLocks/>
              </p:cNvSpPr>
              <p:nvPr/>
            </p:nvSpPr>
            <p:spPr bwMode="auto">
              <a:xfrm>
                <a:off x="-2942" y="1398"/>
                <a:ext cx="10" cy="4"/>
              </a:xfrm>
              <a:custGeom>
                <a:avLst/>
                <a:gdLst>
                  <a:gd name="T0" fmla="*/ 10 w 10"/>
                  <a:gd name="T1" fmla="*/ 0 h 4"/>
                  <a:gd name="T2" fmla="*/ 4 w 10"/>
                  <a:gd name="T3" fmla="*/ 2 h 4"/>
                  <a:gd name="T4" fmla="*/ 0 w 10"/>
                  <a:gd name="T5" fmla="*/ 4 h 4"/>
                  <a:gd name="T6" fmla="*/ 6 w 10"/>
                  <a:gd name="T7" fmla="*/ 2 h 4"/>
                  <a:gd name="T8" fmla="*/ 10 w 10"/>
                  <a:gd name="T9" fmla="*/ 0 h 4"/>
                </a:gdLst>
                <a:ahLst/>
                <a:cxnLst>
                  <a:cxn ang="0">
                    <a:pos x="T0" y="T1"/>
                  </a:cxn>
                  <a:cxn ang="0">
                    <a:pos x="T2" y="T3"/>
                  </a:cxn>
                  <a:cxn ang="0">
                    <a:pos x="T4" y="T5"/>
                  </a:cxn>
                  <a:cxn ang="0">
                    <a:pos x="T6" y="T7"/>
                  </a:cxn>
                  <a:cxn ang="0">
                    <a:pos x="T8" y="T9"/>
                  </a:cxn>
                </a:cxnLst>
                <a:rect l="0" t="0" r="r" b="b"/>
                <a:pathLst>
                  <a:path w="10" h="4">
                    <a:moveTo>
                      <a:pt x="10" y="0"/>
                    </a:moveTo>
                    <a:lnTo>
                      <a:pt x="4" y="2"/>
                    </a:lnTo>
                    <a:lnTo>
                      <a:pt x="0" y="4"/>
                    </a:lnTo>
                    <a:lnTo>
                      <a:pt x="6" y="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 name="Freeform 988">
                <a:extLst>
                  <a:ext uri="{FF2B5EF4-FFF2-40B4-BE49-F238E27FC236}">
                    <a16:creationId xmlns:a16="http://schemas.microsoft.com/office/drawing/2014/main" id="{61BDD5EB-B88B-42DE-9DFD-A9C007CF4FBF}"/>
                  </a:ext>
                </a:extLst>
              </p:cNvPr>
              <p:cNvSpPr>
                <a:spLocks/>
              </p:cNvSpPr>
              <p:nvPr/>
            </p:nvSpPr>
            <p:spPr bwMode="auto">
              <a:xfrm>
                <a:off x="-2898" y="1374"/>
                <a:ext cx="3" cy="3"/>
              </a:xfrm>
              <a:custGeom>
                <a:avLst/>
                <a:gdLst>
                  <a:gd name="T0" fmla="*/ 1 w 3"/>
                  <a:gd name="T1" fmla="*/ 0 h 3"/>
                  <a:gd name="T2" fmla="*/ 0 w 3"/>
                  <a:gd name="T3" fmla="*/ 2 h 3"/>
                  <a:gd name="T4" fmla="*/ 2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lnTo>
                      <a:pt x="0" y="2"/>
                    </a:lnTo>
                    <a:lnTo>
                      <a:pt x="2" y="3"/>
                    </a:lnTo>
                    <a:lnTo>
                      <a:pt x="3" y="2"/>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 name="Freeform 989">
                <a:extLst>
                  <a:ext uri="{FF2B5EF4-FFF2-40B4-BE49-F238E27FC236}">
                    <a16:creationId xmlns:a16="http://schemas.microsoft.com/office/drawing/2014/main" id="{C0EBA2DA-E472-43DC-8A3E-56BBDE79526D}"/>
                  </a:ext>
                </a:extLst>
              </p:cNvPr>
              <p:cNvSpPr>
                <a:spLocks/>
              </p:cNvSpPr>
              <p:nvPr/>
            </p:nvSpPr>
            <p:spPr bwMode="auto">
              <a:xfrm>
                <a:off x="-2898" y="1374"/>
                <a:ext cx="3" cy="3"/>
              </a:xfrm>
              <a:custGeom>
                <a:avLst/>
                <a:gdLst>
                  <a:gd name="T0" fmla="*/ 1 w 3"/>
                  <a:gd name="T1" fmla="*/ 0 h 3"/>
                  <a:gd name="T2" fmla="*/ 0 w 3"/>
                  <a:gd name="T3" fmla="*/ 2 h 3"/>
                  <a:gd name="T4" fmla="*/ 2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lnTo>
                      <a:pt x="0" y="2"/>
                    </a:lnTo>
                    <a:lnTo>
                      <a:pt x="2" y="3"/>
                    </a:lnTo>
                    <a:lnTo>
                      <a:pt x="3"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 name="Freeform 990">
                <a:extLst>
                  <a:ext uri="{FF2B5EF4-FFF2-40B4-BE49-F238E27FC236}">
                    <a16:creationId xmlns:a16="http://schemas.microsoft.com/office/drawing/2014/main" id="{4AB7B114-F5BB-41D6-973D-E5B0202396AD}"/>
                  </a:ext>
                </a:extLst>
              </p:cNvPr>
              <p:cNvSpPr>
                <a:spLocks noEditPoints="1"/>
              </p:cNvSpPr>
              <p:nvPr/>
            </p:nvSpPr>
            <p:spPr bwMode="auto">
              <a:xfrm>
                <a:off x="-4320" y="1387"/>
                <a:ext cx="70" cy="48"/>
              </a:xfrm>
              <a:custGeom>
                <a:avLst/>
                <a:gdLst>
                  <a:gd name="T0" fmla="*/ 24 w 63"/>
                  <a:gd name="T1" fmla="*/ 16 h 44"/>
                  <a:gd name="T2" fmla="*/ 23 w 63"/>
                  <a:gd name="T3" fmla="*/ 17 h 44"/>
                  <a:gd name="T4" fmla="*/ 63 w 63"/>
                  <a:gd name="T5" fmla="*/ 44 h 44"/>
                  <a:gd name="T6" fmla="*/ 63 w 63"/>
                  <a:gd name="T7" fmla="*/ 42 h 44"/>
                  <a:gd name="T8" fmla="*/ 24 w 63"/>
                  <a:gd name="T9" fmla="*/ 16 h 44"/>
                  <a:gd name="T10" fmla="*/ 0 w 63"/>
                  <a:gd name="T11" fmla="*/ 0 h 44"/>
                  <a:gd name="T12" fmla="*/ 0 w 63"/>
                  <a:gd name="T13" fmla="*/ 1 h 44"/>
                  <a:gd name="T14" fmla="*/ 22 w 63"/>
                  <a:gd name="T15" fmla="*/ 16 h 44"/>
                  <a:gd name="T16" fmla="*/ 23 w 63"/>
                  <a:gd name="T17" fmla="*/ 15 h 44"/>
                  <a:gd name="T18" fmla="*/ 0 w 63"/>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44">
                    <a:moveTo>
                      <a:pt x="24" y="16"/>
                    </a:moveTo>
                    <a:cubicBezTo>
                      <a:pt x="23" y="17"/>
                      <a:pt x="23" y="17"/>
                      <a:pt x="23" y="17"/>
                    </a:cubicBezTo>
                    <a:cubicBezTo>
                      <a:pt x="63" y="44"/>
                      <a:pt x="63" y="44"/>
                      <a:pt x="63" y="44"/>
                    </a:cubicBezTo>
                    <a:cubicBezTo>
                      <a:pt x="63" y="43"/>
                      <a:pt x="63" y="43"/>
                      <a:pt x="63" y="42"/>
                    </a:cubicBezTo>
                    <a:cubicBezTo>
                      <a:pt x="24" y="16"/>
                      <a:pt x="24" y="16"/>
                      <a:pt x="24" y="16"/>
                    </a:cubicBezTo>
                    <a:moveTo>
                      <a:pt x="0" y="0"/>
                    </a:moveTo>
                    <a:cubicBezTo>
                      <a:pt x="0" y="0"/>
                      <a:pt x="0" y="1"/>
                      <a:pt x="0" y="1"/>
                    </a:cubicBezTo>
                    <a:cubicBezTo>
                      <a:pt x="22" y="16"/>
                      <a:pt x="22" y="16"/>
                      <a:pt x="22" y="16"/>
                    </a:cubicBezTo>
                    <a:cubicBezTo>
                      <a:pt x="23" y="15"/>
                      <a:pt x="23" y="15"/>
                      <a:pt x="23" y="15"/>
                    </a:cubicBezTo>
                    <a:cubicBezTo>
                      <a:pt x="0" y="0"/>
                      <a:pt x="0" y="0"/>
                      <a:pt x="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 name="Freeform 991">
                <a:extLst>
                  <a:ext uri="{FF2B5EF4-FFF2-40B4-BE49-F238E27FC236}">
                    <a16:creationId xmlns:a16="http://schemas.microsoft.com/office/drawing/2014/main" id="{60A2CC5C-84D3-4DF1-B4CE-3FB10B2EEE79}"/>
                  </a:ext>
                </a:extLst>
              </p:cNvPr>
              <p:cNvSpPr>
                <a:spLocks/>
              </p:cNvSpPr>
              <p:nvPr/>
            </p:nvSpPr>
            <p:spPr bwMode="auto">
              <a:xfrm>
                <a:off x="-4295" y="1403"/>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 name="Freeform 992">
                <a:extLst>
                  <a:ext uri="{FF2B5EF4-FFF2-40B4-BE49-F238E27FC236}">
                    <a16:creationId xmlns:a16="http://schemas.microsoft.com/office/drawing/2014/main" id="{504EEFED-FC3A-4045-B703-249B46C1AB67}"/>
                  </a:ext>
                </a:extLst>
              </p:cNvPr>
              <p:cNvSpPr>
                <a:spLocks/>
              </p:cNvSpPr>
              <p:nvPr/>
            </p:nvSpPr>
            <p:spPr bwMode="auto">
              <a:xfrm>
                <a:off x="-4295" y="1403"/>
                <a:ext cx="2" cy="2"/>
              </a:xfrm>
              <a:custGeom>
                <a:avLst/>
                <a:gdLst>
                  <a:gd name="T0" fmla="*/ 1 w 2"/>
                  <a:gd name="T1" fmla="*/ 0 h 2"/>
                  <a:gd name="T2" fmla="*/ 0 w 2"/>
                  <a:gd name="T3" fmla="*/ 1 h 2"/>
                  <a:gd name="T4" fmla="*/ 1 w 2"/>
                  <a:gd name="T5" fmla="*/ 2 h 2"/>
                  <a:gd name="T6" fmla="*/ 2 w 2"/>
                  <a:gd name="T7" fmla="*/ 1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lnTo>
                      <a:pt x="0" y="1"/>
                    </a:lnTo>
                    <a:lnTo>
                      <a:pt x="1"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 name="Freeform 993">
                <a:extLst>
                  <a:ext uri="{FF2B5EF4-FFF2-40B4-BE49-F238E27FC236}">
                    <a16:creationId xmlns:a16="http://schemas.microsoft.com/office/drawing/2014/main" id="{8EBF265A-C8F1-4327-BD2D-F94AB6C78FE2}"/>
                  </a:ext>
                </a:extLst>
              </p:cNvPr>
              <p:cNvSpPr>
                <a:spLocks noEditPoints="1"/>
              </p:cNvSpPr>
              <p:nvPr/>
            </p:nvSpPr>
            <p:spPr bwMode="auto">
              <a:xfrm>
                <a:off x="-4344" y="1400"/>
                <a:ext cx="5" cy="64"/>
              </a:xfrm>
              <a:custGeom>
                <a:avLst/>
                <a:gdLst>
                  <a:gd name="T0" fmla="*/ 4 w 4"/>
                  <a:gd name="T1" fmla="*/ 47 h 59"/>
                  <a:gd name="T2" fmla="*/ 2 w 4"/>
                  <a:gd name="T3" fmla="*/ 48 h 59"/>
                  <a:gd name="T4" fmla="*/ 3 w 4"/>
                  <a:gd name="T5" fmla="*/ 59 h 59"/>
                  <a:gd name="T6" fmla="*/ 4 w 4"/>
                  <a:gd name="T7" fmla="*/ 59 h 59"/>
                  <a:gd name="T8" fmla="*/ 4 w 4"/>
                  <a:gd name="T9" fmla="*/ 47 h 59"/>
                  <a:gd name="T10" fmla="*/ 2 w 4"/>
                  <a:gd name="T11" fmla="*/ 0 h 59"/>
                  <a:gd name="T12" fmla="*/ 1 w 4"/>
                  <a:gd name="T13" fmla="*/ 0 h 59"/>
                  <a:gd name="T14" fmla="*/ 0 w 4"/>
                  <a:gd name="T15" fmla="*/ 0 h 59"/>
                  <a:gd name="T16" fmla="*/ 2 w 4"/>
                  <a:gd name="T17" fmla="*/ 45 h 59"/>
                  <a:gd name="T18" fmla="*/ 4 w 4"/>
                  <a:gd name="T19" fmla="*/ 44 h 59"/>
                  <a:gd name="T20" fmla="*/ 2 w 4"/>
                  <a:gd name="T2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59">
                    <a:moveTo>
                      <a:pt x="4" y="47"/>
                    </a:moveTo>
                    <a:cubicBezTo>
                      <a:pt x="2" y="48"/>
                      <a:pt x="2" y="48"/>
                      <a:pt x="2" y="48"/>
                    </a:cubicBezTo>
                    <a:cubicBezTo>
                      <a:pt x="3" y="59"/>
                      <a:pt x="3" y="59"/>
                      <a:pt x="3" y="59"/>
                    </a:cubicBezTo>
                    <a:cubicBezTo>
                      <a:pt x="4" y="59"/>
                      <a:pt x="4" y="59"/>
                      <a:pt x="4" y="59"/>
                    </a:cubicBezTo>
                    <a:cubicBezTo>
                      <a:pt x="4" y="47"/>
                      <a:pt x="4" y="47"/>
                      <a:pt x="4" y="47"/>
                    </a:cubicBezTo>
                    <a:moveTo>
                      <a:pt x="2" y="0"/>
                    </a:moveTo>
                    <a:cubicBezTo>
                      <a:pt x="1" y="0"/>
                      <a:pt x="1" y="0"/>
                      <a:pt x="1" y="0"/>
                    </a:cubicBezTo>
                    <a:cubicBezTo>
                      <a:pt x="1" y="0"/>
                      <a:pt x="0" y="0"/>
                      <a:pt x="0" y="0"/>
                    </a:cubicBezTo>
                    <a:cubicBezTo>
                      <a:pt x="2" y="45"/>
                      <a:pt x="2" y="45"/>
                      <a:pt x="2" y="45"/>
                    </a:cubicBezTo>
                    <a:cubicBezTo>
                      <a:pt x="4" y="44"/>
                      <a:pt x="4" y="44"/>
                      <a:pt x="4" y="44"/>
                    </a:cubicBezTo>
                    <a:cubicBezTo>
                      <a:pt x="2" y="0"/>
                      <a:pt x="2" y="0"/>
                      <a:pt x="2"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 name="Freeform 994">
                <a:extLst>
                  <a:ext uri="{FF2B5EF4-FFF2-40B4-BE49-F238E27FC236}">
                    <a16:creationId xmlns:a16="http://schemas.microsoft.com/office/drawing/2014/main" id="{3C225D8E-D5DE-4944-AD70-D1F9E67362D8}"/>
                  </a:ext>
                </a:extLst>
              </p:cNvPr>
              <p:cNvSpPr>
                <a:spLocks/>
              </p:cNvSpPr>
              <p:nvPr/>
            </p:nvSpPr>
            <p:spPr bwMode="auto">
              <a:xfrm>
                <a:off x="-4342" y="1448"/>
                <a:ext cx="3" cy="4"/>
              </a:xfrm>
              <a:custGeom>
                <a:avLst/>
                <a:gdLst>
                  <a:gd name="T0" fmla="*/ 3 w 3"/>
                  <a:gd name="T1" fmla="*/ 0 h 4"/>
                  <a:gd name="T2" fmla="*/ 0 w 3"/>
                  <a:gd name="T3" fmla="*/ 1 h 4"/>
                  <a:gd name="T4" fmla="*/ 0 w 3"/>
                  <a:gd name="T5" fmla="*/ 4 h 4"/>
                  <a:gd name="T6" fmla="*/ 3 w 3"/>
                  <a:gd name="T7" fmla="*/ 3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lnTo>
                      <a:pt x="0" y="1"/>
                    </a:lnTo>
                    <a:lnTo>
                      <a:pt x="0" y="4"/>
                    </a:lnTo>
                    <a:lnTo>
                      <a:pt x="3" y="3"/>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 name="Freeform 995">
                <a:extLst>
                  <a:ext uri="{FF2B5EF4-FFF2-40B4-BE49-F238E27FC236}">
                    <a16:creationId xmlns:a16="http://schemas.microsoft.com/office/drawing/2014/main" id="{8EF8EA1C-618A-4ACD-B188-D788C3843F3F}"/>
                  </a:ext>
                </a:extLst>
              </p:cNvPr>
              <p:cNvSpPr>
                <a:spLocks/>
              </p:cNvSpPr>
              <p:nvPr/>
            </p:nvSpPr>
            <p:spPr bwMode="auto">
              <a:xfrm>
                <a:off x="-4342" y="1448"/>
                <a:ext cx="3" cy="4"/>
              </a:xfrm>
              <a:custGeom>
                <a:avLst/>
                <a:gdLst>
                  <a:gd name="T0" fmla="*/ 3 w 3"/>
                  <a:gd name="T1" fmla="*/ 0 h 4"/>
                  <a:gd name="T2" fmla="*/ 0 w 3"/>
                  <a:gd name="T3" fmla="*/ 1 h 4"/>
                  <a:gd name="T4" fmla="*/ 0 w 3"/>
                  <a:gd name="T5" fmla="*/ 4 h 4"/>
                  <a:gd name="T6" fmla="*/ 3 w 3"/>
                  <a:gd name="T7" fmla="*/ 3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lnTo>
                      <a:pt x="0" y="1"/>
                    </a:lnTo>
                    <a:lnTo>
                      <a:pt x="0" y="4"/>
                    </a:lnTo>
                    <a:lnTo>
                      <a:pt x="3" y="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 name="Freeform 996">
                <a:extLst>
                  <a:ext uri="{FF2B5EF4-FFF2-40B4-BE49-F238E27FC236}">
                    <a16:creationId xmlns:a16="http://schemas.microsoft.com/office/drawing/2014/main" id="{1C827C97-24F4-4D22-978D-93062080BD3C}"/>
                  </a:ext>
                </a:extLst>
              </p:cNvPr>
              <p:cNvSpPr>
                <a:spLocks noEditPoints="1"/>
              </p:cNvSpPr>
              <p:nvPr/>
            </p:nvSpPr>
            <p:spPr bwMode="auto">
              <a:xfrm>
                <a:off x="-4340" y="1470"/>
                <a:ext cx="4" cy="71"/>
              </a:xfrm>
              <a:custGeom>
                <a:avLst/>
                <a:gdLst>
                  <a:gd name="T0" fmla="*/ 3 w 4"/>
                  <a:gd name="T1" fmla="*/ 46 h 71"/>
                  <a:gd name="T2" fmla="*/ 2 w 4"/>
                  <a:gd name="T3" fmla="*/ 47 h 71"/>
                  <a:gd name="T4" fmla="*/ 3 w 4"/>
                  <a:gd name="T5" fmla="*/ 71 h 71"/>
                  <a:gd name="T6" fmla="*/ 4 w 4"/>
                  <a:gd name="T7" fmla="*/ 70 h 71"/>
                  <a:gd name="T8" fmla="*/ 3 w 4"/>
                  <a:gd name="T9" fmla="*/ 46 h 71"/>
                  <a:gd name="T10" fmla="*/ 0 w 4"/>
                  <a:gd name="T11" fmla="*/ 0 h 71"/>
                  <a:gd name="T12" fmla="*/ 2 w 4"/>
                  <a:gd name="T13" fmla="*/ 42 h 71"/>
                  <a:gd name="T14" fmla="*/ 3 w 4"/>
                  <a:gd name="T15" fmla="*/ 40 h 71"/>
                  <a:gd name="T16" fmla="*/ 1 w 4"/>
                  <a:gd name="T17" fmla="*/ 0 h 71"/>
                  <a:gd name="T18" fmla="*/ 0 w 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1">
                    <a:moveTo>
                      <a:pt x="3" y="46"/>
                    </a:moveTo>
                    <a:lnTo>
                      <a:pt x="2" y="47"/>
                    </a:lnTo>
                    <a:lnTo>
                      <a:pt x="3" y="71"/>
                    </a:lnTo>
                    <a:lnTo>
                      <a:pt x="4" y="70"/>
                    </a:lnTo>
                    <a:lnTo>
                      <a:pt x="3" y="46"/>
                    </a:lnTo>
                    <a:close/>
                    <a:moveTo>
                      <a:pt x="0" y="0"/>
                    </a:moveTo>
                    <a:lnTo>
                      <a:pt x="2" y="42"/>
                    </a:lnTo>
                    <a:lnTo>
                      <a:pt x="3" y="40"/>
                    </a:lnTo>
                    <a:lnTo>
                      <a:pt x="1" y="0"/>
                    </a:lnTo>
                    <a:lnTo>
                      <a:pt x="0"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 name="Freeform 997">
                <a:extLst>
                  <a:ext uri="{FF2B5EF4-FFF2-40B4-BE49-F238E27FC236}">
                    <a16:creationId xmlns:a16="http://schemas.microsoft.com/office/drawing/2014/main" id="{61DB7C13-7C04-45CF-80F7-848629A65BE0}"/>
                  </a:ext>
                </a:extLst>
              </p:cNvPr>
              <p:cNvSpPr>
                <a:spLocks noEditPoints="1"/>
              </p:cNvSpPr>
              <p:nvPr/>
            </p:nvSpPr>
            <p:spPr bwMode="auto">
              <a:xfrm>
                <a:off x="-4340" y="1470"/>
                <a:ext cx="4" cy="71"/>
              </a:xfrm>
              <a:custGeom>
                <a:avLst/>
                <a:gdLst>
                  <a:gd name="T0" fmla="*/ 3 w 4"/>
                  <a:gd name="T1" fmla="*/ 46 h 71"/>
                  <a:gd name="T2" fmla="*/ 2 w 4"/>
                  <a:gd name="T3" fmla="*/ 47 h 71"/>
                  <a:gd name="T4" fmla="*/ 3 w 4"/>
                  <a:gd name="T5" fmla="*/ 71 h 71"/>
                  <a:gd name="T6" fmla="*/ 4 w 4"/>
                  <a:gd name="T7" fmla="*/ 70 h 71"/>
                  <a:gd name="T8" fmla="*/ 3 w 4"/>
                  <a:gd name="T9" fmla="*/ 46 h 71"/>
                  <a:gd name="T10" fmla="*/ 0 w 4"/>
                  <a:gd name="T11" fmla="*/ 0 h 71"/>
                  <a:gd name="T12" fmla="*/ 2 w 4"/>
                  <a:gd name="T13" fmla="*/ 42 h 71"/>
                  <a:gd name="T14" fmla="*/ 3 w 4"/>
                  <a:gd name="T15" fmla="*/ 40 h 71"/>
                  <a:gd name="T16" fmla="*/ 1 w 4"/>
                  <a:gd name="T17" fmla="*/ 0 h 71"/>
                  <a:gd name="T18" fmla="*/ 0 w 4"/>
                  <a:gd name="T1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71">
                    <a:moveTo>
                      <a:pt x="3" y="46"/>
                    </a:moveTo>
                    <a:lnTo>
                      <a:pt x="2" y="47"/>
                    </a:lnTo>
                    <a:lnTo>
                      <a:pt x="3" y="71"/>
                    </a:lnTo>
                    <a:lnTo>
                      <a:pt x="4" y="70"/>
                    </a:lnTo>
                    <a:lnTo>
                      <a:pt x="3" y="46"/>
                    </a:lnTo>
                    <a:moveTo>
                      <a:pt x="0" y="0"/>
                    </a:moveTo>
                    <a:lnTo>
                      <a:pt x="2" y="42"/>
                    </a:lnTo>
                    <a:lnTo>
                      <a:pt x="3" y="40"/>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 name="Freeform 998">
                <a:extLst>
                  <a:ext uri="{FF2B5EF4-FFF2-40B4-BE49-F238E27FC236}">
                    <a16:creationId xmlns:a16="http://schemas.microsoft.com/office/drawing/2014/main" id="{7AAFC867-B2FF-438E-B8B5-B423A4EB1CD2}"/>
                  </a:ext>
                </a:extLst>
              </p:cNvPr>
              <p:cNvSpPr>
                <a:spLocks/>
              </p:cNvSpPr>
              <p:nvPr/>
            </p:nvSpPr>
            <p:spPr bwMode="auto">
              <a:xfrm>
                <a:off x="-4338" y="1510"/>
                <a:ext cx="1" cy="7"/>
              </a:xfrm>
              <a:custGeom>
                <a:avLst/>
                <a:gdLst>
                  <a:gd name="T0" fmla="*/ 1 w 1"/>
                  <a:gd name="T1" fmla="*/ 0 h 7"/>
                  <a:gd name="T2" fmla="*/ 0 w 1"/>
                  <a:gd name="T3" fmla="*/ 2 h 7"/>
                  <a:gd name="T4" fmla="*/ 0 w 1"/>
                  <a:gd name="T5" fmla="*/ 7 h 7"/>
                  <a:gd name="T6" fmla="*/ 1 w 1"/>
                  <a:gd name="T7" fmla="*/ 6 h 7"/>
                  <a:gd name="T8" fmla="*/ 1 w 1"/>
                  <a:gd name="T9" fmla="*/ 0 h 7"/>
                </a:gdLst>
                <a:ahLst/>
                <a:cxnLst>
                  <a:cxn ang="0">
                    <a:pos x="T0" y="T1"/>
                  </a:cxn>
                  <a:cxn ang="0">
                    <a:pos x="T2" y="T3"/>
                  </a:cxn>
                  <a:cxn ang="0">
                    <a:pos x="T4" y="T5"/>
                  </a:cxn>
                  <a:cxn ang="0">
                    <a:pos x="T6" y="T7"/>
                  </a:cxn>
                  <a:cxn ang="0">
                    <a:pos x="T8" y="T9"/>
                  </a:cxn>
                </a:cxnLst>
                <a:rect l="0" t="0" r="r" b="b"/>
                <a:pathLst>
                  <a:path w="1" h="7">
                    <a:moveTo>
                      <a:pt x="1" y="0"/>
                    </a:moveTo>
                    <a:lnTo>
                      <a:pt x="0" y="2"/>
                    </a:lnTo>
                    <a:lnTo>
                      <a:pt x="0" y="7"/>
                    </a:lnTo>
                    <a:lnTo>
                      <a:pt x="1" y="6"/>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 name="Freeform 999">
                <a:extLst>
                  <a:ext uri="{FF2B5EF4-FFF2-40B4-BE49-F238E27FC236}">
                    <a16:creationId xmlns:a16="http://schemas.microsoft.com/office/drawing/2014/main" id="{2836A0BE-E743-4AAB-833A-1B3252FAEAB1}"/>
                  </a:ext>
                </a:extLst>
              </p:cNvPr>
              <p:cNvSpPr>
                <a:spLocks/>
              </p:cNvSpPr>
              <p:nvPr/>
            </p:nvSpPr>
            <p:spPr bwMode="auto">
              <a:xfrm>
                <a:off x="-4338" y="1510"/>
                <a:ext cx="1" cy="7"/>
              </a:xfrm>
              <a:custGeom>
                <a:avLst/>
                <a:gdLst>
                  <a:gd name="T0" fmla="*/ 1 w 1"/>
                  <a:gd name="T1" fmla="*/ 0 h 7"/>
                  <a:gd name="T2" fmla="*/ 0 w 1"/>
                  <a:gd name="T3" fmla="*/ 2 h 7"/>
                  <a:gd name="T4" fmla="*/ 0 w 1"/>
                  <a:gd name="T5" fmla="*/ 7 h 7"/>
                  <a:gd name="T6" fmla="*/ 1 w 1"/>
                  <a:gd name="T7" fmla="*/ 6 h 7"/>
                  <a:gd name="T8" fmla="*/ 1 w 1"/>
                  <a:gd name="T9" fmla="*/ 0 h 7"/>
                </a:gdLst>
                <a:ahLst/>
                <a:cxnLst>
                  <a:cxn ang="0">
                    <a:pos x="T0" y="T1"/>
                  </a:cxn>
                  <a:cxn ang="0">
                    <a:pos x="T2" y="T3"/>
                  </a:cxn>
                  <a:cxn ang="0">
                    <a:pos x="T4" y="T5"/>
                  </a:cxn>
                  <a:cxn ang="0">
                    <a:pos x="T6" y="T7"/>
                  </a:cxn>
                  <a:cxn ang="0">
                    <a:pos x="T8" y="T9"/>
                  </a:cxn>
                </a:cxnLst>
                <a:rect l="0" t="0" r="r" b="b"/>
                <a:pathLst>
                  <a:path w="1" h="7">
                    <a:moveTo>
                      <a:pt x="1" y="0"/>
                    </a:moveTo>
                    <a:lnTo>
                      <a:pt x="0" y="2"/>
                    </a:lnTo>
                    <a:lnTo>
                      <a:pt x="0" y="7"/>
                    </a:lnTo>
                    <a:lnTo>
                      <a:pt x="1" y="6"/>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 name="Freeform 1000">
                <a:extLst>
                  <a:ext uri="{FF2B5EF4-FFF2-40B4-BE49-F238E27FC236}">
                    <a16:creationId xmlns:a16="http://schemas.microsoft.com/office/drawing/2014/main" id="{F107520A-DB46-49F6-A03A-1E8AF3A62C0E}"/>
                  </a:ext>
                </a:extLst>
              </p:cNvPr>
              <p:cNvSpPr>
                <a:spLocks/>
              </p:cNvSpPr>
              <p:nvPr/>
            </p:nvSpPr>
            <p:spPr bwMode="auto">
              <a:xfrm>
                <a:off x="-4337" y="1547"/>
                <a:ext cx="2" cy="15"/>
              </a:xfrm>
              <a:custGeom>
                <a:avLst/>
                <a:gdLst>
                  <a:gd name="T0" fmla="*/ 1 w 2"/>
                  <a:gd name="T1" fmla="*/ 0 h 14"/>
                  <a:gd name="T2" fmla="*/ 0 w 2"/>
                  <a:gd name="T3" fmla="*/ 0 h 14"/>
                  <a:gd name="T4" fmla="*/ 0 w 2"/>
                  <a:gd name="T5" fmla="*/ 14 h 14"/>
                  <a:gd name="T6" fmla="*/ 2 w 2"/>
                  <a:gd name="T7" fmla="*/ 14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0" y="0"/>
                      <a:pt x="0" y="0"/>
                      <a:pt x="0" y="0"/>
                    </a:cubicBezTo>
                    <a:cubicBezTo>
                      <a:pt x="0" y="14"/>
                      <a:pt x="0" y="14"/>
                      <a:pt x="0" y="14"/>
                    </a:cubicBezTo>
                    <a:cubicBezTo>
                      <a:pt x="1" y="14"/>
                      <a:pt x="1" y="14"/>
                      <a:pt x="2" y="14"/>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 name="Freeform 1001">
                <a:extLst>
                  <a:ext uri="{FF2B5EF4-FFF2-40B4-BE49-F238E27FC236}">
                    <a16:creationId xmlns:a16="http://schemas.microsoft.com/office/drawing/2014/main" id="{9E165C5C-0C4C-407C-A9F4-092C402B97F4}"/>
                  </a:ext>
                </a:extLst>
              </p:cNvPr>
              <p:cNvSpPr>
                <a:spLocks noEditPoints="1"/>
              </p:cNvSpPr>
              <p:nvPr/>
            </p:nvSpPr>
            <p:spPr bwMode="auto">
              <a:xfrm>
                <a:off x="-4340" y="1464"/>
                <a:ext cx="4" cy="83"/>
              </a:xfrm>
              <a:custGeom>
                <a:avLst/>
                <a:gdLst>
                  <a:gd name="T0" fmla="*/ 4 w 4"/>
                  <a:gd name="T1" fmla="*/ 76 h 83"/>
                  <a:gd name="T2" fmla="*/ 3 w 4"/>
                  <a:gd name="T3" fmla="*/ 77 h 83"/>
                  <a:gd name="T4" fmla="*/ 3 w 4"/>
                  <a:gd name="T5" fmla="*/ 83 h 83"/>
                  <a:gd name="T6" fmla="*/ 4 w 4"/>
                  <a:gd name="T7" fmla="*/ 83 h 83"/>
                  <a:gd name="T8" fmla="*/ 4 w 4"/>
                  <a:gd name="T9" fmla="*/ 76 h 83"/>
                  <a:gd name="T10" fmla="*/ 0 w 4"/>
                  <a:gd name="T11" fmla="*/ 0 h 83"/>
                  <a:gd name="T12" fmla="*/ 0 w 4"/>
                  <a:gd name="T13" fmla="*/ 6 h 83"/>
                  <a:gd name="T14" fmla="*/ 1 w 4"/>
                  <a:gd name="T15" fmla="*/ 6 h 83"/>
                  <a:gd name="T16" fmla="*/ 1 w 4"/>
                  <a:gd name="T17" fmla="*/ 0 h 83"/>
                  <a:gd name="T18" fmla="*/ 0 w 4"/>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3">
                    <a:moveTo>
                      <a:pt x="4" y="76"/>
                    </a:moveTo>
                    <a:lnTo>
                      <a:pt x="3" y="77"/>
                    </a:lnTo>
                    <a:lnTo>
                      <a:pt x="3" y="83"/>
                    </a:lnTo>
                    <a:lnTo>
                      <a:pt x="4" y="83"/>
                    </a:lnTo>
                    <a:lnTo>
                      <a:pt x="4" y="76"/>
                    </a:lnTo>
                    <a:close/>
                    <a:moveTo>
                      <a:pt x="0" y="0"/>
                    </a:moveTo>
                    <a:lnTo>
                      <a:pt x="0" y="6"/>
                    </a:lnTo>
                    <a:lnTo>
                      <a:pt x="1" y="6"/>
                    </a:lnTo>
                    <a:lnTo>
                      <a:pt x="1"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 name="Freeform 1002">
                <a:extLst>
                  <a:ext uri="{FF2B5EF4-FFF2-40B4-BE49-F238E27FC236}">
                    <a16:creationId xmlns:a16="http://schemas.microsoft.com/office/drawing/2014/main" id="{4D73846B-415F-4E75-8A6D-743904BA004C}"/>
                  </a:ext>
                </a:extLst>
              </p:cNvPr>
              <p:cNvSpPr>
                <a:spLocks noEditPoints="1"/>
              </p:cNvSpPr>
              <p:nvPr/>
            </p:nvSpPr>
            <p:spPr bwMode="auto">
              <a:xfrm>
                <a:off x="-4340" y="1464"/>
                <a:ext cx="4" cy="83"/>
              </a:xfrm>
              <a:custGeom>
                <a:avLst/>
                <a:gdLst>
                  <a:gd name="T0" fmla="*/ 4 w 4"/>
                  <a:gd name="T1" fmla="*/ 76 h 83"/>
                  <a:gd name="T2" fmla="*/ 3 w 4"/>
                  <a:gd name="T3" fmla="*/ 77 h 83"/>
                  <a:gd name="T4" fmla="*/ 3 w 4"/>
                  <a:gd name="T5" fmla="*/ 83 h 83"/>
                  <a:gd name="T6" fmla="*/ 4 w 4"/>
                  <a:gd name="T7" fmla="*/ 83 h 83"/>
                  <a:gd name="T8" fmla="*/ 4 w 4"/>
                  <a:gd name="T9" fmla="*/ 76 h 83"/>
                  <a:gd name="T10" fmla="*/ 0 w 4"/>
                  <a:gd name="T11" fmla="*/ 0 h 83"/>
                  <a:gd name="T12" fmla="*/ 0 w 4"/>
                  <a:gd name="T13" fmla="*/ 6 h 83"/>
                  <a:gd name="T14" fmla="*/ 1 w 4"/>
                  <a:gd name="T15" fmla="*/ 6 h 83"/>
                  <a:gd name="T16" fmla="*/ 1 w 4"/>
                  <a:gd name="T17" fmla="*/ 0 h 83"/>
                  <a:gd name="T18" fmla="*/ 0 w 4"/>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83">
                    <a:moveTo>
                      <a:pt x="4" y="76"/>
                    </a:moveTo>
                    <a:lnTo>
                      <a:pt x="3" y="77"/>
                    </a:lnTo>
                    <a:lnTo>
                      <a:pt x="3" y="83"/>
                    </a:lnTo>
                    <a:lnTo>
                      <a:pt x="4" y="83"/>
                    </a:lnTo>
                    <a:lnTo>
                      <a:pt x="4" y="76"/>
                    </a:lnTo>
                    <a:moveTo>
                      <a:pt x="0" y="0"/>
                    </a:moveTo>
                    <a:lnTo>
                      <a:pt x="0" y="6"/>
                    </a:lnTo>
                    <a:lnTo>
                      <a:pt x="1" y="6"/>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 name="Freeform 1003">
                <a:extLst>
                  <a:ext uri="{FF2B5EF4-FFF2-40B4-BE49-F238E27FC236}">
                    <a16:creationId xmlns:a16="http://schemas.microsoft.com/office/drawing/2014/main" id="{E4CD4FFB-4EF2-4174-8F30-0A3B8F303BA7}"/>
                  </a:ext>
                </a:extLst>
              </p:cNvPr>
              <p:cNvSpPr>
                <a:spLocks noEditPoints="1"/>
              </p:cNvSpPr>
              <p:nvPr/>
            </p:nvSpPr>
            <p:spPr bwMode="auto">
              <a:xfrm>
                <a:off x="-4228" y="1448"/>
                <a:ext cx="134" cy="91"/>
              </a:xfrm>
              <a:custGeom>
                <a:avLst/>
                <a:gdLst>
                  <a:gd name="T0" fmla="*/ 113 w 122"/>
                  <a:gd name="T1" fmla="*/ 75 h 83"/>
                  <a:gd name="T2" fmla="*/ 113 w 122"/>
                  <a:gd name="T3" fmla="*/ 77 h 83"/>
                  <a:gd name="T4" fmla="*/ 121 w 122"/>
                  <a:gd name="T5" fmla="*/ 83 h 83"/>
                  <a:gd name="T6" fmla="*/ 122 w 122"/>
                  <a:gd name="T7" fmla="*/ 81 h 83"/>
                  <a:gd name="T8" fmla="*/ 113 w 122"/>
                  <a:gd name="T9" fmla="*/ 75 h 83"/>
                  <a:gd name="T10" fmla="*/ 83 w 122"/>
                  <a:gd name="T11" fmla="*/ 55 h 83"/>
                  <a:gd name="T12" fmla="*/ 82 w 122"/>
                  <a:gd name="T13" fmla="*/ 57 h 83"/>
                  <a:gd name="T14" fmla="*/ 112 w 122"/>
                  <a:gd name="T15" fmla="*/ 76 h 83"/>
                  <a:gd name="T16" fmla="*/ 112 w 122"/>
                  <a:gd name="T17" fmla="*/ 75 h 83"/>
                  <a:gd name="T18" fmla="*/ 83 w 122"/>
                  <a:gd name="T19" fmla="*/ 55 h 83"/>
                  <a:gd name="T20" fmla="*/ 65 w 122"/>
                  <a:gd name="T21" fmla="*/ 43 h 83"/>
                  <a:gd name="T22" fmla="*/ 65 w 122"/>
                  <a:gd name="T23" fmla="*/ 45 h 83"/>
                  <a:gd name="T24" fmla="*/ 81 w 122"/>
                  <a:gd name="T25" fmla="*/ 56 h 83"/>
                  <a:gd name="T26" fmla="*/ 82 w 122"/>
                  <a:gd name="T27" fmla="*/ 55 h 83"/>
                  <a:gd name="T28" fmla="*/ 65 w 122"/>
                  <a:gd name="T29" fmla="*/ 43 h 83"/>
                  <a:gd name="T30" fmla="*/ 56 w 122"/>
                  <a:gd name="T31" fmla="*/ 39 h 83"/>
                  <a:gd name="T32" fmla="*/ 60 w 122"/>
                  <a:gd name="T33" fmla="*/ 42 h 83"/>
                  <a:gd name="T34" fmla="*/ 60 w 122"/>
                  <a:gd name="T35" fmla="*/ 40 h 83"/>
                  <a:gd name="T36" fmla="*/ 59 w 122"/>
                  <a:gd name="T37" fmla="*/ 39 h 83"/>
                  <a:gd name="T38" fmla="*/ 56 w 122"/>
                  <a:gd name="T39" fmla="*/ 39 h 83"/>
                  <a:gd name="T40" fmla="*/ 30 w 122"/>
                  <a:gd name="T41" fmla="*/ 21 h 83"/>
                  <a:gd name="T42" fmla="*/ 38 w 122"/>
                  <a:gd name="T43" fmla="*/ 27 h 83"/>
                  <a:gd name="T44" fmla="*/ 40 w 122"/>
                  <a:gd name="T45" fmla="*/ 26 h 83"/>
                  <a:gd name="T46" fmla="*/ 40 w 122"/>
                  <a:gd name="T47" fmla="*/ 26 h 83"/>
                  <a:gd name="T48" fmla="*/ 33 w 122"/>
                  <a:gd name="T49" fmla="*/ 21 h 83"/>
                  <a:gd name="T50" fmla="*/ 30 w 122"/>
                  <a:gd name="T51" fmla="*/ 21 h 83"/>
                  <a:gd name="T52" fmla="*/ 1 w 122"/>
                  <a:gd name="T53" fmla="*/ 0 h 83"/>
                  <a:gd name="T54" fmla="*/ 0 w 122"/>
                  <a:gd name="T55" fmla="*/ 1 h 83"/>
                  <a:gd name="T56" fmla="*/ 22 w 122"/>
                  <a:gd name="T57" fmla="*/ 16 h 83"/>
                  <a:gd name="T58" fmla="*/ 25 w 122"/>
                  <a:gd name="T59" fmla="*/ 16 h 83"/>
                  <a:gd name="T60" fmla="*/ 1 w 122"/>
                  <a:gd name="T6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2" h="83">
                    <a:moveTo>
                      <a:pt x="113" y="75"/>
                    </a:moveTo>
                    <a:cubicBezTo>
                      <a:pt x="113" y="77"/>
                      <a:pt x="113" y="77"/>
                      <a:pt x="113" y="77"/>
                    </a:cubicBezTo>
                    <a:cubicBezTo>
                      <a:pt x="121" y="83"/>
                      <a:pt x="121" y="83"/>
                      <a:pt x="121" y="83"/>
                    </a:cubicBezTo>
                    <a:cubicBezTo>
                      <a:pt x="122" y="81"/>
                      <a:pt x="122" y="81"/>
                      <a:pt x="122" y="81"/>
                    </a:cubicBezTo>
                    <a:cubicBezTo>
                      <a:pt x="113" y="75"/>
                      <a:pt x="113" y="75"/>
                      <a:pt x="113" y="75"/>
                    </a:cubicBezTo>
                    <a:moveTo>
                      <a:pt x="83" y="55"/>
                    </a:moveTo>
                    <a:cubicBezTo>
                      <a:pt x="82" y="57"/>
                      <a:pt x="82" y="57"/>
                      <a:pt x="82" y="57"/>
                    </a:cubicBezTo>
                    <a:cubicBezTo>
                      <a:pt x="112" y="76"/>
                      <a:pt x="112" y="76"/>
                      <a:pt x="112" y="76"/>
                    </a:cubicBezTo>
                    <a:cubicBezTo>
                      <a:pt x="112" y="75"/>
                      <a:pt x="112" y="75"/>
                      <a:pt x="112" y="75"/>
                    </a:cubicBezTo>
                    <a:cubicBezTo>
                      <a:pt x="83" y="55"/>
                      <a:pt x="83" y="55"/>
                      <a:pt x="83" y="55"/>
                    </a:cubicBezTo>
                    <a:moveTo>
                      <a:pt x="65" y="43"/>
                    </a:moveTo>
                    <a:cubicBezTo>
                      <a:pt x="65" y="45"/>
                      <a:pt x="65" y="45"/>
                      <a:pt x="65" y="45"/>
                    </a:cubicBezTo>
                    <a:cubicBezTo>
                      <a:pt x="81" y="56"/>
                      <a:pt x="81" y="56"/>
                      <a:pt x="81" y="56"/>
                    </a:cubicBezTo>
                    <a:cubicBezTo>
                      <a:pt x="82" y="55"/>
                      <a:pt x="82" y="55"/>
                      <a:pt x="82" y="55"/>
                    </a:cubicBezTo>
                    <a:cubicBezTo>
                      <a:pt x="65" y="43"/>
                      <a:pt x="65" y="43"/>
                      <a:pt x="65" y="43"/>
                    </a:cubicBezTo>
                    <a:moveTo>
                      <a:pt x="56" y="39"/>
                    </a:moveTo>
                    <a:cubicBezTo>
                      <a:pt x="60" y="42"/>
                      <a:pt x="60" y="42"/>
                      <a:pt x="60" y="42"/>
                    </a:cubicBezTo>
                    <a:cubicBezTo>
                      <a:pt x="60" y="40"/>
                      <a:pt x="60" y="40"/>
                      <a:pt x="60" y="40"/>
                    </a:cubicBezTo>
                    <a:cubicBezTo>
                      <a:pt x="59" y="39"/>
                      <a:pt x="59" y="39"/>
                      <a:pt x="59" y="39"/>
                    </a:cubicBezTo>
                    <a:cubicBezTo>
                      <a:pt x="58" y="39"/>
                      <a:pt x="57" y="39"/>
                      <a:pt x="56" y="39"/>
                    </a:cubicBezTo>
                    <a:moveTo>
                      <a:pt x="30" y="21"/>
                    </a:moveTo>
                    <a:cubicBezTo>
                      <a:pt x="38" y="27"/>
                      <a:pt x="38" y="27"/>
                      <a:pt x="38" y="27"/>
                    </a:cubicBezTo>
                    <a:cubicBezTo>
                      <a:pt x="40" y="26"/>
                      <a:pt x="40" y="26"/>
                      <a:pt x="40" y="26"/>
                    </a:cubicBezTo>
                    <a:cubicBezTo>
                      <a:pt x="40" y="26"/>
                      <a:pt x="40" y="26"/>
                      <a:pt x="40" y="26"/>
                    </a:cubicBezTo>
                    <a:cubicBezTo>
                      <a:pt x="33" y="21"/>
                      <a:pt x="33" y="21"/>
                      <a:pt x="33" y="21"/>
                    </a:cubicBezTo>
                    <a:cubicBezTo>
                      <a:pt x="30" y="21"/>
                      <a:pt x="30" y="21"/>
                      <a:pt x="30" y="21"/>
                    </a:cubicBezTo>
                    <a:moveTo>
                      <a:pt x="1" y="0"/>
                    </a:moveTo>
                    <a:cubicBezTo>
                      <a:pt x="1" y="1"/>
                      <a:pt x="1" y="1"/>
                      <a:pt x="0" y="1"/>
                    </a:cubicBezTo>
                    <a:cubicBezTo>
                      <a:pt x="22" y="16"/>
                      <a:pt x="22" y="16"/>
                      <a:pt x="22" y="16"/>
                    </a:cubicBezTo>
                    <a:cubicBezTo>
                      <a:pt x="25" y="16"/>
                      <a:pt x="25" y="16"/>
                      <a:pt x="25" y="16"/>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 name="Freeform 1004">
                <a:extLst>
                  <a:ext uri="{FF2B5EF4-FFF2-40B4-BE49-F238E27FC236}">
                    <a16:creationId xmlns:a16="http://schemas.microsoft.com/office/drawing/2014/main" id="{DB770CE6-063D-4C52-83FF-11B2466225F3}"/>
                  </a:ext>
                </a:extLst>
              </p:cNvPr>
              <p:cNvSpPr>
                <a:spLocks noEditPoints="1"/>
              </p:cNvSpPr>
              <p:nvPr/>
            </p:nvSpPr>
            <p:spPr bwMode="auto">
              <a:xfrm>
                <a:off x="-4139" y="1508"/>
                <a:ext cx="35" cy="24"/>
              </a:xfrm>
              <a:custGeom>
                <a:avLst/>
                <a:gdLst>
                  <a:gd name="T0" fmla="*/ 34 w 35"/>
                  <a:gd name="T1" fmla="*/ 22 h 24"/>
                  <a:gd name="T2" fmla="*/ 34 w 35"/>
                  <a:gd name="T3" fmla="*/ 23 h 24"/>
                  <a:gd name="T4" fmla="*/ 35 w 35"/>
                  <a:gd name="T5" fmla="*/ 24 h 24"/>
                  <a:gd name="T6" fmla="*/ 35 w 35"/>
                  <a:gd name="T7" fmla="*/ 22 h 24"/>
                  <a:gd name="T8" fmla="*/ 34 w 35"/>
                  <a:gd name="T9" fmla="*/ 22 h 24"/>
                  <a:gd name="T10" fmla="*/ 1 w 35"/>
                  <a:gd name="T11" fmla="*/ 0 h 24"/>
                  <a:gd name="T12" fmla="*/ 0 w 35"/>
                  <a:gd name="T13" fmla="*/ 1 h 24"/>
                  <a:gd name="T14" fmla="*/ 1 w 35"/>
                  <a:gd name="T15" fmla="*/ 2 h 24"/>
                  <a:gd name="T16" fmla="*/ 2 w 35"/>
                  <a:gd name="T17" fmla="*/ 0 h 24"/>
                  <a:gd name="T18" fmla="*/ 1 w 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4">
                    <a:moveTo>
                      <a:pt x="34" y="22"/>
                    </a:moveTo>
                    <a:lnTo>
                      <a:pt x="34" y="23"/>
                    </a:lnTo>
                    <a:lnTo>
                      <a:pt x="35" y="24"/>
                    </a:lnTo>
                    <a:lnTo>
                      <a:pt x="35" y="22"/>
                    </a:lnTo>
                    <a:lnTo>
                      <a:pt x="34" y="22"/>
                    </a:lnTo>
                    <a:close/>
                    <a:moveTo>
                      <a:pt x="1" y="0"/>
                    </a:moveTo>
                    <a:lnTo>
                      <a:pt x="0" y="1"/>
                    </a:lnTo>
                    <a:lnTo>
                      <a:pt x="1" y="2"/>
                    </a:lnTo>
                    <a:lnTo>
                      <a:pt x="2" y="0"/>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 name="Freeform 1005">
                <a:extLst>
                  <a:ext uri="{FF2B5EF4-FFF2-40B4-BE49-F238E27FC236}">
                    <a16:creationId xmlns:a16="http://schemas.microsoft.com/office/drawing/2014/main" id="{C7C43B26-4016-451A-9FF9-F157C2C9A69A}"/>
                  </a:ext>
                </a:extLst>
              </p:cNvPr>
              <p:cNvSpPr>
                <a:spLocks noEditPoints="1"/>
              </p:cNvSpPr>
              <p:nvPr/>
            </p:nvSpPr>
            <p:spPr bwMode="auto">
              <a:xfrm>
                <a:off x="-4139" y="1508"/>
                <a:ext cx="35" cy="24"/>
              </a:xfrm>
              <a:custGeom>
                <a:avLst/>
                <a:gdLst>
                  <a:gd name="T0" fmla="*/ 34 w 35"/>
                  <a:gd name="T1" fmla="*/ 22 h 24"/>
                  <a:gd name="T2" fmla="*/ 34 w 35"/>
                  <a:gd name="T3" fmla="*/ 23 h 24"/>
                  <a:gd name="T4" fmla="*/ 35 w 35"/>
                  <a:gd name="T5" fmla="*/ 24 h 24"/>
                  <a:gd name="T6" fmla="*/ 35 w 35"/>
                  <a:gd name="T7" fmla="*/ 22 h 24"/>
                  <a:gd name="T8" fmla="*/ 34 w 35"/>
                  <a:gd name="T9" fmla="*/ 22 h 24"/>
                  <a:gd name="T10" fmla="*/ 1 w 35"/>
                  <a:gd name="T11" fmla="*/ 0 h 24"/>
                  <a:gd name="T12" fmla="*/ 0 w 35"/>
                  <a:gd name="T13" fmla="*/ 1 h 24"/>
                  <a:gd name="T14" fmla="*/ 1 w 35"/>
                  <a:gd name="T15" fmla="*/ 2 h 24"/>
                  <a:gd name="T16" fmla="*/ 2 w 35"/>
                  <a:gd name="T17" fmla="*/ 0 h 24"/>
                  <a:gd name="T18" fmla="*/ 1 w 35"/>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24">
                    <a:moveTo>
                      <a:pt x="34" y="22"/>
                    </a:moveTo>
                    <a:lnTo>
                      <a:pt x="34" y="23"/>
                    </a:lnTo>
                    <a:lnTo>
                      <a:pt x="35" y="24"/>
                    </a:lnTo>
                    <a:lnTo>
                      <a:pt x="35" y="22"/>
                    </a:lnTo>
                    <a:lnTo>
                      <a:pt x="34" y="22"/>
                    </a:lnTo>
                    <a:moveTo>
                      <a:pt x="1" y="0"/>
                    </a:moveTo>
                    <a:lnTo>
                      <a:pt x="0" y="1"/>
                    </a:lnTo>
                    <a:lnTo>
                      <a:pt x="1" y="2"/>
                    </a:lnTo>
                    <a:lnTo>
                      <a:pt x="2"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 name="Freeform 1006">
                <a:extLst>
                  <a:ext uri="{FF2B5EF4-FFF2-40B4-BE49-F238E27FC236}">
                    <a16:creationId xmlns:a16="http://schemas.microsoft.com/office/drawing/2014/main" id="{EBB1989D-ED02-44EB-BE84-8CB36EFB2337}"/>
                  </a:ext>
                </a:extLst>
              </p:cNvPr>
              <p:cNvSpPr>
                <a:spLocks noEditPoints="1"/>
              </p:cNvSpPr>
              <p:nvPr/>
            </p:nvSpPr>
            <p:spPr bwMode="auto">
              <a:xfrm>
                <a:off x="-4094" y="1538"/>
                <a:ext cx="200" cy="134"/>
              </a:xfrm>
              <a:custGeom>
                <a:avLst/>
                <a:gdLst>
                  <a:gd name="T0" fmla="*/ 175 w 182"/>
                  <a:gd name="T1" fmla="*/ 117 h 122"/>
                  <a:gd name="T2" fmla="*/ 175 w 182"/>
                  <a:gd name="T3" fmla="*/ 119 h 122"/>
                  <a:gd name="T4" fmla="*/ 180 w 182"/>
                  <a:gd name="T5" fmla="*/ 122 h 122"/>
                  <a:gd name="T6" fmla="*/ 182 w 182"/>
                  <a:gd name="T7" fmla="*/ 122 h 122"/>
                  <a:gd name="T8" fmla="*/ 175 w 182"/>
                  <a:gd name="T9" fmla="*/ 117 h 122"/>
                  <a:gd name="T10" fmla="*/ 137 w 182"/>
                  <a:gd name="T11" fmla="*/ 92 h 122"/>
                  <a:gd name="T12" fmla="*/ 138 w 182"/>
                  <a:gd name="T13" fmla="*/ 94 h 122"/>
                  <a:gd name="T14" fmla="*/ 174 w 182"/>
                  <a:gd name="T15" fmla="*/ 118 h 122"/>
                  <a:gd name="T16" fmla="*/ 174 w 182"/>
                  <a:gd name="T17" fmla="*/ 116 h 122"/>
                  <a:gd name="T18" fmla="*/ 137 w 182"/>
                  <a:gd name="T19" fmla="*/ 92 h 122"/>
                  <a:gd name="T20" fmla="*/ 1 w 182"/>
                  <a:gd name="T21" fmla="*/ 0 h 122"/>
                  <a:gd name="T22" fmla="*/ 0 w 182"/>
                  <a:gd name="T23" fmla="*/ 1 h 122"/>
                  <a:gd name="T24" fmla="*/ 109 w 182"/>
                  <a:gd name="T25" fmla="*/ 74 h 122"/>
                  <a:gd name="T26" fmla="*/ 109 w 182"/>
                  <a:gd name="T27" fmla="*/ 73 h 122"/>
                  <a:gd name="T28" fmla="*/ 1 w 182"/>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2" h="122">
                    <a:moveTo>
                      <a:pt x="175" y="117"/>
                    </a:moveTo>
                    <a:cubicBezTo>
                      <a:pt x="175" y="119"/>
                      <a:pt x="175" y="119"/>
                      <a:pt x="175" y="119"/>
                    </a:cubicBezTo>
                    <a:cubicBezTo>
                      <a:pt x="180" y="122"/>
                      <a:pt x="180" y="122"/>
                      <a:pt x="180" y="122"/>
                    </a:cubicBezTo>
                    <a:cubicBezTo>
                      <a:pt x="182" y="122"/>
                      <a:pt x="182" y="122"/>
                      <a:pt x="182" y="122"/>
                    </a:cubicBezTo>
                    <a:cubicBezTo>
                      <a:pt x="175" y="117"/>
                      <a:pt x="175" y="117"/>
                      <a:pt x="175" y="117"/>
                    </a:cubicBezTo>
                    <a:moveTo>
                      <a:pt x="137" y="92"/>
                    </a:moveTo>
                    <a:cubicBezTo>
                      <a:pt x="138" y="94"/>
                      <a:pt x="138" y="94"/>
                      <a:pt x="138" y="94"/>
                    </a:cubicBezTo>
                    <a:cubicBezTo>
                      <a:pt x="174" y="118"/>
                      <a:pt x="174" y="118"/>
                      <a:pt x="174" y="118"/>
                    </a:cubicBezTo>
                    <a:cubicBezTo>
                      <a:pt x="174" y="116"/>
                      <a:pt x="174" y="116"/>
                      <a:pt x="174" y="116"/>
                    </a:cubicBezTo>
                    <a:cubicBezTo>
                      <a:pt x="137" y="92"/>
                      <a:pt x="137" y="92"/>
                      <a:pt x="137" y="92"/>
                    </a:cubicBezTo>
                    <a:moveTo>
                      <a:pt x="1" y="0"/>
                    </a:moveTo>
                    <a:cubicBezTo>
                      <a:pt x="0" y="1"/>
                      <a:pt x="0" y="1"/>
                      <a:pt x="0" y="1"/>
                    </a:cubicBezTo>
                    <a:cubicBezTo>
                      <a:pt x="109" y="74"/>
                      <a:pt x="109" y="74"/>
                      <a:pt x="109" y="74"/>
                    </a:cubicBezTo>
                    <a:cubicBezTo>
                      <a:pt x="109" y="74"/>
                      <a:pt x="109" y="73"/>
                      <a:pt x="109" y="73"/>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 name="Freeform 1007">
                <a:extLst>
                  <a:ext uri="{FF2B5EF4-FFF2-40B4-BE49-F238E27FC236}">
                    <a16:creationId xmlns:a16="http://schemas.microsoft.com/office/drawing/2014/main" id="{D20C38FB-6BD3-457A-B25C-6BB2ACF3C8B1}"/>
                  </a:ext>
                </a:extLst>
              </p:cNvPr>
              <p:cNvSpPr>
                <a:spLocks/>
              </p:cNvSpPr>
              <p:nvPr/>
            </p:nvSpPr>
            <p:spPr bwMode="auto">
              <a:xfrm>
                <a:off x="-3903" y="1665"/>
                <a:ext cx="1" cy="3"/>
              </a:xfrm>
              <a:custGeom>
                <a:avLst/>
                <a:gdLst>
                  <a:gd name="T0" fmla="*/ 0 w 1"/>
                  <a:gd name="T1" fmla="*/ 0 h 3"/>
                  <a:gd name="T2" fmla="*/ 0 w 1"/>
                  <a:gd name="T3" fmla="*/ 2 h 3"/>
                  <a:gd name="T4" fmla="*/ 1 w 1"/>
                  <a:gd name="T5" fmla="*/ 3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2"/>
                    </a:lnTo>
                    <a:lnTo>
                      <a:pt x="1" y="3"/>
                    </a:lnTo>
                    <a:lnTo>
                      <a:pt x="1" y="1"/>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 name="Freeform 1008">
                <a:extLst>
                  <a:ext uri="{FF2B5EF4-FFF2-40B4-BE49-F238E27FC236}">
                    <a16:creationId xmlns:a16="http://schemas.microsoft.com/office/drawing/2014/main" id="{B38514E6-3607-46B0-A22D-74426E71DC5F}"/>
                  </a:ext>
                </a:extLst>
              </p:cNvPr>
              <p:cNvSpPr>
                <a:spLocks/>
              </p:cNvSpPr>
              <p:nvPr/>
            </p:nvSpPr>
            <p:spPr bwMode="auto">
              <a:xfrm>
                <a:off x="-3903" y="1665"/>
                <a:ext cx="1" cy="3"/>
              </a:xfrm>
              <a:custGeom>
                <a:avLst/>
                <a:gdLst>
                  <a:gd name="T0" fmla="*/ 0 w 1"/>
                  <a:gd name="T1" fmla="*/ 0 h 3"/>
                  <a:gd name="T2" fmla="*/ 0 w 1"/>
                  <a:gd name="T3" fmla="*/ 2 h 3"/>
                  <a:gd name="T4" fmla="*/ 1 w 1"/>
                  <a:gd name="T5" fmla="*/ 3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2"/>
                    </a:lnTo>
                    <a:lnTo>
                      <a:pt x="1" y="3"/>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10">
              <a:extLst>
                <a:ext uri="{FF2B5EF4-FFF2-40B4-BE49-F238E27FC236}">
                  <a16:creationId xmlns:a16="http://schemas.microsoft.com/office/drawing/2014/main" id="{7129B433-D443-4385-A7AB-B1E0794D7A5A}"/>
                </a:ext>
              </a:extLst>
            </p:cNvPr>
            <p:cNvGrpSpPr>
              <a:grpSpLocks/>
            </p:cNvGrpSpPr>
            <p:nvPr/>
          </p:nvGrpSpPr>
          <p:grpSpPr bwMode="auto">
            <a:xfrm rot="21034599" flipH="1">
              <a:off x="127388" y="1657240"/>
              <a:ext cx="16399991" cy="9029022"/>
              <a:chOff x="-5242" y="-27"/>
              <a:chExt cx="3569" cy="2006"/>
            </a:xfrm>
          </p:grpSpPr>
          <p:sp>
            <p:nvSpPr>
              <p:cNvPr id="149" name="Freeform 1010">
                <a:extLst>
                  <a:ext uri="{FF2B5EF4-FFF2-40B4-BE49-F238E27FC236}">
                    <a16:creationId xmlns:a16="http://schemas.microsoft.com/office/drawing/2014/main" id="{2AC05F2C-86BC-43F0-98B9-5265C04918B9}"/>
                  </a:ext>
                </a:extLst>
              </p:cNvPr>
              <p:cNvSpPr>
                <a:spLocks/>
              </p:cNvSpPr>
              <p:nvPr/>
            </p:nvSpPr>
            <p:spPr bwMode="auto">
              <a:xfrm>
                <a:off x="-3944" y="1639"/>
                <a:ext cx="2" cy="2"/>
              </a:xfrm>
              <a:custGeom>
                <a:avLst/>
                <a:gdLst>
                  <a:gd name="T0" fmla="*/ 1 w 2"/>
                  <a:gd name="T1" fmla="*/ 0 h 2"/>
                  <a:gd name="T2" fmla="*/ 0 w 2"/>
                  <a:gd name="T3" fmla="*/ 0 h 2"/>
                  <a:gd name="T4" fmla="*/ 2 w 2"/>
                  <a:gd name="T5" fmla="*/ 2 h 2"/>
                  <a:gd name="T6" fmla="*/ 1 w 2"/>
                  <a:gd name="T7" fmla="*/ 0 h 2"/>
                  <a:gd name="T8" fmla="*/ 1 w 2"/>
                  <a:gd name="T9" fmla="*/ 0 h 2"/>
                </a:gdLst>
                <a:ahLst/>
                <a:cxnLst>
                  <a:cxn ang="0">
                    <a:pos x="T0" y="T1"/>
                  </a:cxn>
                  <a:cxn ang="0">
                    <a:pos x="T2" y="T3"/>
                  </a:cxn>
                  <a:cxn ang="0">
                    <a:pos x="T4" y="T5"/>
                  </a:cxn>
                  <a:cxn ang="0">
                    <a:pos x="T6" y="T7"/>
                  </a:cxn>
                  <a:cxn ang="0">
                    <a:pos x="T8" y="T9"/>
                  </a:cxn>
                </a:cxnLst>
                <a:rect l="0" t="0" r="r" b="b"/>
                <a:pathLst>
                  <a:path w="2" h="2">
                    <a:moveTo>
                      <a:pt x="1" y="0"/>
                    </a:moveTo>
                    <a:cubicBezTo>
                      <a:pt x="0" y="0"/>
                      <a:pt x="0" y="0"/>
                      <a:pt x="0" y="0"/>
                    </a:cubicBezTo>
                    <a:cubicBezTo>
                      <a:pt x="2" y="2"/>
                      <a:pt x="2" y="2"/>
                      <a:pt x="2" y="2"/>
                    </a:cubicBezTo>
                    <a:cubicBezTo>
                      <a:pt x="1" y="0"/>
                      <a:pt x="1" y="0"/>
                      <a:pt x="1" y="0"/>
                    </a:cubicBezTo>
                    <a:cubicBezTo>
                      <a:pt x="1" y="0"/>
                      <a:pt x="1" y="0"/>
                      <a:pt x="1"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011">
                <a:extLst>
                  <a:ext uri="{FF2B5EF4-FFF2-40B4-BE49-F238E27FC236}">
                    <a16:creationId xmlns:a16="http://schemas.microsoft.com/office/drawing/2014/main" id="{A4559578-05B5-4441-80F4-9235C98D0041}"/>
                  </a:ext>
                </a:extLst>
              </p:cNvPr>
              <p:cNvSpPr>
                <a:spLocks noEditPoints="1"/>
              </p:cNvSpPr>
              <p:nvPr/>
            </p:nvSpPr>
            <p:spPr bwMode="auto">
              <a:xfrm>
                <a:off x="-3894" y="1673"/>
                <a:ext cx="155" cy="104"/>
              </a:xfrm>
              <a:custGeom>
                <a:avLst/>
                <a:gdLst>
                  <a:gd name="T0" fmla="*/ 151 w 155"/>
                  <a:gd name="T1" fmla="*/ 100 h 104"/>
                  <a:gd name="T2" fmla="*/ 150 w 155"/>
                  <a:gd name="T3" fmla="*/ 101 h 104"/>
                  <a:gd name="T4" fmla="*/ 155 w 155"/>
                  <a:gd name="T5" fmla="*/ 104 h 104"/>
                  <a:gd name="T6" fmla="*/ 155 w 155"/>
                  <a:gd name="T7" fmla="*/ 102 h 104"/>
                  <a:gd name="T8" fmla="*/ 151 w 155"/>
                  <a:gd name="T9" fmla="*/ 100 h 104"/>
                  <a:gd name="T10" fmla="*/ 67 w 155"/>
                  <a:gd name="T11" fmla="*/ 44 h 104"/>
                  <a:gd name="T12" fmla="*/ 67 w 155"/>
                  <a:gd name="T13" fmla="*/ 45 h 104"/>
                  <a:gd name="T14" fmla="*/ 149 w 155"/>
                  <a:gd name="T15" fmla="*/ 100 h 104"/>
                  <a:gd name="T16" fmla="*/ 150 w 155"/>
                  <a:gd name="T17" fmla="*/ 98 h 104"/>
                  <a:gd name="T18" fmla="*/ 67 w 155"/>
                  <a:gd name="T19" fmla="*/ 44 h 104"/>
                  <a:gd name="T20" fmla="*/ 1 w 155"/>
                  <a:gd name="T21" fmla="*/ 0 h 104"/>
                  <a:gd name="T22" fmla="*/ 0 w 155"/>
                  <a:gd name="T23" fmla="*/ 0 h 104"/>
                  <a:gd name="T24" fmla="*/ 66 w 155"/>
                  <a:gd name="T25" fmla="*/ 45 h 104"/>
                  <a:gd name="T26" fmla="*/ 66 w 155"/>
                  <a:gd name="T27" fmla="*/ 42 h 104"/>
                  <a:gd name="T28" fmla="*/ 1 w 155"/>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104">
                    <a:moveTo>
                      <a:pt x="151" y="100"/>
                    </a:moveTo>
                    <a:lnTo>
                      <a:pt x="150" y="101"/>
                    </a:lnTo>
                    <a:lnTo>
                      <a:pt x="155" y="104"/>
                    </a:lnTo>
                    <a:lnTo>
                      <a:pt x="155" y="102"/>
                    </a:lnTo>
                    <a:lnTo>
                      <a:pt x="151" y="100"/>
                    </a:lnTo>
                    <a:close/>
                    <a:moveTo>
                      <a:pt x="67" y="44"/>
                    </a:moveTo>
                    <a:lnTo>
                      <a:pt x="67" y="45"/>
                    </a:lnTo>
                    <a:lnTo>
                      <a:pt x="149" y="100"/>
                    </a:lnTo>
                    <a:lnTo>
                      <a:pt x="150" y="98"/>
                    </a:lnTo>
                    <a:lnTo>
                      <a:pt x="67" y="44"/>
                    </a:lnTo>
                    <a:close/>
                    <a:moveTo>
                      <a:pt x="1" y="0"/>
                    </a:moveTo>
                    <a:lnTo>
                      <a:pt x="0" y="0"/>
                    </a:lnTo>
                    <a:lnTo>
                      <a:pt x="66" y="45"/>
                    </a:lnTo>
                    <a:lnTo>
                      <a:pt x="66" y="42"/>
                    </a:lnTo>
                    <a:lnTo>
                      <a:pt x="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012">
                <a:extLst>
                  <a:ext uri="{FF2B5EF4-FFF2-40B4-BE49-F238E27FC236}">
                    <a16:creationId xmlns:a16="http://schemas.microsoft.com/office/drawing/2014/main" id="{C8D8E2A5-819B-41CB-B2A6-939AD26553C3}"/>
                  </a:ext>
                </a:extLst>
              </p:cNvPr>
              <p:cNvSpPr>
                <a:spLocks noEditPoints="1"/>
              </p:cNvSpPr>
              <p:nvPr/>
            </p:nvSpPr>
            <p:spPr bwMode="auto">
              <a:xfrm>
                <a:off x="-3894" y="1673"/>
                <a:ext cx="155" cy="104"/>
              </a:xfrm>
              <a:custGeom>
                <a:avLst/>
                <a:gdLst>
                  <a:gd name="T0" fmla="*/ 151 w 155"/>
                  <a:gd name="T1" fmla="*/ 100 h 104"/>
                  <a:gd name="T2" fmla="*/ 150 w 155"/>
                  <a:gd name="T3" fmla="*/ 101 h 104"/>
                  <a:gd name="T4" fmla="*/ 155 w 155"/>
                  <a:gd name="T5" fmla="*/ 104 h 104"/>
                  <a:gd name="T6" fmla="*/ 155 w 155"/>
                  <a:gd name="T7" fmla="*/ 102 h 104"/>
                  <a:gd name="T8" fmla="*/ 151 w 155"/>
                  <a:gd name="T9" fmla="*/ 100 h 104"/>
                  <a:gd name="T10" fmla="*/ 67 w 155"/>
                  <a:gd name="T11" fmla="*/ 44 h 104"/>
                  <a:gd name="T12" fmla="*/ 67 w 155"/>
                  <a:gd name="T13" fmla="*/ 45 h 104"/>
                  <a:gd name="T14" fmla="*/ 149 w 155"/>
                  <a:gd name="T15" fmla="*/ 100 h 104"/>
                  <a:gd name="T16" fmla="*/ 150 w 155"/>
                  <a:gd name="T17" fmla="*/ 98 h 104"/>
                  <a:gd name="T18" fmla="*/ 67 w 155"/>
                  <a:gd name="T19" fmla="*/ 44 h 104"/>
                  <a:gd name="T20" fmla="*/ 1 w 155"/>
                  <a:gd name="T21" fmla="*/ 0 h 104"/>
                  <a:gd name="T22" fmla="*/ 0 w 155"/>
                  <a:gd name="T23" fmla="*/ 0 h 104"/>
                  <a:gd name="T24" fmla="*/ 66 w 155"/>
                  <a:gd name="T25" fmla="*/ 45 h 104"/>
                  <a:gd name="T26" fmla="*/ 66 w 155"/>
                  <a:gd name="T27" fmla="*/ 42 h 104"/>
                  <a:gd name="T28" fmla="*/ 1 w 155"/>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 h="104">
                    <a:moveTo>
                      <a:pt x="151" y="100"/>
                    </a:moveTo>
                    <a:lnTo>
                      <a:pt x="150" y="101"/>
                    </a:lnTo>
                    <a:lnTo>
                      <a:pt x="155" y="104"/>
                    </a:lnTo>
                    <a:lnTo>
                      <a:pt x="155" y="102"/>
                    </a:lnTo>
                    <a:lnTo>
                      <a:pt x="151" y="100"/>
                    </a:lnTo>
                    <a:moveTo>
                      <a:pt x="67" y="44"/>
                    </a:moveTo>
                    <a:lnTo>
                      <a:pt x="67" y="45"/>
                    </a:lnTo>
                    <a:lnTo>
                      <a:pt x="149" y="100"/>
                    </a:lnTo>
                    <a:lnTo>
                      <a:pt x="150" y="98"/>
                    </a:lnTo>
                    <a:lnTo>
                      <a:pt x="67" y="44"/>
                    </a:lnTo>
                    <a:moveTo>
                      <a:pt x="1" y="0"/>
                    </a:moveTo>
                    <a:lnTo>
                      <a:pt x="0" y="0"/>
                    </a:lnTo>
                    <a:lnTo>
                      <a:pt x="66" y="45"/>
                    </a:lnTo>
                    <a:lnTo>
                      <a:pt x="66" y="4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013">
                <a:extLst>
                  <a:ext uri="{FF2B5EF4-FFF2-40B4-BE49-F238E27FC236}">
                    <a16:creationId xmlns:a16="http://schemas.microsoft.com/office/drawing/2014/main" id="{62503222-64CC-4B1F-A2BF-2FB351E7A6FC}"/>
                  </a:ext>
                </a:extLst>
              </p:cNvPr>
              <p:cNvSpPr>
                <a:spLocks/>
              </p:cNvSpPr>
              <p:nvPr/>
            </p:nvSpPr>
            <p:spPr bwMode="auto">
              <a:xfrm>
                <a:off x="-3745" y="1771"/>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014">
                <a:extLst>
                  <a:ext uri="{FF2B5EF4-FFF2-40B4-BE49-F238E27FC236}">
                    <a16:creationId xmlns:a16="http://schemas.microsoft.com/office/drawing/2014/main" id="{A0EB3118-D1EC-4B5D-9173-7350AFA238DC}"/>
                  </a:ext>
                </a:extLst>
              </p:cNvPr>
              <p:cNvSpPr>
                <a:spLocks/>
              </p:cNvSpPr>
              <p:nvPr/>
            </p:nvSpPr>
            <p:spPr bwMode="auto">
              <a:xfrm>
                <a:off x="-3745" y="1771"/>
                <a:ext cx="2" cy="3"/>
              </a:xfrm>
              <a:custGeom>
                <a:avLst/>
                <a:gdLst>
                  <a:gd name="T0" fmla="*/ 1 w 2"/>
                  <a:gd name="T1" fmla="*/ 0 h 3"/>
                  <a:gd name="T2" fmla="*/ 0 w 2"/>
                  <a:gd name="T3" fmla="*/ 2 h 3"/>
                  <a:gd name="T4" fmla="*/ 1 w 2"/>
                  <a:gd name="T5" fmla="*/ 3 h 3"/>
                  <a:gd name="T6" fmla="*/ 2 w 2"/>
                  <a:gd name="T7" fmla="*/ 2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lnTo>
                      <a:pt x="0" y="2"/>
                    </a:lnTo>
                    <a:lnTo>
                      <a:pt x="1" y="3"/>
                    </a:lnTo>
                    <a:lnTo>
                      <a:pt x="2"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015">
                <a:extLst>
                  <a:ext uri="{FF2B5EF4-FFF2-40B4-BE49-F238E27FC236}">
                    <a16:creationId xmlns:a16="http://schemas.microsoft.com/office/drawing/2014/main" id="{3D92801B-3C97-42B8-BF84-FF4A22C254FD}"/>
                  </a:ext>
                </a:extLst>
              </p:cNvPr>
              <p:cNvSpPr>
                <a:spLocks noEditPoints="1"/>
              </p:cNvSpPr>
              <p:nvPr/>
            </p:nvSpPr>
            <p:spPr bwMode="auto">
              <a:xfrm>
                <a:off x="-3738" y="1776"/>
                <a:ext cx="104" cy="71"/>
              </a:xfrm>
              <a:custGeom>
                <a:avLst/>
                <a:gdLst>
                  <a:gd name="T0" fmla="*/ 73 w 94"/>
                  <a:gd name="T1" fmla="*/ 50 h 65"/>
                  <a:gd name="T2" fmla="*/ 73 w 94"/>
                  <a:gd name="T3" fmla="*/ 51 h 65"/>
                  <a:gd name="T4" fmla="*/ 94 w 94"/>
                  <a:gd name="T5" fmla="*/ 65 h 65"/>
                  <a:gd name="T6" fmla="*/ 94 w 94"/>
                  <a:gd name="T7" fmla="*/ 64 h 65"/>
                  <a:gd name="T8" fmla="*/ 73 w 94"/>
                  <a:gd name="T9" fmla="*/ 50 h 65"/>
                  <a:gd name="T10" fmla="*/ 0 w 94"/>
                  <a:gd name="T11" fmla="*/ 0 h 65"/>
                  <a:gd name="T12" fmla="*/ 0 w 94"/>
                  <a:gd name="T13" fmla="*/ 2 h 65"/>
                  <a:gd name="T14" fmla="*/ 72 w 94"/>
                  <a:gd name="T15" fmla="*/ 50 h 65"/>
                  <a:gd name="T16" fmla="*/ 72 w 94"/>
                  <a:gd name="T17" fmla="*/ 49 h 65"/>
                  <a:gd name="T18" fmla="*/ 0 w 94"/>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5">
                    <a:moveTo>
                      <a:pt x="73" y="50"/>
                    </a:moveTo>
                    <a:cubicBezTo>
                      <a:pt x="73" y="51"/>
                      <a:pt x="73" y="51"/>
                      <a:pt x="73" y="51"/>
                    </a:cubicBezTo>
                    <a:cubicBezTo>
                      <a:pt x="94" y="65"/>
                      <a:pt x="94" y="65"/>
                      <a:pt x="94" y="65"/>
                    </a:cubicBezTo>
                    <a:cubicBezTo>
                      <a:pt x="94" y="65"/>
                      <a:pt x="94" y="64"/>
                      <a:pt x="94" y="64"/>
                    </a:cubicBezTo>
                    <a:cubicBezTo>
                      <a:pt x="73" y="50"/>
                      <a:pt x="73" y="50"/>
                      <a:pt x="73" y="50"/>
                    </a:cubicBezTo>
                    <a:moveTo>
                      <a:pt x="0" y="0"/>
                    </a:moveTo>
                    <a:cubicBezTo>
                      <a:pt x="0" y="2"/>
                      <a:pt x="0" y="2"/>
                      <a:pt x="0" y="2"/>
                    </a:cubicBezTo>
                    <a:cubicBezTo>
                      <a:pt x="72" y="50"/>
                      <a:pt x="72" y="50"/>
                      <a:pt x="72" y="50"/>
                    </a:cubicBezTo>
                    <a:cubicBezTo>
                      <a:pt x="72" y="49"/>
                      <a:pt x="72" y="49"/>
                      <a:pt x="72" y="49"/>
                    </a:cubicBezTo>
                    <a:cubicBezTo>
                      <a:pt x="0" y="0"/>
                      <a:pt x="0" y="0"/>
                      <a:pt x="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016">
                <a:extLst>
                  <a:ext uri="{FF2B5EF4-FFF2-40B4-BE49-F238E27FC236}">
                    <a16:creationId xmlns:a16="http://schemas.microsoft.com/office/drawing/2014/main" id="{54676377-0451-4A7F-B4B3-48974CFD9F5A}"/>
                  </a:ext>
                </a:extLst>
              </p:cNvPr>
              <p:cNvSpPr>
                <a:spLocks/>
              </p:cNvSpPr>
              <p:nvPr/>
            </p:nvSpPr>
            <p:spPr bwMode="auto">
              <a:xfrm>
                <a:off x="-3658" y="1830"/>
                <a:ext cx="1" cy="2"/>
              </a:xfrm>
              <a:custGeom>
                <a:avLst/>
                <a:gdLst>
                  <a:gd name="T0" fmla="*/ 0 w 1"/>
                  <a:gd name="T1" fmla="*/ 0 h 2"/>
                  <a:gd name="T2" fmla="*/ 0 w 1"/>
                  <a:gd name="T3" fmla="*/ 1 h 2"/>
                  <a:gd name="T4" fmla="*/ 1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1" y="2"/>
                    </a:lnTo>
                    <a:lnTo>
                      <a:pt x="1" y="1"/>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17">
                <a:extLst>
                  <a:ext uri="{FF2B5EF4-FFF2-40B4-BE49-F238E27FC236}">
                    <a16:creationId xmlns:a16="http://schemas.microsoft.com/office/drawing/2014/main" id="{41A41F9C-B78A-4F4C-B58D-4F8F7CBA09B0}"/>
                  </a:ext>
                </a:extLst>
              </p:cNvPr>
              <p:cNvSpPr>
                <a:spLocks/>
              </p:cNvSpPr>
              <p:nvPr/>
            </p:nvSpPr>
            <p:spPr bwMode="auto">
              <a:xfrm>
                <a:off x="-3658" y="1830"/>
                <a:ext cx="1" cy="2"/>
              </a:xfrm>
              <a:custGeom>
                <a:avLst/>
                <a:gdLst>
                  <a:gd name="T0" fmla="*/ 0 w 1"/>
                  <a:gd name="T1" fmla="*/ 0 h 2"/>
                  <a:gd name="T2" fmla="*/ 0 w 1"/>
                  <a:gd name="T3" fmla="*/ 1 h 2"/>
                  <a:gd name="T4" fmla="*/ 1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1" y="2"/>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18">
                <a:extLst>
                  <a:ext uri="{FF2B5EF4-FFF2-40B4-BE49-F238E27FC236}">
                    <a16:creationId xmlns:a16="http://schemas.microsoft.com/office/drawing/2014/main" id="{D06767D4-D7F1-461F-9BF0-37BCCDB1EBAA}"/>
                  </a:ext>
                </a:extLst>
              </p:cNvPr>
              <p:cNvSpPr>
                <a:spLocks/>
              </p:cNvSpPr>
              <p:nvPr/>
            </p:nvSpPr>
            <p:spPr bwMode="auto">
              <a:xfrm>
                <a:off x="-3974" y="1618"/>
                <a:ext cx="31" cy="21"/>
              </a:xfrm>
              <a:custGeom>
                <a:avLst/>
                <a:gdLst>
                  <a:gd name="T0" fmla="*/ 0 w 28"/>
                  <a:gd name="T1" fmla="*/ 0 h 19"/>
                  <a:gd name="T2" fmla="*/ 0 w 28"/>
                  <a:gd name="T3" fmla="*/ 1 h 19"/>
                  <a:gd name="T4" fmla="*/ 27 w 28"/>
                  <a:gd name="T5" fmla="*/ 19 h 19"/>
                  <a:gd name="T6" fmla="*/ 28 w 28"/>
                  <a:gd name="T7" fmla="*/ 19 h 19"/>
                  <a:gd name="T8" fmla="*/ 0 w 28"/>
                  <a:gd name="T9" fmla="*/ 0 h 19"/>
                </a:gdLst>
                <a:ahLst/>
                <a:cxnLst>
                  <a:cxn ang="0">
                    <a:pos x="T0" y="T1"/>
                  </a:cxn>
                  <a:cxn ang="0">
                    <a:pos x="T2" y="T3"/>
                  </a:cxn>
                  <a:cxn ang="0">
                    <a:pos x="T4" y="T5"/>
                  </a:cxn>
                  <a:cxn ang="0">
                    <a:pos x="T6" y="T7"/>
                  </a:cxn>
                  <a:cxn ang="0">
                    <a:pos x="T8" y="T9"/>
                  </a:cxn>
                </a:cxnLst>
                <a:rect l="0" t="0" r="r" b="b"/>
                <a:pathLst>
                  <a:path w="28" h="19">
                    <a:moveTo>
                      <a:pt x="0" y="0"/>
                    </a:moveTo>
                    <a:cubicBezTo>
                      <a:pt x="0" y="0"/>
                      <a:pt x="0" y="1"/>
                      <a:pt x="0" y="1"/>
                    </a:cubicBezTo>
                    <a:cubicBezTo>
                      <a:pt x="27" y="19"/>
                      <a:pt x="27" y="19"/>
                      <a:pt x="27" y="19"/>
                    </a:cubicBezTo>
                    <a:cubicBezTo>
                      <a:pt x="27" y="19"/>
                      <a:pt x="27" y="19"/>
                      <a:pt x="28" y="19"/>
                    </a:cubicBezTo>
                    <a:cubicBezTo>
                      <a:pt x="0" y="0"/>
                      <a:pt x="0" y="0"/>
                      <a:pt x="0" y="0"/>
                    </a:cubicBezTo>
                  </a:path>
                </a:pathLst>
              </a:custGeom>
              <a:solidFill>
                <a:srgbClr val="3DA0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019">
                <a:extLst>
                  <a:ext uri="{FF2B5EF4-FFF2-40B4-BE49-F238E27FC236}">
                    <a16:creationId xmlns:a16="http://schemas.microsoft.com/office/drawing/2014/main" id="{E428584A-CD0F-4DD4-BD01-527E33D1DC32}"/>
                  </a:ext>
                </a:extLst>
              </p:cNvPr>
              <p:cNvSpPr>
                <a:spLocks noEditPoints="1"/>
              </p:cNvSpPr>
              <p:nvPr/>
            </p:nvSpPr>
            <p:spPr bwMode="auto">
              <a:xfrm>
                <a:off x="-4095" y="1537"/>
                <a:ext cx="268" cy="181"/>
              </a:xfrm>
              <a:custGeom>
                <a:avLst/>
                <a:gdLst>
                  <a:gd name="T0" fmla="*/ 267 w 268"/>
                  <a:gd name="T1" fmla="*/ 178 h 181"/>
                  <a:gd name="T2" fmla="*/ 267 w 268"/>
                  <a:gd name="T3" fmla="*/ 181 h 181"/>
                  <a:gd name="T4" fmla="*/ 268 w 268"/>
                  <a:gd name="T5" fmla="*/ 181 h 181"/>
                  <a:gd name="T6" fmla="*/ 268 w 268"/>
                  <a:gd name="T7" fmla="*/ 180 h 181"/>
                  <a:gd name="T8" fmla="*/ 267 w 268"/>
                  <a:gd name="T9" fmla="*/ 178 h 181"/>
                  <a:gd name="T10" fmla="*/ 201 w 268"/>
                  <a:gd name="T11" fmla="*/ 135 h 181"/>
                  <a:gd name="T12" fmla="*/ 199 w 268"/>
                  <a:gd name="T13" fmla="*/ 135 h 181"/>
                  <a:gd name="T14" fmla="*/ 201 w 268"/>
                  <a:gd name="T15" fmla="*/ 136 h 181"/>
                  <a:gd name="T16" fmla="*/ 202 w 268"/>
                  <a:gd name="T17" fmla="*/ 136 h 181"/>
                  <a:gd name="T18" fmla="*/ 201 w 268"/>
                  <a:gd name="T19" fmla="*/ 135 h 181"/>
                  <a:gd name="T20" fmla="*/ 1 w 268"/>
                  <a:gd name="T21" fmla="*/ 0 h 181"/>
                  <a:gd name="T22" fmla="*/ 0 w 268"/>
                  <a:gd name="T23" fmla="*/ 2 h 181"/>
                  <a:gd name="T24" fmla="*/ 1 w 268"/>
                  <a:gd name="T25" fmla="*/ 2 h 181"/>
                  <a:gd name="T26" fmla="*/ 2 w 268"/>
                  <a:gd name="T27" fmla="*/ 1 h 181"/>
                  <a:gd name="T28" fmla="*/ 1 w 268"/>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181">
                    <a:moveTo>
                      <a:pt x="267" y="178"/>
                    </a:moveTo>
                    <a:lnTo>
                      <a:pt x="267" y="181"/>
                    </a:lnTo>
                    <a:lnTo>
                      <a:pt x="268" y="181"/>
                    </a:lnTo>
                    <a:lnTo>
                      <a:pt x="268" y="180"/>
                    </a:lnTo>
                    <a:lnTo>
                      <a:pt x="267" y="178"/>
                    </a:lnTo>
                    <a:close/>
                    <a:moveTo>
                      <a:pt x="201" y="135"/>
                    </a:moveTo>
                    <a:lnTo>
                      <a:pt x="199" y="135"/>
                    </a:lnTo>
                    <a:lnTo>
                      <a:pt x="201" y="136"/>
                    </a:lnTo>
                    <a:lnTo>
                      <a:pt x="202" y="136"/>
                    </a:lnTo>
                    <a:lnTo>
                      <a:pt x="201" y="135"/>
                    </a:lnTo>
                    <a:close/>
                    <a:moveTo>
                      <a:pt x="1" y="0"/>
                    </a:moveTo>
                    <a:lnTo>
                      <a:pt x="0" y="2"/>
                    </a:lnTo>
                    <a:lnTo>
                      <a:pt x="1" y="2"/>
                    </a:lnTo>
                    <a:lnTo>
                      <a:pt x="2" y="1"/>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020">
                <a:extLst>
                  <a:ext uri="{FF2B5EF4-FFF2-40B4-BE49-F238E27FC236}">
                    <a16:creationId xmlns:a16="http://schemas.microsoft.com/office/drawing/2014/main" id="{9BC8AD31-5899-4E62-BCB6-188D901770E2}"/>
                  </a:ext>
                </a:extLst>
              </p:cNvPr>
              <p:cNvSpPr>
                <a:spLocks noEditPoints="1"/>
              </p:cNvSpPr>
              <p:nvPr/>
            </p:nvSpPr>
            <p:spPr bwMode="auto">
              <a:xfrm>
                <a:off x="-4095" y="1537"/>
                <a:ext cx="268" cy="181"/>
              </a:xfrm>
              <a:custGeom>
                <a:avLst/>
                <a:gdLst>
                  <a:gd name="T0" fmla="*/ 267 w 268"/>
                  <a:gd name="T1" fmla="*/ 178 h 181"/>
                  <a:gd name="T2" fmla="*/ 267 w 268"/>
                  <a:gd name="T3" fmla="*/ 181 h 181"/>
                  <a:gd name="T4" fmla="*/ 268 w 268"/>
                  <a:gd name="T5" fmla="*/ 181 h 181"/>
                  <a:gd name="T6" fmla="*/ 268 w 268"/>
                  <a:gd name="T7" fmla="*/ 180 h 181"/>
                  <a:gd name="T8" fmla="*/ 267 w 268"/>
                  <a:gd name="T9" fmla="*/ 178 h 181"/>
                  <a:gd name="T10" fmla="*/ 201 w 268"/>
                  <a:gd name="T11" fmla="*/ 135 h 181"/>
                  <a:gd name="T12" fmla="*/ 199 w 268"/>
                  <a:gd name="T13" fmla="*/ 135 h 181"/>
                  <a:gd name="T14" fmla="*/ 201 w 268"/>
                  <a:gd name="T15" fmla="*/ 136 h 181"/>
                  <a:gd name="T16" fmla="*/ 202 w 268"/>
                  <a:gd name="T17" fmla="*/ 136 h 181"/>
                  <a:gd name="T18" fmla="*/ 201 w 268"/>
                  <a:gd name="T19" fmla="*/ 135 h 181"/>
                  <a:gd name="T20" fmla="*/ 1 w 268"/>
                  <a:gd name="T21" fmla="*/ 0 h 181"/>
                  <a:gd name="T22" fmla="*/ 0 w 268"/>
                  <a:gd name="T23" fmla="*/ 2 h 181"/>
                  <a:gd name="T24" fmla="*/ 1 w 268"/>
                  <a:gd name="T25" fmla="*/ 2 h 181"/>
                  <a:gd name="T26" fmla="*/ 2 w 268"/>
                  <a:gd name="T27" fmla="*/ 1 h 181"/>
                  <a:gd name="T28" fmla="*/ 1 w 268"/>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8" h="181">
                    <a:moveTo>
                      <a:pt x="267" y="178"/>
                    </a:moveTo>
                    <a:lnTo>
                      <a:pt x="267" y="181"/>
                    </a:lnTo>
                    <a:lnTo>
                      <a:pt x="268" y="181"/>
                    </a:lnTo>
                    <a:lnTo>
                      <a:pt x="268" y="180"/>
                    </a:lnTo>
                    <a:lnTo>
                      <a:pt x="267" y="178"/>
                    </a:lnTo>
                    <a:moveTo>
                      <a:pt x="201" y="135"/>
                    </a:moveTo>
                    <a:lnTo>
                      <a:pt x="199" y="135"/>
                    </a:lnTo>
                    <a:lnTo>
                      <a:pt x="201" y="136"/>
                    </a:lnTo>
                    <a:lnTo>
                      <a:pt x="202" y="136"/>
                    </a:lnTo>
                    <a:lnTo>
                      <a:pt x="201" y="135"/>
                    </a:lnTo>
                    <a:moveTo>
                      <a:pt x="1" y="0"/>
                    </a:moveTo>
                    <a:lnTo>
                      <a:pt x="0" y="2"/>
                    </a:lnTo>
                    <a:lnTo>
                      <a:pt x="1" y="2"/>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021">
                <a:extLst>
                  <a:ext uri="{FF2B5EF4-FFF2-40B4-BE49-F238E27FC236}">
                    <a16:creationId xmlns:a16="http://schemas.microsoft.com/office/drawing/2014/main" id="{48697C82-FBDD-4C1B-904E-1D2D78983A6F}"/>
                  </a:ext>
                </a:extLst>
              </p:cNvPr>
              <p:cNvSpPr>
                <a:spLocks/>
              </p:cNvSpPr>
              <p:nvPr/>
            </p:nvSpPr>
            <p:spPr bwMode="auto">
              <a:xfrm>
                <a:off x="-3739" y="1775"/>
                <a:ext cx="1" cy="3"/>
              </a:xfrm>
              <a:custGeom>
                <a:avLst/>
                <a:gdLst>
                  <a:gd name="T0" fmla="*/ 0 w 1"/>
                  <a:gd name="T1" fmla="*/ 0 h 3"/>
                  <a:gd name="T2" fmla="*/ 0 w 1"/>
                  <a:gd name="T3" fmla="*/ 2 h 3"/>
                  <a:gd name="T4" fmla="*/ 1 w 1"/>
                  <a:gd name="T5" fmla="*/ 3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2"/>
                    </a:lnTo>
                    <a:lnTo>
                      <a:pt x="1" y="3"/>
                    </a:lnTo>
                    <a:lnTo>
                      <a:pt x="1" y="1"/>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022">
                <a:extLst>
                  <a:ext uri="{FF2B5EF4-FFF2-40B4-BE49-F238E27FC236}">
                    <a16:creationId xmlns:a16="http://schemas.microsoft.com/office/drawing/2014/main" id="{311382E5-5951-4798-A0AA-C64F4177EC73}"/>
                  </a:ext>
                </a:extLst>
              </p:cNvPr>
              <p:cNvSpPr>
                <a:spLocks/>
              </p:cNvSpPr>
              <p:nvPr/>
            </p:nvSpPr>
            <p:spPr bwMode="auto">
              <a:xfrm>
                <a:off x="-3739" y="1775"/>
                <a:ext cx="1" cy="3"/>
              </a:xfrm>
              <a:custGeom>
                <a:avLst/>
                <a:gdLst>
                  <a:gd name="T0" fmla="*/ 0 w 1"/>
                  <a:gd name="T1" fmla="*/ 0 h 3"/>
                  <a:gd name="T2" fmla="*/ 0 w 1"/>
                  <a:gd name="T3" fmla="*/ 2 h 3"/>
                  <a:gd name="T4" fmla="*/ 1 w 1"/>
                  <a:gd name="T5" fmla="*/ 3 h 3"/>
                  <a:gd name="T6" fmla="*/ 1 w 1"/>
                  <a:gd name="T7" fmla="*/ 1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2"/>
                    </a:lnTo>
                    <a:lnTo>
                      <a:pt x="1" y="3"/>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023">
                <a:extLst>
                  <a:ext uri="{FF2B5EF4-FFF2-40B4-BE49-F238E27FC236}">
                    <a16:creationId xmlns:a16="http://schemas.microsoft.com/office/drawing/2014/main" id="{0C24B2DF-E4AD-44E1-A7D7-778744807966}"/>
                  </a:ext>
                </a:extLst>
              </p:cNvPr>
              <p:cNvSpPr>
                <a:spLocks noEditPoints="1"/>
              </p:cNvSpPr>
              <p:nvPr/>
            </p:nvSpPr>
            <p:spPr bwMode="auto">
              <a:xfrm>
                <a:off x="-4204" y="1466"/>
                <a:ext cx="21" cy="14"/>
              </a:xfrm>
              <a:custGeom>
                <a:avLst/>
                <a:gdLst>
                  <a:gd name="T0" fmla="*/ 18 w 19"/>
                  <a:gd name="T1" fmla="*/ 10 h 13"/>
                  <a:gd name="T2" fmla="*/ 16 w 19"/>
                  <a:gd name="T3" fmla="*/ 11 h 13"/>
                  <a:gd name="T4" fmla="*/ 19 w 19"/>
                  <a:gd name="T5" fmla="*/ 13 h 13"/>
                  <a:gd name="T6" fmla="*/ 18 w 19"/>
                  <a:gd name="T7" fmla="*/ 10 h 13"/>
                  <a:gd name="T8" fmla="*/ 0 w 19"/>
                  <a:gd name="T9" fmla="*/ 0 h 13"/>
                  <a:gd name="T10" fmla="*/ 8 w 19"/>
                  <a:gd name="T11" fmla="*/ 5 h 13"/>
                  <a:gd name="T12" fmla="*/ 11 w 19"/>
                  <a:gd name="T13" fmla="*/ 5 h 13"/>
                  <a:gd name="T14" fmla="*/ 3 w 19"/>
                  <a:gd name="T15" fmla="*/ 0 h 13"/>
                  <a:gd name="T16" fmla="*/ 0 w 19"/>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8" y="10"/>
                    </a:moveTo>
                    <a:cubicBezTo>
                      <a:pt x="16" y="11"/>
                      <a:pt x="16" y="11"/>
                      <a:pt x="16" y="11"/>
                    </a:cubicBezTo>
                    <a:cubicBezTo>
                      <a:pt x="19" y="13"/>
                      <a:pt x="19" y="13"/>
                      <a:pt x="19" y="13"/>
                    </a:cubicBezTo>
                    <a:cubicBezTo>
                      <a:pt x="19" y="12"/>
                      <a:pt x="18" y="11"/>
                      <a:pt x="18" y="10"/>
                    </a:cubicBezTo>
                    <a:moveTo>
                      <a:pt x="0" y="0"/>
                    </a:moveTo>
                    <a:cubicBezTo>
                      <a:pt x="8" y="5"/>
                      <a:pt x="8" y="5"/>
                      <a:pt x="8" y="5"/>
                    </a:cubicBezTo>
                    <a:cubicBezTo>
                      <a:pt x="11" y="5"/>
                      <a:pt x="11" y="5"/>
                      <a:pt x="11" y="5"/>
                    </a:cubicBezTo>
                    <a:cubicBezTo>
                      <a:pt x="3" y="0"/>
                      <a:pt x="3" y="0"/>
                      <a:pt x="3" y="0"/>
                    </a:cubicBezTo>
                    <a:cubicBezTo>
                      <a:pt x="0" y="0"/>
                      <a:pt x="0" y="0"/>
                      <a:pt x="0"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024">
                <a:extLst>
                  <a:ext uri="{FF2B5EF4-FFF2-40B4-BE49-F238E27FC236}">
                    <a16:creationId xmlns:a16="http://schemas.microsoft.com/office/drawing/2014/main" id="{2B8ECBC2-D6EB-45C8-9917-B9E8872F9513}"/>
                  </a:ext>
                </a:extLst>
              </p:cNvPr>
              <p:cNvSpPr>
                <a:spLocks/>
              </p:cNvSpPr>
              <p:nvPr/>
            </p:nvSpPr>
            <p:spPr bwMode="auto">
              <a:xfrm>
                <a:off x="-4162" y="1492"/>
                <a:ext cx="5" cy="5"/>
              </a:xfrm>
              <a:custGeom>
                <a:avLst/>
                <a:gdLst>
                  <a:gd name="T0" fmla="*/ 0 w 5"/>
                  <a:gd name="T1" fmla="*/ 0 h 5"/>
                  <a:gd name="T2" fmla="*/ 0 w 5"/>
                  <a:gd name="T3" fmla="*/ 2 h 5"/>
                  <a:gd name="T4" fmla="*/ 5 w 5"/>
                  <a:gd name="T5" fmla="*/ 5 h 5"/>
                  <a:gd name="T6" fmla="*/ 5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2"/>
                    </a:lnTo>
                    <a:lnTo>
                      <a:pt x="5" y="5"/>
                    </a:lnTo>
                    <a:lnTo>
                      <a:pt x="5" y="3"/>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025">
                <a:extLst>
                  <a:ext uri="{FF2B5EF4-FFF2-40B4-BE49-F238E27FC236}">
                    <a16:creationId xmlns:a16="http://schemas.microsoft.com/office/drawing/2014/main" id="{19801CBC-00DD-43C1-BCB1-62A50434411D}"/>
                  </a:ext>
                </a:extLst>
              </p:cNvPr>
              <p:cNvSpPr>
                <a:spLocks/>
              </p:cNvSpPr>
              <p:nvPr/>
            </p:nvSpPr>
            <p:spPr bwMode="auto">
              <a:xfrm>
                <a:off x="-4162" y="1492"/>
                <a:ext cx="5" cy="5"/>
              </a:xfrm>
              <a:custGeom>
                <a:avLst/>
                <a:gdLst>
                  <a:gd name="T0" fmla="*/ 0 w 5"/>
                  <a:gd name="T1" fmla="*/ 0 h 5"/>
                  <a:gd name="T2" fmla="*/ 0 w 5"/>
                  <a:gd name="T3" fmla="*/ 2 h 5"/>
                  <a:gd name="T4" fmla="*/ 5 w 5"/>
                  <a:gd name="T5" fmla="*/ 5 h 5"/>
                  <a:gd name="T6" fmla="*/ 5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lnTo>
                      <a:pt x="0" y="2"/>
                    </a:lnTo>
                    <a:lnTo>
                      <a:pt x="5" y="5"/>
                    </a:lnTo>
                    <a:lnTo>
                      <a:pt x="5"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26">
                <a:extLst>
                  <a:ext uri="{FF2B5EF4-FFF2-40B4-BE49-F238E27FC236}">
                    <a16:creationId xmlns:a16="http://schemas.microsoft.com/office/drawing/2014/main" id="{3C9C7C3B-2171-45FB-AA0A-C5216FD4B2BF}"/>
                  </a:ext>
                </a:extLst>
              </p:cNvPr>
              <p:cNvSpPr>
                <a:spLocks/>
              </p:cNvSpPr>
              <p:nvPr/>
            </p:nvSpPr>
            <p:spPr bwMode="auto">
              <a:xfrm>
                <a:off x="-4184" y="1476"/>
                <a:ext cx="21" cy="15"/>
              </a:xfrm>
              <a:custGeom>
                <a:avLst/>
                <a:gdLst>
                  <a:gd name="T0" fmla="*/ 0 w 19"/>
                  <a:gd name="T1" fmla="*/ 0 h 13"/>
                  <a:gd name="T2" fmla="*/ 0 w 19"/>
                  <a:gd name="T3" fmla="*/ 0 h 13"/>
                  <a:gd name="T4" fmla="*/ 1 w 19"/>
                  <a:gd name="T5" fmla="*/ 3 h 13"/>
                  <a:gd name="T6" fmla="*/ 16 w 19"/>
                  <a:gd name="T7" fmla="*/ 13 h 13"/>
                  <a:gd name="T8" fmla="*/ 19 w 19"/>
                  <a:gd name="T9" fmla="*/ 13 h 13"/>
                  <a:gd name="T10" fmla="*/ 0 w 19"/>
                  <a:gd name="T11" fmla="*/ 0 h 13"/>
                </a:gdLst>
                <a:ahLst/>
                <a:cxnLst>
                  <a:cxn ang="0">
                    <a:pos x="T0" y="T1"/>
                  </a:cxn>
                  <a:cxn ang="0">
                    <a:pos x="T2" y="T3"/>
                  </a:cxn>
                  <a:cxn ang="0">
                    <a:pos x="T4" y="T5"/>
                  </a:cxn>
                  <a:cxn ang="0">
                    <a:pos x="T6" y="T7"/>
                  </a:cxn>
                  <a:cxn ang="0">
                    <a:pos x="T8" y="T9"/>
                  </a:cxn>
                  <a:cxn ang="0">
                    <a:pos x="T10" y="T11"/>
                  </a:cxn>
                </a:cxnLst>
                <a:rect l="0" t="0" r="r" b="b"/>
                <a:pathLst>
                  <a:path w="19" h="13">
                    <a:moveTo>
                      <a:pt x="0" y="0"/>
                    </a:moveTo>
                    <a:cubicBezTo>
                      <a:pt x="0" y="0"/>
                      <a:pt x="0" y="0"/>
                      <a:pt x="0" y="0"/>
                    </a:cubicBezTo>
                    <a:cubicBezTo>
                      <a:pt x="0" y="1"/>
                      <a:pt x="1" y="2"/>
                      <a:pt x="1" y="3"/>
                    </a:cubicBezTo>
                    <a:cubicBezTo>
                      <a:pt x="16" y="13"/>
                      <a:pt x="16" y="13"/>
                      <a:pt x="16" y="13"/>
                    </a:cubicBezTo>
                    <a:cubicBezTo>
                      <a:pt x="17" y="13"/>
                      <a:pt x="18" y="13"/>
                      <a:pt x="19" y="13"/>
                    </a:cubicBezTo>
                    <a:cubicBezTo>
                      <a:pt x="0" y="0"/>
                      <a:pt x="0" y="0"/>
                      <a:pt x="0" y="0"/>
                    </a:cubicBezTo>
                  </a:path>
                </a:pathLst>
              </a:custGeom>
              <a:solidFill>
                <a:srgbClr val="D2E1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027">
                <a:extLst>
                  <a:ext uri="{FF2B5EF4-FFF2-40B4-BE49-F238E27FC236}">
                    <a16:creationId xmlns:a16="http://schemas.microsoft.com/office/drawing/2014/main" id="{5DF964A9-F057-4CE1-A1CD-878F3B559FE1}"/>
                  </a:ext>
                </a:extLst>
              </p:cNvPr>
              <p:cNvSpPr>
                <a:spLocks/>
              </p:cNvSpPr>
              <p:nvPr/>
            </p:nvSpPr>
            <p:spPr bwMode="auto">
              <a:xfrm>
                <a:off x="-3634" y="1846"/>
                <a:ext cx="12" cy="9"/>
              </a:xfrm>
              <a:custGeom>
                <a:avLst/>
                <a:gdLst>
                  <a:gd name="T0" fmla="*/ 0 w 11"/>
                  <a:gd name="T1" fmla="*/ 0 h 8"/>
                  <a:gd name="T2" fmla="*/ 0 w 11"/>
                  <a:gd name="T3" fmla="*/ 1 h 8"/>
                  <a:gd name="T4" fmla="*/ 11 w 11"/>
                  <a:gd name="T5" fmla="*/ 8 h 8"/>
                  <a:gd name="T6" fmla="*/ 11 w 11"/>
                  <a:gd name="T7" fmla="*/ 7 h 8"/>
                  <a:gd name="T8" fmla="*/ 0 w 11"/>
                  <a:gd name="T9" fmla="*/ 0 h 8"/>
                </a:gdLst>
                <a:ahLst/>
                <a:cxnLst>
                  <a:cxn ang="0">
                    <a:pos x="T0" y="T1"/>
                  </a:cxn>
                  <a:cxn ang="0">
                    <a:pos x="T2" y="T3"/>
                  </a:cxn>
                  <a:cxn ang="0">
                    <a:pos x="T4" y="T5"/>
                  </a:cxn>
                  <a:cxn ang="0">
                    <a:pos x="T6" y="T7"/>
                  </a:cxn>
                  <a:cxn ang="0">
                    <a:pos x="T8" y="T9"/>
                  </a:cxn>
                </a:cxnLst>
                <a:rect l="0" t="0" r="r" b="b"/>
                <a:pathLst>
                  <a:path w="11" h="8">
                    <a:moveTo>
                      <a:pt x="0" y="0"/>
                    </a:moveTo>
                    <a:cubicBezTo>
                      <a:pt x="0" y="0"/>
                      <a:pt x="0" y="1"/>
                      <a:pt x="0" y="1"/>
                    </a:cubicBezTo>
                    <a:cubicBezTo>
                      <a:pt x="11" y="8"/>
                      <a:pt x="11" y="8"/>
                      <a:pt x="11" y="8"/>
                    </a:cubicBezTo>
                    <a:cubicBezTo>
                      <a:pt x="11" y="8"/>
                      <a:pt x="11" y="8"/>
                      <a:pt x="11" y="7"/>
                    </a:cubicBezTo>
                    <a:cubicBezTo>
                      <a:pt x="0" y="0"/>
                      <a:pt x="0" y="0"/>
                      <a:pt x="0" y="0"/>
                    </a:cubicBezTo>
                  </a:path>
                </a:pathLst>
              </a:custGeom>
              <a:solidFill>
                <a:srgbClr val="F2D4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028">
                <a:extLst>
                  <a:ext uri="{FF2B5EF4-FFF2-40B4-BE49-F238E27FC236}">
                    <a16:creationId xmlns:a16="http://schemas.microsoft.com/office/drawing/2014/main" id="{ADFF5297-388D-48C5-A969-2F325B65A5C9}"/>
                  </a:ext>
                </a:extLst>
              </p:cNvPr>
              <p:cNvSpPr>
                <a:spLocks noEditPoints="1"/>
              </p:cNvSpPr>
              <p:nvPr/>
            </p:nvSpPr>
            <p:spPr bwMode="auto">
              <a:xfrm>
                <a:off x="-2182" y="1455"/>
                <a:ext cx="56" cy="524"/>
              </a:xfrm>
              <a:custGeom>
                <a:avLst/>
                <a:gdLst>
                  <a:gd name="T0" fmla="*/ 6 w 51"/>
                  <a:gd name="T1" fmla="*/ 435 h 478"/>
                  <a:gd name="T2" fmla="*/ 5 w 51"/>
                  <a:gd name="T3" fmla="*/ 435 h 478"/>
                  <a:gd name="T4" fmla="*/ 0 w 51"/>
                  <a:gd name="T5" fmla="*/ 478 h 478"/>
                  <a:gd name="T6" fmla="*/ 2 w 51"/>
                  <a:gd name="T7" fmla="*/ 478 h 478"/>
                  <a:gd name="T8" fmla="*/ 6 w 51"/>
                  <a:gd name="T9" fmla="*/ 435 h 478"/>
                  <a:gd name="T10" fmla="*/ 35 w 51"/>
                  <a:gd name="T11" fmla="*/ 138 h 478"/>
                  <a:gd name="T12" fmla="*/ 5 w 51"/>
                  <a:gd name="T13" fmla="*/ 430 h 478"/>
                  <a:gd name="T14" fmla="*/ 7 w 51"/>
                  <a:gd name="T15" fmla="*/ 429 h 478"/>
                  <a:gd name="T16" fmla="*/ 37 w 51"/>
                  <a:gd name="T17" fmla="*/ 139 h 478"/>
                  <a:gd name="T18" fmla="*/ 35 w 51"/>
                  <a:gd name="T19" fmla="*/ 138 h 478"/>
                  <a:gd name="T20" fmla="*/ 49 w 51"/>
                  <a:gd name="T21" fmla="*/ 0 h 478"/>
                  <a:gd name="T22" fmla="*/ 38 w 51"/>
                  <a:gd name="T23" fmla="*/ 110 h 478"/>
                  <a:gd name="T24" fmla="*/ 40 w 51"/>
                  <a:gd name="T25" fmla="*/ 110 h 478"/>
                  <a:gd name="T26" fmla="*/ 51 w 51"/>
                  <a:gd name="T27" fmla="*/ 1 h 478"/>
                  <a:gd name="T28" fmla="*/ 49 w 51"/>
                  <a:gd name="T29"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 h="478">
                    <a:moveTo>
                      <a:pt x="6" y="435"/>
                    </a:moveTo>
                    <a:cubicBezTo>
                      <a:pt x="5" y="435"/>
                      <a:pt x="5" y="435"/>
                      <a:pt x="5" y="435"/>
                    </a:cubicBezTo>
                    <a:cubicBezTo>
                      <a:pt x="0" y="478"/>
                      <a:pt x="0" y="478"/>
                      <a:pt x="0" y="478"/>
                    </a:cubicBezTo>
                    <a:cubicBezTo>
                      <a:pt x="2" y="478"/>
                      <a:pt x="2" y="478"/>
                      <a:pt x="2" y="478"/>
                    </a:cubicBezTo>
                    <a:cubicBezTo>
                      <a:pt x="6" y="435"/>
                      <a:pt x="6" y="435"/>
                      <a:pt x="6" y="435"/>
                    </a:cubicBezTo>
                    <a:moveTo>
                      <a:pt x="35" y="138"/>
                    </a:moveTo>
                    <a:cubicBezTo>
                      <a:pt x="5" y="430"/>
                      <a:pt x="5" y="430"/>
                      <a:pt x="5" y="430"/>
                    </a:cubicBezTo>
                    <a:cubicBezTo>
                      <a:pt x="7" y="429"/>
                      <a:pt x="7" y="429"/>
                      <a:pt x="7" y="429"/>
                    </a:cubicBezTo>
                    <a:cubicBezTo>
                      <a:pt x="37" y="139"/>
                      <a:pt x="37" y="139"/>
                      <a:pt x="37" y="139"/>
                    </a:cubicBezTo>
                    <a:cubicBezTo>
                      <a:pt x="36" y="139"/>
                      <a:pt x="36" y="138"/>
                      <a:pt x="35" y="138"/>
                    </a:cubicBezTo>
                    <a:moveTo>
                      <a:pt x="49" y="0"/>
                    </a:moveTo>
                    <a:cubicBezTo>
                      <a:pt x="38" y="110"/>
                      <a:pt x="38" y="110"/>
                      <a:pt x="38" y="110"/>
                    </a:cubicBezTo>
                    <a:cubicBezTo>
                      <a:pt x="39" y="110"/>
                      <a:pt x="39" y="110"/>
                      <a:pt x="40" y="110"/>
                    </a:cubicBezTo>
                    <a:cubicBezTo>
                      <a:pt x="51" y="1"/>
                      <a:pt x="51" y="1"/>
                      <a:pt x="51" y="1"/>
                    </a:cubicBezTo>
                    <a:cubicBezTo>
                      <a:pt x="50" y="0"/>
                      <a:pt x="50" y="0"/>
                      <a:pt x="49"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029">
                <a:extLst>
                  <a:ext uri="{FF2B5EF4-FFF2-40B4-BE49-F238E27FC236}">
                    <a16:creationId xmlns:a16="http://schemas.microsoft.com/office/drawing/2014/main" id="{E3271BE6-8576-4708-8D7B-0384E25361B2}"/>
                  </a:ext>
                </a:extLst>
              </p:cNvPr>
              <p:cNvSpPr>
                <a:spLocks/>
              </p:cNvSpPr>
              <p:nvPr/>
            </p:nvSpPr>
            <p:spPr bwMode="auto">
              <a:xfrm>
                <a:off x="-2177" y="1925"/>
                <a:ext cx="2" cy="6"/>
              </a:xfrm>
              <a:custGeom>
                <a:avLst/>
                <a:gdLst>
                  <a:gd name="T0" fmla="*/ 2 w 2"/>
                  <a:gd name="T1" fmla="*/ 0 h 6"/>
                  <a:gd name="T2" fmla="*/ 0 w 2"/>
                  <a:gd name="T3" fmla="*/ 1 h 6"/>
                  <a:gd name="T4" fmla="*/ 0 w 2"/>
                  <a:gd name="T5" fmla="*/ 6 h 6"/>
                  <a:gd name="T6" fmla="*/ 1 w 2"/>
                  <a:gd name="T7" fmla="*/ 6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0" y="1"/>
                    </a:lnTo>
                    <a:lnTo>
                      <a:pt x="0" y="6"/>
                    </a:lnTo>
                    <a:lnTo>
                      <a:pt x="1" y="6"/>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030">
                <a:extLst>
                  <a:ext uri="{FF2B5EF4-FFF2-40B4-BE49-F238E27FC236}">
                    <a16:creationId xmlns:a16="http://schemas.microsoft.com/office/drawing/2014/main" id="{B8B5515C-288E-41E1-8687-8DB48CF209A6}"/>
                  </a:ext>
                </a:extLst>
              </p:cNvPr>
              <p:cNvSpPr>
                <a:spLocks/>
              </p:cNvSpPr>
              <p:nvPr/>
            </p:nvSpPr>
            <p:spPr bwMode="auto">
              <a:xfrm>
                <a:off x="-2177" y="1925"/>
                <a:ext cx="2" cy="6"/>
              </a:xfrm>
              <a:custGeom>
                <a:avLst/>
                <a:gdLst>
                  <a:gd name="T0" fmla="*/ 2 w 2"/>
                  <a:gd name="T1" fmla="*/ 0 h 6"/>
                  <a:gd name="T2" fmla="*/ 0 w 2"/>
                  <a:gd name="T3" fmla="*/ 1 h 6"/>
                  <a:gd name="T4" fmla="*/ 0 w 2"/>
                  <a:gd name="T5" fmla="*/ 6 h 6"/>
                  <a:gd name="T6" fmla="*/ 1 w 2"/>
                  <a:gd name="T7" fmla="*/ 6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0" y="1"/>
                    </a:lnTo>
                    <a:lnTo>
                      <a:pt x="0" y="6"/>
                    </a:lnTo>
                    <a:lnTo>
                      <a:pt x="1"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031">
                <a:extLst>
                  <a:ext uri="{FF2B5EF4-FFF2-40B4-BE49-F238E27FC236}">
                    <a16:creationId xmlns:a16="http://schemas.microsoft.com/office/drawing/2014/main" id="{F63B4C38-0699-4018-B43C-5CF3E7175C4C}"/>
                  </a:ext>
                </a:extLst>
              </p:cNvPr>
              <p:cNvSpPr>
                <a:spLocks/>
              </p:cNvSpPr>
              <p:nvPr/>
            </p:nvSpPr>
            <p:spPr bwMode="auto">
              <a:xfrm>
                <a:off x="-2144" y="1575"/>
                <a:ext cx="6" cy="32"/>
              </a:xfrm>
              <a:custGeom>
                <a:avLst/>
                <a:gdLst>
                  <a:gd name="T0" fmla="*/ 5 w 5"/>
                  <a:gd name="T1" fmla="*/ 0 h 29"/>
                  <a:gd name="T2" fmla="*/ 3 w 5"/>
                  <a:gd name="T3" fmla="*/ 0 h 29"/>
                  <a:gd name="T4" fmla="*/ 0 w 5"/>
                  <a:gd name="T5" fmla="*/ 28 h 29"/>
                  <a:gd name="T6" fmla="*/ 2 w 5"/>
                  <a:gd name="T7" fmla="*/ 29 h 29"/>
                  <a:gd name="T8" fmla="*/ 5 w 5"/>
                  <a:gd name="T9" fmla="*/ 0 h 29"/>
                </a:gdLst>
                <a:ahLst/>
                <a:cxnLst>
                  <a:cxn ang="0">
                    <a:pos x="T0" y="T1"/>
                  </a:cxn>
                  <a:cxn ang="0">
                    <a:pos x="T2" y="T3"/>
                  </a:cxn>
                  <a:cxn ang="0">
                    <a:pos x="T4" y="T5"/>
                  </a:cxn>
                  <a:cxn ang="0">
                    <a:pos x="T6" y="T7"/>
                  </a:cxn>
                  <a:cxn ang="0">
                    <a:pos x="T8" y="T9"/>
                  </a:cxn>
                </a:cxnLst>
                <a:rect l="0" t="0" r="r" b="b"/>
                <a:pathLst>
                  <a:path w="5" h="29">
                    <a:moveTo>
                      <a:pt x="5" y="0"/>
                    </a:moveTo>
                    <a:cubicBezTo>
                      <a:pt x="4" y="0"/>
                      <a:pt x="4" y="0"/>
                      <a:pt x="3" y="0"/>
                    </a:cubicBezTo>
                    <a:cubicBezTo>
                      <a:pt x="0" y="28"/>
                      <a:pt x="0" y="28"/>
                      <a:pt x="0" y="28"/>
                    </a:cubicBezTo>
                    <a:cubicBezTo>
                      <a:pt x="1" y="28"/>
                      <a:pt x="1" y="29"/>
                      <a:pt x="2" y="29"/>
                    </a:cubicBezTo>
                    <a:cubicBezTo>
                      <a:pt x="5" y="0"/>
                      <a:pt x="5" y="0"/>
                      <a:pt x="5" y="0"/>
                    </a:cubicBezTo>
                  </a:path>
                </a:pathLst>
              </a:custGeom>
              <a:solidFill>
                <a:srgbClr val="C4C7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32">
                <a:extLst>
                  <a:ext uri="{FF2B5EF4-FFF2-40B4-BE49-F238E27FC236}">
                    <a16:creationId xmlns:a16="http://schemas.microsoft.com/office/drawing/2014/main" id="{DE9A21CF-F6C6-4B93-BD12-76581D9F1214}"/>
                  </a:ext>
                </a:extLst>
              </p:cNvPr>
              <p:cNvSpPr>
                <a:spLocks noEditPoints="1"/>
              </p:cNvSpPr>
              <p:nvPr/>
            </p:nvSpPr>
            <p:spPr bwMode="auto">
              <a:xfrm>
                <a:off x="-4368" y="1512"/>
                <a:ext cx="86" cy="395"/>
              </a:xfrm>
              <a:custGeom>
                <a:avLst/>
                <a:gdLst>
                  <a:gd name="T0" fmla="*/ 41 w 78"/>
                  <a:gd name="T1" fmla="*/ 320 h 361"/>
                  <a:gd name="T2" fmla="*/ 40 w 78"/>
                  <a:gd name="T3" fmla="*/ 323 h 361"/>
                  <a:gd name="T4" fmla="*/ 41 w 78"/>
                  <a:gd name="T5" fmla="*/ 340 h 361"/>
                  <a:gd name="T6" fmla="*/ 42 w 78"/>
                  <a:gd name="T7" fmla="*/ 340 h 361"/>
                  <a:gd name="T8" fmla="*/ 41 w 78"/>
                  <a:gd name="T9" fmla="*/ 320 h 361"/>
                  <a:gd name="T10" fmla="*/ 35 w 78"/>
                  <a:gd name="T11" fmla="*/ 204 h 361"/>
                  <a:gd name="T12" fmla="*/ 33 w 78"/>
                  <a:gd name="T13" fmla="*/ 205 h 361"/>
                  <a:gd name="T14" fmla="*/ 0 w 78"/>
                  <a:gd name="T15" fmla="*/ 361 h 361"/>
                  <a:gd name="T16" fmla="*/ 2 w 78"/>
                  <a:gd name="T17" fmla="*/ 360 h 361"/>
                  <a:gd name="T18" fmla="*/ 35 w 78"/>
                  <a:gd name="T19" fmla="*/ 204 h 361"/>
                  <a:gd name="T20" fmla="*/ 37 w 78"/>
                  <a:gd name="T21" fmla="*/ 204 h 361"/>
                  <a:gd name="T22" fmla="*/ 35 w 78"/>
                  <a:gd name="T23" fmla="*/ 204 h 361"/>
                  <a:gd name="T24" fmla="*/ 40 w 78"/>
                  <a:gd name="T25" fmla="*/ 320 h 361"/>
                  <a:gd name="T26" fmla="*/ 41 w 78"/>
                  <a:gd name="T27" fmla="*/ 318 h 361"/>
                  <a:gd name="T28" fmla="*/ 37 w 78"/>
                  <a:gd name="T29" fmla="*/ 204 h 361"/>
                  <a:gd name="T30" fmla="*/ 33 w 78"/>
                  <a:gd name="T31" fmla="*/ 130 h 361"/>
                  <a:gd name="T32" fmla="*/ 32 w 78"/>
                  <a:gd name="T33" fmla="*/ 132 h 361"/>
                  <a:gd name="T34" fmla="*/ 35 w 78"/>
                  <a:gd name="T35" fmla="*/ 197 h 361"/>
                  <a:gd name="T36" fmla="*/ 34 w 78"/>
                  <a:gd name="T37" fmla="*/ 200 h 361"/>
                  <a:gd name="T38" fmla="*/ 36 w 78"/>
                  <a:gd name="T39" fmla="*/ 199 h 361"/>
                  <a:gd name="T40" fmla="*/ 36 w 78"/>
                  <a:gd name="T41" fmla="*/ 197 h 361"/>
                  <a:gd name="T42" fmla="*/ 49 w 78"/>
                  <a:gd name="T43" fmla="*/ 136 h 361"/>
                  <a:gd name="T44" fmla="*/ 48 w 78"/>
                  <a:gd name="T45" fmla="*/ 136 h 361"/>
                  <a:gd name="T46" fmla="*/ 36 w 78"/>
                  <a:gd name="T47" fmla="*/ 191 h 361"/>
                  <a:gd name="T48" fmla="*/ 33 w 78"/>
                  <a:gd name="T49" fmla="*/ 130 h 361"/>
                  <a:gd name="T50" fmla="*/ 55 w 78"/>
                  <a:gd name="T51" fmla="*/ 107 h 361"/>
                  <a:gd name="T52" fmla="*/ 53 w 78"/>
                  <a:gd name="T53" fmla="*/ 109 h 361"/>
                  <a:gd name="T54" fmla="*/ 48 w 78"/>
                  <a:gd name="T55" fmla="*/ 135 h 361"/>
                  <a:gd name="T56" fmla="*/ 49 w 78"/>
                  <a:gd name="T57" fmla="*/ 135 h 361"/>
                  <a:gd name="T58" fmla="*/ 55 w 78"/>
                  <a:gd name="T59" fmla="*/ 107 h 361"/>
                  <a:gd name="T60" fmla="*/ 30 w 78"/>
                  <a:gd name="T61" fmla="*/ 70 h 361"/>
                  <a:gd name="T62" fmla="*/ 32 w 78"/>
                  <a:gd name="T63" fmla="*/ 125 h 361"/>
                  <a:gd name="T64" fmla="*/ 33 w 78"/>
                  <a:gd name="T65" fmla="*/ 123 h 361"/>
                  <a:gd name="T66" fmla="*/ 31 w 78"/>
                  <a:gd name="T67" fmla="*/ 71 h 361"/>
                  <a:gd name="T68" fmla="*/ 30 w 78"/>
                  <a:gd name="T69" fmla="*/ 70 h 361"/>
                  <a:gd name="T70" fmla="*/ 75 w 78"/>
                  <a:gd name="T71" fmla="*/ 12 h 361"/>
                  <a:gd name="T72" fmla="*/ 74 w 78"/>
                  <a:gd name="T73" fmla="*/ 13 h 361"/>
                  <a:gd name="T74" fmla="*/ 55 w 78"/>
                  <a:gd name="T75" fmla="*/ 100 h 361"/>
                  <a:gd name="T76" fmla="*/ 57 w 78"/>
                  <a:gd name="T77" fmla="*/ 98 h 361"/>
                  <a:gd name="T78" fmla="*/ 75 w 78"/>
                  <a:gd name="T79" fmla="*/ 12 h 361"/>
                  <a:gd name="T80" fmla="*/ 76 w 78"/>
                  <a:gd name="T81" fmla="*/ 0 h 361"/>
                  <a:gd name="T82" fmla="*/ 75 w 78"/>
                  <a:gd name="T83" fmla="*/ 7 h 361"/>
                  <a:gd name="T84" fmla="*/ 77 w 78"/>
                  <a:gd name="T85" fmla="*/ 6 h 361"/>
                  <a:gd name="T86" fmla="*/ 78 w 78"/>
                  <a:gd name="T87" fmla="*/ 1 h 361"/>
                  <a:gd name="T88" fmla="*/ 76 w 78"/>
                  <a:gd name="T8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 h="361">
                    <a:moveTo>
                      <a:pt x="41" y="320"/>
                    </a:moveTo>
                    <a:cubicBezTo>
                      <a:pt x="40" y="323"/>
                      <a:pt x="40" y="323"/>
                      <a:pt x="40" y="323"/>
                    </a:cubicBezTo>
                    <a:cubicBezTo>
                      <a:pt x="41" y="340"/>
                      <a:pt x="41" y="340"/>
                      <a:pt x="41" y="340"/>
                    </a:cubicBezTo>
                    <a:cubicBezTo>
                      <a:pt x="42" y="340"/>
                      <a:pt x="42" y="340"/>
                      <a:pt x="42" y="340"/>
                    </a:cubicBezTo>
                    <a:cubicBezTo>
                      <a:pt x="41" y="320"/>
                      <a:pt x="41" y="320"/>
                      <a:pt x="41" y="320"/>
                    </a:cubicBezTo>
                    <a:moveTo>
                      <a:pt x="35" y="204"/>
                    </a:moveTo>
                    <a:cubicBezTo>
                      <a:pt x="33" y="205"/>
                      <a:pt x="33" y="205"/>
                      <a:pt x="33" y="205"/>
                    </a:cubicBezTo>
                    <a:cubicBezTo>
                      <a:pt x="0" y="361"/>
                      <a:pt x="0" y="361"/>
                      <a:pt x="0" y="361"/>
                    </a:cubicBezTo>
                    <a:cubicBezTo>
                      <a:pt x="2" y="360"/>
                      <a:pt x="2" y="360"/>
                      <a:pt x="2" y="360"/>
                    </a:cubicBezTo>
                    <a:cubicBezTo>
                      <a:pt x="35" y="204"/>
                      <a:pt x="35" y="204"/>
                      <a:pt x="35" y="204"/>
                    </a:cubicBezTo>
                    <a:moveTo>
                      <a:pt x="37" y="204"/>
                    </a:moveTo>
                    <a:cubicBezTo>
                      <a:pt x="35" y="204"/>
                      <a:pt x="35" y="204"/>
                      <a:pt x="35" y="204"/>
                    </a:cubicBezTo>
                    <a:cubicBezTo>
                      <a:pt x="40" y="320"/>
                      <a:pt x="40" y="320"/>
                      <a:pt x="40" y="320"/>
                    </a:cubicBezTo>
                    <a:cubicBezTo>
                      <a:pt x="41" y="318"/>
                      <a:pt x="41" y="318"/>
                      <a:pt x="41" y="318"/>
                    </a:cubicBezTo>
                    <a:cubicBezTo>
                      <a:pt x="37" y="204"/>
                      <a:pt x="37" y="204"/>
                      <a:pt x="37" y="204"/>
                    </a:cubicBezTo>
                    <a:moveTo>
                      <a:pt x="33" y="130"/>
                    </a:moveTo>
                    <a:cubicBezTo>
                      <a:pt x="32" y="132"/>
                      <a:pt x="32" y="132"/>
                      <a:pt x="32" y="132"/>
                    </a:cubicBezTo>
                    <a:cubicBezTo>
                      <a:pt x="35" y="197"/>
                      <a:pt x="35" y="197"/>
                      <a:pt x="35" y="197"/>
                    </a:cubicBezTo>
                    <a:cubicBezTo>
                      <a:pt x="34" y="200"/>
                      <a:pt x="34" y="200"/>
                      <a:pt x="34" y="200"/>
                    </a:cubicBezTo>
                    <a:cubicBezTo>
                      <a:pt x="36" y="199"/>
                      <a:pt x="36" y="199"/>
                      <a:pt x="36" y="199"/>
                    </a:cubicBezTo>
                    <a:cubicBezTo>
                      <a:pt x="36" y="197"/>
                      <a:pt x="36" y="197"/>
                      <a:pt x="36" y="197"/>
                    </a:cubicBezTo>
                    <a:cubicBezTo>
                      <a:pt x="49" y="136"/>
                      <a:pt x="49" y="136"/>
                      <a:pt x="49" y="136"/>
                    </a:cubicBezTo>
                    <a:cubicBezTo>
                      <a:pt x="48" y="136"/>
                      <a:pt x="48" y="136"/>
                      <a:pt x="48" y="136"/>
                    </a:cubicBezTo>
                    <a:cubicBezTo>
                      <a:pt x="36" y="191"/>
                      <a:pt x="36" y="191"/>
                      <a:pt x="36" y="191"/>
                    </a:cubicBezTo>
                    <a:cubicBezTo>
                      <a:pt x="33" y="130"/>
                      <a:pt x="33" y="130"/>
                      <a:pt x="33" y="130"/>
                    </a:cubicBezTo>
                    <a:moveTo>
                      <a:pt x="55" y="107"/>
                    </a:moveTo>
                    <a:cubicBezTo>
                      <a:pt x="53" y="109"/>
                      <a:pt x="53" y="109"/>
                      <a:pt x="53" y="109"/>
                    </a:cubicBezTo>
                    <a:cubicBezTo>
                      <a:pt x="48" y="135"/>
                      <a:pt x="48" y="135"/>
                      <a:pt x="48" y="135"/>
                    </a:cubicBezTo>
                    <a:cubicBezTo>
                      <a:pt x="49" y="135"/>
                      <a:pt x="49" y="135"/>
                      <a:pt x="49" y="135"/>
                    </a:cubicBezTo>
                    <a:cubicBezTo>
                      <a:pt x="55" y="107"/>
                      <a:pt x="55" y="107"/>
                      <a:pt x="55" y="107"/>
                    </a:cubicBezTo>
                    <a:moveTo>
                      <a:pt x="30" y="70"/>
                    </a:moveTo>
                    <a:cubicBezTo>
                      <a:pt x="32" y="125"/>
                      <a:pt x="32" y="125"/>
                      <a:pt x="32" y="125"/>
                    </a:cubicBezTo>
                    <a:cubicBezTo>
                      <a:pt x="33" y="123"/>
                      <a:pt x="33" y="123"/>
                      <a:pt x="33" y="123"/>
                    </a:cubicBezTo>
                    <a:cubicBezTo>
                      <a:pt x="31" y="71"/>
                      <a:pt x="31" y="71"/>
                      <a:pt x="31" y="71"/>
                    </a:cubicBezTo>
                    <a:cubicBezTo>
                      <a:pt x="30" y="71"/>
                      <a:pt x="30" y="71"/>
                      <a:pt x="30" y="70"/>
                    </a:cubicBezTo>
                    <a:moveTo>
                      <a:pt x="75" y="12"/>
                    </a:moveTo>
                    <a:cubicBezTo>
                      <a:pt x="74" y="13"/>
                      <a:pt x="74" y="13"/>
                      <a:pt x="74" y="13"/>
                    </a:cubicBezTo>
                    <a:cubicBezTo>
                      <a:pt x="55" y="100"/>
                      <a:pt x="55" y="100"/>
                      <a:pt x="55" y="100"/>
                    </a:cubicBezTo>
                    <a:cubicBezTo>
                      <a:pt x="57" y="98"/>
                      <a:pt x="57" y="98"/>
                      <a:pt x="57" y="98"/>
                    </a:cubicBezTo>
                    <a:cubicBezTo>
                      <a:pt x="75" y="12"/>
                      <a:pt x="75" y="12"/>
                      <a:pt x="75" y="12"/>
                    </a:cubicBezTo>
                    <a:moveTo>
                      <a:pt x="76" y="0"/>
                    </a:moveTo>
                    <a:cubicBezTo>
                      <a:pt x="75" y="7"/>
                      <a:pt x="75" y="7"/>
                      <a:pt x="75" y="7"/>
                    </a:cubicBezTo>
                    <a:cubicBezTo>
                      <a:pt x="77" y="6"/>
                      <a:pt x="77" y="6"/>
                      <a:pt x="77" y="6"/>
                    </a:cubicBezTo>
                    <a:cubicBezTo>
                      <a:pt x="78" y="1"/>
                      <a:pt x="78" y="1"/>
                      <a:pt x="78" y="1"/>
                    </a:cubicBezTo>
                    <a:cubicBezTo>
                      <a:pt x="77" y="1"/>
                      <a:pt x="77" y="1"/>
                      <a:pt x="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033">
                <a:extLst>
                  <a:ext uri="{FF2B5EF4-FFF2-40B4-BE49-F238E27FC236}">
                    <a16:creationId xmlns:a16="http://schemas.microsoft.com/office/drawing/2014/main" id="{A928E7C9-E98F-4B8A-9C8F-523DEB585241}"/>
                  </a:ext>
                </a:extLst>
              </p:cNvPr>
              <p:cNvSpPr>
                <a:spLocks noChangeArrowheads="1"/>
              </p:cNvSpPr>
              <p:nvPr/>
            </p:nvSpPr>
            <p:spPr bwMode="auto">
              <a:xfrm>
                <a:off x="-4315" y="1660"/>
                <a:ext cx="1" cy="1"/>
              </a:xfrm>
              <a:prstGeom prst="rect">
                <a:avLst/>
              </a:prstGeom>
              <a:solidFill>
                <a:srgbClr val="C6C8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034">
                <a:extLst>
                  <a:ext uri="{FF2B5EF4-FFF2-40B4-BE49-F238E27FC236}">
                    <a16:creationId xmlns:a16="http://schemas.microsoft.com/office/drawing/2014/main" id="{95E90A71-85C0-480A-AA81-3DA7B98C3755}"/>
                  </a:ext>
                </a:extLst>
              </p:cNvPr>
              <p:cNvSpPr>
                <a:spLocks noChangeArrowheads="1"/>
              </p:cNvSpPr>
              <p:nvPr/>
            </p:nvSpPr>
            <p:spPr bwMode="auto">
              <a:xfrm>
                <a:off x="-4315" y="1660"/>
                <a:ext cx="1" cy="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035">
                <a:extLst>
                  <a:ext uri="{FF2B5EF4-FFF2-40B4-BE49-F238E27FC236}">
                    <a16:creationId xmlns:a16="http://schemas.microsoft.com/office/drawing/2014/main" id="{56B03B36-D61B-40AA-8617-E2EE5F1A0B69}"/>
                  </a:ext>
                </a:extLst>
              </p:cNvPr>
              <p:cNvSpPr>
                <a:spLocks/>
              </p:cNvSpPr>
              <p:nvPr/>
            </p:nvSpPr>
            <p:spPr bwMode="auto">
              <a:xfrm>
                <a:off x="-4324" y="1860"/>
                <a:ext cx="1" cy="6"/>
              </a:xfrm>
              <a:custGeom>
                <a:avLst/>
                <a:gdLst>
                  <a:gd name="T0" fmla="*/ 1 w 1"/>
                  <a:gd name="T1" fmla="*/ 0 h 6"/>
                  <a:gd name="T2" fmla="*/ 0 w 1"/>
                  <a:gd name="T3" fmla="*/ 2 h 6"/>
                  <a:gd name="T4" fmla="*/ 0 w 1"/>
                  <a:gd name="T5" fmla="*/ 6 h 6"/>
                  <a:gd name="T6" fmla="*/ 1 w 1"/>
                  <a:gd name="T7" fmla="*/ 2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2"/>
                    </a:lnTo>
                    <a:lnTo>
                      <a:pt x="0" y="6"/>
                    </a:lnTo>
                    <a:lnTo>
                      <a:pt x="1" y="2"/>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36">
                <a:extLst>
                  <a:ext uri="{FF2B5EF4-FFF2-40B4-BE49-F238E27FC236}">
                    <a16:creationId xmlns:a16="http://schemas.microsoft.com/office/drawing/2014/main" id="{23D972E6-2035-475A-8906-B02702DA25F9}"/>
                  </a:ext>
                </a:extLst>
              </p:cNvPr>
              <p:cNvSpPr>
                <a:spLocks/>
              </p:cNvSpPr>
              <p:nvPr/>
            </p:nvSpPr>
            <p:spPr bwMode="auto">
              <a:xfrm>
                <a:off x="-4324" y="1860"/>
                <a:ext cx="1" cy="6"/>
              </a:xfrm>
              <a:custGeom>
                <a:avLst/>
                <a:gdLst>
                  <a:gd name="T0" fmla="*/ 1 w 1"/>
                  <a:gd name="T1" fmla="*/ 0 h 6"/>
                  <a:gd name="T2" fmla="*/ 0 w 1"/>
                  <a:gd name="T3" fmla="*/ 2 h 6"/>
                  <a:gd name="T4" fmla="*/ 0 w 1"/>
                  <a:gd name="T5" fmla="*/ 6 h 6"/>
                  <a:gd name="T6" fmla="*/ 1 w 1"/>
                  <a:gd name="T7" fmla="*/ 2 h 6"/>
                  <a:gd name="T8" fmla="*/ 1 w 1"/>
                  <a:gd name="T9" fmla="*/ 0 h 6"/>
                </a:gdLst>
                <a:ahLst/>
                <a:cxnLst>
                  <a:cxn ang="0">
                    <a:pos x="T0" y="T1"/>
                  </a:cxn>
                  <a:cxn ang="0">
                    <a:pos x="T2" y="T3"/>
                  </a:cxn>
                  <a:cxn ang="0">
                    <a:pos x="T4" y="T5"/>
                  </a:cxn>
                  <a:cxn ang="0">
                    <a:pos x="T6" y="T7"/>
                  </a:cxn>
                  <a:cxn ang="0">
                    <a:pos x="T8" y="T9"/>
                  </a:cxn>
                </a:cxnLst>
                <a:rect l="0" t="0" r="r" b="b"/>
                <a:pathLst>
                  <a:path w="1" h="6">
                    <a:moveTo>
                      <a:pt x="1" y="0"/>
                    </a:moveTo>
                    <a:lnTo>
                      <a:pt x="0" y="2"/>
                    </a:lnTo>
                    <a:lnTo>
                      <a:pt x="0" y="6"/>
                    </a:lnTo>
                    <a:lnTo>
                      <a:pt x="1"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037">
                <a:extLst>
                  <a:ext uri="{FF2B5EF4-FFF2-40B4-BE49-F238E27FC236}">
                    <a16:creationId xmlns:a16="http://schemas.microsoft.com/office/drawing/2014/main" id="{9043D2C5-D3DA-4FF5-8050-FA414A783360}"/>
                  </a:ext>
                </a:extLst>
              </p:cNvPr>
              <p:cNvSpPr>
                <a:spLocks/>
              </p:cNvSpPr>
              <p:nvPr/>
            </p:nvSpPr>
            <p:spPr bwMode="auto">
              <a:xfrm>
                <a:off x="-4332" y="1730"/>
                <a:ext cx="5" cy="6"/>
              </a:xfrm>
              <a:custGeom>
                <a:avLst/>
                <a:gdLst>
                  <a:gd name="T0" fmla="*/ 4 w 5"/>
                  <a:gd name="T1" fmla="*/ 0 h 6"/>
                  <a:gd name="T2" fmla="*/ 1 w 5"/>
                  <a:gd name="T3" fmla="*/ 1 h 6"/>
                  <a:gd name="T4" fmla="*/ 0 w 5"/>
                  <a:gd name="T5" fmla="*/ 6 h 6"/>
                  <a:gd name="T6" fmla="*/ 3 w 5"/>
                  <a:gd name="T7" fmla="*/ 5 h 6"/>
                  <a:gd name="T8" fmla="*/ 3 w 5"/>
                  <a:gd name="T9" fmla="*/ 4 h 6"/>
                  <a:gd name="T10" fmla="*/ 3 w 5"/>
                  <a:gd name="T11" fmla="*/ 5 h 6"/>
                  <a:gd name="T12" fmla="*/ 5 w 5"/>
                  <a:gd name="T13" fmla="*/ 5 h 6"/>
                  <a:gd name="T14" fmla="*/ 4 w 5"/>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4" y="0"/>
                    </a:moveTo>
                    <a:lnTo>
                      <a:pt x="1" y="1"/>
                    </a:lnTo>
                    <a:lnTo>
                      <a:pt x="0" y="6"/>
                    </a:lnTo>
                    <a:lnTo>
                      <a:pt x="3" y="5"/>
                    </a:lnTo>
                    <a:lnTo>
                      <a:pt x="3" y="4"/>
                    </a:lnTo>
                    <a:lnTo>
                      <a:pt x="3" y="5"/>
                    </a:lnTo>
                    <a:lnTo>
                      <a:pt x="5" y="5"/>
                    </a:lnTo>
                    <a:lnTo>
                      <a:pt x="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038">
                <a:extLst>
                  <a:ext uri="{FF2B5EF4-FFF2-40B4-BE49-F238E27FC236}">
                    <a16:creationId xmlns:a16="http://schemas.microsoft.com/office/drawing/2014/main" id="{CBF5C8C4-B3E8-404F-B887-4650CF468523}"/>
                  </a:ext>
                </a:extLst>
              </p:cNvPr>
              <p:cNvSpPr>
                <a:spLocks/>
              </p:cNvSpPr>
              <p:nvPr/>
            </p:nvSpPr>
            <p:spPr bwMode="auto">
              <a:xfrm>
                <a:off x="-4332" y="1730"/>
                <a:ext cx="5" cy="6"/>
              </a:xfrm>
              <a:custGeom>
                <a:avLst/>
                <a:gdLst>
                  <a:gd name="T0" fmla="*/ 4 w 5"/>
                  <a:gd name="T1" fmla="*/ 0 h 6"/>
                  <a:gd name="T2" fmla="*/ 1 w 5"/>
                  <a:gd name="T3" fmla="*/ 1 h 6"/>
                  <a:gd name="T4" fmla="*/ 0 w 5"/>
                  <a:gd name="T5" fmla="*/ 6 h 6"/>
                  <a:gd name="T6" fmla="*/ 3 w 5"/>
                  <a:gd name="T7" fmla="*/ 5 h 6"/>
                  <a:gd name="T8" fmla="*/ 3 w 5"/>
                  <a:gd name="T9" fmla="*/ 4 h 6"/>
                  <a:gd name="T10" fmla="*/ 3 w 5"/>
                  <a:gd name="T11" fmla="*/ 5 h 6"/>
                  <a:gd name="T12" fmla="*/ 5 w 5"/>
                  <a:gd name="T13" fmla="*/ 5 h 6"/>
                  <a:gd name="T14" fmla="*/ 4 w 5"/>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4" y="0"/>
                    </a:moveTo>
                    <a:lnTo>
                      <a:pt x="1" y="1"/>
                    </a:lnTo>
                    <a:lnTo>
                      <a:pt x="0" y="6"/>
                    </a:lnTo>
                    <a:lnTo>
                      <a:pt x="3" y="5"/>
                    </a:lnTo>
                    <a:lnTo>
                      <a:pt x="3" y="4"/>
                    </a:lnTo>
                    <a:lnTo>
                      <a:pt x="3" y="5"/>
                    </a:lnTo>
                    <a:lnTo>
                      <a:pt x="5" y="5"/>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039">
                <a:extLst>
                  <a:ext uri="{FF2B5EF4-FFF2-40B4-BE49-F238E27FC236}">
                    <a16:creationId xmlns:a16="http://schemas.microsoft.com/office/drawing/2014/main" id="{E2D0463A-7085-4FD8-8211-BD5552EB4951}"/>
                  </a:ext>
                </a:extLst>
              </p:cNvPr>
              <p:cNvSpPr>
                <a:spLocks noEditPoints="1"/>
              </p:cNvSpPr>
              <p:nvPr/>
            </p:nvSpPr>
            <p:spPr bwMode="auto">
              <a:xfrm>
                <a:off x="-4323" y="1885"/>
                <a:ext cx="6" cy="94"/>
              </a:xfrm>
              <a:custGeom>
                <a:avLst/>
                <a:gdLst>
                  <a:gd name="T0" fmla="*/ 3 w 6"/>
                  <a:gd name="T1" fmla="*/ 45 h 94"/>
                  <a:gd name="T2" fmla="*/ 2 w 6"/>
                  <a:gd name="T3" fmla="*/ 46 h 94"/>
                  <a:gd name="T4" fmla="*/ 5 w 6"/>
                  <a:gd name="T5" fmla="*/ 94 h 94"/>
                  <a:gd name="T6" fmla="*/ 6 w 6"/>
                  <a:gd name="T7" fmla="*/ 94 h 94"/>
                  <a:gd name="T8" fmla="*/ 3 w 6"/>
                  <a:gd name="T9" fmla="*/ 45 h 94"/>
                  <a:gd name="T10" fmla="*/ 1 w 6"/>
                  <a:gd name="T11" fmla="*/ 0 h 94"/>
                  <a:gd name="T12" fmla="*/ 0 w 6"/>
                  <a:gd name="T13" fmla="*/ 2 h 94"/>
                  <a:gd name="T14" fmla="*/ 1 w 6"/>
                  <a:gd name="T15" fmla="*/ 41 h 94"/>
                  <a:gd name="T16" fmla="*/ 3 w 6"/>
                  <a:gd name="T17" fmla="*/ 40 h 94"/>
                  <a:gd name="T18" fmla="*/ 1 w 6"/>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4">
                    <a:moveTo>
                      <a:pt x="3" y="45"/>
                    </a:moveTo>
                    <a:lnTo>
                      <a:pt x="2" y="46"/>
                    </a:lnTo>
                    <a:lnTo>
                      <a:pt x="5" y="94"/>
                    </a:lnTo>
                    <a:lnTo>
                      <a:pt x="6" y="94"/>
                    </a:lnTo>
                    <a:lnTo>
                      <a:pt x="3" y="45"/>
                    </a:lnTo>
                    <a:close/>
                    <a:moveTo>
                      <a:pt x="1" y="0"/>
                    </a:moveTo>
                    <a:lnTo>
                      <a:pt x="0" y="2"/>
                    </a:lnTo>
                    <a:lnTo>
                      <a:pt x="1" y="41"/>
                    </a:lnTo>
                    <a:lnTo>
                      <a:pt x="3" y="40"/>
                    </a:lnTo>
                    <a:lnTo>
                      <a:pt x="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040">
                <a:extLst>
                  <a:ext uri="{FF2B5EF4-FFF2-40B4-BE49-F238E27FC236}">
                    <a16:creationId xmlns:a16="http://schemas.microsoft.com/office/drawing/2014/main" id="{E0398AE4-ADC2-44CF-8223-C1AB07C1B380}"/>
                  </a:ext>
                </a:extLst>
              </p:cNvPr>
              <p:cNvSpPr>
                <a:spLocks noEditPoints="1"/>
              </p:cNvSpPr>
              <p:nvPr/>
            </p:nvSpPr>
            <p:spPr bwMode="auto">
              <a:xfrm>
                <a:off x="-4323" y="1885"/>
                <a:ext cx="6" cy="94"/>
              </a:xfrm>
              <a:custGeom>
                <a:avLst/>
                <a:gdLst>
                  <a:gd name="T0" fmla="*/ 3 w 6"/>
                  <a:gd name="T1" fmla="*/ 45 h 94"/>
                  <a:gd name="T2" fmla="*/ 2 w 6"/>
                  <a:gd name="T3" fmla="*/ 46 h 94"/>
                  <a:gd name="T4" fmla="*/ 5 w 6"/>
                  <a:gd name="T5" fmla="*/ 94 h 94"/>
                  <a:gd name="T6" fmla="*/ 6 w 6"/>
                  <a:gd name="T7" fmla="*/ 94 h 94"/>
                  <a:gd name="T8" fmla="*/ 3 w 6"/>
                  <a:gd name="T9" fmla="*/ 45 h 94"/>
                  <a:gd name="T10" fmla="*/ 1 w 6"/>
                  <a:gd name="T11" fmla="*/ 0 h 94"/>
                  <a:gd name="T12" fmla="*/ 0 w 6"/>
                  <a:gd name="T13" fmla="*/ 2 h 94"/>
                  <a:gd name="T14" fmla="*/ 1 w 6"/>
                  <a:gd name="T15" fmla="*/ 41 h 94"/>
                  <a:gd name="T16" fmla="*/ 3 w 6"/>
                  <a:gd name="T17" fmla="*/ 40 h 94"/>
                  <a:gd name="T18" fmla="*/ 1 w 6"/>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4">
                    <a:moveTo>
                      <a:pt x="3" y="45"/>
                    </a:moveTo>
                    <a:lnTo>
                      <a:pt x="2" y="46"/>
                    </a:lnTo>
                    <a:lnTo>
                      <a:pt x="5" y="94"/>
                    </a:lnTo>
                    <a:lnTo>
                      <a:pt x="6" y="94"/>
                    </a:lnTo>
                    <a:lnTo>
                      <a:pt x="3" y="45"/>
                    </a:lnTo>
                    <a:moveTo>
                      <a:pt x="1" y="0"/>
                    </a:moveTo>
                    <a:lnTo>
                      <a:pt x="0" y="2"/>
                    </a:lnTo>
                    <a:lnTo>
                      <a:pt x="1" y="41"/>
                    </a:lnTo>
                    <a:lnTo>
                      <a:pt x="3" y="4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041">
                <a:extLst>
                  <a:ext uri="{FF2B5EF4-FFF2-40B4-BE49-F238E27FC236}">
                    <a16:creationId xmlns:a16="http://schemas.microsoft.com/office/drawing/2014/main" id="{374B994F-0DE8-436C-B248-61502CCA210E}"/>
                  </a:ext>
                </a:extLst>
              </p:cNvPr>
              <p:cNvSpPr>
                <a:spLocks/>
              </p:cNvSpPr>
              <p:nvPr/>
            </p:nvSpPr>
            <p:spPr bwMode="auto">
              <a:xfrm>
                <a:off x="-4322" y="1925"/>
                <a:ext cx="2" cy="6"/>
              </a:xfrm>
              <a:custGeom>
                <a:avLst/>
                <a:gdLst>
                  <a:gd name="T0" fmla="*/ 2 w 2"/>
                  <a:gd name="T1" fmla="*/ 0 h 6"/>
                  <a:gd name="T2" fmla="*/ 0 w 2"/>
                  <a:gd name="T3" fmla="*/ 1 h 6"/>
                  <a:gd name="T4" fmla="*/ 1 w 2"/>
                  <a:gd name="T5" fmla="*/ 6 h 6"/>
                  <a:gd name="T6" fmla="*/ 2 w 2"/>
                  <a:gd name="T7" fmla="*/ 5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0" y="1"/>
                    </a:lnTo>
                    <a:lnTo>
                      <a:pt x="1" y="6"/>
                    </a:lnTo>
                    <a:lnTo>
                      <a:pt x="2" y="5"/>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042">
                <a:extLst>
                  <a:ext uri="{FF2B5EF4-FFF2-40B4-BE49-F238E27FC236}">
                    <a16:creationId xmlns:a16="http://schemas.microsoft.com/office/drawing/2014/main" id="{3EF5F36E-23D8-4DAE-AFC5-2ABEAF7291D7}"/>
                  </a:ext>
                </a:extLst>
              </p:cNvPr>
              <p:cNvSpPr>
                <a:spLocks/>
              </p:cNvSpPr>
              <p:nvPr/>
            </p:nvSpPr>
            <p:spPr bwMode="auto">
              <a:xfrm>
                <a:off x="-4322" y="1925"/>
                <a:ext cx="2" cy="6"/>
              </a:xfrm>
              <a:custGeom>
                <a:avLst/>
                <a:gdLst>
                  <a:gd name="T0" fmla="*/ 2 w 2"/>
                  <a:gd name="T1" fmla="*/ 0 h 6"/>
                  <a:gd name="T2" fmla="*/ 0 w 2"/>
                  <a:gd name="T3" fmla="*/ 1 h 6"/>
                  <a:gd name="T4" fmla="*/ 1 w 2"/>
                  <a:gd name="T5" fmla="*/ 6 h 6"/>
                  <a:gd name="T6" fmla="*/ 2 w 2"/>
                  <a:gd name="T7" fmla="*/ 5 h 6"/>
                  <a:gd name="T8" fmla="*/ 2 w 2"/>
                  <a:gd name="T9" fmla="*/ 0 h 6"/>
                </a:gdLst>
                <a:ahLst/>
                <a:cxnLst>
                  <a:cxn ang="0">
                    <a:pos x="T0" y="T1"/>
                  </a:cxn>
                  <a:cxn ang="0">
                    <a:pos x="T2" y="T3"/>
                  </a:cxn>
                  <a:cxn ang="0">
                    <a:pos x="T4" y="T5"/>
                  </a:cxn>
                  <a:cxn ang="0">
                    <a:pos x="T6" y="T7"/>
                  </a:cxn>
                  <a:cxn ang="0">
                    <a:pos x="T8" y="T9"/>
                  </a:cxn>
                </a:cxnLst>
                <a:rect l="0" t="0" r="r" b="b"/>
                <a:pathLst>
                  <a:path w="2" h="6">
                    <a:moveTo>
                      <a:pt x="2" y="0"/>
                    </a:moveTo>
                    <a:lnTo>
                      <a:pt x="0" y="1"/>
                    </a:lnTo>
                    <a:lnTo>
                      <a:pt x="1" y="6"/>
                    </a:lnTo>
                    <a:lnTo>
                      <a:pt x="2"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043">
                <a:extLst>
                  <a:ext uri="{FF2B5EF4-FFF2-40B4-BE49-F238E27FC236}">
                    <a16:creationId xmlns:a16="http://schemas.microsoft.com/office/drawing/2014/main" id="{939484AA-0C64-498A-B2DE-DE29F1CD1053}"/>
                  </a:ext>
                </a:extLst>
              </p:cNvPr>
              <p:cNvSpPr>
                <a:spLocks/>
              </p:cNvSpPr>
              <p:nvPr/>
            </p:nvSpPr>
            <p:spPr bwMode="auto">
              <a:xfrm>
                <a:off x="-4381" y="1907"/>
                <a:ext cx="15" cy="63"/>
              </a:xfrm>
              <a:custGeom>
                <a:avLst/>
                <a:gdLst>
                  <a:gd name="T0" fmla="*/ 14 w 14"/>
                  <a:gd name="T1" fmla="*/ 0 h 57"/>
                  <a:gd name="T2" fmla="*/ 12 w 14"/>
                  <a:gd name="T3" fmla="*/ 1 h 57"/>
                  <a:gd name="T4" fmla="*/ 0 w 14"/>
                  <a:gd name="T5" fmla="*/ 57 h 57"/>
                  <a:gd name="T6" fmla="*/ 1 w 14"/>
                  <a:gd name="T7" fmla="*/ 57 h 57"/>
                  <a:gd name="T8" fmla="*/ 2 w 14"/>
                  <a:gd name="T9" fmla="*/ 55 h 57"/>
                  <a:gd name="T10" fmla="*/ 14 w 14"/>
                  <a:gd name="T11" fmla="*/ 0 h 57"/>
                </a:gdLst>
                <a:ahLst/>
                <a:cxnLst>
                  <a:cxn ang="0">
                    <a:pos x="T0" y="T1"/>
                  </a:cxn>
                  <a:cxn ang="0">
                    <a:pos x="T2" y="T3"/>
                  </a:cxn>
                  <a:cxn ang="0">
                    <a:pos x="T4" y="T5"/>
                  </a:cxn>
                  <a:cxn ang="0">
                    <a:pos x="T6" y="T7"/>
                  </a:cxn>
                  <a:cxn ang="0">
                    <a:pos x="T8" y="T9"/>
                  </a:cxn>
                  <a:cxn ang="0">
                    <a:pos x="T10" y="T11"/>
                  </a:cxn>
                </a:cxnLst>
                <a:rect l="0" t="0" r="r" b="b"/>
                <a:pathLst>
                  <a:path w="14" h="57">
                    <a:moveTo>
                      <a:pt x="14" y="0"/>
                    </a:moveTo>
                    <a:cubicBezTo>
                      <a:pt x="12" y="1"/>
                      <a:pt x="12" y="1"/>
                      <a:pt x="12" y="1"/>
                    </a:cubicBezTo>
                    <a:cubicBezTo>
                      <a:pt x="0" y="57"/>
                      <a:pt x="0" y="57"/>
                      <a:pt x="0" y="57"/>
                    </a:cubicBezTo>
                    <a:cubicBezTo>
                      <a:pt x="1" y="57"/>
                      <a:pt x="1" y="57"/>
                      <a:pt x="1" y="57"/>
                    </a:cubicBezTo>
                    <a:cubicBezTo>
                      <a:pt x="2" y="55"/>
                      <a:pt x="2" y="55"/>
                      <a:pt x="2" y="55"/>
                    </a:cubicBezTo>
                    <a:cubicBezTo>
                      <a:pt x="14" y="0"/>
                      <a:pt x="14" y="0"/>
                      <a:pt x="1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044">
                <a:extLst>
                  <a:ext uri="{FF2B5EF4-FFF2-40B4-BE49-F238E27FC236}">
                    <a16:creationId xmlns:a16="http://schemas.microsoft.com/office/drawing/2014/main" id="{ED698A59-4AF5-409E-A890-469BCF891A8A}"/>
                  </a:ext>
                </a:extLst>
              </p:cNvPr>
              <p:cNvSpPr>
                <a:spLocks/>
              </p:cNvSpPr>
              <p:nvPr/>
            </p:nvSpPr>
            <p:spPr bwMode="auto">
              <a:xfrm>
                <a:off x="-4380" y="1968"/>
                <a:ext cx="1" cy="3"/>
              </a:xfrm>
              <a:custGeom>
                <a:avLst/>
                <a:gdLst>
                  <a:gd name="T0" fmla="*/ 1 w 1"/>
                  <a:gd name="T1" fmla="*/ 0 h 3"/>
                  <a:gd name="T2" fmla="*/ 0 w 1"/>
                  <a:gd name="T3" fmla="*/ 2 h 3"/>
                  <a:gd name="T4" fmla="*/ 0 w 1"/>
                  <a:gd name="T5" fmla="*/ 3 h 3"/>
                  <a:gd name="T6" fmla="*/ 1 w 1"/>
                  <a:gd name="T7" fmla="*/ 3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2"/>
                      <a:pt x="0" y="2"/>
                      <a:pt x="0" y="2"/>
                    </a:cubicBezTo>
                    <a:cubicBezTo>
                      <a:pt x="0" y="2"/>
                      <a:pt x="0" y="3"/>
                      <a:pt x="0" y="3"/>
                    </a:cubicBezTo>
                    <a:cubicBezTo>
                      <a:pt x="0" y="3"/>
                      <a:pt x="0" y="3"/>
                      <a:pt x="1" y="3"/>
                    </a:cubicBezTo>
                    <a:cubicBezTo>
                      <a:pt x="1" y="0"/>
                      <a:pt x="1" y="0"/>
                      <a:pt x="1"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045">
                <a:extLst>
                  <a:ext uri="{FF2B5EF4-FFF2-40B4-BE49-F238E27FC236}">
                    <a16:creationId xmlns:a16="http://schemas.microsoft.com/office/drawing/2014/main" id="{64B98AB1-4100-44A6-8932-ABF7883CD040}"/>
                  </a:ext>
                </a:extLst>
              </p:cNvPr>
              <p:cNvSpPr>
                <a:spLocks/>
              </p:cNvSpPr>
              <p:nvPr/>
            </p:nvSpPr>
            <p:spPr bwMode="auto">
              <a:xfrm>
                <a:off x="-4382" y="1970"/>
                <a:ext cx="3" cy="9"/>
              </a:xfrm>
              <a:custGeom>
                <a:avLst/>
                <a:gdLst>
                  <a:gd name="T0" fmla="*/ 1 w 3"/>
                  <a:gd name="T1" fmla="*/ 0 h 8"/>
                  <a:gd name="T2" fmla="*/ 0 w 3"/>
                  <a:gd name="T3" fmla="*/ 8 h 8"/>
                  <a:gd name="T4" fmla="*/ 1 w 3"/>
                  <a:gd name="T5" fmla="*/ 8 h 8"/>
                  <a:gd name="T6" fmla="*/ 3 w 3"/>
                  <a:gd name="T7" fmla="*/ 1 h 8"/>
                  <a:gd name="T8" fmla="*/ 2 w 3"/>
                  <a:gd name="T9" fmla="*/ 1 h 8"/>
                  <a:gd name="T10" fmla="*/ 2 w 3"/>
                  <a:gd name="T11" fmla="*/ 0 h 8"/>
                  <a:gd name="T12" fmla="*/ 2 w 3"/>
                  <a:gd name="T13" fmla="*/ 0 h 8"/>
                  <a:gd name="T14" fmla="*/ 1 w 3"/>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8">
                    <a:moveTo>
                      <a:pt x="1" y="0"/>
                    </a:moveTo>
                    <a:cubicBezTo>
                      <a:pt x="0" y="8"/>
                      <a:pt x="0" y="8"/>
                      <a:pt x="0" y="8"/>
                    </a:cubicBezTo>
                    <a:cubicBezTo>
                      <a:pt x="1" y="8"/>
                      <a:pt x="1" y="8"/>
                      <a:pt x="1" y="8"/>
                    </a:cubicBezTo>
                    <a:cubicBezTo>
                      <a:pt x="3" y="1"/>
                      <a:pt x="3" y="1"/>
                      <a:pt x="3" y="1"/>
                    </a:cubicBezTo>
                    <a:cubicBezTo>
                      <a:pt x="2" y="1"/>
                      <a:pt x="2" y="1"/>
                      <a:pt x="2" y="1"/>
                    </a:cubicBezTo>
                    <a:cubicBezTo>
                      <a:pt x="2" y="1"/>
                      <a:pt x="2" y="0"/>
                      <a:pt x="2" y="0"/>
                    </a:cubicBezTo>
                    <a:cubicBezTo>
                      <a:pt x="2" y="0"/>
                      <a:pt x="2" y="0"/>
                      <a:pt x="2" y="0"/>
                    </a:cubicBezTo>
                    <a:cubicBezTo>
                      <a:pt x="2" y="0"/>
                      <a:pt x="2" y="0"/>
                      <a:pt x="1" y="0"/>
                    </a:cubicBezTo>
                  </a:path>
                </a:pathLst>
              </a:custGeom>
              <a:solidFill>
                <a:srgbClr val="DC5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046">
                <a:extLst>
                  <a:ext uri="{FF2B5EF4-FFF2-40B4-BE49-F238E27FC236}">
                    <a16:creationId xmlns:a16="http://schemas.microsoft.com/office/drawing/2014/main" id="{C68D8B36-ED0B-43E5-ABB2-A7631DB0B31F}"/>
                  </a:ext>
                </a:extLst>
              </p:cNvPr>
              <p:cNvSpPr>
                <a:spLocks noEditPoints="1"/>
              </p:cNvSpPr>
              <p:nvPr/>
            </p:nvSpPr>
            <p:spPr bwMode="auto">
              <a:xfrm>
                <a:off x="-4368" y="1884"/>
                <a:ext cx="46" cy="24"/>
              </a:xfrm>
              <a:custGeom>
                <a:avLst/>
                <a:gdLst>
                  <a:gd name="T0" fmla="*/ 2 w 46"/>
                  <a:gd name="T1" fmla="*/ 22 h 24"/>
                  <a:gd name="T2" fmla="*/ 0 w 46"/>
                  <a:gd name="T3" fmla="*/ 23 h 24"/>
                  <a:gd name="T4" fmla="*/ 0 w 46"/>
                  <a:gd name="T5" fmla="*/ 24 h 24"/>
                  <a:gd name="T6" fmla="*/ 2 w 46"/>
                  <a:gd name="T7" fmla="*/ 23 h 24"/>
                  <a:gd name="T8" fmla="*/ 2 w 46"/>
                  <a:gd name="T9" fmla="*/ 22 h 24"/>
                  <a:gd name="T10" fmla="*/ 46 w 46"/>
                  <a:gd name="T11" fmla="*/ 0 h 24"/>
                  <a:gd name="T12" fmla="*/ 45 w 46"/>
                  <a:gd name="T13" fmla="*/ 0 h 24"/>
                  <a:gd name="T14" fmla="*/ 45 w 46"/>
                  <a:gd name="T15" fmla="*/ 3 h 24"/>
                  <a:gd name="T16" fmla="*/ 46 w 46"/>
                  <a:gd name="T17" fmla="*/ 1 h 24"/>
                  <a:gd name="T18" fmla="*/ 46 w 4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4">
                    <a:moveTo>
                      <a:pt x="2" y="22"/>
                    </a:moveTo>
                    <a:lnTo>
                      <a:pt x="0" y="23"/>
                    </a:lnTo>
                    <a:lnTo>
                      <a:pt x="0" y="24"/>
                    </a:lnTo>
                    <a:lnTo>
                      <a:pt x="2" y="23"/>
                    </a:lnTo>
                    <a:lnTo>
                      <a:pt x="2" y="22"/>
                    </a:lnTo>
                    <a:close/>
                    <a:moveTo>
                      <a:pt x="46" y="0"/>
                    </a:moveTo>
                    <a:lnTo>
                      <a:pt x="45" y="0"/>
                    </a:lnTo>
                    <a:lnTo>
                      <a:pt x="45" y="3"/>
                    </a:lnTo>
                    <a:lnTo>
                      <a:pt x="46" y="1"/>
                    </a:lnTo>
                    <a:lnTo>
                      <a:pt x="4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047">
                <a:extLst>
                  <a:ext uri="{FF2B5EF4-FFF2-40B4-BE49-F238E27FC236}">
                    <a16:creationId xmlns:a16="http://schemas.microsoft.com/office/drawing/2014/main" id="{23C26460-5230-493E-B153-8EEB6811CD98}"/>
                  </a:ext>
                </a:extLst>
              </p:cNvPr>
              <p:cNvSpPr>
                <a:spLocks noEditPoints="1"/>
              </p:cNvSpPr>
              <p:nvPr/>
            </p:nvSpPr>
            <p:spPr bwMode="auto">
              <a:xfrm>
                <a:off x="-4368" y="1884"/>
                <a:ext cx="46" cy="24"/>
              </a:xfrm>
              <a:custGeom>
                <a:avLst/>
                <a:gdLst>
                  <a:gd name="T0" fmla="*/ 2 w 46"/>
                  <a:gd name="T1" fmla="*/ 22 h 24"/>
                  <a:gd name="T2" fmla="*/ 0 w 46"/>
                  <a:gd name="T3" fmla="*/ 23 h 24"/>
                  <a:gd name="T4" fmla="*/ 0 w 46"/>
                  <a:gd name="T5" fmla="*/ 24 h 24"/>
                  <a:gd name="T6" fmla="*/ 2 w 46"/>
                  <a:gd name="T7" fmla="*/ 23 h 24"/>
                  <a:gd name="T8" fmla="*/ 2 w 46"/>
                  <a:gd name="T9" fmla="*/ 22 h 24"/>
                  <a:gd name="T10" fmla="*/ 46 w 46"/>
                  <a:gd name="T11" fmla="*/ 0 h 24"/>
                  <a:gd name="T12" fmla="*/ 45 w 46"/>
                  <a:gd name="T13" fmla="*/ 0 h 24"/>
                  <a:gd name="T14" fmla="*/ 45 w 46"/>
                  <a:gd name="T15" fmla="*/ 3 h 24"/>
                  <a:gd name="T16" fmla="*/ 46 w 46"/>
                  <a:gd name="T17" fmla="*/ 1 h 24"/>
                  <a:gd name="T18" fmla="*/ 46 w 46"/>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24">
                    <a:moveTo>
                      <a:pt x="2" y="22"/>
                    </a:moveTo>
                    <a:lnTo>
                      <a:pt x="0" y="23"/>
                    </a:lnTo>
                    <a:lnTo>
                      <a:pt x="0" y="24"/>
                    </a:lnTo>
                    <a:lnTo>
                      <a:pt x="2" y="23"/>
                    </a:lnTo>
                    <a:lnTo>
                      <a:pt x="2" y="22"/>
                    </a:lnTo>
                    <a:moveTo>
                      <a:pt x="46" y="0"/>
                    </a:moveTo>
                    <a:lnTo>
                      <a:pt x="45" y="0"/>
                    </a:lnTo>
                    <a:lnTo>
                      <a:pt x="45" y="3"/>
                    </a:lnTo>
                    <a:lnTo>
                      <a:pt x="46" y="1"/>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048">
                <a:extLst>
                  <a:ext uri="{FF2B5EF4-FFF2-40B4-BE49-F238E27FC236}">
                    <a16:creationId xmlns:a16="http://schemas.microsoft.com/office/drawing/2014/main" id="{68B060BE-16AB-41EA-BA28-ECC418D869CA}"/>
                  </a:ext>
                </a:extLst>
              </p:cNvPr>
              <p:cNvSpPr>
                <a:spLocks/>
              </p:cNvSpPr>
              <p:nvPr/>
            </p:nvSpPr>
            <p:spPr bwMode="auto">
              <a:xfrm>
                <a:off x="-4287" y="1518"/>
                <a:ext cx="4" cy="8"/>
              </a:xfrm>
              <a:custGeom>
                <a:avLst/>
                <a:gdLst>
                  <a:gd name="T0" fmla="*/ 4 w 4"/>
                  <a:gd name="T1" fmla="*/ 0 h 8"/>
                  <a:gd name="T2" fmla="*/ 2 w 4"/>
                  <a:gd name="T3" fmla="*/ 1 h 8"/>
                  <a:gd name="T4" fmla="*/ 0 w 4"/>
                  <a:gd name="T5" fmla="*/ 8 h 8"/>
                  <a:gd name="T6" fmla="*/ 2 w 4"/>
                  <a:gd name="T7" fmla="*/ 7 h 8"/>
                  <a:gd name="T8" fmla="*/ 4 w 4"/>
                  <a:gd name="T9" fmla="*/ 0 h 8"/>
                </a:gdLst>
                <a:ahLst/>
                <a:cxnLst>
                  <a:cxn ang="0">
                    <a:pos x="T0" y="T1"/>
                  </a:cxn>
                  <a:cxn ang="0">
                    <a:pos x="T2" y="T3"/>
                  </a:cxn>
                  <a:cxn ang="0">
                    <a:pos x="T4" y="T5"/>
                  </a:cxn>
                  <a:cxn ang="0">
                    <a:pos x="T6" y="T7"/>
                  </a:cxn>
                  <a:cxn ang="0">
                    <a:pos x="T8" y="T9"/>
                  </a:cxn>
                </a:cxnLst>
                <a:rect l="0" t="0" r="r" b="b"/>
                <a:pathLst>
                  <a:path w="4" h="8">
                    <a:moveTo>
                      <a:pt x="4" y="0"/>
                    </a:moveTo>
                    <a:lnTo>
                      <a:pt x="2" y="1"/>
                    </a:lnTo>
                    <a:lnTo>
                      <a:pt x="0" y="8"/>
                    </a:lnTo>
                    <a:lnTo>
                      <a:pt x="2" y="7"/>
                    </a:lnTo>
                    <a:lnTo>
                      <a:pt x="4"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49">
                <a:extLst>
                  <a:ext uri="{FF2B5EF4-FFF2-40B4-BE49-F238E27FC236}">
                    <a16:creationId xmlns:a16="http://schemas.microsoft.com/office/drawing/2014/main" id="{A6B31789-6887-4923-A844-59B2C53FB6A6}"/>
                  </a:ext>
                </a:extLst>
              </p:cNvPr>
              <p:cNvSpPr>
                <a:spLocks/>
              </p:cNvSpPr>
              <p:nvPr/>
            </p:nvSpPr>
            <p:spPr bwMode="auto">
              <a:xfrm>
                <a:off x="-4287" y="1518"/>
                <a:ext cx="4" cy="8"/>
              </a:xfrm>
              <a:custGeom>
                <a:avLst/>
                <a:gdLst>
                  <a:gd name="T0" fmla="*/ 4 w 4"/>
                  <a:gd name="T1" fmla="*/ 0 h 8"/>
                  <a:gd name="T2" fmla="*/ 2 w 4"/>
                  <a:gd name="T3" fmla="*/ 1 h 8"/>
                  <a:gd name="T4" fmla="*/ 0 w 4"/>
                  <a:gd name="T5" fmla="*/ 8 h 8"/>
                  <a:gd name="T6" fmla="*/ 2 w 4"/>
                  <a:gd name="T7" fmla="*/ 7 h 8"/>
                  <a:gd name="T8" fmla="*/ 4 w 4"/>
                  <a:gd name="T9" fmla="*/ 0 h 8"/>
                </a:gdLst>
                <a:ahLst/>
                <a:cxnLst>
                  <a:cxn ang="0">
                    <a:pos x="T0" y="T1"/>
                  </a:cxn>
                  <a:cxn ang="0">
                    <a:pos x="T2" y="T3"/>
                  </a:cxn>
                  <a:cxn ang="0">
                    <a:pos x="T4" y="T5"/>
                  </a:cxn>
                  <a:cxn ang="0">
                    <a:pos x="T6" y="T7"/>
                  </a:cxn>
                  <a:cxn ang="0">
                    <a:pos x="T8" y="T9"/>
                  </a:cxn>
                </a:cxnLst>
                <a:rect l="0" t="0" r="r" b="b"/>
                <a:pathLst>
                  <a:path w="4" h="8">
                    <a:moveTo>
                      <a:pt x="4" y="0"/>
                    </a:moveTo>
                    <a:lnTo>
                      <a:pt x="2" y="1"/>
                    </a:lnTo>
                    <a:lnTo>
                      <a:pt x="0" y="8"/>
                    </a:lnTo>
                    <a:lnTo>
                      <a:pt x="2" y="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050">
                <a:extLst>
                  <a:ext uri="{FF2B5EF4-FFF2-40B4-BE49-F238E27FC236}">
                    <a16:creationId xmlns:a16="http://schemas.microsoft.com/office/drawing/2014/main" id="{1590989F-C4F9-47FA-AD64-0721112CA302}"/>
                  </a:ext>
                </a:extLst>
              </p:cNvPr>
              <p:cNvSpPr>
                <a:spLocks noEditPoints="1"/>
              </p:cNvSpPr>
              <p:nvPr/>
            </p:nvSpPr>
            <p:spPr bwMode="auto">
              <a:xfrm>
                <a:off x="-4333" y="1619"/>
                <a:ext cx="28" cy="37"/>
              </a:xfrm>
              <a:custGeom>
                <a:avLst/>
                <a:gdLst>
                  <a:gd name="T0" fmla="*/ 0 w 28"/>
                  <a:gd name="T1" fmla="*/ 33 h 37"/>
                  <a:gd name="T2" fmla="*/ 0 w 28"/>
                  <a:gd name="T3" fmla="*/ 37 h 37"/>
                  <a:gd name="T4" fmla="*/ 1 w 28"/>
                  <a:gd name="T5" fmla="*/ 35 h 37"/>
                  <a:gd name="T6" fmla="*/ 1 w 28"/>
                  <a:gd name="T7" fmla="*/ 34 h 37"/>
                  <a:gd name="T8" fmla="*/ 0 w 28"/>
                  <a:gd name="T9" fmla="*/ 33 h 37"/>
                  <a:gd name="T10" fmla="*/ 1 w 28"/>
                  <a:gd name="T11" fmla="*/ 27 h 37"/>
                  <a:gd name="T12" fmla="*/ 0 w 28"/>
                  <a:gd name="T13" fmla="*/ 30 h 37"/>
                  <a:gd name="T14" fmla="*/ 0 w 28"/>
                  <a:gd name="T15" fmla="*/ 32 h 37"/>
                  <a:gd name="T16" fmla="*/ 1 w 28"/>
                  <a:gd name="T17" fmla="*/ 32 h 37"/>
                  <a:gd name="T18" fmla="*/ 1 w 28"/>
                  <a:gd name="T19" fmla="*/ 27 h 37"/>
                  <a:gd name="T20" fmla="*/ 28 w 28"/>
                  <a:gd name="T21" fmla="*/ 0 h 37"/>
                  <a:gd name="T22" fmla="*/ 26 w 28"/>
                  <a:gd name="T23" fmla="*/ 2 h 37"/>
                  <a:gd name="T24" fmla="*/ 23 w 28"/>
                  <a:gd name="T25" fmla="*/ 12 h 37"/>
                  <a:gd name="T26" fmla="*/ 26 w 28"/>
                  <a:gd name="T27" fmla="*/ 10 h 37"/>
                  <a:gd name="T28" fmla="*/ 28 w 28"/>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0" y="33"/>
                    </a:moveTo>
                    <a:lnTo>
                      <a:pt x="0" y="37"/>
                    </a:lnTo>
                    <a:lnTo>
                      <a:pt x="1" y="35"/>
                    </a:lnTo>
                    <a:lnTo>
                      <a:pt x="1" y="34"/>
                    </a:lnTo>
                    <a:lnTo>
                      <a:pt x="0" y="33"/>
                    </a:lnTo>
                    <a:close/>
                    <a:moveTo>
                      <a:pt x="1" y="27"/>
                    </a:moveTo>
                    <a:lnTo>
                      <a:pt x="0" y="30"/>
                    </a:lnTo>
                    <a:lnTo>
                      <a:pt x="0" y="32"/>
                    </a:lnTo>
                    <a:lnTo>
                      <a:pt x="1" y="32"/>
                    </a:lnTo>
                    <a:lnTo>
                      <a:pt x="1" y="27"/>
                    </a:lnTo>
                    <a:close/>
                    <a:moveTo>
                      <a:pt x="28" y="0"/>
                    </a:moveTo>
                    <a:lnTo>
                      <a:pt x="26" y="2"/>
                    </a:lnTo>
                    <a:lnTo>
                      <a:pt x="23" y="12"/>
                    </a:lnTo>
                    <a:lnTo>
                      <a:pt x="26" y="10"/>
                    </a:lnTo>
                    <a:lnTo>
                      <a:pt x="28"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051">
                <a:extLst>
                  <a:ext uri="{FF2B5EF4-FFF2-40B4-BE49-F238E27FC236}">
                    <a16:creationId xmlns:a16="http://schemas.microsoft.com/office/drawing/2014/main" id="{2B776E71-96BA-412B-A0F7-527558FFFC62}"/>
                  </a:ext>
                </a:extLst>
              </p:cNvPr>
              <p:cNvSpPr>
                <a:spLocks noEditPoints="1"/>
              </p:cNvSpPr>
              <p:nvPr/>
            </p:nvSpPr>
            <p:spPr bwMode="auto">
              <a:xfrm>
                <a:off x="-4333" y="1619"/>
                <a:ext cx="28" cy="37"/>
              </a:xfrm>
              <a:custGeom>
                <a:avLst/>
                <a:gdLst>
                  <a:gd name="T0" fmla="*/ 0 w 28"/>
                  <a:gd name="T1" fmla="*/ 33 h 37"/>
                  <a:gd name="T2" fmla="*/ 0 w 28"/>
                  <a:gd name="T3" fmla="*/ 37 h 37"/>
                  <a:gd name="T4" fmla="*/ 1 w 28"/>
                  <a:gd name="T5" fmla="*/ 35 h 37"/>
                  <a:gd name="T6" fmla="*/ 1 w 28"/>
                  <a:gd name="T7" fmla="*/ 34 h 37"/>
                  <a:gd name="T8" fmla="*/ 0 w 28"/>
                  <a:gd name="T9" fmla="*/ 33 h 37"/>
                  <a:gd name="T10" fmla="*/ 1 w 28"/>
                  <a:gd name="T11" fmla="*/ 27 h 37"/>
                  <a:gd name="T12" fmla="*/ 0 w 28"/>
                  <a:gd name="T13" fmla="*/ 30 h 37"/>
                  <a:gd name="T14" fmla="*/ 0 w 28"/>
                  <a:gd name="T15" fmla="*/ 32 h 37"/>
                  <a:gd name="T16" fmla="*/ 1 w 28"/>
                  <a:gd name="T17" fmla="*/ 32 h 37"/>
                  <a:gd name="T18" fmla="*/ 1 w 28"/>
                  <a:gd name="T19" fmla="*/ 27 h 37"/>
                  <a:gd name="T20" fmla="*/ 28 w 28"/>
                  <a:gd name="T21" fmla="*/ 0 h 37"/>
                  <a:gd name="T22" fmla="*/ 26 w 28"/>
                  <a:gd name="T23" fmla="*/ 2 h 37"/>
                  <a:gd name="T24" fmla="*/ 23 w 28"/>
                  <a:gd name="T25" fmla="*/ 12 h 37"/>
                  <a:gd name="T26" fmla="*/ 26 w 28"/>
                  <a:gd name="T27" fmla="*/ 10 h 37"/>
                  <a:gd name="T28" fmla="*/ 28 w 28"/>
                  <a:gd name="T2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0" y="33"/>
                    </a:moveTo>
                    <a:lnTo>
                      <a:pt x="0" y="37"/>
                    </a:lnTo>
                    <a:lnTo>
                      <a:pt x="1" y="35"/>
                    </a:lnTo>
                    <a:lnTo>
                      <a:pt x="1" y="34"/>
                    </a:lnTo>
                    <a:lnTo>
                      <a:pt x="0" y="33"/>
                    </a:lnTo>
                    <a:moveTo>
                      <a:pt x="1" y="27"/>
                    </a:moveTo>
                    <a:lnTo>
                      <a:pt x="0" y="30"/>
                    </a:lnTo>
                    <a:lnTo>
                      <a:pt x="0" y="32"/>
                    </a:lnTo>
                    <a:lnTo>
                      <a:pt x="1" y="32"/>
                    </a:lnTo>
                    <a:lnTo>
                      <a:pt x="1" y="27"/>
                    </a:lnTo>
                    <a:moveTo>
                      <a:pt x="28" y="0"/>
                    </a:moveTo>
                    <a:lnTo>
                      <a:pt x="26" y="2"/>
                    </a:lnTo>
                    <a:lnTo>
                      <a:pt x="23" y="12"/>
                    </a:lnTo>
                    <a:lnTo>
                      <a:pt x="26" y="1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052">
                <a:extLst>
                  <a:ext uri="{FF2B5EF4-FFF2-40B4-BE49-F238E27FC236}">
                    <a16:creationId xmlns:a16="http://schemas.microsoft.com/office/drawing/2014/main" id="{9583F28C-F231-4276-BF95-989095221CDC}"/>
                  </a:ext>
                </a:extLst>
              </p:cNvPr>
              <p:cNvSpPr>
                <a:spLocks/>
              </p:cNvSpPr>
              <p:nvPr/>
            </p:nvSpPr>
            <p:spPr bwMode="auto">
              <a:xfrm>
                <a:off x="-4333" y="1651"/>
                <a:ext cx="1" cy="2"/>
              </a:xfrm>
              <a:custGeom>
                <a:avLst/>
                <a:gdLst>
                  <a:gd name="T0" fmla="*/ 0 w 1"/>
                  <a:gd name="T1" fmla="*/ 0 h 2"/>
                  <a:gd name="T2" fmla="*/ 0 w 1"/>
                  <a:gd name="T3" fmla="*/ 1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1" y="2"/>
                    </a:lnTo>
                    <a:lnTo>
                      <a:pt x="1" y="0"/>
                    </a:lnTo>
                    <a:lnTo>
                      <a:pt x="0"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053">
                <a:extLst>
                  <a:ext uri="{FF2B5EF4-FFF2-40B4-BE49-F238E27FC236}">
                    <a16:creationId xmlns:a16="http://schemas.microsoft.com/office/drawing/2014/main" id="{0F011FD7-DEEC-4813-9976-8BF978970E77}"/>
                  </a:ext>
                </a:extLst>
              </p:cNvPr>
              <p:cNvSpPr>
                <a:spLocks/>
              </p:cNvSpPr>
              <p:nvPr/>
            </p:nvSpPr>
            <p:spPr bwMode="auto">
              <a:xfrm>
                <a:off x="-4333" y="1651"/>
                <a:ext cx="1" cy="2"/>
              </a:xfrm>
              <a:custGeom>
                <a:avLst/>
                <a:gdLst>
                  <a:gd name="T0" fmla="*/ 0 w 1"/>
                  <a:gd name="T1" fmla="*/ 0 h 2"/>
                  <a:gd name="T2" fmla="*/ 0 w 1"/>
                  <a:gd name="T3" fmla="*/ 1 h 2"/>
                  <a:gd name="T4" fmla="*/ 1 w 1"/>
                  <a:gd name="T5" fmla="*/ 2 h 2"/>
                  <a:gd name="T6" fmla="*/ 1 w 1"/>
                  <a:gd name="T7" fmla="*/ 0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lnTo>
                      <a:pt x="0" y="1"/>
                    </a:lnTo>
                    <a:lnTo>
                      <a:pt x="1" y="2"/>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054">
                <a:extLst>
                  <a:ext uri="{FF2B5EF4-FFF2-40B4-BE49-F238E27FC236}">
                    <a16:creationId xmlns:a16="http://schemas.microsoft.com/office/drawing/2014/main" id="{D23AE805-3797-4A3E-9A3C-F998673BE589}"/>
                  </a:ext>
                </a:extLst>
              </p:cNvPr>
              <p:cNvSpPr>
                <a:spLocks noEditPoints="1"/>
              </p:cNvSpPr>
              <p:nvPr/>
            </p:nvSpPr>
            <p:spPr bwMode="auto">
              <a:xfrm>
                <a:off x="-3590" y="1876"/>
                <a:ext cx="155" cy="103"/>
              </a:xfrm>
              <a:custGeom>
                <a:avLst/>
                <a:gdLst>
                  <a:gd name="T0" fmla="*/ 92 w 141"/>
                  <a:gd name="T1" fmla="*/ 61 h 94"/>
                  <a:gd name="T2" fmla="*/ 93 w 141"/>
                  <a:gd name="T3" fmla="*/ 64 h 94"/>
                  <a:gd name="T4" fmla="*/ 138 w 141"/>
                  <a:gd name="T5" fmla="*/ 94 h 94"/>
                  <a:gd name="T6" fmla="*/ 141 w 141"/>
                  <a:gd name="T7" fmla="*/ 94 h 94"/>
                  <a:gd name="T8" fmla="*/ 92 w 141"/>
                  <a:gd name="T9" fmla="*/ 61 h 94"/>
                  <a:gd name="T10" fmla="*/ 58 w 141"/>
                  <a:gd name="T11" fmla="*/ 38 h 94"/>
                  <a:gd name="T12" fmla="*/ 57 w 141"/>
                  <a:gd name="T13" fmla="*/ 39 h 94"/>
                  <a:gd name="T14" fmla="*/ 92 w 141"/>
                  <a:gd name="T15" fmla="*/ 63 h 94"/>
                  <a:gd name="T16" fmla="*/ 91 w 141"/>
                  <a:gd name="T17" fmla="*/ 61 h 94"/>
                  <a:gd name="T18" fmla="*/ 58 w 141"/>
                  <a:gd name="T19" fmla="*/ 38 h 94"/>
                  <a:gd name="T20" fmla="*/ 1 w 141"/>
                  <a:gd name="T21" fmla="*/ 0 h 94"/>
                  <a:gd name="T22" fmla="*/ 0 w 141"/>
                  <a:gd name="T23" fmla="*/ 1 h 94"/>
                  <a:gd name="T24" fmla="*/ 53 w 141"/>
                  <a:gd name="T25" fmla="*/ 37 h 94"/>
                  <a:gd name="T26" fmla="*/ 54 w 141"/>
                  <a:gd name="T27" fmla="*/ 36 h 94"/>
                  <a:gd name="T28" fmla="*/ 1 w 141"/>
                  <a:gd name="T2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94">
                    <a:moveTo>
                      <a:pt x="92" y="61"/>
                    </a:moveTo>
                    <a:cubicBezTo>
                      <a:pt x="93" y="64"/>
                      <a:pt x="93" y="64"/>
                      <a:pt x="93" y="64"/>
                    </a:cubicBezTo>
                    <a:cubicBezTo>
                      <a:pt x="138" y="94"/>
                      <a:pt x="138" y="94"/>
                      <a:pt x="138" y="94"/>
                    </a:cubicBezTo>
                    <a:cubicBezTo>
                      <a:pt x="141" y="94"/>
                      <a:pt x="141" y="94"/>
                      <a:pt x="141" y="94"/>
                    </a:cubicBezTo>
                    <a:cubicBezTo>
                      <a:pt x="92" y="61"/>
                      <a:pt x="92" y="61"/>
                      <a:pt x="92" y="61"/>
                    </a:cubicBezTo>
                    <a:moveTo>
                      <a:pt x="58" y="38"/>
                    </a:moveTo>
                    <a:cubicBezTo>
                      <a:pt x="57" y="39"/>
                      <a:pt x="57" y="39"/>
                      <a:pt x="57" y="39"/>
                    </a:cubicBezTo>
                    <a:cubicBezTo>
                      <a:pt x="92" y="63"/>
                      <a:pt x="92" y="63"/>
                      <a:pt x="92" y="63"/>
                    </a:cubicBezTo>
                    <a:cubicBezTo>
                      <a:pt x="91" y="61"/>
                      <a:pt x="91" y="61"/>
                      <a:pt x="91" y="61"/>
                    </a:cubicBezTo>
                    <a:cubicBezTo>
                      <a:pt x="58" y="38"/>
                      <a:pt x="58" y="38"/>
                      <a:pt x="58" y="38"/>
                    </a:cubicBezTo>
                    <a:moveTo>
                      <a:pt x="1" y="0"/>
                    </a:moveTo>
                    <a:cubicBezTo>
                      <a:pt x="1" y="0"/>
                      <a:pt x="1" y="1"/>
                      <a:pt x="0" y="1"/>
                    </a:cubicBezTo>
                    <a:cubicBezTo>
                      <a:pt x="53" y="37"/>
                      <a:pt x="53" y="37"/>
                      <a:pt x="53" y="37"/>
                    </a:cubicBezTo>
                    <a:cubicBezTo>
                      <a:pt x="54" y="36"/>
                      <a:pt x="54" y="36"/>
                      <a:pt x="54" y="36"/>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055">
                <a:extLst>
                  <a:ext uri="{FF2B5EF4-FFF2-40B4-BE49-F238E27FC236}">
                    <a16:creationId xmlns:a16="http://schemas.microsoft.com/office/drawing/2014/main" id="{356B640E-0098-43C0-92FC-2975C5D7A52B}"/>
                  </a:ext>
                </a:extLst>
              </p:cNvPr>
              <p:cNvSpPr>
                <a:spLocks/>
              </p:cNvSpPr>
              <p:nvPr/>
            </p:nvSpPr>
            <p:spPr bwMode="auto">
              <a:xfrm>
                <a:off x="-3490" y="1942"/>
                <a:ext cx="2" cy="4"/>
              </a:xfrm>
              <a:custGeom>
                <a:avLst/>
                <a:gdLst>
                  <a:gd name="T0" fmla="*/ 0 w 2"/>
                  <a:gd name="T1" fmla="*/ 0 h 4"/>
                  <a:gd name="T2" fmla="*/ 1 w 2"/>
                  <a:gd name="T3" fmla="*/ 3 h 4"/>
                  <a:gd name="T4" fmla="*/ 2 w 2"/>
                  <a:gd name="T5" fmla="*/ 4 h 4"/>
                  <a:gd name="T6" fmla="*/ 1 w 2"/>
                  <a:gd name="T7" fmla="*/ 0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1" y="3"/>
                    </a:lnTo>
                    <a:lnTo>
                      <a:pt x="2" y="4"/>
                    </a:lnTo>
                    <a:lnTo>
                      <a:pt x="1" y="0"/>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56">
                <a:extLst>
                  <a:ext uri="{FF2B5EF4-FFF2-40B4-BE49-F238E27FC236}">
                    <a16:creationId xmlns:a16="http://schemas.microsoft.com/office/drawing/2014/main" id="{98B33D0E-1215-4B6A-8287-FAFFE379550D}"/>
                  </a:ext>
                </a:extLst>
              </p:cNvPr>
              <p:cNvSpPr>
                <a:spLocks/>
              </p:cNvSpPr>
              <p:nvPr/>
            </p:nvSpPr>
            <p:spPr bwMode="auto">
              <a:xfrm>
                <a:off x="-3490" y="1942"/>
                <a:ext cx="2" cy="4"/>
              </a:xfrm>
              <a:custGeom>
                <a:avLst/>
                <a:gdLst>
                  <a:gd name="T0" fmla="*/ 0 w 2"/>
                  <a:gd name="T1" fmla="*/ 0 h 4"/>
                  <a:gd name="T2" fmla="*/ 1 w 2"/>
                  <a:gd name="T3" fmla="*/ 3 h 4"/>
                  <a:gd name="T4" fmla="*/ 2 w 2"/>
                  <a:gd name="T5" fmla="*/ 4 h 4"/>
                  <a:gd name="T6" fmla="*/ 1 w 2"/>
                  <a:gd name="T7" fmla="*/ 0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1" y="3"/>
                    </a:lnTo>
                    <a:lnTo>
                      <a:pt x="2" y="4"/>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057">
                <a:extLst>
                  <a:ext uri="{FF2B5EF4-FFF2-40B4-BE49-F238E27FC236}">
                    <a16:creationId xmlns:a16="http://schemas.microsoft.com/office/drawing/2014/main" id="{1C860423-4BD0-4BB8-8055-E2025BE1685A}"/>
                  </a:ext>
                </a:extLst>
              </p:cNvPr>
              <p:cNvSpPr>
                <a:spLocks/>
              </p:cNvSpPr>
              <p:nvPr/>
            </p:nvSpPr>
            <p:spPr bwMode="auto">
              <a:xfrm>
                <a:off x="-3532" y="1915"/>
                <a:ext cx="6" cy="3"/>
              </a:xfrm>
              <a:custGeom>
                <a:avLst/>
                <a:gdLst>
                  <a:gd name="T0" fmla="*/ 1 w 6"/>
                  <a:gd name="T1" fmla="*/ 0 h 3"/>
                  <a:gd name="T2" fmla="*/ 0 w 6"/>
                  <a:gd name="T3" fmla="*/ 1 h 3"/>
                  <a:gd name="T4" fmla="*/ 4 w 6"/>
                  <a:gd name="T5" fmla="*/ 3 h 3"/>
                  <a:gd name="T6" fmla="*/ 6 w 6"/>
                  <a:gd name="T7" fmla="*/ 2 h 3"/>
                  <a:gd name="T8" fmla="*/ 1 w 6"/>
                  <a:gd name="T9" fmla="*/ 0 h 3"/>
                </a:gdLst>
                <a:ahLst/>
                <a:cxnLst>
                  <a:cxn ang="0">
                    <a:pos x="T0" y="T1"/>
                  </a:cxn>
                  <a:cxn ang="0">
                    <a:pos x="T2" y="T3"/>
                  </a:cxn>
                  <a:cxn ang="0">
                    <a:pos x="T4" y="T5"/>
                  </a:cxn>
                  <a:cxn ang="0">
                    <a:pos x="T6" y="T7"/>
                  </a:cxn>
                  <a:cxn ang="0">
                    <a:pos x="T8" y="T9"/>
                  </a:cxn>
                </a:cxnLst>
                <a:rect l="0" t="0" r="r" b="b"/>
                <a:pathLst>
                  <a:path w="6" h="3">
                    <a:moveTo>
                      <a:pt x="1" y="0"/>
                    </a:moveTo>
                    <a:lnTo>
                      <a:pt x="0" y="1"/>
                    </a:lnTo>
                    <a:lnTo>
                      <a:pt x="4" y="3"/>
                    </a:lnTo>
                    <a:lnTo>
                      <a:pt x="6" y="2"/>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058">
                <a:extLst>
                  <a:ext uri="{FF2B5EF4-FFF2-40B4-BE49-F238E27FC236}">
                    <a16:creationId xmlns:a16="http://schemas.microsoft.com/office/drawing/2014/main" id="{781F3133-920C-4A9A-874B-4E84F93AD16C}"/>
                  </a:ext>
                </a:extLst>
              </p:cNvPr>
              <p:cNvSpPr>
                <a:spLocks/>
              </p:cNvSpPr>
              <p:nvPr/>
            </p:nvSpPr>
            <p:spPr bwMode="auto">
              <a:xfrm>
                <a:off x="-3532" y="1915"/>
                <a:ext cx="6" cy="3"/>
              </a:xfrm>
              <a:custGeom>
                <a:avLst/>
                <a:gdLst>
                  <a:gd name="T0" fmla="*/ 1 w 6"/>
                  <a:gd name="T1" fmla="*/ 0 h 3"/>
                  <a:gd name="T2" fmla="*/ 0 w 6"/>
                  <a:gd name="T3" fmla="*/ 1 h 3"/>
                  <a:gd name="T4" fmla="*/ 4 w 6"/>
                  <a:gd name="T5" fmla="*/ 3 h 3"/>
                  <a:gd name="T6" fmla="*/ 6 w 6"/>
                  <a:gd name="T7" fmla="*/ 2 h 3"/>
                  <a:gd name="T8" fmla="*/ 1 w 6"/>
                  <a:gd name="T9" fmla="*/ 0 h 3"/>
                </a:gdLst>
                <a:ahLst/>
                <a:cxnLst>
                  <a:cxn ang="0">
                    <a:pos x="T0" y="T1"/>
                  </a:cxn>
                  <a:cxn ang="0">
                    <a:pos x="T2" y="T3"/>
                  </a:cxn>
                  <a:cxn ang="0">
                    <a:pos x="T4" y="T5"/>
                  </a:cxn>
                  <a:cxn ang="0">
                    <a:pos x="T6" y="T7"/>
                  </a:cxn>
                  <a:cxn ang="0">
                    <a:pos x="T8" y="T9"/>
                  </a:cxn>
                </a:cxnLst>
                <a:rect l="0" t="0" r="r" b="b"/>
                <a:pathLst>
                  <a:path w="6" h="3">
                    <a:moveTo>
                      <a:pt x="1" y="0"/>
                    </a:moveTo>
                    <a:lnTo>
                      <a:pt x="0" y="1"/>
                    </a:lnTo>
                    <a:lnTo>
                      <a:pt x="4" y="3"/>
                    </a:lnTo>
                    <a:lnTo>
                      <a:pt x="6"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059">
                <a:extLst>
                  <a:ext uri="{FF2B5EF4-FFF2-40B4-BE49-F238E27FC236}">
                    <a16:creationId xmlns:a16="http://schemas.microsoft.com/office/drawing/2014/main" id="{44FEAE55-A6FD-4326-8BB2-9641E9973C1C}"/>
                  </a:ext>
                </a:extLst>
              </p:cNvPr>
              <p:cNvSpPr>
                <a:spLocks noEditPoints="1"/>
              </p:cNvSpPr>
              <p:nvPr/>
            </p:nvSpPr>
            <p:spPr bwMode="auto">
              <a:xfrm>
                <a:off x="-3597" y="1882"/>
                <a:ext cx="61" cy="97"/>
              </a:xfrm>
              <a:custGeom>
                <a:avLst/>
                <a:gdLst>
                  <a:gd name="T0" fmla="*/ 39 w 55"/>
                  <a:gd name="T1" fmla="*/ 61 h 88"/>
                  <a:gd name="T2" fmla="*/ 38 w 55"/>
                  <a:gd name="T3" fmla="*/ 62 h 88"/>
                  <a:gd name="T4" fmla="*/ 54 w 55"/>
                  <a:gd name="T5" fmla="*/ 88 h 88"/>
                  <a:gd name="T6" fmla="*/ 55 w 55"/>
                  <a:gd name="T7" fmla="*/ 88 h 88"/>
                  <a:gd name="T8" fmla="*/ 39 w 55"/>
                  <a:gd name="T9" fmla="*/ 61 h 88"/>
                  <a:gd name="T10" fmla="*/ 1 w 55"/>
                  <a:gd name="T11" fmla="*/ 0 h 88"/>
                  <a:gd name="T12" fmla="*/ 0 w 55"/>
                  <a:gd name="T13" fmla="*/ 0 h 88"/>
                  <a:gd name="T14" fmla="*/ 35 w 55"/>
                  <a:gd name="T15" fmla="*/ 58 h 88"/>
                  <a:gd name="T16" fmla="*/ 36 w 55"/>
                  <a:gd name="T17" fmla="*/ 57 h 88"/>
                  <a:gd name="T18" fmla="*/ 1 w 55"/>
                  <a:gd name="T1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88">
                    <a:moveTo>
                      <a:pt x="39" y="61"/>
                    </a:moveTo>
                    <a:cubicBezTo>
                      <a:pt x="38" y="62"/>
                      <a:pt x="38" y="62"/>
                      <a:pt x="38" y="62"/>
                    </a:cubicBezTo>
                    <a:cubicBezTo>
                      <a:pt x="54" y="88"/>
                      <a:pt x="54" y="88"/>
                      <a:pt x="54" y="88"/>
                    </a:cubicBezTo>
                    <a:cubicBezTo>
                      <a:pt x="55" y="88"/>
                      <a:pt x="55" y="88"/>
                      <a:pt x="55" y="88"/>
                    </a:cubicBezTo>
                    <a:cubicBezTo>
                      <a:pt x="39" y="61"/>
                      <a:pt x="39" y="61"/>
                      <a:pt x="39" y="61"/>
                    </a:cubicBezTo>
                    <a:moveTo>
                      <a:pt x="1" y="0"/>
                    </a:moveTo>
                    <a:cubicBezTo>
                      <a:pt x="1" y="0"/>
                      <a:pt x="1" y="0"/>
                      <a:pt x="0" y="0"/>
                    </a:cubicBezTo>
                    <a:cubicBezTo>
                      <a:pt x="35" y="58"/>
                      <a:pt x="35" y="58"/>
                      <a:pt x="35" y="58"/>
                    </a:cubicBezTo>
                    <a:cubicBezTo>
                      <a:pt x="36" y="57"/>
                      <a:pt x="36" y="57"/>
                      <a:pt x="36" y="57"/>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060">
                <a:extLst>
                  <a:ext uri="{FF2B5EF4-FFF2-40B4-BE49-F238E27FC236}">
                    <a16:creationId xmlns:a16="http://schemas.microsoft.com/office/drawing/2014/main" id="{A2436FA3-DD06-4C0A-AC98-210E00A3826C}"/>
                  </a:ext>
                </a:extLst>
              </p:cNvPr>
              <p:cNvSpPr>
                <a:spLocks/>
              </p:cNvSpPr>
              <p:nvPr/>
            </p:nvSpPr>
            <p:spPr bwMode="auto">
              <a:xfrm>
                <a:off x="-3558" y="1945"/>
                <a:ext cx="4" cy="5"/>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0" y="1"/>
                    </a:lnTo>
                    <a:lnTo>
                      <a:pt x="3" y="5"/>
                    </a:lnTo>
                    <a:lnTo>
                      <a:pt x="4" y="4"/>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061">
                <a:extLst>
                  <a:ext uri="{FF2B5EF4-FFF2-40B4-BE49-F238E27FC236}">
                    <a16:creationId xmlns:a16="http://schemas.microsoft.com/office/drawing/2014/main" id="{2DE1087B-EA3C-4F31-A433-CEC8E177223F}"/>
                  </a:ext>
                </a:extLst>
              </p:cNvPr>
              <p:cNvSpPr>
                <a:spLocks/>
              </p:cNvSpPr>
              <p:nvPr/>
            </p:nvSpPr>
            <p:spPr bwMode="auto">
              <a:xfrm>
                <a:off x="-3558" y="1945"/>
                <a:ext cx="4" cy="5"/>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lnTo>
                      <a:pt x="0" y="1"/>
                    </a:lnTo>
                    <a:lnTo>
                      <a:pt x="3" y="5"/>
                    </a:lnTo>
                    <a:lnTo>
                      <a:pt x="4"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062">
                <a:extLst>
                  <a:ext uri="{FF2B5EF4-FFF2-40B4-BE49-F238E27FC236}">
                    <a16:creationId xmlns:a16="http://schemas.microsoft.com/office/drawing/2014/main" id="{D9DA44DE-FDB5-46DC-8653-67A8408F33EA}"/>
                  </a:ext>
                </a:extLst>
              </p:cNvPr>
              <p:cNvSpPr>
                <a:spLocks noEditPoints="1"/>
              </p:cNvSpPr>
              <p:nvPr/>
            </p:nvSpPr>
            <p:spPr bwMode="auto">
              <a:xfrm>
                <a:off x="-2021" y="193"/>
                <a:ext cx="348" cy="877"/>
              </a:xfrm>
              <a:custGeom>
                <a:avLst/>
                <a:gdLst>
                  <a:gd name="T0" fmla="*/ 316 w 316"/>
                  <a:gd name="T1" fmla="*/ 741 h 800"/>
                  <a:gd name="T2" fmla="*/ 258 w 316"/>
                  <a:gd name="T3" fmla="*/ 795 h 800"/>
                  <a:gd name="T4" fmla="*/ 260 w 316"/>
                  <a:gd name="T5" fmla="*/ 798 h 800"/>
                  <a:gd name="T6" fmla="*/ 261 w 316"/>
                  <a:gd name="T7" fmla="*/ 800 h 800"/>
                  <a:gd name="T8" fmla="*/ 316 w 316"/>
                  <a:gd name="T9" fmla="*/ 749 h 800"/>
                  <a:gd name="T10" fmla="*/ 316 w 316"/>
                  <a:gd name="T11" fmla="*/ 741 h 800"/>
                  <a:gd name="T12" fmla="*/ 5 w 316"/>
                  <a:gd name="T13" fmla="*/ 0 h 800"/>
                  <a:gd name="T14" fmla="*/ 0 w 316"/>
                  <a:gd name="T15" fmla="*/ 4 h 800"/>
                  <a:gd name="T16" fmla="*/ 313 w 316"/>
                  <a:gd name="T17" fmla="*/ 368 h 800"/>
                  <a:gd name="T18" fmla="*/ 313 w 316"/>
                  <a:gd name="T19" fmla="*/ 360 h 800"/>
                  <a:gd name="T20" fmla="*/ 5 w 316"/>
                  <a:gd name="T21"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6" h="800">
                    <a:moveTo>
                      <a:pt x="316" y="741"/>
                    </a:moveTo>
                    <a:cubicBezTo>
                      <a:pt x="258" y="795"/>
                      <a:pt x="258" y="795"/>
                      <a:pt x="258" y="795"/>
                    </a:cubicBezTo>
                    <a:cubicBezTo>
                      <a:pt x="259" y="796"/>
                      <a:pt x="260" y="797"/>
                      <a:pt x="260" y="798"/>
                    </a:cubicBezTo>
                    <a:cubicBezTo>
                      <a:pt x="261" y="798"/>
                      <a:pt x="261" y="799"/>
                      <a:pt x="261" y="800"/>
                    </a:cubicBezTo>
                    <a:cubicBezTo>
                      <a:pt x="316" y="749"/>
                      <a:pt x="316" y="749"/>
                      <a:pt x="316" y="749"/>
                    </a:cubicBezTo>
                    <a:cubicBezTo>
                      <a:pt x="316" y="741"/>
                      <a:pt x="316" y="741"/>
                      <a:pt x="316" y="741"/>
                    </a:cubicBezTo>
                    <a:moveTo>
                      <a:pt x="5" y="0"/>
                    </a:moveTo>
                    <a:cubicBezTo>
                      <a:pt x="3" y="2"/>
                      <a:pt x="2" y="3"/>
                      <a:pt x="0" y="4"/>
                    </a:cubicBezTo>
                    <a:cubicBezTo>
                      <a:pt x="313" y="368"/>
                      <a:pt x="313" y="368"/>
                      <a:pt x="313" y="368"/>
                    </a:cubicBezTo>
                    <a:cubicBezTo>
                      <a:pt x="313" y="360"/>
                      <a:pt x="313" y="360"/>
                      <a:pt x="313" y="360"/>
                    </a:cubicBezTo>
                    <a:cubicBezTo>
                      <a:pt x="5" y="0"/>
                      <a:pt x="5" y="0"/>
                      <a:pt x="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063">
                <a:extLst>
                  <a:ext uri="{FF2B5EF4-FFF2-40B4-BE49-F238E27FC236}">
                    <a16:creationId xmlns:a16="http://schemas.microsoft.com/office/drawing/2014/main" id="{28B93C45-30F9-431E-A018-9C921993D46C}"/>
                  </a:ext>
                </a:extLst>
              </p:cNvPr>
              <p:cNvSpPr>
                <a:spLocks/>
              </p:cNvSpPr>
              <p:nvPr/>
            </p:nvSpPr>
            <p:spPr bwMode="auto">
              <a:xfrm>
                <a:off x="-1676" y="587"/>
                <a:ext cx="3" cy="12"/>
              </a:xfrm>
              <a:custGeom>
                <a:avLst/>
                <a:gdLst>
                  <a:gd name="T0" fmla="*/ 0 w 3"/>
                  <a:gd name="T1" fmla="*/ 0 h 12"/>
                  <a:gd name="T2" fmla="*/ 0 w 3"/>
                  <a:gd name="T3" fmla="*/ 9 h 12"/>
                  <a:gd name="T4" fmla="*/ 3 w 3"/>
                  <a:gd name="T5" fmla="*/ 12 h 12"/>
                  <a:gd name="T6" fmla="*/ 3 w 3"/>
                  <a:gd name="T7" fmla="*/ 4 h 12"/>
                  <a:gd name="T8" fmla="*/ 0 w 3"/>
                  <a:gd name="T9" fmla="*/ 0 h 12"/>
                </a:gdLst>
                <a:ahLst/>
                <a:cxnLst>
                  <a:cxn ang="0">
                    <a:pos x="T0" y="T1"/>
                  </a:cxn>
                  <a:cxn ang="0">
                    <a:pos x="T2" y="T3"/>
                  </a:cxn>
                  <a:cxn ang="0">
                    <a:pos x="T4" y="T5"/>
                  </a:cxn>
                  <a:cxn ang="0">
                    <a:pos x="T6" y="T7"/>
                  </a:cxn>
                  <a:cxn ang="0">
                    <a:pos x="T8" y="T9"/>
                  </a:cxn>
                </a:cxnLst>
                <a:rect l="0" t="0" r="r" b="b"/>
                <a:pathLst>
                  <a:path w="3" h="12">
                    <a:moveTo>
                      <a:pt x="0" y="0"/>
                    </a:moveTo>
                    <a:lnTo>
                      <a:pt x="0" y="9"/>
                    </a:lnTo>
                    <a:lnTo>
                      <a:pt x="3" y="12"/>
                    </a:lnTo>
                    <a:lnTo>
                      <a:pt x="3" y="4"/>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064">
                <a:extLst>
                  <a:ext uri="{FF2B5EF4-FFF2-40B4-BE49-F238E27FC236}">
                    <a16:creationId xmlns:a16="http://schemas.microsoft.com/office/drawing/2014/main" id="{7037ED52-04A3-4D52-99FC-39D603D0FC58}"/>
                  </a:ext>
                </a:extLst>
              </p:cNvPr>
              <p:cNvSpPr>
                <a:spLocks/>
              </p:cNvSpPr>
              <p:nvPr/>
            </p:nvSpPr>
            <p:spPr bwMode="auto">
              <a:xfrm>
                <a:off x="-1676" y="587"/>
                <a:ext cx="3" cy="12"/>
              </a:xfrm>
              <a:custGeom>
                <a:avLst/>
                <a:gdLst>
                  <a:gd name="T0" fmla="*/ 0 w 3"/>
                  <a:gd name="T1" fmla="*/ 0 h 12"/>
                  <a:gd name="T2" fmla="*/ 0 w 3"/>
                  <a:gd name="T3" fmla="*/ 9 h 12"/>
                  <a:gd name="T4" fmla="*/ 3 w 3"/>
                  <a:gd name="T5" fmla="*/ 12 h 12"/>
                  <a:gd name="T6" fmla="*/ 3 w 3"/>
                  <a:gd name="T7" fmla="*/ 4 h 12"/>
                  <a:gd name="T8" fmla="*/ 0 w 3"/>
                  <a:gd name="T9" fmla="*/ 0 h 12"/>
                </a:gdLst>
                <a:ahLst/>
                <a:cxnLst>
                  <a:cxn ang="0">
                    <a:pos x="T0" y="T1"/>
                  </a:cxn>
                  <a:cxn ang="0">
                    <a:pos x="T2" y="T3"/>
                  </a:cxn>
                  <a:cxn ang="0">
                    <a:pos x="T4" y="T5"/>
                  </a:cxn>
                  <a:cxn ang="0">
                    <a:pos x="T6" y="T7"/>
                  </a:cxn>
                  <a:cxn ang="0">
                    <a:pos x="T8" y="T9"/>
                  </a:cxn>
                </a:cxnLst>
                <a:rect l="0" t="0" r="r" b="b"/>
                <a:pathLst>
                  <a:path w="3" h="12">
                    <a:moveTo>
                      <a:pt x="0" y="0"/>
                    </a:moveTo>
                    <a:lnTo>
                      <a:pt x="0" y="9"/>
                    </a:lnTo>
                    <a:lnTo>
                      <a:pt x="3" y="12"/>
                    </a:lnTo>
                    <a:lnTo>
                      <a:pt x="3"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065">
                <a:extLst>
                  <a:ext uri="{FF2B5EF4-FFF2-40B4-BE49-F238E27FC236}">
                    <a16:creationId xmlns:a16="http://schemas.microsoft.com/office/drawing/2014/main" id="{CCB57C02-F1A4-4FB2-9AC4-30D801BFF801}"/>
                  </a:ext>
                </a:extLst>
              </p:cNvPr>
              <p:cNvSpPr>
                <a:spLocks noEditPoints="1"/>
              </p:cNvSpPr>
              <p:nvPr/>
            </p:nvSpPr>
            <p:spPr bwMode="auto">
              <a:xfrm>
                <a:off x="-2104" y="1097"/>
                <a:ext cx="332" cy="314"/>
              </a:xfrm>
              <a:custGeom>
                <a:avLst/>
                <a:gdLst>
                  <a:gd name="T0" fmla="*/ 119 w 302"/>
                  <a:gd name="T1" fmla="*/ 170 h 286"/>
                  <a:gd name="T2" fmla="*/ 0 w 302"/>
                  <a:gd name="T3" fmla="*/ 282 h 286"/>
                  <a:gd name="T4" fmla="*/ 4 w 302"/>
                  <a:gd name="T5" fmla="*/ 286 h 286"/>
                  <a:gd name="T6" fmla="*/ 127 w 302"/>
                  <a:gd name="T7" fmla="*/ 171 h 286"/>
                  <a:gd name="T8" fmla="*/ 119 w 302"/>
                  <a:gd name="T9" fmla="*/ 170 h 286"/>
                  <a:gd name="T10" fmla="*/ 187 w 302"/>
                  <a:gd name="T11" fmla="*/ 107 h 286"/>
                  <a:gd name="T12" fmla="*/ 120 w 302"/>
                  <a:gd name="T13" fmla="*/ 169 h 286"/>
                  <a:gd name="T14" fmla="*/ 128 w 302"/>
                  <a:gd name="T15" fmla="*/ 170 h 286"/>
                  <a:gd name="T16" fmla="*/ 190 w 302"/>
                  <a:gd name="T17" fmla="*/ 112 h 286"/>
                  <a:gd name="T18" fmla="*/ 187 w 302"/>
                  <a:gd name="T19" fmla="*/ 107 h 286"/>
                  <a:gd name="T20" fmla="*/ 301 w 302"/>
                  <a:gd name="T21" fmla="*/ 0 h 286"/>
                  <a:gd name="T22" fmla="*/ 190 w 302"/>
                  <a:gd name="T23" fmla="*/ 104 h 286"/>
                  <a:gd name="T24" fmla="*/ 193 w 302"/>
                  <a:gd name="T25" fmla="*/ 109 h 286"/>
                  <a:gd name="T26" fmla="*/ 289 w 302"/>
                  <a:gd name="T27" fmla="*/ 20 h 286"/>
                  <a:gd name="T28" fmla="*/ 302 w 302"/>
                  <a:gd name="T29" fmla="*/ 2 h 286"/>
                  <a:gd name="T30" fmla="*/ 301 w 302"/>
                  <a:gd name="T31" fmla="*/ 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2" h="286">
                    <a:moveTo>
                      <a:pt x="119" y="170"/>
                    </a:moveTo>
                    <a:cubicBezTo>
                      <a:pt x="0" y="282"/>
                      <a:pt x="0" y="282"/>
                      <a:pt x="0" y="282"/>
                    </a:cubicBezTo>
                    <a:cubicBezTo>
                      <a:pt x="1" y="283"/>
                      <a:pt x="3" y="284"/>
                      <a:pt x="4" y="286"/>
                    </a:cubicBezTo>
                    <a:cubicBezTo>
                      <a:pt x="127" y="171"/>
                      <a:pt x="127" y="171"/>
                      <a:pt x="127" y="171"/>
                    </a:cubicBezTo>
                    <a:cubicBezTo>
                      <a:pt x="119" y="170"/>
                      <a:pt x="119" y="170"/>
                      <a:pt x="119" y="170"/>
                    </a:cubicBezTo>
                    <a:moveTo>
                      <a:pt x="187" y="107"/>
                    </a:moveTo>
                    <a:cubicBezTo>
                      <a:pt x="120" y="169"/>
                      <a:pt x="120" y="169"/>
                      <a:pt x="120" y="169"/>
                    </a:cubicBezTo>
                    <a:cubicBezTo>
                      <a:pt x="128" y="170"/>
                      <a:pt x="128" y="170"/>
                      <a:pt x="128" y="170"/>
                    </a:cubicBezTo>
                    <a:cubicBezTo>
                      <a:pt x="190" y="112"/>
                      <a:pt x="190" y="112"/>
                      <a:pt x="190" y="112"/>
                    </a:cubicBezTo>
                    <a:cubicBezTo>
                      <a:pt x="187" y="107"/>
                      <a:pt x="187" y="107"/>
                      <a:pt x="187" y="107"/>
                    </a:cubicBezTo>
                    <a:moveTo>
                      <a:pt x="301" y="0"/>
                    </a:moveTo>
                    <a:cubicBezTo>
                      <a:pt x="190" y="104"/>
                      <a:pt x="190" y="104"/>
                      <a:pt x="190" y="104"/>
                    </a:cubicBezTo>
                    <a:cubicBezTo>
                      <a:pt x="193" y="109"/>
                      <a:pt x="193" y="109"/>
                      <a:pt x="193" y="109"/>
                    </a:cubicBezTo>
                    <a:cubicBezTo>
                      <a:pt x="289" y="20"/>
                      <a:pt x="289" y="20"/>
                      <a:pt x="289" y="20"/>
                    </a:cubicBezTo>
                    <a:cubicBezTo>
                      <a:pt x="302" y="2"/>
                      <a:pt x="302" y="2"/>
                      <a:pt x="302" y="2"/>
                    </a:cubicBezTo>
                    <a:cubicBezTo>
                      <a:pt x="302" y="1"/>
                      <a:pt x="302" y="1"/>
                      <a:pt x="30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066">
                <a:extLst>
                  <a:ext uri="{FF2B5EF4-FFF2-40B4-BE49-F238E27FC236}">
                    <a16:creationId xmlns:a16="http://schemas.microsoft.com/office/drawing/2014/main" id="{A9F44113-2717-4C19-A3DD-929FCD470319}"/>
                  </a:ext>
                </a:extLst>
              </p:cNvPr>
              <p:cNvSpPr>
                <a:spLocks/>
              </p:cNvSpPr>
              <p:nvPr/>
            </p:nvSpPr>
            <p:spPr bwMode="auto">
              <a:xfrm>
                <a:off x="-1973" y="1282"/>
                <a:ext cx="10" cy="3"/>
              </a:xfrm>
              <a:custGeom>
                <a:avLst/>
                <a:gdLst>
                  <a:gd name="T0" fmla="*/ 1 w 10"/>
                  <a:gd name="T1" fmla="*/ 0 h 3"/>
                  <a:gd name="T2" fmla="*/ 0 w 10"/>
                  <a:gd name="T3" fmla="*/ 1 h 3"/>
                  <a:gd name="T4" fmla="*/ 8 w 10"/>
                  <a:gd name="T5" fmla="*/ 3 h 3"/>
                  <a:gd name="T6" fmla="*/ 10 w 10"/>
                  <a:gd name="T7" fmla="*/ 1 h 3"/>
                  <a:gd name="T8" fmla="*/ 1 w 10"/>
                  <a:gd name="T9" fmla="*/ 0 h 3"/>
                </a:gdLst>
                <a:ahLst/>
                <a:cxnLst>
                  <a:cxn ang="0">
                    <a:pos x="T0" y="T1"/>
                  </a:cxn>
                  <a:cxn ang="0">
                    <a:pos x="T2" y="T3"/>
                  </a:cxn>
                  <a:cxn ang="0">
                    <a:pos x="T4" y="T5"/>
                  </a:cxn>
                  <a:cxn ang="0">
                    <a:pos x="T6" y="T7"/>
                  </a:cxn>
                  <a:cxn ang="0">
                    <a:pos x="T8" y="T9"/>
                  </a:cxn>
                </a:cxnLst>
                <a:rect l="0" t="0" r="r" b="b"/>
                <a:pathLst>
                  <a:path w="10" h="3">
                    <a:moveTo>
                      <a:pt x="1" y="0"/>
                    </a:moveTo>
                    <a:lnTo>
                      <a:pt x="0" y="1"/>
                    </a:lnTo>
                    <a:lnTo>
                      <a:pt x="8" y="3"/>
                    </a:lnTo>
                    <a:lnTo>
                      <a:pt x="10" y="1"/>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067">
                <a:extLst>
                  <a:ext uri="{FF2B5EF4-FFF2-40B4-BE49-F238E27FC236}">
                    <a16:creationId xmlns:a16="http://schemas.microsoft.com/office/drawing/2014/main" id="{C775C414-8846-48B2-95D7-D34354B31A21}"/>
                  </a:ext>
                </a:extLst>
              </p:cNvPr>
              <p:cNvSpPr>
                <a:spLocks/>
              </p:cNvSpPr>
              <p:nvPr/>
            </p:nvSpPr>
            <p:spPr bwMode="auto">
              <a:xfrm>
                <a:off x="-1973" y="1282"/>
                <a:ext cx="10" cy="3"/>
              </a:xfrm>
              <a:custGeom>
                <a:avLst/>
                <a:gdLst>
                  <a:gd name="T0" fmla="*/ 1 w 10"/>
                  <a:gd name="T1" fmla="*/ 0 h 3"/>
                  <a:gd name="T2" fmla="*/ 0 w 10"/>
                  <a:gd name="T3" fmla="*/ 1 h 3"/>
                  <a:gd name="T4" fmla="*/ 8 w 10"/>
                  <a:gd name="T5" fmla="*/ 3 h 3"/>
                  <a:gd name="T6" fmla="*/ 10 w 10"/>
                  <a:gd name="T7" fmla="*/ 1 h 3"/>
                  <a:gd name="T8" fmla="*/ 1 w 10"/>
                  <a:gd name="T9" fmla="*/ 0 h 3"/>
                </a:gdLst>
                <a:ahLst/>
                <a:cxnLst>
                  <a:cxn ang="0">
                    <a:pos x="T0" y="T1"/>
                  </a:cxn>
                  <a:cxn ang="0">
                    <a:pos x="T2" y="T3"/>
                  </a:cxn>
                  <a:cxn ang="0">
                    <a:pos x="T4" y="T5"/>
                  </a:cxn>
                  <a:cxn ang="0">
                    <a:pos x="T6" y="T7"/>
                  </a:cxn>
                  <a:cxn ang="0">
                    <a:pos x="T8" y="T9"/>
                  </a:cxn>
                </a:cxnLst>
                <a:rect l="0" t="0" r="r" b="b"/>
                <a:pathLst>
                  <a:path w="10" h="3">
                    <a:moveTo>
                      <a:pt x="1" y="0"/>
                    </a:moveTo>
                    <a:lnTo>
                      <a:pt x="0" y="1"/>
                    </a:lnTo>
                    <a:lnTo>
                      <a:pt x="8" y="3"/>
                    </a:lnTo>
                    <a:lnTo>
                      <a:pt x="1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068">
                <a:extLst>
                  <a:ext uri="{FF2B5EF4-FFF2-40B4-BE49-F238E27FC236}">
                    <a16:creationId xmlns:a16="http://schemas.microsoft.com/office/drawing/2014/main" id="{6C33D636-5131-4834-9903-C1985C10434A}"/>
                  </a:ext>
                </a:extLst>
              </p:cNvPr>
              <p:cNvSpPr>
                <a:spLocks/>
              </p:cNvSpPr>
              <p:nvPr/>
            </p:nvSpPr>
            <p:spPr bwMode="auto">
              <a:xfrm>
                <a:off x="-1899" y="1211"/>
                <a:ext cx="7" cy="9"/>
              </a:xfrm>
              <a:custGeom>
                <a:avLst/>
                <a:gdLst>
                  <a:gd name="T0" fmla="*/ 4 w 7"/>
                  <a:gd name="T1" fmla="*/ 0 h 9"/>
                  <a:gd name="T2" fmla="*/ 0 w 7"/>
                  <a:gd name="T3" fmla="*/ 3 h 9"/>
                  <a:gd name="T4" fmla="*/ 4 w 7"/>
                  <a:gd name="T5" fmla="*/ 9 h 9"/>
                  <a:gd name="T6" fmla="*/ 7 w 7"/>
                  <a:gd name="T7" fmla="*/ 6 h 9"/>
                  <a:gd name="T8" fmla="*/ 4 w 7"/>
                  <a:gd name="T9" fmla="*/ 0 h 9"/>
                </a:gdLst>
                <a:ahLst/>
                <a:cxnLst>
                  <a:cxn ang="0">
                    <a:pos x="T0" y="T1"/>
                  </a:cxn>
                  <a:cxn ang="0">
                    <a:pos x="T2" y="T3"/>
                  </a:cxn>
                  <a:cxn ang="0">
                    <a:pos x="T4" y="T5"/>
                  </a:cxn>
                  <a:cxn ang="0">
                    <a:pos x="T6" y="T7"/>
                  </a:cxn>
                  <a:cxn ang="0">
                    <a:pos x="T8" y="T9"/>
                  </a:cxn>
                </a:cxnLst>
                <a:rect l="0" t="0" r="r" b="b"/>
                <a:pathLst>
                  <a:path w="7" h="9">
                    <a:moveTo>
                      <a:pt x="4" y="0"/>
                    </a:moveTo>
                    <a:lnTo>
                      <a:pt x="0" y="3"/>
                    </a:lnTo>
                    <a:lnTo>
                      <a:pt x="4" y="9"/>
                    </a:lnTo>
                    <a:lnTo>
                      <a:pt x="7" y="6"/>
                    </a:lnTo>
                    <a:lnTo>
                      <a:pt x="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069">
                <a:extLst>
                  <a:ext uri="{FF2B5EF4-FFF2-40B4-BE49-F238E27FC236}">
                    <a16:creationId xmlns:a16="http://schemas.microsoft.com/office/drawing/2014/main" id="{D726A42A-AC97-47A8-9632-85BB455FD942}"/>
                  </a:ext>
                </a:extLst>
              </p:cNvPr>
              <p:cNvSpPr>
                <a:spLocks/>
              </p:cNvSpPr>
              <p:nvPr/>
            </p:nvSpPr>
            <p:spPr bwMode="auto">
              <a:xfrm>
                <a:off x="-1899" y="1211"/>
                <a:ext cx="7" cy="9"/>
              </a:xfrm>
              <a:custGeom>
                <a:avLst/>
                <a:gdLst>
                  <a:gd name="T0" fmla="*/ 4 w 7"/>
                  <a:gd name="T1" fmla="*/ 0 h 9"/>
                  <a:gd name="T2" fmla="*/ 0 w 7"/>
                  <a:gd name="T3" fmla="*/ 3 h 9"/>
                  <a:gd name="T4" fmla="*/ 4 w 7"/>
                  <a:gd name="T5" fmla="*/ 9 h 9"/>
                  <a:gd name="T6" fmla="*/ 7 w 7"/>
                  <a:gd name="T7" fmla="*/ 6 h 9"/>
                  <a:gd name="T8" fmla="*/ 4 w 7"/>
                  <a:gd name="T9" fmla="*/ 0 h 9"/>
                </a:gdLst>
                <a:ahLst/>
                <a:cxnLst>
                  <a:cxn ang="0">
                    <a:pos x="T0" y="T1"/>
                  </a:cxn>
                  <a:cxn ang="0">
                    <a:pos x="T2" y="T3"/>
                  </a:cxn>
                  <a:cxn ang="0">
                    <a:pos x="T4" y="T5"/>
                  </a:cxn>
                  <a:cxn ang="0">
                    <a:pos x="T6" y="T7"/>
                  </a:cxn>
                  <a:cxn ang="0">
                    <a:pos x="T8" y="T9"/>
                  </a:cxn>
                </a:cxnLst>
                <a:rect l="0" t="0" r="r" b="b"/>
                <a:pathLst>
                  <a:path w="7" h="9">
                    <a:moveTo>
                      <a:pt x="4" y="0"/>
                    </a:moveTo>
                    <a:lnTo>
                      <a:pt x="0" y="3"/>
                    </a:lnTo>
                    <a:lnTo>
                      <a:pt x="4" y="9"/>
                    </a:lnTo>
                    <a:lnTo>
                      <a:pt x="7" y="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1070">
                <a:extLst>
                  <a:ext uri="{FF2B5EF4-FFF2-40B4-BE49-F238E27FC236}">
                    <a16:creationId xmlns:a16="http://schemas.microsoft.com/office/drawing/2014/main" id="{B60AE099-C6BE-4346-B894-B6AD354716E3}"/>
                  </a:ext>
                </a:extLst>
              </p:cNvPr>
              <p:cNvSpPr>
                <a:spLocks/>
              </p:cNvSpPr>
              <p:nvPr/>
            </p:nvSpPr>
            <p:spPr bwMode="auto">
              <a:xfrm>
                <a:off x="-1786" y="1099"/>
                <a:ext cx="18" cy="20"/>
              </a:xfrm>
              <a:custGeom>
                <a:avLst/>
                <a:gdLst>
                  <a:gd name="T0" fmla="*/ 13 w 17"/>
                  <a:gd name="T1" fmla="*/ 0 h 18"/>
                  <a:gd name="T2" fmla="*/ 0 w 17"/>
                  <a:gd name="T3" fmla="*/ 18 h 18"/>
                  <a:gd name="T4" fmla="*/ 17 w 17"/>
                  <a:gd name="T5" fmla="*/ 2 h 18"/>
                  <a:gd name="T6" fmla="*/ 13 w 17"/>
                  <a:gd name="T7" fmla="*/ 0 h 18"/>
                </a:gdLst>
                <a:ahLst/>
                <a:cxnLst>
                  <a:cxn ang="0">
                    <a:pos x="T0" y="T1"/>
                  </a:cxn>
                  <a:cxn ang="0">
                    <a:pos x="T2" y="T3"/>
                  </a:cxn>
                  <a:cxn ang="0">
                    <a:pos x="T4" y="T5"/>
                  </a:cxn>
                  <a:cxn ang="0">
                    <a:pos x="T6" y="T7"/>
                  </a:cxn>
                </a:cxnLst>
                <a:rect l="0" t="0" r="r" b="b"/>
                <a:pathLst>
                  <a:path w="17" h="18">
                    <a:moveTo>
                      <a:pt x="13" y="0"/>
                    </a:moveTo>
                    <a:cubicBezTo>
                      <a:pt x="0" y="18"/>
                      <a:pt x="0" y="18"/>
                      <a:pt x="0" y="18"/>
                    </a:cubicBezTo>
                    <a:cubicBezTo>
                      <a:pt x="17" y="2"/>
                      <a:pt x="17" y="2"/>
                      <a:pt x="17" y="2"/>
                    </a:cubicBezTo>
                    <a:cubicBezTo>
                      <a:pt x="16" y="1"/>
                      <a:pt x="14" y="1"/>
                      <a:pt x="13"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071">
                <a:extLst>
                  <a:ext uri="{FF2B5EF4-FFF2-40B4-BE49-F238E27FC236}">
                    <a16:creationId xmlns:a16="http://schemas.microsoft.com/office/drawing/2014/main" id="{F9D8C60E-FEDA-46BD-95C4-89CD8057DB0D}"/>
                  </a:ext>
                </a:extLst>
              </p:cNvPr>
              <p:cNvSpPr>
                <a:spLocks/>
              </p:cNvSpPr>
              <p:nvPr/>
            </p:nvSpPr>
            <p:spPr bwMode="auto">
              <a:xfrm>
                <a:off x="-1773" y="1064"/>
                <a:ext cx="39" cy="37"/>
              </a:xfrm>
              <a:custGeom>
                <a:avLst/>
                <a:gdLst>
                  <a:gd name="T0" fmla="*/ 33 w 36"/>
                  <a:gd name="T1" fmla="*/ 0 h 34"/>
                  <a:gd name="T2" fmla="*/ 0 w 36"/>
                  <a:gd name="T3" fmla="*/ 30 h 34"/>
                  <a:gd name="T4" fmla="*/ 1 w 36"/>
                  <a:gd name="T5" fmla="*/ 32 h 34"/>
                  <a:gd name="T6" fmla="*/ 5 w 36"/>
                  <a:gd name="T7" fmla="*/ 34 h 34"/>
                  <a:gd name="T8" fmla="*/ 36 w 36"/>
                  <a:gd name="T9" fmla="*/ 5 h 34"/>
                  <a:gd name="T10" fmla="*/ 35 w 36"/>
                  <a:gd name="T11" fmla="*/ 3 h 34"/>
                  <a:gd name="T12" fmla="*/ 33 w 36"/>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6" h="34">
                    <a:moveTo>
                      <a:pt x="33" y="0"/>
                    </a:moveTo>
                    <a:cubicBezTo>
                      <a:pt x="0" y="30"/>
                      <a:pt x="0" y="30"/>
                      <a:pt x="0" y="30"/>
                    </a:cubicBezTo>
                    <a:cubicBezTo>
                      <a:pt x="1" y="31"/>
                      <a:pt x="1" y="31"/>
                      <a:pt x="1" y="32"/>
                    </a:cubicBezTo>
                    <a:cubicBezTo>
                      <a:pt x="2" y="33"/>
                      <a:pt x="4" y="33"/>
                      <a:pt x="5" y="34"/>
                    </a:cubicBezTo>
                    <a:cubicBezTo>
                      <a:pt x="36" y="5"/>
                      <a:pt x="36" y="5"/>
                      <a:pt x="36" y="5"/>
                    </a:cubicBezTo>
                    <a:cubicBezTo>
                      <a:pt x="36" y="4"/>
                      <a:pt x="36" y="3"/>
                      <a:pt x="35" y="3"/>
                    </a:cubicBezTo>
                    <a:cubicBezTo>
                      <a:pt x="35" y="2"/>
                      <a:pt x="34" y="1"/>
                      <a:pt x="33" y="0"/>
                    </a:cubicBezTo>
                  </a:path>
                </a:pathLst>
              </a:custGeom>
              <a:solidFill>
                <a:srgbClr val="D2E1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072">
                <a:extLst>
                  <a:ext uri="{FF2B5EF4-FFF2-40B4-BE49-F238E27FC236}">
                    <a16:creationId xmlns:a16="http://schemas.microsoft.com/office/drawing/2014/main" id="{A14142D8-1DEE-4827-B3D5-212D99BF1FBF}"/>
                  </a:ext>
                </a:extLst>
              </p:cNvPr>
              <p:cNvSpPr>
                <a:spLocks noEditPoints="1"/>
              </p:cNvSpPr>
              <p:nvPr/>
            </p:nvSpPr>
            <p:spPr bwMode="auto">
              <a:xfrm>
                <a:off x="-2088" y="-27"/>
                <a:ext cx="415" cy="898"/>
              </a:xfrm>
              <a:custGeom>
                <a:avLst/>
                <a:gdLst>
                  <a:gd name="T0" fmla="*/ 3 w 377"/>
                  <a:gd name="T1" fmla="*/ 770 h 819"/>
                  <a:gd name="T2" fmla="*/ 0 w 377"/>
                  <a:gd name="T3" fmla="*/ 819 h 819"/>
                  <a:gd name="T4" fmla="*/ 4 w 377"/>
                  <a:gd name="T5" fmla="*/ 818 h 819"/>
                  <a:gd name="T6" fmla="*/ 6 w 377"/>
                  <a:gd name="T7" fmla="*/ 818 h 819"/>
                  <a:gd name="T8" fmla="*/ 9 w 377"/>
                  <a:gd name="T9" fmla="*/ 781 h 819"/>
                  <a:gd name="T10" fmla="*/ 3 w 377"/>
                  <a:gd name="T11" fmla="*/ 770 h 819"/>
                  <a:gd name="T12" fmla="*/ 8 w 377"/>
                  <a:gd name="T13" fmla="*/ 705 h 819"/>
                  <a:gd name="T14" fmla="*/ 4 w 377"/>
                  <a:gd name="T15" fmla="*/ 761 h 819"/>
                  <a:gd name="T16" fmla="*/ 9 w 377"/>
                  <a:gd name="T17" fmla="*/ 772 h 819"/>
                  <a:gd name="T18" fmla="*/ 14 w 377"/>
                  <a:gd name="T19" fmla="*/ 706 h 819"/>
                  <a:gd name="T20" fmla="*/ 8 w 377"/>
                  <a:gd name="T21" fmla="*/ 705 h 819"/>
                  <a:gd name="T22" fmla="*/ 16 w 377"/>
                  <a:gd name="T23" fmla="*/ 680 h 819"/>
                  <a:gd name="T24" fmla="*/ 10 w 377"/>
                  <a:gd name="T25" fmla="*/ 681 h 819"/>
                  <a:gd name="T26" fmla="*/ 8 w 377"/>
                  <a:gd name="T27" fmla="*/ 700 h 819"/>
                  <a:gd name="T28" fmla="*/ 14 w 377"/>
                  <a:gd name="T29" fmla="*/ 702 h 819"/>
                  <a:gd name="T30" fmla="*/ 16 w 377"/>
                  <a:gd name="T31" fmla="*/ 680 h 819"/>
                  <a:gd name="T32" fmla="*/ 44 w 377"/>
                  <a:gd name="T33" fmla="*/ 207 h 819"/>
                  <a:gd name="T34" fmla="*/ 10 w 377"/>
                  <a:gd name="T35" fmla="*/ 677 h 819"/>
                  <a:gd name="T36" fmla="*/ 16 w 377"/>
                  <a:gd name="T37" fmla="*/ 675 h 819"/>
                  <a:gd name="T38" fmla="*/ 50 w 377"/>
                  <a:gd name="T39" fmla="*/ 207 h 819"/>
                  <a:gd name="T40" fmla="*/ 48 w 377"/>
                  <a:gd name="T41" fmla="*/ 207 h 819"/>
                  <a:gd name="T42" fmla="*/ 44 w 377"/>
                  <a:gd name="T43" fmla="*/ 207 h 819"/>
                  <a:gd name="T44" fmla="*/ 377 w 377"/>
                  <a:gd name="T45" fmla="*/ 0 h 819"/>
                  <a:gd name="T46" fmla="*/ 70 w 377"/>
                  <a:gd name="T47" fmla="*/ 169 h 819"/>
                  <a:gd name="T48" fmla="*/ 73 w 377"/>
                  <a:gd name="T49" fmla="*/ 175 h 819"/>
                  <a:gd name="T50" fmla="*/ 377 w 377"/>
                  <a:gd name="T51" fmla="*/ 7 h 819"/>
                  <a:gd name="T52" fmla="*/ 377 w 377"/>
                  <a:gd name="T53"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7" h="819">
                    <a:moveTo>
                      <a:pt x="3" y="770"/>
                    </a:moveTo>
                    <a:cubicBezTo>
                      <a:pt x="0" y="819"/>
                      <a:pt x="0" y="819"/>
                      <a:pt x="0" y="819"/>
                    </a:cubicBezTo>
                    <a:cubicBezTo>
                      <a:pt x="1" y="818"/>
                      <a:pt x="2" y="818"/>
                      <a:pt x="4" y="818"/>
                    </a:cubicBezTo>
                    <a:cubicBezTo>
                      <a:pt x="4" y="818"/>
                      <a:pt x="5" y="818"/>
                      <a:pt x="6" y="818"/>
                    </a:cubicBezTo>
                    <a:cubicBezTo>
                      <a:pt x="9" y="781"/>
                      <a:pt x="9" y="781"/>
                      <a:pt x="9" y="781"/>
                    </a:cubicBezTo>
                    <a:cubicBezTo>
                      <a:pt x="3" y="770"/>
                      <a:pt x="3" y="770"/>
                      <a:pt x="3" y="770"/>
                    </a:cubicBezTo>
                    <a:moveTo>
                      <a:pt x="8" y="705"/>
                    </a:moveTo>
                    <a:cubicBezTo>
                      <a:pt x="4" y="761"/>
                      <a:pt x="4" y="761"/>
                      <a:pt x="4" y="761"/>
                    </a:cubicBezTo>
                    <a:cubicBezTo>
                      <a:pt x="9" y="772"/>
                      <a:pt x="9" y="772"/>
                      <a:pt x="9" y="772"/>
                    </a:cubicBezTo>
                    <a:cubicBezTo>
                      <a:pt x="14" y="706"/>
                      <a:pt x="14" y="706"/>
                      <a:pt x="14" y="706"/>
                    </a:cubicBezTo>
                    <a:cubicBezTo>
                      <a:pt x="8" y="705"/>
                      <a:pt x="8" y="705"/>
                      <a:pt x="8" y="705"/>
                    </a:cubicBezTo>
                    <a:moveTo>
                      <a:pt x="16" y="680"/>
                    </a:moveTo>
                    <a:cubicBezTo>
                      <a:pt x="10" y="681"/>
                      <a:pt x="10" y="681"/>
                      <a:pt x="10" y="681"/>
                    </a:cubicBezTo>
                    <a:cubicBezTo>
                      <a:pt x="8" y="700"/>
                      <a:pt x="8" y="700"/>
                      <a:pt x="8" y="700"/>
                    </a:cubicBezTo>
                    <a:cubicBezTo>
                      <a:pt x="14" y="702"/>
                      <a:pt x="14" y="702"/>
                      <a:pt x="14" y="702"/>
                    </a:cubicBezTo>
                    <a:cubicBezTo>
                      <a:pt x="16" y="680"/>
                      <a:pt x="16" y="680"/>
                      <a:pt x="16" y="680"/>
                    </a:cubicBezTo>
                    <a:moveTo>
                      <a:pt x="44" y="207"/>
                    </a:moveTo>
                    <a:cubicBezTo>
                      <a:pt x="10" y="677"/>
                      <a:pt x="10" y="677"/>
                      <a:pt x="10" y="677"/>
                    </a:cubicBezTo>
                    <a:cubicBezTo>
                      <a:pt x="16" y="675"/>
                      <a:pt x="16" y="675"/>
                      <a:pt x="16" y="675"/>
                    </a:cubicBezTo>
                    <a:cubicBezTo>
                      <a:pt x="50" y="207"/>
                      <a:pt x="50" y="207"/>
                      <a:pt x="50" y="207"/>
                    </a:cubicBezTo>
                    <a:cubicBezTo>
                      <a:pt x="49" y="207"/>
                      <a:pt x="49" y="207"/>
                      <a:pt x="48" y="207"/>
                    </a:cubicBezTo>
                    <a:cubicBezTo>
                      <a:pt x="47" y="207"/>
                      <a:pt x="45" y="207"/>
                      <a:pt x="44" y="207"/>
                    </a:cubicBezTo>
                    <a:moveTo>
                      <a:pt x="377" y="0"/>
                    </a:moveTo>
                    <a:cubicBezTo>
                      <a:pt x="70" y="169"/>
                      <a:pt x="70" y="169"/>
                      <a:pt x="70" y="169"/>
                    </a:cubicBezTo>
                    <a:cubicBezTo>
                      <a:pt x="71" y="171"/>
                      <a:pt x="72" y="173"/>
                      <a:pt x="73" y="175"/>
                    </a:cubicBezTo>
                    <a:cubicBezTo>
                      <a:pt x="377" y="7"/>
                      <a:pt x="377" y="7"/>
                      <a:pt x="377" y="7"/>
                    </a:cubicBezTo>
                    <a:cubicBezTo>
                      <a:pt x="377" y="0"/>
                      <a:pt x="377" y="0"/>
                      <a:pt x="377"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073">
                <a:extLst>
                  <a:ext uri="{FF2B5EF4-FFF2-40B4-BE49-F238E27FC236}">
                    <a16:creationId xmlns:a16="http://schemas.microsoft.com/office/drawing/2014/main" id="{134CFCAE-BEF7-4E2F-89D7-DA87CC946397}"/>
                  </a:ext>
                </a:extLst>
              </p:cNvPr>
              <p:cNvSpPr>
                <a:spLocks/>
              </p:cNvSpPr>
              <p:nvPr/>
            </p:nvSpPr>
            <p:spPr bwMode="auto">
              <a:xfrm>
                <a:off x="-2084" y="808"/>
                <a:ext cx="6" cy="22"/>
              </a:xfrm>
              <a:custGeom>
                <a:avLst/>
                <a:gdLst>
                  <a:gd name="T0" fmla="*/ 1 w 6"/>
                  <a:gd name="T1" fmla="*/ 0 h 22"/>
                  <a:gd name="T2" fmla="*/ 0 w 6"/>
                  <a:gd name="T3" fmla="*/ 10 h 22"/>
                  <a:gd name="T4" fmla="*/ 6 w 6"/>
                  <a:gd name="T5" fmla="*/ 22 h 22"/>
                  <a:gd name="T6" fmla="*/ 6 w 6"/>
                  <a:gd name="T7" fmla="*/ 12 h 22"/>
                  <a:gd name="T8" fmla="*/ 1 w 6"/>
                  <a:gd name="T9" fmla="*/ 0 h 22"/>
                </a:gdLst>
                <a:ahLst/>
                <a:cxnLst>
                  <a:cxn ang="0">
                    <a:pos x="T0" y="T1"/>
                  </a:cxn>
                  <a:cxn ang="0">
                    <a:pos x="T2" y="T3"/>
                  </a:cxn>
                  <a:cxn ang="0">
                    <a:pos x="T4" y="T5"/>
                  </a:cxn>
                  <a:cxn ang="0">
                    <a:pos x="T6" y="T7"/>
                  </a:cxn>
                  <a:cxn ang="0">
                    <a:pos x="T8" y="T9"/>
                  </a:cxn>
                </a:cxnLst>
                <a:rect l="0" t="0" r="r" b="b"/>
                <a:pathLst>
                  <a:path w="6" h="22">
                    <a:moveTo>
                      <a:pt x="1" y="0"/>
                    </a:moveTo>
                    <a:lnTo>
                      <a:pt x="0" y="10"/>
                    </a:lnTo>
                    <a:lnTo>
                      <a:pt x="6" y="22"/>
                    </a:lnTo>
                    <a:lnTo>
                      <a:pt x="6" y="12"/>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074">
                <a:extLst>
                  <a:ext uri="{FF2B5EF4-FFF2-40B4-BE49-F238E27FC236}">
                    <a16:creationId xmlns:a16="http://schemas.microsoft.com/office/drawing/2014/main" id="{EDF014BA-6B1F-486C-9F74-DA2D00F01D73}"/>
                  </a:ext>
                </a:extLst>
              </p:cNvPr>
              <p:cNvSpPr>
                <a:spLocks/>
              </p:cNvSpPr>
              <p:nvPr/>
            </p:nvSpPr>
            <p:spPr bwMode="auto">
              <a:xfrm>
                <a:off x="-2084" y="808"/>
                <a:ext cx="6" cy="22"/>
              </a:xfrm>
              <a:custGeom>
                <a:avLst/>
                <a:gdLst>
                  <a:gd name="T0" fmla="*/ 1 w 6"/>
                  <a:gd name="T1" fmla="*/ 0 h 22"/>
                  <a:gd name="T2" fmla="*/ 0 w 6"/>
                  <a:gd name="T3" fmla="*/ 10 h 22"/>
                  <a:gd name="T4" fmla="*/ 6 w 6"/>
                  <a:gd name="T5" fmla="*/ 22 h 22"/>
                  <a:gd name="T6" fmla="*/ 6 w 6"/>
                  <a:gd name="T7" fmla="*/ 12 h 22"/>
                  <a:gd name="T8" fmla="*/ 1 w 6"/>
                  <a:gd name="T9" fmla="*/ 0 h 22"/>
                </a:gdLst>
                <a:ahLst/>
                <a:cxnLst>
                  <a:cxn ang="0">
                    <a:pos x="T0" y="T1"/>
                  </a:cxn>
                  <a:cxn ang="0">
                    <a:pos x="T2" y="T3"/>
                  </a:cxn>
                  <a:cxn ang="0">
                    <a:pos x="T4" y="T5"/>
                  </a:cxn>
                  <a:cxn ang="0">
                    <a:pos x="T6" y="T7"/>
                  </a:cxn>
                  <a:cxn ang="0">
                    <a:pos x="T8" y="T9"/>
                  </a:cxn>
                </a:cxnLst>
                <a:rect l="0" t="0" r="r" b="b"/>
                <a:pathLst>
                  <a:path w="6" h="22">
                    <a:moveTo>
                      <a:pt x="1" y="0"/>
                    </a:moveTo>
                    <a:lnTo>
                      <a:pt x="0" y="10"/>
                    </a:lnTo>
                    <a:lnTo>
                      <a:pt x="6" y="22"/>
                    </a:lnTo>
                    <a:lnTo>
                      <a:pt x="6" y="1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075">
                <a:extLst>
                  <a:ext uri="{FF2B5EF4-FFF2-40B4-BE49-F238E27FC236}">
                    <a16:creationId xmlns:a16="http://schemas.microsoft.com/office/drawing/2014/main" id="{7A8BFA8D-09AE-4474-B9A3-777837542600}"/>
                  </a:ext>
                </a:extLst>
              </p:cNvPr>
              <p:cNvSpPr>
                <a:spLocks/>
              </p:cNvSpPr>
              <p:nvPr/>
            </p:nvSpPr>
            <p:spPr bwMode="auto">
              <a:xfrm>
                <a:off x="-2077" y="713"/>
                <a:ext cx="7" cy="7"/>
              </a:xfrm>
              <a:custGeom>
                <a:avLst/>
                <a:gdLst>
                  <a:gd name="T0" fmla="*/ 7 w 7"/>
                  <a:gd name="T1" fmla="*/ 0 h 7"/>
                  <a:gd name="T2" fmla="*/ 0 w 7"/>
                  <a:gd name="T3" fmla="*/ 3 h 7"/>
                  <a:gd name="T4" fmla="*/ 0 w 7"/>
                  <a:gd name="T5" fmla="*/ 7 h 7"/>
                  <a:gd name="T6" fmla="*/ 7 w 7"/>
                  <a:gd name="T7" fmla="*/ 6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0" y="3"/>
                    </a:lnTo>
                    <a:lnTo>
                      <a:pt x="0" y="7"/>
                    </a:lnTo>
                    <a:lnTo>
                      <a:pt x="7" y="6"/>
                    </a:lnTo>
                    <a:lnTo>
                      <a:pt x="7"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076">
                <a:extLst>
                  <a:ext uri="{FF2B5EF4-FFF2-40B4-BE49-F238E27FC236}">
                    <a16:creationId xmlns:a16="http://schemas.microsoft.com/office/drawing/2014/main" id="{5550E6B9-100A-407A-B20F-41AF80B4437C}"/>
                  </a:ext>
                </a:extLst>
              </p:cNvPr>
              <p:cNvSpPr>
                <a:spLocks/>
              </p:cNvSpPr>
              <p:nvPr/>
            </p:nvSpPr>
            <p:spPr bwMode="auto">
              <a:xfrm>
                <a:off x="-2077" y="713"/>
                <a:ext cx="7" cy="7"/>
              </a:xfrm>
              <a:custGeom>
                <a:avLst/>
                <a:gdLst>
                  <a:gd name="T0" fmla="*/ 7 w 7"/>
                  <a:gd name="T1" fmla="*/ 0 h 7"/>
                  <a:gd name="T2" fmla="*/ 0 w 7"/>
                  <a:gd name="T3" fmla="*/ 3 h 7"/>
                  <a:gd name="T4" fmla="*/ 0 w 7"/>
                  <a:gd name="T5" fmla="*/ 7 h 7"/>
                  <a:gd name="T6" fmla="*/ 7 w 7"/>
                  <a:gd name="T7" fmla="*/ 6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0" y="3"/>
                    </a:lnTo>
                    <a:lnTo>
                      <a:pt x="0" y="7"/>
                    </a:lnTo>
                    <a:lnTo>
                      <a:pt x="7" y="6"/>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077">
                <a:extLst>
                  <a:ext uri="{FF2B5EF4-FFF2-40B4-BE49-F238E27FC236}">
                    <a16:creationId xmlns:a16="http://schemas.microsoft.com/office/drawing/2014/main" id="{B87B1918-B218-4B86-8FFE-F2427E1B99EE}"/>
                  </a:ext>
                </a:extLst>
              </p:cNvPr>
              <p:cNvSpPr>
                <a:spLocks/>
              </p:cNvSpPr>
              <p:nvPr/>
            </p:nvSpPr>
            <p:spPr bwMode="auto">
              <a:xfrm>
                <a:off x="-2079" y="741"/>
                <a:ext cx="7" cy="6"/>
              </a:xfrm>
              <a:custGeom>
                <a:avLst/>
                <a:gdLst>
                  <a:gd name="T0" fmla="*/ 0 w 7"/>
                  <a:gd name="T1" fmla="*/ 0 h 6"/>
                  <a:gd name="T2" fmla="*/ 0 w 7"/>
                  <a:gd name="T3" fmla="*/ 5 h 6"/>
                  <a:gd name="T4" fmla="*/ 7 w 7"/>
                  <a:gd name="T5" fmla="*/ 6 h 6"/>
                  <a:gd name="T6" fmla="*/ 7 w 7"/>
                  <a:gd name="T7" fmla="*/ 2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5"/>
                    </a:lnTo>
                    <a:lnTo>
                      <a:pt x="7" y="6"/>
                    </a:lnTo>
                    <a:lnTo>
                      <a:pt x="7" y="2"/>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078">
                <a:extLst>
                  <a:ext uri="{FF2B5EF4-FFF2-40B4-BE49-F238E27FC236}">
                    <a16:creationId xmlns:a16="http://schemas.microsoft.com/office/drawing/2014/main" id="{5BAE5EB3-1501-4ECE-9063-D3094331502D}"/>
                  </a:ext>
                </a:extLst>
              </p:cNvPr>
              <p:cNvSpPr>
                <a:spLocks/>
              </p:cNvSpPr>
              <p:nvPr/>
            </p:nvSpPr>
            <p:spPr bwMode="auto">
              <a:xfrm>
                <a:off x="-2079" y="741"/>
                <a:ext cx="7" cy="6"/>
              </a:xfrm>
              <a:custGeom>
                <a:avLst/>
                <a:gdLst>
                  <a:gd name="T0" fmla="*/ 0 w 7"/>
                  <a:gd name="T1" fmla="*/ 0 h 6"/>
                  <a:gd name="T2" fmla="*/ 0 w 7"/>
                  <a:gd name="T3" fmla="*/ 5 h 6"/>
                  <a:gd name="T4" fmla="*/ 7 w 7"/>
                  <a:gd name="T5" fmla="*/ 6 h 6"/>
                  <a:gd name="T6" fmla="*/ 7 w 7"/>
                  <a:gd name="T7" fmla="*/ 2 h 6"/>
                  <a:gd name="T8" fmla="*/ 0 w 7"/>
                  <a:gd name="T9" fmla="*/ 0 h 6"/>
                </a:gdLst>
                <a:ahLst/>
                <a:cxnLst>
                  <a:cxn ang="0">
                    <a:pos x="T0" y="T1"/>
                  </a:cxn>
                  <a:cxn ang="0">
                    <a:pos x="T2" y="T3"/>
                  </a:cxn>
                  <a:cxn ang="0">
                    <a:pos x="T4" y="T5"/>
                  </a:cxn>
                  <a:cxn ang="0">
                    <a:pos x="T6" y="T7"/>
                  </a:cxn>
                  <a:cxn ang="0">
                    <a:pos x="T8" y="T9"/>
                  </a:cxn>
                </a:cxnLst>
                <a:rect l="0" t="0" r="r" b="b"/>
                <a:pathLst>
                  <a:path w="7" h="6">
                    <a:moveTo>
                      <a:pt x="0" y="0"/>
                    </a:moveTo>
                    <a:lnTo>
                      <a:pt x="0" y="5"/>
                    </a:lnTo>
                    <a:lnTo>
                      <a:pt x="7" y="6"/>
                    </a:lnTo>
                    <a:lnTo>
                      <a:pt x="7"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079">
                <a:extLst>
                  <a:ext uri="{FF2B5EF4-FFF2-40B4-BE49-F238E27FC236}">
                    <a16:creationId xmlns:a16="http://schemas.microsoft.com/office/drawing/2014/main" id="{1B21AA91-EF60-440F-92DB-3E38FAF9434A}"/>
                  </a:ext>
                </a:extLst>
              </p:cNvPr>
              <p:cNvSpPr>
                <a:spLocks noEditPoints="1"/>
              </p:cNvSpPr>
              <p:nvPr/>
            </p:nvSpPr>
            <p:spPr bwMode="auto">
              <a:xfrm>
                <a:off x="-2126" y="909"/>
                <a:ext cx="42" cy="492"/>
              </a:xfrm>
              <a:custGeom>
                <a:avLst/>
                <a:gdLst>
                  <a:gd name="T0" fmla="*/ 10 w 38"/>
                  <a:gd name="T1" fmla="*/ 320 h 449"/>
                  <a:gd name="T2" fmla="*/ 0 w 38"/>
                  <a:gd name="T3" fmla="*/ 449 h 449"/>
                  <a:gd name="T4" fmla="*/ 4 w 38"/>
                  <a:gd name="T5" fmla="*/ 448 h 449"/>
                  <a:gd name="T6" fmla="*/ 6 w 38"/>
                  <a:gd name="T7" fmla="*/ 448 h 449"/>
                  <a:gd name="T8" fmla="*/ 15 w 38"/>
                  <a:gd name="T9" fmla="*/ 321 h 449"/>
                  <a:gd name="T10" fmla="*/ 10 w 38"/>
                  <a:gd name="T11" fmla="*/ 320 h 449"/>
                  <a:gd name="T12" fmla="*/ 33 w 38"/>
                  <a:gd name="T13" fmla="*/ 0 h 449"/>
                  <a:gd name="T14" fmla="*/ 10 w 38"/>
                  <a:gd name="T15" fmla="*/ 319 h 449"/>
                  <a:gd name="T16" fmla="*/ 15 w 38"/>
                  <a:gd name="T17" fmla="*/ 320 h 449"/>
                  <a:gd name="T18" fmla="*/ 38 w 38"/>
                  <a:gd name="T19" fmla="*/ 1 h 449"/>
                  <a:gd name="T20" fmla="*/ 33 w 38"/>
                  <a:gd name="T21"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449">
                    <a:moveTo>
                      <a:pt x="10" y="320"/>
                    </a:moveTo>
                    <a:cubicBezTo>
                      <a:pt x="0" y="449"/>
                      <a:pt x="0" y="449"/>
                      <a:pt x="0" y="449"/>
                    </a:cubicBezTo>
                    <a:cubicBezTo>
                      <a:pt x="2" y="448"/>
                      <a:pt x="3" y="448"/>
                      <a:pt x="4" y="448"/>
                    </a:cubicBezTo>
                    <a:cubicBezTo>
                      <a:pt x="5" y="448"/>
                      <a:pt x="6" y="448"/>
                      <a:pt x="6" y="448"/>
                    </a:cubicBezTo>
                    <a:cubicBezTo>
                      <a:pt x="15" y="321"/>
                      <a:pt x="15" y="321"/>
                      <a:pt x="15" y="321"/>
                    </a:cubicBezTo>
                    <a:cubicBezTo>
                      <a:pt x="10" y="320"/>
                      <a:pt x="10" y="320"/>
                      <a:pt x="10" y="320"/>
                    </a:cubicBezTo>
                    <a:moveTo>
                      <a:pt x="33" y="0"/>
                    </a:moveTo>
                    <a:cubicBezTo>
                      <a:pt x="10" y="319"/>
                      <a:pt x="10" y="319"/>
                      <a:pt x="10" y="319"/>
                    </a:cubicBezTo>
                    <a:cubicBezTo>
                      <a:pt x="15" y="320"/>
                      <a:pt x="15" y="320"/>
                      <a:pt x="15" y="320"/>
                    </a:cubicBezTo>
                    <a:cubicBezTo>
                      <a:pt x="38" y="1"/>
                      <a:pt x="38" y="1"/>
                      <a:pt x="38" y="1"/>
                    </a:cubicBezTo>
                    <a:cubicBezTo>
                      <a:pt x="36" y="1"/>
                      <a:pt x="34" y="1"/>
                      <a:pt x="33"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080">
                <a:extLst>
                  <a:ext uri="{FF2B5EF4-FFF2-40B4-BE49-F238E27FC236}">
                    <a16:creationId xmlns:a16="http://schemas.microsoft.com/office/drawing/2014/main" id="{26F94050-840A-4ACE-999D-67A6149180B2}"/>
                  </a:ext>
                </a:extLst>
              </p:cNvPr>
              <p:cNvSpPr>
                <a:spLocks/>
              </p:cNvSpPr>
              <p:nvPr/>
            </p:nvSpPr>
            <p:spPr bwMode="auto">
              <a:xfrm>
                <a:off x="-2115" y="1258"/>
                <a:ext cx="5" cy="2"/>
              </a:xfrm>
              <a:custGeom>
                <a:avLst/>
                <a:gdLst>
                  <a:gd name="T0" fmla="*/ 0 w 5"/>
                  <a:gd name="T1" fmla="*/ 0 h 2"/>
                  <a:gd name="T2" fmla="*/ 0 w 5"/>
                  <a:gd name="T3" fmla="*/ 1 h 2"/>
                  <a:gd name="T4" fmla="*/ 5 w 5"/>
                  <a:gd name="T5" fmla="*/ 2 h 2"/>
                  <a:gd name="T6" fmla="*/ 5 w 5"/>
                  <a:gd name="T7" fmla="*/ 1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0" y="1"/>
                    </a:lnTo>
                    <a:lnTo>
                      <a:pt x="5" y="2"/>
                    </a:lnTo>
                    <a:lnTo>
                      <a:pt x="5" y="1"/>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1081">
                <a:extLst>
                  <a:ext uri="{FF2B5EF4-FFF2-40B4-BE49-F238E27FC236}">
                    <a16:creationId xmlns:a16="http://schemas.microsoft.com/office/drawing/2014/main" id="{6CBC5475-D761-45BB-8F22-B0C456793D62}"/>
                  </a:ext>
                </a:extLst>
              </p:cNvPr>
              <p:cNvSpPr>
                <a:spLocks/>
              </p:cNvSpPr>
              <p:nvPr/>
            </p:nvSpPr>
            <p:spPr bwMode="auto">
              <a:xfrm>
                <a:off x="-2115" y="1258"/>
                <a:ext cx="5" cy="2"/>
              </a:xfrm>
              <a:custGeom>
                <a:avLst/>
                <a:gdLst>
                  <a:gd name="T0" fmla="*/ 0 w 5"/>
                  <a:gd name="T1" fmla="*/ 0 h 2"/>
                  <a:gd name="T2" fmla="*/ 0 w 5"/>
                  <a:gd name="T3" fmla="*/ 1 h 2"/>
                  <a:gd name="T4" fmla="*/ 5 w 5"/>
                  <a:gd name="T5" fmla="*/ 2 h 2"/>
                  <a:gd name="T6" fmla="*/ 5 w 5"/>
                  <a:gd name="T7" fmla="*/ 1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0" y="1"/>
                    </a:lnTo>
                    <a:lnTo>
                      <a:pt x="5" y="2"/>
                    </a:lnTo>
                    <a:lnTo>
                      <a:pt x="5"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1082">
                <a:extLst>
                  <a:ext uri="{FF2B5EF4-FFF2-40B4-BE49-F238E27FC236}">
                    <a16:creationId xmlns:a16="http://schemas.microsoft.com/office/drawing/2014/main" id="{850331B0-3B65-4E12-A124-C253DF6EF5CB}"/>
                  </a:ext>
                </a:extLst>
              </p:cNvPr>
              <p:cNvSpPr>
                <a:spLocks noEditPoints="1"/>
              </p:cNvSpPr>
              <p:nvPr/>
            </p:nvSpPr>
            <p:spPr bwMode="auto">
              <a:xfrm>
                <a:off x="-2546" y="1427"/>
                <a:ext cx="397" cy="25"/>
              </a:xfrm>
              <a:custGeom>
                <a:avLst/>
                <a:gdLst>
                  <a:gd name="T0" fmla="*/ 150 w 361"/>
                  <a:gd name="T1" fmla="*/ 10 h 23"/>
                  <a:gd name="T2" fmla="*/ 0 w 361"/>
                  <a:gd name="T3" fmla="*/ 17 h 23"/>
                  <a:gd name="T4" fmla="*/ 1 w 361"/>
                  <a:gd name="T5" fmla="*/ 23 h 23"/>
                  <a:gd name="T6" fmla="*/ 148 w 361"/>
                  <a:gd name="T7" fmla="*/ 16 h 23"/>
                  <a:gd name="T8" fmla="*/ 150 w 361"/>
                  <a:gd name="T9" fmla="*/ 10 h 23"/>
                  <a:gd name="T10" fmla="*/ 361 w 361"/>
                  <a:gd name="T11" fmla="*/ 0 h 23"/>
                  <a:gd name="T12" fmla="*/ 155 w 361"/>
                  <a:gd name="T13" fmla="*/ 10 h 23"/>
                  <a:gd name="T14" fmla="*/ 153 w 361"/>
                  <a:gd name="T15" fmla="*/ 16 h 23"/>
                  <a:gd name="T16" fmla="*/ 361 w 361"/>
                  <a:gd name="T17" fmla="*/ 5 h 23"/>
                  <a:gd name="T18" fmla="*/ 361 w 361"/>
                  <a:gd name="T1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3">
                    <a:moveTo>
                      <a:pt x="150" y="10"/>
                    </a:moveTo>
                    <a:cubicBezTo>
                      <a:pt x="0" y="17"/>
                      <a:pt x="0" y="17"/>
                      <a:pt x="0" y="17"/>
                    </a:cubicBezTo>
                    <a:cubicBezTo>
                      <a:pt x="1" y="19"/>
                      <a:pt x="1" y="21"/>
                      <a:pt x="1" y="23"/>
                    </a:cubicBezTo>
                    <a:cubicBezTo>
                      <a:pt x="148" y="16"/>
                      <a:pt x="148" y="16"/>
                      <a:pt x="148" y="16"/>
                    </a:cubicBezTo>
                    <a:cubicBezTo>
                      <a:pt x="150" y="10"/>
                      <a:pt x="150" y="10"/>
                      <a:pt x="150" y="10"/>
                    </a:cubicBezTo>
                    <a:moveTo>
                      <a:pt x="361" y="0"/>
                    </a:moveTo>
                    <a:cubicBezTo>
                      <a:pt x="155" y="10"/>
                      <a:pt x="155" y="10"/>
                      <a:pt x="155" y="10"/>
                    </a:cubicBezTo>
                    <a:cubicBezTo>
                      <a:pt x="153" y="16"/>
                      <a:pt x="153" y="16"/>
                      <a:pt x="153" y="16"/>
                    </a:cubicBezTo>
                    <a:cubicBezTo>
                      <a:pt x="361" y="5"/>
                      <a:pt x="361" y="5"/>
                      <a:pt x="361" y="5"/>
                    </a:cubicBezTo>
                    <a:cubicBezTo>
                      <a:pt x="361" y="4"/>
                      <a:pt x="361" y="2"/>
                      <a:pt x="36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083">
                <a:extLst>
                  <a:ext uri="{FF2B5EF4-FFF2-40B4-BE49-F238E27FC236}">
                    <a16:creationId xmlns:a16="http://schemas.microsoft.com/office/drawing/2014/main" id="{B4F66708-5C24-4011-B9FF-9AF2B3243BCB}"/>
                  </a:ext>
                </a:extLst>
              </p:cNvPr>
              <p:cNvSpPr>
                <a:spLocks/>
              </p:cNvSpPr>
              <p:nvPr/>
            </p:nvSpPr>
            <p:spPr bwMode="auto">
              <a:xfrm>
                <a:off x="-2384" y="1438"/>
                <a:ext cx="8" cy="7"/>
              </a:xfrm>
              <a:custGeom>
                <a:avLst/>
                <a:gdLst>
                  <a:gd name="T0" fmla="*/ 8 w 8"/>
                  <a:gd name="T1" fmla="*/ 0 h 7"/>
                  <a:gd name="T2" fmla="*/ 3 w 8"/>
                  <a:gd name="T3" fmla="*/ 0 h 7"/>
                  <a:gd name="T4" fmla="*/ 0 w 8"/>
                  <a:gd name="T5" fmla="*/ 7 h 7"/>
                  <a:gd name="T6" fmla="*/ 6 w 8"/>
                  <a:gd name="T7" fmla="*/ 7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3" y="0"/>
                    </a:lnTo>
                    <a:lnTo>
                      <a:pt x="0" y="7"/>
                    </a:lnTo>
                    <a:lnTo>
                      <a:pt x="6" y="7"/>
                    </a:lnTo>
                    <a:lnTo>
                      <a:pt x="8"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084">
                <a:extLst>
                  <a:ext uri="{FF2B5EF4-FFF2-40B4-BE49-F238E27FC236}">
                    <a16:creationId xmlns:a16="http://schemas.microsoft.com/office/drawing/2014/main" id="{E80A0607-8C59-4F99-902C-BA5187EBB4C2}"/>
                  </a:ext>
                </a:extLst>
              </p:cNvPr>
              <p:cNvSpPr>
                <a:spLocks/>
              </p:cNvSpPr>
              <p:nvPr/>
            </p:nvSpPr>
            <p:spPr bwMode="auto">
              <a:xfrm>
                <a:off x="-2384" y="1438"/>
                <a:ext cx="8" cy="7"/>
              </a:xfrm>
              <a:custGeom>
                <a:avLst/>
                <a:gdLst>
                  <a:gd name="T0" fmla="*/ 8 w 8"/>
                  <a:gd name="T1" fmla="*/ 0 h 7"/>
                  <a:gd name="T2" fmla="*/ 3 w 8"/>
                  <a:gd name="T3" fmla="*/ 0 h 7"/>
                  <a:gd name="T4" fmla="*/ 0 w 8"/>
                  <a:gd name="T5" fmla="*/ 7 h 7"/>
                  <a:gd name="T6" fmla="*/ 6 w 8"/>
                  <a:gd name="T7" fmla="*/ 7 h 7"/>
                  <a:gd name="T8" fmla="*/ 8 w 8"/>
                  <a:gd name="T9" fmla="*/ 0 h 7"/>
                </a:gdLst>
                <a:ahLst/>
                <a:cxnLst>
                  <a:cxn ang="0">
                    <a:pos x="T0" y="T1"/>
                  </a:cxn>
                  <a:cxn ang="0">
                    <a:pos x="T2" y="T3"/>
                  </a:cxn>
                  <a:cxn ang="0">
                    <a:pos x="T4" y="T5"/>
                  </a:cxn>
                  <a:cxn ang="0">
                    <a:pos x="T6" y="T7"/>
                  </a:cxn>
                  <a:cxn ang="0">
                    <a:pos x="T8" y="T9"/>
                  </a:cxn>
                </a:cxnLst>
                <a:rect l="0" t="0" r="r" b="b"/>
                <a:pathLst>
                  <a:path w="8" h="7">
                    <a:moveTo>
                      <a:pt x="8" y="0"/>
                    </a:moveTo>
                    <a:lnTo>
                      <a:pt x="3" y="0"/>
                    </a:lnTo>
                    <a:lnTo>
                      <a:pt x="0" y="7"/>
                    </a:lnTo>
                    <a:lnTo>
                      <a:pt x="6" y="7"/>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1085">
                <a:extLst>
                  <a:ext uri="{FF2B5EF4-FFF2-40B4-BE49-F238E27FC236}">
                    <a16:creationId xmlns:a16="http://schemas.microsoft.com/office/drawing/2014/main" id="{7248998F-292D-4B62-9D4C-A3B490A143E8}"/>
                  </a:ext>
                </a:extLst>
              </p:cNvPr>
              <p:cNvSpPr>
                <a:spLocks noEditPoints="1"/>
              </p:cNvSpPr>
              <p:nvPr/>
            </p:nvSpPr>
            <p:spPr bwMode="auto">
              <a:xfrm>
                <a:off x="-3028" y="1448"/>
                <a:ext cx="444" cy="27"/>
              </a:xfrm>
              <a:custGeom>
                <a:avLst/>
                <a:gdLst>
                  <a:gd name="T0" fmla="*/ 0 w 404"/>
                  <a:gd name="T1" fmla="*/ 20 h 25"/>
                  <a:gd name="T2" fmla="*/ 1 w 404"/>
                  <a:gd name="T3" fmla="*/ 25 h 25"/>
                  <a:gd name="T4" fmla="*/ 18 w 404"/>
                  <a:gd name="T5" fmla="*/ 24 h 25"/>
                  <a:gd name="T6" fmla="*/ 0 w 404"/>
                  <a:gd name="T7" fmla="*/ 20 h 25"/>
                  <a:gd name="T8" fmla="*/ 354 w 404"/>
                  <a:gd name="T9" fmla="*/ 2 h 25"/>
                  <a:gd name="T10" fmla="*/ 13 w 404"/>
                  <a:gd name="T11" fmla="*/ 19 h 25"/>
                  <a:gd name="T12" fmla="*/ 34 w 404"/>
                  <a:gd name="T13" fmla="*/ 23 h 25"/>
                  <a:gd name="T14" fmla="*/ 345 w 404"/>
                  <a:gd name="T15" fmla="*/ 8 h 25"/>
                  <a:gd name="T16" fmla="*/ 354 w 404"/>
                  <a:gd name="T17" fmla="*/ 2 h 25"/>
                  <a:gd name="T18" fmla="*/ 356 w 404"/>
                  <a:gd name="T19" fmla="*/ 2 h 25"/>
                  <a:gd name="T20" fmla="*/ 347 w 404"/>
                  <a:gd name="T21" fmla="*/ 8 h 25"/>
                  <a:gd name="T22" fmla="*/ 373 w 404"/>
                  <a:gd name="T23" fmla="*/ 7 h 25"/>
                  <a:gd name="T24" fmla="*/ 356 w 404"/>
                  <a:gd name="T25" fmla="*/ 2 h 25"/>
                  <a:gd name="T26" fmla="*/ 404 w 404"/>
                  <a:gd name="T27" fmla="*/ 0 h 25"/>
                  <a:gd name="T28" fmla="*/ 360 w 404"/>
                  <a:gd name="T29" fmla="*/ 2 h 25"/>
                  <a:gd name="T30" fmla="*/ 377 w 404"/>
                  <a:gd name="T31" fmla="*/ 7 h 25"/>
                  <a:gd name="T32" fmla="*/ 403 w 404"/>
                  <a:gd name="T33" fmla="*/ 6 h 25"/>
                  <a:gd name="T34" fmla="*/ 404 w 404"/>
                  <a:gd name="T3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4" h="25">
                    <a:moveTo>
                      <a:pt x="0" y="20"/>
                    </a:moveTo>
                    <a:cubicBezTo>
                      <a:pt x="0" y="22"/>
                      <a:pt x="1" y="23"/>
                      <a:pt x="1" y="25"/>
                    </a:cubicBezTo>
                    <a:cubicBezTo>
                      <a:pt x="18" y="24"/>
                      <a:pt x="18" y="24"/>
                      <a:pt x="18" y="24"/>
                    </a:cubicBezTo>
                    <a:cubicBezTo>
                      <a:pt x="0" y="20"/>
                      <a:pt x="0" y="20"/>
                      <a:pt x="0" y="20"/>
                    </a:cubicBezTo>
                    <a:moveTo>
                      <a:pt x="354" y="2"/>
                    </a:moveTo>
                    <a:cubicBezTo>
                      <a:pt x="13" y="19"/>
                      <a:pt x="13" y="19"/>
                      <a:pt x="13" y="19"/>
                    </a:cubicBezTo>
                    <a:cubicBezTo>
                      <a:pt x="34" y="23"/>
                      <a:pt x="34" y="23"/>
                      <a:pt x="34" y="23"/>
                    </a:cubicBezTo>
                    <a:cubicBezTo>
                      <a:pt x="345" y="8"/>
                      <a:pt x="345" y="8"/>
                      <a:pt x="345" y="8"/>
                    </a:cubicBezTo>
                    <a:cubicBezTo>
                      <a:pt x="354" y="2"/>
                      <a:pt x="354" y="2"/>
                      <a:pt x="354" y="2"/>
                    </a:cubicBezTo>
                    <a:moveTo>
                      <a:pt x="356" y="2"/>
                    </a:moveTo>
                    <a:cubicBezTo>
                      <a:pt x="347" y="8"/>
                      <a:pt x="347" y="8"/>
                      <a:pt x="347" y="8"/>
                    </a:cubicBezTo>
                    <a:cubicBezTo>
                      <a:pt x="373" y="7"/>
                      <a:pt x="373" y="7"/>
                      <a:pt x="373" y="7"/>
                    </a:cubicBezTo>
                    <a:cubicBezTo>
                      <a:pt x="356" y="2"/>
                      <a:pt x="356" y="2"/>
                      <a:pt x="356" y="2"/>
                    </a:cubicBezTo>
                    <a:moveTo>
                      <a:pt x="404" y="0"/>
                    </a:moveTo>
                    <a:cubicBezTo>
                      <a:pt x="360" y="2"/>
                      <a:pt x="360" y="2"/>
                      <a:pt x="360" y="2"/>
                    </a:cubicBezTo>
                    <a:cubicBezTo>
                      <a:pt x="377" y="7"/>
                      <a:pt x="377" y="7"/>
                      <a:pt x="377" y="7"/>
                    </a:cubicBezTo>
                    <a:cubicBezTo>
                      <a:pt x="403" y="6"/>
                      <a:pt x="403" y="6"/>
                      <a:pt x="403" y="6"/>
                    </a:cubicBezTo>
                    <a:cubicBezTo>
                      <a:pt x="403" y="4"/>
                      <a:pt x="404" y="2"/>
                      <a:pt x="40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86">
                <a:extLst>
                  <a:ext uri="{FF2B5EF4-FFF2-40B4-BE49-F238E27FC236}">
                    <a16:creationId xmlns:a16="http://schemas.microsoft.com/office/drawing/2014/main" id="{8F2827F1-8A9F-4E71-920A-4BAFF11A2BC4}"/>
                  </a:ext>
                </a:extLst>
              </p:cNvPr>
              <p:cNvSpPr>
                <a:spLocks/>
              </p:cNvSpPr>
              <p:nvPr/>
            </p:nvSpPr>
            <p:spPr bwMode="auto">
              <a:xfrm>
                <a:off x="-2649" y="1450"/>
                <a:ext cx="12" cy="7"/>
              </a:xfrm>
              <a:custGeom>
                <a:avLst/>
                <a:gdLst>
                  <a:gd name="T0" fmla="*/ 12 w 12"/>
                  <a:gd name="T1" fmla="*/ 0 h 7"/>
                  <a:gd name="T2" fmla="*/ 10 w 12"/>
                  <a:gd name="T3" fmla="*/ 0 h 7"/>
                  <a:gd name="T4" fmla="*/ 0 w 12"/>
                  <a:gd name="T5" fmla="*/ 7 h 7"/>
                  <a:gd name="T6" fmla="*/ 2 w 12"/>
                  <a:gd name="T7" fmla="*/ 7 h 7"/>
                  <a:gd name="T8" fmla="*/ 12 w 12"/>
                  <a:gd name="T9" fmla="*/ 0 h 7"/>
                  <a:gd name="T10" fmla="*/ 12 w 12"/>
                  <a:gd name="T11" fmla="*/ 0 h 7"/>
                </a:gdLst>
                <a:ahLst/>
                <a:cxnLst>
                  <a:cxn ang="0">
                    <a:pos x="T0" y="T1"/>
                  </a:cxn>
                  <a:cxn ang="0">
                    <a:pos x="T2" y="T3"/>
                  </a:cxn>
                  <a:cxn ang="0">
                    <a:pos x="T4" y="T5"/>
                  </a:cxn>
                  <a:cxn ang="0">
                    <a:pos x="T6" y="T7"/>
                  </a:cxn>
                  <a:cxn ang="0">
                    <a:pos x="T8" y="T9"/>
                  </a:cxn>
                  <a:cxn ang="0">
                    <a:pos x="T10" y="T11"/>
                  </a:cxn>
                </a:cxnLst>
                <a:rect l="0" t="0" r="r" b="b"/>
                <a:pathLst>
                  <a:path w="12" h="7">
                    <a:moveTo>
                      <a:pt x="12" y="0"/>
                    </a:moveTo>
                    <a:lnTo>
                      <a:pt x="10" y="0"/>
                    </a:lnTo>
                    <a:lnTo>
                      <a:pt x="0" y="7"/>
                    </a:lnTo>
                    <a:lnTo>
                      <a:pt x="2" y="7"/>
                    </a:lnTo>
                    <a:lnTo>
                      <a:pt x="12" y="0"/>
                    </a:lnTo>
                    <a:lnTo>
                      <a:pt x="1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1087">
                <a:extLst>
                  <a:ext uri="{FF2B5EF4-FFF2-40B4-BE49-F238E27FC236}">
                    <a16:creationId xmlns:a16="http://schemas.microsoft.com/office/drawing/2014/main" id="{DF69DEF3-9282-42A7-BFB5-07D170D7E10A}"/>
                  </a:ext>
                </a:extLst>
              </p:cNvPr>
              <p:cNvSpPr>
                <a:spLocks/>
              </p:cNvSpPr>
              <p:nvPr/>
            </p:nvSpPr>
            <p:spPr bwMode="auto">
              <a:xfrm>
                <a:off x="-2649" y="1450"/>
                <a:ext cx="12" cy="7"/>
              </a:xfrm>
              <a:custGeom>
                <a:avLst/>
                <a:gdLst>
                  <a:gd name="T0" fmla="*/ 12 w 12"/>
                  <a:gd name="T1" fmla="*/ 0 h 7"/>
                  <a:gd name="T2" fmla="*/ 10 w 12"/>
                  <a:gd name="T3" fmla="*/ 0 h 7"/>
                  <a:gd name="T4" fmla="*/ 0 w 12"/>
                  <a:gd name="T5" fmla="*/ 7 h 7"/>
                  <a:gd name="T6" fmla="*/ 2 w 12"/>
                  <a:gd name="T7" fmla="*/ 7 h 7"/>
                  <a:gd name="T8" fmla="*/ 12 w 12"/>
                  <a:gd name="T9" fmla="*/ 0 h 7"/>
                  <a:gd name="T10" fmla="*/ 12 w 12"/>
                  <a:gd name="T11" fmla="*/ 0 h 7"/>
                </a:gdLst>
                <a:ahLst/>
                <a:cxnLst>
                  <a:cxn ang="0">
                    <a:pos x="T0" y="T1"/>
                  </a:cxn>
                  <a:cxn ang="0">
                    <a:pos x="T2" y="T3"/>
                  </a:cxn>
                  <a:cxn ang="0">
                    <a:pos x="T4" y="T5"/>
                  </a:cxn>
                  <a:cxn ang="0">
                    <a:pos x="T6" y="T7"/>
                  </a:cxn>
                  <a:cxn ang="0">
                    <a:pos x="T8" y="T9"/>
                  </a:cxn>
                  <a:cxn ang="0">
                    <a:pos x="T10" y="T11"/>
                  </a:cxn>
                </a:cxnLst>
                <a:rect l="0" t="0" r="r" b="b"/>
                <a:pathLst>
                  <a:path w="12" h="7">
                    <a:moveTo>
                      <a:pt x="12" y="0"/>
                    </a:moveTo>
                    <a:lnTo>
                      <a:pt x="10" y="0"/>
                    </a:lnTo>
                    <a:lnTo>
                      <a:pt x="0" y="7"/>
                    </a:lnTo>
                    <a:lnTo>
                      <a:pt x="2" y="7"/>
                    </a:lnTo>
                    <a:lnTo>
                      <a:pt x="12"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1088">
                <a:extLst>
                  <a:ext uri="{FF2B5EF4-FFF2-40B4-BE49-F238E27FC236}">
                    <a16:creationId xmlns:a16="http://schemas.microsoft.com/office/drawing/2014/main" id="{8368DEAD-C8D9-4531-AF96-552946661BB6}"/>
                  </a:ext>
                </a:extLst>
              </p:cNvPr>
              <p:cNvSpPr>
                <a:spLocks/>
              </p:cNvSpPr>
              <p:nvPr/>
            </p:nvSpPr>
            <p:spPr bwMode="auto">
              <a:xfrm>
                <a:off x="-3028" y="1469"/>
                <a:ext cx="37" cy="5"/>
              </a:xfrm>
              <a:custGeom>
                <a:avLst/>
                <a:gdLst>
                  <a:gd name="T0" fmla="*/ 13 w 34"/>
                  <a:gd name="T1" fmla="*/ 0 h 5"/>
                  <a:gd name="T2" fmla="*/ 0 w 34"/>
                  <a:gd name="T3" fmla="*/ 0 h 5"/>
                  <a:gd name="T4" fmla="*/ 0 w 34"/>
                  <a:gd name="T5" fmla="*/ 1 h 5"/>
                  <a:gd name="T6" fmla="*/ 18 w 34"/>
                  <a:gd name="T7" fmla="*/ 5 h 5"/>
                  <a:gd name="T8" fmla="*/ 34 w 34"/>
                  <a:gd name="T9" fmla="*/ 4 h 5"/>
                  <a:gd name="T10" fmla="*/ 13 w 34"/>
                  <a:gd name="T11" fmla="*/ 0 h 5"/>
                </a:gdLst>
                <a:ahLst/>
                <a:cxnLst>
                  <a:cxn ang="0">
                    <a:pos x="T0" y="T1"/>
                  </a:cxn>
                  <a:cxn ang="0">
                    <a:pos x="T2" y="T3"/>
                  </a:cxn>
                  <a:cxn ang="0">
                    <a:pos x="T4" y="T5"/>
                  </a:cxn>
                  <a:cxn ang="0">
                    <a:pos x="T6" y="T7"/>
                  </a:cxn>
                  <a:cxn ang="0">
                    <a:pos x="T8" y="T9"/>
                  </a:cxn>
                  <a:cxn ang="0">
                    <a:pos x="T10" y="T11"/>
                  </a:cxn>
                </a:cxnLst>
                <a:rect l="0" t="0" r="r" b="b"/>
                <a:pathLst>
                  <a:path w="34" h="5">
                    <a:moveTo>
                      <a:pt x="13" y="0"/>
                    </a:moveTo>
                    <a:cubicBezTo>
                      <a:pt x="0" y="0"/>
                      <a:pt x="0" y="0"/>
                      <a:pt x="0" y="0"/>
                    </a:cubicBezTo>
                    <a:cubicBezTo>
                      <a:pt x="0" y="0"/>
                      <a:pt x="0" y="1"/>
                      <a:pt x="0" y="1"/>
                    </a:cubicBezTo>
                    <a:cubicBezTo>
                      <a:pt x="18" y="5"/>
                      <a:pt x="18" y="5"/>
                      <a:pt x="18" y="5"/>
                    </a:cubicBezTo>
                    <a:cubicBezTo>
                      <a:pt x="34" y="4"/>
                      <a:pt x="34" y="4"/>
                      <a:pt x="34" y="4"/>
                    </a:cubicBezTo>
                    <a:cubicBezTo>
                      <a:pt x="13" y="0"/>
                      <a:pt x="13" y="0"/>
                      <a:pt x="13"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1089">
                <a:extLst>
                  <a:ext uri="{FF2B5EF4-FFF2-40B4-BE49-F238E27FC236}">
                    <a16:creationId xmlns:a16="http://schemas.microsoft.com/office/drawing/2014/main" id="{693EAC04-33C9-48FF-A249-CAA00FC1342C}"/>
                  </a:ext>
                </a:extLst>
              </p:cNvPr>
              <p:cNvSpPr>
                <a:spLocks/>
              </p:cNvSpPr>
              <p:nvPr/>
            </p:nvSpPr>
            <p:spPr bwMode="auto">
              <a:xfrm>
                <a:off x="-2637" y="1450"/>
                <a:ext cx="23" cy="6"/>
              </a:xfrm>
              <a:custGeom>
                <a:avLst/>
                <a:gdLst>
                  <a:gd name="T0" fmla="*/ 5 w 23"/>
                  <a:gd name="T1" fmla="*/ 0 h 6"/>
                  <a:gd name="T2" fmla="*/ 0 w 23"/>
                  <a:gd name="T3" fmla="*/ 0 h 6"/>
                  <a:gd name="T4" fmla="*/ 0 w 23"/>
                  <a:gd name="T5" fmla="*/ 0 h 6"/>
                  <a:gd name="T6" fmla="*/ 19 w 23"/>
                  <a:gd name="T7" fmla="*/ 6 h 6"/>
                  <a:gd name="T8" fmla="*/ 23 w 23"/>
                  <a:gd name="T9" fmla="*/ 6 h 6"/>
                  <a:gd name="T10" fmla="*/ 5 w 23"/>
                  <a:gd name="T11" fmla="*/ 0 h 6"/>
                </a:gdLst>
                <a:ahLst/>
                <a:cxnLst>
                  <a:cxn ang="0">
                    <a:pos x="T0" y="T1"/>
                  </a:cxn>
                  <a:cxn ang="0">
                    <a:pos x="T2" y="T3"/>
                  </a:cxn>
                  <a:cxn ang="0">
                    <a:pos x="T4" y="T5"/>
                  </a:cxn>
                  <a:cxn ang="0">
                    <a:pos x="T6" y="T7"/>
                  </a:cxn>
                  <a:cxn ang="0">
                    <a:pos x="T8" y="T9"/>
                  </a:cxn>
                  <a:cxn ang="0">
                    <a:pos x="T10" y="T11"/>
                  </a:cxn>
                </a:cxnLst>
                <a:rect l="0" t="0" r="r" b="b"/>
                <a:pathLst>
                  <a:path w="23" h="6">
                    <a:moveTo>
                      <a:pt x="5" y="0"/>
                    </a:moveTo>
                    <a:lnTo>
                      <a:pt x="0" y="0"/>
                    </a:lnTo>
                    <a:lnTo>
                      <a:pt x="0" y="0"/>
                    </a:lnTo>
                    <a:lnTo>
                      <a:pt x="19" y="6"/>
                    </a:lnTo>
                    <a:lnTo>
                      <a:pt x="23" y="6"/>
                    </a:lnTo>
                    <a:lnTo>
                      <a:pt x="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1090">
                <a:extLst>
                  <a:ext uri="{FF2B5EF4-FFF2-40B4-BE49-F238E27FC236}">
                    <a16:creationId xmlns:a16="http://schemas.microsoft.com/office/drawing/2014/main" id="{ED4A5488-DEDA-42FE-817E-57C299AEA704}"/>
                  </a:ext>
                </a:extLst>
              </p:cNvPr>
              <p:cNvSpPr>
                <a:spLocks/>
              </p:cNvSpPr>
              <p:nvPr/>
            </p:nvSpPr>
            <p:spPr bwMode="auto">
              <a:xfrm>
                <a:off x="-2637" y="1450"/>
                <a:ext cx="23" cy="6"/>
              </a:xfrm>
              <a:custGeom>
                <a:avLst/>
                <a:gdLst>
                  <a:gd name="T0" fmla="*/ 5 w 23"/>
                  <a:gd name="T1" fmla="*/ 0 h 6"/>
                  <a:gd name="T2" fmla="*/ 0 w 23"/>
                  <a:gd name="T3" fmla="*/ 0 h 6"/>
                  <a:gd name="T4" fmla="*/ 0 w 23"/>
                  <a:gd name="T5" fmla="*/ 0 h 6"/>
                  <a:gd name="T6" fmla="*/ 19 w 23"/>
                  <a:gd name="T7" fmla="*/ 6 h 6"/>
                  <a:gd name="T8" fmla="*/ 23 w 23"/>
                  <a:gd name="T9" fmla="*/ 6 h 6"/>
                  <a:gd name="T10" fmla="*/ 5 w 23"/>
                  <a:gd name="T11" fmla="*/ 0 h 6"/>
                </a:gdLst>
                <a:ahLst/>
                <a:cxnLst>
                  <a:cxn ang="0">
                    <a:pos x="T0" y="T1"/>
                  </a:cxn>
                  <a:cxn ang="0">
                    <a:pos x="T2" y="T3"/>
                  </a:cxn>
                  <a:cxn ang="0">
                    <a:pos x="T4" y="T5"/>
                  </a:cxn>
                  <a:cxn ang="0">
                    <a:pos x="T6" y="T7"/>
                  </a:cxn>
                  <a:cxn ang="0">
                    <a:pos x="T8" y="T9"/>
                  </a:cxn>
                  <a:cxn ang="0">
                    <a:pos x="T10" y="T11"/>
                  </a:cxn>
                </a:cxnLst>
                <a:rect l="0" t="0" r="r" b="b"/>
                <a:pathLst>
                  <a:path w="23" h="6">
                    <a:moveTo>
                      <a:pt x="5" y="0"/>
                    </a:moveTo>
                    <a:lnTo>
                      <a:pt x="0" y="0"/>
                    </a:lnTo>
                    <a:lnTo>
                      <a:pt x="0" y="0"/>
                    </a:lnTo>
                    <a:lnTo>
                      <a:pt x="19" y="6"/>
                    </a:lnTo>
                    <a:lnTo>
                      <a:pt x="23" y="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1091">
                <a:extLst>
                  <a:ext uri="{FF2B5EF4-FFF2-40B4-BE49-F238E27FC236}">
                    <a16:creationId xmlns:a16="http://schemas.microsoft.com/office/drawing/2014/main" id="{BD3BB4DC-DDCA-4D61-8474-DE57E7B19125}"/>
                  </a:ext>
                </a:extLst>
              </p:cNvPr>
              <p:cNvSpPr>
                <a:spLocks noChangeArrowheads="1"/>
              </p:cNvSpPr>
              <p:nvPr/>
            </p:nvSpPr>
            <p:spPr bwMode="auto">
              <a:xfrm>
                <a:off x="-2637" y="1450"/>
                <a:ext cx="1" cy="1"/>
              </a:xfrm>
              <a:prstGeom prst="rect">
                <a:avLst/>
              </a:prstGeom>
              <a:solidFill>
                <a:srgbClr val="9C9E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1092">
                <a:extLst>
                  <a:ext uri="{FF2B5EF4-FFF2-40B4-BE49-F238E27FC236}">
                    <a16:creationId xmlns:a16="http://schemas.microsoft.com/office/drawing/2014/main" id="{A934AD66-CC3E-4665-8236-6D5652902BFF}"/>
                  </a:ext>
                </a:extLst>
              </p:cNvPr>
              <p:cNvSpPr>
                <a:spLocks/>
              </p:cNvSpPr>
              <p:nvPr/>
            </p:nvSpPr>
            <p:spPr bwMode="auto">
              <a:xfrm>
                <a:off x="-2637" y="14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1093">
                <a:extLst>
                  <a:ext uri="{FF2B5EF4-FFF2-40B4-BE49-F238E27FC236}">
                    <a16:creationId xmlns:a16="http://schemas.microsoft.com/office/drawing/2014/main" id="{5DF554D3-6A33-4C80-8083-2676FB1B3D4F}"/>
                  </a:ext>
                </a:extLst>
              </p:cNvPr>
              <p:cNvSpPr>
                <a:spLocks noEditPoints="1"/>
              </p:cNvSpPr>
              <p:nvPr/>
            </p:nvSpPr>
            <p:spPr bwMode="auto">
              <a:xfrm>
                <a:off x="-3044" y="1498"/>
                <a:ext cx="169" cy="212"/>
              </a:xfrm>
              <a:custGeom>
                <a:avLst/>
                <a:gdLst>
                  <a:gd name="T0" fmla="*/ 106 w 153"/>
                  <a:gd name="T1" fmla="*/ 132 h 193"/>
                  <a:gd name="T2" fmla="*/ 101 w 153"/>
                  <a:gd name="T3" fmla="*/ 135 h 193"/>
                  <a:gd name="T4" fmla="*/ 140 w 153"/>
                  <a:gd name="T5" fmla="*/ 186 h 193"/>
                  <a:gd name="T6" fmla="*/ 153 w 153"/>
                  <a:gd name="T7" fmla="*/ 193 h 193"/>
                  <a:gd name="T8" fmla="*/ 106 w 153"/>
                  <a:gd name="T9" fmla="*/ 132 h 193"/>
                  <a:gd name="T10" fmla="*/ 45 w 153"/>
                  <a:gd name="T11" fmla="*/ 62 h 193"/>
                  <a:gd name="T12" fmla="*/ 101 w 153"/>
                  <a:gd name="T13" fmla="*/ 135 h 193"/>
                  <a:gd name="T14" fmla="*/ 106 w 153"/>
                  <a:gd name="T15" fmla="*/ 131 h 193"/>
                  <a:gd name="T16" fmla="*/ 52 w 153"/>
                  <a:gd name="T17" fmla="*/ 62 h 193"/>
                  <a:gd name="T18" fmla="*/ 45 w 153"/>
                  <a:gd name="T19" fmla="*/ 62 h 193"/>
                  <a:gd name="T20" fmla="*/ 5 w 153"/>
                  <a:gd name="T21" fmla="*/ 0 h 193"/>
                  <a:gd name="T22" fmla="*/ 0 w 153"/>
                  <a:gd name="T23" fmla="*/ 3 h 193"/>
                  <a:gd name="T24" fmla="*/ 44 w 153"/>
                  <a:gd name="T25" fmla="*/ 60 h 193"/>
                  <a:gd name="T26" fmla="*/ 51 w 153"/>
                  <a:gd name="T27" fmla="*/ 61 h 193"/>
                  <a:gd name="T28" fmla="*/ 5 w 153"/>
                  <a:gd name="T2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93">
                    <a:moveTo>
                      <a:pt x="106" y="132"/>
                    </a:moveTo>
                    <a:cubicBezTo>
                      <a:pt x="101" y="135"/>
                      <a:pt x="101" y="135"/>
                      <a:pt x="101" y="135"/>
                    </a:cubicBezTo>
                    <a:cubicBezTo>
                      <a:pt x="140" y="186"/>
                      <a:pt x="140" y="186"/>
                      <a:pt x="140" y="186"/>
                    </a:cubicBezTo>
                    <a:cubicBezTo>
                      <a:pt x="153" y="193"/>
                      <a:pt x="153" y="193"/>
                      <a:pt x="153" y="193"/>
                    </a:cubicBezTo>
                    <a:cubicBezTo>
                      <a:pt x="106" y="132"/>
                      <a:pt x="106" y="132"/>
                      <a:pt x="106" y="132"/>
                    </a:cubicBezTo>
                    <a:moveTo>
                      <a:pt x="45" y="62"/>
                    </a:moveTo>
                    <a:cubicBezTo>
                      <a:pt x="101" y="135"/>
                      <a:pt x="101" y="135"/>
                      <a:pt x="101" y="135"/>
                    </a:cubicBezTo>
                    <a:cubicBezTo>
                      <a:pt x="106" y="131"/>
                      <a:pt x="106" y="131"/>
                      <a:pt x="106" y="131"/>
                    </a:cubicBezTo>
                    <a:cubicBezTo>
                      <a:pt x="52" y="62"/>
                      <a:pt x="52" y="62"/>
                      <a:pt x="52" y="62"/>
                    </a:cubicBezTo>
                    <a:cubicBezTo>
                      <a:pt x="45" y="62"/>
                      <a:pt x="45" y="62"/>
                      <a:pt x="45" y="62"/>
                    </a:cubicBezTo>
                    <a:moveTo>
                      <a:pt x="5" y="0"/>
                    </a:moveTo>
                    <a:cubicBezTo>
                      <a:pt x="3" y="2"/>
                      <a:pt x="2" y="3"/>
                      <a:pt x="0" y="3"/>
                    </a:cubicBezTo>
                    <a:cubicBezTo>
                      <a:pt x="44" y="60"/>
                      <a:pt x="44" y="60"/>
                      <a:pt x="44" y="60"/>
                    </a:cubicBezTo>
                    <a:cubicBezTo>
                      <a:pt x="51" y="61"/>
                      <a:pt x="51" y="61"/>
                      <a:pt x="51" y="61"/>
                    </a:cubicBezTo>
                    <a:cubicBezTo>
                      <a:pt x="5" y="0"/>
                      <a:pt x="5" y="0"/>
                      <a:pt x="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1094">
                <a:extLst>
                  <a:ext uri="{FF2B5EF4-FFF2-40B4-BE49-F238E27FC236}">
                    <a16:creationId xmlns:a16="http://schemas.microsoft.com/office/drawing/2014/main" id="{E06405D0-2F7C-4C7B-BB15-FBA1BAE89006}"/>
                  </a:ext>
                </a:extLst>
              </p:cNvPr>
              <p:cNvSpPr>
                <a:spLocks/>
              </p:cNvSpPr>
              <p:nvPr/>
            </p:nvSpPr>
            <p:spPr bwMode="auto">
              <a:xfrm>
                <a:off x="-2932" y="1642"/>
                <a:ext cx="5" cy="4"/>
              </a:xfrm>
              <a:custGeom>
                <a:avLst/>
                <a:gdLst>
                  <a:gd name="T0" fmla="*/ 5 w 5"/>
                  <a:gd name="T1" fmla="*/ 0 h 4"/>
                  <a:gd name="T2" fmla="*/ 0 w 5"/>
                  <a:gd name="T3" fmla="*/ 4 h 4"/>
                  <a:gd name="T4" fmla="*/ 0 w 5"/>
                  <a:gd name="T5" fmla="*/ 4 h 4"/>
                  <a:gd name="T6" fmla="*/ 5 w 5"/>
                  <a:gd name="T7" fmla="*/ 1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lnTo>
                      <a:pt x="0" y="4"/>
                    </a:lnTo>
                    <a:lnTo>
                      <a:pt x="0" y="4"/>
                    </a:lnTo>
                    <a:lnTo>
                      <a:pt x="5" y="1"/>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1095">
                <a:extLst>
                  <a:ext uri="{FF2B5EF4-FFF2-40B4-BE49-F238E27FC236}">
                    <a16:creationId xmlns:a16="http://schemas.microsoft.com/office/drawing/2014/main" id="{5D23E4FF-73C8-4BF8-9DBE-3A0C5B2D30BF}"/>
                  </a:ext>
                </a:extLst>
              </p:cNvPr>
              <p:cNvSpPr>
                <a:spLocks/>
              </p:cNvSpPr>
              <p:nvPr/>
            </p:nvSpPr>
            <p:spPr bwMode="auto">
              <a:xfrm>
                <a:off x="-2932" y="1642"/>
                <a:ext cx="5" cy="4"/>
              </a:xfrm>
              <a:custGeom>
                <a:avLst/>
                <a:gdLst>
                  <a:gd name="T0" fmla="*/ 5 w 5"/>
                  <a:gd name="T1" fmla="*/ 0 h 4"/>
                  <a:gd name="T2" fmla="*/ 0 w 5"/>
                  <a:gd name="T3" fmla="*/ 4 h 4"/>
                  <a:gd name="T4" fmla="*/ 0 w 5"/>
                  <a:gd name="T5" fmla="*/ 4 h 4"/>
                  <a:gd name="T6" fmla="*/ 5 w 5"/>
                  <a:gd name="T7" fmla="*/ 1 h 4"/>
                  <a:gd name="T8" fmla="*/ 5 w 5"/>
                  <a:gd name="T9" fmla="*/ 0 h 4"/>
                </a:gdLst>
                <a:ahLst/>
                <a:cxnLst>
                  <a:cxn ang="0">
                    <a:pos x="T0" y="T1"/>
                  </a:cxn>
                  <a:cxn ang="0">
                    <a:pos x="T2" y="T3"/>
                  </a:cxn>
                  <a:cxn ang="0">
                    <a:pos x="T4" y="T5"/>
                  </a:cxn>
                  <a:cxn ang="0">
                    <a:pos x="T6" y="T7"/>
                  </a:cxn>
                  <a:cxn ang="0">
                    <a:pos x="T8" y="T9"/>
                  </a:cxn>
                </a:cxnLst>
                <a:rect l="0" t="0" r="r" b="b"/>
                <a:pathLst>
                  <a:path w="5" h="4">
                    <a:moveTo>
                      <a:pt x="5" y="0"/>
                    </a:moveTo>
                    <a:lnTo>
                      <a:pt x="0" y="4"/>
                    </a:lnTo>
                    <a:lnTo>
                      <a:pt x="0" y="4"/>
                    </a:lnTo>
                    <a:lnTo>
                      <a:pt x="5"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1096">
                <a:extLst>
                  <a:ext uri="{FF2B5EF4-FFF2-40B4-BE49-F238E27FC236}">
                    <a16:creationId xmlns:a16="http://schemas.microsoft.com/office/drawing/2014/main" id="{A1B30CD4-0498-4A31-81FC-D5989CD58665}"/>
                  </a:ext>
                </a:extLst>
              </p:cNvPr>
              <p:cNvSpPr>
                <a:spLocks/>
              </p:cNvSpPr>
              <p:nvPr/>
            </p:nvSpPr>
            <p:spPr bwMode="auto">
              <a:xfrm>
                <a:off x="-2881" y="1713"/>
                <a:ext cx="37" cy="40"/>
              </a:xfrm>
              <a:custGeom>
                <a:avLst/>
                <a:gdLst>
                  <a:gd name="T0" fmla="*/ 0 w 33"/>
                  <a:gd name="T1" fmla="*/ 0 h 36"/>
                  <a:gd name="T2" fmla="*/ 28 w 33"/>
                  <a:gd name="T3" fmla="*/ 36 h 36"/>
                  <a:gd name="T4" fmla="*/ 33 w 33"/>
                  <a:gd name="T5" fmla="*/ 33 h 36"/>
                  <a:gd name="T6" fmla="*/ 13 w 33"/>
                  <a:gd name="T7" fmla="*/ 8 h 36"/>
                  <a:gd name="T8" fmla="*/ 0 w 33"/>
                  <a:gd name="T9" fmla="*/ 0 h 36"/>
                </a:gdLst>
                <a:ahLst/>
                <a:cxnLst>
                  <a:cxn ang="0">
                    <a:pos x="T0" y="T1"/>
                  </a:cxn>
                  <a:cxn ang="0">
                    <a:pos x="T2" y="T3"/>
                  </a:cxn>
                  <a:cxn ang="0">
                    <a:pos x="T4" y="T5"/>
                  </a:cxn>
                  <a:cxn ang="0">
                    <a:pos x="T6" y="T7"/>
                  </a:cxn>
                  <a:cxn ang="0">
                    <a:pos x="T8" y="T9"/>
                  </a:cxn>
                </a:cxnLst>
                <a:rect l="0" t="0" r="r" b="b"/>
                <a:pathLst>
                  <a:path w="33" h="36">
                    <a:moveTo>
                      <a:pt x="0" y="0"/>
                    </a:moveTo>
                    <a:cubicBezTo>
                      <a:pt x="28" y="36"/>
                      <a:pt x="28" y="36"/>
                      <a:pt x="28" y="36"/>
                    </a:cubicBezTo>
                    <a:cubicBezTo>
                      <a:pt x="29" y="35"/>
                      <a:pt x="31" y="34"/>
                      <a:pt x="33" y="33"/>
                    </a:cubicBezTo>
                    <a:cubicBezTo>
                      <a:pt x="13" y="8"/>
                      <a:pt x="13" y="8"/>
                      <a:pt x="13" y="8"/>
                    </a:cubicBezTo>
                    <a:cubicBezTo>
                      <a:pt x="0" y="0"/>
                      <a:pt x="0" y="0"/>
                      <a:pt x="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1097">
                <a:extLst>
                  <a:ext uri="{FF2B5EF4-FFF2-40B4-BE49-F238E27FC236}">
                    <a16:creationId xmlns:a16="http://schemas.microsoft.com/office/drawing/2014/main" id="{1C4B6EDE-816C-432C-A600-9B49A641BFF5}"/>
                  </a:ext>
                </a:extLst>
              </p:cNvPr>
              <p:cNvSpPr>
                <a:spLocks/>
              </p:cNvSpPr>
              <p:nvPr/>
            </p:nvSpPr>
            <p:spPr bwMode="auto">
              <a:xfrm>
                <a:off x="-2995" y="1564"/>
                <a:ext cx="9" cy="2"/>
              </a:xfrm>
              <a:custGeom>
                <a:avLst/>
                <a:gdLst>
                  <a:gd name="T0" fmla="*/ 0 w 9"/>
                  <a:gd name="T1" fmla="*/ 0 h 2"/>
                  <a:gd name="T2" fmla="*/ 1 w 9"/>
                  <a:gd name="T3" fmla="*/ 2 h 2"/>
                  <a:gd name="T4" fmla="*/ 9 w 9"/>
                  <a:gd name="T5" fmla="*/ 2 h 2"/>
                  <a:gd name="T6" fmla="*/ 8 w 9"/>
                  <a:gd name="T7" fmla="*/ 1 h 2"/>
                  <a:gd name="T8" fmla="*/ 0 w 9"/>
                  <a:gd name="T9" fmla="*/ 0 h 2"/>
                </a:gdLst>
                <a:ahLst/>
                <a:cxnLst>
                  <a:cxn ang="0">
                    <a:pos x="T0" y="T1"/>
                  </a:cxn>
                  <a:cxn ang="0">
                    <a:pos x="T2" y="T3"/>
                  </a:cxn>
                  <a:cxn ang="0">
                    <a:pos x="T4" y="T5"/>
                  </a:cxn>
                  <a:cxn ang="0">
                    <a:pos x="T6" y="T7"/>
                  </a:cxn>
                  <a:cxn ang="0">
                    <a:pos x="T8" y="T9"/>
                  </a:cxn>
                </a:cxnLst>
                <a:rect l="0" t="0" r="r" b="b"/>
                <a:pathLst>
                  <a:path w="9" h="2">
                    <a:moveTo>
                      <a:pt x="0" y="0"/>
                    </a:moveTo>
                    <a:lnTo>
                      <a:pt x="1" y="2"/>
                    </a:lnTo>
                    <a:lnTo>
                      <a:pt x="9" y="2"/>
                    </a:lnTo>
                    <a:lnTo>
                      <a:pt x="8" y="1"/>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1098">
                <a:extLst>
                  <a:ext uri="{FF2B5EF4-FFF2-40B4-BE49-F238E27FC236}">
                    <a16:creationId xmlns:a16="http://schemas.microsoft.com/office/drawing/2014/main" id="{26660C20-85AE-4E48-8D64-4860444E62B0}"/>
                  </a:ext>
                </a:extLst>
              </p:cNvPr>
              <p:cNvSpPr>
                <a:spLocks/>
              </p:cNvSpPr>
              <p:nvPr/>
            </p:nvSpPr>
            <p:spPr bwMode="auto">
              <a:xfrm>
                <a:off x="-2995" y="1564"/>
                <a:ext cx="9" cy="2"/>
              </a:xfrm>
              <a:custGeom>
                <a:avLst/>
                <a:gdLst>
                  <a:gd name="T0" fmla="*/ 0 w 9"/>
                  <a:gd name="T1" fmla="*/ 0 h 2"/>
                  <a:gd name="T2" fmla="*/ 1 w 9"/>
                  <a:gd name="T3" fmla="*/ 2 h 2"/>
                  <a:gd name="T4" fmla="*/ 9 w 9"/>
                  <a:gd name="T5" fmla="*/ 2 h 2"/>
                  <a:gd name="T6" fmla="*/ 8 w 9"/>
                  <a:gd name="T7" fmla="*/ 1 h 2"/>
                  <a:gd name="T8" fmla="*/ 0 w 9"/>
                  <a:gd name="T9" fmla="*/ 0 h 2"/>
                </a:gdLst>
                <a:ahLst/>
                <a:cxnLst>
                  <a:cxn ang="0">
                    <a:pos x="T0" y="T1"/>
                  </a:cxn>
                  <a:cxn ang="0">
                    <a:pos x="T2" y="T3"/>
                  </a:cxn>
                  <a:cxn ang="0">
                    <a:pos x="T4" y="T5"/>
                  </a:cxn>
                  <a:cxn ang="0">
                    <a:pos x="T6" y="T7"/>
                  </a:cxn>
                  <a:cxn ang="0">
                    <a:pos x="T8" y="T9"/>
                  </a:cxn>
                </a:cxnLst>
                <a:rect l="0" t="0" r="r" b="b"/>
                <a:pathLst>
                  <a:path w="9" h="2">
                    <a:moveTo>
                      <a:pt x="0" y="0"/>
                    </a:moveTo>
                    <a:lnTo>
                      <a:pt x="1" y="2"/>
                    </a:lnTo>
                    <a:lnTo>
                      <a:pt x="9" y="2"/>
                    </a:lnTo>
                    <a:lnTo>
                      <a:pt x="8"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1099">
                <a:extLst>
                  <a:ext uri="{FF2B5EF4-FFF2-40B4-BE49-F238E27FC236}">
                    <a16:creationId xmlns:a16="http://schemas.microsoft.com/office/drawing/2014/main" id="{77A28A51-D4F7-49FB-BDE6-2011900F2904}"/>
                  </a:ext>
                </a:extLst>
              </p:cNvPr>
              <p:cNvSpPr>
                <a:spLocks/>
              </p:cNvSpPr>
              <p:nvPr/>
            </p:nvSpPr>
            <p:spPr bwMode="auto">
              <a:xfrm>
                <a:off x="-2890" y="1702"/>
                <a:ext cx="24" cy="20"/>
              </a:xfrm>
              <a:custGeom>
                <a:avLst/>
                <a:gdLst>
                  <a:gd name="T0" fmla="*/ 0 w 24"/>
                  <a:gd name="T1" fmla="*/ 0 h 20"/>
                  <a:gd name="T2" fmla="*/ 9 w 24"/>
                  <a:gd name="T3" fmla="*/ 11 h 20"/>
                  <a:gd name="T4" fmla="*/ 24 w 24"/>
                  <a:gd name="T5" fmla="*/ 20 h 20"/>
                  <a:gd name="T6" fmla="*/ 15 w 24"/>
                  <a:gd name="T7" fmla="*/ 8 h 20"/>
                  <a:gd name="T8" fmla="*/ 0 w 24"/>
                  <a:gd name="T9" fmla="*/ 0 h 20"/>
                </a:gdLst>
                <a:ahLst/>
                <a:cxnLst>
                  <a:cxn ang="0">
                    <a:pos x="T0" y="T1"/>
                  </a:cxn>
                  <a:cxn ang="0">
                    <a:pos x="T2" y="T3"/>
                  </a:cxn>
                  <a:cxn ang="0">
                    <a:pos x="T4" y="T5"/>
                  </a:cxn>
                  <a:cxn ang="0">
                    <a:pos x="T6" y="T7"/>
                  </a:cxn>
                  <a:cxn ang="0">
                    <a:pos x="T8" y="T9"/>
                  </a:cxn>
                </a:cxnLst>
                <a:rect l="0" t="0" r="r" b="b"/>
                <a:pathLst>
                  <a:path w="24" h="20">
                    <a:moveTo>
                      <a:pt x="0" y="0"/>
                    </a:moveTo>
                    <a:lnTo>
                      <a:pt x="9" y="11"/>
                    </a:lnTo>
                    <a:lnTo>
                      <a:pt x="24" y="20"/>
                    </a:lnTo>
                    <a:lnTo>
                      <a:pt x="15" y="8"/>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1100">
                <a:extLst>
                  <a:ext uri="{FF2B5EF4-FFF2-40B4-BE49-F238E27FC236}">
                    <a16:creationId xmlns:a16="http://schemas.microsoft.com/office/drawing/2014/main" id="{C29D95FD-B9B0-41E4-BBAE-3EDE58CF3913}"/>
                  </a:ext>
                </a:extLst>
              </p:cNvPr>
              <p:cNvSpPr>
                <a:spLocks/>
              </p:cNvSpPr>
              <p:nvPr/>
            </p:nvSpPr>
            <p:spPr bwMode="auto">
              <a:xfrm>
                <a:off x="-2890" y="1702"/>
                <a:ext cx="24" cy="20"/>
              </a:xfrm>
              <a:custGeom>
                <a:avLst/>
                <a:gdLst>
                  <a:gd name="T0" fmla="*/ 0 w 24"/>
                  <a:gd name="T1" fmla="*/ 0 h 20"/>
                  <a:gd name="T2" fmla="*/ 9 w 24"/>
                  <a:gd name="T3" fmla="*/ 11 h 20"/>
                  <a:gd name="T4" fmla="*/ 24 w 24"/>
                  <a:gd name="T5" fmla="*/ 20 h 20"/>
                  <a:gd name="T6" fmla="*/ 15 w 24"/>
                  <a:gd name="T7" fmla="*/ 8 h 20"/>
                  <a:gd name="T8" fmla="*/ 0 w 24"/>
                  <a:gd name="T9" fmla="*/ 0 h 20"/>
                </a:gdLst>
                <a:ahLst/>
                <a:cxnLst>
                  <a:cxn ang="0">
                    <a:pos x="T0" y="T1"/>
                  </a:cxn>
                  <a:cxn ang="0">
                    <a:pos x="T2" y="T3"/>
                  </a:cxn>
                  <a:cxn ang="0">
                    <a:pos x="T4" y="T5"/>
                  </a:cxn>
                  <a:cxn ang="0">
                    <a:pos x="T6" y="T7"/>
                  </a:cxn>
                  <a:cxn ang="0">
                    <a:pos x="T8" y="T9"/>
                  </a:cxn>
                </a:cxnLst>
                <a:rect l="0" t="0" r="r" b="b"/>
                <a:pathLst>
                  <a:path w="24" h="20">
                    <a:moveTo>
                      <a:pt x="0" y="0"/>
                    </a:moveTo>
                    <a:lnTo>
                      <a:pt x="9" y="11"/>
                    </a:lnTo>
                    <a:lnTo>
                      <a:pt x="24" y="20"/>
                    </a:lnTo>
                    <a:lnTo>
                      <a:pt x="15" y="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1101">
                <a:extLst>
                  <a:ext uri="{FF2B5EF4-FFF2-40B4-BE49-F238E27FC236}">
                    <a16:creationId xmlns:a16="http://schemas.microsoft.com/office/drawing/2014/main" id="{EDD42FEA-E65A-4A58-A2A1-0839E7BF2972}"/>
                  </a:ext>
                </a:extLst>
              </p:cNvPr>
              <p:cNvSpPr>
                <a:spLocks noEditPoints="1"/>
              </p:cNvSpPr>
              <p:nvPr/>
            </p:nvSpPr>
            <p:spPr bwMode="auto">
              <a:xfrm>
                <a:off x="-2826" y="1780"/>
                <a:ext cx="159" cy="199"/>
              </a:xfrm>
              <a:custGeom>
                <a:avLst/>
                <a:gdLst>
                  <a:gd name="T0" fmla="*/ 67 w 144"/>
                  <a:gd name="T1" fmla="*/ 82 h 181"/>
                  <a:gd name="T2" fmla="*/ 63 w 144"/>
                  <a:gd name="T3" fmla="*/ 85 h 181"/>
                  <a:gd name="T4" fmla="*/ 136 w 144"/>
                  <a:gd name="T5" fmla="*/ 181 h 181"/>
                  <a:gd name="T6" fmla="*/ 144 w 144"/>
                  <a:gd name="T7" fmla="*/ 181 h 181"/>
                  <a:gd name="T8" fmla="*/ 67 w 144"/>
                  <a:gd name="T9" fmla="*/ 82 h 181"/>
                  <a:gd name="T10" fmla="*/ 32 w 144"/>
                  <a:gd name="T11" fmla="*/ 36 h 181"/>
                  <a:gd name="T12" fmla="*/ 27 w 144"/>
                  <a:gd name="T13" fmla="*/ 39 h 181"/>
                  <a:gd name="T14" fmla="*/ 62 w 144"/>
                  <a:gd name="T15" fmla="*/ 84 h 181"/>
                  <a:gd name="T16" fmla="*/ 66 w 144"/>
                  <a:gd name="T17" fmla="*/ 81 h 181"/>
                  <a:gd name="T18" fmla="*/ 32 w 144"/>
                  <a:gd name="T19" fmla="*/ 36 h 181"/>
                  <a:gd name="T20" fmla="*/ 14 w 144"/>
                  <a:gd name="T21" fmla="*/ 13 h 181"/>
                  <a:gd name="T22" fmla="*/ 8 w 144"/>
                  <a:gd name="T23" fmla="*/ 15 h 181"/>
                  <a:gd name="T24" fmla="*/ 26 w 144"/>
                  <a:gd name="T25" fmla="*/ 38 h 181"/>
                  <a:gd name="T26" fmla="*/ 31 w 144"/>
                  <a:gd name="T27" fmla="*/ 35 h 181"/>
                  <a:gd name="T28" fmla="*/ 14 w 144"/>
                  <a:gd name="T29" fmla="*/ 13 h 181"/>
                  <a:gd name="T30" fmla="*/ 4 w 144"/>
                  <a:gd name="T31" fmla="*/ 0 h 181"/>
                  <a:gd name="T32" fmla="*/ 0 w 144"/>
                  <a:gd name="T33" fmla="*/ 3 h 181"/>
                  <a:gd name="T34" fmla="*/ 7 w 144"/>
                  <a:gd name="T35" fmla="*/ 13 h 181"/>
                  <a:gd name="T36" fmla="*/ 13 w 144"/>
                  <a:gd name="T37" fmla="*/ 12 h 181"/>
                  <a:gd name="T38" fmla="*/ 4 w 144"/>
                  <a:gd name="T3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81">
                    <a:moveTo>
                      <a:pt x="67" y="82"/>
                    </a:moveTo>
                    <a:cubicBezTo>
                      <a:pt x="63" y="85"/>
                      <a:pt x="63" y="85"/>
                      <a:pt x="63" y="85"/>
                    </a:cubicBezTo>
                    <a:cubicBezTo>
                      <a:pt x="136" y="181"/>
                      <a:pt x="136" y="181"/>
                      <a:pt x="136" y="181"/>
                    </a:cubicBezTo>
                    <a:cubicBezTo>
                      <a:pt x="144" y="181"/>
                      <a:pt x="144" y="181"/>
                      <a:pt x="144" y="181"/>
                    </a:cubicBezTo>
                    <a:cubicBezTo>
                      <a:pt x="67" y="82"/>
                      <a:pt x="67" y="82"/>
                      <a:pt x="67" y="82"/>
                    </a:cubicBezTo>
                    <a:moveTo>
                      <a:pt x="32" y="36"/>
                    </a:moveTo>
                    <a:cubicBezTo>
                      <a:pt x="27" y="39"/>
                      <a:pt x="27" y="39"/>
                      <a:pt x="27" y="39"/>
                    </a:cubicBezTo>
                    <a:cubicBezTo>
                      <a:pt x="62" y="84"/>
                      <a:pt x="62" y="84"/>
                      <a:pt x="62" y="84"/>
                    </a:cubicBezTo>
                    <a:cubicBezTo>
                      <a:pt x="66" y="81"/>
                      <a:pt x="66" y="81"/>
                      <a:pt x="66" y="81"/>
                    </a:cubicBezTo>
                    <a:cubicBezTo>
                      <a:pt x="32" y="36"/>
                      <a:pt x="32" y="36"/>
                      <a:pt x="32" y="36"/>
                    </a:cubicBezTo>
                    <a:moveTo>
                      <a:pt x="14" y="13"/>
                    </a:moveTo>
                    <a:cubicBezTo>
                      <a:pt x="8" y="15"/>
                      <a:pt x="8" y="15"/>
                      <a:pt x="8" y="15"/>
                    </a:cubicBezTo>
                    <a:cubicBezTo>
                      <a:pt x="26" y="38"/>
                      <a:pt x="26" y="38"/>
                      <a:pt x="26" y="38"/>
                    </a:cubicBezTo>
                    <a:cubicBezTo>
                      <a:pt x="31" y="35"/>
                      <a:pt x="31" y="35"/>
                      <a:pt x="31" y="35"/>
                    </a:cubicBezTo>
                    <a:cubicBezTo>
                      <a:pt x="14" y="13"/>
                      <a:pt x="14" y="13"/>
                      <a:pt x="14" y="13"/>
                    </a:cubicBezTo>
                    <a:moveTo>
                      <a:pt x="4" y="0"/>
                    </a:moveTo>
                    <a:cubicBezTo>
                      <a:pt x="3" y="1"/>
                      <a:pt x="1" y="2"/>
                      <a:pt x="0" y="3"/>
                    </a:cubicBezTo>
                    <a:cubicBezTo>
                      <a:pt x="7" y="13"/>
                      <a:pt x="7" y="13"/>
                      <a:pt x="7" y="13"/>
                    </a:cubicBezTo>
                    <a:cubicBezTo>
                      <a:pt x="13" y="12"/>
                      <a:pt x="13" y="12"/>
                      <a:pt x="13" y="12"/>
                    </a:cubicBezTo>
                    <a:cubicBezTo>
                      <a:pt x="4" y="0"/>
                      <a:pt x="4" y="0"/>
                      <a:pt x="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1102">
                <a:extLst>
                  <a:ext uri="{FF2B5EF4-FFF2-40B4-BE49-F238E27FC236}">
                    <a16:creationId xmlns:a16="http://schemas.microsoft.com/office/drawing/2014/main" id="{232FE906-AC3D-42EB-B9D4-21B9FBADEE04}"/>
                  </a:ext>
                </a:extLst>
              </p:cNvPr>
              <p:cNvSpPr>
                <a:spLocks/>
              </p:cNvSpPr>
              <p:nvPr/>
            </p:nvSpPr>
            <p:spPr bwMode="auto">
              <a:xfrm>
                <a:off x="-2758" y="1869"/>
                <a:ext cx="6" cy="4"/>
              </a:xfrm>
              <a:custGeom>
                <a:avLst/>
                <a:gdLst>
                  <a:gd name="T0" fmla="*/ 5 w 6"/>
                  <a:gd name="T1" fmla="*/ 0 h 4"/>
                  <a:gd name="T2" fmla="*/ 0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lnTo>
                      <a:pt x="0" y="3"/>
                    </a:lnTo>
                    <a:lnTo>
                      <a:pt x="1" y="4"/>
                    </a:lnTo>
                    <a:lnTo>
                      <a:pt x="6" y="1"/>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1103">
                <a:extLst>
                  <a:ext uri="{FF2B5EF4-FFF2-40B4-BE49-F238E27FC236}">
                    <a16:creationId xmlns:a16="http://schemas.microsoft.com/office/drawing/2014/main" id="{2BE56357-A87F-4327-B4D6-0FAA6B5BF767}"/>
                  </a:ext>
                </a:extLst>
              </p:cNvPr>
              <p:cNvSpPr>
                <a:spLocks/>
              </p:cNvSpPr>
              <p:nvPr/>
            </p:nvSpPr>
            <p:spPr bwMode="auto">
              <a:xfrm>
                <a:off x="-2758" y="1869"/>
                <a:ext cx="6" cy="4"/>
              </a:xfrm>
              <a:custGeom>
                <a:avLst/>
                <a:gdLst>
                  <a:gd name="T0" fmla="*/ 5 w 6"/>
                  <a:gd name="T1" fmla="*/ 0 h 4"/>
                  <a:gd name="T2" fmla="*/ 0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lnTo>
                      <a:pt x="0" y="3"/>
                    </a:lnTo>
                    <a:lnTo>
                      <a:pt x="1" y="4"/>
                    </a:lnTo>
                    <a:lnTo>
                      <a:pt x="6"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1104">
                <a:extLst>
                  <a:ext uri="{FF2B5EF4-FFF2-40B4-BE49-F238E27FC236}">
                    <a16:creationId xmlns:a16="http://schemas.microsoft.com/office/drawing/2014/main" id="{7782A9FF-35E5-491C-B0AC-E2253DFE869C}"/>
                  </a:ext>
                </a:extLst>
              </p:cNvPr>
              <p:cNvSpPr>
                <a:spLocks/>
              </p:cNvSpPr>
              <p:nvPr/>
            </p:nvSpPr>
            <p:spPr bwMode="auto">
              <a:xfrm>
                <a:off x="-2797" y="1819"/>
                <a:ext cx="6" cy="4"/>
              </a:xfrm>
              <a:custGeom>
                <a:avLst/>
                <a:gdLst>
                  <a:gd name="T0" fmla="*/ 5 w 6"/>
                  <a:gd name="T1" fmla="*/ 0 h 4"/>
                  <a:gd name="T2" fmla="*/ 0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lnTo>
                      <a:pt x="0" y="3"/>
                    </a:lnTo>
                    <a:lnTo>
                      <a:pt x="1" y="4"/>
                    </a:lnTo>
                    <a:lnTo>
                      <a:pt x="6" y="1"/>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1105">
                <a:extLst>
                  <a:ext uri="{FF2B5EF4-FFF2-40B4-BE49-F238E27FC236}">
                    <a16:creationId xmlns:a16="http://schemas.microsoft.com/office/drawing/2014/main" id="{2D45CDF2-1BC5-4928-9476-F22D21CD3887}"/>
                  </a:ext>
                </a:extLst>
              </p:cNvPr>
              <p:cNvSpPr>
                <a:spLocks/>
              </p:cNvSpPr>
              <p:nvPr/>
            </p:nvSpPr>
            <p:spPr bwMode="auto">
              <a:xfrm>
                <a:off x="-2797" y="1819"/>
                <a:ext cx="6" cy="4"/>
              </a:xfrm>
              <a:custGeom>
                <a:avLst/>
                <a:gdLst>
                  <a:gd name="T0" fmla="*/ 5 w 6"/>
                  <a:gd name="T1" fmla="*/ 0 h 4"/>
                  <a:gd name="T2" fmla="*/ 0 w 6"/>
                  <a:gd name="T3" fmla="*/ 3 h 4"/>
                  <a:gd name="T4" fmla="*/ 1 w 6"/>
                  <a:gd name="T5" fmla="*/ 4 h 4"/>
                  <a:gd name="T6" fmla="*/ 6 w 6"/>
                  <a:gd name="T7" fmla="*/ 1 h 4"/>
                  <a:gd name="T8" fmla="*/ 5 w 6"/>
                  <a:gd name="T9" fmla="*/ 0 h 4"/>
                </a:gdLst>
                <a:ahLst/>
                <a:cxnLst>
                  <a:cxn ang="0">
                    <a:pos x="T0" y="T1"/>
                  </a:cxn>
                  <a:cxn ang="0">
                    <a:pos x="T2" y="T3"/>
                  </a:cxn>
                  <a:cxn ang="0">
                    <a:pos x="T4" y="T5"/>
                  </a:cxn>
                  <a:cxn ang="0">
                    <a:pos x="T6" y="T7"/>
                  </a:cxn>
                  <a:cxn ang="0">
                    <a:pos x="T8" y="T9"/>
                  </a:cxn>
                </a:cxnLst>
                <a:rect l="0" t="0" r="r" b="b"/>
                <a:pathLst>
                  <a:path w="6" h="4">
                    <a:moveTo>
                      <a:pt x="5" y="0"/>
                    </a:moveTo>
                    <a:lnTo>
                      <a:pt x="0" y="3"/>
                    </a:lnTo>
                    <a:lnTo>
                      <a:pt x="1" y="4"/>
                    </a:lnTo>
                    <a:lnTo>
                      <a:pt x="6" y="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1106">
                <a:extLst>
                  <a:ext uri="{FF2B5EF4-FFF2-40B4-BE49-F238E27FC236}">
                    <a16:creationId xmlns:a16="http://schemas.microsoft.com/office/drawing/2014/main" id="{56DA9FA3-D383-455D-B544-3698A48E2A12}"/>
                  </a:ext>
                </a:extLst>
              </p:cNvPr>
              <p:cNvSpPr>
                <a:spLocks/>
              </p:cNvSpPr>
              <p:nvPr/>
            </p:nvSpPr>
            <p:spPr bwMode="auto">
              <a:xfrm>
                <a:off x="-2818" y="1793"/>
                <a:ext cx="8" cy="4"/>
              </a:xfrm>
              <a:custGeom>
                <a:avLst/>
                <a:gdLst>
                  <a:gd name="T0" fmla="*/ 7 w 8"/>
                  <a:gd name="T1" fmla="*/ 0 h 4"/>
                  <a:gd name="T2" fmla="*/ 0 w 8"/>
                  <a:gd name="T3" fmla="*/ 1 h 4"/>
                  <a:gd name="T4" fmla="*/ 1 w 8"/>
                  <a:gd name="T5" fmla="*/ 4 h 4"/>
                  <a:gd name="T6" fmla="*/ 8 w 8"/>
                  <a:gd name="T7" fmla="*/ 1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lnTo>
                      <a:pt x="0" y="1"/>
                    </a:lnTo>
                    <a:lnTo>
                      <a:pt x="1" y="4"/>
                    </a:lnTo>
                    <a:lnTo>
                      <a:pt x="8" y="1"/>
                    </a:lnTo>
                    <a:lnTo>
                      <a:pt x="7"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1107">
                <a:extLst>
                  <a:ext uri="{FF2B5EF4-FFF2-40B4-BE49-F238E27FC236}">
                    <a16:creationId xmlns:a16="http://schemas.microsoft.com/office/drawing/2014/main" id="{EC2486F6-1972-4697-A216-5D0BBDBD1DC2}"/>
                  </a:ext>
                </a:extLst>
              </p:cNvPr>
              <p:cNvSpPr>
                <a:spLocks/>
              </p:cNvSpPr>
              <p:nvPr/>
            </p:nvSpPr>
            <p:spPr bwMode="auto">
              <a:xfrm>
                <a:off x="-2818" y="1793"/>
                <a:ext cx="8" cy="4"/>
              </a:xfrm>
              <a:custGeom>
                <a:avLst/>
                <a:gdLst>
                  <a:gd name="T0" fmla="*/ 7 w 8"/>
                  <a:gd name="T1" fmla="*/ 0 h 4"/>
                  <a:gd name="T2" fmla="*/ 0 w 8"/>
                  <a:gd name="T3" fmla="*/ 1 h 4"/>
                  <a:gd name="T4" fmla="*/ 1 w 8"/>
                  <a:gd name="T5" fmla="*/ 4 h 4"/>
                  <a:gd name="T6" fmla="*/ 8 w 8"/>
                  <a:gd name="T7" fmla="*/ 1 h 4"/>
                  <a:gd name="T8" fmla="*/ 7 w 8"/>
                  <a:gd name="T9" fmla="*/ 0 h 4"/>
                </a:gdLst>
                <a:ahLst/>
                <a:cxnLst>
                  <a:cxn ang="0">
                    <a:pos x="T0" y="T1"/>
                  </a:cxn>
                  <a:cxn ang="0">
                    <a:pos x="T2" y="T3"/>
                  </a:cxn>
                  <a:cxn ang="0">
                    <a:pos x="T4" y="T5"/>
                  </a:cxn>
                  <a:cxn ang="0">
                    <a:pos x="T6" y="T7"/>
                  </a:cxn>
                  <a:cxn ang="0">
                    <a:pos x="T8" y="T9"/>
                  </a:cxn>
                </a:cxnLst>
                <a:rect l="0" t="0" r="r" b="b"/>
                <a:pathLst>
                  <a:path w="8" h="4">
                    <a:moveTo>
                      <a:pt x="7" y="0"/>
                    </a:moveTo>
                    <a:lnTo>
                      <a:pt x="0" y="1"/>
                    </a:lnTo>
                    <a:lnTo>
                      <a:pt x="1" y="4"/>
                    </a:lnTo>
                    <a:lnTo>
                      <a:pt x="8" y="1"/>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1108">
                <a:extLst>
                  <a:ext uri="{FF2B5EF4-FFF2-40B4-BE49-F238E27FC236}">
                    <a16:creationId xmlns:a16="http://schemas.microsoft.com/office/drawing/2014/main" id="{DEC7B609-03BE-4723-8978-16CFE9B8DFC1}"/>
                  </a:ext>
                </a:extLst>
              </p:cNvPr>
              <p:cNvSpPr>
                <a:spLocks/>
              </p:cNvSpPr>
              <p:nvPr/>
            </p:nvSpPr>
            <p:spPr bwMode="auto">
              <a:xfrm>
                <a:off x="-2007" y="174"/>
                <a:ext cx="334" cy="24"/>
              </a:xfrm>
              <a:custGeom>
                <a:avLst/>
                <a:gdLst>
                  <a:gd name="T0" fmla="*/ 1 w 304"/>
                  <a:gd name="T1" fmla="*/ 0 h 22"/>
                  <a:gd name="T2" fmla="*/ 0 w 304"/>
                  <a:gd name="T3" fmla="*/ 6 h 22"/>
                  <a:gd name="T4" fmla="*/ 304 w 304"/>
                  <a:gd name="T5" fmla="*/ 22 h 22"/>
                  <a:gd name="T6" fmla="*/ 304 w 304"/>
                  <a:gd name="T7" fmla="*/ 16 h 22"/>
                  <a:gd name="T8" fmla="*/ 1 w 304"/>
                  <a:gd name="T9" fmla="*/ 0 h 22"/>
                </a:gdLst>
                <a:ahLst/>
                <a:cxnLst>
                  <a:cxn ang="0">
                    <a:pos x="T0" y="T1"/>
                  </a:cxn>
                  <a:cxn ang="0">
                    <a:pos x="T2" y="T3"/>
                  </a:cxn>
                  <a:cxn ang="0">
                    <a:pos x="T4" y="T5"/>
                  </a:cxn>
                  <a:cxn ang="0">
                    <a:pos x="T6" y="T7"/>
                  </a:cxn>
                  <a:cxn ang="0">
                    <a:pos x="T8" y="T9"/>
                  </a:cxn>
                </a:cxnLst>
                <a:rect l="0" t="0" r="r" b="b"/>
                <a:pathLst>
                  <a:path w="304" h="22">
                    <a:moveTo>
                      <a:pt x="1" y="0"/>
                    </a:moveTo>
                    <a:cubicBezTo>
                      <a:pt x="1" y="2"/>
                      <a:pt x="0" y="4"/>
                      <a:pt x="0" y="6"/>
                    </a:cubicBezTo>
                    <a:cubicBezTo>
                      <a:pt x="304" y="22"/>
                      <a:pt x="304" y="22"/>
                      <a:pt x="304" y="22"/>
                    </a:cubicBezTo>
                    <a:cubicBezTo>
                      <a:pt x="304" y="16"/>
                      <a:pt x="304" y="16"/>
                      <a:pt x="304" y="16"/>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1109">
                <a:extLst>
                  <a:ext uri="{FF2B5EF4-FFF2-40B4-BE49-F238E27FC236}">
                    <a16:creationId xmlns:a16="http://schemas.microsoft.com/office/drawing/2014/main" id="{8ADB03C2-15AF-43D3-9958-284AC65539FC}"/>
                  </a:ext>
                </a:extLst>
              </p:cNvPr>
              <p:cNvSpPr>
                <a:spLocks noEditPoints="1"/>
              </p:cNvSpPr>
              <p:nvPr/>
            </p:nvSpPr>
            <p:spPr bwMode="auto">
              <a:xfrm>
                <a:off x="-5242" y="1010"/>
                <a:ext cx="125" cy="207"/>
              </a:xfrm>
              <a:custGeom>
                <a:avLst/>
                <a:gdLst>
                  <a:gd name="T0" fmla="*/ 52 w 125"/>
                  <a:gd name="T1" fmla="*/ 94 h 207"/>
                  <a:gd name="T2" fmla="*/ 121 w 125"/>
                  <a:gd name="T3" fmla="*/ 207 h 207"/>
                  <a:gd name="T4" fmla="*/ 125 w 125"/>
                  <a:gd name="T5" fmla="*/ 203 h 207"/>
                  <a:gd name="T6" fmla="*/ 61 w 125"/>
                  <a:gd name="T7" fmla="*/ 95 h 207"/>
                  <a:gd name="T8" fmla="*/ 52 w 125"/>
                  <a:gd name="T9" fmla="*/ 94 h 207"/>
                  <a:gd name="T10" fmla="*/ 56 w 125"/>
                  <a:gd name="T11" fmla="*/ 86 h 207"/>
                  <a:gd name="T12" fmla="*/ 51 w 125"/>
                  <a:gd name="T13" fmla="*/ 90 h 207"/>
                  <a:gd name="T14" fmla="*/ 59 w 125"/>
                  <a:gd name="T15" fmla="*/ 91 h 207"/>
                  <a:gd name="T16" fmla="*/ 56 w 125"/>
                  <a:gd name="T17" fmla="*/ 86 h 207"/>
                  <a:gd name="T18" fmla="*/ 8 w 125"/>
                  <a:gd name="T19" fmla="*/ 5 h 207"/>
                  <a:gd name="T20" fmla="*/ 2 w 125"/>
                  <a:gd name="T21" fmla="*/ 7 h 207"/>
                  <a:gd name="T22" fmla="*/ 49 w 125"/>
                  <a:gd name="T23" fmla="*/ 88 h 207"/>
                  <a:gd name="T24" fmla="*/ 55 w 125"/>
                  <a:gd name="T25" fmla="*/ 83 h 207"/>
                  <a:gd name="T26" fmla="*/ 8 w 125"/>
                  <a:gd name="T27" fmla="*/ 5 h 207"/>
                  <a:gd name="T28" fmla="*/ 5 w 125"/>
                  <a:gd name="T29" fmla="*/ 0 h 207"/>
                  <a:gd name="T30" fmla="*/ 0 w 125"/>
                  <a:gd name="T31" fmla="*/ 4 h 207"/>
                  <a:gd name="T32" fmla="*/ 1 w 125"/>
                  <a:gd name="T33" fmla="*/ 6 h 207"/>
                  <a:gd name="T34" fmla="*/ 7 w 125"/>
                  <a:gd name="T35" fmla="*/ 4 h 207"/>
                  <a:gd name="T36" fmla="*/ 5 w 125"/>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207">
                    <a:moveTo>
                      <a:pt x="52" y="94"/>
                    </a:moveTo>
                    <a:lnTo>
                      <a:pt x="121" y="207"/>
                    </a:lnTo>
                    <a:lnTo>
                      <a:pt x="125" y="203"/>
                    </a:lnTo>
                    <a:lnTo>
                      <a:pt x="61" y="95"/>
                    </a:lnTo>
                    <a:lnTo>
                      <a:pt x="52" y="94"/>
                    </a:lnTo>
                    <a:close/>
                    <a:moveTo>
                      <a:pt x="56" y="86"/>
                    </a:moveTo>
                    <a:lnTo>
                      <a:pt x="51" y="90"/>
                    </a:lnTo>
                    <a:lnTo>
                      <a:pt x="59" y="91"/>
                    </a:lnTo>
                    <a:lnTo>
                      <a:pt x="56" y="86"/>
                    </a:lnTo>
                    <a:close/>
                    <a:moveTo>
                      <a:pt x="8" y="5"/>
                    </a:moveTo>
                    <a:lnTo>
                      <a:pt x="2" y="7"/>
                    </a:lnTo>
                    <a:lnTo>
                      <a:pt x="49" y="88"/>
                    </a:lnTo>
                    <a:lnTo>
                      <a:pt x="55" y="83"/>
                    </a:lnTo>
                    <a:lnTo>
                      <a:pt x="8" y="5"/>
                    </a:lnTo>
                    <a:close/>
                    <a:moveTo>
                      <a:pt x="5" y="0"/>
                    </a:moveTo>
                    <a:lnTo>
                      <a:pt x="0" y="4"/>
                    </a:lnTo>
                    <a:lnTo>
                      <a:pt x="1" y="6"/>
                    </a:lnTo>
                    <a:lnTo>
                      <a:pt x="7" y="4"/>
                    </a:lnTo>
                    <a:lnTo>
                      <a:pt x="5"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1110">
                <a:extLst>
                  <a:ext uri="{FF2B5EF4-FFF2-40B4-BE49-F238E27FC236}">
                    <a16:creationId xmlns:a16="http://schemas.microsoft.com/office/drawing/2014/main" id="{02DAA098-FE0A-473F-A960-EA0155771E0E}"/>
                  </a:ext>
                </a:extLst>
              </p:cNvPr>
              <p:cNvSpPr>
                <a:spLocks noEditPoints="1"/>
              </p:cNvSpPr>
              <p:nvPr/>
            </p:nvSpPr>
            <p:spPr bwMode="auto">
              <a:xfrm>
                <a:off x="-5242" y="1010"/>
                <a:ext cx="125" cy="207"/>
              </a:xfrm>
              <a:custGeom>
                <a:avLst/>
                <a:gdLst>
                  <a:gd name="T0" fmla="*/ 52 w 125"/>
                  <a:gd name="T1" fmla="*/ 94 h 207"/>
                  <a:gd name="T2" fmla="*/ 121 w 125"/>
                  <a:gd name="T3" fmla="*/ 207 h 207"/>
                  <a:gd name="T4" fmla="*/ 125 w 125"/>
                  <a:gd name="T5" fmla="*/ 203 h 207"/>
                  <a:gd name="T6" fmla="*/ 61 w 125"/>
                  <a:gd name="T7" fmla="*/ 95 h 207"/>
                  <a:gd name="T8" fmla="*/ 52 w 125"/>
                  <a:gd name="T9" fmla="*/ 94 h 207"/>
                  <a:gd name="T10" fmla="*/ 56 w 125"/>
                  <a:gd name="T11" fmla="*/ 86 h 207"/>
                  <a:gd name="T12" fmla="*/ 51 w 125"/>
                  <a:gd name="T13" fmla="*/ 90 h 207"/>
                  <a:gd name="T14" fmla="*/ 59 w 125"/>
                  <a:gd name="T15" fmla="*/ 91 h 207"/>
                  <a:gd name="T16" fmla="*/ 56 w 125"/>
                  <a:gd name="T17" fmla="*/ 86 h 207"/>
                  <a:gd name="T18" fmla="*/ 8 w 125"/>
                  <a:gd name="T19" fmla="*/ 5 h 207"/>
                  <a:gd name="T20" fmla="*/ 2 w 125"/>
                  <a:gd name="T21" fmla="*/ 7 h 207"/>
                  <a:gd name="T22" fmla="*/ 49 w 125"/>
                  <a:gd name="T23" fmla="*/ 88 h 207"/>
                  <a:gd name="T24" fmla="*/ 55 w 125"/>
                  <a:gd name="T25" fmla="*/ 83 h 207"/>
                  <a:gd name="T26" fmla="*/ 8 w 125"/>
                  <a:gd name="T27" fmla="*/ 5 h 207"/>
                  <a:gd name="T28" fmla="*/ 5 w 125"/>
                  <a:gd name="T29" fmla="*/ 0 h 207"/>
                  <a:gd name="T30" fmla="*/ 0 w 125"/>
                  <a:gd name="T31" fmla="*/ 4 h 207"/>
                  <a:gd name="T32" fmla="*/ 1 w 125"/>
                  <a:gd name="T33" fmla="*/ 6 h 207"/>
                  <a:gd name="T34" fmla="*/ 7 w 125"/>
                  <a:gd name="T35" fmla="*/ 4 h 207"/>
                  <a:gd name="T36" fmla="*/ 5 w 125"/>
                  <a:gd name="T37"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207">
                    <a:moveTo>
                      <a:pt x="52" y="94"/>
                    </a:moveTo>
                    <a:lnTo>
                      <a:pt x="121" y="207"/>
                    </a:lnTo>
                    <a:lnTo>
                      <a:pt x="125" y="203"/>
                    </a:lnTo>
                    <a:lnTo>
                      <a:pt x="61" y="95"/>
                    </a:lnTo>
                    <a:lnTo>
                      <a:pt x="52" y="94"/>
                    </a:lnTo>
                    <a:moveTo>
                      <a:pt x="56" y="86"/>
                    </a:moveTo>
                    <a:lnTo>
                      <a:pt x="51" y="90"/>
                    </a:lnTo>
                    <a:lnTo>
                      <a:pt x="59" y="91"/>
                    </a:lnTo>
                    <a:lnTo>
                      <a:pt x="56" y="86"/>
                    </a:lnTo>
                    <a:moveTo>
                      <a:pt x="8" y="5"/>
                    </a:moveTo>
                    <a:lnTo>
                      <a:pt x="2" y="7"/>
                    </a:lnTo>
                    <a:lnTo>
                      <a:pt x="49" y="88"/>
                    </a:lnTo>
                    <a:lnTo>
                      <a:pt x="55" y="83"/>
                    </a:lnTo>
                    <a:lnTo>
                      <a:pt x="8" y="5"/>
                    </a:lnTo>
                    <a:moveTo>
                      <a:pt x="5" y="0"/>
                    </a:moveTo>
                    <a:lnTo>
                      <a:pt x="0" y="4"/>
                    </a:lnTo>
                    <a:lnTo>
                      <a:pt x="1" y="6"/>
                    </a:lnTo>
                    <a:lnTo>
                      <a:pt x="7" y="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1111">
                <a:extLst>
                  <a:ext uri="{FF2B5EF4-FFF2-40B4-BE49-F238E27FC236}">
                    <a16:creationId xmlns:a16="http://schemas.microsoft.com/office/drawing/2014/main" id="{8BBDD9C7-AC4E-4B06-B8B5-E1A5F718BB52}"/>
                  </a:ext>
                </a:extLst>
              </p:cNvPr>
              <p:cNvSpPr>
                <a:spLocks/>
              </p:cNvSpPr>
              <p:nvPr/>
            </p:nvSpPr>
            <p:spPr bwMode="auto">
              <a:xfrm>
                <a:off x="-5191" y="1100"/>
                <a:ext cx="10" cy="5"/>
              </a:xfrm>
              <a:custGeom>
                <a:avLst/>
                <a:gdLst>
                  <a:gd name="T0" fmla="*/ 0 w 10"/>
                  <a:gd name="T1" fmla="*/ 0 h 5"/>
                  <a:gd name="T2" fmla="*/ 0 w 10"/>
                  <a:gd name="T3" fmla="*/ 0 h 5"/>
                  <a:gd name="T4" fmla="*/ 1 w 10"/>
                  <a:gd name="T5" fmla="*/ 4 h 5"/>
                  <a:gd name="T6" fmla="*/ 10 w 10"/>
                  <a:gd name="T7" fmla="*/ 5 h 5"/>
                  <a:gd name="T8" fmla="*/ 8 w 10"/>
                  <a:gd name="T9" fmla="*/ 1 h 5"/>
                  <a:gd name="T10" fmla="*/ 0 w 10"/>
                  <a:gd name="T11" fmla="*/ 0 h 5"/>
                </a:gdLst>
                <a:ahLst/>
                <a:cxnLst>
                  <a:cxn ang="0">
                    <a:pos x="T0" y="T1"/>
                  </a:cxn>
                  <a:cxn ang="0">
                    <a:pos x="T2" y="T3"/>
                  </a:cxn>
                  <a:cxn ang="0">
                    <a:pos x="T4" y="T5"/>
                  </a:cxn>
                  <a:cxn ang="0">
                    <a:pos x="T6" y="T7"/>
                  </a:cxn>
                  <a:cxn ang="0">
                    <a:pos x="T8" y="T9"/>
                  </a:cxn>
                  <a:cxn ang="0">
                    <a:pos x="T10" y="T11"/>
                  </a:cxn>
                </a:cxnLst>
                <a:rect l="0" t="0" r="r" b="b"/>
                <a:pathLst>
                  <a:path w="10" h="5">
                    <a:moveTo>
                      <a:pt x="0" y="0"/>
                    </a:moveTo>
                    <a:lnTo>
                      <a:pt x="0" y="0"/>
                    </a:lnTo>
                    <a:lnTo>
                      <a:pt x="1" y="4"/>
                    </a:lnTo>
                    <a:lnTo>
                      <a:pt x="10" y="5"/>
                    </a:lnTo>
                    <a:lnTo>
                      <a:pt x="8" y="1"/>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1112">
                <a:extLst>
                  <a:ext uri="{FF2B5EF4-FFF2-40B4-BE49-F238E27FC236}">
                    <a16:creationId xmlns:a16="http://schemas.microsoft.com/office/drawing/2014/main" id="{ADEC6E60-0E7B-40D6-93D8-EE2BEFF346EF}"/>
                  </a:ext>
                </a:extLst>
              </p:cNvPr>
              <p:cNvSpPr>
                <a:spLocks/>
              </p:cNvSpPr>
              <p:nvPr/>
            </p:nvSpPr>
            <p:spPr bwMode="auto">
              <a:xfrm>
                <a:off x="-5191" y="1100"/>
                <a:ext cx="10" cy="5"/>
              </a:xfrm>
              <a:custGeom>
                <a:avLst/>
                <a:gdLst>
                  <a:gd name="T0" fmla="*/ 0 w 10"/>
                  <a:gd name="T1" fmla="*/ 0 h 5"/>
                  <a:gd name="T2" fmla="*/ 0 w 10"/>
                  <a:gd name="T3" fmla="*/ 0 h 5"/>
                  <a:gd name="T4" fmla="*/ 1 w 10"/>
                  <a:gd name="T5" fmla="*/ 4 h 5"/>
                  <a:gd name="T6" fmla="*/ 10 w 10"/>
                  <a:gd name="T7" fmla="*/ 5 h 5"/>
                  <a:gd name="T8" fmla="*/ 8 w 10"/>
                  <a:gd name="T9" fmla="*/ 1 h 5"/>
                  <a:gd name="T10" fmla="*/ 0 w 10"/>
                  <a:gd name="T11" fmla="*/ 0 h 5"/>
                </a:gdLst>
                <a:ahLst/>
                <a:cxnLst>
                  <a:cxn ang="0">
                    <a:pos x="T0" y="T1"/>
                  </a:cxn>
                  <a:cxn ang="0">
                    <a:pos x="T2" y="T3"/>
                  </a:cxn>
                  <a:cxn ang="0">
                    <a:pos x="T4" y="T5"/>
                  </a:cxn>
                  <a:cxn ang="0">
                    <a:pos x="T6" y="T7"/>
                  </a:cxn>
                  <a:cxn ang="0">
                    <a:pos x="T8" y="T9"/>
                  </a:cxn>
                  <a:cxn ang="0">
                    <a:pos x="T10" y="T11"/>
                  </a:cxn>
                </a:cxnLst>
                <a:rect l="0" t="0" r="r" b="b"/>
                <a:pathLst>
                  <a:path w="10" h="5">
                    <a:moveTo>
                      <a:pt x="0" y="0"/>
                    </a:moveTo>
                    <a:lnTo>
                      <a:pt x="0" y="0"/>
                    </a:lnTo>
                    <a:lnTo>
                      <a:pt x="1" y="4"/>
                    </a:lnTo>
                    <a:lnTo>
                      <a:pt x="10" y="5"/>
                    </a:lnTo>
                    <a:lnTo>
                      <a:pt x="8"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1113">
                <a:extLst>
                  <a:ext uri="{FF2B5EF4-FFF2-40B4-BE49-F238E27FC236}">
                    <a16:creationId xmlns:a16="http://schemas.microsoft.com/office/drawing/2014/main" id="{ABE8204B-4714-48DC-ACA1-A1A58C90B6EA}"/>
                  </a:ext>
                </a:extLst>
              </p:cNvPr>
              <p:cNvSpPr>
                <a:spLocks noEditPoints="1"/>
              </p:cNvSpPr>
              <p:nvPr/>
            </p:nvSpPr>
            <p:spPr bwMode="auto">
              <a:xfrm>
                <a:off x="-5120" y="1216"/>
                <a:ext cx="79" cy="130"/>
              </a:xfrm>
              <a:custGeom>
                <a:avLst/>
                <a:gdLst>
                  <a:gd name="T0" fmla="*/ 35 w 79"/>
                  <a:gd name="T1" fmla="*/ 64 h 130"/>
                  <a:gd name="T2" fmla="*/ 74 w 79"/>
                  <a:gd name="T3" fmla="*/ 130 h 130"/>
                  <a:gd name="T4" fmla="*/ 79 w 79"/>
                  <a:gd name="T5" fmla="*/ 126 h 130"/>
                  <a:gd name="T6" fmla="*/ 46 w 79"/>
                  <a:gd name="T7" fmla="*/ 70 h 130"/>
                  <a:gd name="T8" fmla="*/ 35 w 79"/>
                  <a:gd name="T9" fmla="*/ 64 h 130"/>
                  <a:gd name="T10" fmla="*/ 10 w 79"/>
                  <a:gd name="T11" fmla="*/ 8 h 130"/>
                  <a:gd name="T12" fmla="*/ 9 w 79"/>
                  <a:gd name="T13" fmla="*/ 18 h 130"/>
                  <a:gd name="T14" fmla="*/ 35 w 79"/>
                  <a:gd name="T15" fmla="*/ 63 h 130"/>
                  <a:gd name="T16" fmla="*/ 45 w 79"/>
                  <a:gd name="T17" fmla="*/ 67 h 130"/>
                  <a:gd name="T18" fmla="*/ 10 w 79"/>
                  <a:gd name="T19" fmla="*/ 8 h 130"/>
                  <a:gd name="T20" fmla="*/ 4 w 79"/>
                  <a:gd name="T21" fmla="*/ 0 h 130"/>
                  <a:gd name="T22" fmla="*/ 0 w 79"/>
                  <a:gd name="T23" fmla="*/ 3 h 130"/>
                  <a:gd name="T24" fmla="*/ 7 w 79"/>
                  <a:gd name="T25" fmla="*/ 16 h 130"/>
                  <a:gd name="T26" fmla="*/ 9 w 79"/>
                  <a:gd name="T27" fmla="*/ 7 h 130"/>
                  <a:gd name="T28" fmla="*/ 4 w 79"/>
                  <a:gd name="T2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30">
                    <a:moveTo>
                      <a:pt x="35" y="64"/>
                    </a:moveTo>
                    <a:lnTo>
                      <a:pt x="74" y="130"/>
                    </a:lnTo>
                    <a:lnTo>
                      <a:pt x="79" y="126"/>
                    </a:lnTo>
                    <a:lnTo>
                      <a:pt x="46" y="70"/>
                    </a:lnTo>
                    <a:lnTo>
                      <a:pt x="35" y="64"/>
                    </a:lnTo>
                    <a:close/>
                    <a:moveTo>
                      <a:pt x="10" y="8"/>
                    </a:moveTo>
                    <a:lnTo>
                      <a:pt x="9" y="18"/>
                    </a:lnTo>
                    <a:lnTo>
                      <a:pt x="35" y="63"/>
                    </a:lnTo>
                    <a:lnTo>
                      <a:pt x="45" y="67"/>
                    </a:lnTo>
                    <a:lnTo>
                      <a:pt x="10" y="8"/>
                    </a:lnTo>
                    <a:close/>
                    <a:moveTo>
                      <a:pt x="4" y="0"/>
                    </a:moveTo>
                    <a:lnTo>
                      <a:pt x="0" y="3"/>
                    </a:lnTo>
                    <a:lnTo>
                      <a:pt x="7" y="16"/>
                    </a:lnTo>
                    <a:lnTo>
                      <a:pt x="9" y="7"/>
                    </a:lnTo>
                    <a:lnTo>
                      <a:pt x="4"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1114">
                <a:extLst>
                  <a:ext uri="{FF2B5EF4-FFF2-40B4-BE49-F238E27FC236}">
                    <a16:creationId xmlns:a16="http://schemas.microsoft.com/office/drawing/2014/main" id="{797B3C9B-A524-4272-9D76-E97D27EF3B73}"/>
                  </a:ext>
                </a:extLst>
              </p:cNvPr>
              <p:cNvSpPr>
                <a:spLocks noEditPoints="1"/>
              </p:cNvSpPr>
              <p:nvPr/>
            </p:nvSpPr>
            <p:spPr bwMode="auto">
              <a:xfrm>
                <a:off x="-5120" y="1216"/>
                <a:ext cx="79" cy="130"/>
              </a:xfrm>
              <a:custGeom>
                <a:avLst/>
                <a:gdLst>
                  <a:gd name="T0" fmla="*/ 35 w 79"/>
                  <a:gd name="T1" fmla="*/ 64 h 130"/>
                  <a:gd name="T2" fmla="*/ 74 w 79"/>
                  <a:gd name="T3" fmla="*/ 130 h 130"/>
                  <a:gd name="T4" fmla="*/ 79 w 79"/>
                  <a:gd name="T5" fmla="*/ 126 h 130"/>
                  <a:gd name="T6" fmla="*/ 46 w 79"/>
                  <a:gd name="T7" fmla="*/ 70 h 130"/>
                  <a:gd name="T8" fmla="*/ 35 w 79"/>
                  <a:gd name="T9" fmla="*/ 64 h 130"/>
                  <a:gd name="T10" fmla="*/ 10 w 79"/>
                  <a:gd name="T11" fmla="*/ 8 h 130"/>
                  <a:gd name="T12" fmla="*/ 9 w 79"/>
                  <a:gd name="T13" fmla="*/ 18 h 130"/>
                  <a:gd name="T14" fmla="*/ 35 w 79"/>
                  <a:gd name="T15" fmla="*/ 63 h 130"/>
                  <a:gd name="T16" fmla="*/ 45 w 79"/>
                  <a:gd name="T17" fmla="*/ 67 h 130"/>
                  <a:gd name="T18" fmla="*/ 10 w 79"/>
                  <a:gd name="T19" fmla="*/ 8 h 130"/>
                  <a:gd name="T20" fmla="*/ 4 w 79"/>
                  <a:gd name="T21" fmla="*/ 0 h 130"/>
                  <a:gd name="T22" fmla="*/ 0 w 79"/>
                  <a:gd name="T23" fmla="*/ 3 h 130"/>
                  <a:gd name="T24" fmla="*/ 7 w 79"/>
                  <a:gd name="T25" fmla="*/ 16 h 130"/>
                  <a:gd name="T26" fmla="*/ 9 w 79"/>
                  <a:gd name="T27" fmla="*/ 7 h 130"/>
                  <a:gd name="T28" fmla="*/ 4 w 79"/>
                  <a:gd name="T29"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9" h="130">
                    <a:moveTo>
                      <a:pt x="35" y="64"/>
                    </a:moveTo>
                    <a:lnTo>
                      <a:pt x="74" y="130"/>
                    </a:lnTo>
                    <a:lnTo>
                      <a:pt x="79" y="126"/>
                    </a:lnTo>
                    <a:lnTo>
                      <a:pt x="46" y="70"/>
                    </a:lnTo>
                    <a:lnTo>
                      <a:pt x="35" y="64"/>
                    </a:lnTo>
                    <a:moveTo>
                      <a:pt x="10" y="8"/>
                    </a:moveTo>
                    <a:lnTo>
                      <a:pt x="9" y="18"/>
                    </a:lnTo>
                    <a:lnTo>
                      <a:pt x="35" y="63"/>
                    </a:lnTo>
                    <a:lnTo>
                      <a:pt x="45" y="67"/>
                    </a:lnTo>
                    <a:lnTo>
                      <a:pt x="10" y="8"/>
                    </a:lnTo>
                    <a:moveTo>
                      <a:pt x="4" y="0"/>
                    </a:moveTo>
                    <a:lnTo>
                      <a:pt x="0" y="3"/>
                    </a:lnTo>
                    <a:lnTo>
                      <a:pt x="7" y="16"/>
                    </a:lnTo>
                    <a:lnTo>
                      <a:pt x="9" y="7"/>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1115">
                <a:extLst>
                  <a:ext uri="{FF2B5EF4-FFF2-40B4-BE49-F238E27FC236}">
                    <a16:creationId xmlns:a16="http://schemas.microsoft.com/office/drawing/2014/main" id="{1D61C5DE-FA45-43DA-A789-F6942F815E10}"/>
                  </a:ext>
                </a:extLst>
              </p:cNvPr>
              <p:cNvSpPr>
                <a:spLocks/>
              </p:cNvSpPr>
              <p:nvPr/>
            </p:nvSpPr>
            <p:spPr bwMode="auto">
              <a:xfrm>
                <a:off x="-5085" y="1279"/>
                <a:ext cx="11" cy="7"/>
              </a:xfrm>
              <a:custGeom>
                <a:avLst/>
                <a:gdLst>
                  <a:gd name="T0" fmla="*/ 0 w 11"/>
                  <a:gd name="T1" fmla="*/ 0 h 7"/>
                  <a:gd name="T2" fmla="*/ 0 w 11"/>
                  <a:gd name="T3" fmla="*/ 1 h 7"/>
                  <a:gd name="T4" fmla="*/ 11 w 11"/>
                  <a:gd name="T5" fmla="*/ 7 h 7"/>
                  <a:gd name="T6" fmla="*/ 10 w 11"/>
                  <a:gd name="T7" fmla="*/ 4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lnTo>
                      <a:pt x="0" y="1"/>
                    </a:lnTo>
                    <a:lnTo>
                      <a:pt x="11" y="7"/>
                    </a:lnTo>
                    <a:lnTo>
                      <a:pt x="10" y="4"/>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1116">
                <a:extLst>
                  <a:ext uri="{FF2B5EF4-FFF2-40B4-BE49-F238E27FC236}">
                    <a16:creationId xmlns:a16="http://schemas.microsoft.com/office/drawing/2014/main" id="{47E28891-6217-4E3E-95CF-D437300C1EEC}"/>
                  </a:ext>
                </a:extLst>
              </p:cNvPr>
              <p:cNvSpPr>
                <a:spLocks/>
              </p:cNvSpPr>
              <p:nvPr/>
            </p:nvSpPr>
            <p:spPr bwMode="auto">
              <a:xfrm>
                <a:off x="-5085" y="1279"/>
                <a:ext cx="11" cy="7"/>
              </a:xfrm>
              <a:custGeom>
                <a:avLst/>
                <a:gdLst>
                  <a:gd name="T0" fmla="*/ 0 w 11"/>
                  <a:gd name="T1" fmla="*/ 0 h 7"/>
                  <a:gd name="T2" fmla="*/ 0 w 11"/>
                  <a:gd name="T3" fmla="*/ 1 h 7"/>
                  <a:gd name="T4" fmla="*/ 11 w 11"/>
                  <a:gd name="T5" fmla="*/ 7 h 7"/>
                  <a:gd name="T6" fmla="*/ 10 w 11"/>
                  <a:gd name="T7" fmla="*/ 4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lnTo>
                      <a:pt x="0" y="1"/>
                    </a:lnTo>
                    <a:lnTo>
                      <a:pt x="11" y="7"/>
                    </a:lnTo>
                    <a:lnTo>
                      <a:pt x="10"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1117">
                <a:extLst>
                  <a:ext uri="{FF2B5EF4-FFF2-40B4-BE49-F238E27FC236}">
                    <a16:creationId xmlns:a16="http://schemas.microsoft.com/office/drawing/2014/main" id="{457F5D0F-B866-4513-A732-A7092F1CF372}"/>
                  </a:ext>
                </a:extLst>
              </p:cNvPr>
              <p:cNvSpPr>
                <a:spLocks noEditPoints="1"/>
              </p:cNvSpPr>
              <p:nvPr/>
            </p:nvSpPr>
            <p:spPr bwMode="auto">
              <a:xfrm>
                <a:off x="-5044" y="1344"/>
                <a:ext cx="189" cy="312"/>
              </a:xfrm>
              <a:custGeom>
                <a:avLst/>
                <a:gdLst>
                  <a:gd name="T0" fmla="*/ 148 w 172"/>
                  <a:gd name="T1" fmla="*/ 242 h 285"/>
                  <a:gd name="T2" fmla="*/ 145 w 172"/>
                  <a:gd name="T3" fmla="*/ 248 h 285"/>
                  <a:gd name="T4" fmla="*/ 166 w 172"/>
                  <a:gd name="T5" fmla="*/ 285 h 285"/>
                  <a:gd name="T6" fmla="*/ 172 w 172"/>
                  <a:gd name="T7" fmla="*/ 283 h 285"/>
                  <a:gd name="T8" fmla="*/ 148 w 172"/>
                  <a:gd name="T9" fmla="*/ 242 h 285"/>
                  <a:gd name="T10" fmla="*/ 103 w 172"/>
                  <a:gd name="T11" fmla="*/ 167 h 285"/>
                  <a:gd name="T12" fmla="*/ 98 w 172"/>
                  <a:gd name="T13" fmla="*/ 170 h 285"/>
                  <a:gd name="T14" fmla="*/ 143 w 172"/>
                  <a:gd name="T15" fmla="*/ 246 h 285"/>
                  <a:gd name="T16" fmla="*/ 146 w 172"/>
                  <a:gd name="T17" fmla="*/ 240 h 285"/>
                  <a:gd name="T18" fmla="*/ 103 w 172"/>
                  <a:gd name="T19" fmla="*/ 167 h 285"/>
                  <a:gd name="T20" fmla="*/ 62 w 172"/>
                  <a:gd name="T21" fmla="*/ 109 h 285"/>
                  <a:gd name="T22" fmla="*/ 98 w 172"/>
                  <a:gd name="T23" fmla="*/ 169 h 285"/>
                  <a:gd name="T24" fmla="*/ 103 w 172"/>
                  <a:gd name="T25" fmla="*/ 166 h 285"/>
                  <a:gd name="T26" fmla="*/ 69 w 172"/>
                  <a:gd name="T27" fmla="*/ 109 h 285"/>
                  <a:gd name="T28" fmla="*/ 62 w 172"/>
                  <a:gd name="T29" fmla="*/ 109 h 285"/>
                  <a:gd name="T30" fmla="*/ 35 w 172"/>
                  <a:gd name="T31" fmla="*/ 51 h 285"/>
                  <a:gd name="T32" fmla="*/ 29 w 172"/>
                  <a:gd name="T33" fmla="*/ 53 h 285"/>
                  <a:gd name="T34" fmla="*/ 59 w 172"/>
                  <a:gd name="T35" fmla="*/ 104 h 285"/>
                  <a:gd name="T36" fmla="*/ 66 w 172"/>
                  <a:gd name="T37" fmla="*/ 104 h 285"/>
                  <a:gd name="T38" fmla="*/ 35 w 172"/>
                  <a:gd name="T39" fmla="*/ 51 h 285"/>
                  <a:gd name="T40" fmla="*/ 28 w 172"/>
                  <a:gd name="T41" fmla="*/ 40 h 285"/>
                  <a:gd name="T42" fmla="*/ 23 w 172"/>
                  <a:gd name="T43" fmla="*/ 42 h 285"/>
                  <a:gd name="T44" fmla="*/ 27 w 172"/>
                  <a:gd name="T45" fmla="*/ 49 h 285"/>
                  <a:gd name="T46" fmla="*/ 32 w 172"/>
                  <a:gd name="T47" fmla="*/ 47 h 285"/>
                  <a:gd name="T48" fmla="*/ 28 w 172"/>
                  <a:gd name="T49" fmla="*/ 40 h 285"/>
                  <a:gd name="T50" fmla="*/ 5 w 172"/>
                  <a:gd name="T51" fmla="*/ 0 h 285"/>
                  <a:gd name="T52" fmla="*/ 0 w 172"/>
                  <a:gd name="T53" fmla="*/ 4 h 285"/>
                  <a:gd name="T54" fmla="*/ 22 w 172"/>
                  <a:gd name="T55" fmla="*/ 40 h 285"/>
                  <a:gd name="T56" fmla="*/ 27 w 172"/>
                  <a:gd name="T57" fmla="*/ 37 h 285"/>
                  <a:gd name="T58" fmla="*/ 5 w 172"/>
                  <a:gd name="T5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2" h="285">
                    <a:moveTo>
                      <a:pt x="148" y="242"/>
                    </a:moveTo>
                    <a:cubicBezTo>
                      <a:pt x="145" y="248"/>
                      <a:pt x="145" y="248"/>
                      <a:pt x="145" y="248"/>
                    </a:cubicBezTo>
                    <a:cubicBezTo>
                      <a:pt x="166" y="285"/>
                      <a:pt x="166" y="285"/>
                      <a:pt x="166" y="285"/>
                    </a:cubicBezTo>
                    <a:cubicBezTo>
                      <a:pt x="168" y="284"/>
                      <a:pt x="170" y="283"/>
                      <a:pt x="172" y="283"/>
                    </a:cubicBezTo>
                    <a:cubicBezTo>
                      <a:pt x="148" y="242"/>
                      <a:pt x="148" y="242"/>
                      <a:pt x="148" y="242"/>
                    </a:cubicBezTo>
                    <a:moveTo>
                      <a:pt x="103" y="167"/>
                    </a:moveTo>
                    <a:cubicBezTo>
                      <a:pt x="98" y="170"/>
                      <a:pt x="98" y="170"/>
                      <a:pt x="98" y="170"/>
                    </a:cubicBezTo>
                    <a:cubicBezTo>
                      <a:pt x="143" y="246"/>
                      <a:pt x="143" y="246"/>
                      <a:pt x="143" y="246"/>
                    </a:cubicBezTo>
                    <a:cubicBezTo>
                      <a:pt x="146" y="240"/>
                      <a:pt x="146" y="240"/>
                      <a:pt x="146" y="240"/>
                    </a:cubicBezTo>
                    <a:cubicBezTo>
                      <a:pt x="103" y="167"/>
                      <a:pt x="103" y="167"/>
                      <a:pt x="103" y="167"/>
                    </a:cubicBezTo>
                    <a:moveTo>
                      <a:pt x="62" y="109"/>
                    </a:moveTo>
                    <a:cubicBezTo>
                      <a:pt x="98" y="169"/>
                      <a:pt x="98" y="169"/>
                      <a:pt x="98" y="169"/>
                    </a:cubicBezTo>
                    <a:cubicBezTo>
                      <a:pt x="103" y="166"/>
                      <a:pt x="103" y="166"/>
                      <a:pt x="103" y="166"/>
                    </a:cubicBezTo>
                    <a:cubicBezTo>
                      <a:pt x="69" y="109"/>
                      <a:pt x="69" y="109"/>
                      <a:pt x="69" y="109"/>
                    </a:cubicBezTo>
                    <a:cubicBezTo>
                      <a:pt x="62" y="109"/>
                      <a:pt x="62" y="109"/>
                      <a:pt x="62" y="109"/>
                    </a:cubicBezTo>
                    <a:moveTo>
                      <a:pt x="35" y="51"/>
                    </a:moveTo>
                    <a:cubicBezTo>
                      <a:pt x="29" y="53"/>
                      <a:pt x="29" y="53"/>
                      <a:pt x="29" y="53"/>
                    </a:cubicBezTo>
                    <a:cubicBezTo>
                      <a:pt x="59" y="104"/>
                      <a:pt x="59" y="104"/>
                      <a:pt x="59" y="104"/>
                    </a:cubicBezTo>
                    <a:cubicBezTo>
                      <a:pt x="66" y="104"/>
                      <a:pt x="66" y="104"/>
                      <a:pt x="66" y="104"/>
                    </a:cubicBezTo>
                    <a:cubicBezTo>
                      <a:pt x="35" y="51"/>
                      <a:pt x="35" y="51"/>
                      <a:pt x="35" y="51"/>
                    </a:cubicBezTo>
                    <a:moveTo>
                      <a:pt x="28" y="40"/>
                    </a:moveTo>
                    <a:cubicBezTo>
                      <a:pt x="23" y="42"/>
                      <a:pt x="23" y="42"/>
                      <a:pt x="23" y="42"/>
                    </a:cubicBezTo>
                    <a:cubicBezTo>
                      <a:pt x="27" y="49"/>
                      <a:pt x="27" y="49"/>
                      <a:pt x="27" y="49"/>
                    </a:cubicBezTo>
                    <a:cubicBezTo>
                      <a:pt x="32" y="47"/>
                      <a:pt x="32" y="47"/>
                      <a:pt x="32" y="47"/>
                    </a:cubicBezTo>
                    <a:cubicBezTo>
                      <a:pt x="28" y="40"/>
                      <a:pt x="28" y="40"/>
                      <a:pt x="28" y="40"/>
                    </a:cubicBezTo>
                    <a:moveTo>
                      <a:pt x="5" y="0"/>
                    </a:moveTo>
                    <a:cubicBezTo>
                      <a:pt x="0" y="4"/>
                      <a:pt x="0" y="4"/>
                      <a:pt x="0" y="4"/>
                    </a:cubicBezTo>
                    <a:cubicBezTo>
                      <a:pt x="22" y="40"/>
                      <a:pt x="22" y="40"/>
                      <a:pt x="22" y="40"/>
                    </a:cubicBezTo>
                    <a:cubicBezTo>
                      <a:pt x="27" y="37"/>
                      <a:pt x="27" y="37"/>
                      <a:pt x="27" y="37"/>
                    </a:cubicBezTo>
                    <a:cubicBezTo>
                      <a:pt x="5" y="0"/>
                      <a:pt x="5" y="0"/>
                      <a:pt x="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1118">
                <a:extLst>
                  <a:ext uri="{FF2B5EF4-FFF2-40B4-BE49-F238E27FC236}">
                    <a16:creationId xmlns:a16="http://schemas.microsoft.com/office/drawing/2014/main" id="{2264C214-9742-41E2-814B-CF7B78BBD657}"/>
                  </a:ext>
                </a:extLst>
              </p:cNvPr>
              <p:cNvSpPr>
                <a:spLocks/>
              </p:cNvSpPr>
              <p:nvPr/>
            </p:nvSpPr>
            <p:spPr bwMode="auto">
              <a:xfrm>
                <a:off x="-4937" y="1526"/>
                <a:ext cx="6" cy="4"/>
              </a:xfrm>
              <a:custGeom>
                <a:avLst/>
                <a:gdLst>
                  <a:gd name="T0" fmla="*/ 6 w 6"/>
                  <a:gd name="T1" fmla="*/ 0 h 4"/>
                  <a:gd name="T2" fmla="*/ 0 w 6"/>
                  <a:gd name="T3" fmla="*/ 3 h 4"/>
                  <a:gd name="T4" fmla="*/ 0 w 6"/>
                  <a:gd name="T5" fmla="*/ 4 h 4"/>
                  <a:gd name="T6" fmla="*/ 6 w 6"/>
                  <a:gd name="T7" fmla="*/ 1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lnTo>
                      <a:pt x="0" y="3"/>
                    </a:lnTo>
                    <a:lnTo>
                      <a:pt x="0" y="4"/>
                    </a:lnTo>
                    <a:lnTo>
                      <a:pt x="6" y="1"/>
                    </a:lnTo>
                    <a:lnTo>
                      <a:pt x="6"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1119">
                <a:extLst>
                  <a:ext uri="{FF2B5EF4-FFF2-40B4-BE49-F238E27FC236}">
                    <a16:creationId xmlns:a16="http://schemas.microsoft.com/office/drawing/2014/main" id="{B24B8325-C039-43E5-9B53-F41B45200D8A}"/>
                  </a:ext>
                </a:extLst>
              </p:cNvPr>
              <p:cNvSpPr>
                <a:spLocks/>
              </p:cNvSpPr>
              <p:nvPr/>
            </p:nvSpPr>
            <p:spPr bwMode="auto">
              <a:xfrm>
                <a:off x="-4937" y="1526"/>
                <a:ext cx="6" cy="4"/>
              </a:xfrm>
              <a:custGeom>
                <a:avLst/>
                <a:gdLst>
                  <a:gd name="T0" fmla="*/ 6 w 6"/>
                  <a:gd name="T1" fmla="*/ 0 h 4"/>
                  <a:gd name="T2" fmla="*/ 0 w 6"/>
                  <a:gd name="T3" fmla="*/ 3 h 4"/>
                  <a:gd name="T4" fmla="*/ 0 w 6"/>
                  <a:gd name="T5" fmla="*/ 4 h 4"/>
                  <a:gd name="T6" fmla="*/ 6 w 6"/>
                  <a:gd name="T7" fmla="*/ 1 h 4"/>
                  <a:gd name="T8" fmla="*/ 6 w 6"/>
                  <a:gd name="T9" fmla="*/ 0 h 4"/>
                </a:gdLst>
                <a:ahLst/>
                <a:cxnLst>
                  <a:cxn ang="0">
                    <a:pos x="T0" y="T1"/>
                  </a:cxn>
                  <a:cxn ang="0">
                    <a:pos x="T2" y="T3"/>
                  </a:cxn>
                  <a:cxn ang="0">
                    <a:pos x="T4" y="T5"/>
                  </a:cxn>
                  <a:cxn ang="0">
                    <a:pos x="T6" y="T7"/>
                  </a:cxn>
                  <a:cxn ang="0">
                    <a:pos x="T8" y="T9"/>
                  </a:cxn>
                </a:cxnLst>
                <a:rect l="0" t="0" r="r" b="b"/>
                <a:pathLst>
                  <a:path w="6" h="4">
                    <a:moveTo>
                      <a:pt x="6" y="0"/>
                    </a:moveTo>
                    <a:lnTo>
                      <a:pt x="0" y="3"/>
                    </a:lnTo>
                    <a:lnTo>
                      <a:pt x="0" y="4"/>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1120">
                <a:extLst>
                  <a:ext uri="{FF2B5EF4-FFF2-40B4-BE49-F238E27FC236}">
                    <a16:creationId xmlns:a16="http://schemas.microsoft.com/office/drawing/2014/main" id="{061307ED-29ED-41EF-96F2-D45D5E649B90}"/>
                  </a:ext>
                </a:extLst>
              </p:cNvPr>
              <p:cNvSpPr>
                <a:spLocks/>
              </p:cNvSpPr>
              <p:nvPr/>
            </p:nvSpPr>
            <p:spPr bwMode="auto">
              <a:xfrm>
                <a:off x="-4887" y="1607"/>
                <a:ext cx="5" cy="9"/>
              </a:xfrm>
              <a:custGeom>
                <a:avLst/>
                <a:gdLst>
                  <a:gd name="T0" fmla="*/ 3 w 5"/>
                  <a:gd name="T1" fmla="*/ 0 h 9"/>
                  <a:gd name="T2" fmla="*/ 0 w 5"/>
                  <a:gd name="T3" fmla="*/ 7 h 9"/>
                  <a:gd name="T4" fmla="*/ 2 w 5"/>
                  <a:gd name="T5" fmla="*/ 9 h 9"/>
                  <a:gd name="T6" fmla="*/ 5 w 5"/>
                  <a:gd name="T7" fmla="*/ 2 h 9"/>
                  <a:gd name="T8" fmla="*/ 3 w 5"/>
                  <a:gd name="T9" fmla="*/ 0 h 9"/>
                </a:gdLst>
                <a:ahLst/>
                <a:cxnLst>
                  <a:cxn ang="0">
                    <a:pos x="T0" y="T1"/>
                  </a:cxn>
                  <a:cxn ang="0">
                    <a:pos x="T2" y="T3"/>
                  </a:cxn>
                  <a:cxn ang="0">
                    <a:pos x="T4" y="T5"/>
                  </a:cxn>
                  <a:cxn ang="0">
                    <a:pos x="T6" y="T7"/>
                  </a:cxn>
                  <a:cxn ang="0">
                    <a:pos x="T8" y="T9"/>
                  </a:cxn>
                </a:cxnLst>
                <a:rect l="0" t="0" r="r" b="b"/>
                <a:pathLst>
                  <a:path w="5" h="9">
                    <a:moveTo>
                      <a:pt x="3" y="0"/>
                    </a:moveTo>
                    <a:lnTo>
                      <a:pt x="0" y="7"/>
                    </a:lnTo>
                    <a:lnTo>
                      <a:pt x="2" y="9"/>
                    </a:lnTo>
                    <a:lnTo>
                      <a:pt x="5" y="2"/>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1121">
                <a:extLst>
                  <a:ext uri="{FF2B5EF4-FFF2-40B4-BE49-F238E27FC236}">
                    <a16:creationId xmlns:a16="http://schemas.microsoft.com/office/drawing/2014/main" id="{C24E669E-A7C5-4019-8436-B637401DF418}"/>
                  </a:ext>
                </a:extLst>
              </p:cNvPr>
              <p:cNvSpPr>
                <a:spLocks/>
              </p:cNvSpPr>
              <p:nvPr/>
            </p:nvSpPr>
            <p:spPr bwMode="auto">
              <a:xfrm>
                <a:off x="-4887" y="1607"/>
                <a:ext cx="5" cy="9"/>
              </a:xfrm>
              <a:custGeom>
                <a:avLst/>
                <a:gdLst>
                  <a:gd name="T0" fmla="*/ 3 w 5"/>
                  <a:gd name="T1" fmla="*/ 0 h 9"/>
                  <a:gd name="T2" fmla="*/ 0 w 5"/>
                  <a:gd name="T3" fmla="*/ 7 h 9"/>
                  <a:gd name="T4" fmla="*/ 2 w 5"/>
                  <a:gd name="T5" fmla="*/ 9 h 9"/>
                  <a:gd name="T6" fmla="*/ 5 w 5"/>
                  <a:gd name="T7" fmla="*/ 2 h 9"/>
                  <a:gd name="T8" fmla="*/ 3 w 5"/>
                  <a:gd name="T9" fmla="*/ 0 h 9"/>
                </a:gdLst>
                <a:ahLst/>
                <a:cxnLst>
                  <a:cxn ang="0">
                    <a:pos x="T0" y="T1"/>
                  </a:cxn>
                  <a:cxn ang="0">
                    <a:pos x="T2" y="T3"/>
                  </a:cxn>
                  <a:cxn ang="0">
                    <a:pos x="T4" y="T5"/>
                  </a:cxn>
                  <a:cxn ang="0">
                    <a:pos x="T6" y="T7"/>
                  </a:cxn>
                  <a:cxn ang="0">
                    <a:pos x="T8" y="T9"/>
                  </a:cxn>
                </a:cxnLst>
                <a:rect l="0" t="0" r="r" b="b"/>
                <a:pathLst>
                  <a:path w="5" h="9">
                    <a:moveTo>
                      <a:pt x="3" y="0"/>
                    </a:moveTo>
                    <a:lnTo>
                      <a:pt x="0" y="7"/>
                    </a:lnTo>
                    <a:lnTo>
                      <a:pt x="2" y="9"/>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1122">
                <a:extLst>
                  <a:ext uri="{FF2B5EF4-FFF2-40B4-BE49-F238E27FC236}">
                    <a16:creationId xmlns:a16="http://schemas.microsoft.com/office/drawing/2014/main" id="{FAB09338-8E68-4599-B849-5D4EA4D622C0}"/>
                  </a:ext>
                </a:extLst>
              </p:cNvPr>
              <p:cNvSpPr>
                <a:spLocks noEditPoints="1"/>
              </p:cNvSpPr>
              <p:nvPr/>
            </p:nvSpPr>
            <p:spPr bwMode="auto">
              <a:xfrm>
                <a:off x="-5241" y="1014"/>
                <a:ext cx="131" cy="220"/>
              </a:xfrm>
              <a:custGeom>
                <a:avLst/>
                <a:gdLst>
                  <a:gd name="T0" fmla="*/ 130 w 131"/>
                  <a:gd name="T1" fmla="*/ 209 h 220"/>
                  <a:gd name="T2" fmla="*/ 128 w 131"/>
                  <a:gd name="T3" fmla="*/ 218 h 220"/>
                  <a:gd name="T4" fmla="*/ 130 w 131"/>
                  <a:gd name="T5" fmla="*/ 220 h 220"/>
                  <a:gd name="T6" fmla="*/ 131 w 131"/>
                  <a:gd name="T7" fmla="*/ 210 h 220"/>
                  <a:gd name="T8" fmla="*/ 130 w 131"/>
                  <a:gd name="T9" fmla="*/ 209 h 220"/>
                  <a:gd name="T10" fmla="*/ 6 w 131"/>
                  <a:gd name="T11" fmla="*/ 0 h 220"/>
                  <a:gd name="T12" fmla="*/ 0 w 131"/>
                  <a:gd name="T13" fmla="*/ 2 h 220"/>
                  <a:gd name="T14" fmla="*/ 1 w 131"/>
                  <a:gd name="T15" fmla="*/ 3 h 220"/>
                  <a:gd name="T16" fmla="*/ 7 w 131"/>
                  <a:gd name="T17" fmla="*/ 1 h 220"/>
                  <a:gd name="T18" fmla="*/ 6 w 131"/>
                  <a:gd name="T19"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20">
                    <a:moveTo>
                      <a:pt x="130" y="209"/>
                    </a:moveTo>
                    <a:lnTo>
                      <a:pt x="128" y="218"/>
                    </a:lnTo>
                    <a:lnTo>
                      <a:pt x="130" y="220"/>
                    </a:lnTo>
                    <a:lnTo>
                      <a:pt x="131" y="210"/>
                    </a:lnTo>
                    <a:lnTo>
                      <a:pt x="130" y="209"/>
                    </a:lnTo>
                    <a:close/>
                    <a:moveTo>
                      <a:pt x="6" y="0"/>
                    </a:moveTo>
                    <a:lnTo>
                      <a:pt x="0" y="2"/>
                    </a:lnTo>
                    <a:lnTo>
                      <a:pt x="1" y="3"/>
                    </a:lnTo>
                    <a:lnTo>
                      <a:pt x="7" y="1"/>
                    </a:lnTo>
                    <a:lnTo>
                      <a:pt x="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1123">
                <a:extLst>
                  <a:ext uri="{FF2B5EF4-FFF2-40B4-BE49-F238E27FC236}">
                    <a16:creationId xmlns:a16="http://schemas.microsoft.com/office/drawing/2014/main" id="{11303684-3C68-4543-84A1-CC1D46AAFE24}"/>
                  </a:ext>
                </a:extLst>
              </p:cNvPr>
              <p:cNvSpPr>
                <a:spLocks noEditPoints="1"/>
              </p:cNvSpPr>
              <p:nvPr/>
            </p:nvSpPr>
            <p:spPr bwMode="auto">
              <a:xfrm>
                <a:off x="-5241" y="1014"/>
                <a:ext cx="131" cy="220"/>
              </a:xfrm>
              <a:custGeom>
                <a:avLst/>
                <a:gdLst>
                  <a:gd name="T0" fmla="*/ 130 w 131"/>
                  <a:gd name="T1" fmla="*/ 209 h 220"/>
                  <a:gd name="T2" fmla="*/ 128 w 131"/>
                  <a:gd name="T3" fmla="*/ 218 h 220"/>
                  <a:gd name="T4" fmla="*/ 130 w 131"/>
                  <a:gd name="T5" fmla="*/ 220 h 220"/>
                  <a:gd name="T6" fmla="*/ 131 w 131"/>
                  <a:gd name="T7" fmla="*/ 210 h 220"/>
                  <a:gd name="T8" fmla="*/ 130 w 131"/>
                  <a:gd name="T9" fmla="*/ 209 h 220"/>
                  <a:gd name="T10" fmla="*/ 6 w 131"/>
                  <a:gd name="T11" fmla="*/ 0 h 220"/>
                  <a:gd name="T12" fmla="*/ 0 w 131"/>
                  <a:gd name="T13" fmla="*/ 2 h 220"/>
                  <a:gd name="T14" fmla="*/ 1 w 131"/>
                  <a:gd name="T15" fmla="*/ 3 h 220"/>
                  <a:gd name="T16" fmla="*/ 7 w 131"/>
                  <a:gd name="T17" fmla="*/ 1 h 220"/>
                  <a:gd name="T18" fmla="*/ 6 w 131"/>
                  <a:gd name="T19"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220">
                    <a:moveTo>
                      <a:pt x="130" y="209"/>
                    </a:moveTo>
                    <a:lnTo>
                      <a:pt x="128" y="218"/>
                    </a:lnTo>
                    <a:lnTo>
                      <a:pt x="130" y="220"/>
                    </a:lnTo>
                    <a:lnTo>
                      <a:pt x="131" y="210"/>
                    </a:lnTo>
                    <a:lnTo>
                      <a:pt x="130" y="209"/>
                    </a:lnTo>
                    <a:moveTo>
                      <a:pt x="6" y="0"/>
                    </a:moveTo>
                    <a:lnTo>
                      <a:pt x="0" y="2"/>
                    </a:lnTo>
                    <a:lnTo>
                      <a:pt x="1" y="3"/>
                    </a:lnTo>
                    <a:lnTo>
                      <a:pt x="7"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Freeform 1124">
                <a:extLst>
                  <a:ext uri="{FF2B5EF4-FFF2-40B4-BE49-F238E27FC236}">
                    <a16:creationId xmlns:a16="http://schemas.microsoft.com/office/drawing/2014/main" id="{C94D74F2-EE62-4DF3-BE67-61908680E4B2}"/>
                  </a:ext>
                </a:extLst>
              </p:cNvPr>
              <p:cNvSpPr>
                <a:spLocks noEditPoints="1"/>
              </p:cNvSpPr>
              <p:nvPr/>
            </p:nvSpPr>
            <p:spPr bwMode="auto">
              <a:xfrm>
                <a:off x="-4980" y="1458"/>
                <a:ext cx="11" cy="5"/>
              </a:xfrm>
              <a:custGeom>
                <a:avLst/>
                <a:gdLst>
                  <a:gd name="T0" fmla="*/ 10 w 11"/>
                  <a:gd name="T1" fmla="*/ 3 h 5"/>
                  <a:gd name="T2" fmla="*/ 3 w 11"/>
                  <a:gd name="T3" fmla="*/ 4 h 5"/>
                  <a:gd name="T4" fmla="*/ 4 w 11"/>
                  <a:gd name="T5" fmla="*/ 5 h 5"/>
                  <a:gd name="T6" fmla="*/ 11 w 11"/>
                  <a:gd name="T7" fmla="*/ 5 h 5"/>
                  <a:gd name="T8" fmla="*/ 10 w 11"/>
                  <a:gd name="T9" fmla="*/ 3 h 5"/>
                  <a:gd name="T10" fmla="*/ 0 w 11"/>
                  <a:gd name="T11" fmla="*/ 0 h 5"/>
                  <a:gd name="T12" fmla="*/ 3 w 11"/>
                  <a:gd name="T13" fmla="*/ 2 h 5"/>
                  <a:gd name="T14" fmla="*/ 9 w 11"/>
                  <a:gd name="T15" fmla="*/ 1 h 5"/>
                  <a:gd name="T16" fmla="*/ 8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10" y="3"/>
                    </a:moveTo>
                    <a:lnTo>
                      <a:pt x="3" y="4"/>
                    </a:lnTo>
                    <a:lnTo>
                      <a:pt x="4" y="5"/>
                    </a:lnTo>
                    <a:lnTo>
                      <a:pt x="11" y="5"/>
                    </a:lnTo>
                    <a:lnTo>
                      <a:pt x="10" y="3"/>
                    </a:lnTo>
                    <a:close/>
                    <a:moveTo>
                      <a:pt x="0" y="0"/>
                    </a:moveTo>
                    <a:lnTo>
                      <a:pt x="3" y="2"/>
                    </a:lnTo>
                    <a:lnTo>
                      <a:pt x="9" y="1"/>
                    </a:lnTo>
                    <a:lnTo>
                      <a:pt x="8"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Freeform 1125">
                <a:extLst>
                  <a:ext uri="{FF2B5EF4-FFF2-40B4-BE49-F238E27FC236}">
                    <a16:creationId xmlns:a16="http://schemas.microsoft.com/office/drawing/2014/main" id="{6EABE789-4944-49C6-B5F4-E38CE3ADAADD}"/>
                  </a:ext>
                </a:extLst>
              </p:cNvPr>
              <p:cNvSpPr>
                <a:spLocks noEditPoints="1"/>
              </p:cNvSpPr>
              <p:nvPr/>
            </p:nvSpPr>
            <p:spPr bwMode="auto">
              <a:xfrm>
                <a:off x="-4980" y="1458"/>
                <a:ext cx="11" cy="5"/>
              </a:xfrm>
              <a:custGeom>
                <a:avLst/>
                <a:gdLst>
                  <a:gd name="T0" fmla="*/ 10 w 11"/>
                  <a:gd name="T1" fmla="*/ 3 h 5"/>
                  <a:gd name="T2" fmla="*/ 3 w 11"/>
                  <a:gd name="T3" fmla="*/ 4 h 5"/>
                  <a:gd name="T4" fmla="*/ 4 w 11"/>
                  <a:gd name="T5" fmla="*/ 5 h 5"/>
                  <a:gd name="T6" fmla="*/ 11 w 11"/>
                  <a:gd name="T7" fmla="*/ 5 h 5"/>
                  <a:gd name="T8" fmla="*/ 10 w 11"/>
                  <a:gd name="T9" fmla="*/ 3 h 5"/>
                  <a:gd name="T10" fmla="*/ 0 w 11"/>
                  <a:gd name="T11" fmla="*/ 0 h 5"/>
                  <a:gd name="T12" fmla="*/ 3 w 11"/>
                  <a:gd name="T13" fmla="*/ 2 h 5"/>
                  <a:gd name="T14" fmla="*/ 9 w 11"/>
                  <a:gd name="T15" fmla="*/ 1 h 5"/>
                  <a:gd name="T16" fmla="*/ 8 w 11"/>
                  <a:gd name="T17" fmla="*/ 0 h 5"/>
                  <a:gd name="T18" fmla="*/ 0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10" y="3"/>
                    </a:moveTo>
                    <a:lnTo>
                      <a:pt x="3" y="4"/>
                    </a:lnTo>
                    <a:lnTo>
                      <a:pt x="4" y="5"/>
                    </a:lnTo>
                    <a:lnTo>
                      <a:pt x="11" y="5"/>
                    </a:lnTo>
                    <a:lnTo>
                      <a:pt x="10" y="3"/>
                    </a:lnTo>
                    <a:moveTo>
                      <a:pt x="0" y="0"/>
                    </a:moveTo>
                    <a:lnTo>
                      <a:pt x="3" y="2"/>
                    </a:lnTo>
                    <a:lnTo>
                      <a:pt x="9" y="1"/>
                    </a:lnTo>
                    <a:lnTo>
                      <a:pt x="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Freeform 1126">
                <a:extLst>
                  <a:ext uri="{FF2B5EF4-FFF2-40B4-BE49-F238E27FC236}">
                    <a16:creationId xmlns:a16="http://schemas.microsoft.com/office/drawing/2014/main" id="{0A84D95A-3CB3-4344-8055-2875C72C4E16}"/>
                  </a:ext>
                </a:extLst>
              </p:cNvPr>
              <p:cNvSpPr>
                <a:spLocks/>
              </p:cNvSpPr>
              <p:nvPr/>
            </p:nvSpPr>
            <p:spPr bwMode="auto">
              <a:xfrm>
                <a:off x="-4977" y="1460"/>
                <a:ext cx="7" cy="2"/>
              </a:xfrm>
              <a:custGeom>
                <a:avLst/>
                <a:gdLst>
                  <a:gd name="T0" fmla="*/ 6 w 7"/>
                  <a:gd name="T1" fmla="*/ 0 h 2"/>
                  <a:gd name="T2" fmla="*/ 0 w 7"/>
                  <a:gd name="T3" fmla="*/ 1 h 2"/>
                  <a:gd name="T4" fmla="*/ 0 w 7"/>
                  <a:gd name="T5" fmla="*/ 2 h 2"/>
                  <a:gd name="T6" fmla="*/ 7 w 7"/>
                  <a:gd name="T7" fmla="*/ 1 h 2"/>
                  <a:gd name="T8" fmla="*/ 6 w 7"/>
                  <a:gd name="T9" fmla="*/ 0 h 2"/>
                </a:gdLst>
                <a:ahLst/>
                <a:cxnLst>
                  <a:cxn ang="0">
                    <a:pos x="T0" y="T1"/>
                  </a:cxn>
                  <a:cxn ang="0">
                    <a:pos x="T2" y="T3"/>
                  </a:cxn>
                  <a:cxn ang="0">
                    <a:pos x="T4" y="T5"/>
                  </a:cxn>
                  <a:cxn ang="0">
                    <a:pos x="T6" y="T7"/>
                  </a:cxn>
                  <a:cxn ang="0">
                    <a:pos x="T8" y="T9"/>
                  </a:cxn>
                </a:cxnLst>
                <a:rect l="0" t="0" r="r" b="b"/>
                <a:pathLst>
                  <a:path w="7" h="2">
                    <a:moveTo>
                      <a:pt x="6" y="0"/>
                    </a:moveTo>
                    <a:lnTo>
                      <a:pt x="0" y="1"/>
                    </a:lnTo>
                    <a:lnTo>
                      <a:pt x="0" y="2"/>
                    </a:lnTo>
                    <a:lnTo>
                      <a:pt x="7" y="1"/>
                    </a:lnTo>
                    <a:lnTo>
                      <a:pt x="6"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1127">
                <a:extLst>
                  <a:ext uri="{FF2B5EF4-FFF2-40B4-BE49-F238E27FC236}">
                    <a16:creationId xmlns:a16="http://schemas.microsoft.com/office/drawing/2014/main" id="{E5764F8C-F20D-410A-8350-A883A1D541A3}"/>
                  </a:ext>
                </a:extLst>
              </p:cNvPr>
              <p:cNvSpPr>
                <a:spLocks/>
              </p:cNvSpPr>
              <p:nvPr/>
            </p:nvSpPr>
            <p:spPr bwMode="auto">
              <a:xfrm>
                <a:off x="-4977" y="1460"/>
                <a:ext cx="7" cy="2"/>
              </a:xfrm>
              <a:custGeom>
                <a:avLst/>
                <a:gdLst>
                  <a:gd name="T0" fmla="*/ 6 w 7"/>
                  <a:gd name="T1" fmla="*/ 0 h 2"/>
                  <a:gd name="T2" fmla="*/ 0 w 7"/>
                  <a:gd name="T3" fmla="*/ 1 h 2"/>
                  <a:gd name="T4" fmla="*/ 0 w 7"/>
                  <a:gd name="T5" fmla="*/ 2 h 2"/>
                  <a:gd name="T6" fmla="*/ 7 w 7"/>
                  <a:gd name="T7" fmla="*/ 1 h 2"/>
                  <a:gd name="T8" fmla="*/ 6 w 7"/>
                  <a:gd name="T9" fmla="*/ 0 h 2"/>
                </a:gdLst>
                <a:ahLst/>
                <a:cxnLst>
                  <a:cxn ang="0">
                    <a:pos x="T0" y="T1"/>
                  </a:cxn>
                  <a:cxn ang="0">
                    <a:pos x="T2" y="T3"/>
                  </a:cxn>
                  <a:cxn ang="0">
                    <a:pos x="T4" y="T5"/>
                  </a:cxn>
                  <a:cxn ang="0">
                    <a:pos x="T6" y="T7"/>
                  </a:cxn>
                  <a:cxn ang="0">
                    <a:pos x="T8" y="T9"/>
                  </a:cxn>
                </a:cxnLst>
                <a:rect l="0" t="0" r="r" b="b"/>
                <a:pathLst>
                  <a:path w="7" h="2">
                    <a:moveTo>
                      <a:pt x="6" y="0"/>
                    </a:moveTo>
                    <a:lnTo>
                      <a:pt x="0" y="1"/>
                    </a:lnTo>
                    <a:lnTo>
                      <a:pt x="0" y="2"/>
                    </a:lnTo>
                    <a:lnTo>
                      <a:pt x="7"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1128">
                <a:extLst>
                  <a:ext uri="{FF2B5EF4-FFF2-40B4-BE49-F238E27FC236}">
                    <a16:creationId xmlns:a16="http://schemas.microsoft.com/office/drawing/2014/main" id="{0C948892-2F1D-4032-8CF2-05D3D94FA896}"/>
                  </a:ext>
                </a:extLst>
              </p:cNvPr>
              <p:cNvSpPr>
                <a:spLocks/>
              </p:cNvSpPr>
              <p:nvPr/>
            </p:nvSpPr>
            <p:spPr bwMode="auto">
              <a:xfrm>
                <a:off x="-4977" y="1459"/>
                <a:ext cx="6" cy="2"/>
              </a:xfrm>
              <a:custGeom>
                <a:avLst/>
                <a:gdLst>
                  <a:gd name="T0" fmla="*/ 6 w 6"/>
                  <a:gd name="T1" fmla="*/ 0 h 2"/>
                  <a:gd name="T2" fmla="*/ 0 w 6"/>
                  <a:gd name="T3" fmla="*/ 1 h 2"/>
                  <a:gd name="T4" fmla="*/ 0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1"/>
                    </a:lnTo>
                    <a:lnTo>
                      <a:pt x="0" y="2"/>
                    </a:lnTo>
                    <a:lnTo>
                      <a:pt x="6" y="1"/>
                    </a:lnTo>
                    <a:lnTo>
                      <a:pt x="6"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Freeform 1129">
                <a:extLst>
                  <a:ext uri="{FF2B5EF4-FFF2-40B4-BE49-F238E27FC236}">
                    <a16:creationId xmlns:a16="http://schemas.microsoft.com/office/drawing/2014/main" id="{81785240-DD19-455B-9126-8479A5A1797C}"/>
                  </a:ext>
                </a:extLst>
              </p:cNvPr>
              <p:cNvSpPr>
                <a:spLocks/>
              </p:cNvSpPr>
              <p:nvPr/>
            </p:nvSpPr>
            <p:spPr bwMode="auto">
              <a:xfrm>
                <a:off x="-4977" y="1459"/>
                <a:ext cx="6" cy="2"/>
              </a:xfrm>
              <a:custGeom>
                <a:avLst/>
                <a:gdLst>
                  <a:gd name="T0" fmla="*/ 6 w 6"/>
                  <a:gd name="T1" fmla="*/ 0 h 2"/>
                  <a:gd name="T2" fmla="*/ 0 w 6"/>
                  <a:gd name="T3" fmla="*/ 1 h 2"/>
                  <a:gd name="T4" fmla="*/ 0 w 6"/>
                  <a:gd name="T5" fmla="*/ 2 h 2"/>
                  <a:gd name="T6" fmla="*/ 6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lnTo>
                      <a:pt x="0" y="1"/>
                    </a:lnTo>
                    <a:lnTo>
                      <a:pt x="0" y="2"/>
                    </a:lnTo>
                    <a:lnTo>
                      <a:pt x="6" y="1"/>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Freeform 1130">
                <a:extLst>
                  <a:ext uri="{FF2B5EF4-FFF2-40B4-BE49-F238E27FC236}">
                    <a16:creationId xmlns:a16="http://schemas.microsoft.com/office/drawing/2014/main" id="{DC6B50A4-8F8C-4227-A06A-B3F2EE2585D0}"/>
                  </a:ext>
                </a:extLst>
              </p:cNvPr>
              <p:cNvSpPr>
                <a:spLocks/>
              </p:cNvSpPr>
              <p:nvPr/>
            </p:nvSpPr>
            <p:spPr bwMode="auto">
              <a:xfrm>
                <a:off x="-4977" y="1460"/>
                <a:ext cx="6" cy="1"/>
              </a:xfrm>
              <a:custGeom>
                <a:avLst/>
                <a:gdLst>
                  <a:gd name="T0" fmla="*/ 6 w 6"/>
                  <a:gd name="T1" fmla="*/ 0 h 1"/>
                  <a:gd name="T2" fmla="*/ 0 w 6"/>
                  <a:gd name="T3" fmla="*/ 1 h 1"/>
                  <a:gd name="T4" fmla="*/ 0 w 6"/>
                  <a:gd name="T5" fmla="*/ 1 h 1"/>
                  <a:gd name="T6" fmla="*/ 6 w 6"/>
                  <a:gd name="T7" fmla="*/ 0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0" y="1"/>
                    </a:lnTo>
                    <a:lnTo>
                      <a:pt x="0" y="1"/>
                    </a:lnTo>
                    <a:lnTo>
                      <a:pt x="6" y="0"/>
                    </a:lnTo>
                    <a:lnTo>
                      <a:pt x="6"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Freeform 1131">
                <a:extLst>
                  <a:ext uri="{FF2B5EF4-FFF2-40B4-BE49-F238E27FC236}">
                    <a16:creationId xmlns:a16="http://schemas.microsoft.com/office/drawing/2014/main" id="{B7A1AFF3-880D-491C-9204-BA40F3B5546B}"/>
                  </a:ext>
                </a:extLst>
              </p:cNvPr>
              <p:cNvSpPr>
                <a:spLocks/>
              </p:cNvSpPr>
              <p:nvPr/>
            </p:nvSpPr>
            <p:spPr bwMode="auto">
              <a:xfrm>
                <a:off x="-4977" y="1460"/>
                <a:ext cx="6" cy="1"/>
              </a:xfrm>
              <a:custGeom>
                <a:avLst/>
                <a:gdLst>
                  <a:gd name="T0" fmla="*/ 6 w 6"/>
                  <a:gd name="T1" fmla="*/ 0 h 1"/>
                  <a:gd name="T2" fmla="*/ 0 w 6"/>
                  <a:gd name="T3" fmla="*/ 1 h 1"/>
                  <a:gd name="T4" fmla="*/ 0 w 6"/>
                  <a:gd name="T5" fmla="*/ 1 h 1"/>
                  <a:gd name="T6" fmla="*/ 6 w 6"/>
                  <a:gd name="T7" fmla="*/ 0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0" y="1"/>
                    </a:lnTo>
                    <a:lnTo>
                      <a:pt x="0" y="1"/>
                    </a:lnTo>
                    <a:lnTo>
                      <a:pt x="6"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Freeform 1132">
                <a:extLst>
                  <a:ext uri="{FF2B5EF4-FFF2-40B4-BE49-F238E27FC236}">
                    <a16:creationId xmlns:a16="http://schemas.microsoft.com/office/drawing/2014/main" id="{47A06D15-606C-4143-ABFA-3947D31BBEC4}"/>
                  </a:ext>
                </a:extLst>
              </p:cNvPr>
              <p:cNvSpPr>
                <a:spLocks/>
              </p:cNvSpPr>
              <p:nvPr/>
            </p:nvSpPr>
            <p:spPr bwMode="auto">
              <a:xfrm>
                <a:off x="-5121" y="1213"/>
                <a:ext cx="5" cy="6"/>
              </a:xfrm>
              <a:custGeom>
                <a:avLst/>
                <a:gdLst>
                  <a:gd name="T0" fmla="*/ 4 w 5"/>
                  <a:gd name="T1" fmla="*/ 0 h 6"/>
                  <a:gd name="T2" fmla="*/ 0 w 5"/>
                  <a:gd name="T3" fmla="*/ 4 h 6"/>
                  <a:gd name="T4" fmla="*/ 1 w 5"/>
                  <a:gd name="T5" fmla="*/ 6 h 6"/>
                  <a:gd name="T6" fmla="*/ 5 w 5"/>
                  <a:gd name="T7" fmla="*/ 3 h 6"/>
                  <a:gd name="T8" fmla="*/ 4 w 5"/>
                  <a:gd name="T9" fmla="*/ 0 h 6"/>
                </a:gdLst>
                <a:ahLst/>
                <a:cxnLst>
                  <a:cxn ang="0">
                    <a:pos x="T0" y="T1"/>
                  </a:cxn>
                  <a:cxn ang="0">
                    <a:pos x="T2" y="T3"/>
                  </a:cxn>
                  <a:cxn ang="0">
                    <a:pos x="T4" y="T5"/>
                  </a:cxn>
                  <a:cxn ang="0">
                    <a:pos x="T6" y="T7"/>
                  </a:cxn>
                  <a:cxn ang="0">
                    <a:pos x="T8" y="T9"/>
                  </a:cxn>
                </a:cxnLst>
                <a:rect l="0" t="0" r="r" b="b"/>
                <a:pathLst>
                  <a:path w="5" h="6">
                    <a:moveTo>
                      <a:pt x="4" y="0"/>
                    </a:moveTo>
                    <a:lnTo>
                      <a:pt x="0" y="4"/>
                    </a:lnTo>
                    <a:lnTo>
                      <a:pt x="1" y="6"/>
                    </a:lnTo>
                    <a:lnTo>
                      <a:pt x="5" y="3"/>
                    </a:lnTo>
                    <a:lnTo>
                      <a:pt x="4"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Freeform 1133">
                <a:extLst>
                  <a:ext uri="{FF2B5EF4-FFF2-40B4-BE49-F238E27FC236}">
                    <a16:creationId xmlns:a16="http://schemas.microsoft.com/office/drawing/2014/main" id="{27E8CAD4-928B-452E-9FC8-58F5A5D4DF98}"/>
                  </a:ext>
                </a:extLst>
              </p:cNvPr>
              <p:cNvSpPr>
                <a:spLocks/>
              </p:cNvSpPr>
              <p:nvPr/>
            </p:nvSpPr>
            <p:spPr bwMode="auto">
              <a:xfrm>
                <a:off x="-5121" y="1213"/>
                <a:ext cx="5" cy="6"/>
              </a:xfrm>
              <a:custGeom>
                <a:avLst/>
                <a:gdLst>
                  <a:gd name="T0" fmla="*/ 4 w 5"/>
                  <a:gd name="T1" fmla="*/ 0 h 6"/>
                  <a:gd name="T2" fmla="*/ 0 w 5"/>
                  <a:gd name="T3" fmla="*/ 4 h 6"/>
                  <a:gd name="T4" fmla="*/ 1 w 5"/>
                  <a:gd name="T5" fmla="*/ 6 h 6"/>
                  <a:gd name="T6" fmla="*/ 5 w 5"/>
                  <a:gd name="T7" fmla="*/ 3 h 6"/>
                  <a:gd name="T8" fmla="*/ 4 w 5"/>
                  <a:gd name="T9" fmla="*/ 0 h 6"/>
                </a:gdLst>
                <a:ahLst/>
                <a:cxnLst>
                  <a:cxn ang="0">
                    <a:pos x="T0" y="T1"/>
                  </a:cxn>
                  <a:cxn ang="0">
                    <a:pos x="T2" y="T3"/>
                  </a:cxn>
                  <a:cxn ang="0">
                    <a:pos x="T4" y="T5"/>
                  </a:cxn>
                  <a:cxn ang="0">
                    <a:pos x="T6" y="T7"/>
                  </a:cxn>
                  <a:cxn ang="0">
                    <a:pos x="T8" y="T9"/>
                  </a:cxn>
                </a:cxnLst>
                <a:rect l="0" t="0" r="r" b="b"/>
                <a:pathLst>
                  <a:path w="5" h="6">
                    <a:moveTo>
                      <a:pt x="4" y="0"/>
                    </a:moveTo>
                    <a:lnTo>
                      <a:pt x="0" y="4"/>
                    </a:lnTo>
                    <a:lnTo>
                      <a:pt x="1" y="6"/>
                    </a:lnTo>
                    <a:lnTo>
                      <a:pt x="5"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1134">
                <a:extLst>
                  <a:ext uri="{FF2B5EF4-FFF2-40B4-BE49-F238E27FC236}">
                    <a16:creationId xmlns:a16="http://schemas.microsoft.com/office/drawing/2014/main" id="{10E10B5A-EFC8-4F9B-95EC-9C1BAD22A105}"/>
                  </a:ext>
                </a:extLst>
              </p:cNvPr>
              <p:cNvSpPr>
                <a:spLocks/>
              </p:cNvSpPr>
              <p:nvPr/>
            </p:nvSpPr>
            <p:spPr bwMode="auto">
              <a:xfrm>
                <a:off x="-5193" y="1093"/>
                <a:ext cx="7" cy="7"/>
              </a:xfrm>
              <a:custGeom>
                <a:avLst/>
                <a:gdLst>
                  <a:gd name="T0" fmla="*/ 6 w 7"/>
                  <a:gd name="T1" fmla="*/ 0 h 7"/>
                  <a:gd name="T2" fmla="*/ 0 w 7"/>
                  <a:gd name="T3" fmla="*/ 5 h 7"/>
                  <a:gd name="T4" fmla="*/ 2 w 7"/>
                  <a:gd name="T5" fmla="*/ 7 h 7"/>
                  <a:gd name="T6" fmla="*/ 2 w 7"/>
                  <a:gd name="T7" fmla="*/ 7 h 7"/>
                  <a:gd name="T8" fmla="*/ 7 w 7"/>
                  <a:gd name="T9" fmla="*/ 3 h 7"/>
                  <a:gd name="T10" fmla="*/ 6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6" y="0"/>
                    </a:moveTo>
                    <a:lnTo>
                      <a:pt x="0" y="5"/>
                    </a:lnTo>
                    <a:lnTo>
                      <a:pt x="2" y="7"/>
                    </a:lnTo>
                    <a:lnTo>
                      <a:pt x="2" y="7"/>
                    </a:lnTo>
                    <a:lnTo>
                      <a:pt x="7" y="3"/>
                    </a:lnTo>
                    <a:lnTo>
                      <a:pt x="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Freeform 1135">
                <a:extLst>
                  <a:ext uri="{FF2B5EF4-FFF2-40B4-BE49-F238E27FC236}">
                    <a16:creationId xmlns:a16="http://schemas.microsoft.com/office/drawing/2014/main" id="{40A1BC2B-82B7-4EB8-A991-771E8B49718F}"/>
                  </a:ext>
                </a:extLst>
              </p:cNvPr>
              <p:cNvSpPr>
                <a:spLocks/>
              </p:cNvSpPr>
              <p:nvPr/>
            </p:nvSpPr>
            <p:spPr bwMode="auto">
              <a:xfrm>
                <a:off x="-5193" y="1093"/>
                <a:ext cx="7" cy="7"/>
              </a:xfrm>
              <a:custGeom>
                <a:avLst/>
                <a:gdLst>
                  <a:gd name="T0" fmla="*/ 6 w 7"/>
                  <a:gd name="T1" fmla="*/ 0 h 7"/>
                  <a:gd name="T2" fmla="*/ 0 w 7"/>
                  <a:gd name="T3" fmla="*/ 5 h 7"/>
                  <a:gd name="T4" fmla="*/ 2 w 7"/>
                  <a:gd name="T5" fmla="*/ 7 h 7"/>
                  <a:gd name="T6" fmla="*/ 2 w 7"/>
                  <a:gd name="T7" fmla="*/ 7 h 7"/>
                  <a:gd name="T8" fmla="*/ 7 w 7"/>
                  <a:gd name="T9" fmla="*/ 3 h 7"/>
                  <a:gd name="T10" fmla="*/ 6 w 7"/>
                  <a:gd name="T11" fmla="*/ 0 h 7"/>
                </a:gdLst>
                <a:ahLst/>
                <a:cxnLst>
                  <a:cxn ang="0">
                    <a:pos x="T0" y="T1"/>
                  </a:cxn>
                  <a:cxn ang="0">
                    <a:pos x="T2" y="T3"/>
                  </a:cxn>
                  <a:cxn ang="0">
                    <a:pos x="T4" y="T5"/>
                  </a:cxn>
                  <a:cxn ang="0">
                    <a:pos x="T6" y="T7"/>
                  </a:cxn>
                  <a:cxn ang="0">
                    <a:pos x="T8" y="T9"/>
                  </a:cxn>
                  <a:cxn ang="0">
                    <a:pos x="T10" y="T11"/>
                  </a:cxn>
                </a:cxnLst>
                <a:rect l="0" t="0" r="r" b="b"/>
                <a:pathLst>
                  <a:path w="7" h="7">
                    <a:moveTo>
                      <a:pt x="6" y="0"/>
                    </a:moveTo>
                    <a:lnTo>
                      <a:pt x="0" y="5"/>
                    </a:lnTo>
                    <a:lnTo>
                      <a:pt x="2" y="7"/>
                    </a:lnTo>
                    <a:lnTo>
                      <a:pt x="2" y="7"/>
                    </a:lnTo>
                    <a:lnTo>
                      <a:pt x="7" y="3"/>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Rectangle 1136">
                <a:extLst>
                  <a:ext uri="{FF2B5EF4-FFF2-40B4-BE49-F238E27FC236}">
                    <a16:creationId xmlns:a16="http://schemas.microsoft.com/office/drawing/2014/main" id="{C36167D9-8DC7-4EE4-A012-55F6D3EFEDA6}"/>
                  </a:ext>
                </a:extLst>
              </p:cNvPr>
              <p:cNvSpPr>
                <a:spLocks noChangeArrowheads="1"/>
              </p:cNvSpPr>
              <p:nvPr/>
            </p:nvSpPr>
            <p:spPr bwMode="auto">
              <a:xfrm>
                <a:off x="-5191" y="1100"/>
                <a:ext cx="1" cy="1"/>
              </a:xfrm>
              <a:prstGeom prst="rect">
                <a:avLst/>
              </a:prstGeom>
              <a:solidFill>
                <a:srgbClr val="BFC1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1137">
                <a:extLst>
                  <a:ext uri="{FF2B5EF4-FFF2-40B4-BE49-F238E27FC236}">
                    <a16:creationId xmlns:a16="http://schemas.microsoft.com/office/drawing/2014/main" id="{17958DD2-96FA-4E02-9644-F94CB553A3BE}"/>
                  </a:ext>
                </a:extLst>
              </p:cNvPr>
              <p:cNvSpPr>
                <a:spLocks/>
              </p:cNvSpPr>
              <p:nvPr/>
            </p:nvSpPr>
            <p:spPr bwMode="auto">
              <a:xfrm>
                <a:off x="-5191" y="110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Freeform 1138">
                <a:extLst>
                  <a:ext uri="{FF2B5EF4-FFF2-40B4-BE49-F238E27FC236}">
                    <a16:creationId xmlns:a16="http://schemas.microsoft.com/office/drawing/2014/main" id="{31B887DD-727A-4BAF-86EB-AFEBEC523726}"/>
                  </a:ext>
                </a:extLst>
              </p:cNvPr>
              <p:cNvSpPr>
                <a:spLocks noEditPoints="1"/>
              </p:cNvSpPr>
              <p:nvPr/>
            </p:nvSpPr>
            <p:spPr bwMode="auto">
              <a:xfrm>
                <a:off x="-5046" y="1342"/>
                <a:ext cx="32" cy="48"/>
              </a:xfrm>
              <a:custGeom>
                <a:avLst/>
                <a:gdLst>
                  <a:gd name="T0" fmla="*/ 31 w 32"/>
                  <a:gd name="T1" fmla="*/ 42 h 48"/>
                  <a:gd name="T2" fmla="*/ 26 w 32"/>
                  <a:gd name="T3" fmla="*/ 46 h 48"/>
                  <a:gd name="T4" fmla="*/ 27 w 32"/>
                  <a:gd name="T5" fmla="*/ 48 h 48"/>
                  <a:gd name="T6" fmla="*/ 32 w 32"/>
                  <a:gd name="T7" fmla="*/ 46 h 48"/>
                  <a:gd name="T8" fmla="*/ 31 w 32"/>
                  <a:gd name="T9" fmla="*/ 42 h 48"/>
                  <a:gd name="T10" fmla="*/ 5 w 32"/>
                  <a:gd name="T11" fmla="*/ 0 h 48"/>
                  <a:gd name="T12" fmla="*/ 0 w 32"/>
                  <a:gd name="T13" fmla="*/ 4 h 48"/>
                  <a:gd name="T14" fmla="*/ 2 w 32"/>
                  <a:gd name="T15" fmla="*/ 6 h 48"/>
                  <a:gd name="T16" fmla="*/ 7 w 32"/>
                  <a:gd name="T17" fmla="*/ 2 h 48"/>
                  <a:gd name="T18" fmla="*/ 5 w 3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8">
                    <a:moveTo>
                      <a:pt x="31" y="42"/>
                    </a:moveTo>
                    <a:lnTo>
                      <a:pt x="26" y="46"/>
                    </a:lnTo>
                    <a:lnTo>
                      <a:pt x="27" y="48"/>
                    </a:lnTo>
                    <a:lnTo>
                      <a:pt x="32" y="46"/>
                    </a:lnTo>
                    <a:lnTo>
                      <a:pt x="31" y="42"/>
                    </a:lnTo>
                    <a:close/>
                    <a:moveTo>
                      <a:pt x="5" y="0"/>
                    </a:moveTo>
                    <a:lnTo>
                      <a:pt x="0" y="4"/>
                    </a:lnTo>
                    <a:lnTo>
                      <a:pt x="2" y="6"/>
                    </a:lnTo>
                    <a:lnTo>
                      <a:pt x="7" y="2"/>
                    </a:lnTo>
                    <a:lnTo>
                      <a:pt x="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1139">
                <a:extLst>
                  <a:ext uri="{FF2B5EF4-FFF2-40B4-BE49-F238E27FC236}">
                    <a16:creationId xmlns:a16="http://schemas.microsoft.com/office/drawing/2014/main" id="{BC8184BC-2D9F-4558-A1B6-44ABD100B175}"/>
                  </a:ext>
                </a:extLst>
              </p:cNvPr>
              <p:cNvSpPr>
                <a:spLocks noEditPoints="1"/>
              </p:cNvSpPr>
              <p:nvPr/>
            </p:nvSpPr>
            <p:spPr bwMode="auto">
              <a:xfrm>
                <a:off x="-5046" y="1342"/>
                <a:ext cx="32" cy="48"/>
              </a:xfrm>
              <a:custGeom>
                <a:avLst/>
                <a:gdLst>
                  <a:gd name="T0" fmla="*/ 31 w 32"/>
                  <a:gd name="T1" fmla="*/ 42 h 48"/>
                  <a:gd name="T2" fmla="*/ 26 w 32"/>
                  <a:gd name="T3" fmla="*/ 46 h 48"/>
                  <a:gd name="T4" fmla="*/ 27 w 32"/>
                  <a:gd name="T5" fmla="*/ 48 h 48"/>
                  <a:gd name="T6" fmla="*/ 32 w 32"/>
                  <a:gd name="T7" fmla="*/ 46 h 48"/>
                  <a:gd name="T8" fmla="*/ 31 w 32"/>
                  <a:gd name="T9" fmla="*/ 42 h 48"/>
                  <a:gd name="T10" fmla="*/ 5 w 32"/>
                  <a:gd name="T11" fmla="*/ 0 h 48"/>
                  <a:gd name="T12" fmla="*/ 0 w 32"/>
                  <a:gd name="T13" fmla="*/ 4 h 48"/>
                  <a:gd name="T14" fmla="*/ 2 w 32"/>
                  <a:gd name="T15" fmla="*/ 6 h 48"/>
                  <a:gd name="T16" fmla="*/ 7 w 32"/>
                  <a:gd name="T17" fmla="*/ 2 h 48"/>
                  <a:gd name="T18" fmla="*/ 5 w 32"/>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48">
                    <a:moveTo>
                      <a:pt x="31" y="42"/>
                    </a:moveTo>
                    <a:lnTo>
                      <a:pt x="26" y="46"/>
                    </a:lnTo>
                    <a:lnTo>
                      <a:pt x="27" y="48"/>
                    </a:lnTo>
                    <a:lnTo>
                      <a:pt x="32" y="46"/>
                    </a:lnTo>
                    <a:lnTo>
                      <a:pt x="31" y="42"/>
                    </a:lnTo>
                    <a:moveTo>
                      <a:pt x="5" y="0"/>
                    </a:moveTo>
                    <a:lnTo>
                      <a:pt x="0" y="4"/>
                    </a:lnTo>
                    <a:lnTo>
                      <a:pt x="2" y="6"/>
                    </a:lnTo>
                    <a:lnTo>
                      <a:pt x="7" y="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1140">
                <a:extLst>
                  <a:ext uri="{FF2B5EF4-FFF2-40B4-BE49-F238E27FC236}">
                    <a16:creationId xmlns:a16="http://schemas.microsoft.com/office/drawing/2014/main" id="{22DB79F7-6DD3-4D5A-83B4-92A3BEE94F45}"/>
                  </a:ext>
                </a:extLst>
              </p:cNvPr>
              <p:cNvSpPr>
                <a:spLocks/>
              </p:cNvSpPr>
              <p:nvPr/>
            </p:nvSpPr>
            <p:spPr bwMode="auto">
              <a:xfrm>
                <a:off x="-5015" y="1395"/>
                <a:ext cx="9" cy="7"/>
              </a:xfrm>
              <a:custGeom>
                <a:avLst/>
                <a:gdLst>
                  <a:gd name="T0" fmla="*/ 6 w 9"/>
                  <a:gd name="T1" fmla="*/ 0 h 7"/>
                  <a:gd name="T2" fmla="*/ 0 w 9"/>
                  <a:gd name="T3" fmla="*/ 3 h 7"/>
                  <a:gd name="T4" fmla="*/ 2 w 9"/>
                  <a:gd name="T5" fmla="*/ 7 h 7"/>
                  <a:gd name="T6" fmla="*/ 9 w 9"/>
                  <a:gd name="T7" fmla="*/ 5 h 7"/>
                  <a:gd name="T8" fmla="*/ 6 w 9"/>
                  <a:gd name="T9" fmla="*/ 0 h 7"/>
                </a:gdLst>
                <a:ahLst/>
                <a:cxnLst>
                  <a:cxn ang="0">
                    <a:pos x="T0" y="T1"/>
                  </a:cxn>
                  <a:cxn ang="0">
                    <a:pos x="T2" y="T3"/>
                  </a:cxn>
                  <a:cxn ang="0">
                    <a:pos x="T4" y="T5"/>
                  </a:cxn>
                  <a:cxn ang="0">
                    <a:pos x="T6" y="T7"/>
                  </a:cxn>
                  <a:cxn ang="0">
                    <a:pos x="T8" y="T9"/>
                  </a:cxn>
                </a:cxnLst>
                <a:rect l="0" t="0" r="r" b="b"/>
                <a:pathLst>
                  <a:path w="9" h="7">
                    <a:moveTo>
                      <a:pt x="6" y="0"/>
                    </a:moveTo>
                    <a:lnTo>
                      <a:pt x="0" y="3"/>
                    </a:lnTo>
                    <a:lnTo>
                      <a:pt x="2" y="7"/>
                    </a:lnTo>
                    <a:lnTo>
                      <a:pt x="9" y="5"/>
                    </a:lnTo>
                    <a:lnTo>
                      <a:pt x="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Freeform 1141">
                <a:extLst>
                  <a:ext uri="{FF2B5EF4-FFF2-40B4-BE49-F238E27FC236}">
                    <a16:creationId xmlns:a16="http://schemas.microsoft.com/office/drawing/2014/main" id="{1A31EE8A-F287-4699-91B9-C629D16E28F0}"/>
                  </a:ext>
                </a:extLst>
              </p:cNvPr>
              <p:cNvSpPr>
                <a:spLocks/>
              </p:cNvSpPr>
              <p:nvPr/>
            </p:nvSpPr>
            <p:spPr bwMode="auto">
              <a:xfrm>
                <a:off x="-5015" y="1395"/>
                <a:ext cx="9" cy="7"/>
              </a:xfrm>
              <a:custGeom>
                <a:avLst/>
                <a:gdLst>
                  <a:gd name="T0" fmla="*/ 6 w 9"/>
                  <a:gd name="T1" fmla="*/ 0 h 7"/>
                  <a:gd name="T2" fmla="*/ 0 w 9"/>
                  <a:gd name="T3" fmla="*/ 3 h 7"/>
                  <a:gd name="T4" fmla="*/ 2 w 9"/>
                  <a:gd name="T5" fmla="*/ 7 h 7"/>
                  <a:gd name="T6" fmla="*/ 9 w 9"/>
                  <a:gd name="T7" fmla="*/ 5 h 7"/>
                  <a:gd name="T8" fmla="*/ 6 w 9"/>
                  <a:gd name="T9" fmla="*/ 0 h 7"/>
                </a:gdLst>
                <a:ahLst/>
                <a:cxnLst>
                  <a:cxn ang="0">
                    <a:pos x="T0" y="T1"/>
                  </a:cxn>
                  <a:cxn ang="0">
                    <a:pos x="T2" y="T3"/>
                  </a:cxn>
                  <a:cxn ang="0">
                    <a:pos x="T4" y="T5"/>
                  </a:cxn>
                  <a:cxn ang="0">
                    <a:pos x="T6" y="T7"/>
                  </a:cxn>
                  <a:cxn ang="0">
                    <a:pos x="T8" y="T9"/>
                  </a:cxn>
                </a:cxnLst>
                <a:rect l="0" t="0" r="r" b="b"/>
                <a:pathLst>
                  <a:path w="9" h="7">
                    <a:moveTo>
                      <a:pt x="6" y="0"/>
                    </a:moveTo>
                    <a:lnTo>
                      <a:pt x="0" y="3"/>
                    </a:lnTo>
                    <a:lnTo>
                      <a:pt x="2" y="7"/>
                    </a:lnTo>
                    <a:lnTo>
                      <a:pt x="9" y="5"/>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Freeform 1142">
                <a:extLst>
                  <a:ext uri="{FF2B5EF4-FFF2-40B4-BE49-F238E27FC236}">
                    <a16:creationId xmlns:a16="http://schemas.microsoft.com/office/drawing/2014/main" id="{0E1323A1-69E0-43E2-8688-ABFF028347DA}"/>
                  </a:ext>
                </a:extLst>
              </p:cNvPr>
              <p:cNvSpPr>
                <a:spLocks noEditPoints="1"/>
              </p:cNvSpPr>
              <p:nvPr/>
            </p:nvSpPr>
            <p:spPr bwMode="auto">
              <a:xfrm>
                <a:off x="-4058" y="1222"/>
                <a:ext cx="29" cy="13"/>
              </a:xfrm>
              <a:custGeom>
                <a:avLst/>
                <a:gdLst>
                  <a:gd name="T0" fmla="*/ 23 w 26"/>
                  <a:gd name="T1" fmla="*/ 5 h 12"/>
                  <a:gd name="T2" fmla="*/ 22 w 26"/>
                  <a:gd name="T3" fmla="*/ 11 h 12"/>
                  <a:gd name="T4" fmla="*/ 25 w 26"/>
                  <a:gd name="T5" fmla="*/ 12 h 12"/>
                  <a:gd name="T6" fmla="*/ 26 w 26"/>
                  <a:gd name="T7" fmla="*/ 6 h 12"/>
                  <a:gd name="T8" fmla="*/ 23 w 26"/>
                  <a:gd name="T9" fmla="*/ 5 h 12"/>
                  <a:gd name="T10" fmla="*/ 1 w 26"/>
                  <a:gd name="T11" fmla="*/ 0 h 12"/>
                  <a:gd name="T12" fmla="*/ 0 w 26"/>
                  <a:gd name="T13" fmla="*/ 6 h 12"/>
                  <a:gd name="T14" fmla="*/ 21 w 26"/>
                  <a:gd name="T15" fmla="*/ 11 h 12"/>
                  <a:gd name="T16" fmla="*/ 22 w 26"/>
                  <a:gd name="T17" fmla="*/ 5 h 12"/>
                  <a:gd name="T18" fmla="*/ 1 w 26"/>
                  <a:gd name="T1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2">
                    <a:moveTo>
                      <a:pt x="23" y="5"/>
                    </a:moveTo>
                    <a:cubicBezTo>
                      <a:pt x="22" y="11"/>
                      <a:pt x="22" y="11"/>
                      <a:pt x="22" y="11"/>
                    </a:cubicBezTo>
                    <a:cubicBezTo>
                      <a:pt x="25" y="12"/>
                      <a:pt x="25" y="12"/>
                      <a:pt x="25" y="12"/>
                    </a:cubicBezTo>
                    <a:cubicBezTo>
                      <a:pt x="26" y="6"/>
                      <a:pt x="26" y="6"/>
                      <a:pt x="26" y="6"/>
                    </a:cubicBezTo>
                    <a:cubicBezTo>
                      <a:pt x="23" y="5"/>
                      <a:pt x="23" y="5"/>
                      <a:pt x="23" y="5"/>
                    </a:cubicBezTo>
                    <a:moveTo>
                      <a:pt x="1" y="0"/>
                    </a:moveTo>
                    <a:cubicBezTo>
                      <a:pt x="1" y="2"/>
                      <a:pt x="1" y="4"/>
                      <a:pt x="0" y="6"/>
                    </a:cubicBezTo>
                    <a:cubicBezTo>
                      <a:pt x="21" y="11"/>
                      <a:pt x="21" y="11"/>
                      <a:pt x="21" y="11"/>
                    </a:cubicBezTo>
                    <a:cubicBezTo>
                      <a:pt x="22" y="5"/>
                      <a:pt x="22" y="5"/>
                      <a:pt x="22" y="5"/>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Freeform 1143">
                <a:extLst>
                  <a:ext uri="{FF2B5EF4-FFF2-40B4-BE49-F238E27FC236}">
                    <a16:creationId xmlns:a16="http://schemas.microsoft.com/office/drawing/2014/main" id="{F7A5B9F9-243F-40D5-B6A8-5163A698A6E1}"/>
                  </a:ext>
                </a:extLst>
              </p:cNvPr>
              <p:cNvSpPr>
                <a:spLocks/>
              </p:cNvSpPr>
              <p:nvPr/>
            </p:nvSpPr>
            <p:spPr bwMode="auto">
              <a:xfrm>
                <a:off x="-4035" y="1228"/>
                <a:ext cx="3" cy="6"/>
              </a:xfrm>
              <a:custGeom>
                <a:avLst/>
                <a:gdLst>
                  <a:gd name="T0" fmla="*/ 1 w 3"/>
                  <a:gd name="T1" fmla="*/ 0 h 6"/>
                  <a:gd name="T2" fmla="*/ 0 w 3"/>
                  <a:gd name="T3" fmla="*/ 6 h 6"/>
                  <a:gd name="T4" fmla="*/ 1 w 3"/>
                  <a:gd name="T5" fmla="*/ 6 h 6"/>
                  <a:gd name="T6" fmla="*/ 3 w 3"/>
                  <a:gd name="T7" fmla="*/ 0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6"/>
                    </a:lnTo>
                    <a:lnTo>
                      <a:pt x="1" y="6"/>
                    </a:lnTo>
                    <a:lnTo>
                      <a:pt x="3" y="0"/>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1144">
                <a:extLst>
                  <a:ext uri="{FF2B5EF4-FFF2-40B4-BE49-F238E27FC236}">
                    <a16:creationId xmlns:a16="http://schemas.microsoft.com/office/drawing/2014/main" id="{883083C1-8D05-4B7B-B11B-40C18300968C}"/>
                  </a:ext>
                </a:extLst>
              </p:cNvPr>
              <p:cNvSpPr>
                <a:spLocks/>
              </p:cNvSpPr>
              <p:nvPr/>
            </p:nvSpPr>
            <p:spPr bwMode="auto">
              <a:xfrm>
                <a:off x="-4035" y="1228"/>
                <a:ext cx="3" cy="6"/>
              </a:xfrm>
              <a:custGeom>
                <a:avLst/>
                <a:gdLst>
                  <a:gd name="T0" fmla="*/ 1 w 3"/>
                  <a:gd name="T1" fmla="*/ 0 h 6"/>
                  <a:gd name="T2" fmla="*/ 0 w 3"/>
                  <a:gd name="T3" fmla="*/ 6 h 6"/>
                  <a:gd name="T4" fmla="*/ 1 w 3"/>
                  <a:gd name="T5" fmla="*/ 6 h 6"/>
                  <a:gd name="T6" fmla="*/ 3 w 3"/>
                  <a:gd name="T7" fmla="*/ 0 h 6"/>
                  <a:gd name="T8" fmla="*/ 1 w 3"/>
                  <a:gd name="T9" fmla="*/ 0 h 6"/>
                </a:gdLst>
                <a:ahLst/>
                <a:cxnLst>
                  <a:cxn ang="0">
                    <a:pos x="T0" y="T1"/>
                  </a:cxn>
                  <a:cxn ang="0">
                    <a:pos x="T2" y="T3"/>
                  </a:cxn>
                  <a:cxn ang="0">
                    <a:pos x="T4" y="T5"/>
                  </a:cxn>
                  <a:cxn ang="0">
                    <a:pos x="T6" y="T7"/>
                  </a:cxn>
                  <a:cxn ang="0">
                    <a:pos x="T8" y="T9"/>
                  </a:cxn>
                </a:cxnLst>
                <a:rect l="0" t="0" r="r" b="b"/>
                <a:pathLst>
                  <a:path w="3" h="6">
                    <a:moveTo>
                      <a:pt x="1" y="0"/>
                    </a:moveTo>
                    <a:lnTo>
                      <a:pt x="0" y="6"/>
                    </a:lnTo>
                    <a:lnTo>
                      <a:pt x="1" y="6"/>
                    </a:lnTo>
                    <a:lnTo>
                      <a:pt x="3"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1145">
                <a:extLst>
                  <a:ext uri="{FF2B5EF4-FFF2-40B4-BE49-F238E27FC236}">
                    <a16:creationId xmlns:a16="http://schemas.microsoft.com/office/drawing/2014/main" id="{4DE4CB30-E357-4E7C-A292-98B9A3EC6DE7}"/>
                  </a:ext>
                </a:extLst>
              </p:cNvPr>
              <p:cNvSpPr>
                <a:spLocks noEditPoints="1"/>
              </p:cNvSpPr>
              <p:nvPr/>
            </p:nvSpPr>
            <p:spPr bwMode="auto">
              <a:xfrm>
                <a:off x="-4029" y="1230"/>
                <a:ext cx="155" cy="44"/>
              </a:xfrm>
              <a:custGeom>
                <a:avLst/>
                <a:gdLst>
                  <a:gd name="T0" fmla="*/ 148 w 155"/>
                  <a:gd name="T1" fmla="*/ 36 h 44"/>
                  <a:gd name="T2" fmla="*/ 155 w 155"/>
                  <a:gd name="T3" fmla="*/ 44 h 44"/>
                  <a:gd name="T4" fmla="*/ 152 w 155"/>
                  <a:gd name="T5" fmla="*/ 37 h 44"/>
                  <a:gd name="T6" fmla="*/ 148 w 155"/>
                  <a:gd name="T7" fmla="*/ 36 h 44"/>
                  <a:gd name="T8" fmla="*/ 50 w 155"/>
                  <a:gd name="T9" fmla="*/ 12 h 44"/>
                  <a:gd name="T10" fmla="*/ 52 w 155"/>
                  <a:gd name="T11" fmla="*/ 18 h 44"/>
                  <a:gd name="T12" fmla="*/ 154 w 155"/>
                  <a:gd name="T13" fmla="*/ 44 h 44"/>
                  <a:gd name="T14" fmla="*/ 147 w 155"/>
                  <a:gd name="T15" fmla="*/ 36 h 44"/>
                  <a:gd name="T16" fmla="*/ 50 w 155"/>
                  <a:gd name="T17" fmla="*/ 12 h 44"/>
                  <a:gd name="T18" fmla="*/ 34 w 155"/>
                  <a:gd name="T19" fmla="*/ 7 h 44"/>
                  <a:gd name="T20" fmla="*/ 31 w 155"/>
                  <a:gd name="T21" fmla="*/ 13 h 44"/>
                  <a:gd name="T22" fmla="*/ 50 w 155"/>
                  <a:gd name="T23" fmla="*/ 18 h 44"/>
                  <a:gd name="T24" fmla="*/ 48 w 155"/>
                  <a:gd name="T25" fmla="*/ 11 h 44"/>
                  <a:gd name="T26" fmla="*/ 34 w 155"/>
                  <a:gd name="T27" fmla="*/ 7 h 44"/>
                  <a:gd name="T28" fmla="*/ 28 w 155"/>
                  <a:gd name="T29" fmla="*/ 6 h 44"/>
                  <a:gd name="T30" fmla="*/ 22 w 155"/>
                  <a:gd name="T31" fmla="*/ 11 h 44"/>
                  <a:gd name="T32" fmla="*/ 30 w 155"/>
                  <a:gd name="T33" fmla="*/ 13 h 44"/>
                  <a:gd name="T34" fmla="*/ 33 w 155"/>
                  <a:gd name="T35" fmla="*/ 7 h 44"/>
                  <a:gd name="T36" fmla="*/ 28 w 155"/>
                  <a:gd name="T37" fmla="*/ 6 h 44"/>
                  <a:gd name="T38" fmla="*/ 1 w 155"/>
                  <a:gd name="T39" fmla="*/ 0 h 44"/>
                  <a:gd name="T40" fmla="*/ 0 w 155"/>
                  <a:gd name="T41" fmla="*/ 5 h 44"/>
                  <a:gd name="T42" fmla="*/ 16 w 155"/>
                  <a:gd name="T43" fmla="*/ 10 h 44"/>
                  <a:gd name="T44" fmla="*/ 23 w 155"/>
                  <a:gd name="T45" fmla="*/ 4 h 44"/>
                  <a:gd name="T46" fmla="*/ 1 w 155"/>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44">
                    <a:moveTo>
                      <a:pt x="148" y="36"/>
                    </a:moveTo>
                    <a:lnTo>
                      <a:pt x="155" y="44"/>
                    </a:lnTo>
                    <a:lnTo>
                      <a:pt x="152" y="37"/>
                    </a:lnTo>
                    <a:lnTo>
                      <a:pt x="148" y="36"/>
                    </a:lnTo>
                    <a:close/>
                    <a:moveTo>
                      <a:pt x="50" y="12"/>
                    </a:moveTo>
                    <a:lnTo>
                      <a:pt x="52" y="18"/>
                    </a:lnTo>
                    <a:lnTo>
                      <a:pt x="154" y="44"/>
                    </a:lnTo>
                    <a:lnTo>
                      <a:pt x="147" y="36"/>
                    </a:lnTo>
                    <a:lnTo>
                      <a:pt x="50" y="12"/>
                    </a:lnTo>
                    <a:close/>
                    <a:moveTo>
                      <a:pt x="34" y="7"/>
                    </a:moveTo>
                    <a:lnTo>
                      <a:pt x="31" y="13"/>
                    </a:lnTo>
                    <a:lnTo>
                      <a:pt x="50" y="18"/>
                    </a:lnTo>
                    <a:lnTo>
                      <a:pt x="48" y="11"/>
                    </a:lnTo>
                    <a:lnTo>
                      <a:pt x="34" y="7"/>
                    </a:lnTo>
                    <a:close/>
                    <a:moveTo>
                      <a:pt x="28" y="6"/>
                    </a:moveTo>
                    <a:lnTo>
                      <a:pt x="22" y="11"/>
                    </a:lnTo>
                    <a:lnTo>
                      <a:pt x="30" y="13"/>
                    </a:lnTo>
                    <a:lnTo>
                      <a:pt x="33" y="7"/>
                    </a:lnTo>
                    <a:lnTo>
                      <a:pt x="28" y="6"/>
                    </a:lnTo>
                    <a:close/>
                    <a:moveTo>
                      <a:pt x="1" y="0"/>
                    </a:moveTo>
                    <a:lnTo>
                      <a:pt x="0" y="5"/>
                    </a:lnTo>
                    <a:lnTo>
                      <a:pt x="16" y="10"/>
                    </a:lnTo>
                    <a:lnTo>
                      <a:pt x="23" y="4"/>
                    </a:lnTo>
                    <a:lnTo>
                      <a:pt x="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1146">
                <a:extLst>
                  <a:ext uri="{FF2B5EF4-FFF2-40B4-BE49-F238E27FC236}">
                    <a16:creationId xmlns:a16="http://schemas.microsoft.com/office/drawing/2014/main" id="{DC26CDC5-F4EF-402E-8AC1-CC30272B07B7}"/>
                  </a:ext>
                </a:extLst>
              </p:cNvPr>
              <p:cNvSpPr>
                <a:spLocks noEditPoints="1"/>
              </p:cNvSpPr>
              <p:nvPr/>
            </p:nvSpPr>
            <p:spPr bwMode="auto">
              <a:xfrm>
                <a:off x="-4029" y="1230"/>
                <a:ext cx="155" cy="44"/>
              </a:xfrm>
              <a:custGeom>
                <a:avLst/>
                <a:gdLst>
                  <a:gd name="T0" fmla="*/ 148 w 155"/>
                  <a:gd name="T1" fmla="*/ 36 h 44"/>
                  <a:gd name="T2" fmla="*/ 155 w 155"/>
                  <a:gd name="T3" fmla="*/ 44 h 44"/>
                  <a:gd name="T4" fmla="*/ 152 w 155"/>
                  <a:gd name="T5" fmla="*/ 37 h 44"/>
                  <a:gd name="T6" fmla="*/ 148 w 155"/>
                  <a:gd name="T7" fmla="*/ 36 h 44"/>
                  <a:gd name="T8" fmla="*/ 50 w 155"/>
                  <a:gd name="T9" fmla="*/ 12 h 44"/>
                  <a:gd name="T10" fmla="*/ 52 w 155"/>
                  <a:gd name="T11" fmla="*/ 18 h 44"/>
                  <a:gd name="T12" fmla="*/ 154 w 155"/>
                  <a:gd name="T13" fmla="*/ 44 h 44"/>
                  <a:gd name="T14" fmla="*/ 147 w 155"/>
                  <a:gd name="T15" fmla="*/ 36 h 44"/>
                  <a:gd name="T16" fmla="*/ 50 w 155"/>
                  <a:gd name="T17" fmla="*/ 12 h 44"/>
                  <a:gd name="T18" fmla="*/ 34 w 155"/>
                  <a:gd name="T19" fmla="*/ 7 h 44"/>
                  <a:gd name="T20" fmla="*/ 31 w 155"/>
                  <a:gd name="T21" fmla="*/ 13 h 44"/>
                  <a:gd name="T22" fmla="*/ 50 w 155"/>
                  <a:gd name="T23" fmla="*/ 18 h 44"/>
                  <a:gd name="T24" fmla="*/ 48 w 155"/>
                  <a:gd name="T25" fmla="*/ 11 h 44"/>
                  <a:gd name="T26" fmla="*/ 34 w 155"/>
                  <a:gd name="T27" fmla="*/ 7 h 44"/>
                  <a:gd name="T28" fmla="*/ 28 w 155"/>
                  <a:gd name="T29" fmla="*/ 6 h 44"/>
                  <a:gd name="T30" fmla="*/ 22 w 155"/>
                  <a:gd name="T31" fmla="*/ 11 h 44"/>
                  <a:gd name="T32" fmla="*/ 30 w 155"/>
                  <a:gd name="T33" fmla="*/ 13 h 44"/>
                  <a:gd name="T34" fmla="*/ 33 w 155"/>
                  <a:gd name="T35" fmla="*/ 7 h 44"/>
                  <a:gd name="T36" fmla="*/ 28 w 155"/>
                  <a:gd name="T37" fmla="*/ 6 h 44"/>
                  <a:gd name="T38" fmla="*/ 1 w 155"/>
                  <a:gd name="T39" fmla="*/ 0 h 44"/>
                  <a:gd name="T40" fmla="*/ 0 w 155"/>
                  <a:gd name="T41" fmla="*/ 5 h 44"/>
                  <a:gd name="T42" fmla="*/ 16 w 155"/>
                  <a:gd name="T43" fmla="*/ 10 h 44"/>
                  <a:gd name="T44" fmla="*/ 23 w 155"/>
                  <a:gd name="T45" fmla="*/ 4 h 44"/>
                  <a:gd name="T46" fmla="*/ 1 w 155"/>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5" h="44">
                    <a:moveTo>
                      <a:pt x="148" y="36"/>
                    </a:moveTo>
                    <a:lnTo>
                      <a:pt x="155" y="44"/>
                    </a:lnTo>
                    <a:lnTo>
                      <a:pt x="152" y="37"/>
                    </a:lnTo>
                    <a:lnTo>
                      <a:pt x="148" y="36"/>
                    </a:lnTo>
                    <a:moveTo>
                      <a:pt x="50" y="12"/>
                    </a:moveTo>
                    <a:lnTo>
                      <a:pt x="52" y="18"/>
                    </a:lnTo>
                    <a:lnTo>
                      <a:pt x="154" y="44"/>
                    </a:lnTo>
                    <a:lnTo>
                      <a:pt x="147" y="36"/>
                    </a:lnTo>
                    <a:lnTo>
                      <a:pt x="50" y="12"/>
                    </a:lnTo>
                    <a:moveTo>
                      <a:pt x="34" y="7"/>
                    </a:moveTo>
                    <a:lnTo>
                      <a:pt x="31" y="13"/>
                    </a:lnTo>
                    <a:lnTo>
                      <a:pt x="50" y="18"/>
                    </a:lnTo>
                    <a:lnTo>
                      <a:pt x="48" y="11"/>
                    </a:lnTo>
                    <a:lnTo>
                      <a:pt x="34" y="7"/>
                    </a:lnTo>
                    <a:moveTo>
                      <a:pt x="28" y="6"/>
                    </a:moveTo>
                    <a:lnTo>
                      <a:pt x="22" y="11"/>
                    </a:lnTo>
                    <a:lnTo>
                      <a:pt x="30" y="13"/>
                    </a:lnTo>
                    <a:lnTo>
                      <a:pt x="33" y="7"/>
                    </a:lnTo>
                    <a:lnTo>
                      <a:pt x="28" y="6"/>
                    </a:lnTo>
                    <a:moveTo>
                      <a:pt x="1" y="0"/>
                    </a:moveTo>
                    <a:lnTo>
                      <a:pt x="0" y="5"/>
                    </a:lnTo>
                    <a:lnTo>
                      <a:pt x="16" y="10"/>
                    </a:lnTo>
                    <a:lnTo>
                      <a:pt x="23"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1147">
                <a:extLst>
                  <a:ext uri="{FF2B5EF4-FFF2-40B4-BE49-F238E27FC236}">
                    <a16:creationId xmlns:a16="http://schemas.microsoft.com/office/drawing/2014/main" id="{4C224574-1F44-4B18-BA4A-1C0599C9E1B2}"/>
                  </a:ext>
                </a:extLst>
              </p:cNvPr>
              <p:cNvSpPr>
                <a:spLocks/>
              </p:cNvSpPr>
              <p:nvPr/>
            </p:nvSpPr>
            <p:spPr bwMode="auto">
              <a:xfrm>
                <a:off x="-3981" y="1241"/>
                <a:ext cx="4" cy="7"/>
              </a:xfrm>
              <a:custGeom>
                <a:avLst/>
                <a:gdLst>
                  <a:gd name="T0" fmla="*/ 0 w 4"/>
                  <a:gd name="T1" fmla="*/ 0 h 7"/>
                  <a:gd name="T2" fmla="*/ 2 w 4"/>
                  <a:gd name="T3" fmla="*/ 7 h 7"/>
                  <a:gd name="T4" fmla="*/ 4 w 4"/>
                  <a:gd name="T5" fmla="*/ 7 h 7"/>
                  <a:gd name="T6" fmla="*/ 2 w 4"/>
                  <a:gd name="T7" fmla="*/ 1 h 7"/>
                  <a:gd name="T8" fmla="*/ 0 w 4"/>
                  <a:gd name="T9" fmla="*/ 0 h 7"/>
                </a:gdLst>
                <a:ahLst/>
                <a:cxnLst>
                  <a:cxn ang="0">
                    <a:pos x="T0" y="T1"/>
                  </a:cxn>
                  <a:cxn ang="0">
                    <a:pos x="T2" y="T3"/>
                  </a:cxn>
                  <a:cxn ang="0">
                    <a:pos x="T4" y="T5"/>
                  </a:cxn>
                  <a:cxn ang="0">
                    <a:pos x="T6" y="T7"/>
                  </a:cxn>
                  <a:cxn ang="0">
                    <a:pos x="T8" y="T9"/>
                  </a:cxn>
                </a:cxnLst>
                <a:rect l="0" t="0" r="r" b="b"/>
                <a:pathLst>
                  <a:path w="4" h="7">
                    <a:moveTo>
                      <a:pt x="0" y="0"/>
                    </a:moveTo>
                    <a:lnTo>
                      <a:pt x="2" y="7"/>
                    </a:lnTo>
                    <a:lnTo>
                      <a:pt x="4" y="7"/>
                    </a:lnTo>
                    <a:lnTo>
                      <a:pt x="2" y="1"/>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1148">
                <a:extLst>
                  <a:ext uri="{FF2B5EF4-FFF2-40B4-BE49-F238E27FC236}">
                    <a16:creationId xmlns:a16="http://schemas.microsoft.com/office/drawing/2014/main" id="{1FAF2A5E-6DB6-4EB9-9C50-C97A7D388897}"/>
                  </a:ext>
                </a:extLst>
              </p:cNvPr>
              <p:cNvSpPr>
                <a:spLocks/>
              </p:cNvSpPr>
              <p:nvPr/>
            </p:nvSpPr>
            <p:spPr bwMode="auto">
              <a:xfrm>
                <a:off x="-3981" y="1241"/>
                <a:ext cx="4" cy="7"/>
              </a:xfrm>
              <a:custGeom>
                <a:avLst/>
                <a:gdLst>
                  <a:gd name="T0" fmla="*/ 0 w 4"/>
                  <a:gd name="T1" fmla="*/ 0 h 7"/>
                  <a:gd name="T2" fmla="*/ 2 w 4"/>
                  <a:gd name="T3" fmla="*/ 7 h 7"/>
                  <a:gd name="T4" fmla="*/ 4 w 4"/>
                  <a:gd name="T5" fmla="*/ 7 h 7"/>
                  <a:gd name="T6" fmla="*/ 2 w 4"/>
                  <a:gd name="T7" fmla="*/ 1 h 7"/>
                  <a:gd name="T8" fmla="*/ 0 w 4"/>
                  <a:gd name="T9" fmla="*/ 0 h 7"/>
                </a:gdLst>
                <a:ahLst/>
                <a:cxnLst>
                  <a:cxn ang="0">
                    <a:pos x="T0" y="T1"/>
                  </a:cxn>
                  <a:cxn ang="0">
                    <a:pos x="T2" y="T3"/>
                  </a:cxn>
                  <a:cxn ang="0">
                    <a:pos x="T4" y="T5"/>
                  </a:cxn>
                  <a:cxn ang="0">
                    <a:pos x="T6" y="T7"/>
                  </a:cxn>
                  <a:cxn ang="0">
                    <a:pos x="T8" y="T9"/>
                  </a:cxn>
                </a:cxnLst>
                <a:rect l="0" t="0" r="r" b="b"/>
                <a:pathLst>
                  <a:path w="4" h="7">
                    <a:moveTo>
                      <a:pt x="0" y="0"/>
                    </a:moveTo>
                    <a:lnTo>
                      <a:pt x="2" y="7"/>
                    </a:lnTo>
                    <a:lnTo>
                      <a:pt x="4" y="7"/>
                    </a:lnTo>
                    <a:lnTo>
                      <a:pt x="2"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149">
                <a:extLst>
                  <a:ext uri="{FF2B5EF4-FFF2-40B4-BE49-F238E27FC236}">
                    <a16:creationId xmlns:a16="http://schemas.microsoft.com/office/drawing/2014/main" id="{1153B6F8-D94C-42F3-861A-36BDBDC74E11}"/>
                  </a:ext>
                </a:extLst>
              </p:cNvPr>
              <p:cNvSpPr>
                <a:spLocks/>
              </p:cNvSpPr>
              <p:nvPr/>
            </p:nvSpPr>
            <p:spPr bwMode="auto">
              <a:xfrm>
                <a:off x="-3882" y="1266"/>
                <a:ext cx="8" cy="9"/>
              </a:xfrm>
              <a:custGeom>
                <a:avLst/>
                <a:gdLst>
                  <a:gd name="T0" fmla="*/ 0 w 8"/>
                  <a:gd name="T1" fmla="*/ 0 h 9"/>
                  <a:gd name="T2" fmla="*/ 7 w 8"/>
                  <a:gd name="T3" fmla="*/ 8 h 9"/>
                  <a:gd name="T4" fmla="*/ 8 w 8"/>
                  <a:gd name="T5" fmla="*/ 9 h 9"/>
                  <a:gd name="T6" fmla="*/ 8 w 8"/>
                  <a:gd name="T7" fmla="*/ 8 h 9"/>
                  <a:gd name="T8" fmla="*/ 1 w 8"/>
                  <a:gd name="T9" fmla="*/ 0 h 9"/>
                  <a:gd name="T10" fmla="*/ 0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0" y="0"/>
                    </a:moveTo>
                    <a:lnTo>
                      <a:pt x="7" y="8"/>
                    </a:lnTo>
                    <a:lnTo>
                      <a:pt x="8" y="9"/>
                    </a:lnTo>
                    <a:lnTo>
                      <a:pt x="8" y="8"/>
                    </a:lnTo>
                    <a:lnTo>
                      <a:pt x="1" y="0"/>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150">
                <a:extLst>
                  <a:ext uri="{FF2B5EF4-FFF2-40B4-BE49-F238E27FC236}">
                    <a16:creationId xmlns:a16="http://schemas.microsoft.com/office/drawing/2014/main" id="{285F54F4-F98A-43CA-9122-6C6DB02E9CB9}"/>
                  </a:ext>
                </a:extLst>
              </p:cNvPr>
              <p:cNvSpPr>
                <a:spLocks/>
              </p:cNvSpPr>
              <p:nvPr/>
            </p:nvSpPr>
            <p:spPr bwMode="auto">
              <a:xfrm>
                <a:off x="-3882" y="1266"/>
                <a:ext cx="8" cy="9"/>
              </a:xfrm>
              <a:custGeom>
                <a:avLst/>
                <a:gdLst>
                  <a:gd name="T0" fmla="*/ 0 w 8"/>
                  <a:gd name="T1" fmla="*/ 0 h 9"/>
                  <a:gd name="T2" fmla="*/ 7 w 8"/>
                  <a:gd name="T3" fmla="*/ 8 h 9"/>
                  <a:gd name="T4" fmla="*/ 8 w 8"/>
                  <a:gd name="T5" fmla="*/ 9 h 9"/>
                  <a:gd name="T6" fmla="*/ 8 w 8"/>
                  <a:gd name="T7" fmla="*/ 8 h 9"/>
                  <a:gd name="T8" fmla="*/ 1 w 8"/>
                  <a:gd name="T9" fmla="*/ 0 h 9"/>
                  <a:gd name="T10" fmla="*/ 0 w 8"/>
                  <a:gd name="T11" fmla="*/ 0 h 9"/>
                </a:gdLst>
                <a:ahLst/>
                <a:cxnLst>
                  <a:cxn ang="0">
                    <a:pos x="T0" y="T1"/>
                  </a:cxn>
                  <a:cxn ang="0">
                    <a:pos x="T2" y="T3"/>
                  </a:cxn>
                  <a:cxn ang="0">
                    <a:pos x="T4" y="T5"/>
                  </a:cxn>
                  <a:cxn ang="0">
                    <a:pos x="T6" y="T7"/>
                  </a:cxn>
                  <a:cxn ang="0">
                    <a:pos x="T8" y="T9"/>
                  </a:cxn>
                  <a:cxn ang="0">
                    <a:pos x="T10" y="T11"/>
                  </a:cxn>
                </a:cxnLst>
                <a:rect l="0" t="0" r="r" b="b"/>
                <a:pathLst>
                  <a:path w="8" h="9">
                    <a:moveTo>
                      <a:pt x="0" y="0"/>
                    </a:moveTo>
                    <a:lnTo>
                      <a:pt x="7" y="8"/>
                    </a:lnTo>
                    <a:lnTo>
                      <a:pt x="8" y="9"/>
                    </a:lnTo>
                    <a:lnTo>
                      <a:pt x="8" y="8"/>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151">
                <a:extLst>
                  <a:ext uri="{FF2B5EF4-FFF2-40B4-BE49-F238E27FC236}">
                    <a16:creationId xmlns:a16="http://schemas.microsoft.com/office/drawing/2014/main" id="{4ABF4D6A-B57F-467D-8AD5-AD88AE72E8A2}"/>
                  </a:ext>
                </a:extLst>
              </p:cNvPr>
              <p:cNvSpPr>
                <a:spLocks/>
              </p:cNvSpPr>
              <p:nvPr/>
            </p:nvSpPr>
            <p:spPr bwMode="auto">
              <a:xfrm>
                <a:off x="-3999" y="1237"/>
                <a:ext cx="4" cy="6"/>
              </a:xfrm>
              <a:custGeom>
                <a:avLst/>
                <a:gdLst>
                  <a:gd name="T0" fmla="*/ 3 w 4"/>
                  <a:gd name="T1" fmla="*/ 0 h 6"/>
                  <a:gd name="T2" fmla="*/ 0 w 4"/>
                  <a:gd name="T3" fmla="*/ 6 h 6"/>
                  <a:gd name="T4" fmla="*/ 1 w 4"/>
                  <a:gd name="T5" fmla="*/ 6 h 6"/>
                  <a:gd name="T6" fmla="*/ 4 w 4"/>
                  <a:gd name="T7" fmla="*/ 0 h 6"/>
                  <a:gd name="T8" fmla="*/ 3 w 4"/>
                  <a:gd name="T9" fmla="*/ 0 h 6"/>
                </a:gdLst>
                <a:ahLst/>
                <a:cxnLst>
                  <a:cxn ang="0">
                    <a:pos x="T0" y="T1"/>
                  </a:cxn>
                  <a:cxn ang="0">
                    <a:pos x="T2" y="T3"/>
                  </a:cxn>
                  <a:cxn ang="0">
                    <a:pos x="T4" y="T5"/>
                  </a:cxn>
                  <a:cxn ang="0">
                    <a:pos x="T6" y="T7"/>
                  </a:cxn>
                  <a:cxn ang="0">
                    <a:pos x="T8" y="T9"/>
                  </a:cxn>
                </a:cxnLst>
                <a:rect l="0" t="0" r="r" b="b"/>
                <a:pathLst>
                  <a:path w="4" h="6">
                    <a:moveTo>
                      <a:pt x="3" y="0"/>
                    </a:moveTo>
                    <a:lnTo>
                      <a:pt x="0" y="6"/>
                    </a:lnTo>
                    <a:lnTo>
                      <a:pt x="1" y="6"/>
                    </a:lnTo>
                    <a:lnTo>
                      <a:pt x="4" y="0"/>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152">
                <a:extLst>
                  <a:ext uri="{FF2B5EF4-FFF2-40B4-BE49-F238E27FC236}">
                    <a16:creationId xmlns:a16="http://schemas.microsoft.com/office/drawing/2014/main" id="{28C5870A-3BFC-4051-A78E-B32BED8776D1}"/>
                  </a:ext>
                </a:extLst>
              </p:cNvPr>
              <p:cNvSpPr>
                <a:spLocks/>
              </p:cNvSpPr>
              <p:nvPr/>
            </p:nvSpPr>
            <p:spPr bwMode="auto">
              <a:xfrm>
                <a:off x="-3999" y="1237"/>
                <a:ext cx="4" cy="6"/>
              </a:xfrm>
              <a:custGeom>
                <a:avLst/>
                <a:gdLst>
                  <a:gd name="T0" fmla="*/ 3 w 4"/>
                  <a:gd name="T1" fmla="*/ 0 h 6"/>
                  <a:gd name="T2" fmla="*/ 0 w 4"/>
                  <a:gd name="T3" fmla="*/ 6 h 6"/>
                  <a:gd name="T4" fmla="*/ 1 w 4"/>
                  <a:gd name="T5" fmla="*/ 6 h 6"/>
                  <a:gd name="T6" fmla="*/ 4 w 4"/>
                  <a:gd name="T7" fmla="*/ 0 h 6"/>
                  <a:gd name="T8" fmla="*/ 3 w 4"/>
                  <a:gd name="T9" fmla="*/ 0 h 6"/>
                </a:gdLst>
                <a:ahLst/>
                <a:cxnLst>
                  <a:cxn ang="0">
                    <a:pos x="T0" y="T1"/>
                  </a:cxn>
                  <a:cxn ang="0">
                    <a:pos x="T2" y="T3"/>
                  </a:cxn>
                  <a:cxn ang="0">
                    <a:pos x="T4" y="T5"/>
                  </a:cxn>
                  <a:cxn ang="0">
                    <a:pos x="T6" y="T7"/>
                  </a:cxn>
                  <a:cxn ang="0">
                    <a:pos x="T8" y="T9"/>
                  </a:cxn>
                </a:cxnLst>
                <a:rect l="0" t="0" r="r" b="b"/>
                <a:pathLst>
                  <a:path w="4" h="6">
                    <a:moveTo>
                      <a:pt x="3" y="0"/>
                    </a:moveTo>
                    <a:lnTo>
                      <a:pt x="0" y="6"/>
                    </a:lnTo>
                    <a:lnTo>
                      <a:pt x="1" y="6"/>
                    </a:lnTo>
                    <a:lnTo>
                      <a:pt x="4"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1153">
                <a:extLst>
                  <a:ext uri="{FF2B5EF4-FFF2-40B4-BE49-F238E27FC236}">
                    <a16:creationId xmlns:a16="http://schemas.microsoft.com/office/drawing/2014/main" id="{D6E499A0-29CD-4591-8B04-2872487DA647}"/>
                  </a:ext>
                </a:extLst>
              </p:cNvPr>
              <p:cNvSpPr>
                <a:spLocks/>
              </p:cNvSpPr>
              <p:nvPr/>
            </p:nvSpPr>
            <p:spPr bwMode="auto">
              <a:xfrm>
                <a:off x="-4013" y="1234"/>
                <a:ext cx="12" cy="7"/>
              </a:xfrm>
              <a:custGeom>
                <a:avLst/>
                <a:gdLst>
                  <a:gd name="T0" fmla="*/ 7 w 12"/>
                  <a:gd name="T1" fmla="*/ 0 h 7"/>
                  <a:gd name="T2" fmla="*/ 0 w 12"/>
                  <a:gd name="T3" fmla="*/ 6 h 7"/>
                  <a:gd name="T4" fmla="*/ 6 w 12"/>
                  <a:gd name="T5" fmla="*/ 7 h 7"/>
                  <a:gd name="T6" fmla="*/ 12 w 12"/>
                  <a:gd name="T7" fmla="*/ 2 h 7"/>
                  <a:gd name="T8" fmla="*/ 7 w 12"/>
                  <a:gd name="T9" fmla="*/ 0 h 7"/>
                </a:gdLst>
                <a:ahLst/>
                <a:cxnLst>
                  <a:cxn ang="0">
                    <a:pos x="T0" y="T1"/>
                  </a:cxn>
                  <a:cxn ang="0">
                    <a:pos x="T2" y="T3"/>
                  </a:cxn>
                  <a:cxn ang="0">
                    <a:pos x="T4" y="T5"/>
                  </a:cxn>
                  <a:cxn ang="0">
                    <a:pos x="T6" y="T7"/>
                  </a:cxn>
                  <a:cxn ang="0">
                    <a:pos x="T8" y="T9"/>
                  </a:cxn>
                </a:cxnLst>
                <a:rect l="0" t="0" r="r" b="b"/>
                <a:pathLst>
                  <a:path w="12" h="7">
                    <a:moveTo>
                      <a:pt x="7" y="0"/>
                    </a:moveTo>
                    <a:lnTo>
                      <a:pt x="0" y="6"/>
                    </a:lnTo>
                    <a:lnTo>
                      <a:pt x="6" y="7"/>
                    </a:lnTo>
                    <a:lnTo>
                      <a:pt x="12" y="2"/>
                    </a:lnTo>
                    <a:lnTo>
                      <a:pt x="7"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1154">
                <a:extLst>
                  <a:ext uri="{FF2B5EF4-FFF2-40B4-BE49-F238E27FC236}">
                    <a16:creationId xmlns:a16="http://schemas.microsoft.com/office/drawing/2014/main" id="{9E9F936A-0EFE-421C-B71F-D1A4792CD07A}"/>
                  </a:ext>
                </a:extLst>
              </p:cNvPr>
              <p:cNvSpPr>
                <a:spLocks/>
              </p:cNvSpPr>
              <p:nvPr/>
            </p:nvSpPr>
            <p:spPr bwMode="auto">
              <a:xfrm>
                <a:off x="-4013" y="1234"/>
                <a:ext cx="12" cy="7"/>
              </a:xfrm>
              <a:custGeom>
                <a:avLst/>
                <a:gdLst>
                  <a:gd name="T0" fmla="*/ 7 w 12"/>
                  <a:gd name="T1" fmla="*/ 0 h 7"/>
                  <a:gd name="T2" fmla="*/ 0 w 12"/>
                  <a:gd name="T3" fmla="*/ 6 h 7"/>
                  <a:gd name="T4" fmla="*/ 6 w 12"/>
                  <a:gd name="T5" fmla="*/ 7 h 7"/>
                  <a:gd name="T6" fmla="*/ 12 w 12"/>
                  <a:gd name="T7" fmla="*/ 2 h 7"/>
                  <a:gd name="T8" fmla="*/ 7 w 12"/>
                  <a:gd name="T9" fmla="*/ 0 h 7"/>
                </a:gdLst>
                <a:ahLst/>
                <a:cxnLst>
                  <a:cxn ang="0">
                    <a:pos x="T0" y="T1"/>
                  </a:cxn>
                  <a:cxn ang="0">
                    <a:pos x="T2" y="T3"/>
                  </a:cxn>
                  <a:cxn ang="0">
                    <a:pos x="T4" y="T5"/>
                  </a:cxn>
                  <a:cxn ang="0">
                    <a:pos x="T6" y="T7"/>
                  </a:cxn>
                  <a:cxn ang="0">
                    <a:pos x="T8" y="T9"/>
                  </a:cxn>
                </a:cxnLst>
                <a:rect l="0" t="0" r="r" b="b"/>
                <a:pathLst>
                  <a:path w="12" h="7">
                    <a:moveTo>
                      <a:pt x="7" y="0"/>
                    </a:moveTo>
                    <a:lnTo>
                      <a:pt x="0" y="6"/>
                    </a:lnTo>
                    <a:lnTo>
                      <a:pt x="6" y="7"/>
                    </a:lnTo>
                    <a:lnTo>
                      <a:pt x="12" y="2"/>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155">
                <a:extLst>
                  <a:ext uri="{FF2B5EF4-FFF2-40B4-BE49-F238E27FC236}">
                    <a16:creationId xmlns:a16="http://schemas.microsoft.com/office/drawing/2014/main" id="{33604A8A-5355-40DF-AEB0-62D416BB505D}"/>
                  </a:ext>
                </a:extLst>
              </p:cNvPr>
              <p:cNvSpPr>
                <a:spLocks/>
              </p:cNvSpPr>
              <p:nvPr/>
            </p:nvSpPr>
            <p:spPr bwMode="auto">
              <a:xfrm>
                <a:off x="-3875" y="1267"/>
                <a:ext cx="269" cy="74"/>
              </a:xfrm>
              <a:custGeom>
                <a:avLst/>
                <a:gdLst>
                  <a:gd name="T0" fmla="*/ 0 w 245"/>
                  <a:gd name="T1" fmla="*/ 0 h 67"/>
                  <a:gd name="T2" fmla="*/ 3 w 245"/>
                  <a:gd name="T3" fmla="*/ 7 h 67"/>
                  <a:gd name="T4" fmla="*/ 244 w 245"/>
                  <a:gd name="T5" fmla="*/ 67 h 67"/>
                  <a:gd name="T6" fmla="*/ 245 w 245"/>
                  <a:gd name="T7" fmla="*/ 62 h 67"/>
                  <a:gd name="T8" fmla="*/ 0 w 245"/>
                  <a:gd name="T9" fmla="*/ 0 h 67"/>
                </a:gdLst>
                <a:ahLst/>
                <a:cxnLst>
                  <a:cxn ang="0">
                    <a:pos x="T0" y="T1"/>
                  </a:cxn>
                  <a:cxn ang="0">
                    <a:pos x="T2" y="T3"/>
                  </a:cxn>
                  <a:cxn ang="0">
                    <a:pos x="T4" y="T5"/>
                  </a:cxn>
                  <a:cxn ang="0">
                    <a:pos x="T6" y="T7"/>
                  </a:cxn>
                  <a:cxn ang="0">
                    <a:pos x="T8" y="T9"/>
                  </a:cxn>
                </a:cxnLst>
                <a:rect l="0" t="0" r="r" b="b"/>
                <a:pathLst>
                  <a:path w="245" h="67">
                    <a:moveTo>
                      <a:pt x="0" y="0"/>
                    </a:moveTo>
                    <a:cubicBezTo>
                      <a:pt x="3" y="7"/>
                      <a:pt x="3" y="7"/>
                      <a:pt x="3" y="7"/>
                    </a:cubicBezTo>
                    <a:cubicBezTo>
                      <a:pt x="244" y="67"/>
                      <a:pt x="244" y="67"/>
                      <a:pt x="244" y="67"/>
                    </a:cubicBezTo>
                    <a:cubicBezTo>
                      <a:pt x="244" y="65"/>
                      <a:pt x="244" y="63"/>
                      <a:pt x="245" y="62"/>
                    </a:cubicBezTo>
                    <a:cubicBezTo>
                      <a:pt x="0" y="0"/>
                      <a:pt x="0" y="0"/>
                      <a:pt x="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1156">
                <a:extLst>
                  <a:ext uri="{FF2B5EF4-FFF2-40B4-BE49-F238E27FC236}">
                    <a16:creationId xmlns:a16="http://schemas.microsoft.com/office/drawing/2014/main" id="{C587789A-9E32-430E-91CD-D1E0346C6BEE}"/>
                  </a:ext>
                </a:extLst>
              </p:cNvPr>
              <p:cNvSpPr>
                <a:spLocks/>
              </p:cNvSpPr>
              <p:nvPr/>
            </p:nvSpPr>
            <p:spPr bwMode="auto">
              <a:xfrm>
                <a:off x="-4030" y="1229"/>
                <a:ext cx="2" cy="6"/>
              </a:xfrm>
              <a:custGeom>
                <a:avLst/>
                <a:gdLst>
                  <a:gd name="T0" fmla="*/ 1 w 2"/>
                  <a:gd name="T1" fmla="*/ 0 h 6"/>
                  <a:gd name="T2" fmla="*/ 0 w 2"/>
                  <a:gd name="T3" fmla="*/ 6 h 6"/>
                  <a:gd name="T4" fmla="*/ 1 w 2"/>
                  <a:gd name="T5" fmla="*/ 6 h 6"/>
                  <a:gd name="T6" fmla="*/ 2 w 2"/>
                  <a:gd name="T7" fmla="*/ 1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6"/>
                    </a:lnTo>
                    <a:lnTo>
                      <a:pt x="1" y="6"/>
                    </a:lnTo>
                    <a:lnTo>
                      <a:pt x="2" y="1"/>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1157">
                <a:extLst>
                  <a:ext uri="{FF2B5EF4-FFF2-40B4-BE49-F238E27FC236}">
                    <a16:creationId xmlns:a16="http://schemas.microsoft.com/office/drawing/2014/main" id="{AE23003A-E913-4964-A642-B2B9544E5C6B}"/>
                  </a:ext>
                </a:extLst>
              </p:cNvPr>
              <p:cNvSpPr>
                <a:spLocks/>
              </p:cNvSpPr>
              <p:nvPr/>
            </p:nvSpPr>
            <p:spPr bwMode="auto">
              <a:xfrm>
                <a:off x="-4030" y="1229"/>
                <a:ext cx="2" cy="6"/>
              </a:xfrm>
              <a:custGeom>
                <a:avLst/>
                <a:gdLst>
                  <a:gd name="T0" fmla="*/ 1 w 2"/>
                  <a:gd name="T1" fmla="*/ 0 h 6"/>
                  <a:gd name="T2" fmla="*/ 0 w 2"/>
                  <a:gd name="T3" fmla="*/ 6 h 6"/>
                  <a:gd name="T4" fmla="*/ 1 w 2"/>
                  <a:gd name="T5" fmla="*/ 6 h 6"/>
                  <a:gd name="T6" fmla="*/ 2 w 2"/>
                  <a:gd name="T7" fmla="*/ 1 h 6"/>
                  <a:gd name="T8" fmla="*/ 1 w 2"/>
                  <a:gd name="T9" fmla="*/ 0 h 6"/>
                </a:gdLst>
                <a:ahLst/>
                <a:cxnLst>
                  <a:cxn ang="0">
                    <a:pos x="T0" y="T1"/>
                  </a:cxn>
                  <a:cxn ang="0">
                    <a:pos x="T2" y="T3"/>
                  </a:cxn>
                  <a:cxn ang="0">
                    <a:pos x="T4" y="T5"/>
                  </a:cxn>
                  <a:cxn ang="0">
                    <a:pos x="T6" y="T7"/>
                  </a:cxn>
                  <a:cxn ang="0">
                    <a:pos x="T8" y="T9"/>
                  </a:cxn>
                </a:cxnLst>
                <a:rect l="0" t="0" r="r" b="b"/>
                <a:pathLst>
                  <a:path w="2" h="6">
                    <a:moveTo>
                      <a:pt x="1" y="0"/>
                    </a:moveTo>
                    <a:lnTo>
                      <a:pt x="0" y="6"/>
                    </a:lnTo>
                    <a:lnTo>
                      <a:pt x="1" y="6"/>
                    </a:lnTo>
                    <a:lnTo>
                      <a:pt x="2"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1158">
                <a:extLst>
                  <a:ext uri="{FF2B5EF4-FFF2-40B4-BE49-F238E27FC236}">
                    <a16:creationId xmlns:a16="http://schemas.microsoft.com/office/drawing/2014/main" id="{468DD394-7D03-4989-BD4B-86BB6338B808}"/>
                  </a:ext>
                </a:extLst>
              </p:cNvPr>
              <p:cNvSpPr>
                <a:spLocks/>
              </p:cNvSpPr>
              <p:nvPr/>
            </p:nvSpPr>
            <p:spPr bwMode="auto">
              <a:xfrm>
                <a:off x="-3877" y="1267"/>
                <a:ext cx="5" cy="8"/>
              </a:xfrm>
              <a:custGeom>
                <a:avLst/>
                <a:gdLst>
                  <a:gd name="T0" fmla="*/ 0 w 5"/>
                  <a:gd name="T1" fmla="*/ 0 h 8"/>
                  <a:gd name="T2" fmla="*/ 3 w 5"/>
                  <a:gd name="T3" fmla="*/ 7 h 8"/>
                  <a:gd name="T4" fmla="*/ 4 w 5"/>
                  <a:gd name="T5" fmla="*/ 8 h 8"/>
                  <a:gd name="T6" fmla="*/ 5 w 5"/>
                  <a:gd name="T7" fmla="*/ 8 h 8"/>
                  <a:gd name="T8" fmla="*/ 2 w 5"/>
                  <a:gd name="T9" fmla="*/ 0 h 8"/>
                  <a:gd name="T10" fmla="*/ 0 w 5"/>
                  <a:gd name="T11" fmla="*/ 0 h 8"/>
                </a:gdLst>
                <a:ahLst/>
                <a:cxnLst>
                  <a:cxn ang="0">
                    <a:pos x="T0" y="T1"/>
                  </a:cxn>
                  <a:cxn ang="0">
                    <a:pos x="T2" y="T3"/>
                  </a:cxn>
                  <a:cxn ang="0">
                    <a:pos x="T4" y="T5"/>
                  </a:cxn>
                  <a:cxn ang="0">
                    <a:pos x="T6" y="T7"/>
                  </a:cxn>
                  <a:cxn ang="0">
                    <a:pos x="T8" y="T9"/>
                  </a:cxn>
                  <a:cxn ang="0">
                    <a:pos x="T10" y="T11"/>
                  </a:cxn>
                </a:cxnLst>
                <a:rect l="0" t="0" r="r" b="b"/>
                <a:pathLst>
                  <a:path w="5" h="8">
                    <a:moveTo>
                      <a:pt x="0" y="0"/>
                    </a:moveTo>
                    <a:lnTo>
                      <a:pt x="3" y="7"/>
                    </a:lnTo>
                    <a:lnTo>
                      <a:pt x="4" y="8"/>
                    </a:lnTo>
                    <a:lnTo>
                      <a:pt x="5" y="8"/>
                    </a:lnTo>
                    <a:lnTo>
                      <a:pt x="2"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1159">
                <a:extLst>
                  <a:ext uri="{FF2B5EF4-FFF2-40B4-BE49-F238E27FC236}">
                    <a16:creationId xmlns:a16="http://schemas.microsoft.com/office/drawing/2014/main" id="{EF56CDD4-65D0-45A0-A9AE-07D7DEF20BFD}"/>
                  </a:ext>
                </a:extLst>
              </p:cNvPr>
              <p:cNvSpPr>
                <a:spLocks/>
              </p:cNvSpPr>
              <p:nvPr/>
            </p:nvSpPr>
            <p:spPr bwMode="auto">
              <a:xfrm>
                <a:off x="-3877" y="1267"/>
                <a:ext cx="5" cy="8"/>
              </a:xfrm>
              <a:custGeom>
                <a:avLst/>
                <a:gdLst>
                  <a:gd name="T0" fmla="*/ 0 w 5"/>
                  <a:gd name="T1" fmla="*/ 0 h 8"/>
                  <a:gd name="T2" fmla="*/ 3 w 5"/>
                  <a:gd name="T3" fmla="*/ 7 h 8"/>
                  <a:gd name="T4" fmla="*/ 4 w 5"/>
                  <a:gd name="T5" fmla="*/ 8 h 8"/>
                  <a:gd name="T6" fmla="*/ 5 w 5"/>
                  <a:gd name="T7" fmla="*/ 8 h 8"/>
                  <a:gd name="T8" fmla="*/ 2 w 5"/>
                  <a:gd name="T9" fmla="*/ 0 h 8"/>
                  <a:gd name="T10" fmla="*/ 0 w 5"/>
                  <a:gd name="T11" fmla="*/ 0 h 8"/>
                </a:gdLst>
                <a:ahLst/>
                <a:cxnLst>
                  <a:cxn ang="0">
                    <a:pos x="T0" y="T1"/>
                  </a:cxn>
                  <a:cxn ang="0">
                    <a:pos x="T2" y="T3"/>
                  </a:cxn>
                  <a:cxn ang="0">
                    <a:pos x="T4" y="T5"/>
                  </a:cxn>
                  <a:cxn ang="0">
                    <a:pos x="T6" y="T7"/>
                  </a:cxn>
                  <a:cxn ang="0">
                    <a:pos x="T8" y="T9"/>
                  </a:cxn>
                  <a:cxn ang="0">
                    <a:pos x="T10" y="T11"/>
                  </a:cxn>
                </a:cxnLst>
                <a:rect l="0" t="0" r="r" b="b"/>
                <a:pathLst>
                  <a:path w="5" h="8">
                    <a:moveTo>
                      <a:pt x="0" y="0"/>
                    </a:moveTo>
                    <a:lnTo>
                      <a:pt x="3" y="7"/>
                    </a:lnTo>
                    <a:lnTo>
                      <a:pt x="4" y="8"/>
                    </a:lnTo>
                    <a:lnTo>
                      <a:pt x="5" y="8"/>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1160">
                <a:extLst>
                  <a:ext uri="{FF2B5EF4-FFF2-40B4-BE49-F238E27FC236}">
                    <a16:creationId xmlns:a16="http://schemas.microsoft.com/office/drawing/2014/main" id="{EF780980-BDB6-4809-8716-C365467C1B90}"/>
                  </a:ext>
                </a:extLst>
              </p:cNvPr>
              <p:cNvSpPr>
                <a:spLocks/>
              </p:cNvSpPr>
              <p:nvPr/>
            </p:nvSpPr>
            <p:spPr bwMode="auto">
              <a:xfrm>
                <a:off x="-3874" y="1274"/>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1161">
                <a:extLst>
                  <a:ext uri="{FF2B5EF4-FFF2-40B4-BE49-F238E27FC236}">
                    <a16:creationId xmlns:a16="http://schemas.microsoft.com/office/drawing/2014/main" id="{96A85425-CED9-46BC-A4FC-7F502948002A}"/>
                  </a:ext>
                </a:extLst>
              </p:cNvPr>
              <p:cNvSpPr>
                <a:spLocks/>
              </p:cNvSpPr>
              <p:nvPr/>
            </p:nvSpPr>
            <p:spPr bwMode="auto">
              <a:xfrm>
                <a:off x="-3874" y="1274"/>
                <a:ext cx="1" cy="1"/>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lnTo>
                      <a:pt x="0" y="1"/>
                    </a:lnTo>
                    <a:lnTo>
                      <a:pt x="1"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1162">
                <a:extLst>
                  <a:ext uri="{FF2B5EF4-FFF2-40B4-BE49-F238E27FC236}">
                    <a16:creationId xmlns:a16="http://schemas.microsoft.com/office/drawing/2014/main" id="{F60E61EA-0EF3-4411-ADC3-C8289760F64F}"/>
                  </a:ext>
                </a:extLst>
              </p:cNvPr>
              <p:cNvSpPr>
                <a:spLocks noEditPoints="1"/>
              </p:cNvSpPr>
              <p:nvPr/>
            </p:nvSpPr>
            <p:spPr bwMode="auto">
              <a:xfrm>
                <a:off x="-4322" y="1228"/>
                <a:ext cx="215" cy="131"/>
              </a:xfrm>
              <a:custGeom>
                <a:avLst/>
                <a:gdLst>
                  <a:gd name="T0" fmla="*/ 173 w 195"/>
                  <a:gd name="T1" fmla="*/ 12 h 120"/>
                  <a:gd name="T2" fmla="*/ 0 w 195"/>
                  <a:gd name="T3" fmla="*/ 115 h 120"/>
                  <a:gd name="T4" fmla="*/ 3 w 195"/>
                  <a:gd name="T5" fmla="*/ 120 h 120"/>
                  <a:gd name="T6" fmla="*/ 156 w 195"/>
                  <a:gd name="T7" fmla="*/ 29 h 120"/>
                  <a:gd name="T8" fmla="*/ 173 w 195"/>
                  <a:gd name="T9" fmla="*/ 12 h 120"/>
                  <a:gd name="T10" fmla="*/ 192 w 195"/>
                  <a:gd name="T11" fmla="*/ 0 h 120"/>
                  <a:gd name="T12" fmla="*/ 180 w 195"/>
                  <a:gd name="T13" fmla="*/ 7 h 120"/>
                  <a:gd name="T14" fmla="*/ 163 w 195"/>
                  <a:gd name="T15" fmla="*/ 24 h 120"/>
                  <a:gd name="T16" fmla="*/ 195 w 195"/>
                  <a:gd name="T17" fmla="*/ 5 h 120"/>
                  <a:gd name="T18" fmla="*/ 192 w 195"/>
                  <a:gd name="T19"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5" h="120">
                    <a:moveTo>
                      <a:pt x="173" y="12"/>
                    </a:moveTo>
                    <a:cubicBezTo>
                      <a:pt x="0" y="115"/>
                      <a:pt x="0" y="115"/>
                      <a:pt x="0" y="115"/>
                    </a:cubicBezTo>
                    <a:cubicBezTo>
                      <a:pt x="1" y="117"/>
                      <a:pt x="2" y="119"/>
                      <a:pt x="3" y="120"/>
                    </a:cubicBezTo>
                    <a:cubicBezTo>
                      <a:pt x="156" y="29"/>
                      <a:pt x="156" y="29"/>
                      <a:pt x="156" y="29"/>
                    </a:cubicBezTo>
                    <a:cubicBezTo>
                      <a:pt x="173" y="12"/>
                      <a:pt x="173" y="12"/>
                      <a:pt x="173" y="12"/>
                    </a:cubicBezTo>
                    <a:moveTo>
                      <a:pt x="192" y="0"/>
                    </a:moveTo>
                    <a:cubicBezTo>
                      <a:pt x="180" y="7"/>
                      <a:pt x="180" y="7"/>
                      <a:pt x="180" y="7"/>
                    </a:cubicBezTo>
                    <a:cubicBezTo>
                      <a:pt x="163" y="24"/>
                      <a:pt x="163" y="24"/>
                      <a:pt x="163" y="24"/>
                    </a:cubicBezTo>
                    <a:cubicBezTo>
                      <a:pt x="195" y="5"/>
                      <a:pt x="195" y="5"/>
                      <a:pt x="195" y="5"/>
                    </a:cubicBezTo>
                    <a:cubicBezTo>
                      <a:pt x="194" y="4"/>
                      <a:pt x="193" y="2"/>
                      <a:pt x="192"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1163">
                <a:extLst>
                  <a:ext uri="{FF2B5EF4-FFF2-40B4-BE49-F238E27FC236}">
                    <a16:creationId xmlns:a16="http://schemas.microsoft.com/office/drawing/2014/main" id="{C7A43604-6A8E-4125-9AC7-27244033D8E0}"/>
                  </a:ext>
                </a:extLst>
              </p:cNvPr>
              <p:cNvSpPr>
                <a:spLocks/>
              </p:cNvSpPr>
              <p:nvPr/>
            </p:nvSpPr>
            <p:spPr bwMode="auto">
              <a:xfrm>
                <a:off x="-4150" y="1235"/>
                <a:ext cx="26" cy="24"/>
              </a:xfrm>
              <a:custGeom>
                <a:avLst/>
                <a:gdLst>
                  <a:gd name="T0" fmla="*/ 26 w 26"/>
                  <a:gd name="T1" fmla="*/ 0 h 24"/>
                  <a:gd name="T2" fmla="*/ 19 w 26"/>
                  <a:gd name="T3" fmla="*/ 6 h 24"/>
                  <a:gd name="T4" fmla="*/ 0 w 26"/>
                  <a:gd name="T5" fmla="*/ 24 h 24"/>
                  <a:gd name="T6" fmla="*/ 8 w 26"/>
                  <a:gd name="T7" fmla="*/ 19 h 24"/>
                  <a:gd name="T8" fmla="*/ 26 w 26"/>
                  <a:gd name="T9" fmla="*/ 0 h 24"/>
                </a:gdLst>
                <a:ahLst/>
                <a:cxnLst>
                  <a:cxn ang="0">
                    <a:pos x="T0" y="T1"/>
                  </a:cxn>
                  <a:cxn ang="0">
                    <a:pos x="T2" y="T3"/>
                  </a:cxn>
                  <a:cxn ang="0">
                    <a:pos x="T4" y="T5"/>
                  </a:cxn>
                  <a:cxn ang="0">
                    <a:pos x="T6" y="T7"/>
                  </a:cxn>
                  <a:cxn ang="0">
                    <a:pos x="T8" y="T9"/>
                  </a:cxn>
                </a:cxnLst>
                <a:rect l="0" t="0" r="r" b="b"/>
                <a:pathLst>
                  <a:path w="26" h="24">
                    <a:moveTo>
                      <a:pt x="26" y="0"/>
                    </a:moveTo>
                    <a:lnTo>
                      <a:pt x="19" y="6"/>
                    </a:lnTo>
                    <a:lnTo>
                      <a:pt x="0" y="24"/>
                    </a:lnTo>
                    <a:lnTo>
                      <a:pt x="8" y="19"/>
                    </a:lnTo>
                    <a:lnTo>
                      <a:pt x="26"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Freeform 1164">
                <a:extLst>
                  <a:ext uri="{FF2B5EF4-FFF2-40B4-BE49-F238E27FC236}">
                    <a16:creationId xmlns:a16="http://schemas.microsoft.com/office/drawing/2014/main" id="{2C0ECC29-04A2-463B-9088-D2366000314F}"/>
                  </a:ext>
                </a:extLst>
              </p:cNvPr>
              <p:cNvSpPr>
                <a:spLocks/>
              </p:cNvSpPr>
              <p:nvPr/>
            </p:nvSpPr>
            <p:spPr bwMode="auto">
              <a:xfrm>
                <a:off x="-4150" y="1235"/>
                <a:ext cx="26" cy="24"/>
              </a:xfrm>
              <a:custGeom>
                <a:avLst/>
                <a:gdLst>
                  <a:gd name="T0" fmla="*/ 26 w 26"/>
                  <a:gd name="T1" fmla="*/ 0 h 24"/>
                  <a:gd name="T2" fmla="*/ 19 w 26"/>
                  <a:gd name="T3" fmla="*/ 6 h 24"/>
                  <a:gd name="T4" fmla="*/ 0 w 26"/>
                  <a:gd name="T5" fmla="*/ 24 h 24"/>
                  <a:gd name="T6" fmla="*/ 8 w 26"/>
                  <a:gd name="T7" fmla="*/ 19 h 24"/>
                  <a:gd name="T8" fmla="*/ 26 w 26"/>
                  <a:gd name="T9" fmla="*/ 0 h 24"/>
                </a:gdLst>
                <a:ahLst/>
                <a:cxnLst>
                  <a:cxn ang="0">
                    <a:pos x="T0" y="T1"/>
                  </a:cxn>
                  <a:cxn ang="0">
                    <a:pos x="T2" y="T3"/>
                  </a:cxn>
                  <a:cxn ang="0">
                    <a:pos x="T4" y="T5"/>
                  </a:cxn>
                  <a:cxn ang="0">
                    <a:pos x="T6" y="T7"/>
                  </a:cxn>
                  <a:cxn ang="0">
                    <a:pos x="T8" y="T9"/>
                  </a:cxn>
                </a:cxnLst>
                <a:rect l="0" t="0" r="r" b="b"/>
                <a:pathLst>
                  <a:path w="26" h="24">
                    <a:moveTo>
                      <a:pt x="26" y="0"/>
                    </a:moveTo>
                    <a:lnTo>
                      <a:pt x="19" y="6"/>
                    </a:lnTo>
                    <a:lnTo>
                      <a:pt x="0" y="24"/>
                    </a:lnTo>
                    <a:lnTo>
                      <a:pt x="8" y="19"/>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1165">
                <a:extLst>
                  <a:ext uri="{FF2B5EF4-FFF2-40B4-BE49-F238E27FC236}">
                    <a16:creationId xmlns:a16="http://schemas.microsoft.com/office/drawing/2014/main" id="{C394F706-CD2E-43D8-9EA4-FBAD307F59AB}"/>
                  </a:ext>
                </a:extLst>
              </p:cNvPr>
              <p:cNvSpPr>
                <a:spLocks noEditPoints="1"/>
              </p:cNvSpPr>
              <p:nvPr/>
            </p:nvSpPr>
            <p:spPr bwMode="auto">
              <a:xfrm>
                <a:off x="-3569" y="1344"/>
                <a:ext cx="294" cy="80"/>
              </a:xfrm>
              <a:custGeom>
                <a:avLst/>
                <a:gdLst>
                  <a:gd name="T0" fmla="*/ 105 w 268"/>
                  <a:gd name="T1" fmla="*/ 26 h 73"/>
                  <a:gd name="T2" fmla="*/ 106 w 268"/>
                  <a:gd name="T3" fmla="*/ 32 h 73"/>
                  <a:gd name="T4" fmla="*/ 268 w 268"/>
                  <a:gd name="T5" fmla="*/ 73 h 73"/>
                  <a:gd name="T6" fmla="*/ 260 w 268"/>
                  <a:gd name="T7" fmla="*/ 65 h 73"/>
                  <a:gd name="T8" fmla="*/ 105 w 268"/>
                  <a:gd name="T9" fmla="*/ 26 h 73"/>
                  <a:gd name="T10" fmla="*/ 59 w 268"/>
                  <a:gd name="T11" fmla="*/ 15 h 73"/>
                  <a:gd name="T12" fmla="*/ 58 w 268"/>
                  <a:gd name="T13" fmla="*/ 21 h 73"/>
                  <a:gd name="T14" fmla="*/ 104 w 268"/>
                  <a:gd name="T15" fmla="*/ 32 h 73"/>
                  <a:gd name="T16" fmla="*/ 104 w 268"/>
                  <a:gd name="T17" fmla="*/ 26 h 73"/>
                  <a:gd name="T18" fmla="*/ 59 w 268"/>
                  <a:gd name="T19" fmla="*/ 15 h 73"/>
                  <a:gd name="T20" fmla="*/ 1 w 268"/>
                  <a:gd name="T21" fmla="*/ 0 h 73"/>
                  <a:gd name="T22" fmla="*/ 0 w 268"/>
                  <a:gd name="T23" fmla="*/ 5 h 73"/>
                  <a:gd name="T24" fmla="*/ 0 w 268"/>
                  <a:gd name="T25" fmla="*/ 6 h 73"/>
                  <a:gd name="T26" fmla="*/ 57 w 268"/>
                  <a:gd name="T27" fmla="*/ 20 h 73"/>
                  <a:gd name="T28" fmla="*/ 58 w 268"/>
                  <a:gd name="T29" fmla="*/ 15 h 73"/>
                  <a:gd name="T30" fmla="*/ 1 w 268"/>
                  <a:gd name="T3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8" h="73">
                    <a:moveTo>
                      <a:pt x="105" y="26"/>
                    </a:moveTo>
                    <a:cubicBezTo>
                      <a:pt x="106" y="32"/>
                      <a:pt x="106" y="32"/>
                      <a:pt x="106" y="32"/>
                    </a:cubicBezTo>
                    <a:cubicBezTo>
                      <a:pt x="268" y="73"/>
                      <a:pt x="268" y="73"/>
                      <a:pt x="268" y="73"/>
                    </a:cubicBezTo>
                    <a:cubicBezTo>
                      <a:pt x="260" y="65"/>
                      <a:pt x="260" y="65"/>
                      <a:pt x="260" y="65"/>
                    </a:cubicBezTo>
                    <a:cubicBezTo>
                      <a:pt x="105" y="26"/>
                      <a:pt x="105" y="26"/>
                      <a:pt x="105" y="26"/>
                    </a:cubicBezTo>
                    <a:moveTo>
                      <a:pt x="59" y="15"/>
                    </a:moveTo>
                    <a:cubicBezTo>
                      <a:pt x="58" y="21"/>
                      <a:pt x="58" y="21"/>
                      <a:pt x="58" y="21"/>
                    </a:cubicBezTo>
                    <a:cubicBezTo>
                      <a:pt x="104" y="32"/>
                      <a:pt x="104" y="32"/>
                      <a:pt x="104" y="32"/>
                    </a:cubicBezTo>
                    <a:cubicBezTo>
                      <a:pt x="104" y="26"/>
                      <a:pt x="104" y="26"/>
                      <a:pt x="104" y="26"/>
                    </a:cubicBezTo>
                    <a:cubicBezTo>
                      <a:pt x="59" y="15"/>
                      <a:pt x="59" y="15"/>
                      <a:pt x="59" y="15"/>
                    </a:cubicBezTo>
                    <a:moveTo>
                      <a:pt x="1" y="0"/>
                    </a:moveTo>
                    <a:cubicBezTo>
                      <a:pt x="1" y="2"/>
                      <a:pt x="1" y="4"/>
                      <a:pt x="0" y="5"/>
                    </a:cubicBezTo>
                    <a:cubicBezTo>
                      <a:pt x="0" y="6"/>
                      <a:pt x="0" y="6"/>
                      <a:pt x="0" y="6"/>
                    </a:cubicBezTo>
                    <a:cubicBezTo>
                      <a:pt x="57" y="20"/>
                      <a:pt x="57" y="20"/>
                      <a:pt x="57" y="20"/>
                    </a:cubicBezTo>
                    <a:cubicBezTo>
                      <a:pt x="58" y="15"/>
                      <a:pt x="58" y="15"/>
                      <a:pt x="58" y="15"/>
                    </a:cubicBezTo>
                    <a:cubicBezTo>
                      <a:pt x="1" y="0"/>
                      <a:pt x="1" y="0"/>
                      <a:pt x="1"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1166">
                <a:extLst>
                  <a:ext uri="{FF2B5EF4-FFF2-40B4-BE49-F238E27FC236}">
                    <a16:creationId xmlns:a16="http://schemas.microsoft.com/office/drawing/2014/main" id="{C2ECBDA7-49BF-4828-B173-F8FD310966E6}"/>
                  </a:ext>
                </a:extLst>
              </p:cNvPr>
              <p:cNvSpPr>
                <a:spLocks/>
              </p:cNvSpPr>
              <p:nvPr/>
            </p:nvSpPr>
            <p:spPr bwMode="auto">
              <a:xfrm>
                <a:off x="-3455" y="1372"/>
                <a:ext cx="2" cy="7"/>
              </a:xfrm>
              <a:custGeom>
                <a:avLst/>
                <a:gdLst>
                  <a:gd name="T0" fmla="*/ 0 w 2"/>
                  <a:gd name="T1" fmla="*/ 0 h 7"/>
                  <a:gd name="T2" fmla="*/ 0 w 2"/>
                  <a:gd name="T3" fmla="*/ 7 h 7"/>
                  <a:gd name="T4" fmla="*/ 2 w 2"/>
                  <a:gd name="T5" fmla="*/ 7 h 7"/>
                  <a:gd name="T6" fmla="*/ 1 w 2"/>
                  <a:gd name="T7" fmla="*/ 0 h 7"/>
                  <a:gd name="T8" fmla="*/ 0 w 2"/>
                  <a:gd name="T9" fmla="*/ 0 h 7"/>
                </a:gdLst>
                <a:ahLst/>
                <a:cxnLst>
                  <a:cxn ang="0">
                    <a:pos x="T0" y="T1"/>
                  </a:cxn>
                  <a:cxn ang="0">
                    <a:pos x="T2" y="T3"/>
                  </a:cxn>
                  <a:cxn ang="0">
                    <a:pos x="T4" y="T5"/>
                  </a:cxn>
                  <a:cxn ang="0">
                    <a:pos x="T6" y="T7"/>
                  </a:cxn>
                  <a:cxn ang="0">
                    <a:pos x="T8" y="T9"/>
                  </a:cxn>
                </a:cxnLst>
                <a:rect l="0" t="0" r="r" b="b"/>
                <a:pathLst>
                  <a:path w="2" h="7">
                    <a:moveTo>
                      <a:pt x="0" y="0"/>
                    </a:moveTo>
                    <a:lnTo>
                      <a:pt x="0" y="7"/>
                    </a:lnTo>
                    <a:lnTo>
                      <a:pt x="2" y="7"/>
                    </a:lnTo>
                    <a:lnTo>
                      <a:pt x="1" y="0"/>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1167">
                <a:extLst>
                  <a:ext uri="{FF2B5EF4-FFF2-40B4-BE49-F238E27FC236}">
                    <a16:creationId xmlns:a16="http://schemas.microsoft.com/office/drawing/2014/main" id="{A30DD9D2-E84F-49E3-81EB-3E1CE619C15F}"/>
                  </a:ext>
                </a:extLst>
              </p:cNvPr>
              <p:cNvSpPr>
                <a:spLocks/>
              </p:cNvSpPr>
              <p:nvPr/>
            </p:nvSpPr>
            <p:spPr bwMode="auto">
              <a:xfrm>
                <a:off x="-3455" y="1372"/>
                <a:ext cx="2" cy="7"/>
              </a:xfrm>
              <a:custGeom>
                <a:avLst/>
                <a:gdLst>
                  <a:gd name="T0" fmla="*/ 0 w 2"/>
                  <a:gd name="T1" fmla="*/ 0 h 7"/>
                  <a:gd name="T2" fmla="*/ 0 w 2"/>
                  <a:gd name="T3" fmla="*/ 7 h 7"/>
                  <a:gd name="T4" fmla="*/ 2 w 2"/>
                  <a:gd name="T5" fmla="*/ 7 h 7"/>
                  <a:gd name="T6" fmla="*/ 1 w 2"/>
                  <a:gd name="T7" fmla="*/ 0 h 7"/>
                  <a:gd name="T8" fmla="*/ 0 w 2"/>
                  <a:gd name="T9" fmla="*/ 0 h 7"/>
                </a:gdLst>
                <a:ahLst/>
                <a:cxnLst>
                  <a:cxn ang="0">
                    <a:pos x="T0" y="T1"/>
                  </a:cxn>
                  <a:cxn ang="0">
                    <a:pos x="T2" y="T3"/>
                  </a:cxn>
                  <a:cxn ang="0">
                    <a:pos x="T4" y="T5"/>
                  </a:cxn>
                  <a:cxn ang="0">
                    <a:pos x="T6" y="T7"/>
                  </a:cxn>
                  <a:cxn ang="0">
                    <a:pos x="T8" y="T9"/>
                  </a:cxn>
                </a:cxnLst>
                <a:rect l="0" t="0" r="r" b="b"/>
                <a:pathLst>
                  <a:path w="2" h="7">
                    <a:moveTo>
                      <a:pt x="0" y="0"/>
                    </a:moveTo>
                    <a:lnTo>
                      <a:pt x="0" y="7"/>
                    </a:lnTo>
                    <a:lnTo>
                      <a:pt x="2" y="7"/>
                    </a:lnTo>
                    <a:lnTo>
                      <a:pt x="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Freeform 1168">
                <a:extLst>
                  <a:ext uri="{FF2B5EF4-FFF2-40B4-BE49-F238E27FC236}">
                    <a16:creationId xmlns:a16="http://schemas.microsoft.com/office/drawing/2014/main" id="{887A0415-F2F4-4847-817C-AC3528D42E07}"/>
                  </a:ext>
                </a:extLst>
              </p:cNvPr>
              <p:cNvSpPr>
                <a:spLocks noEditPoints="1"/>
              </p:cNvSpPr>
              <p:nvPr/>
            </p:nvSpPr>
            <p:spPr bwMode="auto">
              <a:xfrm>
                <a:off x="-3272" y="1418"/>
                <a:ext cx="191" cy="54"/>
              </a:xfrm>
              <a:custGeom>
                <a:avLst/>
                <a:gdLst>
                  <a:gd name="T0" fmla="*/ 163 w 174"/>
                  <a:gd name="T1" fmla="*/ 40 h 49"/>
                  <a:gd name="T2" fmla="*/ 162 w 174"/>
                  <a:gd name="T3" fmla="*/ 42 h 49"/>
                  <a:gd name="T4" fmla="*/ 158 w 174"/>
                  <a:gd name="T5" fmla="*/ 45 h 49"/>
                  <a:gd name="T6" fmla="*/ 173 w 174"/>
                  <a:gd name="T7" fmla="*/ 49 h 49"/>
                  <a:gd name="T8" fmla="*/ 174 w 174"/>
                  <a:gd name="T9" fmla="*/ 43 h 49"/>
                  <a:gd name="T10" fmla="*/ 163 w 174"/>
                  <a:gd name="T11" fmla="*/ 40 h 49"/>
                  <a:gd name="T12" fmla="*/ 0 w 174"/>
                  <a:gd name="T13" fmla="*/ 0 h 49"/>
                  <a:gd name="T14" fmla="*/ 7 w 174"/>
                  <a:gd name="T15" fmla="*/ 7 h 49"/>
                  <a:gd name="T16" fmla="*/ 131 w 174"/>
                  <a:gd name="T17" fmla="*/ 38 h 49"/>
                  <a:gd name="T18" fmla="*/ 129 w 174"/>
                  <a:gd name="T19" fmla="*/ 32 h 49"/>
                  <a:gd name="T20" fmla="*/ 0 w 174"/>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49">
                    <a:moveTo>
                      <a:pt x="163" y="40"/>
                    </a:moveTo>
                    <a:cubicBezTo>
                      <a:pt x="162" y="41"/>
                      <a:pt x="162" y="41"/>
                      <a:pt x="162" y="42"/>
                    </a:cubicBezTo>
                    <a:cubicBezTo>
                      <a:pt x="160" y="43"/>
                      <a:pt x="159" y="44"/>
                      <a:pt x="158" y="45"/>
                    </a:cubicBezTo>
                    <a:cubicBezTo>
                      <a:pt x="173" y="49"/>
                      <a:pt x="173" y="49"/>
                      <a:pt x="173" y="49"/>
                    </a:cubicBezTo>
                    <a:cubicBezTo>
                      <a:pt x="173" y="47"/>
                      <a:pt x="173" y="45"/>
                      <a:pt x="174" y="43"/>
                    </a:cubicBezTo>
                    <a:cubicBezTo>
                      <a:pt x="163" y="40"/>
                      <a:pt x="163" y="40"/>
                      <a:pt x="163" y="40"/>
                    </a:cubicBezTo>
                    <a:moveTo>
                      <a:pt x="0" y="0"/>
                    </a:moveTo>
                    <a:cubicBezTo>
                      <a:pt x="7" y="7"/>
                      <a:pt x="7" y="7"/>
                      <a:pt x="7" y="7"/>
                    </a:cubicBezTo>
                    <a:cubicBezTo>
                      <a:pt x="131" y="38"/>
                      <a:pt x="131" y="38"/>
                      <a:pt x="131" y="38"/>
                    </a:cubicBezTo>
                    <a:cubicBezTo>
                      <a:pt x="129" y="36"/>
                      <a:pt x="129" y="34"/>
                      <a:pt x="129" y="32"/>
                    </a:cubicBezTo>
                    <a:cubicBezTo>
                      <a:pt x="0" y="0"/>
                      <a:pt x="0" y="0"/>
                      <a:pt x="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Freeform 1169">
                <a:extLst>
                  <a:ext uri="{FF2B5EF4-FFF2-40B4-BE49-F238E27FC236}">
                    <a16:creationId xmlns:a16="http://schemas.microsoft.com/office/drawing/2014/main" id="{80A4E94D-B1FA-40B4-BC5C-5B35EDDF09D4}"/>
                  </a:ext>
                </a:extLst>
              </p:cNvPr>
              <p:cNvSpPr>
                <a:spLocks/>
              </p:cNvSpPr>
              <p:nvPr/>
            </p:nvSpPr>
            <p:spPr bwMode="auto">
              <a:xfrm>
                <a:off x="-3130" y="1453"/>
                <a:ext cx="37" cy="15"/>
              </a:xfrm>
              <a:custGeom>
                <a:avLst/>
                <a:gdLst>
                  <a:gd name="T0" fmla="*/ 0 w 34"/>
                  <a:gd name="T1" fmla="*/ 0 h 13"/>
                  <a:gd name="T2" fmla="*/ 2 w 34"/>
                  <a:gd name="T3" fmla="*/ 6 h 13"/>
                  <a:gd name="T4" fmla="*/ 29 w 34"/>
                  <a:gd name="T5" fmla="*/ 13 h 13"/>
                  <a:gd name="T6" fmla="*/ 33 w 34"/>
                  <a:gd name="T7" fmla="*/ 10 h 13"/>
                  <a:gd name="T8" fmla="*/ 34 w 34"/>
                  <a:gd name="T9" fmla="*/ 8 h 13"/>
                  <a:gd name="T10" fmla="*/ 0 w 34"/>
                  <a:gd name="T11" fmla="*/ 0 h 13"/>
                </a:gdLst>
                <a:ahLst/>
                <a:cxnLst>
                  <a:cxn ang="0">
                    <a:pos x="T0" y="T1"/>
                  </a:cxn>
                  <a:cxn ang="0">
                    <a:pos x="T2" y="T3"/>
                  </a:cxn>
                  <a:cxn ang="0">
                    <a:pos x="T4" y="T5"/>
                  </a:cxn>
                  <a:cxn ang="0">
                    <a:pos x="T6" y="T7"/>
                  </a:cxn>
                  <a:cxn ang="0">
                    <a:pos x="T8" y="T9"/>
                  </a:cxn>
                  <a:cxn ang="0">
                    <a:pos x="T10" y="T11"/>
                  </a:cxn>
                </a:cxnLst>
                <a:rect l="0" t="0" r="r" b="b"/>
                <a:pathLst>
                  <a:path w="34" h="13">
                    <a:moveTo>
                      <a:pt x="0" y="0"/>
                    </a:moveTo>
                    <a:cubicBezTo>
                      <a:pt x="0" y="2"/>
                      <a:pt x="0" y="4"/>
                      <a:pt x="2" y="6"/>
                    </a:cubicBezTo>
                    <a:cubicBezTo>
                      <a:pt x="29" y="13"/>
                      <a:pt x="29" y="13"/>
                      <a:pt x="29" y="13"/>
                    </a:cubicBezTo>
                    <a:cubicBezTo>
                      <a:pt x="30" y="12"/>
                      <a:pt x="31" y="11"/>
                      <a:pt x="33" y="10"/>
                    </a:cubicBezTo>
                    <a:cubicBezTo>
                      <a:pt x="33" y="9"/>
                      <a:pt x="33" y="9"/>
                      <a:pt x="34" y="8"/>
                    </a:cubicBezTo>
                    <a:cubicBezTo>
                      <a:pt x="0" y="0"/>
                      <a:pt x="0" y="0"/>
                      <a:pt x="0" y="0"/>
                    </a:cubicBezTo>
                  </a:path>
                </a:pathLst>
              </a:custGeom>
              <a:solidFill>
                <a:srgbClr val="325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1170">
                <a:extLst>
                  <a:ext uri="{FF2B5EF4-FFF2-40B4-BE49-F238E27FC236}">
                    <a16:creationId xmlns:a16="http://schemas.microsoft.com/office/drawing/2014/main" id="{3D8915AB-BD03-4A1B-B5AA-D1F7D279A824}"/>
                  </a:ext>
                </a:extLst>
              </p:cNvPr>
              <p:cNvSpPr>
                <a:spLocks/>
              </p:cNvSpPr>
              <p:nvPr/>
            </p:nvSpPr>
            <p:spPr bwMode="auto">
              <a:xfrm>
                <a:off x="-3507" y="1360"/>
                <a:ext cx="3" cy="7"/>
              </a:xfrm>
              <a:custGeom>
                <a:avLst/>
                <a:gdLst>
                  <a:gd name="T0" fmla="*/ 1 w 3"/>
                  <a:gd name="T1" fmla="*/ 0 h 7"/>
                  <a:gd name="T2" fmla="*/ 0 w 3"/>
                  <a:gd name="T3" fmla="*/ 6 h 7"/>
                  <a:gd name="T4" fmla="*/ 1 w 3"/>
                  <a:gd name="T5" fmla="*/ 7 h 7"/>
                  <a:gd name="T6" fmla="*/ 3 w 3"/>
                  <a:gd name="T7" fmla="*/ 0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6"/>
                    </a:lnTo>
                    <a:lnTo>
                      <a:pt x="1" y="7"/>
                    </a:lnTo>
                    <a:lnTo>
                      <a:pt x="3" y="0"/>
                    </a:lnTo>
                    <a:lnTo>
                      <a:pt x="1"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Freeform 1171">
                <a:extLst>
                  <a:ext uri="{FF2B5EF4-FFF2-40B4-BE49-F238E27FC236}">
                    <a16:creationId xmlns:a16="http://schemas.microsoft.com/office/drawing/2014/main" id="{9DDEA7D7-85B3-436B-8C20-36902FE1AB1A}"/>
                  </a:ext>
                </a:extLst>
              </p:cNvPr>
              <p:cNvSpPr>
                <a:spLocks/>
              </p:cNvSpPr>
              <p:nvPr/>
            </p:nvSpPr>
            <p:spPr bwMode="auto">
              <a:xfrm>
                <a:off x="-3507" y="1360"/>
                <a:ext cx="3" cy="7"/>
              </a:xfrm>
              <a:custGeom>
                <a:avLst/>
                <a:gdLst>
                  <a:gd name="T0" fmla="*/ 1 w 3"/>
                  <a:gd name="T1" fmla="*/ 0 h 7"/>
                  <a:gd name="T2" fmla="*/ 0 w 3"/>
                  <a:gd name="T3" fmla="*/ 6 h 7"/>
                  <a:gd name="T4" fmla="*/ 1 w 3"/>
                  <a:gd name="T5" fmla="*/ 7 h 7"/>
                  <a:gd name="T6" fmla="*/ 3 w 3"/>
                  <a:gd name="T7" fmla="*/ 0 h 7"/>
                  <a:gd name="T8" fmla="*/ 1 w 3"/>
                  <a:gd name="T9" fmla="*/ 0 h 7"/>
                </a:gdLst>
                <a:ahLst/>
                <a:cxnLst>
                  <a:cxn ang="0">
                    <a:pos x="T0" y="T1"/>
                  </a:cxn>
                  <a:cxn ang="0">
                    <a:pos x="T2" y="T3"/>
                  </a:cxn>
                  <a:cxn ang="0">
                    <a:pos x="T4" y="T5"/>
                  </a:cxn>
                  <a:cxn ang="0">
                    <a:pos x="T6" y="T7"/>
                  </a:cxn>
                  <a:cxn ang="0">
                    <a:pos x="T8" y="T9"/>
                  </a:cxn>
                </a:cxnLst>
                <a:rect l="0" t="0" r="r" b="b"/>
                <a:pathLst>
                  <a:path w="3" h="7">
                    <a:moveTo>
                      <a:pt x="1" y="0"/>
                    </a:moveTo>
                    <a:lnTo>
                      <a:pt x="0" y="6"/>
                    </a:lnTo>
                    <a:lnTo>
                      <a:pt x="1" y="7"/>
                    </a:lnTo>
                    <a:lnTo>
                      <a:pt x="3"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Freeform 1172">
                <a:extLst>
                  <a:ext uri="{FF2B5EF4-FFF2-40B4-BE49-F238E27FC236}">
                    <a16:creationId xmlns:a16="http://schemas.microsoft.com/office/drawing/2014/main" id="{6E75ADC1-FA7F-4D02-B352-7B848C545DE7}"/>
                  </a:ext>
                </a:extLst>
              </p:cNvPr>
              <p:cNvSpPr>
                <a:spLocks/>
              </p:cNvSpPr>
              <p:nvPr/>
            </p:nvSpPr>
            <p:spPr bwMode="auto">
              <a:xfrm>
                <a:off x="-3283" y="1415"/>
                <a:ext cx="18" cy="11"/>
              </a:xfrm>
              <a:custGeom>
                <a:avLst/>
                <a:gdLst>
                  <a:gd name="T0" fmla="*/ 0 w 18"/>
                  <a:gd name="T1" fmla="*/ 0 h 11"/>
                  <a:gd name="T2" fmla="*/ 8 w 18"/>
                  <a:gd name="T3" fmla="*/ 9 h 11"/>
                  <a:gd name="T4" fmla="*/ 18 w 18"/>
                  <a:gd name="T5" fmla="*/ 11 h 11"/>
                  <a:gd name="T6" fmla="*/ 11 w 18"/>
                  <a:gd name="T7" fmla="*/ 3 h 11"/>
                  <a:gd name="T8" fmla="*/ 0 w 18"/>
                  <a:gd name="T9" fmla="*/ 0 h 11"/>
                </a:gdLst>
                <a:ahLst/>
                <a:cxnLst>
                  <a:cxn ang="0">
                    <a:pos x="T0" y="T1"/>
                  </a:cxn>
                  <a:cxn ang="0">
                    <a:pos x="T2" y="T3"/>
                  </a:cxn>
                  <a:cxn ang="0">
                    <a:pos x="T4" y="T5"/>
                  </a:cxn>
                  <a:cxn ang="0">
                    <a:pos x="T6" y="T7"/>
                  </a:cxn>
                  <a:cxn ang="0">
                    <a:pos x="T8" y="T9"/>
                  </a:cxn>
                </a:cxnLst>
                <a:rect l="0" t="0" r="r" b="b"/>
                <a:pathLst>
                  <a:path w="18" h="11">
                    <a:moveTo>
                      <a:pt x="0" y="0"/>
                    </a:moveTo>
                    <a:lnTo>
                      <a:pt x="8" y="9"/>
                    </a:lnTo>
                    <a:lnTo>
                      <a:pt x="18" y="11"/>
                    </a:lnTo>
                    <a:lnTo>
                      <a:pt x="11" y="3"/>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1173">
                <a:extLst>
                  <a:ext uri="{FF2B5EF4-FFF2-40B4-BE49-F238E27FC236}">
                    <a16:creationId xmlns:a16="http://schemas.microsoft.com/office/drawing/2014/main" id="{83C1DD83-BB6E-49D1-9DDC-14C14E44220D}"/>
                  </a:ext>
                </a:extLst>
              </p:cNvPr>
              <p:cNvSpPr>
                <a:spLocks/>
              </p:cNvSpPr>
              <p:nvPr/>
            </p:nvSpPr>
            <p:spPr bwMode="auto">
              <a:xfrm>
                <a:off x="-3283" y="1415"/>
                <a:ext cx="18" cy="11"/>
              </a:xfrm>
              <a:custGeom>
                <a:avLst/>
                <a:gdLst>
                  <a:gd name="T0" fmla="*/ 0 w 18"/>
                  <a:gd name="T1" fmla="*/ 0 h 11"/>
                  <a:gd name="T2" fmla="*/ 8 w 18"/>
                  <a:gd name="T3" fmla="*/ 9 h 11"/>
                  <a:gd name="T4" fmla="*/ 18 w 18"/>
                  <a:gd name="T5" fmla="*/ 11 h 11"/>
                  <a:gd name="T6" fmla="*/ 11 w 18"/>
                  <a:gd name="T7" fmla="*/ 3 h 11"/>
                  <a:gd name="T8" fmla="*/ 0 w 18"/>
                  <a:gd name="T9" fmla="*/ 0 h 11"/>
                </a:gdLst>
                <a:ahLst/>
                <a:cxnLst>
                  <a:cxn ang="0">
                    <a:pos x="T0" y="T1"/>
                  </a:cxn>
                  <a:cxn ang="0">
                    <a:pos x="T2" y="T3"/>
                  </a:cxn>
                  <a:cxn ang="0">
                    <a:pos x="T4" y="T5"/>
                  </a:cxn>
                  <a:cxn ang="0">
                    <a:pos x="T6" y="T7"/>
                  </a:cxn>
                  <a:cxn ang="0">
                    <a:pos x="T8" y="T9"/>
                  </a:cxn>
                </a:cxnLst>
                <a:rect l="0" t="0" r="r" b="b"/>
                <a:pathLst>
                  <a:path w="18" h="11">
                    <a:moveTo>
                      <a:pt x="0" y="0"/>
                    </a:moveTo>
                    <a:lnTo>
                      <a:pt x="8" y="9"/>
                    </a:lnTo>
                    <a:lnTo>
                      <a:pt x="18" y="11"/>
                    </a:lnTo>
                    <a:lnTo>
                      <a:pt x="11"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1174">
                <a:extLst>
                  <a:ext uri="{FF2B5EF4-FFF2-40B4-BE49-F238E27FC236}">
                    <a16:creationId xmlns:a16="http://schemas.microsoft.com/office/drawing/2014/main" id="{B58A39AF-C43F-4D0F-835A-892EDDFC5E64}"/>
                  </a:ext>
                </a:extLst>
              </p:cNvPr>
              <p:cNvSpPr>
                <a:spLocks noEditPoints="1"/>
              </p:cNvSpPr>
              <p:nvPr/>
            </p:nvSpPr>
            <p:spPr bwMode="auto">
              <a:xfrm>
                <a:off x="-4837" y="1382"/>
                <a:ext cx="471" cy="284"/>
              </a:xfrm>
              <a:custGeom>
                <a:avLst/>
                <a:gdLst>
                  <a:gd name="T0" fmla="*/ 54 w 428"/>
                  <a:gd name="T1" fmla="*/ 222 h 259"/>
                  <a:gd name="T2" fmla="*/ 0 w 428"/>
                  <a:gd name="T3" fmla="*/ 254 h 259"/>
                  <a:gd name="T4" fmla="*/ 3 w 428"/>
                  <a:gd name="T5" fmla="*/ 259 h 259"/>
                  <a:gd name="T6" fmla="*/ 55 w 428"/>
                  <a:gd name="T7" fmla="*/ 228 h 259"/>
                  <a:gd name="T8" fmla="*/ 54 w 428"/>
                  <a:gd name="T9" fmla="*/ 222 h 259"/>
                  <a:gd name="T10" fmla="*/ 215 w 428"/>
                  <a:gd name="T11" fmla="*/ 125 h 259"/>
                  <a:gd name="T12" fmla="*/ 55 w 428"/>
                  <a:gd name="T13" fmla="*/ 221 h 259"/>
                  <a:gd name="T14" fmla="*/ 56 w 428"/>
                  <a:gd name="T15" fmla="*/ 227 h 259"/>
                  <a:gd name="T16" fmla="*/ 221 w 428"/>
                  <a:gd name="T17" fmla="*/ 129 h 259"/>
                  <a:gd name="T18" fmla="*/ 215 w 428"/>
                  <a:gd name="T19" fmla="*/ 125 h 259"/>
                  <a:gd name="T20" fmla="*/ 245 w 428"/>
                  <a:gd name="T21" fmla="*/ 107 h 259"/>
                  <a:gd name="T22" fmla="*/ 216 w 428"/>
                  <a:gd name="T23" fmla="*/ 125 h 259"/>
                  <a:gd name="T24" fmla="*/ 222 w 428"/>
                  <a:gd name="T25" fmla="*/ 128 h 259"/>
                  <a:gd name="T26" fmla="*/ 240 w 428"/>
                  <a:gd name="T27" fmla="*/ 117 h 259"/>
                  <a:gd name="T28" fmla="*/ 245 w 428"/>
                  <a:gd name="T29" fmla="*/ 107 h 259"/>
                  <a:gd name="T30" fmla="*/ 268 w 428"/>
                  <a:gd name="T31" fmla="*/ 94 h 259"/>
                  <a:gd name="T32" fmla="*/ 249 w 428"/>
                  <a:gd name="T33" fmla="*/ 105 h 259"/>
                  <a:gd name="T34" fmla="*/ 244 w 428"/>
                  <a:gd name="T35" fmla="*/ 115 h 259"/>
                  <a:gd name="T36" fmla="*/ 252 w 428"/>
                  <a:gd name="T37" fmla="*/ 110 h 259"/>
                  <a:gd name="T38" fmla="*/ 268 w 428"/>
                  <a:gd name="T39" fmla="*/ 94 h 259"/>
                  <a:gd name="T40" fmla="*/ 276 w 428"/>
                  <a:gd name="T41" fmla="*/ 89 h 259"/>
                  <a:gd name="T42" fmla="*/ 273 w 428"/>
                  <a:gd name="T43" fmla="*/ 91 h 259"/>
                  <a:gd name="T44" fmla="*/ 256 w 428"/>
                  <a:gd name="T45" fmla="*/ 108 h 259"/>
                  <a:gd name="T46" fmla="*/ 282 w 428"/>
                  <a:gd name="T47" fmla="*/ 92 h 259"/>
                  <a:gd name="T48" fmla="*/ 276 w 428"/>
                  <a:gd name="T49" fmla="*/ 89 h 259"/>
                  <a:gd name="T50" fmla="*/ 302 w 428"/>
                  <a:gd name="T51" fmla="*/ 78 h 259"/>
                  <a:gd name="T52" fmla="*/ 302 w 428"/>
                  <a:gd name="T53" fmla="*/ 81 h 259"/>
                  <a:gd name="T54" fmla="*/ 305 w 428"/>
                  <a:gd name="T55" fmla="*/ 79 h 259"/>
                  <a:gd name="T56" fmla="*/ 302 w 428"/>
                  <a:gd name="T57" fmla="*/ 78 h 259"/>
                  <a:gd name="T58" fmla="*/ 425 w 428"/>
                  <a:gd name="T59" fmla="*/ 0 h 259"/>
                  <a:gd name="T60" fmla="*/ 302 w 428"/>
                  <a:gd name="T61" fmla="*/ 73 h 259"/>
                  <a:gd name="T62" fmla="*/ 314 w 428"/>
                  <a:gd name="T63" fmla="*/ 73 h 259"/>
                  <a:gd name="T64" fmla="*/ 428 w 428"/>
                  <a:gd name="T65" fmla="*/ 5 h 259"/>
                  <a:gd name="T66" fmla="*/ 425 w 428"/>
                  <a:gd name="T67"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8" h="259">
                    <a:moveTo>
                      <a:pt x="54" y="222"/>
                    </a:moveTo>
                    <a:cubicBezTo>
                      <a:pt x="0" y="254"/>
                      <a:pt x="0" y="254"/>
                      <a:pt x="0" y="254"/>
                    </a:cubicBezTo>
                    <a:cubicBezTo>
                      <a:pt x="1" y="256"/>
                      <a:pt x="2" y="257"/>
                      <a:pt x="3" y="259"/>
                    </a:cubicBezTo>
                    <a:cubicBezTo>
                      <a:pt x="55" y="228"/>
                      <a:pt x="55" y="228"/>
                      <a:pt x="55" y="228"/>
                    </a:cubicBezTo>
                    <a:cubicBezTo>
                      <a:pt x="54" y="222"/>
                      <a:pt x="54" y="222"/>
                      <a:pt x="54" y="222"/>
                    </a:cubicBezTo>
                    <a:moveTo>
                      <a:pt x="215" y="125"/>
                    </a:moveTo>
                    <a:cubicBezTo>
                      <a:pt x="55" y="221"/>
                      <a:pt x="55" y="221"/>
                      <a:pt x="55" y="221"/>
                    </a:cubicBezTo>
                    <a:cubicBezTo>
                      <a:pt x="56" y="227"/>
                      <a:pt x="56" y="227"/>
                      <a:pt x="56" y="227"/>
                    </a:cubicBezTo>
                    <a:cubicBezTo>
                      <a:pt x="221" y="129"/>
                      <a:pt x="221" y="129"/>
                      <a:pt x="221" y="129"/>
                    </a:cubicBezTo>
                    <a:cubicBezTo>
                      <a:pt x="215" y="125"/>
                      <a:pt x="215" y="125"/>
                      <a:pt x="215" y="125"/>
                    </a:cubicBezTo>
                    <a:moveTo>
                      <a:pt x="245" y="107"/>
                    </a:moveTo>
                    <a:cubicBezTo>
                      <a:pt x="216" y="125"/>
                      <a:pt x="216" y="125"/>
                      <a:pt x="216" y="125"/>
                    </a:cubicBezTo>
                    <a:cubicBezTo>
                      <a:pt x="222" y="128"/>
                      <a:pt x="222" y="128"/>
                      <a:pt x="222" y="128"/>
                    </a:cubicBezTo>
                    <a:cubicBezTo>
                      <a:pt x="240" y="117"/>
                      <a:pt x="240" y="117"/>
                      <a:pt x="240" y="117"/>
                    </a:cubicBezTo>
                    <a:cubicBezTo>
                      <a:pt x="245" y="107"/>
                      <a:pt x="245" y="107"/>
                      <a:pt x="245" y="107"/>
                    </a:cubicBezTo>
                    <a:moveTo>
                      <a:pt x="268" y="94"/>
                    </a:moveTo>
                    <a:cubicBezTo>
                      <a:pt x="249" y="105"/>
                      <a:pt x="249" y="105"/>
                      <a:pt x="249" y="105"/>
                    </a:cubicBezTo>
                    <a:cubicBezTo>
                      <a:pt x="244" y="115"/>
                      <a:pt x="244" y="115"/>
                      <a:pt x="244" y="115"/>
                    </a:cubicBezTo>
                    <a:cubicBezTo>
                      <a:pt x="252" y="110"/>
                      <a:pt x="252" y="110"/>
                      <a:pt x="252" y="110"/>
                    </a:cubicBezTo>
                    <a:cubicBezTo>
                      <a:pt x="268" y="94"/>
                      <a:pt x="268" y="94"/>
                      <a:pt x="268" y="94"/>
                    </a:cubicBezTo>
                    <a:moveTo>
                      <a:pt x="276" y="89"/>
                    </a:moveTo>
                    <a:cubicBezTo>
                      <a:pt x="273" y="91"/>
                      <a:pt x="273" y="91"/>
                      <a:pt x="273" y="91"/>
                    </a:cubicBezTo>
                    <a:cubicBezTo>
                      <a:pt x="256" y="108"/>
                      <a:pt x="256" y="108"/>
                      <a:pt x="256" y="108"/>
                    </a:cubicBezTo>
                    <a:cubicBezTo>
                      <a:pt x="282" y="92"/>
                      <a:pt x="282" y="92"/>
                      <a:pt x="282" y="92"/>
                    </a:cubicBezTo>
                    <a:cubicBezTo>
                      <a:pt x="280" y="92"/>
                      <a:pt x="278" y="90"/>
                      <a:pt x="276" y="89"/>
                    </a:cubicBezTo>
                    <a:moveTo>
                      <a:pt x="302" y="78"/>
                    </a:moveTo>
                    <a:cubicBezTo>
                      <a:pt x="302" y="79"/>
                      <a:pt x="302" y="80"/>
                      <a:pt x="302" y="81"/>
                    </a:cubicBezTo>
                    <a:cubicBezTo>
                      <a:pt x="305" y="79"/>
                      <a:pt x="305" y="79"/>
                      <a:pt x="305" y="79"/>
                    </a:cubicBezTo>
                    <a:cubicBezTo>
                      <a:pt x="302" y="78"/>
                      <a:pt x="302" y="78"/>
                      <a:pt x="302" y="78"/>
                    </a:cubicBezTo>
                    <a:moveTo>
                      <a:pt x="425" y="0"/>
                    </a:moveTo>
                    <a:cubicBezTo>
                      <a:pt x="302" y="73"/>
                      <a:pt x="302" y="73"/>
                      <a:pt x="302" y="73"/>
                    </a:cubicBezTo>
                    <a:cubicBezTo>
                      <a:pt x="314" y="73"/>
                      <a:pt x="314" y="73"/>
                      <a:pt x="314" y="73"/>
                    </a:cubicBezTo>
                    <a:cubicBezTo>
                      <a:pt x="428" y="5"/>
                      <a:pt x="428" y="5"/>
                      <a:pt x="428" y="5"/>
                    </a:cubicBezTo>
                    <a:cubicBezTo>
                      <a:pt x="427" y="4"/>
                      <a:pt x="426" y="2"/>
                      <a:pt x="42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Freeform 1175">
                <a:extLst>
                  <a:ext uri="{FF2B5EF4-FFF2-40B4-BE49-F238E27FC236}">
                    <a16:creationId xmlns:a16="http://schemas.microsoft.com/office/drawing/2014/main" id="{CB661FA2-BD99-4188-A7A3-FF036AC6BF19}"/>
                  </a:ext>
                </a:extLst>
              </p:cNvPr>
              <p:cNvSpPr>
                <a:spLocks/>
              </p:cNvSpPr>
              <p:nvPr/>
            </p:nvSpPr>
            <p:spPr bwMode="auto">
              <a:xfrm>
                <a:off x="-4600" y="1519"/>
                <a:ext cx="8" cy="5"/>
              </a:xfrm>
              <a:custGeom>
                <a:avLst/>
                <a:gdLst>
                  <a:gd name="T0" fmla="*/ 1 w 8"/>
                  <a:gd name="T1" fmla="*/ 0 h 5"/>
                  <a:gd name="T2" fmla="*/ 0 w 8"/>
                  <a:gd name="T3" fmla="*/ 0 h 5"/>
                  <a:gd name="T4" fmla="*/ 7 w 8"/>
                  <a:gd name="T5" fmla="*/ 5 h 5"/>
                  <a:gd name="T6" fmla="*/ 8 w 8"/>
                  <a:gd name="T7" fmla="*/ 4 h 5"/>
                  <a:gd name="T8" fmla="*/ 1 w 8"/>
                  <a:gd name="T9" fmla="*/ 0 h 5"/>
                </a:gdLst>
                <a:ahLst/>
                <a:cxnLst>
                  <a:cxn ang="0">
                    <a:pos x="T0" y="T1"/>
                  </a:cxn>
                  <a:cxn ang="0">
                    <a:pos x="T2" y="T3"/>
                  </a:cxn>
                  <a:cxn ang="0">
                    <a:pos x="T4" y="T5"/>
                  </a:cxn>
                  <a:cxn ang="0">
                    <a:pos x="T6" y="T7"/>
                  </a:cxn>
                  <a:cxn ang="0">
                    <a:pos x="T8" y="T9"/>
                  </a:cxn>
                </a:cxnLst>
                <a:rect l="0" t="0" r="r" b="b"/>
                <a:pathLst>
                  <a:path w="8" h="5">
                    <a:moveTo>
                      <a:pt x="1" y="0"/>
                    </a:moveTo>
                    <a:lnTo>
                      <a:pt x="0" y="0"/>
                    </a:lnTo>
                    <a:lnTo>
                      <a:pt x="7" y="5"/>
                    </a:lnTo>
                    <a:lnTo>
                      <a:pt x="8" y="4"/>
                    </a:lnTo>
                    <a:lnTo>
                      <a:pt x="1"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1176">
                <a:extLst>
                  <a:ext uri="{FF2B5EF4-FFF2-40B4-BE49-F238E27FC236}">
                    <a16:creationId xmlns:a16="http://schemas.microsoft.com/office/drawing/2014/main" id="{4D93471E-7730-4A24-801C-B47C90C4C887}"/>
                  </a:ext>
                </a:extLst>
              </p:cNvPr>
              <p:cNvSpPr>
                <a:spLocks/>
              </p:cNvSpPr>
              <p:nvPr/>
            </p:nvSpPr>
            <p:spPr bwMode="auto">
              <a:xfrm>
                <a:off x="-4600" y="1519"/>
                <a:ext cx="8" cy="5"/>
              </a:xfrm>
              <a:custGeom>
                <a:avLst/>
                <a:gdLst>
                  <a:gd name="T0" fmla="*/ 1 w 8"/>
                  <a:gd name="T1" fmla="*/ 0 h 5"/>
                  <a:gd name="T2" fmla="*/ 0 w 8"/>
                  <a:gd name="T3" fmla="*/ 0 h 5"/>
                  <a:gd name="T4" fmla="*/ 7 w 8"/>
                  <a:gd name="T5" fmla="*/ 5 h 5"/>
                  <a:gd name="T6" fmla="*/ 8 w 8"/>
                  <a:gd name="T7" fmla="*/ 4 h 5"/>
                  <a:gd name="T8" fmla="*/ 1 w 8"/>
                  <a:gd name="T9" fmla="*/ 0 h 5"/>
                </a:gdLst>
                <a:ahLst/>
                <a:cxnLst>
                  <a:cxn ang="0">
                    <a:pos x="T0" y="T1"/>
                  </a:cxn>
                  <a:cxn ang="0">
                    <a:pos x="T2" y="T3"/>
                  </a:cxn>
                  <a:cxn ang="0">
                    <a:pos x="T4" y="T5"/>
                  </a:cxn>
                  <a:cxn ang="0">
                    <a:pos x="T6" y="T7"/>
                  </a:cxn>
                  <a:cxn ang="0">
                    <a:pos x="T8" y="T9"/>
                  </a:cxn>
                </a:cxnLst>
                <a:rect l="0" t="0" r="r" b="b"/>
                <a:pathLst>
                  <a:path w="8" h="5">
                    <a:moveTo>
                      <a:pt x="1" y="0"/>
                    </a:moveTo>
                    <a:lnTo>
                      <a:pt x="0" y="0"/>
                    </a:lnTo>
                    <a:lnTo>
                      <a:pt x="7" y="5"/>
                    </a:lnTo>
                    <a:lnTo>
                      <a:pt x="8"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Freeform 1177">
                <a:extLst>
                  <a:ext uri="{FF2B5EF4-FFF2-40B4-BE49-F238E27FC236}">
                    <a16:creationId xmlns:a16="http://schemas.microsoft.com/office/drawing/2014/main" id="{94A53BAE-6D74-408A-8725-F2AE56FEBD97}"/>
                  </a:ext>
                </a:extLst>
              </p:cNvPr>
              <p:cNvSpPr>
                <a:spLocks/>
              </p:cNvSpPr>
              <p:nvPr/>
            </p:nvSpPr>
            <p:spPr bwMode="auto">
              <a:xfrm>
                <a:off x="-4777" y="1624"/>
                <a:ext cx="2" cy="8"/>
              </a:xfrm>
              <a:custGeom>
                <a:avLst/>
                <a:gdLst>
                  <a:gd name="T0" fmla="*/ 1 w 2"/>
                  <a:gd name="T1" fmla="*/ 0 h 8"/>
                  <a:gd name="T2" fmla="*/ 0 w 2"/>
                  <a:gd name="T3" fmla="*/ 2 h 8"/>
                  <a:gd name="T4" fmla="*/ 1 w 2"/>
                  <a:gd name="T5" fmla="*/ 8 h 8"/>
                  <a:gd name="T6" fmla="*/ 2 w 2"/>
                  <a:gd name="T7" fmla="*/ 7 h 8"/>
                  <a:gd name="T8" fmla="*/ 1 w 2"/>
                  <a:gd name="T9" fmla="*/ 0 h 8"/>
                </a:gdLst>
                <a:ahLst/>
                <a:cxnLst>
                  <a:cxn ang="0">
                    <a:pos x="T0" y="T1"/>
                  </a:cxn>
                  <a:cxn ang="0">
                    <a:pos x="T2" y="T3"/>
                  </a:cxn>
                  <a:cxn ang="0">
                    <a:pos x="T4" y="T5"/>
                  </a:cxn>
                  <a:cxn ang="0">
                    <a:pos x="T6" y="T7"/>
                  </a:cxn>
                  <a:cxn ang="0">
                    <a:pos x="T8" y="T9"/>
                  </a:cxn>
                </a:cxnLst>
                <a:rect l="0" t="0" r="r" b="b"/>
                <a:pathLst>
                  <a:path w="2" h="8">
                    <a:moveTo>
                      <a:pt x="1" y="0"/>
                    </a:moveTo>
                    <a:lnTo>
                      <a:pt x="0" y="2"/>
                    </a:lnTo>
                    <a:lnTo>
                      <a:pt x="1" y="8"/>
                    </a:lnTo>
                    <a:lnTo>
                      <a:pt x="2" y="7"/>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1178">
                <a:extLst>
                  <a:ext uri="{FF2B5EF4-FFF2-40B4-BE49-F238E27FC236}">
                    <a16:creationId xmlns:a16="http://schemas.microsoft.com/office/drawing/2014/main" id="{51F0A975-CF75-4593-ACFF-898BF3CB52DA}"/>
                  </a:ext>
                </a:extLst>
              </p:cNvPr>
              <p:cNvSpPr>
                <a:spLocks/>
              </p:cNvSpPr>
              <p:nvPr/>
            </p:nvSpPr>
            <p:spPr bwMode="auto">
              <a:xfrm>
                <a:off x="-4777" y="1624"/>
                <a:ext cx="2" cy="8"/>
              </a:xfrm>
              <a:custGeom>
                <a:avLst/>
                <a:gdLst>
                  <a:gd name="T0" fmla="*/ 1 w 2"/>
                  <a:gd name="T1" fmla="*/ 0 h 8"/>
                  <a:gd name="T2" fmla="*/ 0 w 2"/>
                  <a:gd name="T3" fmla="*/ 2 h 8"/>
                  <a:gd name="T4" fmla="*/ 1 w 2"/>
                  <a:gd name="T5" fmla="*/ 8 h 8"/>
                  <a:gd name="T6" fmla="*/ 2 w 2"/>
                  <a:gd name="T7" fmla="*/ 7 h 8"/>
                  <a:gd name="T8" fmla="*/ 1 w 2"/>
                  <a:gd name="T9" fmla="*/ 0 h 8"/>
                </a:gdLst>
                <a:ahLst/>
                <a:cxnLst>
                  <a:cxn ang="0">
                    <a:pos x="T0" y="T1"/>
                  </a:cxn>
                  <a:cxn ang="0">
                    <a:pos x="T2" y="T3"/>
                  </a:cxn>
                  <a:cxn ang="0">
                    <a:pos x="T4" y="T5"/>
                  </a:cxn>
                  <a:cxn ang="0">
                    <a:pos x="T6" y="T7"/>
                  </a:cxn>
                  <a:cxn ang="0">
                    <a:pos x="T8" y="T9"/>
                  </a:cxn>
                </a:cxnLst>
                <a:rect l="0" t="0" r="r" b="b"/>
                <a:pathLst>
                  <a:path w="2" h="8">
                    <a:moveTo>
                      <a:pt x="1" y="0"/>
                    </a:moveTo>
                    <a:lnTo>
                      <a:pt x="0" y="2"/>
                    </a:lnTo>
                    <a:lnTo>
                      <a:pt x="1" y="8"/>
                    </a:lnTo>
                    <a:lnTo>
                      <a:pt x="2"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1179">
                <a:extLst>
                  <a:ext uri="{FF2B5EF4-FFF2-40B4-BE49-F238E27FC236}">
                    <a16:creationId xmlns:a16="http://schemas.microsoft.com/office/drawing/2014/main" id="{E050B6AB-B679-4D45-81CB-B82DA637E656}"/>
                  </a:ext>
                </a:extLst>
              </p:cNvPr>
              <p:cNvSpPr>
                <a:spLocks/>
              </p:cNvSpPr>
              <p:nvPr/>
            </p:nvSpPr>
            <p:spPr bwMode="auto">
              <a:xfrm>
                <a:off x="-4573" y="1497"/>
                <a:ext cx="10" cy="13"/>
              </a:xfrm>
              <a:custGeom>
                <a:avLst/>
                <a:gdLst>
                  <a:gd name="T0" fmla="*/ 10 w 10"/>
                  <a:gd name="T1" fmla="*/ 0 h 13"/>
                  <a:gd name="T2" fmla="*/ 6 w 10"/>
                  <a:gd name="T3" fmla="*/ 2 h 13"/>
                  <a:gd name="T4" fmla="*/ 0 w 10"/>
                  <a:gd name="T5" fmla="*/ 13 h 13"/>
                  <a:gd name="T6" fmla="*/ 5 w 10"/>
                  <a:gd name="T7" fmla="*/ 11 h 13"/>
                  <a:gd name="T8" fmla="*/ 10 w 10"/>
                  <a:gd name="T9" fmla="*/ 0 h 13"/>
                </a:gdLst>
                <a:ahLst/>
                <a:cxnLst>
                  <a:cxn ang="0">
                    <a:pos x="T0" y="T1"/>
                  </a:cxn>
                  <a:cxn ang="0">
                    <a:pos x="T2" y="T3"/>
                  </a:cxn>
                  <a:cxn ang="0">
                    <a:pos x="T4" y="T5"/>
                  </a:cxn>
                  <a:cxn ang="0">
                    <a:pos x="T6" y="T7"/>
                  </a:cxn>
                  <a:cxn ang="0">
                    <a:pos x="T8" y="T9"/>
                  </a:cxn>
                </a:cxnLst>
                <a:rect l="0" t="0" r="r" b="b"/>
                <a:pathLst>
                  <a:path w="10" h="13">
                    <a:moveTo>
                      <a:pt x="10" y="0"/>
                    </a:moveTo>
                    <a:lnTo>
                      <a:pt x="6" y="2"/>
                    </a:lnTo>
                    <a:lnTo>
                      <a:pt x="0" y="13"/>
                    </a:lnTo>
                    <a:lnTo>
                      <a:pt x="5" y="11"/>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1180">
                <a:extLst>
                  <a:ext uri="{FF2B5EF4-FFF2-40B4-BE49-F238E27FC236}">
                    <a16:creationId xmlns:a16="http://schemas.microsoft.com/office/drawing/2014/main" id="{6564EA61-DEA7-4841-85C2-0EB321D88640}"/>
                  </a:ext>
                </a:extLst>
              </p:cNvPr>
              <p:cNvSpPr>
                <a:spLocks/>
              </p:cNvSpPr>
              <p:nvPr/>
            </p:nvSpPr>
            <p:spPr bwMode="auto">
              <a:xfrm>
                <a:off x="-4573" y="1497"/>
                <a:ext cx="10" cy="13"/>
              </a:xfrm>
              <a:custGeom>
                <a:avLst/>
                <a:gdLst>
                  <a:gd name="T0" fmla="*/ 10 w 10"/>
                  <a:gd name="T1" fmla="*/ 0 h 13"/>
                  <a:gd name="T2" fmla="*/ 6 w 10"/>
                  <a:gd name="T3" fmla="*/ 2 h 13"/>
                  <a:gd name="T4" fmla="*/ 0 w 10"/>
                  <a:gd name="T5" fmla="*/ 13 h 13"/>
                  <a:gd name="T6" fmla="*/ 5 w 10"/>
                  <a:gd name="T7" fmla="*/ 11 h 13"/>
                  <a:gd name="T8" fmla="*/ 10 w 10"/>
                  <a:gd name="T9" fmla="*/ 0 h 13"/>
                </a:gdLst>
                <a:ahLst/>
                <a:cxnLst>
                  <a:cxn ang="0">
                    <a:pos x="T0" y="T1"/>
                  </a:cxn>
                  <a:cxn ang="0">
                    <a:pos x="T2" y="T3"/>
                  </a:cxn>
                  <a:cxn ang="0">
                    <a:pos x="T4" y="T5"/>
                  </a:cxn>
                  <a:cxn ang="0">
                    <a:pos x="T6" y="T7"/>
                  </a:cxn>
                  <a:cxn ang="0">
                    <a:pos x="T8" y="T9"/>
                  </a:cxn>
                </a:cxnLst>
                <a:rect l="0" t="0" r="r" b="b"/>
                <a:pathLst>
                  <a:path w="10" h="13">
                    <a:moveTo>
                      <a:pt x="10" y="0"/>
                    </a:moveTo>
                    <a:lnTo>
                      <a:pt x="6" y="2"/>
                    </a:lnTo>
                    <a:lnTo>
                      <a:pt x="0" y="13"/>
                    </a:lnTo>
                    <a:lnTo>
                      <a:pt x="5" y="11"/>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1181">
                <a:extLst>
                  <a:ext uri="{FF2B5EF4-FFF2-40B4-BE49-F238E27FC236}">
                    <a16:creationId xmlns:a16="http://schemas.microsoft.com/office/drawing/2014/main" id="{57455B13-A731-4E35-8EF7-6668EBE131C4}"/>
                  </a:ext>
                </a:extLst>
              </p:cNvPr>
              <p:cNvSpPr>
                <a:spLocks/>
              </p:cNvSpPr>
              <p:nvPr/>
            </p:nvSpPr>
            <p:spPr bwMode="auto">
              <a:xfrm>
                <a:off x="-4559" y="1482"/>
                <a:ext cx="23" cy="21"/>
              </a:xfrm>
              <a:custGeom>
                <a:avLst/>
                <a:gdLst>
                  <a:gd name="T0" fmla="*/ 23 w 23"/>
                  <a:gd name="T1" fmla="*/ 0 h 21"/>
                  <a:gd name="T2" fmla="*/ 17 w 23"/>
                  <a:gd name="T3" fmla="*/ 3 h 21"/>
                  <a:gd name="T4" fmla="*/ 0 w 23"/>
                  <a:gd name="T5" fmla="*/ 21 h 21"/>
                  <a:gd name="T6" fmla="*/ 4 w 23"/>
                  <a:gd name="T7" fmla="*/ 19 h 21"/>
                  <a:gd name="T8" fmla="*/ 23 w 23"/>
                  <a:gd name="T9" fmla="*/ 0 h 21"/>
                </a:gdLst>
                <a:ahLst/>
                <a:cxnLst>
                  <a:cxn ang="0">
                    <a:pos x="T0" y="T1"/>
                  </a:cxn>
                  <a:cxn ang="0">
                    <a:pos x="T2" y="T3"/>
                  </a:cxn>
                  <a:cxn ang="0">
                    <a:pos x="T4" y="T5"/>
                  </a:cxn>
                  <a:cxn ang="0">
                    <a:pos x="T6" y="T7"/>
                  </a:cxn>
                  <a:cxn ang="0">
                    <a:pos x="T8" y="T9"/>
                  </a:cxn>
                </a:cxnLst>
                <a:rect l="0" t="0" r="r" b="b"/>
                <a:pathLst>
                  <a:path w="23" h="21">
                    <a:moveTo>
                      <a:pt x="23" y="0"/>
                    </a:moveTo>
                    <a:lnTo>
                      <a:pt x="17" y="3"/>
                    </a:lnTo>
                    <a:lnTo>
                      <a:pt x="0" y="21"/>
                    </a:lnTo>
                    <a:lnTo>
                      <a:pt x="4" y="19"/>
                    </a:lnTo>
                    <a:lnTo>
                      <a:pt x="23"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1182">
                <a:extLst>
                  <a:ext uri="{FF2B5EF4-FFF2-40B4-BE49-F238E27FC236}">
                    <a16:creationId xmlns:a16="http://schemas.microsoft.com/office/drawing/2014/main" id="{02E494E5-43C3-4812-A1AB-C5D8C3F2ABD4}"/>
                  </a:ext>
                </a:extLst>
              </p:cNvPr>
              <p:cNvSpPr>
                <a:spLocks/>
              </p:cNvSpPr>
              <p:nvPr/>
            </p:nvSpPr>
            <p:spPr bwMode="auto">
              <a:xfrm>
                <a:off x="-4559" y="1482"/>
                <a:ext cx="23" cy="21"/>
              </a:xfrm>
              <a:custGeom>
                <a:avLst/>
                <a:gdLst>
                  <a:gd name="T0" fmla="*/ 23 w 23"/>
                  <a:gd name="T1" fmla="*/ 0 h 21"/>
                  <a:gd name="T2" fmla="*/ 17 w 23"/>
                  <a:gd name="T3" fmla="*/ 3 h 21"/>
                  <a:gd name="T4" fmla="*/ 0 w 23"/>
                  <a:gd name="T5" fmla="*/ 21 h 21"/>
                  <a:gd name="T6" fmla="*/ 4 w 23"/>
                  <a:gd name="T7" fmla="*/ 19 h 21"/>
                  <a:gd name="T8" fmla="*/ 23 w 23"/>
                  <a:gd name="T9" fmla="*/ 0 h 21"/>
                </a:gdLst>
                <a:ahLst/>
                <a:cxnLst>
                  <a:cxn ang="0">
                    <a:pos x="T0" y="T1"/>
                  </a:cxn>
                  <a:cxn ang="0">
                    <a:pos x="T2" y="T3"/>
                  </a:cxn>
                  <a:cxn ang="0">
                    <a:pos x="T4" y="T5"/>
                  </a:cxn>
                  <a:cxn ang="0">
                    <a:pos x="T6" y="T7"/>
                  </a:cxn>
                  <a:cxn ang="0">
                    <a:pos x="T8" y="T9"/>
                  </a:cxn>
                </a:cxnLst>
                <a:rect l="0" t="0" r="r" b="b"/>
                <a:pathLst>
                  <a:path w="23" h="21">
                    <a:moveTo>
                      <a:pt x="23" y="0"/>
                    </a:moveTo>
                    <a:lnTo>
                      <a:pt x="17" y="3"/>
                    </a:lnTo>
                    <a:lnTo>
                      <a:pt x="0" y="21"/>
                    </a:lnTo>
                    <a:lnTo>
                      <a:pt x="4" y="1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1183">
                <a:extLst>
                  <a:ext uri="{FF2B5EF4-FFF2-40B4-BE49-F238E27FC236}">
                    <a16:creationId xmlns:a16="http://schemas.microsoft.com/office/drawing/2014/main" id="{E30B0472-1227-494D-9EE9-92E32D4AA14C}"/>
                  </a:ext>
                </a:extLst>
              </p:cNvPr>
              <p:cNvSpPr>
                <a:spLocks/>
              </p:cNvSpPr>
              <p:nvPr/>
            </p:nvSpPr>
            <p:spPr bwMode="auto">
              <a:xfrm>
                <a:off x="-4504" y="1462"/>
                <a:ext cx="13" cy="7"/>
              </a:xfrm>
              <a:custGeom>
                <a:avLst/>
                <a:gdLst>
                  <a:gd name="T0" fmla="*/ 0 w 12"/>
                  <a:gd name="T1" fmla="*/ 0 h 6"/>
                  <a:gd name="T2" fmla="*/ 0 w 12"/>
                  <a:gd name="T3" fmla="*/ 1 h 6"/>
                  <a:gd name="T4" fmla="*/ 0 w 12"/>
                  <a:gd name="T5" fmla="*/ 5 h 6"/>
                  <a:gd name="T6" fmla="*/ 3 w 12"/>
                  <a:gd name="T7" fmla="*/ 6 h 6"/>
                  <a:gd name="T8" fmla="*/ 12 w 12"/>
                  <a:gd name="T9" fmla="*/ 0 h 6"/>
                  <a:gd name="T10" fmla="*/ 0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0" y="0"/>
                    </a:moveTo>
                    <a:cubicBezTo>
                      <a:pt x="0" y="1"/>
                      <a:pt x="0" y="1"/>
                      <a:pt x="0" y="1"/>
                    </a:cubicBezTo>
                    <a:cubicBezTo>
                      <a:pt x="0" y="2"/>
                      <a:pt x="0" y="4"/>
                      <a:pt x="0" y="5"/>
                    </a:cubicBezTo>
                    <a:cubicBezTo>
                      <a:pt x="3" y="6"/>
                      <a:pt x="3" y="6"/>
                      <a:pt x="3" y="6"/>
                    </a:cubicBezTo>
                    <a:cubicBezTo>
                      <a:pt x="12" y="0"/>
                      <a:pt x="12" y="0"/>
                      <a:pt x="12" y="0"/>
                    </a:cubicBezTo>
                    <a:cubicBezTo>
                      <a:pt x="0" y="0"/>
                      <a:pt x="0" y="0"/>
                      <a:pt x="0"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1184">
                <a:extLst>
                  <a:ext uri="{FF2B5EF4-FFF2-40B4-BE49-F238E27FC236}">
                    <a16:creationId xmlns:a16="http://schemas.microsoft.com/office/drawing/2014/main" id="{DB02F506-69F6-4DE5-B060-92FFD1A42178}"/>
                  </a:ext>
                </a:extLst>
              </p:cNvPr>
              <p:cNvSpPr>
                <a:spLocks/>
              </p:cNvSpPr>
              <p:nvPr/>
            </p:nvSpPr>
            <p:spPr bwMode="auto">
              <a:xfrm>
                <a:off x="-4533" y="1463"/>
                <a:ext cx="29" cy="20"/>
              </a:xfrm>
              <a:custGeom>
                <a:avLst/>
                <a:gdLst>
                  <a:gd name="T0" fmla="*/ 26 w 26"/>
                  <a:gd name="T1" fmla="*/ 0 h 18"/>
                  <a:gd name="T2" fmla="*/ 0 w 26"/>
                  <a:gd name="T3" fmla="*/ 15 h 18"/>
                  <a:gd name="T4" fmla="*/ 6 w 26"/>
                  <a:gd name="T5" fmla="*/ 18 h 18"/>
                  <a:gd name="T6" fmla="*/ 26 w 26"/>
                  <a:gd name="T7" fmla="*/ 7 h 18"/>
                  <a:gd name="T8" fmla="*/ 26 w 26"/>
                  <a:gd name="T9" fmla="*/ 4 h 18"/>
                  <a:gd name="T10" fmla="*/ 26 w 26"/>
                  <a:gd name="T11" fmla="*/ 0 h 18"/>
                </a:gdLst>
                <a:ahLst/>
                <a:cxnLst>
                  <a:cxn ang="0">
                    <a:pos x="T0" y="T1"/>
                  </a:cxn>
                  <a:cxn ang="0">
                    <a:pos x="T2" y="T3"/>
                  </a:cxn>
                  <a:cxn ang="0">
                    <a:pos x="T4" y="T5"/>
                  </a:cxn>
                  <a:cxn ang="0">
                    <a:pos x="T6" y="T7"/>
                  </a:cxn>
                  <a:cxn ang="0">
                    <a:pos x="T8" y="T9"/>
                  </a:cxn>
                  <a:cxn ang="0">
                    <a:pos x="T10" y="T11"/>
                  </a:cxn>
                </a:cxnLst>
                <a:rect l="0" t="0" r="r" b="b"/>
                <a:pathLst>
                  <a:path w="26" h="18">
                    <a:moveTo>
                      <a:pt x="26" y="0"/>
                    </a:moveTo>
                    <a:cubicBezTo>
                      <a:pt x="0" y="15"/>
                      <a:pt x="0" y="15"/>
                      <a:pt x="0" y="15"/>
                    </a:cubicBezTo>
                    <a:cubicBezTo>
                      <a:pt x="2" y="16"/>
                      <a:pt x="4" y="18"/>
                      <a:pt x="6" y="18"/>
                    </a:cubicBezTo>
                    <a:cubicBezTo>
                      <a:pt x="26" y="7"/>
                      <a:pt x="26" y="7"/>
                      <a:pt x="26" y="7"/>
                    </a:cubicBezTo>
                    <a:cubicBezTo>
                      <a:pt x="26" y="6"/>
                      <a:pt x="26" y="5"/>
                      <a:pt x="26" y="4"/>
                    </a:cubicBezTo>
                    <a:cubicBezTo>
                      <a:pt x="26" y="3"/>
                      <a:pt x="26" y="1"/>
                      <a:pt x="26" y="0"/>
                    </a:cubicBezTo>
                  </a:path>
                </a:pathLst>
              </a:custGeom>
              <a:solidFill>
                <a:srgbClr val="F4E7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1185">
                <a:extLst>
                  <a:ext uri="{FF2B5EF4-FFF2-40B4-BE49-F238E27FC236}">
                    <a16:creationId xmlns:a16="http://schemas.microsoft.com/office/drawing/2014/main" id="{BFA58C40-054A-4CCA-A119-5AC2D5A99BF9}"/>
                  </a:ext>
                </a:extLst>
              </p:cNvPr>
              <p:cNvSpPr>
                <a:spLocks noEditPoints="1"/>
              </p:cNvSpPr>
              <p:nvPr/>
            </p:nvSpPr>
            <p:spPr bwMode="auto">
              <a:xfrm>
                <a:off x="-3107" y="1496"/>
                <a:ext cx="37" cy="65"/>
              </a:xfrm>
              <a:custGeom>
                <a:avLst/>
                <a:gdLst>
                  <a:gd name="T0" fmla="*/ 18 w 34"/>
                  <a:gd name="T1" fmla="*/ 22 h 59"/>
                  <a:gd name="T2" fmla="*/ 0 w 34"/>
                  <a:gd name="T3" fmla="*/ 59 h 59"/>
                  <a:gd name="T4" fmla="*/ 7 w 34"/>
                  <a:gd name="T5" fmla="*/ 59 h 59"/>
                  <a:gd name="T6" fmla="*/ 21 w 34"/>
                  <a:gd name="T7" fmla="*/ 30 h 59"/>
                  <a:gd name="T8" fmla="*/ 18 w 34"/>
                  <a:gd name="T9" fmla="*/ 22 h 59"/>
                  <a:gd name="T10" fmla="*/ 29 w 34"/>
                  <a:gd name="T11" fmla="*/ 0 h 59"/>
                  <a:gd name="T12" fmla="*/ 21 w 34"/>
                  <a:gd name="T13" fmla="*/ 17 h 59"/>
                  <a:gd name="T14" fmla="*/ 23 w 34"/>
                  <a:gd name="T15" fmla="*/ 24 h 59"/>
                  <a:gd name="T16" fmla="*/ 34 w 34"/>
                  <a:gd name="T17" fmla="*/ 3 h 59"/>
                  <a:gd name="T18" fmla="*/ 29 w 34"/>
                  <a:gd name="T1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59">
                    <a:moveTo>
                      <a:pt x="18" y="22"/>
                    </a:moveTo>
                    <a:cubicBezTo>
                      <a:pt x="0" y="59"/>
                      <a:pt x="0" y="59"/>
                      <a:pt x="0" y="59"/>
                    </a:cubicBezTo>
                    <a:cubicBezTo>
                      <a:pt x="7" y="59"/>
                      <a:pt x="7" y="59"/>
                      <a:pt x="7" y="59"/>
                    </a:cubicBezTo>
                    <a:cubicBezTo>
                      <a:pt x="21" y="30"/>
                      <a:pt x="21" y="30"/>
                      <a:pt x="21" y="30"/>
                    </a:cubicBezTo>
                    <a:cubicBezTo>
                      <a:pt x="18" y="22"/>
                      <a:pt x="18" y="22"/>
                      <a:pt x="18" y="22"/>
                    </a:cubicBezTo>
                    <a:moveTo>
                      <a:pt x="29" y="0"/>
                    </a:moveTo>
                    <a:cubicBezTo>
                      <a:pt x="21" y="17"/>
                      <a:pt x="21" y="17"/>
                      <a:pt x="21" y="17"/>
                    </a:cubicBezTo>
                    <a:cubicBezTo>
                      <a:pt x="23" y="24"/>
                      <a:pt x="23" y="24"/>
                      <a:pt x="23" y="24"/>
                    </a:cubicBezTo>
                    <a:cubicBezTo>
                      <a:pt x="34" y="3"/>
                      <a:pt x="34" y="3"/>
                      <a:pt x="34" y="3"/>
                    </a:cubicBezTo>
                    <a:cubicBezTo>
                      <a:pt x="32" y="2"/>
                      <a:pt x="30" y="1"/>
                      <a:pt x="29"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1186">
                <a:extLst>
                  <a:ext uri="{FF2B5EF4-FFF2-40B4-BE49-F238E27FC236}">
                    <a16:creationId xmlns:a16="http://schemas.microsoft.com/office/drawing/2014/main" id="{D7187B7B-1FE5-4A36-888C-5DF4AC383B3D}"/>
                  </a:ext>
                </a:extLst>
              </p:cNvPr>
              <p:cNvSpPr>
                <a:spLocks/>
              </p:cNvSpPr>
              <p:nvPr/>
            </p:nvSpPr>
            <p:spPr bwMode="auto">
              <a:xfrm>
                <a:off x="-3088" y="1515"/>
                <a:ext cx="6" cy="14"/>
              </a:xfrm>
              <a:custGeom>
                <a:avLst/>
                <a:gdLst>
                  <a:gd name="T0" fmla="*/ 4 w 6"/>
                  <a:gd name="T1" fmla="*/ 0 h 14"/>
                  <a:gd name="T2" fmla="*/ 0 w 6"/>
                  <a:gd name="T3" fmla="*/ 5 h 14"/>
                  <a:gd name="T4" fmla="*/ 4 w 6"/>
                  <a:gd name="T5" fmla="*/ 14 h 14"/>
                  <a:gd name="T6" fmla="*/ 6 w 6"/>
                  <a:gd name="T7" fmla="*/ 8 h 14"/>
                  <a:gd name="T8" fmla="*/ 4 w 6"/>
                  <a:gd name="T9" fmla="*/ 0 h 14"/>
                </a:gdLst>
                <a:ahLst/>
                <a:cxnLst>
                  <a:cxn ang="0">
                    <a:pos x="T0" y="T1"/>
                  </a:cxn>
                  <a:cxn ang="0">
                    <a:pos x="T2" y="T3"/>
                  </a:cxn>
                  <a:cxn ang="0">
                    <a:pos x="T4" y="T5"/>
                  </a:cxn>
                  <a:cxn ang="0">
                    <a:pos x="T6" y="T7"/>
                  </a:cxn>
                  <a:cxn ang="0">
                    <a:pos x="T8" y="T9"/>
                  </a:cxn>
                </a:cxnLst>
                <a:rect l="0" t="0" r="r" b="b"/>
                <a:pathLst>
                  <a:path w="6" h="14">
                    <a:moveTo>
                      <a:pt x="4" y="0"/>
                    </a:moveTo>
                    <a:lnTo>
                      <a:pt x="0" y="5"/>
                    </a:lnTo>
                    <a:lnTo>
                      <a:pt x="4" y="14"/>
                    </a:lnTo>
                    <a:lnTo>
                      <a:pt x="6" y="8"/>
                    </a:lnTo>
                    <a:lnTo>
                      <a:pt x="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1187">
                <a:extLst>
                  <a:ext uri="{FF2B5EF4-FFF2-40B4-BE49-F238E27FC236}">
                    <a16:creationId xmlns:a16="http://schemas.microsoft.com/office/drawing/2014/main" id="{94CEFABC-DBAB-41F9-A529-F84AA62C0C91}"/>
                  </a:ext>
                </a:extLst>
              </p:cNvPr>
              <p:cNvSpPr>
                <a:spLocks/>
              </p:cNvSpPr>
              <p:nvPr/>
            </p:nvSpPr>
            <p:spPr bwMode="auto">
              <a:xfrm>
                <a:off x="-3088" y="1515"/>
                <a:ext cx="6" cy="14"/>
              </a:xfrm>
              <a:custGeom>
                <a:avLst/>
                <a:gdLst>
                  <a:gd name="T0" fmla="*/ 4 w 6"/>
                  <a:gd name="T1" fmla="*/ 0 h 14"/>
                  <a:gd name="T2" fmla="*/ 0 w 6"/>
                  <a:gd name="T3" fmla="*/ 5 h 14"/>
                  <a:gd name="T4" fmla="*/ 4 w 6"/>
                  <a:gd name="T5" fmla="*/ 14 h 14"/>
                  <a:gd name="T6" fmla="*/ 6 w 6"/>
                  <a:gd name="T7" fmla="*/ 8 h 14"/>
                  <a:gd name="T8" fmla="*/ 4 w 6"/>
                  <a:gd name="T9" fmla="*/ 0 h 14"/>
                </a:gdLst>
                <a:ahLst/>
                <a:cxnLst>
                  <a:cxn ang="0">
                    <a:pos x="T0" y="T1"/>
                  </a:cxn>
                  <a:cxn ang="0">
                    <a:pos x="T2" y="T3"/>
                  </a:cxn>
                  <a:cxn ang="0">
                    <a:pos x="T4" y="T5"/>
                  </a:cxn>
                  <a:cxn ang="0">
                    <a:pos x="T6" y="T7"/>
                  </a:cxn>
                  <a:cxn ang="0">
                    <a:pos x="T8" y="T9"/>
                  </a:cxn>
                </a:cxnLst>
                <a:rect l="0" t="0" r="r" b="b"/>
                <a:pathLst>
                  <a:path w="6" h="14">
                    <a:moveTo>
                      <a:pt x="4" y="0"/>
                    </a:moveTo>
                    <a:lnTo>
                      <a:pt x="0" y="5"/>
                    </a:lnTo>
                    <a:lnTo>
                      <a:pt x="4" y="14"/>
                    </a:lnTo>
                    <a:lnTo>
                      <a:pt x="6"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1188">
                <a:extLst>
                  <a:ext uri="{FF2B5EF4-FFF2-40B4-BE49-F238E27FC236}">
                    <a16:creationId xmlns:a16="http://schemas.microsoft.com/office/drawing/2014/main" id="{E9D909EC-CE8B-4FA5-9EDB-AD30E625F8D6}"/>
                  </a:ext>
                </a:extLst>
              </p:cNvPr>
              <p:cNvSpPr>
                <a:spLocks noEditPoints="1"/>
              </p:cNvSpPr>
              <p:nvPr/>
            </p:nvSpPr>
            <p:spPr bwMode="auto">
              <a:xfrm>
                <a:off x="-3288" y="1562"/>
                <a:ext cx="187" cy="374"/>
              </a:xfrm>
              <a:custGeom>
                <a:avLst/>
                <a:gdLst>
                  <a:gd name="T0" fmla="*/ 48 w 187"/>
                  <a:gd name="T1" fmla="*/ 289 h 374"/>
                  <a:gd name="T2" fmla="*/ 38 w 187"/>
                  <a:gd name="T3" fmla="*/ 297 h 374"/>
                  <a:gd name="T4" fmla="*/ 0 w 187"/>
                  <a:gd name="T5" fmla="*/ 374 h 374"/>
                  <a:gd name="T6" fmla="*/ 8 w 187"/>
                  <a:gd name="T7" fmla="*/ 372 h 374"/>
                  <a:gd name="T8" fmla="*/ 48 w 187"/>
                  <a:gd name="T9" fmla="*/ 289 h 374"/>
                  <a:gd name="T10" fmla="*/ 150 w 187"/>
                  <a:gd name="T11" fmla="*/ 65 h 374"/>
                  <a:gd name="T12" fmla="*/ 39 w 187"/>
                  <a:gd name="T13" fmla="*/ 295 h 374"/>
                  <a:gd name="T14" fmla="*/ 49 w 187"/>
                  <a:gd name="T15" fmla="*/ 287 h 374"/>
                  <a:gd name="T16" fmla="*/ 151 w 187"/>
                  <a:gd name="T17" fmla="*/ 77 h 374"/>
                  <a:gd name="T18" fmla="*/ 150 w 187"/>
                  <a:gd name="T19" fmla="*/ 65 h 374"/>
                  <a:gd name="T20" fmla="*/ 172 w 187"/>
                  <a:gd name="T21" fmla="*/ 16 h 374"/>
                  <a:gd name="T22" fmla="*/ 154 w 187"/>
                  <a:gd name="T23" fmla="*/ 55 h 374"/>
                  <a:gd name="T24" fmla="*/ 155 w 187"/>
                  <a:gd name="T25" fmla="*/ 67 h 374"/>
                  <a:gd name="T26" fmla="*/ 178 w 187"/>
                  <a:gd name="T27" fmla="*/ 20 h 374"/>
                  <a:gd name="T28" fmla="*/ 172 w 187"/>
                  <a:gd name="T29" fmla="*/ 16 h 374"/>
                  <a:gd name="T30" fmla="*/ 181 w 187"/>
                  <a:gd name="T31" fmla="*/ 0 h 374"/>
                  <a:gd name="T32" fmla="*/ 175 w 187"/>
                  <a:gd name="T33" fmla="*/ 12 h 374"/>
                  <a:gd name="T34" fmla="*/ 181 w 187"/>
                  <a:gd name="T35" fmla="*/ 15 h 374"/>
                  <a:gd name="T36" fmla="*/ 187 w 187"/>
                  <a:gd name="T37" fmla="*/ 1 h 374"/>
                  <a:gd name="T38" fmla="*/ 181 w 187"/>
                  <a:gd name="T39"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374">
                    <a:moveTo>
                      <a:pt x="48" y="289"/>
                    </a:moveTo>
                    <a:lnTo>
                      <a:pt x="38" y="297"/>
                    </a:lnTo>
                    <a:lnTo>
                      <a:pt x="0" y="374"/>
                    </a:lnTo>
                    <a:lnTo>
                      <a:pt x="8" y="372"/>
                    </a:lnTo>
                    <a:lnTo>
                      <a:pt x="48" y="289"/>
                    </a:lnTo>
                    <a:close/>
                    <a:moveTo>
                      <a:pt x="150" y="65"/>
                    </a:moveTo>
                    <a:lnTo>
                      <a:pt x="39" y="295"/>
                    </a:lnTo>
                    <a:lnTo>
                      <a:pt x="49" y="287"/>
                    </a:lnTo>
                    <a:lnTo>
                      <a:pt x="151" y="77"/>
                    </a:lnTo>
                    <a:lnTo>
                      <a:pt x="150" y="65"/>
                    </a:lnTo>
                    <a:close/>
                    <a:moveTo>
                      <a:pt x="172" y="16"/>
                    </a:moveTo>
                    <a:lnTo>
                      <a:pt x="154" y="55"/>
                    </a:lnTo>
                    <a:lnTo>
                      <a:pt x="155" y="67"/>
                    </a:lnTo>
                    <a:lnTo>
                      <a:pt x="178" y="20"/>
                    </a:lnTo>
                    <a:lnTo>
                      <a:pt x="172" y="16"/>
                    </a:lnTo>
                    <a:close/>
                    <a:moveTo>
                      <a:pt x="181" y="0"/>
                    </a:moveTo>
                    <a:lnTo>
                      <a:pt x="175" y="12"/>
                    </a:lnTo>
                    <a:lnTo>
                      <a:pt x="181" y="15"/>
                    </a:lnTo>
                    <a:lnTo>
                      <a:pt x="187" y="1"/>
                    </a:lnTo>
                    <a:lnTo>
                      <a:pt x="181"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1189">
                <a:extLst>
                  <a:ext uri="{FF2B5EF4-FFF2-40B4-BE49-F238E27FC236}">
                    <a16:creationId xmlns:a16="http://schemas.microsoft.com/office/drawing/2014/main" id="{CA8EFF80-0CE1-4774-8A6C-DB2B80E952DA}"/>
                  </a:ext>
                </a:extLst>
              </p:cNvPr>
              <p:cNvSpPr>
                <a:spLocks noEditPoints="1"/>
              </p:cNvSpPr>
              <p:nvPr/>
            </p:nvSpPr>
            <p:spPr bwMode="auto">
              <a:xfrm>
                <a:off x="-3288" y="1562"/>
                <a:ext cx="187" cy="374"/>
              </a:xfrm>
              <a:custGeom>
                <a:avLst/>
                <a:gdLst>
                  <a:gd name="T0" fmla="*/ 48 w 187"/>
                  <a:gd name="T1" fmla="*/ 289 h 374"/>
                  <a:gd name="T2" fmla="*/ 38 w 187"/>
                  <a:gd name="T3" fmla="*/ 297 h 374"/>
                  <a:gd name="T4" fmla="*/ 0 w 187"/>
                  <a:gd name="T5" fmla="*/ 374 h 374"/>
                  <a:gd name="T6" fmla="*/ 8 w 187"/>
                  <a:gd name="T7" fmla="*/ 372 h 374"/>
                  <a:gd name="T8" fmla="*/ 48 w 187"/>
                  <a:gd name="T9" fmla="*/ 289 h 374"/>
                  <a:gd name="T10" fmla="*/ 150 w 187"/>
                  <a:gd name="T11" fmla="*/ 65 h 374"/>
                  <a:gd name="T12" fmla="*/ 39 w 187"/>
                  <a:gd name="T13" fmla="*/ 295 h 374"/>
                  <a:gd name="T14" fmla="*/ 49 w 187"/>
                  <a:gd name="T15" fmla="*/ 287 h 374"/>
                  <a:gd name="T16" fmla="*/ 151 w 187"/>
                  <a:gd name="T17" fmla="*/ 77 h 374"/>
                  <a:gd name="T18" fmla="*/ 150 w 187"/>
                  <a:gd name="T19" fmla="*/ 65 h 374"/>
                  <a:gd name="T20" fmla="*/ 172 w 187"/>
                  <a:gd name="T21" fmla="*/ 16 h 374"/>
                  <a:gd name="T22" fmla="*/ 154 w 187"/>
                  <a:gd name="T23" fmla="*/ 55 h 374"/>
                  <a:gd name="T24" fmla="*/ 155 w 187"/>
                  <a:gd name="T25" fmla="*/ 67 h 374"/>
                  <a:gd name="T26" fmla="*/ 178 w 187"/>
                  <a:gd name="T27" fmla="*/ 20 h 374"/>
                  <a:gd name="T28" fmla="*/ 172 w 187"/>
                  <a:gd name="T29" fmla="*/ 16 h 374"/>
                  <a:gd name="T30" fmla="*/ 181 w 187"/>
                  <a:gd name="T31" fmla="*/ 0 h 374"/>
                  <a:gd name="T32" fmla="*/ 175 w 187"/>
                  <a:gd name="T33" fmla="*/ 12 h 374"/>
                  <a:gd name="T34" fmla="*/ 181 w 187"/>
                  <a:gd name="T35" fmla="*/ 15 h 374"/>
                  <a:gd name="T36" fmla="*/ 187 w 187"/>
                  <a:gd name="T37" fmla="*/ 1 h 374"/>
                  <a:gd name="T38" fmla="*/ 181 w 187"/>
                  <a:gd name="T39"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7" h="374">
                    <a:moveTo>
                      <a:pt x="48" y="289"/>
                    </a:moveTo>
                    <a:lnTo>
                      <a:pt x="38" y="297"/>
                    </a:lnTo>
                    <a:lnTo>
                      <a:pt x="0" y="374"/>
                    </a:lnTo>
                    <a:lnTo>
                      <a:pt x="8" y="372"/>
                    </a:lnTo>
                    <a:lnTo>
                      <a:pt x="48" y="289"/>
                    </a:lnTo>
                    <a:moveTo>
                      <a:pt x="150" y="65"/>
                    </a:moveTo>
                    <a:lnTo>
                      <a:pt x="39" y="295"/>
                    </a:lnTo>
                    <a:lnTo>
                      <a:pt x="49" y="287"/>
                    </a:lnTo>
                    <a:lnTo>
                      <a:pt x="151" y="77"/>
                    </a:lnTo>
                    <a:lnTo>
                      <a:pt x="150" y="65"/>
                    </a:lnTo>
                    <a:moveTo>
                      <a:pt x="172" y="16"/>
                    </a:moveTo>
                    <a:lnTo>
                      <a:pt x="154" y="55"/>
                    </a:lnTo>
                    <a:lnTo>
                      <a:pt x="155" y="67"/>
                    </a:lnTo>
                    <a:lnTo>
                      <a:pt x="178" y="20"/>
                    </a:lnTo>
                    <a:lnTo>
                      <a:pt x="172" y="16"/>
                    </a:lnTo>
                    <a:moveTo>
                      <a:pt x="181" y="0"/>
                    </a:moveTo>
                    <a:lnTo>
                      <a:pt x="175" y="12"/>
                    </a:lnTo>
                    <a:lnTo>
                      <a:pt x="181" y="15"/>
                    </a:lnTo>
                    <a:lnTo>
                      <a:pt x="187" y="1"/>
                    </a:lnTo>
                    <a:lnTo>
                      <a:pt x="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1190">
                <a:extLst>
                  <a:ext uri="{FF2B5EF4-FFF2-40B4-BE49-F238E27FC236}">
                    <a16:creationId xmlns:a16="http://schemas.microsoft.com/office/drawing/2014/main" id="{3C681DD5-63DC-496A-86ED-CABF2722E6E8}"/>
                  </a:ext>
                </a:extLst>
              </p:cNvPr>
              <p:cNvSpPr>
                <a:spLocks/>
              </p:cNvSpPr>
              <p:nvPr/>
            </p:nvSpPr>
            <p:spPr bwMode="auto">
              <a:xfrm>
                <a:off x="-3250" y="1849"/>
                <a:ext cx="11" cy="10"/>
              </a:xfrm>
              <a:custGeom>
                <a:avLst/>
                <a:gdLst>
                  <a:gd name="T0" fmla="*/ 11 w 11"/>
                  <a:gd name="T1" fmla="*/ 0 h 10"/>
                  <a:gd name="T2" fmla="*/ 1 w 11"/>
                  <a:gd name="T3" fmla="*/ 8 h 10"/>
                  <a:gd name="T4" fmla="*/ 0 w 11"/>
                  <a:gd name="T5" fmla="*/ 10 h 10"/>
                  <a:gd name="T6" fmla="*/ 10 w 11"/>
                  <a:gd name="T7" fmla="*/ 2 h 10"/>
                  <a:gd name="T8" fmla="*/ 11 w 11"/>
                  <a:gd name="T9" fmla="*/ 0 h 10"/>
                </a:gdLst>
                <a:ahLst/>
                <a:cxnLst>
                  <a:cxn ang="0">
                    <a:pos x="T0" y="T1"/>
                  </a:cxn>
                  <a:cxn ang="0">
                    <a:pos x="T2" y="T3"/>
                  </a:cxn>
                  <a:cxn ang="0">
                    <a:pos x="T4" y="T5"/>
                  </a:cxn>
                  <a:cxn ang="0">
                    <a:pos x="T6" y="T7"/>
                  </a:cxn>
                  <a:cxn ang="0">
                    <a:pos x="T8" y="T9"/>
                  </a:cxn>
                </a:cxnLst>
                <a:rect l="0" t="0" r="r" b="b"/>
                <a:pathLst>
                  <a:path w="11" h="10">
                    <a:moveTo>
                      <a:pt x="11" y="0"/>
                    </a:moveTo>
                    <a:lnTo>
                      <a:pt x="1" y="8"/>
                    </a:lnTo>
                    <a:lnTo>
                      <a:pt x="0" y="10"/>
                    </a:lnTo>
                    <a:lnTo>
                      <a:pt x="10" y="2"/>
                    </a:lnTo>
                    <a:lnTo>
                      <a:pt x="1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1191">
                <a:extLst>
                  <a:ext uri="{FF2B5EF4-FFF2-40B4-BE49-F238E27FC236}">
                    <a16:creationId xmlns:a16="http://schemas.microsoft.com/office/drawing/2014/main" id="{D93B72B3-C847-4B4F-8B46-74D53529FAE9}"/>
                  </a:ext>
                </a:extLst>
              </p:cNvPr>
              <p:cNvSpPr>
                <a:spLocks/>
              </p:cNvSpPr>
              <p:nvPr/>
            </p:nvSpPr>
            <p:spPr bwMode="auto">
              <a:xfrm>
                <a:off x="-3250" y="1849"/>
                <a:ext cx="11" cy="10"/>
              </a:xfrm>
              <a:custGeom>
                <a:avLst/>
                <a:gdLst>
                  <a:gd name="T0" fmla="*/ 11 w 11"/>
                  <a:gd name="T1" fmla="*/ 0 h 10"/>
                  <a:gd name="T2" fmla="*/ 1 w 11"/>
                  <a:gd name="T3" fmla="*/ 8 h 10"/>
                  <a:gd name="T4" fmla="*/ 0 w 11"/>
                  <a:gd name="T5" fmla="*/ 10 h 10"/>
                  <a:gd name="T6" fmla="*/ 10 w 11"/>
                  <a:gd name="T7" fmla="*/ 2 h 10"/>
                  <a:gd name="T8" fmla="*/ 11 w 11"/>
                  <a:gd name="T9" fmla="*/ 0 h 10"/>
                </a:gdLst>
                <a:ahLst/>
                <a:cxnLst>
                  <a:cxn ang="0">
                    <a:pos x="T0" y="T1"/>
                  </a:cxn>
                  <a:cxn ang="0">
                    <a:pos x="T2" y="T3"/>
                  </a:cxn>
                  <a:cxn ang="0">
                    <a:pos x="T4" y="T5"/>
                  </a:cxn>
                  <a:cxn ang="0">
                    <a:pos x="T6" y="T7"/>
                  </a:cxn>
                  <a:cxn ang="0">
                    <a:pos x="T8" y="T9"/>
                  </a:cxn>
                </a:cxnLst>
                <a:rect l="0" t="0" r="r" b="b"/>
                <a:pathLst>
                  <a:path w="11" h="10">
                    <a:moveTo>
                      <a:pt x="11" y="0"/>
                    </a:moveTo>
                    <a:lnTo>
                      <a:pt x="1" y="8"/>
                    </a:lnTo>
                    <a:lnTo>
                      <a:pt x="0" y="10"/>
                    </a:lnTo>
                    <a:lnTo>
                      <a:pt x="10" y="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1192">
                <a:extLst>
                  <a:ext uri="{FF2B5EF4-FFF2-40B4-BE49-F238E27FC236}">
                    <a16:creationId xmlns:a16="http://schemas.microsoft.com/office/drawing/2014/main" id="{4FFE62AC-465A-4E7B-8B4A-29536499E9EA}"/>
                  </a:ext>
                </a:extLst>
              </p:cNvPr>
              <p:cNvSpPr>
                <a:spLocks noEditPoints="1"/>
              </p:cNvSpPr>
              <p:nvPr/>
            </p:nvSpPr>
            <p:spPr bwMode="auto">
              <a:xfrm>
                <a:off x="-3309" y="1935"/>
                <a:ext cx="29" cy="44"/>
              </a:xfrm>
              <a:custGeom>
                <a:avLst/>
                <a:gdLst>
                  <a:gd name="T0" fmla="*/ 14 w 29"/>
                  <a:gd name="T1" fmla="*/ 17 h 44"/>
                  <a:gd name="T2" fmla="*/ 0 w 29"/>
                  <a:gd name="T3" fmla="*/ 44 h 44"/>
                  <a:gd name="T4" fmla="*/ 8 w 29"/>
                  <a:gd name="T5" fmla="*/ 44 h 44"/>
                  <a:gd name="T6" fmla="*/ 18 w 29"/>
                  <a:gd name="T7" fmla="*/ 23 h 44"/>
                  <a:gd name="T8" fmla="*/ 14 w 29"/>
                  <a:gd name="T9" fmla="*/ 17 h 44"/>
                  <a:gd name="T10" fmla="*/ 29 w 29"/>
                  <a:gd name="T11" fmla="*/ 0 h 44"/>
                  <a:gd name="T12" fmla="*/ 20 w 29"/>
                  <a:gd name="T13" fmla="*/ 3 h 44"/>
                  <a:gd name="T14" fmla="*/ 14 w 29"/>
                  <a:gd name="T15" fmla="*/ 16 h 44"/>
                  <a:gd name="T16" fmla="*/ 18 w 29"/>
                  <a:gd name="T17" fmla="*/ 22 h 44"/>
                  <a:gd name="T18" fmla="*/ 29 w 29"/>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4">
                    <a:moveTo>
                      <a:pt x="14" y="17"/>
                    </a:moveTo>
                    <a:lnTo>
                      <a:pt x="0" y="44"/>
                    </a:lnTo>
                    <a:lnTo>
                      <a:pt x="8" y="44"/>
                    </a:lnTo>
                    <a:lnTo>
                      <a:pt x="18" y="23"/>
                    </a:lnTo>
                    <a:lnTo>
                      <a:pt x="14" y="17"/>
                    </a:lnTo>
                    <a:close/>
                    <a:moveTo>
                      <a:pt x="29" y="0"/>
                    </a:moveTo>
                    <a:lnTo>
                      <a:pt x="20" y="3"/>
                    </a:lnTo>
                    <a:lnTo>
                      <a:pt x="14" y="16"/>
                    </a:lnTo>
                    <a:lnTo>
                      <a:pt x="18" y="22"/>
                    </a:lnTo>
                    <a:lnTo>
                      <a:pt x="29"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1193">
                <a:extLst>
                  <a:ext uri="{FF2B5EF4-FFF2-40B4-BE49-F238E27FC236}">
                    <a16:creationId xmlns:a16="http://schemas.microsoft.com/office/drawing/2014/main" id="{F49E646C-E76D-41A6-AF90-107D259CB5D0}"/>
                  </a:ext>
                </a:extLst>
              </p:cNvPr>
              <p:cNvSpPr>
                <a:spLocks noEditPoints="1"/>
              </p:cNvSpPr>
              <p:nvPr/>
            </p:nvSpPr>
            <p:spPr bwMode="auto">
              <a:xfrm>
                <a:off x="-3309" y="1935"/>
                <a:ext cx="29" cy="44"/>
              </a:xfrm>
              <a:custGeom>
                <a:avLst/>
                <a:gdLst>
                  <a:gd name="T0" fmla="*/ 14 w 29"/>
                  <a:gd name="T1" fmla="*/ 17 h 44"/>
                  <a:gd name="T2" fmla="*/ 0 w 29"/>
                  <a:gd name="T3" fmla="*/ 44 h 44"/>
                  <a:gd name="T4" fmla="*/ 8 w 29"/>
                  <a:gd name="T5" fmla="*/ 44 h 44"/>
                  <a:gd name="T6" fmla="*/ 18 w 29"/>
                  <a:gd name="T7" fmla="*/ 23 h 44"/>
                  <a:gd name="T8" fmla="*/ 14 w 29"/>
                  <a:gd name="T9" fmla="*/ 17 h 44"/>
                  <a:gd name="T10" fmla="*/ 29 w 29"/>
                  <a:gd name="T11" fmla="*/ 0 h 44"/>
                  <a:gd name="T12" fmla="*/ 20 w 29"/>
                  <a:gd name="T13" fmla="*/ 3 h 44"/>
                  <a:gd name="T14" fmla="*/ 14 w 29"/>
                  <a:gd name="T15" fmla="*/ 16 h 44"/>
                  <a:gd name="T16" fmla="*/ 18 w 29"/>
                  <a:gd name="T17" fmla="*/ 22 h 44"/>
                  <a:gd name="T18" fmla="*/ 29 w 29"/>
                  <a:gd name="T1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44">
                    <a:moveTo>
                      <a:pt x="14" y="17"/>
                    </a:moveTo>
                    <a:lnTo>
                      <a:pt x="0" y="44"/>
                    </a:lnTo>
                    <a:lnTo>
                      <a:pt x="8" y="44"/>
                    </a:lnTo>
                    <a:lnTo>
                      <a:pt x="18" y="23"/>
                    </a:lnTo>
                    <a:lnTo>
                      <a:pt x="14" y="17"/>
                    </a:lnTo>
                    <a:moveTo>
                      <a:pt x="29" y="0"/>
                    </a:moveTo>
                    <a:lnTo>
                      <a:pt x="20" y="3"/>
                    </a:lnTo>
                    <a:lnTo>
                      <a:pt x="14" y="16"/>
                    </a:lnTo>
                    <a:lnTo>
                      <a:pt x="18" y="22"/>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1194">
                <a:extLst>
                  <a:ext uri="{FF2B5EF4-FFF2-40B4-BE49-F238E27FC236}">
                    <a16:creationId xmlns:a16="http://schemas.microsoft.com/office/drawing/2014/main" id="{7A4E5EED-1800-4F50-8F29-1BA2E68BF921}"/>
                  </a:ext>
                </a:extLst>
              </p:cNvPr>
              <p:cNvSpPr>
                <a:spLocks/>
              </p:cNvSpPr>
              <p:nvPr/>
            </p:nvSpPr>
            <p:spPr bwMode="auto">
              <a:xfrm>
                <a:off x="-3295" y="1951"/>
                <a:ext cx="4" cy="7"/>
              </a:xfrm>
              <a:custGeom>
                <a:avLst/>
                <a:gdLst>
                  <a:gd name="T0" fmla="*/ 0 w 4"/>
                  <a:gd name="T1" fmla="*/ 0 h 7"/>
                  <a:gd name="T2" fmla="*/ 0 w 4"/>
                  <a:gd name="T3" fmla="*/ 1 h 7"/>
                  <a:gd name="T4" fmla="*/ 4 w 4"/>
                  <a:gd name="T5" fmla="*/ 7 h 7"/>
                  <a:gd name="T6" fmla="*/ 4 w 4"/>
                  <a:gd name="T7" fmla="*/ 6 h 7"/>
                  <a:gd name="T8" fmla="*/ 0 w 4"/>
                  <a:gd name="T9" fmla="*/ 0 h 7"/>
                </a:gdLst>
                <a:ahLst/>
                <a:cxnLst>
                  <a:cxn ang="0">
                    <a:pos x="T0" y="T1"/>
                  </a:cxn>
                  <a:cxn ang="0">
                    <a:pos x="T2" y="T3"/>
                  </a:cxn>
                  <a:cxn ang="0">
                    <a:pos x="T4" y="T5"/>
                  </a:cxn>
                  <a:cxn ang="0">
                    <a:pos x="T6" y="T7"/>
                  </a:cxn>
                  <a:cxn ang="0">
                    <a:pos x="T8" y="T9"/>
                  </a:cxn>
                </a:cxnLst>
                <a:rect l="0" t="0" r="r" b="b"/>
                <a:pathLst>
                  <a:path w="4" h="7">
                    <a:moveTo>
                      <a:pt x="0" y="0"/>
                    </a:moveTo>
                    <a:lnTo>
                      <a:pt x="0" y="1"/>
                    </a:lnTo>
                    <a:lnTo>
                      <a:pt x="4" y="7"/>
                    </a:lnTo>
                    <a:lnTo>
                      <a:pt x="4" y="6"/>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1195">
                <a:extLst>
                  <a:ext uri="{FF2B5EF4-FFF2-40B4-BE49-F238E27FC236}">
                    <a16:creationId xmlns:a16="http://schemas.microsoft.com/office/drawing/2014/main" id="{87C57A77-9529-431D-AC21-A93BD2D87D92}"/>
                  </a:ext>
                </a:extLst>
              </p:cNvPr>
              <p:cNvSpPr>
                <a:spLocks/>
              </p:cNvSpPr>
              <p:nvPr/>
            </p:nvSpPr>
            <p:spPr bwMode="auto">
              <a:xfrm>
                <a:off x="-3295" y="1951"/>
                <a:ext cx="4" cy="7"/>
              </a:xfrm>
              <a:custGeom>
                <a:avLst/>
                <a:gdLst>
                  <a:gd name="T0" fmla="*/ 0 w 4"/>
                  <a:gd name="T1" fmla="*/ 0 h 7"/>
                  <a:gd name="T2" fmla="*/ 0 w 4"/>
                  <a:gd name="T3" fmla="*/ 1 h 7"/>
                  <a:gd name="T4" fmla="*/ 4 w 4"/>
                  <a:gd name="T5" fmla="*/ 7 h 7"/>
                  <a:gd name="T6" fmla="*/ 4 w 4"/>
                  <a:gd name="T7" fmla="*/ 6 h 7"/>
                  <a:gd name="T8" fmla="*/ 0 w 4"/>
                  <a:gd name="T9" fmla="*/ 0 h 7"/>
                </a:gdLst>
                <a:ahLst/>
                <a:cxnLst>
                  <a:cxn ang="0">
                    <a:pos x="T0" y="T1"/>
                  </a:cxn>
                  <a:cxn ang="0">
                    <a:pos x="T2" y="T3"/>
                  </a:cxn>
                  <a:cxn ang="0">
                    <a:pos x="T4" y="T5"/>
                  </a:cxn>
                  <a:cxn ang="0">
                    <a:pos x="T6" y="T7"/>
                  </a:cxn>
                  <a:cxn ang="0">
                    <a:pos x="T8" y="T9"/>
                  </a:cxn>
                </a:cxnLst>
                <a:rect l="0" t="0" r="r" b="b"/>
                <a:pathLst>
                  <a:path w="4" h="7">
                    <a:moveTo>
                      <a:pt x="0" y="0"/>
                    </a:moveTo>
                    <a:lnTo>
                      <a:pt x="0" y="1"/>
                    </a:lnTo>
                    <a:lnTo>
                      <a:pt x="4" y="7"/>
                    </a:lnTo>
                    <a:lnTo>
                      <a:pt x="4"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1196">
                <a:extLst>
                  <a:ext uri="{FF2B5EF4-FFF2-40B4-BE49-F238E27FC236}">
                    <a16:creationId xmlns:a16="http://schemas.microsoft.com/office/drawing/2014/main" id="{CCF12D0E-AF92-4096-AC23-75218F1B80A0}"/>
                  </a:ext>
                </a:extLst>
              </p:cNvPr>
              <p:cNvSpPr>
                <a:spLocks/>
              </p:cNvSpPr>
              <p:nvPr/>
            </p:nvSpPr>
            <p:spPr bwMode="auto">
              <a:xfrm>
                <a:off x="-3289" y="1934"/>
                <a:ext cx="9" cy="4"/>
              </a:xfrm>
              <a:custGeom>
                <a:avLst/>
                <a:gdLst>
                  <a:gd name="T0" fmla="*/ 9 w 9"/>
                  <a:gd name="T1" fmla="*/ 0 h 4"/>
                  <a:gd name="T2" fmla="*/ 1 w 9"/>
                  <a:gd name="T3" fmla="*/ 2 h 4"/>
                  <a:gd name="T4" fmla="*/ 0 w 9"/>
                  <a:gd name="T5" fmla="*/ 4 h 4"/>
                  <a:gd name="T6" fmla="*/ 9 w 9"/>
                  <a:gd name="T7" fmla="*/ 1 h 4"/>
                  <a:gd name="T8" fmla="*/ 9 w 9"/>
                  <a:gd name="T9" fmla="*/ 0 h 4"/>
                </a:gdLst>
                <a:ahLst/>
                <a:cxnLst>
                  <a:cxn ang="0">
                    <a:pos x="T0" y="T1"/>
                  </a:cxn>
                  <a:cxn ang="0">
                    <a:pos x="T2" y="T3"/>
                  </a:cxn>
                  <a:cxn ang="0">
                    <a:pos x="T4" y="T5"/>
                  </a:cxn>
                  <a:cxn ang="0">
                    <a:pos x="T6" y="T7"/>
                  </a:cxn>
                  <a:cxn ang="0">
                    <a:pos x="T8" y="T9"/>
                  </a:cxn>
                </a:cxnLst>
                <a:rect l="0" t="0" r="r" b="b"/>
                <a:pathLst>
                  <a:path w="9" h="4">
                    <a:moveTo>
                      <a:pt x="9" y="0"/>
                    </a:moveTo>
                    <a:lnTo>
                      <a:pt x="1" y="2"/>
                    </a:lnTo>
                    <a:lnTo>
                      <a:pt x="0" y="4"/>
                    </a:lnTo>
                    <a:lnTo>
                      <a:pt x="9" y="1"/>
                    </a:lnTo>
                    <a:lnTo>
                      <a:pt x="9"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1197">
                <a:extLst>
                  <a:ext uri="{FF2B5EF4-FFF2-40B4-BE49-F238E27FC236}">
                    <a16:creationId xmlns:a16="http://schemas.microsoft.com/office/drawing/2014/main" id="{304DCE80-3382-4824-8FF3-6E612EC763F6}"/>
                  </a:ext>
                </a:extLst>
              </p:cNvPr>
              <p:cNvSpPr>
                <a:spLocks/>
              </p:cNvSpPr>
              <p:nvPr/>
            </p:nvSpPr>
            <p:spPr bwMode="auto">
              <a:xfrm>
                <a:off x="-3289" y="1934"/>
                <a:ext cx="9" cy="4"/>
              </a:xfrm>
              <a:custGeom>
                <a:avLst/>
                <a:gdLst>
                  <a:gd name="T0" fmla="*/ 9 w 9"/>
                  <a:gd name="T1" fmla="*/ 0 h 4"/>
                  <a:gd name="T2" fmla="*/ 1 w 9"/>
                  <a:gd name="T3" fmla="*/ 2 h 4"/>
                  <a:gd name="T4" fmla="*/ 0 w 9"/>
                  <a:gd name="T5" fmla="*/ 4 h 4"/>
                  <a:gd name="T6" fmla="*/ 9 w 9"/>
                  <a:gd name="T7" fmla="*/ 1 h 4"/>
                  <a:gd name="T8" fmla="*/ 9 w 9"/>
                  <a:gd name="T9" fmla="*/ 0 h 4"/>
                </a:gdLst>
                <a:ahLst/>
                <a:cxnLst>
                  <a:cxn ang="0">
                    <a:pos x="T0" y="T1"/>
                  </a:cxn>
                  <a:cxn ang="0">
                    <a:pos x="T2" y="T3"/>
                  </a:cxn>
                  <a:cxn ang="0">
                    <a:pos x="T4" y="T5"/>
                  </a:cxn>
                  <a:cxn ang="0">
                    <a:pos x="T6" y="T7"/>
                  </a:cxn>
                  <a:cxn ang="0">
                    <a:pos x="T8" y="T9"/>
                  </a:cxn>
                </a:cxnLst>
                <a:rect l="0" t="0" r="r" b="b"/>
                <a:pathLst>
                  <a:path w="9" h="4">
                    <a:moveTo>
                      <a:pt x="9" y="0"/>
                    </a:moveTo>
                    <a:lnTo>
                      <a:pt x="1" y="2"/>
                    </a:lnTo>
                    <a:lnTo>
                      <a:pt x="0" y="4"/>
                    </a:lnTo>
                    <a:lnTo>
                      <a:pt x="9" y="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1198">
                <a:extLst>
                  <a:ext uri="{FF2B5EF4-FFF2-40B4-BE49-F238E27FC236}">
                    <a16:creationId xmlns:a16="http://schemas.microsoft.com/office/drawing/2014/main" id="{2CBE640E-D692-47E5-B795-C237988F4ADC}"/>
                  </a:ext>
                </a:extLst>
              </p:cNvPr>
              <p:cNvSpPr>
                <a:spLocks/>
              </p:cNvSpPr>
              <p:nvPr/>
            </p:nvSpPr>
            <p:spPr bwMode="auto">
              <a:xfrm>
                <a:off x="-3107" y="1561"/>
                <a:ext cx="7" cy="2"/>
              </a:xfrm>
              <a:custGeom>
                <a:avLst/>
                <a:gdLst>
                  <a:gd name="T0" fmla="*/ 0 w 7"/>
                  <a:gd name="T1" fmla="*/ 0 h 2"/>
                  <a:gd name="T2" fmla="*/ 0 w 7"/>
                  <a:gd name="T3" fmla="*/ 1 h 2"/>
                  <a:gd name="T4" fmla="*/ 6 w 7"/>
                  <a:gd name="T5" fmla="*/ 2 h 2"/>
                  <a:gd name="T6" fmla="*/ 7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0" y="1"/>
                    </a:lnTo>
                    <a:lnTo>
                      <a:pt x="6" y="2"/>
                    </a:lnTo>
                    <a:lnTo>
                      <a:pt x="7"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1199">
                <a:extLst>
                  <a:ext uri="{FF2B5EF4-FFF2-40B4-BE49-F238E27FC236}">
                    <a16:creationId xmlns:a16="http://schemas.microsoft.com/office/drawing/2014/main" id="{87D1A945-DE2B-4070-A4E9-B1CB050F7249}"/>
                  </a:ext>
                </a:extLst>
              </p:cNvPr>
              <p:cNvSpPr>
                <a:spLocks/>
              </p:cNvSpPr>
              <p:nvPr/>
            </p:nvSpPr>
            <p:spPr bwMode="auto">
              <a:xfrm>
                <a:off x="-3107" y="1561"/>
                <a:ext cx="7" cy="2"/>
              </a:xfrm>
              <a:custGeom>
                <a:avLst/>
                <a:gdLst>
                  <a:gd name="T0" fmla="*/ 0 w 7"/>
                  <a:gd name="T1" fmla="*/ 0 h 2"/>
                  <a:gd name="T2" fmla="*/ 0 w 7"/>
                  <a:gd name="T3" fmla="*/ 1 h 2"/>
                  <a:gd name="T4" fmla="*/ 6 w 7"/>
                  <a:gd name="T5" fmla="*/ 2 h 2"/>
                  <a:gd name="T6" fmla="*/ 7 w 7"/>
                  <a:gd name="T7" fmla="*/ 0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lnTo>
                      <a:pt x="0" y="1"/>
                    </a:lnTo>
                    <a:lnTo>
                      <a:pt x="6" y="2"/>
                    </a:lnTo>
                    <a:lnTo>
                      <a:pt x="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1200">
                <a:extLst>
                  <a:ext uri="{FF2B5EF4-FFF2-40B4-BE49-F238E27FC236}">
                    <a16:creationId xmlns:a16="http://schemas.microsoft.com/office/drawing/2014/main" id="{06940F4D-392D-4A7F-95CA-A5BD161721E7}"/>
                  </a:ext>
                </a:extLst>
              </p:cNvPr>
              <p:cNvSpPr>
                <a:spLocks noEditPoints="1"/>
              </p:cNvSpPr>
              <p:nvPr/>
            </p:nvSpPr>
            <p:spPr bwMode="auto">
              <a:xfrm>
                <a:off x="-3138" y="1574"/>
                <a:ext cx="31" cy="65"/>
              </a:xfrm>
              <a:custGeom>
                <a:avLst/>
                <a:gdLst>
                  <a:gd name="T0" fmla="*/ 4 w 31"/>
                  <a:gd name="T1" fmla="*/ 43 h 65"/>
                  <a:gd name="T2" fmla="*/ 0 w 31"/>
                  <a:gd name="T3" fmla="*/ 53 h 65"/>
                  <a:gd name="T4" fmla="*/ 1 w 31"/>
                  <a:gd name="T5" fmla="*/ 65 h 65"/>
                  <a:gd name="T6" fmla="*/ 5 w 31"/>
                  <a:gd name="T7" fmla="*/ 55 h 65"/>
                  <a:gd name="T8" fmla="*/ 4 w 31"/>
                  <a:gd name="T9" fmla="*/ 43 h 65"/>
                  <a:gd name="T10" fmla="*/ 25 w 31"/>
                  <a:gd name="T11" fmla="*/ 0 h 65"/>
                  <a:gd name="T12" fmla="*/ 22 w 31"/>
                  <a:gd name="T13" fmla="*/ 4 h 65"/>
                  <a:gd name="T14" fmla="*/ 28 w 31"/>
                  <a:gd name="T15" fmla="*/ 8 h 65"/>
                  <a:gd name="T16" fmla="*/ 31 w 31"/>
                  <a:gd name="T17" fmla="*/ 3 h 65"/>
                  <a:gd name="T18" fmla="*/ 25 w 31"/>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5">
                    <a:moveTo>
                      <a:pt x="4" y="43"/>
                    </a:moveTo>
                    <a:lnTo>
                      <a:pt x="0" y="53"/>
                    </a:lnTo>
                    <a:lnTo>
                      <a:pt x="1" y="65"/>
                    </a:lnTo>
                    <a:lnTo>
                      <a:pt x="5" y="55"/>
                    </a:lnTo>
                    <a:lnTo>
                      <a:pt x="4" y="43"/>
                    </a:lnTo>
                    <a:close/>
                    <a:moveTo>
                      <a:pt x="25" y="0"/>
                    </a:moveTo>
                    <a:lnTo>
                      <a:pt x="22" y="4"/>
                    </a:lnTo>
                    <a:lnTo>
                      <a:pt x="28" y="8"/>
                    </a:lnTo>
                    <a:lnTo>
                      <a:pt x="31" y="3"/>
                    </a:lnTo>
                    <a:lnTo>
                      <a:pt x="2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1201">
                <a:extLst>
                  <a:ext uri="{FF2B5EF4-FFF2-40B4-BE49-F238E27FC236}">
                    <a16:creationId xmlns:a16="http://schemas.microsoft.com/office/drawing/2014/main" id="{E8507F16-D618-440A-B524-33B7DBC783FE}"/>
                  </a:ext>
                </a:extLst>
              </p:cNvPr>
              <p:cNvSpPr>
                <a:spLocks noEditPoints="1"/>
              </p:cNvSpPr>
              <p:nvPr/>
            </p:nvSpPr>
            <p:spPr bwMode="auto">
              <a:xfrm>
                <a:off x="-3138" y="1574"/>
                <a:ext cx="31" cy="65"/>
              </a:xfrm>
              <a:custGeom>
                <a:avLst/>
                <a:gdLst>
                  <a:gd name="T0" fmla="*/ 4 w 31"/>
                  <a:gd name="T1" fmla="*/ 43 h 65"/>
                  <a:gd name="T2" fmla="*/ 0 w 31"/>
                  <a:gd name="T3" fmla="*/ 53 h 65"/>
                  <a:gd name="T4" fmla="*/ 1 w 31"/>
                  <a:gd name="T5" fmla="*/ 65 h 65"/>
                  <a:gd name="T6" fmla="*/ 5 w 31"/>
                  <a:gd name="T7" fmla="*/ 55 h 65"/>
                  <a:gd name="T8" fmla="*/ 4 w 31"/>
                  <a:gd name="T9" fmla="*/ 43 h 65"/>
                  <a:gd name="T10" fmla="*/ 25 w 31"/>
                  <a:gd name="T11" fmla="*/ 0 h 65"/>
                  <a:gd name="T12" fmla="*/ 22 w 31"/>
                  <a:gd name="T13" fmla="*/ 4 h 65"/>
                  <a:gd name="T14" fmla="*/ 28 w 31"/>
                  <a:gd name="T15" fmla="*/ 8 h 65"/>
                  <a:gd name="T16" fmla="*/ 31 w 31"/>
                  <a:gd name="T17" fmla="*/ 3 h 65"/>
                  <a:gd name="T18" fmla="*/ 25 w 31"/>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65">
                    <a:moveTo>
                      <a:pt x="4" y="43"/>
                    </a:moveTo>
                    <a:lnTo>
                      <a:pt x="0" y="53"/>
                    </a:lnTo>
                    <a:lnTo>
                      <a:pt x="1" y="65"/>
                    </a:lnTo>
                    <a:lnTo>
                      <a:pt x="5" y="55"/>
                    </a:lnTo>
                    <a:lnTo>
                      <a:pt x="4" y="43"/>
                    </a:lnTo>
                    <a:moveTo>
                      <a:pt x="25" y="0"/>
                    </a:moveTo>
                    <a:lnTo>
                      <a:pt x="22" y="4"/>
                    </a:lnTo>
                    <a:lnTo>
                      <a:pt x="28" y="8"/>
                    </a:lnTo>
                    <a:lnTo>
                      <a:pt x="31" y="3"/>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1202">
                <a:extLst>
                  <a:ext uri="{FF2B5EF4-FFF2-40B4-BE49-F238E27FC236}">
                    <a16:creationId xmlns:a16="http://schemas.microsoft.com/office/drawing/2014/main" id="{898F9274-1AC6-46C4-8BF8-87F6533EF89B}"/>
                  </a:ext>
                </a:extLst>
              </p:cNvPr>
              <p:cNvSpPr>
                <a:spLocks noEditPoints="1"/>
              </p:cNvSpPr>
              <p:nvPr/>
            </p:nvSpPr>
            <p:spPr bwMode="auto">
              <a:xfrm>
                <a:off x="-5033" y="536"/>
                <a:ext cx="295" cy="357"/>
              </a:xfrm>
              <a:custGeom>
                <a:avLst/>
                <a:gdLst>
                  <a:gd name="T0" fmla="*/ 291 w 295"/>
                  <a:gd name="T1" fmla="*/ 355 h 357"/>
                  <a:gd name="T2" fmla="*/ 292 w 295"/>
                  <a:gd name="T3" fmla="*/ 357 h 357"/>
                  <a:gd name="T4" fmla="*/ 295 w 295"/>
                  <a:gd name="T5" fmla="*/ 356 h 357"/>
                  <a:gd name="T6" fmla="*/ 291 w 295"/>
                  <a:gd name="T7" fmla="*/ 355 h 357"/>
                  <a:gd name="T8" fmla="*/ 264 w 295"/>
                  <a:gd name="T9" fmla="*/ 322 h 357"/>
                  <a:gd name="T10" fmla="*/ 290 w 295"/>
                  <a:gd name="T11" fmla="*/ 353 h 357"/>
                  <a:gd name="T12" fmla="*/ 295 w 295"/>
                  <a:gd name="T13" fmla="*/ 355 h 357"/>
                  <a:gd name="T14" fmla="*/ 268 w 295"/>
                  <a:gd name="T15" fmla="*/ 322 h 357"/>
                  <a:gd name="T16" fmla="*/ 264 w 295"/>
                  <a:gd name="T17" fmla="*/ 322 h 357"/>
                  <a:gd name="T18" fmla="*/ 3 w 295"/>
                  <a:gd name="T19" fmla="*/ 0 h 357"/>
                  <a:gd name="T20" fmla="*/ 0 w 295"/>
                  <a:gd name="T21" fmla="*/ 2 h 357"/>
                  <a:gd name="T22" fmla="*/ 264 w 295"/>
                  <a:gd name="T23" fmla="*/ 321 h 357"/>
                  <a:gd name="T24" fmla="*/ 268 w 295"/>
                  <a:gd name="T25" fmla="*/ 321 h 357"/>
                  <a:gd name="T26" fmla="*/ 3 w 295"/>
                  <a:gd name="T2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357">
                    <a:moveTo>
                      <a:pt x="291" y="355"/>
                    </a:moveTo>
                    <a:lnTo>
                      <a:pt x="292" y="357"/>
                    </a:lnTo>
                    <a:lnTo>
                      <a:pt x="295" y="356"/>
                    </a:lnTo>
                    <a:lnTo>
                      <a:pt x="291" y="355"/>
                    </a:lnTo>
                    <a:close/>
                    <a:moveTo>
                      <a:pt x="264" y="322"/>
                    </a:moveTo>
                    <a:lnTo>
                      <a:pt x="290" y="353"/>
                    </a:lnTo>
                    <a:lnTo>
                      <a:pt x="295" y="355"/>
                    </a:lnTo>
                    <a:lnTo>
                      <a:pt x="268" y="322"/>
                    </a:lnTo>
                    <a:lnTo>
                      <a:pt x="264" y="322"/>
                    </a:lnTo>
                    <a:close/>
                    <a:moveTo>
                      <a:pt x="3" y="0"/>
                    </a:moveTo>
                    <a:lnTo>
                      <a:pt x="0" y="2"/>
                    </a:lnTo>
                    <a:lnTo>
                      <a:pt x="264" y="321"/>
                    </a:lnTo>
                    <a:lnTo>
                      <a:pt x="268" y="321"/>
                    </a:lnTo>
                    <a:lnTo>
                      <a:pt x="3"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1203">
                <a:extLst>
                  <a:ext uri="{FF2B5EF4-FFF2-40B4-BE49-F238E27FC236}">
                    <a16:creationId xmlns:a16="http://schemas.microsoft.com/office/drawing/2014/main" id="{F5EF93F4-FFDC-419B-A525-97CB1222EFB0}"/>
                  </a:ext>
                </a:extLst>
              </p:cNvPr>
              <p:cNvSpPr>
                <a:spLocks noEditPoints="1"/>
              </p:cNvSpPr>
              <p:nvPr/>
            </p:nvSpPr>
            <p:spPr bwMode="auto">
              <a:xfrm>
                <a:off x="-5033" y="536"/>
                <a:ext cx="295" cy="357"/>
              </a:xfrm>
              <a:custGeom>
                <a:avLst/>
                <a:gdLst>
                  <a:gd name="T0" fmla="*/ 291 w 295"/>
                  <a:gd name="T1" fmla="*/ 355 h 357"/>
                  <a:gd name="T2" fmla="*/ 292 w 295"/>
                  <a:gd name="T3" fmla="*/ 357 h 357"/>
                  <a:gd name="T4" fmla="*/ 295 w 295"/>
                  <a:gd name="T5" fmla="*/ 356 h 357"/>
                  <a:gd name="T6" fmla="*/ 291 w 295"/>
                  <a:gd name="T7" fmla="*/ 355 h 357"/>
                  <a:gd name="T8" fmla="*/ 264 w 295"/>
                  <a:gd name="T9" fmla="*/ 322 h 357"/>
                  <a:gd name="T10" fmla="*/ 290 w 295"/>
                  <a:gd name="T11" fmla="*/ 353 h 357"/>
                  <a:gd name="T12" fmla="*/ 295 w 295"/>
                  <a:gd name="T13" fmla="*/ 355 h 357"/>
                  <a:gd name="T14" fmla="*/ 268 w 295"/>
                  <a:gd name="T15" fmla="*/ 322 h 357"/>
                  <a:gd name="T16" fmla="*/ 264 w 295"/>
                  <a:gd name="T17" fmla="*/ 322 h 357"/>
                  <a:gd name="T18" fmla="*/ 3 w 295"/>
                  <a:gd name="T19" fmla="*/ 0 h 357"/>
                  <a:gd name="T20" fmla="*/ 0 w 295"/>
                  <a:gd name="T21" fmla="*/ 2 h 357"/>
                  <a:gd name="T22" fmla="*/ 264 w 295"/>
                  <a:gd name="T23" fmla="*/ 321 h 357"/>
                  <a:gd name="T24" fmla="*/ 268 w 295"/>
                  <a:gd name="T25" fmla="*/ 321 h 357"/>
                  <a:gd name="T26" fmla="*/ 3 w 295"/>
                  <a:gd name="T2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5" h="357">
                    <a:moveTo>
                      <a:pt x="291" y="355"/>
                    </a:moveTo>
                    <a:lnTo>
                      <a:pt x="292" y="357"/>
                    </a:lnTo>
                    <a:lnTo>
                      <a:pt x="295" y="356"/>
                    </a:lnTo>
                    <a:lnTo>
                      <a:pt x="291" y="355"/>
                    </a:lnTo>
                    <a:moveTo>
                      <a:pt x="264" y="322"/>
                    </a:moveTo>
                    <a:lnTo>
                      <a:pt x="290" y="353"/>
                    </a:lnTo>
                    <a:lnTo>
                      <a:pt x="295" y="355"/>
                    </a:lnTo>
                    <a:lnTo>
                      <a:pt x="268" y="322"/>
                    </a:lnTo>
                    <a:lnTo>
                      <a:pt x="264" y="322"/>
                    </a:lnTo>
                    <a:moveTo>
                      <a:pt x="3" y="0"/>
                    </a:moveTo>
                    <a:lnTo>
                      <a:pt x="0" y="2"/>
                    </a:lnTo>
                    <a:lnTo>
                      <a:pt x="264" y="321"/>
                    </a:lnTo>
                    <a:lnTo>
                      <a:pt x="268" y="32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1204">
                <a:extLst>
                  <a:ext uri="{FF2B5EF4-FFF2-40B4-BE49-F238E27FC236}">
                    <a16:creationId xmlns:a16="http://schemas.microsoft.com/office/drawing/2014/main" id="{2800C95D-C637-4B8F-810D-5009131EE766}"/>
                  </a:ext>
                </a:extLst>
              </p:cNvPr>
              <p:cNvSpPr>
                <a:spLocks/>
              </p:cNvSpPr>
              <p:nvPr/>
            </p:nvSpPr>
            <p:spPr bwMode="auto">
              <a:xfrm>
                <a:off x="-4743" y="889"/>
                <a:ext cx="7" cy="3"/>
              </a:xfrm>
              <a:custGeom>
                <a:avLst/>
                <a:gdLst>
                  <a:gd name="T0" fmla="*/ 0 w 7"/>
                  <a:gd name="T1" fmla="*/ 0 h 3"/>
                  <a:gd name="T2" fmla="*/ 1 w 7"/>
                  <a:gd name="T3" fmla="*/ 2 h 3"/>
                  <a:gd name="T4" fmla="*/ 5 w 7"/>
                  <a:gd name="T5" fmla="*/ 3 h 3"/>
                  <a:gd name="T6" fmla="*/ 7 w 7"/>
                  <a:gd name="T7" fmla="*/ 3 h 3"/>
                  <a:gd name="T8" fmla="*/ 5 w 7"/>
                  <a:gd name="T9" fmla="*/ 2 h 3"/>
                  <a:gd name="T10" fmla="*/ 0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0" y="0"/>
                    </a:moveTo>
                    <a:lnTo>
                      <a:pt x="1" y="2"/>
                    </a:lnTo>
                    <a:lnTo>
                      <a:pt x="5" y="3"/>
                    </a:lnTo>
                    <a:lnTo>
                      <a:pt x="7" y="3"/>
                    </a:lnTo>
                    <a:lnTo>
                      <a:pt x="5" y="2"/>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1205">
                <a:extLst>
                  <a:ext uri="{FF2B5EF4-FFF2-40B4-BE49-F238E27FC236}">
                    <a16:creationId xmlns:a16="http://schemas.microsoft.com/office/drawing/2014/main" id="{FF55B1AF-B2B9-4624-B9AE-297C2A4109B9}"/>
                  </a:ext>
                </a:extLst>
              </p:cNvPr>
              <p:cNvSpPr>
                <a:spLocks/>
              </p:cNvSpPr>
              <p:nvPr/>
            </p:nvSpPr>
            <p:spPr bwMode="auto">
              <a:xfrm>
                <a:off x="-4743" y="889"/>
                <a:ext cx="7" cy="3"/>
              </a:xfrm>
              <a:custGeom>
                <a:avLst/>
                <a:gdLst>
                  <a:gd name="T0" fmla="*/ 0 w 7"/>
                  <a:gd name="T1" fmla="*/ 0 h 3"/>
                  <a:gd name="T2" fmla="*/ 1 w 7"/>
                  <a:gd name="T3" fmla="*/ 2 h 3"/>
                  <a:gd name="T4" fmla="*/ 5 w 7"/>
                  <a:gd name="T5" fmla="*/ 3 h 3"/>
                  <a:gd name="T6" fmla="*/ 7 w 7"/>
                  <a:gd name="T7" fmla="*/ 3 h 3"/>
                  <a:gd name="T8" fmla="*/ 5 w 7"/>
                  <a:gd name="T9" fmla="*/ 2 h 3"/>
                  <a:gd name="T10" fmla="*/ 0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0" y="0"/>
                    </a:moveTo>
                    <a:lnTo>
                      <a:pt x="1" y="2"/>
                    </a:lnTo>
                    <a:lnTo>
                      <a:pt x="5" y="3"/>
                    </a:lnTo>
                    <a:lnTo>
                      <a:pt x="7" y="3"/>
                    </a:lnTo>
                    <a:lnTo>
                      <a:pt x="5"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1206">
                <a:extLst>
                  <a:ext uri="{FF2B5EF4-FFF2-40B4-BE49-F238E27FC236}">
                    <a16:creationId xmlns:a16="http://schemas.microsoft.com/office/drawing/2014/main" id="{B0E61E8D-AEEA-4EDA-A4C1-35F8F96A6EC5}"/>
                  </a:ext>
                </a:extLst>
              </p:cNvPr>
              <p:cNvSpPr>
                <a:spLocks noEditPoints="1"/>
              </p:cNvSpPr>
              <p:nvPr/>
            </p:nvSpPr>
            <p:spPr bwMode="auto">
              <a:xfrm>
                <a:off x="-4739" y="894"/>
                <a:ext cx="201" cy="239"/>
              </a:xfrm>
              <a:custGeom>
                <a:avLst/>
                <a:gdLst>
                  <a:gd name="T0" fmla="*/ 86 w 201"/>
                  <a:gd name="T1" fmla="*/ 104 h 239"/>
                  <a:gd name="T2" fmla="*/ 194 w 201"/>
                  <a:gd name="T3" fmla="*/ 235 h 239"/>
                  <a:gd name="T4" fmla="*/ 198 w 201"/>
                  <a:gd name="T5" fmla="*/ 239 h 239"/>
                  <a:gd name="T6" fmla="*/ 201 w 201"/>
                  <a:gd name="T7" fmla="*/ 238 h 239"/>
                  <a:gd name="T8" fmla="*/ 91 w 201"/>
                  <a:gd name="T9" fmla="*/ 106 h 239"/>
                  <a:gd name="T10" fmla="*/ 86 w 201"/>
                  <a:gd name="T11" fmla="*/ 104 h 239"/>
                  <a:gd name="T12" fmla="*/ 65 w 201"/>
                  <a:gd name="T13" fmla="*/ 75 h 239"/>
                  <a:gd name="T14" fmla="*/ 63 w 201"/>
                  <a:gd name="T15" fmla="*/ 77 h 239"/>
                  <a:gd name="T16" fmla="*/ 86 w 201"/>
                  <a:gd name="T17" fmla="*/ 104 h 239"/>
                  <a:gd name="T18" fmla="*/ 91 w 201"/>
                  <a:gd name="T19" fmla="*/ 106 h 239"/>
                  <a:gd name="T20" fmla="*/ 65 w 201"/>
                  <a:gd name="T21" fmla="*/ 75 h 239"/>
                  <a:gd name="T22" fmla="*/ 42 w 201"/>
                  <a:gd name="T23" fmla="*/ 47 h 239"/>
                  <a:gd name="T24" fmla="*/ 40 w 201"/>
                  <a:gd name="T25" fmla="*/ 48 h 239"/>
                  <a:gd name="T26" fmla="*/ 61 w 201"/>
                  <a:gd name="T27" fmla="*/ 75 h 239"/>
                  <a:gd name="T28" fmla="*/ 63 w 201"/>
                  <a:gd name="T29" fmla="*/ 73 h 239"/>
                  <a:gd name="T30" fmla="*/ 42 w 201"/>
                  <a:gd name="T31" fmla="*/ 47 h 239"/>
                  <a:gd name="T32" fmla="*/ 4 w 201"/>
                  <a:gd name="T33" fmla="*/ 0 h 239"/>
                  <a:gd name="T34" fmla="*/ 0 w 201"/>
                  <a:gd name="T35" fmla="*/ 1 h 239"/>
                  <a:gd name="T36" fmla="*/ 39 w 201"/>
                  <a:gd name="T37" fmla="*/ 48 h 239"/>
                  <a:gd name="T38" fmla="*/ 42 w 201"/>
                  <a:gd name="T39" fmla="*/ 46 h 239"/>
                  <a:gd name="T40" fmla="*/ 4 w 201"/>
                  <a:gd name="T4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1" h="239">
                    <a:moveTo>
                      <a:pt x="86" y="104"/>
                    </a:moveTo>
                    <a:lnTo>
                      <a:pt x="194" y="235"/>
                    </a:lnTo>
                    <a:lnTo>
                      <a:pt x="198" y="239"/>
                    </a:lnTo>
                    <a:lnTo>
                      <a:pt x="201" y="238"/>
                    </a:lnTo>
                    <a:lnTo>
                      <a:pt x="91" y="106"/>
                    </a:lnTo>
                    <a:lnTo>
                      <a:pt x="86" y="104"/>
                    </a:lnTo>
                    <a:close/>
                    <a:moveTo>
                      <a:pt x="65" y="75"/>
                    </a:moveTo>
                    <a:lnTo>
                      <a:pt x="63" y="77"/>
                    </a:lnTo>
                    <a:lnTo>
                      <a:pt x="86" y="104"/>
                    </a:lnTo>
                    <a:lnTo>
                      <a:pt x="91" y="106"/>
                    </a:lnTo>
                    <a:lnTo>
                      <a:pt x="65" y="75"/>
                    </a:lnTo>
                    <a:close/>
                    <a:moveTo>
                      <a:pt x="42" y="47"/>
                    </a:moveTo>
                    <a:lnTo>
                      <a:pt x="40" y="48"/>
                    </a:lnTo>
                    <a:lnTo>
                      <a:pt x="61" y="75"/>
                    </a:lnTo>
                    <a:lnTo>
                      <a:pt x="63" y="73"/>
                    </a:lnTo>
                    <a:lnTo>
                      <a:pt x="42" y="47"/>
                    </a:lnTo>
                    <a:close/>
                    <a:moveTo>
                      <a:pt x="4" y="0"/>
                    </a:moveTo>
                    <a:lnTo>
                      <a:pt x="0" y="1"/>
                    </a:lnTo>
                    <a:lnTo>
                      <a:pt x="39" y="48"/>
                    </a:lnTo>
                    <a:lnTo>
                      <a:pt x="42" y="46"/>
                    </a:lnTo>
                    <a:lnTo>
                      <a:pt x="4"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1207">
                <a:extLst>
                  <a:ext uri="{FF2B5EF4-FFF2-40B4-BE49-F238E27FC236}">
                    <a16:creationId xmlns:a16="http://schemas.microsoft.com/office/drawing/2014/main" id="{FF2813BD-C0CD-408D-9FC8-0A01EE9C8EFD}"/>
                  </a:ext>
                </a:extLst>
              </p:cNvPr>
              <p:cNvSpPr>
                <a:spLocks noEditPoints="1"/>
              </p:cNvSpPr>
              <p:nvPr/>
            </p:nvSpPr>
            <p:spPr bwMode="auto">
              <a:xfrm>
                <a:off x="-4739" y="894"/>
                <a:ext cx="201" cy="239"/>
              </a:xfrm>
              <a:custGeom>
                <a:avLst/>
                <a:gdLst>
                  <a:gd name="T0" fmla="*/ 86 w 201"/>
                  <a:gd name="T1" fmla="*/ 104 h 239"/>
                  <a:gd name="T2" fmla="*/ 194 w 201"/>
                  <a:gd name="T3" fmla="*/ 235 h 239"/>
                  <a:gd name="T4" fmla="*/ 198 w 201"/>
                  <a:gd name="T5" fmla="*/ 239 h 239"/>
                  <a:gd name="T6" fmla="*/ 201 w 201"/>
                  <a:gd name="T7" fmla="*/ 238 h 239"/>
                  <a:gd name="T8" fmla="*/ 91 w 201"/>
                  <a:gd name="T9" fmla="*/ 106 h 239"/>
                  <a:gd name="T10" fmla="*/ 86 w 201"/>
                  <a:gd name="T11" fmla="*/ 104 h 239"/>
                  <a:gd name="T12" fmla="*/ 65 w 201"/>
                  <a:gd name="T13" fmla="*/ 75 h 239"/>
                  <a:gd name="T14" fmla="*/ 63 w 201"/>
                  <a:gd name="T15" fmla="*/ 77 h 239"/>
                  <a:gd name="T16" fmla="*/ 86 w 201"/>
                  <a:gd name="T17" fmla="*/ 104 h 239"/>
                  <a:gd name="T18" fmla="*/ 91 w 201"/>
                  <a:gd name="T19" fmla="*/ 106 h 239"/>
                  <a:gd name="T20" fmla="*/ 65 w 201"/>
                  <a:gd name="T21" fmla="*/ 75 h 239"/>
                  <a:gd name="T22" fmla="*/ 42 w 201"/>
                  <a:gd name="T23" fmla="*/ 47 h 239"/>
                  <a:gd name="T24" fmla="*/ 40 w 201"/>
                  <a:gd name="T25" fmla="*/ 48 h 239"/>
                  <a:gd name="T26" fmla="*/ 61 w 201"/>
                  <a:gd name="T27" fmla="*/ 75 h 239"/>
                  <a:gd name="T28" fmla="*/ 63 w 201"/>
                  <a:gd name="T29" fmla="*/ 73 h 239"/>
                  <a:gd name="T30" fmla="*/ 42 w 201"/>
                  <a:gd name="T31" fmla="*/ 47 h 239"/>
                  <a:gd name="T32" fmla="*/ 4 w 201"/>
                  <a:gd name="T33" fmla="*/ 0 h 239"/>
                  <a:gd name="T34" fmla="*/ 0 w 201"/>
                  <a:gd name="T35" fmla="*/ 1 h 239"/>
                  <a:gd name="T36" fmla="*/ 39 w 201"/>
                  <a:gd name="T37" fmla="*/ 48 h 239"/>
                  <a:gd name="T38" fmla="*/ 42 w 201"/>
                  <a:gd name="T39" fmla="*/ 46 h 239"/>
                  <a:gd name="T40" fmla="*/ 4 w 201"/>
                  <a:gd name="T41"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1" h="239">
                    <a:moveTo>
                      <a:pt x="86" y="104"/>
                    </a:moveTo>
                    <a:lnTo>
                      <a:pt x="194" y="235"/>
                    </a:lnTo>
                    <a:lnTo>
                      <a:pt x="198" y="239"/>
                    </a:lnTo>
                    <a:lnTo>
                      <a:pt x="201" y="238"/>
                    </a:lnTo>
                    <a:lnTo>
                      <a:pt x="91" y="106"/>
                    </a:lnTo>
                    <a:lnTo>
                      <a:pt x="86" y="104"/>
                    </a:lnTo>
                    <a:moveTo>
                      <a:pt x="65" y="75"/>
                    </a:moveTo>
                    <a:lnTo>
                      <a:pt x="63" y="77"/>
                    </a:lnTo>
                    <a:lnTo>
                      <a:pt x="86" y="104"/>
                    </a:lnTo>
                    <a:lnTo>
                      <a:pt x="91" y="106"/>
                    </a:lnTo>
                    <a:lnTo>
                      <a:pt x="65" y="75"/>
                    </a:lnTo>
                    <a:moveTo>
                      <a:pt x="42" y="47"/>
                    </a:moveTo>
                    <a:lnTo>
                      <a:pt x="40" y="48"/>
                    </a:lnTo>
                    <a:lnTo>
                      <a:pt x="61" y="75"/>
                    </a:lnTo>
                    <a:lnTo>
                      <a:pt x="63" y="73"/>
                    </a:lnTo>
                    <a:lnTo>
                      <a:pt x="42" y="47"/>
                    </a:lnTo>
                    <a:moveTo>
                      <a:pt x="4" y="0"/>
                    </a:moveTo>
                    <a:lnTo>
                      <a:pt x="0" y="1"/>
                    </a:lnTo>
                    <a:lnTo>
                      <a:pt x="39" y="48"/>
                    </a:lnTo>
                    <a:lnTo>
                      <a:pt x="42" y="46"/>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1208">
                <a:extLst>
                  <a:ext uri="{FF2B5EF4-FFF2-40B4-BE49-F238E27FC236}">
                    <a16:creationId xmlns:a16="http://schemas.microsoft.com/office/drawing/2014/main" id="{261BE31E-91B5-4AE0-B23B-CF127C6DC102}"/>
                  </a:ext>
                </a:extLst>
              </p:cNvPr>
              <p:cNvSpPr>
                <a:spLocks/>
              </p:cNvSpPr>
              <p:nvPr/>
            </p:nvSpPr>
            <p:spPr bwMode="auto">
              <a:xfrm>
                <a:off x="-4653" y="998"/>
                <a:ext cx="5" cy="2"/>
              </a:xfrm>
              <a:custGeom>
                <a:avLst/>
                <a:gdLst>
                  <a:gd name="T0" fmla="*/ 0 w 5"/>
                  <a:gd name="T1" fmla="*/ 0 h 2"/>
                  <a:gd name="T2" fmla="*/ 0 w 5"/>
                  <a:gd name="T3" fmla="*/ 0 h 2"/>
                  <a:gd name="T4" fmla="*/ 5 w 5"/>
                  <a:gd name="T5" fmla="*/ 2 h 2"/>
                  <a:gd name="T6" fmla="*/ 5 w 5"/>
                  <a:gd name="T7" fmla="*/ 2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0" y="0"/>
                    </a:lnTo>
                    <a:lnTo>
                      <a:pt x="5" y="2"/>
                    </a:lnTo>
                    <a:lnTo>
                      <a:pt x="5" y="2"/>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1209">
                <a:extLst>
                  <a:ext uri="{FF2B5EF4-FFF2-40B4-BE49-F238E27FC236}">
                    <a16:creationId xmlns:a16="http://schemas.microsoft.com/office/drawing/2014/main" id="{F4F545EA-F0FD-4D36-8499-B00C29C7804F}"/>
                  </a:ext>
                </a:extLst>
              </p:cNvPr>
              <p:cNvSpPr>
                <a:spLocks/>
              </p:cNvSpPr>
              <p:nvPr/>
            </p:nvSpPr>
            <p:spPr bwMode="auto">
              <a:xfrm>
                <a:off x="-4653" y="998"/>
                <a:ext cx="5" cy="2"/>
              </a:xfrm>
              <a:custGeom>
                <a:avLst/>
                <a:gdLst>
                  <a:gd name="T0" fmla="*/ 0 w 5"/>
                  <a:gd name="T1" fmla="*/ 0 h 2"/>
                  <a:gd name="T2" fmla="*/ 0 w 5"/>
                  <a:gd name="T3" fmla="*/ 0 h 2"/>
                  <a:gd name="T4" fmla="*/ 5 w 5"/>
                  <a:gd name="T5" fmla="*/ 2 h 2"/>
                  <a:gd name="T6" fmla="*/ 5 w 5"/>
                  <a:gd name="T7" fmla="*/ 2 h 2"/>
                  <a:gd name="T8" fmla="*/ 0 w 5"/>
                  <a:gd name="T9" fmla="*/ 0 h 2"/>
                </a:gdLst>
                <a:ahLst/>
                <a:cxnLst>
                  <a:cxn ang="0">
                    <a:pos x="T0" y="T1"/>
                  </a:cxn>
                  <a:cxn ang="0">
                    <a:pos x="T2" y="T3"/>
                  </a:cxn>
                  <a:cxn ang="0">
                    <a:pos x="T4" y="T5"/>
                  </a:cxn>
                  <a:cxn ang="0">
                    <a:pos x="T6" y="T7"/>
                  </a:cxn>
                  <a:cxn ang="0">
                    <a:pos x="T8" y="T9"/>
                  </a:cxn>
                </a:cxnLst>
                <a:rect l="0" t="0" r="r" b="b"/>
                <a:pathLst>
                  <a:path w="5" h="2">
                    <a:moveTo>
                      <a:pt x="0" y="0"/>
                    </a:moveTo>
                    <a:lnTo>
                      <a:pt x="0" y="0"/>
                    </a:lnTo>
                    <a:lnTo>
                      <a:pt x="5" y="2"/>
                    </a:lnTo>
                    <a:lnTo>
                      <a:pt x="5"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Freeform 1211">
              <a:extLst>
                <a:ext uri="{FF2B5EF4-FFF2-40B4-BE49-F238E27FC236}">
                  <a16:creationId xmlns:a16="http://schemas.microsoft.com/office/drawing/2014/main" id="{BAA8E064-3F29-4D9F-A3EE-319E6C795B80}"/>
                </a:ext>
              </a:extLst>
            </p:cNvPr>
            <p:cNvSpPr>
              <a:spLocks/>
            </p:cNvSpPr>
            <p:nvPr/>
          </p:nvSpPr>
          <p:spPr bwMode="auto">
            <a:xfrm rot="21034599" flipH="1">
              <a:off x="13353484" y="6034286"/>
              <a:ext cx="18380" cy="22506"/>
            </a:xfrm>
            <a:custGeom>
              <a:avLst/>
              <a:gdLst>
                <a:gd name="T0" fmla="*/ 0 w 4"/>
                <a:gd name="T1" fmla="*/ 0 h 5"/>
                <a:gd name="T2" fmla="*/ 3 w 4"/>
                <a:gd name="T3" fmla="*/ 5 h 5"/>
                <a:gd name="T4" fmla="*/ 4 w 4"/>
                <a:gd name="T5" fmla="*/ 4 h 5"/>
                <a:gd name="T6" fmla="*/ 0 w 4"/>
                <a:gd name="T7" fmla="*/ 0 h 5"/>
              </a:gdLst>
              <a:ahLst/>
              <a:cxnLst>
                <a:cxn ang="0">
                  <a:pos x="T0" y="T1"/>
                </a:cxn>
                <a:cxn ang="0">
                  <a:pos x="T2" y="T3"/>
                </a:cxn>
                <a:cxn ang="0">
                  <a:pos x="T4" y="T5"/>
                </a:cxn>
                <a:cxn ang="0">
                  <a:pos x="T6" y="T7"/>
                </a:cxn>
              </a:cxnLst>
              <a:rect l="0" t="0" r="r" b="b"/>
              <a:pathLst>
                <a:path w="4" h="5">
                  <a:moveTo>
                    <a:pt x="0" y="0"/>
                  </a:moveTo>
                  <a:lnTo>
                    <a:pt x="3" y="5"/>
                  </a:lnTo>
                  <a:lnTo>
                    <a:pt x="4" y="4"/>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12">
              <a:extLst>
                <a:ext uri="{FF2B5EF4-FFF2-40B4-BE49-F238E27FC236}">
                  <a16:creationId xmlns:a16="http://schemas.microsoft.com/office/drawing/2014/main" id="{F61303FB-484A-44A5-A46D-1BDEC21C2DDD}"/>
                </a:ext>
              </a:extLst>
            </p:cNvPr>
            <p:cNvSpPr>
              <a:spLocks/>
            </p:cNvSpPr>
            <p:nvPr/>
          </p:nvSpPr>
          <p:spPr bwMode="auto">
            <a:xfrm rot="21034599" flipH="1">
              <a:off x="13353484" y="6034286"/>
              <a:ext cx="18380" cy="22506"/>
            </a:xfrm>
            <a:custGeom>
              <a:avLst/>
              <a:gdLst>
                <a:gd name="T0" fmla="*/ 0 w 4"/>
                <a:gd name="T1" fmla="*/ 0 h 5"/>
                <a:gd name="T2" fmla="*/ 3 w 4"/>
                <a:gd name="T3" fmla="*/ 5 h 5"/>
                <a:gd name="T4" fmla="*/ 4 w 4"/>
                <a:gd name="T5" fmla="*/ 4 h 5"/>
                <a:gd name="T6" fmla="*/ 0 w 4"/>
                <a:gd name="T7" fmla="*/ 0 h 5"/>
              </a:gdLst>
              <a:ahLst/>
              <a:cxnLst>
                <a:cxn ang="0">
                  <a:pos x="T0" y="T1"/>
                </a:cxn>
                <a:cxn ang="0">
                  <a:pos x="T2" y="T3"/>
                </a:cxn>
                <a:cxn ang="0">
                  <a:pos x="T4" y="T5"/>
                </a:cxn>
                <a:cxn ang="0">
                  <a:pos x="T6" y="T7"/>
                </a:cxn>
              </a:cxnLst>
              <a:rect l="0" t="0" r="r" b="b"/>
              <a:pathLst>
                <a:path w="4" h="5">
                  <a:moveTo>
                    <a:pt x="0" y="0"/>
                  </a:moveTo>
                  <a:lnTo>
                    <a:pt x="3" y="5"/>
                  </a:lnTo>
                  <a:lnTo>
                    <a:pt x="4"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13">
              <a:extLst>
                <a:ext uri="{FF2B5EF4-FFF2-40B4-BE49-F238E27FC236}">
                  <a16:creationId xmlns:a16="http://schemas.microsoft.com/office/drawing/2014/main" id="{8E9C7A5B-9756-477B-AA3E-2366E79F5735}"/>
                </a:ext>
              </a:extLst>
            </p:cNvPr>
            <p:cNvSpPr>
              <a:spLocks noEditPoints="1"/>
            </p:cNvSpPr>
            <p:nvPr/>
          </p:nvSpPr>
          <p:spPr bwMode="auto">
            <a:xfrm rot="21034599" flipH="1">
              <a:off x="13181534" y="6073613"/>
              <a:ext cx="179211" cy="216048"/>
            </a:xfrm>
            <a:custGeom>
              <a:avLst/>
              <a:gdLst>
                <a:gd name="T0" fmla="*/ 11 w 39"/>
                <a:gd name="T1" fmla="*/ 17 h 48"/>
                <a:gd name="T2" fmla="*/ 36 w 39"/>
                <a:gd name="T3" fmla="*/ 48 h 48"/>
                <a:gd name="T4" fmla="*/ 39 w 39"/>
                <a:gd name="T5" fmla="*/ 46 h 48"/>
                <a:gd name="T6" fmla="*/ 24 w 39"/>
                <a:gd name="T7" fmla="*/ 28 h 48"/>
                <a:gd name="T8" fmla="*/ 11 w 39"/>
                <a:gd name="T9" fmla="*/ 17 h 48"/>
                <a:gd name="T10" fmla="*/ 2 w 39"/>
                <a:gd name="T11" fmla="*/ 0 h 48"/>
                <a:gd name="T12" fmla="*/ 0 w 39"/>
                <a:gd name="T13" fmla="*/ 1 h 48"/>
                <a:gd name="T14" fmla="*/ 6 w 39"/>
                <a:gd name="T15" fmla="*/ 6 h 48"/>
                <a:gd name="T16" fmla="*/ 2 w 3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8">
                  <a:moveTo>
                    <a:pt x="11" y="17"/>
                  </a:moveTo>
                  <a:lnTo>
                    <a:pt x="36" y="48"/>
                  </a:lnTo>
                  <a:lnTo>
                    <a:pt x="39" y="46"/>
                  </a:lnTo>
                  <a:lnTo>
                    <a:pt x="24" y="28"/>
                  </a:lnTo>
                  <a:lnTo>
                    <a:pt x="11" y="17"/>
                  </a:lnTo>
                  <a:close/>
                  <a:moveTo>
                    <a:pt x="2" y="0"/>
                  </a:moveTo>
                  <a:lnTo>
                    <a:pt x="0" y="1"/>
                  </a:lnTo>
                  <a:lnTo>
                    <a:pt x="6" y="6"/>
                  </a:lnTo>
                  <a:lnTo>
                    <a:pt x="2"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14">
              <a:extLst>
                <a:ext uri="{FF2B5EF4-FFF2-40B4-BE49-F238E27FC236}">
                  <a16:creationId xmlns:a16="http://schemas.microsoft.com/office/drawing/2014/main" id="{8B3FB8E0-C249-4798-85FD-3C9E2A8C194D}"/>
                </a:ext>
              </a:extLst>
            </p:cNvPr>
            <p:cNvSpPr>
              <a:spLocks noEditPoints="1"/>
            </p:cNvSpPr>
            <p:nvPr/>
          </p:nvSpPr>
          <p:spPr bwMode="auto">
            <a:xfrm rot="21034599" flipH="1">
              <a:off x="13181534" y="6073613"/>
              <a:ext cx="179211" cy="216048"/>
            </a:xfrm>
            <a:custGeom>
              <a:avLst/>
              <a:gdLst>
                <a:gd name="T0" fmla="*/ 11 w 39"/>
                <a:gd name="T1" fmla="*/ 17 h 48"/>
                <a:gd name="T2" fmla="*/ 36 w 39"/>
                <a:gd name="T3" fmla="*/ 48 h 48"/>
                <a:gd name="T4" fmla="*/ 39 w 39"/>
                <a:gd name="T5" fmla="*/ 46 h 48"/>
                <a:gd name="T6" fmla="*/ 24 w 39"/>
                <a:gd name="T7" fmla="*/ 28 h 48"/>
                <a:gd name="T8" fmla="*/ 11 w 39"/>
                <a:gd name="T9" fmla="*/ 17 h 48"/>
                <a:gd name="T10" fmla="*/ 2 w 39"/>
                <a:gd name="T11" fmla="*/ 0 h 48"/>
                <a:gd name="T12" fmla="*/ 0 w 39"/>
                <a:gd name="T13" fmla="*/ 1 h 48"/>
                <a:gd name="T14" fmla="*/ 6 w 39"/>
                <a:gd name="T15" fmla="*/ 6 h 48"/>
                <a:gd name="T16" fmla="*/ 2 w 3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8">
                  <a:moveTo>
                    <a:pt x="11" y="17"/>
                  </a:moveTo>
                  <a:lnTo>
                    <a:pt x="36" y="48"/>
                  </a:lnTo>
                  <a:lnTo>
                    <a:pt x="39" y="46"/>
                  </a:lnTo>
                  <a:lnTo>
                    <a:pt x="24" y="28"/>
                  </a:lnTo>
                  <a:lnTo>
                    <a:pt x="11" y="17"/>
                  </a:lnTo>
                  <a:moveTo>
                    <a:pt x="2" y="0"/>
                  </a:moveTo>
                  <a:lnTo>
                    <a:pt x="0" y="1"/>
                  </a:lnTo>
                  <a:lnTo>
                    <a:pt x="6" y="6"/>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15">
              <a:extLst>
                <a:ext uri="{FF2B5EF4-FFF2-40B4-BE49-F238E27FC236}">
                  <a16:creationId xmlns:a16="http://schemas.microsoft.com/office/drawing/2014/main" id="{E03E6F8D-04CF-407A-87C0-37B0A159A8A7}"/>
                </a:ext>
              </a:extLst>
            </p:cNvPr>
            <p:cNvSpPr>
              <a:spLocks/>
            </p:cNvSpPr>
            <p:nvPr/>
          </p:nvSpPr>
          <p:spPr bwMode="auto">
            <a:xfrm rot="21034599" flipH="1">
              <a:off x="13242934" y="6072297"/>
              <a:ext cx="119473" cy="121529"/>
            </a:xfrm>
            <a:custGeom>
              <a:avLst/>
              <a:gdLst>
                <a:gd name="T0" fmla="*/ 2 w 26"/>
                <a:gd name="T1" fmla="*/ 0 h 27"/>
                <a:gd name="T2" fmla="*/ 0 w 26"/>
                <a:gd name="T3" fmla="*/ 2 h 27"/>
                <a:gd name="T4" fmla="*/ 13 w 26"/>
                <a:gd name="T5" fmla="*/ 16 h 27"/>
                <a:gd name="T6" fmla="*/ 26 w 26"/>
                <a:gd name="T7" fmla="*/ 27 h 27"/>
                <a:gd name="T8" fmla="*/ 8 w 26"/>
                <a:gd name="T9" fmla="*/ 5 h 27"/>
                <a:gd name="T10" fmla="*/ 2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2" y="0"/>
                  </a:moveTo>
                  <a:lnTo>
                    <a:pt x="0" y="2"/>
                  </a:lnTo>
                  <a:lnTo>
                    <a:pt x="13" y="16"/>
                  </a:lnTo>
                  <a:lnTo>
                    <a:pt x="26" y="27"/>
                  </a:lnTo>
                  <a:lnTo>
                    <a:pt x="8" y="5"/>
                  </a:lnTo>
                  <a:lnTo>
                    <a:pt x="2"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16">
              <a:extLst>
                <a:ext uri="{FF2B5EF4-FFF2-40B4-BE49-F238E27FC236}">
                  <a16:creationId xmlns:a16="http://schemas.microsoft.com/office/drawing/2014/main" id="{5FC2EB9F-41E6-46A2-8772-4E705A2D05D9}"/>
                </a:ext>
              </a:extLst>
            </p:cNvPr>
            <p:cNvSpPr>
              <a:spLocks/>
            </p:cNvSpPr>
            <p:nvPr/>
          </p:nvSpPr>
          <p:spPr bwMode="auto">
            <a:xfrm rot="21034599" flipH="1">
              <a:off x="13242934" y="6072297"/>
              <a:ext cx="119473" cy="121529"/>
            </a:xfrm>
            <a:custGeom>
              <a:avLst/>
              <a:gdLst>
                <a:gd name="T0" fmla="*/ 2 w 26"/>
                <a:gd name="T1" fmla="*/ 0 h 27"/>
                <a:gd name="T2" fmla="*/ 0 w 26"/>
                <a:gd name="T3" fmla="*/ 2 h 27"/>
                <a:gd name="T4" fmla="*/ 13 w 26"/>
                <a:gd name="T5" fmla="*/ 16 h 27"/>
                <a:gd name="T6" fmla="*/ 26 w 26"/>
                <a:gd name="T7" fmla="*/ 27 h 27"/>
                <a:gd name="T8" fmla="*/ 8 w 26"/>
                <a:gd name="T9" fmla="*/ 5 h 27"/>
                <a:gd name="T10" fmla="*/ 2 w 26"/>
                <a:gd name="T11" fmla="*/ 0 h 27"/>
              </a:gdLst>
              <a:ahLst/>
              <a:cxnLst>
                <a:cxn ang="0">
                  <a:pos x="T0" y="T1"/>
                </a:cxn>
                <a:cxn ang="0">
                  <a:pos x="T2" y="T3"/>
                </a:cxn>
                <a:cxn ang="0">
                  <a:pos x="T4" y="T5"/>
                </a:cxn>
                <a:cxn ang="0">
                  <a:pos x="T6" y="T7"/>
                </a:cxn>
                <a:cxn ang="0">
                  <a:pos x="T8" y="T9"/>
                </a:cxn>
                <a:cxn ang="0">
                  <a:pos x="T10" y="T11"/>
                </a:cxn>
              </a:cxnLst>
              <a:rect l="0" t="0" r="r" b="b"/>
              <a:pathLst>
                <a:path w="26" h="27">
                  <a:moveTo>
                    <a:pt x="2" y="0"/>
                  </a:moveTo>
                  <a:lnTo>
                    <a:pt x="0" y="2"/>
                  </a:lnTo>
                  <a:lnTo>
                    <a:pt x="13" y="16"/>
                  </a:lnTo>
                  <a:lnTo>
                    <a:pt x="26" y="27"/>
                  </a:lnTo>
                  <a:lnTo>
                    <a:pt x="8" y="5"/>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217">
              <a:extLst>
                <a:ext uri="{FF2B5EF4-FFF2-40B4-BE49-F238E27FC236}">
                  <a16:creationId xmlns:a16="http://schemas.microsoft.com/office/drawing/2014/main" id="{64945381-C805-42F0-9CEB-0D0E189D2B9F}"/>
                </a:ext>
              </a:extLst>
            </p:cNvPr>
            <p:cNvSpPr>
              <a:spLocks noEditPoints="1"/>
            </p:cNvSpPr>
            <p:nvPr/>
          </p:nvSpPr>
          <p:spPr bwMode="auto">
            <a:xfrm rot="21034599" flipH="1">
              <a:off x="12715664" y="6356333"/>
              <a:ext cx="542224" cy="630141"/>
            </a:xfrm>
            <a:custGeom>
              <a:avLst/>
              <a:gdLst>
                <a:gd name="T0" fmla="*/ 62 w 118"/>
                <a:gd name="T1" fmla="*/ 70 h 140"/>
                <a:gd name="T2" fmla="*/ 60 w 118"/>
                <a:gd name="T3" fmla="*/ 73 h 140"/>
                <a:gd name="T4" fmla="*/ 116 w 118"/>
                <a:gd name="T5" fmla="*/ 140 h 140"/>
                <a:gd name="T6" fmla="*/ 118 w 118"/>
                <a:gd name="T7" fmla="*/ 138 h 140"/>
                <a:gd name="T8" fmla="*/ 62 w 118"/>
                <a:gd name="T9" fmla="*/ 70 h 140"/>
                <a:gd name="T10" fmla="*/ 53 w 118"/>
                <a:gd name="T11" fmla="*/ 59 h 140"/>
                <a:gd name="T12" fmla="*/ 50 w 118"/>
                <a:gd name="T13" fmla="*/ 60 h 140"/>
                <a:gd name="T14" fmla="*/ 58 w 118"/>
                <a:gd name="T15" fmla="*/ 71 h 140"/>
                <a:gd name="T16" fmla="*/ 60 w 118"/>
                <a:gd name="T17" fmla="*/ 68 h 140"/>
                <a:gd name="T18" fmla="*/ 53 w 118"/>
                <a:gd name="T19" fmla="*/ 59 h 140"/>
                <a:gd name="T20" fmla="*/ 34 w 118"/>
                <a:gd name="T21" fmla="*/ 41 h 140"/>
                <a:gd name="T22" fmla="*/ 49 w 118"/>
                <a:gd name="T23" fmla="*/ 59 h 140"/>
                <a:gd name="T24" fmla="*/ 51 w 118"/>
                <a:gd name="T25" fmla="*/ 57 h 140"/>
                <a:gd name="T26" fmla="*/ 39 w 118"/>
                <a:gd name="T27" fmla="*/ 43 h 140"/>
                <a:gd name="T28" fmla="*/ 34 w 118"/>
                <a:gd name="T29" fmla="*/ 41 h 140"/>
                <a:gd name="T30" fmla="*/ 3 w 118"/>
                <a:gd name="T31" fmla="*/ 0 h 140"/>
                <a:gd name="T32" fmla="*/ 0 w 118"/>
                <a:gd name="T33" fmla="*/ 1 h 140"/>
                <a:gd name="T34" fmla="*/ 30 w 118"/>
                <a:gd name="T35" fmla="*/ 37 h 140"/>
                <a:gd name="T36" fmla="*/ 34 w 118"/>
                <a:gd name="T37" fmla="*/ 37 h 140"/>
                <a:gd name="T38" fmla="*/ 3 w 118"/>
                <a:gd name="T3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40">
                  <a:moveTo>
                    <a:pt x="62" y="70"/>
                  </a:moveTo>
                  <a:lnTo>
                    <a:pt x="60" y="73"/>
                  </a:lnTo>
                  <a:lnTo>
                    <a:pt x="116" y="140"/>
                  </a:lnTo>
                  <a:lnTo>
                    <a:pt x="118" y="138"/>
                  </a:lnTo>
                  <a:lnTo>
                    <a:pt x="62" y="70"/>
                  </a:lnTo>
                  <a:close/>
                  <a:moveTo>
                    <a:pt x="53" y="59"/>
                  </a:moveTo>
                  <a:lnTo>
                    <a:pt x="50" y="60"/>
                  </a:lnTo>
                  <a:lnTo>
                    <a:pt x="58" y="71"/>
                  </a:lnTo>
                  <a:lnTo>
                    <a:pt x="60" y="68"/>
                  </a:lnTo>
                  <a:lnTo>
                    <a:pt x="53" y="59"/>
                  </a:lnTo>
                  <a:close/>
                  <a:moveTo>
                    <a:pt x="34" y="41"/>
                  </a:moveTo>
                  <a:lnTo>
                    <a:pt x="49" y="59"/>
                  </a:lnTo>
                  <a:lnTo>
                    <a:pt x="51" y="57"/>
                  </a:lnTo>
                  <a:lnTo>
                    <a:pt x="39" y="43"/>
                  </a:lnTo>
                  <a:lnTo>
                    <a:pt x="34" y="41"/>
                  </a:lnTo>
                  <a:close/>
                  <a:moveTo>
                    <a:pt x="3" y="0"/>
                  </a:moveTo>
                  <a:lnTo>
                    <a:pt x="0" y="1"/>
                  </a:lnTo>
                  <a:lnTo>
                    <a:pt x="30" y="37"/>
                  </a:lnTo>
                  <a:lnTo>
                    <a:pt x="34" y="37"/>
                  </a:lnTo>
                  <a:lnTo>
                    <a:pt x="3"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218">
              <a:extLst>
                <a:ext uri="{FF2B5EF4-FFF2-40B4-BE49-F238E27FC236}">
                  <a16:creationId xmlns:a16="http://schemas.microsoft.com/office/drawing/2014/main" id="{4AB13154-09B5-48D8-B6D2-CC5693F7FDB1}"/>
                </a:ext>
              </a:extLst>
            </p:cNvPr>
            <p:cNvSpPr>
              <a:spLocks noEditPoints="1"/>
            </p:cNvSpPr>
            <p:nvPr/>
          </p:nvSpPr>
          <p:spPr bwMode="auto">
            <a:xfrm rot="21034599" flipH="1">
              <a:off x="12715664" y="6356333"/>
              <a:ext cx="542224" cy="630141"/>
            </a:xfrm>
            <a:custGeom>
              <a:avLst/>
              <a:gdLst>
                <a:gd name="T0" fmla="*/ 62 w 118"/>
                <a:gd name="T1" fmla="*/ 70 h 140"/>
                <a:gd name="T2" fmla="*/ 60 w 118"/>
                <a:gd name="T3" fmla="*/ 73 h 140"/>
                <a:gd name="T4" fmla="*/ 116 w 118"/>
                <a:gd name="T5" fmla="*/ 140 h 140"/>
                <a:gd name="T6" fmla="*/ 118 w 118"/>
                <a:gd name="T7" fmla="*/ 138 h 140"/>
                <a:gd name="T8" fmla="*/ 62 w 118"/>
                <a:gd name="T9" fmla="*/ 70 h 140"/>
                <a:gd name="T10" fmla="*/ 53 w 118"/>
                <a:gd name="T11" fmla="*/ 59 h 140"/>
                <a:gd name="T12" fmla="*/ 50 w 118"/>
                <a:gd name="T13" fmla="*/ 60 h 140"/>
                <a:gd name="T14" fmla="*/ 58 w 118"/>
                <a:gd name="T15" fmla="*/ 71 h 140"/>
                <a:gd name="T16" fmla="*/ 60 w 118"/>
                <a:gd name="T17" fmla="*/ 68 h 140"/>
                <a:gd name="T18" fmla="*/ 53 w 118"/>
                <a:gd name="T19" fmla="*/ 59 h 140"/>
                <a:gd name="T20" fmla="*/ 34 w 118"/>
                <a:gd name="T21" fmla="*/ 41 h 140"/>
                <a:gd name="T22" fmla="*/ 49 w 118"/>
                <a:gd name="T23" fmla="*/ 59 h 140"/>
                <a:gd name="T24" fmla="*/ 51 w 118"/>
                <a:gd name="T25" fmla="*/ 57 h 140"/>
                <a:gd name="T26" fmla="*/ 39 w 118"/>
                <a:gd name="T27" fmla="*/ 43 h 140"/>
                <a:gd name="T28" fmla="*/ 34 w 118"/>
                <a:gd name="T29" fmla="*/ 41 h 140"/>
                <a:gd name="T30" fmla="*/ 3 w 118"/>
                <a:gd name="T31" fmla="*/ 0 h 140"/>
                <a:gd name="T32" fmla="*/ 0 w 118"/>
                <a:gd name="T33" fmla="*/ 1 h 140"/>
                <a:gd name="T34" fmla="*/ 30 w 118"/>
                <a:gd name="T35" fmla="*/ 37 h 140"/>
                <a:gd name="T36" fmla="*/ 34 w 118"/>
                <a:gd name="T37" fmla="*/ 37 h 140"/>
                <a:gd name="T38" fmla="*/ 3 w 118"/>
                <a:gd name="T3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40">
                  <a:moveTo>
                    <a:pt x="62" y="70"/>
                  </a:moveTo>
                  <a:lnTo>
                    <a:pt x="60" y="73"/>
                  </a:lnTo>
                  <a:lnTo>
                    <a:pt x="116" y="140"/>
                  </a:lnTo>
                  <a:lnTo>
                    <a:pt x="118" y="138"/>
                  </a:lnTo>
                  <a:lnTo>
                    <a:pt x="62" y="70"/>
                  </a:lnTo>
                  <a:moveTo>
                    <a:pt x="53" y="59"/>
                  </a:moveTo>
                  <a:lnTo>
                    <a:pt x="50" y="60"/>
                  </a:lnTo>
                  <a:lnTo>
                    <a:pt x="58" y="71"/>
                  </a:lnTo>
                  <a:lnTo>
                    <a:pt x="60" y="68"/>
                  </a:lnTo>
                  <a:lnTo>
                    <a:pt x="53" y="59"/>
                  </a:lnTo>
                  <a:moveTo>
                    <a:pt x="34" y="41"/>
                  </a:moveTo>
                  <a:lnTo>
                    <a:pt x="49" y="59"/>
                  </a:lnTo>
                  <a:lnTo>
                    <a:pt x="51" y="57"/>
                  </a:lnTo>
                  <a:lnTo>
                    <a:pt x="39" y="43"/>
                  </a:lnTo>
                  <a:lnTo>
                    <a:pt x="34" y="41"/>
                  </a:lnTo>
                  <a:moveTo>
                    <a:pt x="3" y="0"/>
                  </a:moveTo>
                  <a:lnTo>
                    <a:pt x="0" y="1"/>
                  </a:lnTo>
                  <a:lnTo>
                    <a:pt x="30" y="37"/>
                  </a:lnTo>
                  <a:lnTo>
                    <a:pt x="34" y="3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19">
              <a:extLst>
                <a:ext uri="{FF2B5EF4-FFF2-40B4-BE49-F238E27FC236}">
                  <a16:creationId xmlns:a16="http://schemas.microsoft.com/office/drawing/2014/main" id="{43DBE8A5-AA80-44C7-94CA-78787A435895}"/>
                </a:ext>
              </a:extLst>
            </p:cNvPr>
            <p:cNvSpPr>
              <a:spLocks/>
            </p:cNvSpPr>
            <p:nvPr/>
          </p:nvSpPr>
          <p:spPr bwMode="auto">
            <a:xfrm rot="21034599" flipH="1">
              <a:off x="13055049" y="6506259"/>
              <a:ext cx="41358" cy="27006"/>
            </a:xfrm>
            <a:custGeom>
              <a:avLst/>
              <a:gdLst>
                <a:gd name="T0" fmla="*/ 0 w 9"/>
                <a:gd name="T1" fmla="*/ 0 h 6"/>
                <a:gd name="T2" fmla="*/ 4 w 9"/>
                <a:gd name="T3" fmla="*/ 4 h 6"/>
                <a:gd name="T4" fmla="*/ 9 w 9"/>
                <a:gd name="T5" fmla="*/ 6 h 6"/>
                <a:gd name="T6" fmla="*/ 4 w 9"/>
                <a:gd name="T7" fmla="*/ 0 h 6"/>
                <a:gd name="T8" fmla="*/ 0 w 9"/>
                <a:gd name="T9" fmla="*/ 0 h 6"/>
              </a:gdLst>
              <a:ahLst/>
              <a:cxnLst>
                <a:cxn ang="0">
                  <a:pos x="T0" y="T1"/>
                </a:cxn>
                <a:cxn ang="0">
                  <a:pos x="T2" y="T3"/>
                </a:cxn>
                <a:cxn ang="0">
                  <a:pos x="T4" y="T5"/>
                </a:cxn>
                <a:cxn ang="0">
                  <a:pos x="T6" y="T7"/>
                </a:cxn>
                <a:cxn ang="0">
                  <a:pos x="T8" y="T9"/>
                </a:cxn>
              </a:cxnLst>
              <a:rect l="0" t="0" r="r" b="b"/>
              <a:pathLst>
                <a:path w="9" h="6">
                  <a:moveTo>
                    <a:pt x="0" y="0"/>
                  </a:moveTo>
                  <a:lnTo>
                    <a:pt x="4" y="4"/>
                  </a:lnTo>
                  <a:lnTo>
                    <a:pt x="9" y="6"/>
                  </a:lnTo>
                  <a:lnTo>
                    <a:pt x="4" y="0"/>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20">
              <a:extLst>
                <a:ext uri="{FF2B5EF4-FFF2-40B4-BE49-F238E27FC236}">
                  <a16:creationId xmlns:a16="http://schemas.microsoft.com/office/drawing/2014/main" id="{6881EA06-2B93-4306-A81C-71B44C9902DB}"/>
                </a:ext>
              </a:extLst>
            </p:cNvPr>
            <p:cNvSpPr>
              <a:spLocks/>
            </p:cNvSpPr>
            <p:nvPr/>
          </p:nvSpPr>
          <p:spPr bwMode="auto">
            <a:xfrm rot="21034599" flipH="1">
              <a:off x="13055049" y="6506259"/>
              <a:ext cx="41358" cy="27006"/>
            </a:xfrm>
            <a:custGeom>
              <a:avLst/>
              <a:gdLst>
                <a:gd name="T0" fmla="*/ 0 w 9"/>
                <a:gd name="T1" fmla="*/ 0 h 6"/>
                <a:gd name="T2" fmla="*/ 4 w 9"/>
                <a:gd name="T3" fmla="*/ 4 h 6"/>
                <a:gd name="T4" fmla="*/ 9 w 9"/>
                <a:gd name="T5" fmla="*/ 6 h 6"/>
                <a:gd name="T6" fmla="*/ 4 w 9"/>
                <a:gd name="T7" fmla="*/ 0 h 6"/>
                <a:gd name="T8" fmla="*/ 0 w 9"/>
                <a:gd name="T9" fmla="*/ 0 h 6"/>
              </a:gdLst>
              <a:ahLst/>
              <a:cxnLst>
                <a:cxn ang="0">
                  <a:pos x="T0" y="T1"/>
                </a:cxn>
                <a:cxn ang="0">
                  <a:pos x="T2" y="T3"/>
                </a:cxn>
                <a:cxn ang="0">
                  <a:pos x="T4" y="T5"/>
                </a:cxn>
                <a:cxn ang="0">
                  <a:pos x="T6" y="T7"/>
                </a:cxn>
                <a:cxn ang="0">
                  <a:pos x="T8" y="T9"/>
                </a:cxn>
              </a:cxnLst>
              <a:rect l="0" t="0" r="r" b="b"/>
              <a:pathLst>
                <a:path w="9" h="6">
                  <a:moveTo>
                    <a:pt x="0" y="0"/>
                  </a:moveTo>
                  <a:lnTo>
                    <a:pt x="4" y="4"/>
                  </a:lnTo>
                  <a:lnTo>
                    <a:pt x="9" y="6"/>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21">
              <a:extLst>
                <a:ext uri="{FF2B5EF4-FFF2-40B4-BE49-F238E27FC236}">
                  <a16:creationId xmlns:a16="http://schemas.microsoft.com/office/drawing/2014/main" id="{C99DB3BE-B6E2-450E-9958-384FD4E7D2D6}"/>
                </a:ext>
              </a:extLst>
            </p:cNvPr>
            <p:cNvSpPr>
              <a:spLocks/>
            </p:cNvSpPr>
            <p:nvPr/>
          </p:nvSpPr>
          <p:spPr bwMode="auto">
            <a:xfrm rot="21034599" flipH="1">
              <a:off x="13005374" y="6607569"/>
              <a:ext cx="18380" cy="13504"/>
            </a:xfrm>
            <a:custGeom>
              <a:avLst/>
              <a:gdLst>
                <a:gd name="T0" fmla="*/ 2 w 4"/>
                <a:gd name="T1" fmla="*/ 0 h 3"/>
                <a:gd name="T2" fmla="*/ 0 w 4"/>
                <a:gd name="T3" fmla="*/ 2 h 3"/>
                <a:gd name="T4" fmla="*/ 1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lnTo>
                    <a:pt x="0" y="2"/>
                  </a:lnTo>
                  <a:lnTo>
                    <a:pt x="1" y="3"/>
                  </a:lnTo>
                  <a:lnTo>
                    <a:pt x="4" y="2"/>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222">
              <a:extLst>
                <a:ext uri="{FF2B5EF4-FFF2-40B4-BE49-F238E27FC236}">
                  <a16:creationId xmlns:a16="http://schemas.microsoft.com/office/drawing/2014/main" id="{7FD378A0-D94E-4D28-8A1B-77F9127C644D}"/>
                </a:ext>
              </a:extLst>
            </p:cNvPr>
            <p:cNvSpPr>
              <a:spLocks/>
            </p:cNvSpPr>
            <p:nvPr/>
          </p:nvSpPr>
          <p:spPr bwMode="auto">
            <a:xfrm rot="21034599" flipH="1">
              <a:off x="13005374" y="6607569"/>
              <a:ext cx="18380" cy="13504"/>
            </a:xfrm>
            <a:custGeom>
              <a:avLst/>
              <a:gdLst>
                <a:gd name="T0" fmla="*/ 2 w 4"/>
                <a:gd name="T1" fmla="*/ 0 h 3"/>
                <a:gd name="T2" fmla="*/ 0 w 4"/>
                <a:gd name="T3" fmla="*/ 2 h 3"/>
                <a:gd name="T4" fmla="*/ 1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lnTo>
                    <a:pt x="0" y="2"/>
                  </a:lnTo>
                  <a:lnTo>
                    <a:pt x="1" y="3"/>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23">
              <a:extLst>
                <a:ext uri="{FF2B5EF4-FFF2-40B4-BE49-F238E27FC236}">
                  <a16:creationId xmlns:a16="http://schemas.microsoft.com/office/drawing/2014/main" id="{D99FC7BC-DDFD-4954-B9AA-696DBADC7C3D}"/>
                </a:ext>
              </a:extLst>
            </p:cNvPr>
            <p:cNvSpPr>
              <a:spLocks/>
            </p:cNvSpPr>
            <p:nvPr/>
          </p:nvSpPr>
          <p:spPr bwMode="auto">
            <a:xfrm rot="21034599" flipH="1">
              <a:off x="12973421" y="6663124"/>
              <a:ext cx="18380" cy="22506"/>
            </a:xfrm>
            <a:custGeom>
              <a:avLst/>
              <a:gdLst>
                <a:gd name="T0" fmla="*/ 2 w 4"/>
                <a:gd name="T1" fmla="*/ 0 h 5"/>
                <a:gd name="T2" fmla="*/ 0 w 4"/>
                <a:gd name="T3" fmla="*/ 3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2"/>
                  </a:lnTo>
                  <a:lnTo>
                    <a:pt x="2"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24">
              <a:extLst>
                <a:ext uri="{FF2B5EF4-FFF2-40B4-BE49-F238E27FC236}">
                  <a16:creationId xmlns:a16="http://schemas.microsoft.com/office/drawing/2014/main" id="{2D35978D-A670-463E-BA5C-C0926A4A6BE7}"/>
                </a:ext>
              </a:extLst>
            </p:cNvPr>
            <p:cNvSpPr>
              <a:spLocks/>
            </p:cNvSpPr>
            <p:nvPr/>
          </p:nvSpPr>
          <p:spPr bwMode="auto">
            <a:xfrm rot="21034599" flipH="1">
              <a:off x="12973421" y="6663124"/>
              <a:ext cx="18380" cy="22506"/>
            </a:xfrm>
            <a:custGeom>
              <a:avLst/>
              <a:gdLst>
                <a:gd name="T0" fmla="*/ 2 w 4"/>
                <a:gd name="T1" fmla="*/ 0 h 5"/>
                <a:gd name="T2" fmla="*/ 0 w 4"/>
                <a:gd name="T3" fmla="*/ 3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3"/>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25">
              <a:extLst>
                <a:ext uri="{FF2B5EF4-FFF2-40B4-BE49-F238E27FC236}">
                  <a16:creationId xmlns:a16="http://schemas.microsoft.com/office/drawing/2014/main" id="{8107A153-08E4-4C9A-9D7A-37E793A16EB6}"/>
                </a:ext>
              </a:extLst>
            </p:cNvPr>
            <p:cNvSpPr>
              <a:spLocks/>
            </p:cNvSpPr>
            <p:nvPr/>
          </p:nvSpPr>
          <p:spPr bwMode="auto">
            <a:xfrm rot="21034599" flipH="1">
              <a:off x="12679647" y="7028873"/>
              <a:ext cx="110283" cy="121529"/>
            </a:xfrm>
            <a:custGeom>
              <a:avLst/>
              <a:gdLst>
                <a:gd name="T0" fmla="*/ 2 w 22"/>
                <a:gd name="T1" fmla="*/ 0 h 25"/>
                <a:gd name="T2" fmla="*/ 0 w 22"/>
                <a:gd name="T3" fmla="*/ 2 h 25"/>
                <a:gd name="T4" fmla="*/ 20 w 22"/>
                <a:gd name="T5" fmla="*/ 25 h 25"/>
                <a:gd name="T6" fmla="*/ 22 w 22"/>
                <a:gd name="T7" fmla="*/ 23 h 25"/>
                <a:gd name="T8" fmla="*/ 2 w 22"/>
                <a:gd name="T9" fmla="*/ 0 h 25"/>
              </a:gdLst>
              <a:ahLst/>
              <a:cxnLst>
                <a:cxn ang="0">
                  <a:pos x="T0" y="T1"/>
                </a:cxn>
                <a:cxn ang="0">
                  <a:pos x="T2" y="T3"/>
                </a:cxn>
                <a:cxn ang="0">
                  <a:pos x="T4" y="T5"/>
                </a:cxn>
                <a:cxn ang="0">
                  <a:pos x="T6" y="T7"/>
                </a:cxn>
                <a:cxn ang="0">
                  <a:pos x="T8" y="T9"/>
                </a:cxn>
              </a:cxnLst>
              <a:rect l="0" t="0" r="r" b="b"/>
              <a:pathLst>
                <a:path w="22" h="25">
                  <a:moveTo>
                    <a:pt x="2" y="0"/>
                  </a:moveTo>
                  <a:cubicBezTo>
                    <a:pt x="0" y="2"/>
                    <a:pt x="0" y="2"/>
                    <a:pt x="0" y="2"/>
                  </a:cubicBezTo>
                  <a:cubicBezTo>
                    <a:pt x="20" y="25"/>
                    <a:pt x="20" y="25"/>
                    <a:pt x="20" y="25"/>
                  </a:cubicBezTo>
                  <a:cubicBezTo>
                    <a:pt x="20" y="25"/>
                    <a:pt x="21" y="24"/>
                    <a:pt x="22" y="23"/>
                  </a:cubicBezTo>
                  <a:cubicBezTo>
                    <a:pt x="2" y="0"/>
                    <a:pt x="2" y="0"/>
                    <a:pt x="2"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26">
              <a:extLst>
                <a:ext uri="{FF2B5EF4-FFF2-40B4-BE49-F238E27FC236}">
                  <a16:creationId xmlns:a16="http://schemas.microsoft.com/office/drawing/2014/main" id="{A951386F-7622-4BB0-8A01-76145E83CC2E}"/>
                </a:ext>
              </a:extLst>
            </p:cNvPr>
            <p:cNvSpPr>
              <a:spLocks/>
            </p:cNvSpPr>
            <p:nvPr/>
          </p:nvSpPr>
          <p:spPr bwMode="auto">
            <a:xfrm rot="21034599" flipH="1">
              <a:off x="12770478" y="7016887"/>
              <a:ext cx="9190" cy="13504"/>
            </a:xfrm>
            <a:custGeom>
              <a:avLst/>
              <a:gdLst>
                <a:gd name="T0" fmla="*/ 2 w 2"/>
                <a:gd name="T1" fmla="*/ 0 h 3"/>
                <a:gd name="T2" fmla="*/ 0 w 2"/>
                <a:gd name="T3" fmla="*/ 2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2"/>
                  </a:lnTo>
                  <a:lnTo>
                    <a:pt x="0" y="3"/>
                  </a:lnTo>
                  <a:lnTo>
                    <a:pt x="2" y="1"/>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227">
              <a:extLst>
                <a:ext uri="{FF2B5EF4-FFF2-40B4-BE49-F238E27FC236}">
                  <a16:creationId xmlns:a16="http://schemas.microsoft.com/office/drawing/2014/main" id="{DC215E83-9A66-4815-A795-535355A1F1F2}"/>
                </a:ext>
              </a:extLst>
            </p:cNvPr>
            <p:cNvSpPr>
              <a:spLocks/>
            </p:cNvSpPr>
            <p:nvPr/>
          </p:nvSpPr>
          <p:spPr bwMode="auto">
            <a:xfrm rot="21034599" flipH="1">
              <a:off x="12770478" y="7016887"/>
              <a:ext cx="9190" cy="13504"/>
            </a:xfrm>
            <a:custGeom>
              <a:avLst/>
              <a:gdLst>
                <a:gd name="T0" fmla="*/ 2 w 2"/>
                <a:gd name="T1" fmla="*/ 0 h 3"/>
                <a:gd name="T2" fmla="*/ 0 w 2"/>
                <a:gd name="T3" fmla="*/ 2 h 3"/>
                <a:gd name="T4" fmla="*/ 0 w 2"/>
                <a:gd name="T5" fmla="*/ 3 h 3"/>
                <a:gd name="T6" fmla="*/ 2 w 2"/>
                <a:gd name="T7" fmla="*/ 1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lnTo>
                    <a:pt x="0" y="2"/>
                  </a:lnTo>
                  <a:lnTo>
                    <a:pt x="0" y="3"/>
                  </a:lnTo>
                  <a:lnTo>
                    <a:pt x="2" y="1"/>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28">
              <a:extLst>
                <a:ext uri="{FF2B5EF4-FFF2-40B4-BE49-F238E27FC236}">
                  <a16:creationId xmlns:a16="http://schemas.microsoft.com/office/drawing/2014/main" id="{B84395CD-88C5-48DC-81AD-C21E259AEA81}"/>
                </a:ext>
              </a:extLst>
            </p:cNvPr>
            <p:cNvSpPr>
              <a:spLocks/>
            </p:cNvSpPr>
            <p:nvPr/>
          </p:nvSpPr>
          <p:spPr bwMode="auto">
            <a:xfrm rot="21034599" flipH="1">
              <a:off x="13920290" y="5078175"/>
              <a:ext cx="13787" cy="9002"/>
            </a:xfrm>
            <a:custGeom>
              <a:avLst/>
              <a:gdLst>
                <a:gd name="T0" fmla="*/ 3 w 3"/>
                <a:gd name="T1" fmla="*/ 0 h 2"/>
                <a:gd name="T2" fmla="*/ 0 w 3"/>
                <a:gd name="T3" fmla="*/ 2 h 2"/>
                <a:gd name="T4" fmla="*/ 1 w 3"/>
                <a:gd name="T5" fmla="*/ 2 h 2"/>
                <a:gd name="T6" fmla="*/ 3 w 3"/>
                <a:gd name="T7" fmla="*/ 1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2"/>
                  </a:lnTo>
                  <a:lnTo>
                    <a:pt x="1" y="2"/>
                  </a:lnTo>
                  <a:lnTo>
                    <a:pt x="3" y="1"/>
                  </a:lnTo>
                  <a:lnTo>
                    <a:pt x="3"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229">
              <a:extLst>
                <a:ext uri="{FF2B5EF4-FFF2-40B4-BE49-F238E27FC236}">
                  <a16:creationId xmlns:a16="http://schemas.microsoft.com/office/drawing/2014/main" id="{3EBED73E-E8DA-4DA8-8BFC-3F92DE0DA7BF}"/>
                </a:ext>
              </a:extLst>
            </p:cNvPr>
            <p:cNvSpPr>
              <a:spLocks/>
            </p:cNvSpPr>
            <p:nvPr/>
          </p:nvSpPr>
          <p:spPr bwMode="auto">
            <a:xfrm rot="21034599" flipH="1">
              <a:off x="13920290" y="5078175"/>
              <a:ext cx="13787" cy="9002"/>
            </a:xfrm>
            <a:custGeom>
              <a:avLst/>
              <a:gdLst>
                <a:gd name="T0" fmla="*/ 3 w 3"/>
                <a:gd name="T1" fmla="*/ 0 h 2"/>
                <a:gd name="T2" fmla="*/ 0 w 3"/>
                <a:gd name="T3" fmla="*/ 2 h 2"/>
                <a:gd name="T4" fmla="*/ 1 w 3"/>
                <a:gd name="T5" fmla="*/ 2 h 2"/>
                <a:gd name="T6" fmla="*/ 3 w 3"/>
                <a:gd name="T7" fmla="*/ 1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lnTo>
                    <a:pt x="0" y="2"/>
                  </a:lnTo>
                  <a:lnTo>
                    <a:pt x="1" y="2"/>
                  </a:lnTo>
                  <a:lnTo>
                    <a:pt x="3"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30">
              <a:extLst>
                <a:ext uri="{FF2B5EF4-FFF2-40B4-BE49-F238E27FC236}">
                  <a16:creationId xmlns:a16="http://schemas.microsoft.com/office/drawing/2014/main" id="{DD1CAD4B-20F3-4ED4-9860-28753B86BEB7}"/>
                </a:ext>
              </a:extLst>
            </p:cNvPr>
            <p:cNvSpPr>
              <a:spLocks noEditPoints="1"/>
            </p:cNvSpPr>
            <p:nvPr/>
          </p:nvSpPr>
          <p:spPr bwMode="auto">
            <a:xfrm rot="21034599" flipH="1">
              <a:off x="14043689" y="4668289"/>
              <a:ext cx="156234" cy="171038"/>
            </a:xfrm>
            <a:custGeom>
              <a:avLst/>
              <a:gdLst>
                <a:gd name="T0" fmla="*/ 31 w 34"/>
                <a:gd name="T1" fmla="*/ 35 h 38"/>
                <a:gd name="T2" fmla="*/ 28 w 34"/>
                <a:gd name="T3" fmla="*/ 36 h 38"/>
                <a:gd name="T4" fmla="*/ 30 w 34"/>
                <a:gd name="T5" fmla="*/ 38 h 38"/>
                <a:gd name="T6" fmla="*/ 34 w 34"/>
                <a:gd name="T7" fmla="*/ 37 h 38"/>
                <a:gd name="T8" fmla="*/ 33 w 34"/>
                <a:gd name="T9" fmla="*/ 35 h 38"/>
                <a:gd name="T10" fmla="*/ 31 w 34"/>
                <a:gd name="T11" fmla="*/ 35 h 38"/>
                <a:gd name="T12" fmla="*/ 0 w 34"/>
                <a:gd name="T13" fmla="*/ 0 h 38"/>
                <a:gd name="T14" fmla="*/ 0 w 34"/>
                <a:gd name="T15" fmla="*/ 1 h 38"/>
                <a:gd name="T16" fmla="*/ 4 w 34"/>
                <a:gd name="T17" fmla="*/ 1 h 38"/>
                <a:gd name="T18" fmla="*/ 4 w 34"/>
                <a:gd name="T19" fmla="*/ 0 h 38"/>
                <a:gd name="T20" fmla="*/ 0 w 34"/>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8">
                  <a:moveTo>
                    <a:pt x="31" y="35"/>
                  </a:moveTo>
                  <a:lnTo>
                    <a:pt x="28" y="36"/>
                  </a:lnTo>
                  <a:lnTo>
                    <a:pt x="30" y="38"/>
                  </a:lnTo>
                  <a:lnTo>
                    <a:pt x="34" y="37"/>
                  </a:lnTo>
                  <a:lnTo>
                    <a:pt x="33" y="35"/>
                  </a:lnTo>
                  <a:lnTo>
                    <a:pt x="31" y="35"/>
                  </a:lnTo>
                  <a:close/>
                  <a:moveTo>
                    <a:pt x="0" y="0"/>
                  </a:moveTo>
                  <a:lnTo>
                    <a:pt x="0" y="1"/>
                  </a:lnTo>
                  <a:lnTo>
                    <a:pt x="4" y="1"/>
                  </a:lnTo>
                  <a:lnTo>
                    <a:pt x="4" y="0"/>
                  </a:lnTo>
                  <a:lnTo>
                    <a:pt x="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231">
              <a:extLst>
                <a:ext uri="{FF2B5EF4-FFF2-40B4-BE49-F238E27FC236}">
                  <a16:creationId xmlns:a16="http://schemas.microsoft.com/office/drawing/2014/main" id="{7450D9D1-2EB1-4CAA-93C2-A6A7D068FA59}"/>
                </a:ext>
              </a:extLst>
            </p:cNvPr>
            <p:cNvSpPr>
              <a:spLocks noEditPoints="1"/>
            </p:cNvSpPr>
            <p:nvPr/>
          </p:nvSpPr>
          <p:spPr bwMode="auto">
            <a:xfrm rot="21034599" flipH="1">
              <a:off x="14043689" y="4668289"/>
              <a:ext cx="156234" cy="171038"/>
            </a:xfrm>
            <a:custGeom>
              <a:avLst/>
              <a:gdLst>
                <a:gd name="T0" fmla="*/ 31 w 34"/>
                <a:gd name="T1" fmla="*/ 35 h 38"/>
                <a:gd name="T2" fmla="*/ 28 w 34"/>
                <a:gd name="T3" fmla="*/ 36 h 38"/>
                <a:gd name="T4" fmla="*/ 30 w 34"/>
                <a:gd name="T5" fmla="*/ 38 h 38"/>
                <a:gd name="T6" fmla="*/ 34 w 34"/>
                <a:gd name="T7" fmla="*/ 37 h 38"/>
                <a:gd name="T8" fmla="*/ 33 w 34"/>
                <a:gd name="T9" fmla="*/ 35 h 38"/>
                <a:gd name="T10" fmla="*/ 31 w 34"/>
                <a:gd name="T11" fmla="*/ 35 h 38"/>
                <a:gd name="T12" fmla="*/ 0 w 34"/>
                <a:gd name="T13" fmla="*/ 0 h 38"/>
                <a:gd name="T14" fmla="*/ 0 w 34"/>
                <a:gd name="T15" fmla="*/ 1 h 38"/>
                <a:gd name="T16" fmla="*/ 4 w 34"/>
                <a:gd name="T17" fmla="*/ 1 h 38"/>
                <a:gd name="T18" fmla="*/ 4 w 34"/>
                <a:gd name="T19" fmla="*/ 0 h 38"/>
                <a:gd name="T20" fmla="*/ 0 w 34"/>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8">
                  <a:moveTo>
                    <a:pt x="31" y="35"/>
                  </a:moveTo>
                  <a:lnTo>
                    <a:pt x="28" y="36"/>
                  </a:lnTo>
                  <a:lnTo>
                    <a:pt x="30" y="38"/>
                  </a:lnTo>
                  <a:lnTo>
                    <a:pt x="34" y="37"/>
                  </a:lnTo>
                  <a:lnTo>
                    <a:pt x="33" y="35"/>
                  </a:lnTo>
                  <a:lnTo>
                    <a:pt x="31" y="35"/>
                  </a:lnTo>
                  <a:moveTo>
                    <a:pt x="0" y="0"/>
                  </a:moveTo>
                  <a:lnTo>
                    <a:pt x="0" y="1"/>
                  </a:lnTo>
                  <a:lnTo>
                    <a:pt x="4" y="1"/>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32">
              <a:extLst>
                <a:ext uri="{FF2B5EF4-FFF2-40B4-BE49-F238E27FC236}">
                  <a16:creationId xmlns:a16="http://schemas.microsoft.com/office/drawing/2014/main" id="{E11E14C0-99EC-49EE-A1D7-6ADFC3FA5BF1}"/>
                </a:ext>
              </a:extLst>
            </p:cNvPr>
            <p:cNvSpPr>
              <a:spLocks/>
            </p:cNvSpPr>
            <p:nvPr/>
          </p:nvSpPr>
          <p:spPr bwMode="auto">
            <a:xfrm rot="21034599" flipH="1">
              <a:off x="14061004" y="4836137"/>
              <a:ext cx="9190"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233">
              <a:extLst>
                <a:ext uri="{FF2B5EF4-FFF2-40B4-BE49-F238E27FC236}">
                  <a16:creationId xmlns:a16="http://schemas.microsoft.com/office/drawing/2014/main" id="{C3C936B6-0623-49CB-A326-310107B40E51}"/>
                </a:ext>
              </a:extLst>
            </p:cNvPr>
            <p:cNvSpPr>
              <a:spLocks/>
            </p:cNvSpPr>
            <p:nvPr/>
          </p:nvSpPr>
          <p:spPr bwMode="auto">
            <a:xfrm rot="21034599" flipH="1">
              <a:off x="14061004" y="4836137"/>
              <a:ext cx="9190"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34">
              <a:extLst>
                <a:ext uri="{FF2B5EF4-FFF2-40B4-BE49-F238E27FC236}">
                  <a16:creationId xmlns:a16="http://schemas.microsoft.com/office/drawing/2014/main" id="{25AFFF47-1C97-4854-8EB5-EB337542DB5F}"/>
                </a:ext>
              </a:extLst>
            </p:cNvPr>
            <p:cNvSpPr>
              <a:spLocks noEditPoints="1"/>
            </p:cNvSpPr>
            <p:nvPr/>
          </p:nvSpPr>
          <p:spPr bwMode="auto">
            <a:xfrm rot="21034599" flipH="1">
              <a:off x="13267215" y="5261862"/>
              <a:ext cx="652507" cy="756169"/>
            </a:xfrm>
            <a:custGeom>
              <a:avLst/>
              <a:gdLst>
                <a:gd name="T0" fmla="*/ 140 w 142"/>
                <a:gd name="T1" fmla="*/ 165 h 168"/>
                <a:gd name="T2" fmla="*/ 137 w 142"/>
                <a:gd name="T3" fmla="*/ 166 h 168"/>
                <a:gd name="T4" fmla="*/ 140 w 142"/>
                <a:gd name="T5" fmla="*/ 168 h 168"/>
                <a:gd name="T6" fmla="*/ 142 w 142"/>
                <a:gd name="T7" fmla="*/ 167 h 168"/>
                <a:gd name="T8" fmla="*/ 140 w 142"/>
                <a:gd name="T9" fmla="*/ 165 h 168"/>
                <a:gd name="T10" fmla="*/ 2 w 142"/>
                <a:gd name="T11" fmla="*/ 0 h 168"/>
                <a:gd name="T12" fmla="*/ 0 w 142"/>
                <a:gd name="T13" fmla="*/ 2 h 168"/>
                <a:gd name="T14" fmla="*/ 2 w 142"/>
                <a:gd name="T15" fmla="*/ 4 h 168"/>
                <a:gd name="T16" fmla="*/ 4 w 142"/>
                <a:gd name="T17" fmla="*/ 2 h 168"/>
                <a:gd name="T18" fmla="*/ 2 w 14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68">
                  <a:moveTo>
                    <a:pt x="140" y="165"/>
                  </a:moveTo>
                  <a:lnTo>
                    <a:pt x="137" y="166"/>
                  </a:lnTo>
                  <a:lnTo>
                    <a:pt x="140" y="168"/>
                  </a:lnTo>
                  <a:lnTo>
                    <a:pt x="142" y="167"/>
                  </a:lnTo>
                  <a:lnTo>
                    <a:pt x="140" y="165"/>
                  </a:lnTo>
                  <a:close/>
                  <a:moveTo>
                    <a:pt x="2" y="0"/>
                  </a:moveTo>
                  <a:lnTo>
                    <a:pt x="0" y="2"/>
                  </a:lnTo>
                  <a:lnTo>
                    <a:pt x="2" y="4"/>
                  </a:lnTo>
                  <a:lnTo>
                    <a:pt x="4" y="2"/>
                  </a:lnTo>
                  <a:lnTo>
                    <a:pt x="2"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235">
              <a:extLst>
                <a:ext uri="{FF2B5EF4-FFF2-40B4-BE49-F238E27FC236}">
                  <a16:creationId xmlns:a16="http://schemas.microsoft.com/office/drawing/2014/main" id="{263EF347-F33C-4E04-992B-9D9364F3E808}"/>
                </a:ext>
              </a:extLst>
            </p:cNvPr>
            <p:cNvSpPr>
              <a:spLocks noEditPoints="1"/>
            </p:cNvSpPr>
            <p:nvPr/>
          </p:nvSpPr>
          <p:spPr bwMode="auto">
            <a:xfrm rot="21034599" flipH="1">
              <a:off x="13267215" y="5261862"/>
              <a:ext cx="652507" cy="756169"/>
            </a:xfrm>
            <a:custGeom>
              <a:avLst/>
              <a:gdLst>
                <a:gd name="T0" fmla="*/ 140 w 142"/>
                <a:gd name="T1" fmla="*/ 165 h 168"/>
                <a:gd name="T2" fmla="*/ 137 w 142"/>
                <a:gd name="T3" fmla="*/ 166 h 168"/>
                <a:gd name="T4" fmla="*/ 140 w 142"/>
                <a:gd name="T5" fmla="*/ 168 h 168"/>
                <a:gd name="T6" fmla="*/ 142 w 142"/>
                <a:gd name="T7" fmla="*/ 167 h 168"/>
                <a:gd name="T8" fmla="*/ 140 w 142"/>
                <a:gd name="T9" fmla="*/ 165 h 168"/>
                <a:gd name="T10" fmla="*/ 2 w 142"/>
                <a:gd name="T11" fmla="*/ 0 h 168"/>
                <a:gd name="T12" fmla="*/ 0 w 142"/>
                <a:gd name="T13" fmla="*/ 2 h 168"/>
                <a:gd name="T14" fmla="*/ 2 w 142"/>
                <a:gd name="T15" fmla="*/ 4 h 168"/>
                <a:gd name="T16" fmla="*/ 4 w 142"/>
                <a:gd name="T17" fmla="*/ 2 h 168"/>
                <a:gd name="T18" fmla="*/ 2 w 142"/>
                <a:gd name="T1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68">
                  <a:moveTo>
                    <a:pt x="140" y="165"/>
                  </a:moveTo>
                  <a:lnTo>
                    <a:pt x="137" y="166"/>
                  </a:lnTo>
                  <a:lnTo>
                    <a:pt x="140" y="168"/>
                  </a:lnTo>
                  <a:lnTo>
                    <a:pt x="142" y="167"/>
                  </a:lnTo>
                  <a:lnTo>
                    <a:pt x="140" y="165"/>
                  </a:lnTo>
                  <a:moveTo>
                    <a:pt x="2" y="0"/>
                  </a:moveTo>
                  <a:lnTo>
                    <a:pt x="0" y="2"/>
                  </a:lnTo>
                  <a:lnTo>
                    <a:pt x="2" y="4"/>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36">
              <a:extLst>
                <a:ext uri="{FF2B5EF4-FFF2-40B4-BE49-F238E27FC236}">
                  <a16:creationId xmlns:a16="http://schemas.microsoft.com/office/drawing/2014/main" id="{FE03451B-3056-4D7C-B108-C7CC130104B0}"/>
                </a:ext>
              </a:extLst>
            </p:cNvPr>
            <p:cNvSpPr>
              <a:spLocks/>
            </p:cNvSpPr>
            <p:nvPr/>
          </p:nvSpPr>
          <p:spPr bwMode="auto">
            <a:xfrm rot="21034599" flipH="1">
              <a:off x="13342462" y="6054335"/>
              <a:ext cx="18380" cy="18004"/>
            </a:xfrm>
            <a:custGeom>
              <a:avLst/>
              <a:gdLst>
                <a:gd name="T0" fmla="*/ 1 w 4"/>
                <a:gd name="T1" fmla="*/ 0 h 4"/>
                <a:gd name="T2" fmla="*/ 0 w 4"/>
                <a:gd name="T3" fmla="*/ 1 h 4"/>
                <a:gd name="T4" fmla="*/ 2 w 4"/>
                <a:gd name="T5" fmla="*/ 4 h 4"/>
                <a:gd name="T6" fmla="*/ 4 w 4"/>
                <a:gd name="T7" fmla="*/ 2 h 4"/>
                <a:gd name="T8" fmla="*/ 1 w 4"/>
                <a:gd name="T9" fmla="*/ 0 h 4"/>
              </a:gdLst>
              <a:ahLst/>
              <a:cxnLst>
                <a:cxn ang="0">
                  <a:pos x="T0" y="T1"/>
                </a:cxn>
                <a:cxn ang="0">
                  <a:pos x="T2" y="T3"/>
                </a:cxn>
                <a:cxn ang="0">
                  <a:pos x="T4" y="T5"/>
                </a:cxn>
                <a:cxn ang="0">
                  <a:pos x="T6" y="T7"/>
                </a:cxn>
                <a:cxn ang="0">
                  <a:pos x="T8" y="T9"/>
                </a:cxn>
              </a:cxnLst>
              <a:rect l="0" t="0" r="r" b="b"/>
              <a:pathLst>
                <a:path w="4" h="4">
                  <a:moveTo>
                    <a:pt x="1" y="0"/>
                  </a:moveTo>
                  <a:lnTo>
                    <a:pt x="0" y="1"/>
                  </a:lnTo>
                  <a:lnTo>
                    <a:pt x="2" y="4"/>
                  </a:lnTo>
                  <a:lnTo>
                    <a:pt x="4" y="2"/>
                  </a:lnTo>
                  <a:lnTo>
                    <a:pt x="1"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237">
              <a:extLst>
                <a:ext uri="{FF2B5EF4-FFF2-40B4-BE49-F238E27FC236}">
                  <a16:creationId xmlns:a16="http://schemas.microsoft.com/office/drawing/2014/main" id="{41CF8676-5A81-4AB0-AC07-C983F6165B5F}"/>
                </a:ext>
              </a:extLst>
            </p:cNvPr>
            <p:cNvSpPr>
              <a:spLocks/>
            </p:cNvSpPr>
            <p:nvPr/>
          </p:nvSpPr>
          <p:spPr bwMode="auto">
            <a:xfrm rot="21034599" flipH="1">
              <a:off x="13342462" y="6054335"/>
              <a:ext cx="18380" cy="18004"/>
            </a:xfrm>
            <a:custGeom>
              <a:avLst/>
              <a:gdLst>
                <a:gd name="T0" fmla="*/ 1 w 4"/>
                <a:gd name="T1" fmla="*/ 0 h 4"/>
                <a:gd name="T2" fmla="*/ 0 w 4"/>
                <a:gd name="T3" fmla="*/ 1 h 4"/>
                <a:gd name="T4" fmla="*/ 2 w 4"/>
                <a:gd name="T5" fmla="*/ 4 h 4"/>
                <a:gd name="T6" fmla="*/ 4 w 4"/>
                <a:gd name="T7" fmla="*/ 2 h 4"/>
                <a:gd name="T8" fmla="*/ 1 w 4"/>
                <a:gd name="T9" fmla="*/ 0 h 4"/>
              </a:gdLst>
              <a:ahLst/>
              <a:cxnLst>
                <a:cxn ang="0">
                  <a:pos x="T0" y="T1"/>
                </a:cxn>
                <a:cxn ang="0">
                  <a:pos x="T2" y="T3"/>
                </a:cxn>
                <a:cxn ang="0">
                  <a:pos x="T4" y="T5"/>
                </a:cxn>
                <a:cxn ang="0">
                  <a:pos x="T6" y="T7"/>
                </a:cxn>
                <a:cxn ang="0">
                  <a:pos x="T8" y="T9"/>
                </a:cxn>
              </a:cxnLst>
              <a:rect l="0" t="0" r="r" b="b"/>
              <a:pathLst>
                <a:path w="4" h="4">
                  <a:moveTo>
                    <a:pt x="1" y="0"/>
                  </a:moveTo>
                  <a:lnTo>
                    <a:pt x="0" y="1"/>
                  </a:lnTo>
                  <a:lnTo>
                    <a:pt x="2" y="4"/>
                  </a:lnTo>
                  <a:lnTo>
                    <a:pt x="4"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238">
              <a:extLst>
                <a:ext uri="{FF2B5EF4-FFF2-40B4-BE49-F238E27FC236}">
                  <a16:creationId xmlns:a16="http://schemas.microsoft.com/office/drawing/2014/main" id="{685A1099-46C4-4612-BBD1-4BD1F3C84B1A}"/>
                </a:ext>
              </a:extLst>
            </p:cNvPr>
            <p:cNvSpPr>
              <a:spLocks/>
            </p:cNvSpPr>
            <p:nvPr/>
          </p:nvSpPr>
          <p:spPr bwMode="auto">
            <a:xfrm rot="21034599" flipH="1">
              <a:off x="13187383" y="6293812"/>
              <a:ext cx="27571" cy="27006"/>
            </a:xfrm>
            <a:custGeom>
              <a:avLst/>
              <a:gdLst>
                <a:gd name="T0" fmla="*/ 3 w 6"/>
                <a:gd name="T1" fmla="*/ 0 h 6"/>
                <a:gd name="T2" fmla="*/ 0 w 6"/>
                <a:gd name="T3" fmla="*/ 2 h 6"/>
                <a:gd name="T4" fmla="*/ 3 w 6"/>
                <a:gd name="T5" fmla="*/ 6 h 6"/>
                <a:gd name="T6" fmla="*/ 6 w 6"/>
                <a:gd name="T7" fmla="*/ 5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lnTo>
                    <a:pt x="0" y="2"/>
                  </a:lnTo>
                  <a:lnTo>
                    <a:pt x="3" y="6"/>
                  </a:lnTo>
                  <a:lnTo>
                    <a:pt x="6" y="5"/>
                  </a:lnTo>
                  <a:lnTo>
                    <a:pt x="3"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39">
              <a:extLst>
                <a:ext uri="{FF2B5EF4-FFF2-40B4-BE49-F238E27FC236}">
                  <a16:creationId xmlns:a16="http://schemas.microsoft.com/office/drawing/2014/main" id="{B1CB0352-B39D-43F4-A25E-520DB0875366}"/>
                </a:ext>
              </a:extLst>
            </p:cNvPr>
            <p:cNvSpPr>
              <a:spLocks/>
            </p:cNvSpPr>
            <p:nvPr/>
          </p:nvSpPr>
          <p:spPr bwMode="auto">
            <a:xfrm rot="21034599" flipH="1">
              <a:off x="13187383" y="6293812"/>
              <a:ext cx="27571" cy="27006"/>
            </a:xfrm>
            <a:custGeom>
              <a:avLst/>
              <a:gdLst>
                <a:gd name="T0" fmla="*/ 3 w 6"/>
                <a:gd name="T1" fmla="*/ 0 h 6"/>
                <a:gd name="T2" fmla="*/ 0 w 6"/>
                <a:gd name="T3" fmla="*/ 2 h 6"/>
                <a:gd name="T4" fmla="*/ 3 w 6"/>
                <a:gd name="T5" fmla="*/ 6 h 6"/>
                <a:gd name="T6" fmla="*/ 6 w 6"/>
                <a:gd name="T7" fmla="*/ 5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lnTo>
                    <a:pt x="0" y="2"/>
                  </a:lnTo>
                  <a:lnTo>
                    <a:pt x="3" y="6"/>
                  </a:lnTo>
                  <a:lnTo>
                    <a:pt x="6" y="5"/>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240">
              <a:extLst>
                <a:ext uri="{FF2B5EF4-FFF2-40B4-BE49-F238E27FC236}">
                  <a16:creationId xmlns:a16="http://schemas.microsoft.com/office/drawing/2014/main" id="{B9334C8B-CF7B-48C0-A995-3BED18C9FA50}"/>
                </a:ext>
              </a:extLst>
            </p:cNvPr>
            <p:cNvSpPr>
              <a:spLocks noEditPoints="1"/>
            </p:cNvSpPr>
            <p:nvPr/>
          </p:nvSpPr>
          <p:spPr bwMode="auto">
            <a:xfrm rot="21034599" flipH="1">
              <a:off x="12784868" y="7305309"/>
              <a:ext cx="537631" cy="913706"/>
            </a:xfrm>
            <a:custGeom>
              <a:avLst/>
              <a:gdLst>
                <a:gd name="T0" fmla="*/ 6 w 106"/>
                <a:gd name="T1" fmla="*/ 173 h 185"/>
                <a:gd name="T2" fmla="*/ 0 w 106"/>
                <a:gd name="T3" fmla="*/ 185 h 185"/>
                <a:gd name="T4" fmla="*/ 3 w 106"/>
                <a:gd name="T5" fmla="*/ 183 h 185"/>
                <a:gd name="T6" fmla="*/ 8 w 106"/>
                <a:gd name="T7" fmla="*/ 174 h 185"/>
                <a:gd name="T8" fmla="*/ 6 w 106"/>
                <a:gd name="T9" fmla="*/ 173 h 185"/>
                <a:gd name="T10" fmla="*/ 23 w 106"/>
                <a:gd name="T11" fmla="*/ 150 h 185"/>
                <a:gd name="T12" fmla="*/ 15 w 106"/>
                <a:gd name="T13" fmla="*/ 157 h 185"/>
                <a:gd name="T14" fmla="*/ 7 w 106"/>
                <a:gd name="T15" fmla="*/ 173 h 185"/>
                <a:gd name="T16" fmla="*/ 9 w 106"/>
                <a:gd name="T17" fmla="*/ 174 h 185"/>
                <a:gd name="T18" fmla="*/ 23 w 106"/>
                <a:gd name="T19" fmla="*/ 150 h 185"/>
                <a:gd name="T20" fmla="*/ 66 w 106"/>
                <a:gd name="T21" fmla="*/ 67 h 185"/>
                <a:gd name="T22" fmla="*/ 19 w 106"/>
                <a:gd name="T23" fmla="*/ 150 h 185"/>
                <a:gd name="T24" fmla="*/ 27 w 106"/>
                <a:gd name="T25" fmla="*/ 142 h 185"/>
                <a:gd name="T26" fmla="*/ 27 w 106"/>
                <a:gd name="T27" fmla="*/ 142 h 185"/>
                <a:gd name="T28" fmla="*/ 69 w 106"/>
                <a:gd name="T29" fmla="*/ 67 h 185"/>
                <a:gd name="T30" fmla="*/ 66 w 106"/>
                <a:gd name="T31" fmla="*/ 67 h 185"/>
                <a:gd name="T32" fmla="*/ 104 w 106"/>
                <a:gd name="T33" fmla="*/ 0 h 185"/>
                <a:gd name="T34" fmla="*/ 69 w 106"/>
                <a:gd name="T35" fmla="*/ 62 h 185"/>
                <a:gd name="T36" fmla="*/ 72 w 106"/>
                <a:gd name="T37" fmla="*/ 62 h 185"/>
                <a:gd name="T38" fmla="*/ 106 w 106"/>
                <a:gd name="T39" fmla="*/ 1 h 185"/>
                <a:gd name="T40" fmla="*/ 104 w 106"/>
                <a:gd name="T41"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85">
                  <a:moveTo>
                    <a:pt x="6" y="173"/>
                  </a:moveTo>
                  <a:cubicBezTo>
                    <a:pt x="0" y="185"/>
                    <a:pt x="0" y="185"/>
                    <a:pt x="0" y="185"/>
                  </a:cubicBezTo>
                  <a:cubicBezTo>
                    <a:pt x="3" y="183"/>
                    <a:pt x="3" y="183"/>
                    <a:pt x="3" y="183"/>
                  </a:cubicBezTo>
                  <a:cubicBezTo>
                    <a:pt x="8" y="174"/>
                    <a:pt x="8" y="174"/>
                    <a:pt x="8" y="174"/>
                  </a:cubicBezTo>
                  <a:cubicBezTo>
                    <a:pt x="6" y="173"/>
                    <a:pt x="6" y="173"/>
                    <a:pt x="6" y="173"/>
                  </a:cubicBezTo>
                  <a:moveTo>
                    <a:pt x="23" y="150"/>
                  </a:moveTo>
                  <a:cubicBezTo>
                    <a:pt x="15" y="157"/>
                    <a:pt x="15" y="157"/>
                    <a:pt x="15" y="157"/>
                  </a:cubicBezTo>
                  <a:cubicBezTo>
                    <a:pt x="7" y="173"/>
                    <a:pt x="7" y="173"/>
                    <a:pt x="7" y="173"/>
                  </a:cubicBezTo>
                  <a:cubicBezTo>
                    <a:pt x="9" y="174"/>
                    <a:pt x="9" y="174"/>
                    <a:pt x="9" y="174"/>
                  </a:cubicBezTo>
                  <a:cubicBezTo>
                    <a:pt x="23" y="150"/>
                    <a:pt x="23" y="150"/>
                    <a:pt x="23" y="150"/>
                  </a:cubicBezTo>
                  <a:moveTo>
                    <a:pt x="66" y="67"/>
                  </a:moveTo>
                  <a:cubicBezTo>
                    <a:pt x="19" y="150"/>
                    <a:pt x="19" y="150"/>
                    <a:pt x="19" y="150"/>
                  </a:cubicBezTo>
                  <a:cubicBezTo>
                    <a:pt x="27" y="142"/>
                    <a:pt x="27" y="142"/>
                    <a:pt x="27" y="142"/>
                  </a:cubicBezTo>
                  <a:cubicBezTo>
                    <a:pt x="27" y="142"/>
                    <a:pt x="27" y="142"/>
                    <a:pt x="27" y="142"/>
                  </a:cubicBezTo>
                  <a:cubicBezTo>
                    <a:pt x="69" y="67"/>
                    <a:pt x="69" y="67"/>
                    <a:pt x="69" y="67"/>
                  </a:cubicBezTo>
                  <a:cubicBezTo>
                    <a:pt x="66" y="67"/>
                    <a:pt x="66" y="67"/>
                    <a:pt x="66" y="67"/>
                  </a:cubicBezTo>
                  <a:moveTo>
                    <a:pt x="104" y="0"/>
                  </a:moveTo>
                  <a:cubicBezTo>
                    <a:pt x="69" y="62"/>
                    <a:pt x="69" y="62"/>
                    <a:pt x="69" y="62"/>
                  </a:cubicBezTo>
                  <a:cubicBezTo>
                    <a:pt x="72" y="62"/>
                    <a:pt x="72" y="62"/>
                    <a:pt x="72" y="62"/>
                  </a:cubicBezTo>
                  <a:cubicBezTo>
                    <a:pt x="106" y="1"/>
                    <a:pt x="106" y="1"/>
                    <a:pt x="106" y="1"/>
                  </a:cubicBezTo>
                  <a:cubicBezTo>
                    <a:pt x="105" y="1"/>
                    <a:pt x="105" y="0"/>
                    <a:pt x="10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241">
              <a:extLst>
                <a:ext uri="{FF2B5EF4-FFF2-40B4-BE49-F238E27FC236}">
                  <a16:creationId xmlns:a16="http://schemas.microsoft.com/office/drawing/2014/main" id="{31AA5713-7546-48AC-AE2B-494A3209C66A}"/>
                </a:ext>
              </a:extLst>
            </p:cNvPr>
            <p:cNvSpPr>
              <a:spLocks/>
            </p:cNvSpPr>
            <p:nvPr/>
          </p:nvSpPr>
          <p:spPr bwMode="auto">
            <a:xfrm rot="21034599" flipH="1">
              <a:off x="13339035" y="8117477"/>
              <a:ext cx="13787" cy="4502"/>
            </a:xfrm>
            <a:custGeom>
              <a:avLst/>
              <a:gdLst>
                <a:gd name="T0" fmla="*/ 1 w 3"/>
                <a:gd name="T1" fmla="*/ 0 h 1"/>
                <a:gd name="T2" fmla="*/ 0 w 3"/>
                <a:gd name="T3" fmla="*/ 0 h 1"/>
                <a:gd name="T4" fmla="*/ 2 w 3"/>
                <a:gd name="T5" fmla="*/ 1 h 1"/>
                <a:gd name="T6" fmla="*/ 3 w 3"/>
                <a:gd name="T7" fmla="*/ 1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0"/>
                  </a:lnTo>
                  <a:lnTo>
                    <a:pt x="2" y="1"/>
                  </a:lnTo>
                  <a:lnTo>
                    <a:pt x="3" y="1"/>
                  </a:lnTo>
                  <a:lnTo>
                    <a:pt x="1"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242">
              <a:extLst>
                <a:ext uri="{FF2B5EF4-FFF2-40B4-BE49-F238E27FC236}">
                  <a16:creationId xmlns:a16="http://schemas.microsoft.com/office/drawing/2014/main" id="{8C57054E-A181-467C-BB6A-CFE00AE69E20}"/>
                </a:ext>
              </a:extLst>
            </p:cNvPr>
            <p:cNvSpPr>
              <a:spLocks/>
            </p:cNvSpPr>
            <p:nvPr/>
          </p:nvSpPr>
          <p:spPr bwMode="auto">
            <a:xfrm rot="21034599" flipH="1">
              <a:off x="13339035" y="8117477"/>
              <a:ext cx="13787" cy="4502"/>
            </a:xfrm>
            <a:custGeom>
              <a:avLst/>
              <a:gdLst>
                <a:gd name="T0" fmla="*/ 1 w 3"/>
                <a:gd name="T1" fmla="*/ 0 h 1"/>
                <a:gd name="T2" fmla="*/ 0 w 3"/>
                <a:gd name="T3" fmla="*/ 0 h 1"/>
                <a:gd name="T4" fmla="*/ 2 w 3"/>
                <a:gd name="T5" fmla="*/ 1 h 1"/>
                <a:gd name="T6" fmla="*/ 3 w 3"/>
                <a:gd name="T7" fmla="*/ 1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lnTo>
                    <a:pt x="0" y="0"/>
                  </a:lnTo>
                  <a:lnTo>
                    <a:pt x="2" y="1"/>
                  </a:lnTo>
                  <a:lnTo>
                    <a:pt x="3"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243">
              <a:extLst>
                <a:ext uri="{FF2B5EF4-FFF2-40B4-BE49-F238E27FC236}">
                  <a16:creationId xmlns:a16="http://schemas.microsoft.com/office/drawing/2014/main" id="{454A6768-5DD6-43DA-A5AC-AB2F6A6CBE6E}"/>
                </a:ext>
              </a:extLst>
            </p:cNvPr>
            <p:cNvSpPr>
              <a:spLocks/>
            </p:cNvSpPr>
            <p:nvPr/>
          </p:nvSpPr>
          <p:spPr bwMode="auto">
            <a:xfrm rot="21034599" flipH="1">
              <a:off x="13228534" y="7977338"/>
              <a:ext cx="59738" cy="72016"/>
            </a:xfrm>
            <a:custGeom>
              <a:avLst/>
              <a:gdLst>
                <a:gd name="T0" fmla="*/ 13 w 13"/>
                <a:gd name="T1" fmla="*/ 0 h 16"/>
                <a:gd name="T2" fmla="*/ 4 w 13"/>
                <a:gd name="T3" fmla="*/ 9 h 16"/>
                <a:gd name="T4" fmla="*/ 0 w 13"/>
                <a:gd name="T5" fmla="*/ 16 h 16"/>
                <a:gd name="T6" fmla="*/ 9 w 13"/>
                <a:gd name="T7" fmla="*/ 9 h 16"/>
                <a:gd name="T8" fmla="*/ 13 w 13"/>
                <a:gd name="T9" fmla="*/ 0 h 16"/>
              </a:gdLst>
              <a:ahLst/>
              <a:cxnLst>
                <a:cxn ang="0">
                  <a:pos x="T0" y="T1"/>
                </a:cxn>
                <a:cxn ang="0">
                  <a:pos x="T2" y="T3"/>
                </a:cxn>
                <a:cxn ang="0">
                  <a:pos x="T4" y="T5"/>
                </a:cxn>
                <a:cxn ang="0">
                  <a:pos x="T6" y="T7"/>
                </a:cxn>
                <a:cxn ang="0">
                  <a:pos x="T8" y="T9"/>
                </a:cxn>
              </a:cxnLst>
              <a:rect l="0" t="0" r="r" b="b"/>
              <a:pathLst>
                <a:path w="13" h="16">
                  <a:moveTo>
                    <a:pt x="13" y="0"/>
                  </a:moveTo>
                  <a:lnTo>
                    <a:pt x="4" y="9"/>
                  </a:lnTo>
                  <a:lnTo>
                    <a:pt x="0" y="16"/>
                  </a:lnTo>
                  <a:lnTo>
                    <a:pt x="9" y="9"/>
                  </a:lnTo>
                  <a:lnTo>
                    <a:pt x="1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244">
              <a:extLst>
                <a:ext uri="{FF2B5EF4-FFF2-40B4-BE49-F238E27FC236}">
                  <a16:creationId xmlns:a16="http://schemas.microsoft.com/office/drawing/2014/main" id="{EBB3148E-C964-4DB4-8E45-E9F68F63FABA}"/>
                </a:ext>
              </a:extLst>
            </p:cNvPr>
            <p:cNvSpPr>
              <a:spLocks/>
            </p:cNvSpPr>
            <p:nvPr/>
          </p:nvSpPr>
          <p:spPr bwMode="auto">
            <a:xfrm rot="21034599" flipH="1">
              <a:off x="13228534" y="7977338"/>
              <a:ext cx="59738" cy="72016"/>
            </a:xfrm>
            <a:custGeom>
              <a:avLst/>
              <a:gdLst>
                <a:gd name="T0" fmla="*/ 13 w 13"/>
                <a:gd name="T1" fmla="*/ 0 h 16"/>
                <a:gd name="T2" fmla="*/ 4 w 13"/>
                <a:gd name="T3" fmla="*/ 9 h 16"/>
                <a:gd name="T4" fmla="*/ 0 w 13"/>
                <a:gd name="T5" fmla="*/ 16 h 16"/>
                <a:gd name="T6" fmla="*/ 9 w 13"/>
                <a:gd name="T7" fmla="*/ 9 h 16"/>
                <a:gd name="T8" fmla="*/ 13 w 13"/>
                <a:gd name="T9" fmla="*/ 0 h 16"/>
              </a:gdLst>
              <a:ahLst/>
              <a:cxnLst>
                <a:cxn ang="0">
                  <a:pos x="T0" y="T1"/>
                </a:cxn>
                <a:cxn ang="0">
                  <a:pos x="T2" y="T3"/>
                </a:cxn>
                <a:cxn ang="0">
                  <a:pos x="T4" y="T5"/>
                </a:cxn>
                <a:cxn ang="0">
                  <a:pos x="T6" y="T7"/>
                </a:cxn>
                <a:cxn ang="0">
                  <a:pos x="T8" y="T9"/>
                </a:cxn>
              </a:cxnLst>
              <a:rect l="0" t="0" r="r" b="b"/>
              <a:pathLst>
                <a:path w="13" h="16">
                  <a:moveTo>
                    <a:pt x="13" y="0"/>
                  </a:moveTo>
                  <a:lnTo>
                    <a:pt x="4" y="9"/>
                  </a:lnTo>
                  <a:lnTo>
                    <a:pt x="0" y="16"/>
                  </a:lnTo>
                  <a:lnTo>
                    <a:pt x="9" y="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45">
              <a:extLst>
                <a:ext uri="{FF2B5EF4-FFF2-40B4-BE49-F238E27FC236}">
                  <a16:creationId xmlns:a16="http://schemas.microsoft.com/office/drawing/2014/main" id="{408BCF6B-5CCA-43CC-BE02-82F5AA17D301}"/>
                </a:ext>
              </a:extLst>
            </p:cNvPr>
            <p:cNvSpPr>
              <a:spLocks noEditPoints="1"/>
            </p:cNvSpPr>
            <p:nvPr/>
          </p:nvSpPr>
          <p:spPr bwMode="auto">
            <a:xfrm rot="21034599" flipH="1">
              <a:off x="13450287" y="8165379"/>
              <a:ext cx="363016" cy="603135"/>
            </a:xfrm>
            <a:custGeom>
              <a:avLst/>
              <a:gdLst>
                <a:gd name="T0" fmla="*/ 50 w 79"/>
                <a:gd name="T1" fmla="*/ 50 h 134"/>
                <a:gd name="T2" fmla="*/ 46 w 79"/>
                <a:gd name="T3" fmla="*/ 53 h 134"/>
                <a:gd name="T4" fmla="*/ 0 w 79"/>
                <a:gd name="T5" fmla="*/ 134 h 134"/>
                <a:gd name="T6" fmla="*/ 50 w 79"/>
                <a:gd name="T7" fmla="*/ 50 h 134"/>
                <a:gd name="T8" fmla="*/ 79 w 79"/>
                <a:gd name="T9" fmla="*/ 0 h 134"/>
                <a:gd name="T10" fmla="*/ 76 w 79"/>
                <a:gd name="T11" fmla="*/ 1 h 134"/>
                <a:gd name="T12" fmla="*/ 53 w 79"/>
                <a:gd name="T13" fmla="*/ 41 h 134"/>
                <a:gd name="T14" fmla="*/ 56 w 79"/>
                <a:gd name="T15" fmla="*/ 38 h 134"/>
                <a:gd name="T16" fmla="*/ 79 w 79"/>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34">
                  <a:moveTo>
                    <a:pt x="50" y="50"/>
                  </a:moveTo>
                  <a:lnTo>
                    <a:pt x="46" y="53"/>
                  </a:lnTo>
                  <a:lnTo>
                    <a:pt x="0" y="134"/>
                  </a:lnTo>
                  <a:lnTo>
                    <a:pt x="50" y="50"/>
                  </a:lnTo>
                  <a:close/>
                  <a:moveTo>
                    <a:pt x="79" y="0"/>
                  </a:moveTo>
                  <a:lnTo>
                    <a:pt x="76" y="1"/>
                  </a:lnTo>
                  <a:lnTo>
                    <a:pt x="53" y="41"/>
                  </a:lnTo>
                  <a:lnTo>
                    <a:pt x="56" y="38"/>
                  </a:lnTo>
                  <a:lnTo>
                    <a:pt x="79"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246">
              <a:extLst>
                <a:ext uri="{FF2B5EF4-FFF2-40B4-BE49-F238E27FC236}">
                  <a16:creationId xmlns:a16="http://schemas.microsoft.com/office/drawing/2014/main" id="{0EF9A123-E107-4D3D-B232-20CD0DFFD6F2}"/>
                </a:ext>
              </a:extLst>
            </p:cNvPr>
            <p:cNvSpPr>
              <a:spLocks noEditPoints="1"/>
            </p:cNvSpPr>
            <p:nvPr/>
          </p:nvSpPr>
          <p:spPr bwMode="auto">
            <a:xfrm rot="21034599" flipH="1">
              <a:off x="13450287" y="8165379"/>
              <a:ext cx="363016" cy="603135"/>
            </a:xfrm>
            <a:custGeom>
              <a:avLst/>
              <a:gdLst>
                <a:gd name="T0" fmla="*/ 50 w 79"/>
                <a:gd name="T1" fmla="*/ 50 h 134"/>
                <a:gd name="T2" fmla="*/ 46 w 79"/>
                <a:gd name="T3" fmla="*/ 53 h 134"/>
                <a:gd name="T4" fmla="*/ 0 w 79"/>
                <a:gd name="T5" fmla="*/ 134 h 134"/>
                <a:gd name="T6" fmla="*/ 50 w 79"/>
                <a:gd name="T7" fmla="*/ 50 h 134"/>
                <a:gd name="T8" fmla="*/ 79 w 79"/>
                <a:gd name="T9" fmla="*/ 0 h 134"/>
                <a:gd name="T10" fmla="*/ 76 w 79"/>
                <a:gd name="T11" fmla="*/ 1 h 134"/>
                <a:gd name="T12" fmla="*/ 53 w 79"/>
                <a:gd name="T13" fmla="*/ 41 h 134"/>
                <a:gd name="T14" fmla="*/ 56 w 79"/>
                <a:gd name="T15" fmla="*/ 38 h 134"/>
                <a:gd name="T16" fmla="*/ 79 w 79"/>
                <a:gd name="T17"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34">
                  <a:moveTo>
                    <a:pt x="50" y="50"/>
                  </a:moveTo>
                  <a:lnTo>
                    <a:pt x="46" y="53"/>
                  </a:lnTo>
                  <a:lnTo>
                    <a:pt x="0" y="134"/>
                  </a:lnTo>
                  <a:lnTo>
                    <a:pt x="50" y="50"/>
                  </a:lnTo>
                  <a:moveTo>
                    <a:pt x="79" y="0"/>
                  </a:moveTo>
                  <a:lnTo>
                    <a:pt x="76" y="1"/>
                  </a:lnTo>
                  <a:lnTo>
                    <a:pt x="53" y="41"/>
                  </a:lnTo>
                  <a:lnTo>
                    <a:pt x="56" y="38"/>
                  </a:lnTo>
                  <a:lnTo>
                    <a:pt x="7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247">
              <a:extLst>
                <a:ext uri="{FF2B5EF4-FFF2-40B4-BE49-F238E27FC236}">
                  <a16:creationId xmlns:a16="http://schemas.microsoft.com/office/drawing/2014/main" id="{FF608024-94E0-4F20-B644-C9C48DE2AA1B}"/>
                </a:ext>
              </a:extLst>
            </p:cNvPr>
            <p:cNvSpPr>
              <a:spLocks/>
            </p:cNvSpPr>
            <p:nvPr/>
          </p:nvSpPr>
          <p:spPr bwMode="auto">
            <a:xfrm rot="21034599" flipH="1">
              <a:off x="13540845" y="8346375"/>
              <a:ext cx="45951" cy="67517"/>
            </a:xfrm>
            <a:custGeom>
              <a:avLst/>
              <a:gdLst>
                <a:gd name="T0" fmla="*/ 10 w 10"/>
                <a:gd name="T1" fmla="*/ 0 h 15"/>
                <a:gd name="T2" fmla="*/ 7 w 10"/>
                <a:gd name="T3" fmla="*/ 3 h 15"/>
                <a:gd name="T4" fmla="*/ 0 w 10"/>
                <a:gd name="T5" fmla="*/ 15 h 15"/>
                <a:gd name="T6" fmla="*/ 4 w 10"/>
                <a:gd name="T7" fmla="*/ 12 h 15"/>
                <a:gd name="T8" fmla="*/ 10 w 10"/>
                <a:gd name="T9" fmla="*/ 0 h 15"/>
              </a:gdLst>
              <a:ahLst/>
              <a:cxnLst>
                <a:cxn ang="0">
                  <a:pos x="T0" y="T1"/>
                </a:cxn>
                <a:cxn ang="0">
                  <a:pos x="T2" y="T3"/>
                </a:cxn>
                <a:cxn ang="0">
                  <a:pos x="T4" y="T5"/>
                </a:cxn>
                <a:cxn ang="0">
                  <a:pos x="T6" y="T7"/>
                </a:cxn>
                <a:cxn ang="0">
                  <a:pos x="T8" y="T9"/>
                </a:cxn>
              </a:cxnLst>
              <a:rect l="0" t="0" r="r" b="b"/>
              <a:pathLst>
                <a:path w="10" h="15">
                  <a:moveTo>
                    <a:pt x="10" y="0"/>
                  </a:moveTo>
                  <a:lnTo>
                    <a:pt x="7" y="3"/>
                  </a:lnTo>
                  <a:lnTo>
                    <a:pt x="0" y="15"/>
                  </a:lnTo>
                  <a:lnTo>
                    <a:pt x="4" y="12"/>
                  </a:lnTo>
                  <a:lnTo>
                    <a:pt x="1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248">
              <a:extLst>
                <a:ext uri="{FF2B5EF4-FFF2-40B4-BE49-F238E27FC236}">
                  <a16:creationId xmlns:a16="http://schemas.microsoft.com/office/drawing/2014/main" id="{042BC926-623F-453F-B6F8-82ED10010C07}"/>
                </a:ext>
              </a:extLst>
            </p:cNvPr>
            <p:cNvSpPr>
              <a:spLocks/>
            </p:cNvSpPr>
            <p:nvPr/>
          </p:nvSpPr>
          <p:spPr bwMode="auto">
            <a:xfrm rot="21034599" flipH="1">
              <a:off x="13540845" y="8346375"/>
              <a:ext cx="45951" cy="67517"/>
            </a:xfrm>
            <a:custGeom>
              <a:avLst/>
              <a:gdLst>
                <a:gd name="T0" fmla="*/ 10 w 10"/>
                <a:gd name="T1" fmla="*/ 0 h 15"/>
                <a:gd name="T2" fmla="*/ 7 w 10"/>
                <a:gd name="T3" fmla="*/ 3 h 15"/>
                <a:gd name="T4" fmla="*/ 0 w 10"/>
                <a:gd name="T5" fmla="*/ 15 h 15"/>
                <a:gd name="T6" fmla="*/ 4 w 10"/>
                <a:gd name="T7" fmla="*/ 12 h 15"/>
                <a:gd name="T8" fmla="*/ 10 w 10"/>
                <a:gd name="T9" fmla="*/ 0 h 15"/>
              </a:gdLst>
              <a:ahLst/>
              <a:cxnLst>
                <a:cxn ang="0">
                  <a:pos x="T0" y="T1"/>
                </a:cxn>
                <a:cxn ang="0">
                  <a:pos x="T2" y="T3"/>
                </a:cxn>
                <a:cxn ang="0">
                  <a:pos x="T4" y="T5"/>
                </a:cxn>
                <a:cxn ang="0">
                  <a:pos x="T6" y="T7"/>
                </a:cxn>
                <a:cxn ang="0">
                  <a:pos x="T8" y="T9"/>
                </a:cxn>
              </a:cxnLst>
              <a:rect l="0" t="0" r="r" b="b"/>
              <a:pathLst>
                <a:path w="10" h="15">
                  <a:moveTo>
                    <a:pt x="10" y="0"/>
                  </a:moveTo>
                  <a:lnTo>
                    <a:pt x="7" y="3"/>
                  </a:lnTo>
                  <a:lnTo>
                    <a:pt x="0" y="15"/>
                  </a:lnTo>
                  <a:lnTo>
                    <a:pt x="4" y="1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249">
              <a:extLst>
                <a:ext uri="{FF2B5EF4-FFF2-40B4-BE49-F238E27FC236}">
                  <a16:creationId xmlns:a16="http://schemas.microsoft.com/office/drawing/2014/main" id="{D3E72000-2DE9-4E9D-9039-C9E7A4EA313B}"/>
                </a:ext>
              </a:extLst>
            </p:cNvPr>
            <p:cNvSpPr>
              <a:spLocks noEditPoints="1"/>
            </p:cNvSpPr>
            <p:nvPr/>
          </p:nvSpPr>
          <p:spPr bwMode="auto">
            <a:xfrm rot="21034599" flipH="1">
              <a:off x="13618617" y="8235406"/>
              <a:ext cx="909834" cy="1548347"/>
            </a:xfrm>
            <a:custGeom>
              <a:avLst/>
              <a:gdLst>
                <a:gd name="T0" fmla="*/ 98 w 198"/>
                <a:gd name="T1" fmla="*/ 177 h 344"/>
                <a:gd name="T2" fmla="*/ 94 w 198"/>
                <a:gd name="T3" fmla="*/ 178 h 344"/>
                <a:gd name="T4" fmla="*/ 89 w 198"/>
                <a:gd name="T5" fmla="*/ 187 h 344"/>
                <a:gd name="T6" fmla="*/ 0 w 198"/>
                <a:gd name="T7" fmla="*/ 344 h 344"/>
                <a:gd name="T8" fmla="*/ 4 w 198"/>
                <a:gd name="T9" fmla="*/ 344 h 344"/>
                <a:gd name="T10" fmla="*/ 98 w 198"/>
                <a:gd name="T11" fmla="*/ 177 h 344"/>
                <a:gd name="T12" fmla="*/ 188 w 198"/>
                <a:gd name="T13" fmla="*/ 17 h 344"/>
                <a:gd name="T14" fmla="*/ 188 w 198"/>
                <a:gd name="T15" fmla="*/ 18 h 344"/>
                <a:gd name="T16" fmla="*/ 98 w 198"/>
                <a:gd name="T17" fmla="*/ 173 h 344"/>
                <a:gd name="T18" fmla="*/ 101 w 198"/>
                <a:gd name="T19" fmla="*/ 171 h 344"/>
                <a:gd name="T20" fmla="*/ 188 w 198"/>
                <a:gd name="T21" fmla="*/ 17 h 344"/>
                <a:gd name="T22" fmla="*/ 198 w 198"/>
                <a:gd name="T23" fmla="*/ 0 h 344"/>
                <a:gd name="T24" fmla="*/ 195 w 198"/>
                <a:gd name="T25" fmla="*/ 6 h 344"/>
                <a:gd name="T26" fmla="*/ 195 w 198"/>
                <a:gd name="T27" fmla="*/ 6 h 344"/>
                <a:gd name="T28" fmla="*/ 198 w 198"/>
                <a:gd name="T2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344">
                  <a:moveTo>
                    <a:pt x="98" y="177"/>
                  </a:moveTo>
                  <a:lnTo>
                    <a:pt x="94" y="178"/>
                  </a:lnTo>
                  <a:lnTo>
                    <a:pt x="89" y="187"/>
                  </a:lnTo>
                  <a:lnTo>
                    <a:pt x="0" y="344"/>
                  </a:lnTo>
                  <a:lnTo>
                    <a:pt x="4" y="344"/>
                  </a:lnTo>
                  <a:lnTo>
                    <a:pt x="98" y="177"/>
                  </a:lnTo>
                  <a:close/>
                  <a:moveTo>
                    <a:pt x="188" y="17"/>
                  </a:moveTo>
                  <a:lnTo>
                    <a:pt x="188" y="18"/>
                  </a:lnTo>
                  <a:lnTo>
                    <a:pt x="98" y="173"/>
                  </a:lnTo>
                  <a:lnTo>
                    <a:pt x="101" y="171"/>
                  </a:lnTo>
                  <a:lnTo>
                    <a:pt x="188" y="17"/>
                  </a:lnTo>
                  <a:close/>
                  <a:moveTo>
                    <a:pt x="198" y="0"/>
                  </a:moveTo>
                  <a:lnTo>
                    <a:pt x="195" y="6"/>
                  </a:lnTo>
                  <a:lnTo>
                    <a:pt x="195" y="6"/>
                  </a:lnTo>
                  <a:lnTo>
                    <a:pt x="198"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250">
              <a:extLst>
                <a:ext uri="{FF2B5EF4-FFF2-40B4-BE49-F238E27FC236}">
                  <a16:creationId xmlns:a16="http://schemas.microsoft.com/office/drawing/2014/main" id="{051E924B-8AD8-4AF0-BC4F-B5A138EAD0B6}"/>
                </a:ext>
              </a:extLst>
            </p:cNvPr>
            <p:cNvSpPr>
              <a:spLocks noEditPoints="1"/>
            </p:cNvSpPr>
            <p:nvPr/>
          </p:nvSpPr>
          <p:spPr bwMode="auto">
            <a:xfrm rot="21034599" flipH="1">
              <a:off x="13618617" y="8235406"/>
              <a:ext cx="909834" cy="1548347"/>
            </a:xfrm>
            <a:custGeom>
              <a:avLst/>
              <a:gdLst>
                <a:gd name="T0" fmla="*/ 98 w 198"/>
                <a:gd name="T1" fmla="*/ 177 h 344"/>
                <a:gd name="T2" fmla="*/ 94 w 198"/>
                <a:gd name="T3" fmla="*/ 178 h 344"/>
                <a:gd name="T4" fmla="*/ 89 w 198"/>
                <a:gd name="T5" fmla="*/ 187 h 344"/>
                <a:gd name="T6" fmla="*/ 0 w 198"/>
                <a:gd name="T7" fmla="*/ 344 h 344"/>
                <a:gd name="T8" fmla="*/ 4 w 198"/>
                <a:gd name="T9" fmla="*/ 344 h 344"/>
                <a:gd name="T10" fmla="*/ 98 w 198"/>
                <a:gd name="T11" fmla="*/ 177 h 344"/>
                <a:gd name="T12" fmla="*/ 188 w 198"/>
                <a:gd name="T13" fmla="*/ 17 h 344"/>
                <a:gd name="T14" fmla="*/ 188 w 198"/>
                <a:gd name="T15" fmla="*/ 18 h 344"/>
                <a:gd name="T16" fmla="*/ 98 w 198"/>
                <a:gd name="T17" fmla="*/ 173 h 344"/>
                <a:gd name="T18" fmla="*/ 101 w 198"/>
                <a:gd name="T19" fmla="*/ 171 h 344"/>
                <a:gd name="T20" fmla="*/ 188 w 198"/>
                <a:gd name="T21" fmla="*/ 17 h 344"/>
                <a:gd name="T22" fmla="*/ 198 w 198"/>
                <a:gd name="T23" fmla="*/ 0 h 344"/>
                <a:gd name="T24" fmla="*/ 195 w 198"/>
                <a:gd name="T25" fmla="*/ 6 h 344"/>
                <a:gd name="T26" fmla="*/ 195 w 198"/>
                <a:gd name="T27" fmla="*/ 6 h 344"/>
                <a:gd name="T28" fmla="*/ 198 w 198"/>
                <a:gd name="T2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8" h="344">
                  <a:moveTo>
                    <a:pt x="98" y="177"/>
                  </a:moveTo>
                  <a:lnTo>
                    <a:pt x="94" y="178"/>
                  </a:lnTo>
                  <a:lnTo>
                    <a:pt x="89" y="187"/>
                  </a:lnTo>
                  <a:lnTo>
                    <a:pt x="0" y="344"/>
                  </a:lnTo>
                  <a:lnTo>
                    <a:pt x="4" y="344"/>
                  </a:lnTo>
                  <a:lnTo>
                    <a:pt x="98" y="177"/>
                  </a:lnTo>
                  <a:moveTo>
                    <a:pt x="188" y="17"/>
                  </a:moveTo>
                  <a:lnTo>
                    <a:pt x="188" y="18"/>
                  </a:lnTo>
                  <a:lnTo>
                    <a:pt x="98" y="173"/>
                  </a:lnTo>
                  <a:lnTo>
                    <a:pt x="101" y="171"/>
                  </a:lnTo>
                  <a:lnTo>
                    <a:pt x="188" y="17"/>
                  </a:lnTo>
                  <a:moveTo>
                    <a:pt x="198" y="0"/>
                  </a:moveTo>
                  <a:lnTo>
                    <a:pt x="195" y="6"/>
                  </a:lnTo>
                  <a:lnTo>
                    <a:pt x="195" y="6"/>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251">
              <a:extLst>
                <a:ext uri="{FF2B5EF4-FFF2-40B4-BE49-F238E27FC236}">
                  <a16:creationId xmlns:a16="http://schemas.microsoft.com/office/drawing/2014/main" id="{8EECA806-A928-4FDD-A360-538C66A229FE}"/>
                </a:ext>
              </a:extLst>
            </p:cNvPr>
            <p:cNvSpPr>
              <a:spLocks/>
            </p:cNvSpPr>
            <p:nvPr/>
          </p:nvSpPr>
          <p:spPr bwMode="auto">
            <a:xfrm rot="21034599" flipH="1">
              <a:off x="14066092" y="9003797"/>
              <a:ext cx="32167" cy="31508"/>
            </a:xfrm>
            <a:custGeom>
              <a:avLst/>
              <a:gdLst>
                <a:gd name="T0" fmla="*/ 7 w 7"/>
                <a:gd name="T1" fmla="*/ 0 h 7"/>
                <a:gd name="T2" fmla="*/ 4 w 7"/>
                <a:gd name="T3" fmla="*/ 2 h 7"/>
                <a:gd name="T4" fmla="*/ 0 w 7"/>
                <a:gd name="T5" fmla="*/ 7 h 7"/>
                <a:gd name="T6" fmla="*/ 4 w 7"/>
                <a:gd name="T7" fmla="*/ 6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4" y="2"/>
                  </a:lnTo>
                  <a:lnTo>
                    <a:pt x="0" y="7"/>
                  </a:lnTo>
                  <a:lnTo>
                    <a:pt x="4" y="6"/>
                  </a:lnTo>
                  <a:lnTo>
                    <a:pt x="7"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52">
              <a:extLst>
                <a:ext uri="{FF2B5EF4-FFF2-40B4-BE49-F238E27FC236}">
                  <a16:creationId xmlns:a16="http://schemas.microsoft.com/office/drawing/2014/main" id="{CDCA519F-EB56-4E5F-8C54-23151E83125D}"/>
                </a:ext>
              </a:extLst>
            </p:cNvPr>
            <p:cNvSpPr>
              <a:spLocks/>
            </p:cNvSpPr>
            <p:nvPr/>
          </p:nvSpPr>
          <p:spPr bwMode="auto">
            <a:xfrm rot="21034599" flipH="1">
              <a:off x="14066092" y="9003797"/>
              <a:ext cx="32167" cy="31508"/>
            </a:xfrm>
            <a:custGeom>
              <a:avLst/>
              <a:gdLst>
                <a:gd name="T0" fmla="*/ 7 w 7"/>
                <a:gd name="T1" fmla="*/ 0 h 7"/>
                <a:gd name="T2" fmla="*/ 4 w 7"/>
                <a:gd name="T3" fmla="*/ 2 h 7"/>
                <a:gd name="T4" fmla="*/ 0 w 7"/>
                <a:gd name="T5" fmla="*/ 7 h 7"/>
                <a:gd name="T6" fmla="*/ 4 w 7"/>
                <a:gd name="T7" fmla="*/ 6 h 7"/>
                <a:gd name="T8" fmla="*/ 7 w 7"/>
                <a:gd name="T9" fmla="*/ 0 h 7"/>
              </a:gdLst>
              <a:ahLst/>
              <a:cxnLst>
                <a:cxn ang="0">
                  <a:pos x="T0" y="T1"/>
                </a:cxn>
                <a:cxn ang="0">
                  <a:pos x="T2" y="T3"/>
                </a:cxn>
                <a:cxn ang="0">
                  <a:pos x="T4" y="T5"/>
                </a:cxn>
                <a:cxn ang="0">
                  <a:pos x="T6" y="T7"/>
                </a:cxn>
                <a:cxn ang="0">
                  <a:pos x="T8" y="T9"/>
                </a:cxn>
              </a:cxnLst>
              <a:rect l="0" t="0" r="r" b="b"/>
              <a:pathLst>
                <a:path w="7" h="7">
                  <a:moveTo>
                    <a:pt x="7" y="0"/>
                  </a:moveTo>
                  <a:lnTo>
                    <a:pt x="4" y="2"/>
                  </a:lnTo>
                  <a:lnTo>
                    <a:pt x="0" y="7"/>
                  </a:lnTo>
                  <a:lnTo>
                    <a:pt x="4" y="6"/>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253">
              <a:extLst>
                <a:ext uri="{FF2B5EF4-FFF2-40B4-BE49-F238E27FC236}">
                  <a16:creationId xmlns:a16="http://schemas.microsoft.com/office/drawing/2014/main" id="{CB38DF13-8BA6-4F3E-B6EF-204A4F225B1F}"/>
                </a:ext>
              </a:extLst>
            </p:cNvPr>
            <p:cNvSpPr>
              <a:spLocks/>
            </p:cNvSpPr>
            <p:nvPr/>
          </p:nvSpPr>
          <p:spPr bwMode="auto">
            <a:xfrm rot="21034599" flipH="1">
              <a:off x="13520226" y="8341723"/>
              <a:ext cx="32167" cy="54012"/>
            </a:xfrm>
            <a:custGeom>
              <a:avLst/>
              <a:gdLst>
                <a:gd name="T0" fmla="*/ 7 w 7"/>
                <a:gd name="T1" fmla="*/ 0 h 12"/>
                <a:gd name="T2" fmla="*/ 7 w 7"/>
                <a:gd name="T3" fmla="*/ 0 h 12"/>
                <a:gd name="T4" fmla="*/ 0 w 7"/>
                <a:gd name="T5" fmla="*/ 12 h 12"/>
                <a:gd name="T6" fmla="*/ 0 w 7"/>
                <a:gd name="T7" fmla="*/ 11 h 12"/>
                <a:gd name="T8" fmla="*/ 7 w 7"/>
                <a:gd name="T9" fmla="*/ 0 h 12"/>
              </a:gdLst>
              <a:ahLst/>
              <a:cxnLst>
                <a:cxn ang="0">
                  <a:pos x="T0" y="T1"/>
                </a:cxn>
                <a:cxn ang="0">
                  <a:pos x="T2" y="T3"/>
                </a:cxn>
                <a:cxn ang="0">
                  <a:pos x="T4" y="T5"/>
                </a:cxn>
                <a:cxn ang="0">
                  <a:pos x="T6" y="T7"/>
                </a:cxn>
                <a:cxn ang="0">
                  <a:pos x="T8" y="T9"/>
                </a:cxn>
              </a:cxnLst>
              <a:rect l="0" t="0" r="r" b="b"/>
              <a:pathLst>
                <a:path w="7" h="12">
                  <a:moveTo>
                    <a:pt x="7" y="0"/>
                  </a:moveTo>
                  <a:lnTo>
                    <a:pt x="7" y="0"/>
                  </a:lnTo>
                  <a:lnTo>
                    <a:pt x="0" y="12"/>
                  </a:lnTo>
                  <a:lnTo>
                    <a:pt x="0" y="11"/>
                  </a:lnTo>
                  <a:lnTo>
                    <a:pt x="7"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254">
              <a:extLst>
                <a:ext uri="{FF2B5EF4-FFF2-40B4-BE49-F238E27FC236}">
                  <a16:creationId xmlns:a16="http://schemas.microsoft.com/office/drawing/2014/main" id="{C5C7B2CB-9E4C-4BD9-B2FC-A89B1D34D40E}"/>
                </a:ext>
              </a:extLst>
            </p:cNvPr>
            <p:cNvSpPr>
              <a:spLocks/>
            </p:cNvSpPr>
            <p:nvPr/>
          </p:nvSpPr>
          <p:spPr bwMode="auto">
            <a:xfrm rot="21034599" flipH="1">
              <a:off x="13520226" y="8341723"/>
              <a:ext cx="32167" cy="54012"/>
            </a:xfrm>
            <a:custGeom>
              <a:avLst/>
              <a:gdLst>
                <a:gd name="T0" fmla="*/ 7 w 7"/>
                <a:gd name="T1" fmla="*/ 0 h 12"/>
                <a:gd name="T2" fmla="*/ 7 w 7"/>
                <a:gd name="T3" fmla="*/ 0 h 12"/>
                <a:gd name="T4" fmla="*/ 0 w 7"/>
                <a:gd name="T5" fmla="*/ 12 h 12"/>
                <a:gd name="T6" fmla="*/ 0 w 7"/>
                <a:gd name="T7" fmla="*/ 11 h 12"/>
                <a:gd name="T8" fmla="*/ 7 w 7"/>
                <a:gd name="T9" fmla="*/ 0 h 12"/>
              </a:gdLst>
              <a:ahLst/>
              <a:cxnLst>
                <a:cxn ang="0">
                  <a:pos x="T0" y="T1"/>
                </a:cxn>
                <a:cxn ang="0">
                  <a:pos x="T2" y="T3"/>
                </a:cxn>
                <a:cxn ang="0">
                  <a:pos x="T4" y="T5"/>
                </a:cxn>
                <a:cxn ang="0">
                  <a:pos x="T6" y="T7"/>
                </a:cxn>
                <a:cxn ang="0">
                  <a:pos x="T8" y="T9"/>
                </a:cxn>
              </a:cxnLst>
              <a:rect l="0" t="0" r="r" b="b"/>
              <a:pathLst>
                <a:path w="7" h="12">
                  <a:moveTo>
                    <a:pt x="7" y="0"/>
                  </a:moveTo>
                  <a:lnTo>
                    <a:pt x="7" y="0"/>
                  </a:lnTo>
                  <a:lnTo>
                    <a:pt x="0" y="12"/>
                  </a:lnTo>
                  <a:lnTo>
                    <a:pt x="0" y="11"/>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255">
              <a:extLst>
                <a:ext uri="{FF2B5EF4-FFF2-40B4-BE49-F238E27FC236}">
                  <a16:creationId xmlns:a16="http://schemas.microsoft.com/office/drawing/2014/main" id="{5D6F1631-5C36-4012-9E54-CAAC3D207AF9}"/>
                </a:ext>
              </a:extLst>
            </p:cNvPr>
            <p:cNvSpPr>
              <a:spLocks noEditPoints="1"/>
            </p:cNvSpPr>
            <p:nvPr/>
          </p:nvSpPr>
          <p:spPr bwMode="auto">
            <a:xfrm rot="21034599" flipH="1">
              <a:off x="13238816" y="7971567"/>
              <a:ext cx="119473" cy="202547"/>
            </a:xfrm>
            <a:custGeom>
              <a:avLst/>
              <a:gdLst>
                <a:gd name="T0" fmla="*/ 5 w 26"/>
                <a:gd name="T1" fmla="*/ 35 h 45"/>
                <a:gd name="T2" fmla="*/ 0 w 26"/>
                <a:gd name="T3" fmla="*/ 45 h 45"/>
                <a:gd name="T4" fmla="*/ 1 w 26"/>
                <a:gd name="T5" fmla="*/ 45 h 45"/>
                <a:gd name="T6" fmla="*/ 6 w 26"/>
                <a:gd name="T7" fmla="*/ 36 h 45"/>
                <a:gd name="T8" fmla="*/ 5 w 26"/>
                <a:gd name="T9" fmla="*/ 35 h 45"/>
                <a:gd name="T10" fmla="*/ 22 w 26"/>
                <a:gd name="T11" fmla="*/ 8 h 45"/>
                <a:gd name="T12" fmla="*/ 22 w 26"/>
                <a:gd name="T13" fmla="*/ 9 h 45"/>
                <a:gd name="T14" fmla="*/ 6 w 26"/>
                <a:gd name="T15" fmla="*/ 35 h 45"/>
                <a:gd name="T16" fmla="*/ 6 w 26"/>
                <a:gd name="T17" fmla="*/ 35 h 45"/>
                <a:gd name="T18" fmla="*/ 22 w 26"/>
                <a:gd name="T19" fmla="*/ 8 h 45"/>
                <a:gd name="T20" fmla="*/ 26 w 26"/>
                <a:gd name="T21" fmla="*/ 0 h 45"/>
                <a:gd name="T22" fmla="*/ 26 w 26"/>
                <a:gd name="T23" fmla="*/ 0 h 45"/>
                <a:gd name="T24" fmla="*/ 26 w 26"/>
                <a:gd name="T25" fmla="*/ 0 h 45"/>
                <a:gd name="T26" fmla="*/ 26 w 26"/>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5">
                  <a:moveTo>
                    <a:pt x="5" y="35"/>
                  </a:moveTo>
                  <a:lnTo>
                    <a:pt x="0" y="45"/>
                  </a:lnTo>
                  <a:lnTo>
                    <a:pt x="1" y="45"/>
                  </a:lnTo>
                  <a:lnTo>
                    <a:pt x="6" y="36"/>
                  </a:lnTo>
                  <a:lnTo>
                    <a:pt x="5" y="35"/>
                  </a:lnTo>
                  <a:close/>
                  <a:moveTo>
                    <a:pt x="22" y="8"/>
                  </a:moveTo>
                  <a:lnTo>
                    <a:pt x="22" y="9"/>
                  </a:lnTo>
                  <a:lnTo>
                    <a:pt x="6" y="35"/>
                  </a:lnTo>
                  <a:lnTo>
                    <a:pt x="6" y="35"/>
                  </a:lnTo>
                  <a:lnTo>
                    <a:pt x="22" y="8"/>
                  </a:lnTo>
                  <a:close/>
                  <a:moveTo>
                    <a:pt x="26" y="0"/>
                  </a:moveTo>
                  <a:lnTo>
                    <a:pt x="26" y="0"/>
                  </a:lnTo>
                  <a:lnTo>
                    <a:pt x="26" y="0"/>
                  </a:lnTo>
                  <a:lnTo>
                    <a:pt x="2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256">
              <a:extLst>
                <a:ext uri="{FF2B5EF4-FFF2-40B4-BE49-F238E27FC236}">
                  <a16:creationId xmlns:a16="http://schemas.microsoft.com/office/drawing/2014/main" id="{65D26932-0813-4EE4-87FB-9718E9B5E5C4}"/>
                </a:ext>
              </a:extLst>
            </p:cNvPr>
            <p:cNvSpPr>
              <a:spLocks noEditPoints="1"/>
            </p:cNvSpPr>
            <p:nvPr/>
          </p:nvSpPr>
          <p:spPr bwMode="auto">
            <a:xfrm rot="21034599" flipH="1">
              <a:off x="13238816" y="7971567"/>
              <a:ext cx="119473" cy="202547"/>
            </a:xfrm>
            <a:custGeom>
              <a:avLst/>
              <a:gdLst>
                <a:gd name="T0" fmla="*/ 5 w 26"/>
                <a:gd name="T1" fmla="*/ 35 h 45"/>
                <a:gd name="T2" fmla="*/ 0 w 26"/>
                <a:gd name="T3" fmla="*/ 45 h 45"/>
                <a:gd name="T4" fmla="*/ 1 w 26"/>
                <a:gd name="T5" fmla="*/ 45 h 45"/>
                <a:gd name="T6" fmla="*/ 6 w 26"/>
                <a:gd name="T7" fmla="*/ 36 h 45"/>
                <a:gd name="T8" fmla="*/ 5 w 26"/>
                <a:gd name="T9" fmla="*/ 35 h 45"/>
                <a:gd name="T10" fmla="*/ 22 w 26"/>
                <a:gd name="T11" fmla="*/ 8 h 45"/>
                <a:gd name="T12" fmla="*/ 22 w 26"/>
                <a:gd name="T13" fmla="*/ 9 h 45"/>
                <a:gd name="T14" fmla="*/ 6 w 26"/>
                <a:gd name="T15" fmla="*/ 35 h 45"/>
                <a:gd name="T16" fmla="*/ 6 w 26"/>
                <a:gd name="T17" fmla="*/ 35 h 45"/>
                <a:gd name="T18" fmla="*/ 22 w 26"/>
                <a:gd name="T19" fmla="*/ 8 h 45"/>
                <a:gd name="T20" fmla="*/ 26 w 26"/>
                <a:gd name="T21" fmla="*/ 0 h 45"/>
                <a:gd name="T22" fmla="*/ 26 w 26"/>
                <a:gd name="T23" fmla="*/ 0 h 45"/>
                <a:gd name="T24" fmla="*/ 26 w 26"/>
                <a:gd name="T25" fmla="*/ 0 h 45"/>
                <a:gd name="T26" fmla="*/ 26 w 26"/>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5">
                  <a:moveTo>
                    <a:pt x="5" y="35"/>
                  </a:moveTo>
                  <a:lnTo>
                    <a:pt x="0" y="45"/>
                  </a:lnTo>
                  <a:lnTo>
                    <a:pt x="1" y="45"/>
                  </a:lnTo>
                  <a:lnTo>
                    <a:pt x="6" y="36"/>
                  </a:lnTo>
                  <a:lnTo>
                    <a:pt x="5" y="35"/>
                  </a:lnTo>
                  <a:moveTo>
                    <a:pt x="22" y="8"/>
                  </a:moveTo>
                  <a:lnTo>
                    <a:pt x="22" y="9"/>
                  </a:lnTo>
                  <a:lnTo>
                    <a:pt x="6" y="35"/>
                  </a:lnTo>
                  <a:lnTo>
                    <a:pt x="6" y="35"/>
                  </a:lnTo>
                  <a:lnTo>
                    <a:pt x="22" y="8"/>
                  </a:lnTo>
                  <a:moveTo>
                    <a:pt x="26" y="0"/>
                  </a:moveTo>
                  <a:lnTo>
                    <a:pt x="26" y="0"/>
                  </a:lnTo>
                  <a:lnTo>
                    <a:pt x="26" y="0"/>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57">
              <a:extLst>
                <a:ext uri="{FF2B5EF4-FFF2-40B4-BE49-F238E27FC236}">
                  <a16:creationId xmlns:a16="http://schemas.microsoft.com/office/drawing/2014/main" id="{7F9C39D2-68DC-46A3-8637-EDA1C033B276}"/>
                </a:ext>
              </a:extLst>
            </p:cNvPr>
            <p:cNvSpPr>
              <a:spLocks/>
            </p:cNvSpPr>
            <p:nvPr/>
          </p:nvSpPr>
          <p:spPr bwMode="auto">
            <a:xfrm rot="21034599" flipH="1">
              <a:off x="13339834" y="8122669"/>
              <a:ext cx="4597" cy="4502"/>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close/>
                </a:path>
              </a:pathLst>
            </a:custGeom>
            <a:solidFill>
              <a:srgbClr val="BF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258">
              <a:extLst>
                <a:ext uri="{FF2B5EF4-FFF2-40B4-BE49-F238E27FC236}">
                  <a16:creationId xmlns:a16="http://schemas.microsoft.com/office/drawing/2014/main" id="{D0068DA3-B12A-44AE-B564-2AB7C128C70B}"/>
                </a:ext>
              </a:extLst>
            </p:cNvPr>
            <p:cNvSpPr>
              <a:spLocks/>
            </p:cNvSpPr>
            <p:nvPr/>
          </p:nvSpPr>
          <p:spPr bwMode="auto">
            <a:xfrm rot="21034599" flipH="1">
              <a:off x="13339834" y="8122669"/>
              <a:ext cx="4597" cy="4502"/>
            </a:xfrm>
            <a:custGeom>
              <a:avLst/>
              <a:gdLst>
                <a:gd name="T0" fmla="*/ 1 w 1"/>
                <a:gd name="T1" fmla="*/ 0 h 1"/>
                <a:gd name="T2" fmla="*/ 0 w 1"/>
                <a:gd name="T3" fmla="*/ 0 h 1"/>
                <a:gd name="T4" fmla="*/ 1 w 1"/>
                <a:gd name="T5" fmla="*/ 1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1"/>
                  </a:lnTo>
                  <a:lnTo>
                    <a:pt x="1"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259">
              <a:extLst>
                <a:ext uri="{FF2B5EF4-FFF2-40B4-BE49-F238E27FC236}">
                  <a16:creationId xmlns:a16="http://schemas.microsoft.com/office/drawing/2014/main" id="{98FD5F26-A6DC-4BA6-98AA-72501CDA0E0A}"/>
                </a:ext>
              </a:extLst>
            </p:cNvPr>
            <p:cNvSpPr>
              <a:spLocks/>
            </p:cNvSpPr>
            <p:nvPr/>
          </p:nvSpPr>
          <p:spPr bwMode="auto">
            <a:xfrm rot="21034599" flipH="1">
              <a:off x="13226234" y="7980936"/>
              <a:ext cx="18380" cy="40510"/>
            </a:xfrm>
            <a:custGeom>
              <a:avLst/>
              <a:gdLst>
                <a:gd name="T0" fmla="*/ 4 w 4"/>
                <a:gd name="T1" fmla="*/ 0 h 9"/>
                <a:gd name="T2" fmla="*/ 4 w 4"/>
                <a:gd name="T3" fmla="*/ 0 h 9"/>
                <a:gd name="T4" fmla="*/ 0 w 4"/>
                <a:gd name="T5" fmla="*/ 9 h 9"/>
                <a:gd name="T6" fmla="*/ 0 w 4"/>
                <a:gd name="T7" fmla="*/ 8 h 9"/>
                <a:gd name="T8" fmla="*/ 4 w 4"/>
                <a:gd name="T9" fmla="*/ 0 h 9"/>
              </a:gdLst>
              <a:ahLst/>
              <a:cxnLst>
                <a:cxn ang="0">
                  <a:pos x="T0" y="T1"/>
                </a:cxn>
                <a:cxn ang="0">
                  <a:pos x="T2" y="T3"/>
                </a:cxn>
                <a:cxn ang="0">
                  <a:pos x="T4" y="T5"/>
                </a:cxn>
                <a:cxn ang="0">
                  <a:pos x="T6" y="T7"/>
                </a:cxn>
                <a:cxn ang="0">
                  <a:pos x="T8" y="T9"/>
                </a:cxn>
              </a:cxnLst>
              <a:rect l="0" t="0" r="r" b="b"/>
              <a:pathLst>
                <a:path w="4" h="9">
                  <a:moveTo>
                    <a:pt x="4" y="0"/>
                  </a:moveTo>
                  <a:lnTo>
                    <a:pt x="4" y="0"/>
                  </a:lnTo>
                  <a:lnTo>
                    <a:pt x="0" y="9"/>
                  </a:lnTo>
                  <a:lnTo>
                    <a:pt x="0" y="8"/>
                  </a:lnTo>
                  <a:lnTo>
                    <a:pt x="4"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260">
              <a:extLst>
                <a:ext uri="{FF2B5EF4-FFF2-40B4-BE49-F238E27FC236}">
                  <a16:creationId xmlns:a16="http://schemas.microsoft.com/office/drawing/2014/main" id="{80E23E33-4E89-47B2-9C87-534775E1341E}"/>
                </a:ext>
              </a:extLst>
            </p:cNvPr>
            <p:cNvSpPr>
              <a:spLocks/>
            </p:cNvSpPr>
            <p:nvPr/>
          </p:nvSpPr>
          <p:spPr bwMode="auto">
            <a:xfrm rot="21034599" flipH="1">
              <a:off x="13226234" y="7980936"/>
              <a:ext cx="18380" cy="40510"/>
            </a:xfrm>
            <a:custGeom>
              <a:avLst/>
              <a:gdLst>
                <a:gd name="T0" fmla="*/ 4 w 4"/>
                <a:gd name="T1" fmla="*/ 0 h 9"/>
                <a:gd name="T2" fmla="*/ 4 w 4"/>
                <a:gd name="T3" fmla="*/ 0 h 9"/>
                <a:gd name="T4" fmla="*/ 0 w 4"/>
                <a:gd name="T5" fmla="*/ 9 h 9"/>
                <a:gd name="T6" fmla="*/ 0 w 4"/>
                <a:gd name="T7" fmla="*/ 8 h 9"/>
                <a:gd name="T8" fmla="*/ 4 w 4"/>
                <a:gd name="T9" fmla="*/ 0 h 9"/>
              </a:gdLst>
              <a:ahLst/>
              <a:cxnLst>
                <a:cxn ang="0">
                  <a:pos x="T0" y="T1"/>
                </a:cxn>
                <a:cxn ang="0">
                  <a:pos x="T2" y="T3"/>
                </a:cxn>
                <a:cxn ang="0">
                  <a:pos x="T4" y="T5"/>
                </a:cxn>
                <a:cxn ang="0">
                  <a:pos x="T6" y="T7"/>
                </a:cxn>
                <a:cxn ang="0">
                  <a:pos x="T8" y="T9"/>
                </a:cxn>
              </a:cxnLst>
              <a:rect l="0" t="0" r="r" b="b"/>
              <a:pathLst>
                <a:path w="4" h="9">
                  <a:moveTo>
                    <a:pt x="4" y="0"/>
                  </a:moveTo>
                  <a:lnTo>
                    <a:pt x="4" y="0"/>
                  </a:lnTo>
                  <a:lnTo>
                    <a:pt x="0" y="9"/>
                  </a:lnTo>
                  <a:lnTo>
                    <a:pt x="0" y="8"/>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261">
              <a:extLst>
                <a:ext uri="{FF2B5EF4-FFF2-40B4-BE49-F238E27FC236}">
                  <a16:creationId xmlns:a16="http://schemas.microsoft.com/office/drawing/2014/main" id="{D71DAD85-7982-4017-93E3-D15EBBA25CAD}"/>
                </a:ext>
              </a:extLst>
            </p:cNvPr>
            <p:cNvSpPr>
              <a:spLocks noEditPoints="1"/>
            </p:cNvSpPr>
            <p:nvPr/>
          </p:nvSpPr>
          <p:spPr bwMode="auto">
            <a:xfrm rot="21034599" flipH="1">
              <a:off x="13474512" y="8141458"/>
              <a:ext cx="578985" cy="981220"/>
            </a:xfrm>
            <a:custGeom>
              <a:avLst/>
              <a:gdLst>
                <a:gd name="T0" fmla="*/ 5 w 126"/>
                <a:gd name="T1" fmla="*/ 209 h 218"/>
                <a:gd name="T2" fmla="*/ 4 w 126"/>
                <a:gd name="T3" fmla="*/ 209 h 218"/>
                <a:gd name="T4" fmla="*/ 0 w 126"/>
                <a:gd name="T5" fmla="*/ 218 h 218"/>
                <a:gd name="T6" fmla="*/ 5 w 126"/>
                <a:gd name="T7" fmla="*/ 209 h 218"/>
                <a:gd name="T8" fmla="*/ 99 w 126"/>
                <a:gd name="T9" fmla="*/ 49 h 218"/>
                <a:gd name="T10" fmla="*/ 96 w 126"/>
                <a:gd name="T11" fmla="*/ 51 h 218"/>
                <a:gd name="T12" fmla="*/ 46 w 126"/>
                <a:gd name="T13" fmla="*/ 135 h 218"/>
                <a:gd name="T14" fmla="*/ 8 w 126"/>
                <a:gd name="T15" fmla="*/ 204 h 218"/>
                <a:gd name="T16" fmla="*/ 9 w 126"/>
                <a:gd name="T17" fmla="*/ 204 h 218"/>
                <a:gd name="T18" fmla="*/ 99 w 126"/>
                <a:gd name="T19" fmla="*/ 49 h 218"/>
                <a:gd name="T20" fmla="*/ 126 w 126"/>
                <a:gd name="T21" fmla="*/ 0 h 218"/>
                <a:gd name="T22" fmla="*/ 125 w 126"/>
                <a:gd name="T23" fmla="*/ 1 h 218"/>
                <a:gd name="T24" fmla="*/ 102 w 126"/>
                <a:gd name="T25" fmla="*/ 39 h 218"/>
                <a:gd name="T26" fmla="*/ 106 w 126"/>
                <a:gd name="T27" fmla="*/ 37 h 218"/>
                <a:gd name="T28" fmla="*/ 109 w 126"/>
                <a:gd name="T29" fmla="*/ 31 h 218"/>
                <a:gd name="T30" fmla="*/ 126 w 126"/>
                <a:gd name="T31"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218">
                  <a:moveTo>
                    <a:pt x="5" y="209"/>
                  </a:moveTo>
                  <a:lnTo>
                    <a:pt x="4" y="209"/>
                  </a:lnTo>
                  <a:lnTo>
                    <a:pt x="0" y="218"/>
                  </a:lnTo>
                  <a:lnTo>
                    <a:pt x="5" y="209"/>
                  </a:lnTo>
                  <a:close/>
                  <a:moveTo>
                    <a:pt x="99" y="49"/>
                  </a:moveTo>
                  <a:lnTo>
                    <a:pt x="96" y="51"/>
                  </a:lnTo>
                  <a:lnTo>
                    <a:pt x="46" y="135"/>
                  </a:lnTo>
                  <a:lnTo>
                    <a:pt x="8" y="204"/>
                  </a:lnTo>
                  <a:lnTo>
                    <a:pt x="9" y="204"/>
                  </a:lnTo>
                  <a:lnTo>
                    <a:pt x="99" y="49"/>
                  </a:lnTo>
                  <a:close/>
                  <a:moveTo>
                    <a:pt x="126" y="0"/>
                  </a:moveTo>
                  <a:lnTo>
                    <a:pt x="125" y="1"/>
                  </a:lnTo>
                  <a:lnTo>
                    <a:pt x="102" y="39"/>
                  </a:lnTo>
                  <a:lnTo>
                    <a:pt x="106" y="37"/>
                  </a:lnTo>
                  <a:lnTo>
                    <a:pt x="109" y="31"/>
                  </a:lnTo>
                  <a:lnTo>
                    <a:pt x="12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262">
              <a:extLst>
                <a:ext uri="{FF2B5EF4-FFF2-40B4-BE49-F238E27FC236}">
                  <a16:creationId xmlns:a16="http://schemas.microsoft.com/office/drawing/2014/main" id="{3229B13F-01D2-48F8-AB16-E55B85A3A736}"/>
                </a:ext>
              </a:extLst>
            </p:cNvPr>
            <p:cNvSpPr>
              <a:spLocks noEditPoints="1"/>
            </p:cNvSpPr>
            <p:nvPr/>
          </p:nvSpPr>
          <p:spPr bwMode="auto">
            <a:xfrm rot="21034599" flipH="1">
              <a:off x="13474512" y="8141458"/>
              <a:ext cx="578985" cy="981220"/>
            </a:xfrm>
            <a:custGeom>
              <a:avLst/>
              <a:gdLst>
                <a:gd name="T0" fmla="*/ 5 w 126"/>
                <a:gd name="T1" fmla="*/ 209 h 218"/>
                <a:gd name="T2" fmla="*/ 4 w 126"/>
                <a:gd name="T3" fmla="*/ 209 h 218"/>
                <a:gd name="T4" fmla="*/ 0 w 126"/>
                <a:gd name="T5" fmla="*/ 218 h 218"/>
                <a:gd name="T6" fmla="*/ 5 w 126"/>
                <a:gd name="T7" fmla="*/ 209 h 218"/>
                <a:gd name="T8" fmla="*/ 99 w 126"/>
                <a:gd name="T9" fmla="*/ 49 h 218"/>
                <a:gd name="T10" fmla="*/ 96 w 126"/>
                <a:gd name="T11" fmla="*/ 51 h 218"/>
                <a:gd name="T12" fmla="*/ 46 w 126"/>
                <a:gd name="T13" fmla="*/ 135 h 218"/>
                <a:gd name="T14" fmla="*/ 8 w 126"/>
                <a:gd name="T15" fmla="*/ 204 h 218"/>
                <a:gd name="T16" fmla="*/ 9 w 126"/>
                <a:gd name="T17" fmla="*/ 204 h 218"/>
                <a:gd name="T18" fmla="*/ 99 w 126"/>
                <a:gd name="T19" fmla="*/ 49 h 218"/>
                <a:gd name="T20" fmla="*/ 126 w 126"/>
                <a:gd name="T21" fmla="*/ 0 h 218"/>
                <a:gd name="T22" fmla="*/ 125 w 126"/>
                <a:gd name="T23" fmla="*/ 1 h 218"/>
                <a:gd name="T24" fmla="*/ 102 w 126"/>
                <a:gd name="T25" fmla="*/ 39 h 218"/>
                <a:gd name="T26" fmla="*/ 106 w 126"/>
                <a:gd name="T27" fmla="*/ 37 h 218"/>
                <a:gd name="T28" fmla="*/ 109 w 126"/>
                <a:gd name="T29" fmla="*/ 31 h 218"/>
                <a:gd name="T30" fmla="*/ 126 w 126"/>
                <a:gd name="T31"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6" h="218">
                  <a:moveTo>
                    <a:pt x="5" y="209"/>
                  </a:moveTo>
                  <a:lnTo>
                    <a:pt x="4" y="209"/>
                  </a:lnTo>
                  <a:lnTo>
                    <a:pt x="0" y="218"/>
                  </a:lnTo>
                  <a:lnTo>
                    <a:pt x="5" y="209"/>
                  </a:lnTo>
                  <a:moveTo>
                    <a:pt x="99" y="49"/>
                  </a:moveTo>
                  <a:lnTo>
                    <a:pt x="96" y="51"/>
                  </a:lnTo>
                  <a:lnTo>
                    <a:pt x="46" y="135"/>
                  </a:lnTo>
                  <a:lnTo>
                    <a:pt x="8" y="204"/>
                  </a:lnTo>
                  <a:lnTo>
                    <a:pt x="9" y="204"/>
                  </a:lnTo>
                  <a:lnTo>
                    <a:pt x="99" y="49"/>
                  </a:lnTo>
                  <a:moveTo>
                    <a:pt x="126" y="0"/>
                  </a:moveTo>
                  <a:lnTo>
                    <a:pt x="125" y="1"/>
                  </a:lnTo>
                  <a:lnTo>
                    <a:pt x="102" y="39"/>
                  </a:lnTo>
                  <a:lnTo>
                    <a:pt x="106" y="37"/>
                  </a:lnTo>
                  <a:lnTo>
                    <a:pt x="109" y="31"/>
                  </a:lnTo>
                  <a:lnTo>
                    <a:pt x="1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263">
              <a:extLst>
                <a:ext uri="{FF2B5EF4-FFF2-40B4-BE49-F238E27FC236}">
                  <a16:creationId xmlns:a16="http://schemas.microsoft.com/office/drawing/2014/main" id="{A88B6F30-A40E-4A27-B55B-C1B5CB838F26}"/>
                </a:ext>
              </a:extLst>
            </p:cNvPr>
            <p:cNvSpPr>
              <a:spLocks/>
            </p:cNvSpPr>
            <p:nvPr/>
          </p:nvSpPr>
          <p:spPr bwMode="auto">
            <a:xfrm rot="21034599" flipH="1">
              <a:off x="14080489" y="9011234"/>
              <a:ext cx="22977" cy="22506"/>
            </a:xfrm>
            <a:custGeom>
              <a:avLst/>
              <a:gdLst>
                <a:gd name="T0" fmla="*/ 5 w 5"/>
                <a:gd name="T1" fmla="*/ 0 h 5"/>
                <a:gd name="T2" fmla="*/ 4 w 5"/>
                <a:gd name="T3" fmla="*/ 0 h 5"/>
                <a:gd name="T4" fmla="*/ 0 w 5"/>
                <a:gd name="T5" fmla="*/ 5 h 5"/>
                <a:gd name="T6" fmla="*/ 1 w 5"/>
                <a:gd name="T7" fmla="*/ 5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4" y="0"/>
                  </a:lnTo>
                  <a:lnTo>
                    <a:pt x="0" y="5"/>
                  </a:lnTo>
                  <a:lnTo>
                    <a:pt x="1" y="5"/>
                  </a:lnTo>
                  <a:lnTo>
                    <a:pt x="5"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264">
              <a:extLst>
                <a:ext uri="{FF2B5EF4-FFF2-40B4-BE49-F238E27FC236}">
                  <a16:creationId xmlns:a16="http://schemas.microsoft.com/office/drawing/2014/main" id="{0A25C9EF-8352-406A-9AFD-B31FE9FD48A9}"/>
                </a:ext>
              </a:extLst>
            </p:cNvPr>
            <p:cNvSpPr>
              <a:spLocks/>
            </p:cNvSpPr>
            <p:nvPr/>
          </p:nvSpPr>
          <p:spPr bwMode="auto">
            <a:xfrm rot="21034599" flipH="1">
              <a:off x="14080489" y="9011234"/>
              <a:ext cx="22977" cy="22506"/>
            </a:xfrm>
            <a:custGeom>
              <a:avLst/>
              <a:gdLst>
                <a:gd name="T0" fmla="*/ 5 w 5"/>
                <a:gd name="T1" fmla="*/ 0 h 5"/>
                <a:gd name="T2" fmla="*/ 4 w 5"/>
                <a:gd name="T3" fmla="*/ 0 h 5"/>
                <a:gd name="T4" fmla="*/ 0 w 5"/>
                <a:gd name="T5" fmla="*/ 5 h 5"/>
                <a:gd name="T6" fmla="*/ 1 w 5"/>
                <a:gd name="T7" fmla="*/ 5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4" y="0"/>
                  </a:lnTo>
                  <a:lnTo>
                    <a:pt x="0" y="5"/>
                  </a:lnTo>
                  <a:lnTo>
                    <a:pt x="1" y="5"/>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265">
              <a:extLst>
                <a:ext uri="{FF2B5EF4-FFF2-40B4-BE49-F238E27FC236}">
                  <a16:creationId xmlns:a16="http://schemas.microsoft.com/office/drawing/2014/main" id="{A682C6A7-DAF0-487B-9F2F-52532A3CEF12}"/>
                </a:ext>
              </a:extLst>
            </p:cNvPr>
            <p:cNvSpPr>
              <a:spLocks/>
            </p:cNvSpPr>
            <p:nvPr/>
          </p:nvSpPr>
          <p:spPr bwMode="auto">
            <a:xfrm rot="21034599" flipH="1">
              <a:off x="13520870" y="8340534"/>
              <a:ext cx="45951" cy="63014"/>
            </a:xfrm>
            <a:custGeom>
              <a:avLst/>
              <a:gdLst>
                <a:gd name="T0" fmla="*/ 10 w 10"/>
                <a:gd name="T1" fmla="*/ 0 h 14"/>
                <a:gd name="T2" fmla="*/ 6 w 10"/>
                <a:gd name="T3" fmla="*/ 2 h 14"/>
                <a:gd name="T4" fmla="*/ 0 w 10"/>
                <a:gd name="T5" fmla="*/ 14 h 14"/>
                <a:gd name="T6" fmla="*/ 3 w 10"/>
                <a:gd name="T7" fmla="*/ 12 h 14"/>
                <a:gd name="T8" fmla="*/ 10 w 10"/>
                <a:gd name="T9" fmla="*/ 0 h 14"/>
              </a:gdLst>
              <a:ahLst/>
              <a:cxnLst>
                <a:cxn ang="0">
                  <a:pos x="T0" y="T1"/>
                </a:cxn>
                <a:cxn ang="0">
                  <a:pos x="T2" y="T3"/>
                </a:cxn>
                <a:cxn ang="0">
                  <a:pos x="T4" y="T5"/>
                </a:cxn>
                <a:cxn ang="0">
                  <a:pos x="T6" y="T7"/>
                </a:cxn>
                <a:cxn ang="0">
                  <a:pos x="T8" y="T9"/>
                </a:cxn>
              </a:cxnLst>
              <a:rect l="0" t="0" r="r" b="b"/>
              <a:pathLst>
                <a:path w="10" h="14">
                  <a:moveTo>
                    <a:pt x="10" y="0"/>
                  </a:moveTo>
                  <a:lnTo>
                    <a:pt x="6" y="2"/>
                  </a:lnTo>
                  <a:lnTo>
                    <a:pt x="0" y="14"/>
                  </a:lnTo>
                  <a:lnTo>
                    <a:pt x="3" y="12"/>
                  </a:lnTo>
                  <a:lnTo>
                    <a:pt x="10" y="0"/>
                  </a:lnTo>
                  <a:close/>
                </a:path>
              </a:pathLst>
            </a:custGeom>
            <a:solidFill>
              <a:srgbClr val="9C9E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266">
              <a:extLst>
                <a:ext uri="{FF2B5EF4-FFF2-40B4-BE49-F238E27FC236}">
                  <a16:creationId xmlns:a16="http://schemas.microsoft.com/office/drawing/2014/main" id="{F74A824C-9344-45A5-B3FE-663D9FF24D44}"/>
                </a:ext>
              </a:extLst>
            </p:cNvPr>
            <p:cNvSpPr>
              <a:spLocks/>
            </p:cNvSpPr>
            <p:nvPr/>
          </p:nvSpPr>
          <p:spPr bwMode="auto">
            <a:xfrm rot="21034599" flipH="1">
              <a:off x="13520870" y="8340534"/>
              <a:ext cx="45951" cy="63014"/>
            </a:xfrm>
            <a:custGeom>
              <a:avLst/>
              <a:gdLst>
                <a:gd name="T0" fmla="*/ 10 w 10"/>
                <a:gd name="T1" fmla="*/ 0 h 14"/>
                <a:gd name="T2" fmla="*/ 6 w 10"/>
                <a:gd name="T3" fmla="*/ 2 h 14"/>
                <a:gd name="T4" fmla="*/ 0 w 10"/>
                <a:gd name="T5" fmla="*/ 14 h 14"/>
                <a:gd name="T6" fmla="*/ 3 w 10"/>
                <a:gd name="T7" fmla="*/ 12 h 14"/>
                <a:gd name="T8" fmla="*/ 10 w 10"/>
                <a:gd name="T9" fmla="*/ 0 h 14"/>
              </a:gdLst>
              <a:ahLst/>
              <a:cxnLst>
                <a:cxn ang="0">
                  <a:pos x="T0" y="T1"/>
                </a:cxn>
                <a:cxn ang="0">
                  <a:pos x="T2" y="T3"/>
                </a:cxn>
                <a:cxn ang="0">
                  <a:pos x="T4" y="T5"/>
                </a:cxn>
                <a:cxn ang="0">
                  <a:pos x="T6" y="T7"/>
                </a:cxn>
                <a:cxn ang="0">
                  <a:pos x="T8" y="T9"/>
                </a:cxn>
              </a:cxnLst>
              <a:rect l="0" t="0" r="r" b="b"/>
              <a:pathLst>
                <a:path w="10" h="14">
                  <a:moveTo>
                    <a:pt x="10" y="0"/>
                  </a:moveTo>
                  <a:lnTo>
                    <a:pt x="6" y="2"/>
                  </a:lnTo>
                  <a:lnTo>
                    <a:pt x="0" y="14"/>
                  </a:lnTo>
                  <a:lnTo>
                    <a:pt x="3" y="12"/>
                  </a:lnTo>
                  <a:lnTo>
                    <a:pt x="1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267">
              <a:extLst>
                <a:ext uri="{FF2B5EF4-FFF2-40B4-BE49-F238E27FC236}">
                  <a16:creationId xmlns:a16="http://schemas.microsoft.com/office/drawing/2014/main" id="{E545F924-0C8C-4C61-BE98-19CDC5634A63}"/>
                </a:ext>
              </a:extLst>
            </p:cNvPr>
            <p:cNvSpPr>
              <a:spLocks noEditPoints="1"/>
            </p:cNvSpPr>
            <p:nvPr/>
          </p:nvSpPr>
          <p:spPr bwMode="auto">
            <a:xfrm rot="21034599" flipH="1">
              <a:off x="12981622" y="7593647"/>
              <a:ext cx="385990" cy="643646"/>
            </a:xfrm>
            <a:custGeom>
              <a:avLst/>
              <a:gdLst>
                <a:gd name="T0" fmla="*/ 9 w 84"/>
                <a:gd name="T1" fmla="*/ 133 h 143"/>
                <a:gd name="T2" fmla="*/ 8 w 84"/>
                <a:gd name="T3" fmla="*/ 133 h 143"/>
                <a:gd name="T4" fmla="*/ 4 w 84"/>
                <a:gd name="T5" fmla="*/ 135 h 143"/>
                <a:gd name="T6" fmla="*/ 0 w 84"/>
                <a:gd name="T7" fmla="*/ 143 h 143"/>
                <a:gd name="T8" fmla="*/ 3 w 84"/>
                <a:gd name="T9" fmla="*/ 142 h 143"/>
                <a:gd name="T10" fmla="*/ 4 w 84"/>
                <a:gd name="T11" fmla="*/ 141 h 143"/>
                <a:gd name="T12" fmla="*/ 9 w 84"/>
                <a:gd name="T13" fmla="*/ 133 h 143"/>
                <a:gd name="T14" fmla="*/ 80 w 84"/>
                <a:gd name="T15" fmla="*/ 0 h 143"/>
                <a:gd name="T16" fmla="*/ 77 w 84"/>
                <a:gd name="T17" fmla="*/ 6 h 143"/>
                <a:gd name="T18" fmla="*/ 80 w 84"/>
                <a:gd name="T19" fmla="*/ 6 h 143"/>
                <a:gd name="T20" fmla="*/ 84 w 84"/>
                <a:gd name="T21" fmla="*/ 0 h 143"/>
                <a:gd name="T22" fmla="*/ 80 w 84"/>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43">
                  <a:moveTo>
                    <a:pt x="9" y="133"/>
                  </a:moveTo>
                  <a:lnTo>
                    <a:pt x="8" y="133"/>
                  </a:lnTo>
                  <a:lnTo>
                    <a:pt x="4" y="135"/>
                  </a:lnTo>
                  <a:lnTo>
                    <a:pt x="0" y="143"/>
                  </a:lnTo>
                  <a:lnTo>
                    <a:pt x="3" y="142"/>
                  </a:lnTo>
                  <a:lnTo>
                    <a:pt x="4" y="141"/>
                  </a:lnTo>
                  <a:lnTo>
                    <a:pt x="9" y="133"/>
                  </a:lnTo>
                  <a:close/>
                  <a:moveTo>
                    <a:pt x="80" y="0"/>
                  </a:moveTo>
                  <a:lnTo>
                    <a:pt x="77" y="6"/>
                  </a:lnTo>
                  <a:lnTo>
                    <a:pt x="80" y="6"/>
                  </a:lnTo>
                  <a:lnTo>
                    <a:pt x="84" y="0"/>
                  </a:lnTo>
                  <a:lnTo>
                    <a:pt x="80"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68">
              <a:extLst>
                <a:ext uri="{FF2B5EF4-FFF2-40B4-BE49-F238E27FC236}">
                  <a16:creationId xmlns:a16="http://schemas.microsoft.com/office/drawing/2014/main" id="{1A8EE1A2-13AA-45FC-B332-AEC14EA44DAE}"/>
                </a:ext>
              </a:extLst>
            </p:cNvPr>
            <p:cNvSpPr>
              <a:spLocks noEditPoints="1"/>
            </p:cNvSpPr>
            <p:nvPr/>
          </p:nvSpPr>
          <p:spPr bwMode="auto">
            <a:xfrm rot="21034599" flipH="1">
              <a:off x="12981622" y="7593647"/>
              <a:ext cx="385990" cy="643646"/>
            </a:xfrm>
            <a:custGeom>
              <a:avLst/>
              <a:gdLst>
                <a:gd name="T0" fmla="*/ 9 w 84"/>
                <a:gd name="T1" fmla="*/ 133 h 143"/>
                <a:gd name="T2" fmla="*/ 8 w 84"/>
                <a:gd name="T3" fmla="*/ 133 h 143"/>
                <a:gd name="T4" fmla="*/ 4 w 84"/>
                <a:gd name="T5" fmla="*/ 135 h 143"/>
                <a:gd name="T6" fmla="*/ 0 w 84"/>
                <a:gd name="T7" fmla="*/ 143 h 143"/>
                <a:gd name="T8" fmla="*/ 3 w 84"/>
                <a:gd name="T9" fmla="*/ 142 h 143"/>
                <a:gd name="T10" fmla="*/ 4 w 84"/>
                <a:gd name="T11" fmla="*/ 141 h 143"/>
                <a:gd name="T12" fmla="*/ 9 w 84"/>
                <a:gd name="T13" fmla="*/ 133 h 143"/>
                <a:gd name="T14" fmla="*/ 80 w 84"/>
                <a:gd name="T15" fmla="*/ 0 h 143"/>
                <a:gd name="T16" fmla="*/ 77 w 84"/>
                <a:gd name="T17" fmla="*/ 6 h 143"/>
                <a:gd name="T18" fmla="*/ 80 w 84"/>
                <a:gd name="T19" fmla="*/ 6 h 143"/>
                <a:gd name="T20" fmla="*/ 84 w 84"/>
                <a:gd name="T21" fmla="*/ 0 h 143"/>
                <a:gd name="T22" fmla="*/ 80 w 84"/>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43">
                  <a:moveTo>
                    <a:pt x="9" y="133"/>
                  </a:moveTo>
                  <a:lnTo>
                    <a:pt x="8" y="133"/>
                  </a:lnTo>
                  <a:lnTo>
                    <a:pt x="4" y="135"/>
                  </a:lnTo>
                  <a:lnTo>
                    <a:pt x="0" y="143"/>
                  </a:lnTo>
                  <a:lnTo>
                    <a:pt x="3" y="142"/>
                  </a:lnTo>
                  <a:lnTo>
                    <a:pt x="4" y="141"/>
                  </a:lnTo>
                  <a:lnTo>
                    <a:pt x="9" y="133"/>
                  </a:lnTo>
                  <a:moveTo>
                    <a:pt x="80" y="0"/>
                  </a:moveTo>
                  <a:lnTo>
                    <a:pt x="77" y="6"/>
                  </a:lnTo>
                  <a:lnTo>
                    <a:pt x="80" y="6"/>
                  </a:lnTo>
                  <a:lnTo>
                    <a:pt x="84" y="0"/>
                  </a:lnTo>
                  <a:lnTo>
                    <a:pt x="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269">
              <a:extLst>
                <a:ext uri="{FF2B5EF4-FFF2-40B4-BE49-F238E27FC236}">
                  <a16:creationId xmlns:a16="http://schemas.microsoft.com/office/drawing/2014/main" id="{4F62B0AD-F610-4C1F-B585-09C218E74681}"/>
                </a:ext>
              </a:extLst>
            </p:cNvPr>
            <p:cNvSpPr>
              <a:spLocks noEditPoints="1"/>
            </p:cNvSpPr>
            <p:nvPr/>
          </p:nvSpPr>
          <p:spPr bwMode="auto">
            <a:xfrm rot="21034599" flipH="1">
              <a:off x="15270551" y="8216279"/>
              <a:ext cx="615746" cy="580631"/>
            </a:xfrm>
            <a:custGeom>
              <a:avLst/>
              <a:gdLst>
                <a:gd name="T0" fmla="*/ 19 w 122"/>
                <a:gd name="T1" fmla="*/ 100 h 118"/>
                <a:gd name="T2" fmla="*/ 0 w 122"/>
                <a:gd name="T3" fmla="*/ 118 h 118"/>
                <a:gd name="T4" fmla="*/ 7 w 122"/>
                <a:gd name="T5" fmla="*/ 115 h 118"/>
                <a:gd name="T6" fmla="*/ 15 w 122"/>
                <a:gd name="T7" fmla="*/ 108 h 118"/>
                <a:gd name="T8" fmla="*/ 19 w 122"/>
                <a:gd name="T9" fmla="*/ 100 h 118"/>
                <a:gd name="T10" fmla="*/ 28 w 122"/>
                <a:gd name="T11" fmla="*/ 91 h 118"/>
                <a:gd name="T12" fmla="*/ 24 w 122"/>
                <a:gd name="T13" fmla="*/ 95 h 118"/>
                <a:gd name="T14" fmla="*/ 20 w 122"/>
                <a:gd name="T15" fmla="*/ 103 h 118"/>
                <a:gd name="T16" fmla="*/ 31 w 122"/>
                <a:gd name="T17" fmla="*/ 92 h 118"/>
                <a:gd name="T18" fmla="*/ 28 w 122"/>
                <a:gd name="T19" fmla="*/ 91 h 118"/>
                <a:gd name="T20" fmla="*/ 109 w 122"/>
                <a:gd name="T21" fmla="*/ 11 h 118"/>
                <a:gd name="T22" fmla="*/ 30 w 122"/>
                <a:gd name="T23" fmla="*/ 89 h 118"/>
                <a:gd name="T24" fmla="*/ 33 w 122"/>
                <a:gd name="T25" fmla="*/ 90 h 118"/>
                <a:gd name="T26" fmla="*/ 111 w 122"/>
                <a:gd name="T27" fmla="*/ 13 h 118"/>
                <a:gd name="T28" fmla="*/ 109 w 122"/>
                <a:gd name="T29" fmla="*/ 11 h 118"/>
                <a:gd name="T30" fmla="*/ 120 w 122"/>
                <a:gd name="T31" fmla="*/ 0 h 118"/>
                <a:gd name="T32" fmla="*/ 112 w 122"/>
                <a:gd name="T33" fmla="*/ 8 h 118"/>
                <a:gd name="T34" fmla="*/ 114 w 122"/>
                <a:gd name="T35" fmla="*/ 10 h 118"/>
                <a:gd name="T36" fmla="*/ 122 w 122"/>
                <a:gd name="T37" fmla="*/ 2 h 118"/>
                <a:gd name="T38" fmla="*/ 120 w 122"/>
                <a:gd name="T3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2" h="118">
                  <a:moveTo>
                    <a:pt x="19" y="100"/>
                  </a:moveTo>
                  <a:cubicBezTo>
                    <a:pt x="0" y="118"/>
                    <a:pt x="0" y="118"/>
                    <a:pt x="0" y="118"/>
                  </a:cubicBezTo>
                  <a:cubicBezTo>
                    <a:pt x="7" y="115"/>
                    <a:pt x="7" y="115"/>
                    <a:pt x="7" y="115"/>
                  </a:cubicBezTo>
                  <a:cubicBezTo>
                    <a:pt x="15" y="108"/>
                    <a:pt x="15" y="108"/>
                    <a:pt x="15" y="108"/>
                  </a:cubicBezTo>
                  <a:cubicBezTo>
                    <a:pt x="19" y="100"/>
                    <a:pt x="19" y="100"/>
                    <a:pt x="19" y="100"/>
                  </a:cubicBezTo>
                  <a:moveTo>
                    <a:pt x="28" y="91"/>
                  </a:moveTo>
                  <a:cubicBezTo>
                    <a:pt x="24" y="95"/>
                    <a:pt x="24" y="95"/>
                    <a:pt x="24" y="95"/>
                  </a:cubicBezTo>
                  <a:cubicBezTo>
                    <a:pt x="20" y="103"/>
                    <a:pt x="20" y="103"/>
                    <a:pt x="20" y="103"/>
                  </a:cubicBezTo>
                  <a:cubicBezTo>
                    <a:pt x="31" y="92"/>
                    <a:pt x="31" y="92"/>
                    <a:pt x="31" y="92"/>
                  </a:cubicBezTo>
                  <a:cubicBezTo>
                    <a:pt x="28" y="91"/>
                    <a:pt x="28" y="91"/>
                    <a:pt x="28" y="91"/>
                  </a:cubicBezTo>
                  <a:moveTo>
                    <a:pt x="109" y="11"/>
                  </a:moveTo>
                  <a:cubicBezTo>
                    <a:pt x="30" y="89"/>
                    <a:pt x="30" y="89"/>
                    <a:pt x="30" y="89"/>
                  </a:cubicBezTo>
                  <a:cubicBezTo>
                    <a:pt x="33" y="90"/>
                    <a:pt x="33" y="90"/>
                    <a:pt x="33" y="90"/>
                  </a:cubicBezTo>
                  <a:cubicBezTo>
                    <a:pt x="111" y="13"/>
                    <a:pt x="111" y="13"/>
                    <a:pt x="111" y="13"/>
                  </a:cubicBezTo>
                  <a:cubicBezTo>
                    <a:pt x="109" y="11"/>
                    <a:pt x="109" y="11"/>
                    <a:pt x="109" y="11"/>
                  </a:cubicBezTo>
                  <a:moveTo>
                    <a:pt x="120" y="0"/>
                  </a:moveTo>
                  <a:cubicBezTo>
                    <a:pt x="112" y="8"/>
                    <a:pt x="112" y="8"/>
                    <a:pt x="112" y="8"/>
                  </a:cubicBezTo>
                  <a:cubicBezTo>
                    <a:pt x="114" y="10"/>
                    <a:pt x="114" y="10"/>
                    <a:pt x="114" y="10"/>
                  </a:cubicBezTo>
                  <a:cubicBezTo>
                    <a:pt x="122" y="2"/>
                    <a:pt x="122" y="2"/>
                    <a:pt x="122" y="2"/>
                  </a:cubicBezTo>
                  <a:cubicBezTo>
                    <a:pt x="122" y="1"/>
                    <a:pt x="121" y="0"/>
                    <a:pt x="120"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270">
              <a:extLst>
                <a:ext uri="{FF2B5EF4-FFF2-40B4-BE49-F238E27FC236}">
                  <a16:creationId xmlns:a16="http://schemas.microsoft.com/office/drawing/2014/main" id="{78A28416-434C-4845-93EB-FB96EACB3900}"/>
                </a:ext>
              </a:extLst>
            </p:cNvPr>
            <p:cNvSpPr>
              <a:spLocks/>
            </p:cNvSpPr>
            <p:nvPr/>
          </p:nvSpPr>
          <p:spPr bwMode="auto">
            <a:xfrm rot="21034599" flipH="1">
              <a:off x="15275279" y="8302980"/>
              <a:ext cx="9190" cy="900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71">
              <a:extLst>
                <a:ext uri="{FF2B5EF4-FFF2-40B4-BE49-F238E27FC236}">
                  <a16:creationId xmlns:a16="http://schemas.microsoft.com/office/drawing/2014/main" id="{54F87B14-07C2-49D6-ABE9-C0F922110ED6}"/>
                </a:ext>
              </a:extLst>
            </p:cNvPr>
            <p:cNvSpPr>
              <a:spLocks/>
            </p:cNvSpPr>
            <p:nvPr/>
          </p:nvSpPr>
          <p:spPr bwMode="auto">
            <a:xfrm rot="21034599" flipH="1">
              <a:off x="15275279" y="8302980"/>
              <a:ext cx="9190" cy="900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272">
              <a:extLst>
                <a:ext uri="{FF2B5EF4-FFF2-40B4-BE49-F238E27FC236}">
                  <a16:creationId xmlns:a16="http://schemas.microsoft.com/office/drawing/2014/main" id="{CF6ADD9E-9E27-42D6-B3E4-E28E6061D7E0}"/>
                </a:ext>
              </a:extLst>
            </p:cNvPr>
            <p:cNvSpPr>
              <a:spLocks/>
            </p:cNvSpPr>
            <p:nvPr/>
          </p:nvSpPr>
          <p:spPr bwMode="auto">
            <a:xfrm rot="21034599" flipH="1">
              <a:off x="15291088" y="8314046"/>
              <a:ext cx="9190" cy="900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73">
              <a:extLst>
                <a:ext uri="{FF2B5EF4-FFF2-40B4-BE49-F238E27FC236}">
                  <a16:creationId xmlns:a16="http://schemas.microsoft.com/office/drawing/2014/main" id="{9346A7EC-075A-496C-8088-CEC77C0CD1CE}"/>
                </a:ext>
              </a:extLst>
            </p:cNvPr>
            <p:cNvSpPr>
              <a:spLocks/>
            </p:cNvSpPr>
            <p:nvPr/>
          </p:nvSpPr>
          <p:spPr bwMode="auto">
            <a:xfrm rot="21034599" flipH="1">
              <a:off x="15291088" y="8314046"/>
              <a:ext cx="9190" cy="9002"/>
            </a:xfrm>
            <a:custGeom>
              <a:avLst/>
              <a:gdLst>
                <a:gd name="T0" fmla="*/ 0 w 2"/>
                <a:gd name="T1" fmla="*/ 0 h 2"/>
                <a:gd name="T2" fmla="*/ 0 w 2"/>
                <a:gd name="T3" fmla="*/ 0 h 2"/>
                <a:gd name="T4" fmla="*/ 2 w 2"/>
                <a:gd name="T5" fmla="*/ 2 h 2"/>
                <a:gd name="T6" fmla="*/ 2 w 2"/>
                <a:gd name="T7" fmla="*/ 2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lnTo>
                    <a:pt x="0" y="0"/>
                  </a:lnTo>
                  <a:lnTo>
                    <a:pt x="2"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274">
              <a:extLst>
                <a:ext uri="{FF2B5EF4-FFF2-40B4-BE49-F238E27FC236}">
                  <a16:creationId xmlns:a16="http://schemas.microsoft.com/office/drawing/2014/main" id="{0910C430-02EC-494C-9835-3377D1F07477}"/>
                </a:ext>
              </a:extLst>
            </p:cNvPr>
            <p:cNvSpPr>
              <a:spLocks/>
            </p:cNvSpPr>
            <p:nvPr/>
          </p:nvSpPr>
          <p:spPr bwMode="auto">
            <a:xfrm rot="21034599" flipH="1">
              <a:off x="15276289" y="8301761"/>
              <a:ext cx="22977" cy="22506"/>
            </a:xfrm>
            <a:custGeom>
              <a:avLst/>
              <a:gdLst>
                <a:gd name="T0" fmla="*/ 3 w 5"/>
                <a:gd name="T1" fmla="*/ 0 h 5"/>
                <a:gd name="T2" fmla="*/ 0 w 5"/>
                <a:gd name="T3" fmla="*/ 3 h 5"/>
                <a:gd name="T4" fmla="*/ 2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3"/>
                  </a:lnTo>
                  <a:lnTo>
                    <a:pt x="2" y="5"/>
                  </a:lnTo>
                  <a:lnTo>
                    <a:pt x="5" y="2"/>
                  </a:lnTo>
                  <a:lnTo>
                    <a:pt x="3"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275">
              <a:extLst>
                <a:ext uri="{FF2B5EF4-FFF2-40B4-BE49-F238E27FC236}">
                  <a16:creationId xmlns:a16="http://schemas.microsoft.com/office/drawing/2014/main" id="{BA30A4A4-4EA1-4900-A864-C159BD01B1C5}"/>
                </a:ext>
              </a:extLst>
            </p:cNvPr>
            <p:cNvSpPr>
              <a:spLocks/>
            </p:cNvSpPr>
            <p:nvPr/>
          </p:nvSpPr>
          <p:spPr bwMode="auto">
            <a:xfrm rot="21034599" flipH="1">
              <a:off x="15276289" y="8301761"/>
              <a:ext cx="22977" cy="22506"/>
            </a:xfrm>
            <a:custGeom>
              <a:avLst/>
              <a:gdLst>
                <a:gd name="T0" fmla="*/ 3 w 5"/>
                <a:gd name="T1" fmla="*/ 0 h 5"/>
                <a:gd name="T2" fmla="*/ 0 w 5"/>
                <a:gd name="T3" fmla="*/ 3 h 5"/>
                <a:gd name="T4" fmla="*/ 2 w 5"/>
                <a:gd name="T5" fmla="*/ 5 h 5"/>
                <a:gd name="T6" fmla="*/ 5 w 5"/>
                <a:gd name="T7" fmla="*/ 2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3"/>
                  </a:lnTo>
                  <a:lnTo>
                    <a:pt x="2" y="5"/>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76">
              <a:extLst>
                <a:ext uri="{FF2B5EF4-FFF2-40B4-BE49-F238E27FC236}">
                  <a16:creationId xmlns:a16="http://schemas.microsoft.com/office/drawing/2014/main" id="{07F6ACC6-DB7E-4132-9F3D-BE4AAD66A728}"/>
                </a:ext>
              </a:extLst>
            </p:cNvPr>
            <p:cNvSpPr>
              <a:spLocks noEditPoints="1"/>
            </p:cNvSpPr>
            <p:nvPr/>
          </p:nvSpPr>
          <p:spPr bwMode="auto">
            <a:xfrm rot="21034599" flipH="1">
              <a:off x="15750387" y="8623889"/>
              <a:ext cx="91902" cy="90020"/>
            </a:xfrm>
            <a:custGeom>
              <a:avLst/>
              <a:gdLst>
                <a:gd name="T0" fmla="*/ 10 w 20"/>
                <a:gd name="T1" fmla="*/ 6 h 20"/>
                <a:gd name="T2" fmla="*/ 5 w 20"/>
                <a:gd name="T3" fmla="*/ 12 h 20"/>
                <a:gd name="T4" fmla="*/ 0 w 20"/>
                <a:gd name="T5" fmla="*/ 20 h 20"/>
                <a:gd name="T6" fmla="*/ 6 w 20"/>
                <a:gd name="T7" fmla="*/ 15 h 20"/>
                <a:gd name="T8" fmla="*/ 10 w 20"/>
                <a:gd name="T9" fmla="*/ 6 h 20"/>
                <a:gd name="T10" fmla="*/ 17 w 20"/>
                <a:gd name="T11" fmla="*/ 0 h 20"/>
                <a:gd name="T12" fmla="*/ 15 w 20"/>
                <a:gd name="T13" fmla="*/ 2 h 20"/>
                <a:gd name="T14" fmla="*/ 18 w 20"/>
                <a:gd name="T15" fmla="*/ 3 h 20"/>
                <a:gd name="T16" fmla="*/ 20 w 20"/>
                <a:gd name="T17" fmla="*/ 1 h 20"/>
                <a:gd name="T18" fmla="*/ 17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6"/>
                  </a:moveTo>
                  <a:lnTo>
                    <a:pt x="5" y="12"/>
                  </a:lnTo>
                  <a:lnTo>
                    <a:pt x="0" y="20"/>
                  </a:lnTo>
                  <a:lnTo>
                    <a:pt x="6" y="15"/>
                  </a:lnTo>
                  <a:lnTo>
                    <a:pt x="10" y="6"/>
                  </a:lnTo>
                  <a:close/>
                  <a:moveTo>
                    <a:pt x="17" y="0"/>
                  </a:moveTo>
                  <a:lnTo>
                    <a:pt x="15" y="2"/>
                  </a:lnTo>
                  <a:lnTo>
                    <a:pt x="18" y="3"/>
                  </a:lnTo>
                  <a:lnTo>
                    <a:pt x="20" y="1"/>
                  </a:lnTo>
                  <a:lnTo>
                    <a:pt x="17"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277">
              <a:extLst>
                <a:ext uri="{FF2B5EF4-FFF2-40B4-BE49-F238E27FC236}">
                  <a16:creationId xmlns:a16="http://schemas.microsoft.com/office/drawing/2014/main" id="{035B6462-BA86-42E6-A4C7-0A1ECB9D6B74}"/>
                </a:ext>
              </a:extLst>
            </p:cNvPr>
            <p:cNvSpPr>
              <a:spLocks noEditPoints="1"/>
            </p:cNvSpPr>
            <p:nvPr/>
          </p:nvSpPr>
          <p:spPr bwMode="auto">
            <a:xfrm rot="21034599" flipH="1">
              <a:off x="15750387" y="8623889"/>
              <a:ext cx="91902" cy="90020"/>
            </a:xfrm>
            <a:custGeom>
              <a:avLst/>
              <a:gdLst>
                <a:gd name="T0" fmla="*/ 10 w 20"/>
                <a:gd name="T1" fmla="*/ 6 h 20"/>
                <a:gd name="T2" fmla="*/ 5 w 20"/>
                <a:gd name="T3" fmla="*/ 12 h 20"/>
                <a:gd name="T4" fmla="*/ 0 w 20"/>
                <a:gd name="T5" fmla="*/ 20 h 20"/>
                <a:gd name="T6" fmla="*/ 6 w 20"/>
                <a:gd name="T7" fmla="*/ 15 h 20"/>
                <a:gd name="T8" fmla="*/ 10 w 20"/>
                <a:gd name="T9" fmla="*/ 6 h 20"/>
                <a:gd name="T10" fmla="*/ 17 w 20"/>
                <a:gd name="T11" fmla="*/ 0 h 20"/>
                <a:gd name="T12" fmla="*/ 15 w 20"/>
                <a:gd name="T13" fmla="*/ 2 h 20"/>
                <a:gd name="T14" fmla="*/ 18 w 20"/>
                <a:gd name="T15" fmla="*/ 3 h 20"/>
                <a:gd name="T16" fmla="*/ 20 w 20"/>
                <a:gd name="T17" fmla="*/ 1 h 20"/>
                <a:gd name="T18" fmla="*/ 17 w 20"/>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6"/>
                  </a:moveTo>
                  <a:lnTo>
                    <a:pt x="5" y="12"/>
                  </a:lnTo>
                  <a:lnTo>
                    <a:pt x="0" y="20"/>
                  </a:lnTo>
                  <a:lnTo>
                    <a:pt x="6" y="15"/>
                  </a:lnTo>
                  <a:lnTo>
                    <a:pt x="10" y="6"/>
                  </a:lnTo>
                  <a:moveTo>
                    <a:pt x="17" y="0"/>
                  </a:moveTo>
                  <a:lnTo>
                    <a:pt x="15" y="2"/>
                  </a:lnTo>
                  <a:lnTo>
                    <a:pt x="18" y="3"/>
                  </a:lnTo>
                  <a:lnTo>
                    <a:pt x="20" y="1"/>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278">
              <a:extLst>
                <a:ext uri="{FF2B5EF4-FFF2-40B4-BE49-F238E27FC236}">
                  <a16:creationId xmlns:a16="http://schemas.microsoft.com/office/drawing/2014/main" id="{AD898052-A8E5-40E1-AA14-E95B080783DB}"/>
                </a:ext>
              </a:extLst>
            </p:cNvPr>
            <p:cNvSpPr>
              <a:spLocks noEditPoints="1"/>
            </p:cNvSpPr>
            <p:nvPr/>
          </p:nvSpPr>
          <p:spPr bwMode="auto">
            <a:xfrm rot="21034599" flipH="1">
              <a:off x="16005855" y="8710200"/>
              <a:ext cx="735219" cy="697658"/>
            </a:xfrm>
            <a:custGeom>
              <a:avLst/>
              <a:gdLst>
                <a:gd name="T0" fmla="*/ 63 w 160"/>
                <a:gd name="T1" fmla="*/ 98 h 155"/>
                <a:gd name="T2" fmla="*/ 57 w 160"/>
                <a:gd name="T3" fmla="*/ 99 h 155"/>
                <a:gd name="T4" fmla="*/ 0 w 160"/>
                <a:gd name="T5" fmla="*/ 155 h 155"/>
                <a:gd name="T6" fmla="*/ 4 w 160"/>
                <a:gd name="T7" fmla="*/ 155 h 155"/>
                <a:gd name="T8" fmla="*/ 63 w 160"/>
                <a:gd name="T9" fmla="*/ 98 h 155"/>
                <a:gd name="T10" fmla="*/ 160 w 160"/>
                <a:gd name="T11" fmla="*/ 0 h 155"/>
                <a:gd name="T12" fmla="*/ 153 w 160"/>
                <a:gd name="T13" fmla="*/ 3 h 155"/>
                <a:gd name="T14" fmla="*/ 63 w 160"/>
                <a:gd name="T15" fmla="*/ 92 h 155"/>
                <a:gd name="T16" fmla="*/ 68 w 160"/>
                <a:gd name="T17" fmla="*/ 91 h 155"/>
                <a:gd name="T18" fmla="*/ 160 w 160"/>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55">
                  <a:moveTo>
                    <a:pt x="63" y="98"/>
                  </a:moveTo>
                  <a:lnTo>
                    <a:pt x="57" y="99"/>
                  </a:lnTo>
                  <a:lnTo>
                    <a:pt x="0" y="155"/>
                  </a:lnTo>
                  <a:lnTo>
                    <a:pt x="4" y="155"/>
                  </a:lnTo>
                  <a:lnTo>
                    <a:pt x="63" y="98"/>
                  </a:lnTo>
                  <a:close/>
                  <a:moveTo>
                    <a:pt x="160" y="0"/>
                  </a:moveTo>
                  <a:lnTo>
                    <a:pt x="153" y="3"/>
                  </a:lnTo>
                  <a:lnTo>
                    <a:pt x="63" y="92"/>
                  </a:lnTo>
                  <a:lnTo>
                    <a:pt x="68" y="91"/>
                  </a:lnTo>
                  <a:lnTo>
                    <a:pt x="160"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279">
              <a:extLst>
                <a:ext uri="{FF2B5EF4-FFF2-40B4-BE49-F238E27FC236}">
                  <a16:creationId xmlns:a16="http://schemas.microsoft.com/office/drawing/2014/main" id="{A0D6E77C-6AE3-4E0F-A4D8-56AAB967EC6D}"/>
                </a:ext>
              </a:extLst>
            </p:cNvPr>
            <p:cNvSpPr>
              <a:spLocks noEditPoints="1"/>
            </p:cNvSpPr>
            <p:nvPr/>
          </p:nvSpPr>
          <p:spPr bwMode="auto">
            <a:xfrm rot="21034599" flipH="1">
              <a:off x="16005855" y="8710200"/>
              <a:ext cx="735219" cy="697658"/>
            </a:xfrm>
            <a:custGeom>
              <a:avLst/>
              <a:gdLst>
                <a:gd name="T0" fmla="*/ 63 w 160"/>
                <a:gd name="T1" fmla="*/ 98 h 155"/>
                <a:gd name="T2" fmla="*/ 57 w 160"/>
                <a:gd name="T3" fmla="*/ 99 h 155"/>
                <a:gd name="T4" fmla="*/ 0 w 160"/>
                <a:gd name="T5" fmla="*/ 155 h 155"/>
                <a:gd name="T6" fmla="*/ 4 w 160"/>
                <a:gd name="T7" fmla="*/ 155 h 155"/>
                <a:gd name="T8" fmla="*/ 63 w 160"/>
                <a:gd name="T9" fmla="*/ 98 h 155"/>
                <a:gd name="T10" fmla="*/ 160 w 160"/>
                <a:gd name="T11" fmla="*/ 0 h 155"/>
                <a:gd name="T12" fmla="*/ 153 w 160"/>
                <a:gd name="T13" fmla="*/ 3 h 155"/>
                <a:gd name="T14" fmla="*/ 63 w 160"/>
                <a:gd name="T15" fmla="*/ 92 h 155"/>
                <a:gd name="T16" fmla="*/ 68 w 160"/>
                <a:gd name="T17" fmla="*/ 91 h 155"/>
                <a:gd name="T18" fmla="*/ 160 w 160"/>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155">
                  <a:moveTo>
                    <a:pt x="63" y="98"/>
                  </a:moveTo>
                  <a:lnTo>
                    <a:pt x="57" y="99"/>
                  </a:lnTo>
                  <a:lnTo>
                    <a:pt x="0" y="155"/>
                  </a:lnTo>
                  <a:lnTo>
                    <a:pt x="4" y="155"/>
                  </a:lnTo>
                  <a:lnTo>
                    <a:pt x="63" y="98"/>
                  </a:lnTo>
                  <a:moveTo>
                    <a:pt x="160" y="0"/>
                  </a:moveTo>
                  <a:lnTo>
                    <a:pt x="153" y="3"/>
                  </a:lnTo>
                  <a:lnTo>
                    <a:pt x="63" y="92"/>
                  </a:lnTo>
                  <a:lnTo>
                    <a:pt x="68" y="91"/>
                  </a:lnTo>
                  <a:lnTo>
                    <a:pt x="1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280">
              <a:extLst>
                <a:ext uri="{FF2B5EF4-FFF2-40B4-BE49-F238E27FC236}">
                  <a16:creationId xmlns:a16="http://schemas.microsoft.com/office/drawing/2014/main" id="{2D311D38-9BE0-4EC3-8946-E6A0B2E32D30}"/>
                </a:ext>
              </a:extLst>
            </p:cNvPr>
            <p:cNvSpPr>
              <a:spLocks/>
            </p:cNvSpPr>
            <p:nvPr/>
          </p:nvSpPr>
          <p:spPr bwMode="auto">
            <a:xfrm rot="21034599" flipH="1">
              <a:off x="16440418" y="9105564"/>
              <a:ext cx="50548" cy="36008"/>
            </a:xfrm>
            <a:custGeom>
              <a:avLst/>
              <a:gdLst>
                <a:gd name="T0" fmla="*/ 11 w 11"/>
                <a:gd name="T1" fmla="*/ 0 h 8"/>
                <a:gd name="T2" fmla="*/ 6 w 11"/>
                <a:gd name="T3" fmla="*/ 1 h 8"/>
                <a:gd name="T4" fmla="*/ 0 w 11"/>
                <a:gd name="T5" fmla="*/ 8 h 8"/>
                <a:gd name="T6" fmla="*/ 6 w 11"/>
                <a:gd name="T7" fmla="*/ 7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lnTo>
                    <a:pt x="6" y="1"/>
                  </a:lnTo>
                  <a:lnTo>
                    <a:pt x="0" y="8"/>
                  </a:lnTo>
                  <a:lnTo>
                    <a:pt x="6" y="7"/>
                  </a:lnTo>
                  <a:lnTo>
                    <a:pt x="1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281">
              <a:extLst>
                <a:ext uri="{FF2B5EF4-FFF2-40B4-BE49-F238E27FC236}">
                  <a16:creationId xmlns:a16="http://schemas.microsoft.com/office/drawing/2014/main" id="{4FA49817-3BCC-4BFE-81EF-71888AE85510}"/>
                </a:ext>
              </a:extLst>
            </p:cNvPr>
            <p:cNvSpPr>
              <a:spLocks/>
            </p:cNvSpPr>
            <p:nvPr/>
          </p:nvSpPr>
          <p:spPr bwMode="auto">
            <a:xfrm rot="21034599" flipH="1">
              <a:off x="16440418" y="9105564"/>
              <a:ext cx="50548" cy="36008"/>
            </a:xfrm>
            <a:custGeom>
              <a:avLst/>
              <a:gdLst>
                <a:gd name="T0" fmla="*/ 11 w 11"/>
                <a:gd name="T1" fmla="*/ 0 h 8"/>
                <a:gd name="T2" fmla="*/ 6 w 11"/>
                <a:gd name="T3" fmla="*/ 1 h 8"/>
                <a:gd name="T4" fmla="*/ 0 w 11"/>
                <a:gd name="T5" fmla="*/ 8 h 8"/>
                <a:gd name="T6" fmla="*/ 6 w 11"/>
                <a:gd name="T7" fmla="*/ 7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lnTo>
                    <a:pt x="6" y="1"/>
                  </a:lnTo>
                  <a:lnTo>
                    <a:pt x="0" y="8"/>
                  </a:lnTo>
                  <a:lnTo>
                    <a:pt x="6" y="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282">
              <a:extLst>
                <a:ext uri="{FF2B5EF4-FFF2-40B4-BE49-F238E27FC236}">
                  <a16:creationId xmlns:a16="http://schemas.microsoft.com/office/drawing/2014/main" id="{E76951A9-E216-459C-A475-05DCCA0E0763}"/>
                </a:ext>
              </a:extLst>
            </p:cNvPr>
            <p:cNvSpPr>
              <a:spLocks/>
            </p:cNvSpPr>
            <p:nvPr/>
          </p:nvSpPr>
          <p:spPr bwMode="auto">
            <a:xfrm rot="21034599" flipH="1">
              <a:off x="15900335" y="8727333"/>
              <a:ext cx="82712" cy="63014"/>
            </a:xfrm>
            <a:custGeom>
              <a:avLst/>
              <a:gdLst>
                <a:gd name="T0" fmla="*/ 18 w 18"/>
                <a:gd name="T1" fmla="*/ 0 h 14"/>
                <a:gd name="T2" fmla="*/ 11 w 18"/>
                <a:gd name="T3" fmla="*/ 3 h 14"/>
                <a:gd name="T4" fmla="*/ 0 w 18"/>
                <a:gd name="T5" fmla="*/ 14 h 14"/>
                <a:gd name="T6" fmla="*/ 7 w 18"/>
                <a:gd name="T7" fmla="*/ 1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lnTo>
                    <a:pt x="11" y="3"/>
                  </a:lnTo>
                  <a:lnTo>
                    <a:pt x="0" y="14"/>
                  </a:lnTo>
                  <a:lnTo>
                    <a:pt x="7" y="11"/>
                  </a:lnTo>
                  <a:lnTo>
                    <a:pt x="18"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283">
              <a:extLst>
                <a:ext uri="{FF2B5EF4-FFF2-40B4-BE49-F238E27FC236}">
                  <a16:creationId xmlns:a16="http://schemas.microsoft.com/office/drawing/2014/main" id="{EC1804AD-CAAC-498D-B518-3943EDF287DB}"/>
                </a:ext>
              </a:extLst>
            </p:cNvPr>
            <p:cNvSpPr>
              <a:spLocks/>
            </p:cNvSpPr>
            <p:nvPr/>
          </p:nvSpPr>
          <p:spPr bwMode="auto">
            <a:xfrm rot="21034599" flipH="1">
              <a:off x="15900335" y="8727333"/>
              <a:ext cx="82712" cy="63014"/>
            </a:xfrm>
            <a:custGeom>
              <a:avLst/>
              <a:gdLst>
                <a:gd name="T0" fmla="*/ 18 w 18"/>
                <a:gd name="T1" fmla="*/ 0 h 14"/>
                <a:gd name="T2" fmla="*/ 11 w 18"/>
                <a:gd name="T3" fmla="*/ 3 h 14"/>
                <a:gd name="T4" fmla="*/ 0 w 18"/>
                <a:gd name="T5" fmla="*/ 14 h 14"/>
                <a:gd name="T6" fmla="*/ 7 w 18"/>
                <a:gd name="T7" fmla="*/ 11 h 14"/>
                <a:gd name="T8" fmla="*/ 18 w 18"/>
                <a:gd name="T9" fmla="*/ 0 h 14"/>
              </a:gdLst>
              <a:ahLst/>
              <a:cxnLst>
                <a:cxn ang="0">
                  <a:pos x="T0" y="T1"/>
                </a:cxn>
                <a:cxn ang="0">
                  <a:pos x="T2" y="T3"/>
                </a:cxn>
                <a:cxn ang="0">
                  <a:pos x="T4" y="T5"/>
                </a:cxn>
                <a:cxn ang="0">
                  <a:pos x="T6" y="T7"/>
                </a:cxn>
                <a:cxn ang="0">
                  <a:pos x="T8" y="T9"/>
                </a:cxn>
              </a:cxnLst>
              <a:rect l="0" t="0" r="r" b="b"/>
              <a:pathLst>
                <a:path w="18" h="14">
                  <a:moveTo>
                    <a:pt x="18" y="0"/>
                  </a:moveTo>
                  <a:lnTo>
                    <a:pt x="11" y="3"/>
                  </a:lnTo>
                  <a:lnTo>
                    <a:pt x="0" y="14"/>
                  </a:lnTo>
                  <a:lnTo>
                    <a:pt x="7" y="11"/>
                  </a:lnTo>
                  <a:lnTo>
                    <a:pt x="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284">
              <a:extLst>
                <a:ext uri="{FF2B5EF4-FFF2-40B4-BE49-F238E27FC236}">
                  <a16:creationId xmlns:a16="http://schemas.microsoft.com/office/drawing/2014/main" id="{DBB2FE2D-1FD2-43B4-BE3C-68C81B79E803}"/>
                </a:ext>
              </a:extLst>
            </p:cNvPr>
            <p:cNvSpPr>
              <a:spLocks noEditPoints="1"/>
            </p:cNvSpPr>
            <p:nvPr/>
          </p:nvSpPr>
          <p:spPr bwMode="auto">
            <a:xfrm rot="21034599" flipH="1">
              <a:off x="15202063" y="8292905"/>
              <a:ext cx="82712" cy="319573"/>
            </a:xfrm>
            <a:custGeom>
              <a:avLst/>
              <a:gdLst>
                <a:gd name="T0" fmla="*/ 8 w 16"/>
                <a:gd name="T1" fmla="*/ 26 h 64"/>
                <a:gd name="T2" fmla="*/ 0 w 16"/>
                <a:gd name="T3" fmla="*/ 64 h 64"/>
                <a:gd name="T4" fmla="*/ 4 w 16"/>
                <a:gd name="T5" fmla="*/ 63 h 64"/>
                <a:gd name="T6" fmla="*/ 11 w 16"/>
                <a:gd name="T7" fmla="*/ 29 h 64"/>
                <a:gd name="T8" fmla="*/ 8 w 16"/>
                <a:gd name="T9" fmla="*/ 26 h 64"/>
                <a:gd name="T10" fmla="*/ 14 w 16"/>
                <a:gd name="T11" fmla="*/ 0 h 64"/>
                <a:gd name="T12" fmla="*/ 9 w 16"/>
                <a:gd name="T13" fmla="*/ 21 h 64"/>
                <a:gd name="T14" fmla="*/ 12 w 16"/>
                <a:gd name="T15" fmla="*/ 24 h 64"/>
                <a:gd name="T16" fmla="*/ 16 w 16"/>
                <a:gd name="T17" fmla="*/ 1 h 64"/>
                <a:gd name="T18" fmla="*/ 16 w 16"/>
                <a:gd name="T19" fmla="*/ 1 h 64"/>
                <a:gd name="T20" fmla="*/ 14 w 16"/>
                <a:gd name="T2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64">
                  <a:moveTo>
                    <a:pt x="8" y="26"/>
                  </a:moveTo>
                  <a:cubicBezTo>
                    <a:pt x="0" y="64"/>
                    <a:pt x="0" y="64"/>
                    <a:pt x="0" y="64"/>
                  </a:cubicBezTo>
                  <a:cubicBezTo>
                    <a:pt x="4" y="63"/>
                    <a:pt x="4" y="63"/>
                    <a:pt x="4" y="63"/>
                  </a:cubicBezTo>
                  <a:cubicBezTo>
                    <a:pt x="11" y="29"/>
                    <a:pt x="11" y="29"/>
                    <a:pt x="11" y="29"/>
                  </a:cubicBezTo>
                  <a:cubicBezTo>
                    <a:pt x="8" y="26"/>
                    <a:pt x="8" y="26"/>
                    <a:pt x="8" y="26"/>
                  </a:cubicBezTo>
                  <a:moveTo>
                    <a:pt x="14" y="0"/>
                  </a:moveTo>
                  <a:cubicBezTo>
                    <a:pt x="9" y="21"/>
                    <a:pt x="9" y="21"/>
                    <a:pt x="9" y="21"/>
                  </a:cubicBezTo>
                  <a:cubicBezTo>
                    <a:pt x="12" y="24"/>
                    <a:pt x="12" y="24"/>
                    <a:pt x="12" y="24"/>
                  </a:cubicBezTo>
                  <a:cubicBezTo>
                    <a:pt x="16" y="1"/>
                    <a:pt x="16" y="1"/>
                    <a:pt x="16" y="1"/>
                  </a:cubicBezTo>
                  <a:cubicBezTo>
                    <a:pt x="16" y="1"/>
                    <a:pt x="16" y="1"/>
                    <a:pt x="16" y="1"/>
                  </a:cubicBezTo>
                  <a:cubicBezTo>
                    <a:pt x="15" y="1"/>
                    <a:pt x="14" y="0"/>
                    <a:pt x="1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285">
              <a:extLst>
                <a:ext uri="{FF2B5EF4-FFF2-40B4-BE49-F238E27FC236}">
                  <a16:creationId xmlns:a16="http://schemas.microsoft.com/office/drawing/2014/main" id="{4E7DDA38-438F-4B3F-9AEB-845F5C9374D2}"/>
                </a:ext>
              </a:extLst>
            </p:cNvPr>
            <p:cNvSpPr>
              <a:spLocks/>
            </p:cNvSpPr>
            <p:nvPr/>
          </p:nvSpPr>
          <p:spPr bwMode="auto">
            <a:xfrm rot="21034599" flipH="1">
              <a:off x="15212892" y="8399324"/>
              <a:ext cx="18380" cy="18004"/>
            </a:xfrm>
            <a:custGeom>
              <a:avLst/>
              <a:gdLst>
                <a:gd name="T0" fmla="*/ 0 w 4"/>
                <a:gd name="T1" fmla="*/ 0 h 4"/>
                <a:gd name="T2" fmla="*/ 0 w 4"/>
                <a:gd name="T3" fmla="*/ 0 h 4"/>
                <a:gd name="T4" fmla="*/ 4 w 4"/>
                <a:gd name="T5" fmla="*/ 4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4"/>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286">
              <a:extLst>
                <a:ext uri="{FF2B5EF4-FFF2-40B4-BE49-F238E27FC236}">
                  <a16:creationId xmlns:a16="http://schemas.microsoft.com/office/drawing/2014/main" id="{E1D48D63-8FA9-4C5A-87C9-9AD7823B52AC}"/>
                </a:ext>
              </a:extLst>
            </p:cNvPr>
            <p:cNvSpPr>
              <a:spLocks/>
            </p:cNvSpPr>
            <p:nvPr/>
          </p:nvSpPr>
          <p:spPr bwMode="auto">
            <a:xfrm rot="21034599" flipH="1">
              <a:off x="15212892" y="8399324"/>
              <a:ext cx="18380" cy="18004"/>
            </a:xfrm>
            <a:custGeom>
              <a:avLst/>
              <a:gdLst>
                <a:gd name="T0" fmla="*/ 0 w 4"/>
                <a:gd name="T1" fmla="*/ 0 h 4"/>
                <a:gd name="T2" fmla="*/ 0 w 4"/>
                <a:gd name="T3" fmla="*/ 0 h 4"/>
                <a:gd name="T4" fmla="*/ 4 w 4"/>
                <a:gd name="T5" fmla="*/ 4 h 4"/>
                <a:gd name="T6" fmla="*/ 4 w 4"/>
                <a:gd name="T7" fmla="*/ 4 h 4"/>
                <a:gd name="T8" fmla="*/ 0 w 4"/>
                <a:gd name="T9" fmla="*/ 0 h 4"/>
              </a:gdLst>
              <a:ahLst/>
              <a:cxnLst>
                <a:cxn ang="0">
                  <a:pos x="T0" y="T1"/>
                </a:cxn>
                <a:cxn ang="0">
                  <a:pos x="T2" y="T3"/>
                </a:cxn>
                <a:cxn ang="0">
                  <a:pos x="T4" y="T5"/>
                </a:cxn>
                <a:cxn ang="0">
                  <a:pos x="T6" y="T7"/>
                </a:cxn>
                <a:cxn ang="0">
                  <a:pos x="T8" y="T9"/>
                </a:cxn>
              </a:cxnLst>
              <a:rect l="0" t="0" r="r" b="b"/>
              <a:pathLst>
                <a:path w="4" h="4">
                  <a:moveTo>
                    <a:pt x="0" y="0"/>
                  </a:moveTo>
                  <a:lnTo>
                    <a:pt x="0" y="0"/>
                  </a:lnTo>
                  <a:lnTo>
                    <a:pt x="4" y="4"/>
                  </a:lnTo>
                  <a:lnTo>
                    <a:pt x="4" y="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287">
              <a:extLst>
                <a:ext uri="{FF2B5EF4-FFF2-40B4-BE49-F238E27FC236}">
                  <a16:creationId xmlns:a16="http://schemas.microsoft.com/office/drawing/2014/main" id="{7F962B18-AD23-4412-BC53-3E45B7FBA5BB}"/>
                </a:ext>
              </a:extLst>
            </p:cNvPr>
            <p:cNvSpPr>
              <a:spLocks/>
            </p:cNvSpPr>
            <p:nvPr/>
          </p:nvSpPr>
          <p:spPr bwMode="auto">
            <a:xfrm rot="21034599" flipH="1">
              <a:off x="15221480" y="8425243"/>
              <a:ext cx="18380" cy="13504"/>
            </a:xfrm>
            <a:custGeom>
              <a:avLst/>
              <a:gdLst>
                <a:gd name="T0" fmla="*/ 0 w 4"/>
                <a:gd name="T1" fmla="*/ 0 h 3"/>
                <a:gd name="T2" fmla="*/ 0 w 4"/>
                <a:gd name="T3" fmla="*/ 0 h 3"/>
                <a:gd name="T4" fmla="*/ 4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4" y="3"/>
                  </a:lnTo>
                  <a:lnTo>
                    <a:pt x="4" y="3"/>
                  </a:lnTo>
                  <a:lnTo>
                    <a:pt x="0"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288">
              <a:extLst>
                <a:ext uri="{FF2B5EF4-FFF2-40B4-BE49-F238E27FC236}">
                  <a16:creationId xmlns:a16="http://schemas.microsoft.com/office/drawing/2014/main" id="{051302C7-E307-4105-8C2A-11EAB5D7BEA2}"/>
                </a:ext>
              </a:extLst>
            </p:cNvPr>
            <p:cNvSpPr>
              <a:spLocks/>
            </p:cNvSpPr>
            <p:nvPr/>
          </p:nvSpPr>
          <p:spPr bwMode="auto">
            <a:xfrm rot="21034599" flipH="1">
              <a:off x="15221480" y="8425243"/>
              <a:ext cx="18380" cy="13504"/>
            </a:xfrm>
            <a:custGeom>
              <a:avLst/>
              <a:gdLst>
                <a:gd name="T0" fmla="*/ 0 w 4"/>
                <a:gd name="T1" fmla="*/ 0 h 3"/>
                <a:gd name="T2" fmla="*/ 0 w 4"/>
                <a:gd name="T3" fmla="*/ 0 h 3"/>
                <a:gd name="T4" fmla="*/ 4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4" y="3"/>
                  </a:lnTo>
                  <a:lnTo>
                    <a:pt x="4"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289">
              <a:extLst>
                <a:ext uri="{FF2B5EF4-FFF2-40B4-BE49-F238E27FC236}">
                  <a16:creationId xmlns:a16="http://schemas.microsoft.com/office/drawing/2014/main" id="{F4830069-5025-4DF0-BB62-DB2EEF01E649}"/>
                </a:ext>
              </a:extLst>
            </p:cNvPr>
            <p:cNvSpPr>
              <a:spLocks/>
            </p:cNvSpPr>
            <p:nvPr/>
          </p:nvSpPr>
          <p:spPr bwMode="auto">
            <a:xfrm rot="21034599" flipH="1">
              <a:off x="15214703" y="8398796"/>
              <a:ext cx="22977" cy="40510"/>
            </a:xfrm>
            <a:custGeom>
              <a:avLst/>
              <a:gdLst>
                <a:gd name="T0" fmla="*/ 1 w 5"/>
                <a:gd name="T1" fmla="*/ 0 h 9"/>
                <a:gd name="T2" fmla="*/ 0 w 5"/>
                <a:gd name="T3" fmla="*/ 6 h 9"/>
                <a:gd name="T4" fmla="*/ 4 w 5"/>
                <a:gd name="T5" fmla="*/ 9 h 9"/>
                <a:gd name="T6" fmla="*/ 5 w 5"/>
                <a:gd name="T7" fmla="*/ 4 h 9"/>
                <a:gd name="T8" fmla="*/ 1 w 5"/>
                <a:gd name="T9" fmla="*/ 0 h 9"/>
              </a:gdLst>
              <a:ahLst/>
              <a:cxnLst>
                <a:cxn ang="0">
                  <a:pos x="T0" y="T1"/>
                </a:cxn>
                <a:cxn ang="0">
                  <a:pos x="T2" y="T3"/>
                </a:cxn>
                <a:cxn ang="0">
                  <a:pos x="T4" y="T5"/>
                </a:cxn>
                <a:cxn ang="0">
                  <a:pos x="T6" y="T7"/>
                </a:cxn>
                <a:cxn ang="0">
                  <a:pos x="T8" y="T9"/>
                </a:cxn>
              </a:cxnLst>
              <a:rect l="0" t="0" r="r" b="b"/>
              <a:pathLst>
                <a:path w="5" h="9">
                  <a:moveTo>
                    <a:pt x="1" y="0"/>
                  </a:moveTo>
                  <a:lnTo>
                    <a:pt x="0" y="6"/>
                  </a:lnTo>
                  <a:lnTo>
                    <a:pt x="4" y="9"/>
                  </a:lnTo>
                  <a:lnTo>
                    <a:pt x="5" y="4"/>
                  </a:lnTo>
                  <a:lnTo>
                    <a:pt x="1"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1290">
              <a:extLst>
                <a:ext uri="{FF2B5EF4-FFF2-40B4-BE49-F238E27FC236}">
                  <a16:creationId xmlns:a16="http://schemas.microsoft.com/office/drawing/2014/main" id="{25F88840-03BF-46C6-8D5E-8FAFBED80003}"/>
                </a:ext>
              </a:extLst>
            </p:cNvPr>
            <p:cNvSpPr>
              <a:spLocks/>
            </p:cNvSpPr>
            <p:nvPr/>
          </p:nvSpPr>
          <p:spPr bwMode="auto">
            <a:xfrm rot="21034599" flipH="1">
              <a:off x="15214703" y="8398796"/>
              <a:ext cx="22977" cy="40510"/>
            </a:xfrm>
            <a:custGeom>
              <a:avLst/>
              <a:gdLst>
                <a:gd name="T0" fmla="*/ 1 w 5"/>
                <a:gd name="T1" fmla="*/ 0 h 9"/>
                <a:gd name="T2" fmla="*/ 0 w 5"/>
                <a:gd name="T3" fmla="*/ 6 h 9"/>
                <a:gd name="T4" fmla="*/ 4 w 5"/>
                <a:gd name="T5" fmla="*/ 9 h 9"/>
                <a:gd name="T6" fmla="*/ 5 w 5"/>
                <a:gd name="T7" fmla="*/ 4 h 9"/>
                <a:gd name="T8" fmla="*/ 1 w 5"/>
                <a:gd name="T9" fmla="*/ 0 h 9"/>
              </a:gdLst>
              <a:ahLst/>
              <a:cxnLst>
                <a:cxn ang="0">
                  <a:pos x="T0" y="T1"/>
                </a:cxn>
                <a:cxn ang="0">
                  <a:pos x="T2" y="T3"/>
                </a:cxn>
                <a:cxn ang="0">
                  <a:pos x="T4" y="T5"/>
                </a:cxn>
                <a:cxn ang="0">
                  <a:pos x="T6" y="T7"/>
                </a:cxn>
                <a:cxn ang="0">
                  <a:pos x="T8" y="T9"/>
                </a:cxn>
              </a:cxnLst>
              <a:rect l="0" t="0" r="r" b="b"/>
              <a:pathLst>
                <a:path w="5" h="9">
                  <a:moveTo>
                    <a:pt x="1" y="0"/>
                  </a:moveTo>
                  <a:lnTo>
                    <a:pt x="0" y="6"/>
                  </a:lnTo>
                  <a:lnTo>
                    <a:pt x="4" y="9"/>
                  </a:lnTo>
                  <a:lnTo>
                    <a:pt x="5" y="4"/>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291">
              <a:extLst>
                <a:ext uri="{FF2B5EF4-FFF2-40B4-BE49-F238E27FC236}">
                  <a16:creationId xmlns:a16="http://schemas.microsoft.com/office/drawing/2014/main" id="{08667D33-A8BB-4F3E-BDE8-4346EE5A5401}"/>
                </a:ext>
              </a:extLst>
            </p:cNvPr>
            <p:cNvSpPr>
              <a:spLocks noEditPoints="1"/>
            </p:cNvSpPr>
            <p:nvPr/>
          </p:nvSpPr>
          <p:spPr bwMode="auto">
            <a:xfrm rot="21034599" flipH="1">
              <a:off x="15323183" y="8620075"/>
              <a:ext cx="73522" cy="283565"/>
            </a:xfrm>
            <a:custGeom>
              <a:avLst/>
              <a:gdLst>
                <a:gd name="T0" fmla="*/ 4 w 16"/>
                <a:gd name="T1" fmla="*/ 46 h 63"/>
                <a:gd name="T2" fmla="*/ 0 w 16"/>
                <a:gd name="T3" fmla="*/ 63 h 63"/>
                <a:gd name="T4" fmla="*/ 4 w 16"/>
                <a:gd name="T5" fmla="*/ 59 h 63"/>
                <a:gd name="T6" fmla="*/ 7 w 16"/>
                <a:gd name="T7" fmla="*/ 47 h 63"/>
                <a:gd name="T8" fmla="*/ 4 w 16"/>
                <a:gd name="T9" fmla="*/ 46 h 63"/>
                <a:gd name="T10" fmla="*/ 16 w 16"/>
                <a:gd name="T11" fmla="*/ 0 h 63"/>
                <a:gd name="T12" fmla="*/ 12 w 16"/>
                <a:gd name="T13" fmla="*/ 1 h 63"/>
                <a:gd name="T14" fmla="*/ 4 w 16"/>
                <a:gd name="T15" fmla="*/ 44 h 63"/>
                <a:gd name="T16" fmla="*/ 7 w 16"/>
                <a:gd name="T17" fmla="*/ 45 h 63"/>
                <a:gd name="T18" fmla="*/ 16 w 1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63">
                  <a:moveTo>
                    <a:pt x="4" y="46"/>
                  </a:moveTo>
                  <a:lnTo>
                    <a:pt x="0" y="63"/>
                  </a:lnTo>
                  <a:lnTo>
                    <a:pt x="4" y="59"/>
                  </a:lnTo>
                  <a:lnTo>
                    <a:pt x="7" y="47"/>
                  </a:lnTo>
                  <a:lnTo>
                    <a:pt x="4" y="46"/>
                  </a:lnTo>
                  <a:close/>
                  <a:moveTo>
                    <a:pt x="16" y="0"/>
                  </a:moveTo>
                  <a:lnTo>
                    <a:pt x="12" y="1"/>
                  </a:lnTo>
                  <a:lnTo>
                    <a:pt x="4" y="44"/>
                  </a:lnTo>
                  <a:lnTo>
                    <a:pt x="7" y="45"/>
                  </a:lnTo>
                  <a:lnTo>
                    <a:pt x="16"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292">
              <a:extLst>
                <a:ext uri="{FF2B5EF4-FFF2-40B4-BE49-F238E27FC236}">
                  <a16:creationId xmlns:a16="http://schemas.microsoft.com/office/drawing/2014/main" id="{ABA9403D-D84E-46A8-800C-B580ACAD8BD1}"/>
                </a:ext>
              </a:extLst>
            </p:cNvPr>
            <p:cNvSpPr>
              <a:spLocks noEditPoints="1"/>
            </p:cNvSpPr>
            <p:nvPr/>
          </p:nvSpPr>
          <p:spPr bwMode="auto">
            <a:xfrm rot="21034599" flipH="1">
              <a:off x="15323183" y="8620075"/>
              <a:ext cx="73522" cy="283565"/>
            </a:xfrm>
            <a:custGeom>
              <a:avLst/>
              <a:gdLst>
                <a:gd name="T0" fmla="*/ 4 w 16"/>
                <a:gd name="T1" fmla="*/ 46 h 63"/>
                <a:gd name="T2" fmla="*/ 0 w 16"/>
                <a:gd name="T3" fmla="*/ 63 h 63"/>
                <a:gd name="T4" fmla="*/ 4 w 16"/>
                <a:gd name="T5" fmla="*/ 59 h 63"/>
                <a:gd name="T6" fmla="*/ 7 w 16"/>
                <a:gd name="T7" fmla="*/ 47 h 63"/>
                <a:gd name="T8" fmla="*/ 4 w 16"/>
                <a:gd name="T9" fmla="*/ 46 h 63"/>
                <a:gd name="T10" fmla="*/ 16 w 16"/>
                <a:gd name="T11" fmla="*/ 0 h 63"/>
                <a:gd name="T12" fmla="*/ 12 w 16"/>
                <a:gd name="T13" fmla="*/ 1 h 63"/>
                <a:gd name="T14" fmla="*/ 4 w 16"/>
                <a:gd name="T15" fmla="*/ 44 h 63"/>
                <a:gd name="T16" fmla="*/ 7 w 16"/>
                <a:gd name="T17" fmla="*/ 45 h 63"/>
                <a:gd name="T18" fmla="*/ 16 w 16"/>
                <a:gd name="T1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63">
                  <a:moveTo>
                    <a:pt x="4" y="46"/>
                  </a:moveTo>
                  <a:lnTo>
                    <a:pt x="0" y="63"/>
                  </a:lnTo>
                  <a:lnTo>
                    <a:pt x="4" y="59"/>
                  </a:lnTo>
                  <a:lnTo>
                    <a:pt x="7" y="47"/>
                  </a:lnTo>
                  <a:lnTo>
                    <a:pt x="4" y="46"/>
                  </a:lnTo>
                  <a:moveTo>
                    <a:pt x="16" y="0"/>
                  </a:moveTo>
                  <a:lnTo>
                    <a:pt x="12" y="1"/>
                  </a:lnTo>
                  <a:lnTo>
                    <a:pt x="4" y="44"/>
                  </a:lnTo>
                  <a:lnTo>
                    <a:pt x="7" y="45"/>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293">
              <a:extLst>
                <a:ext uri="{FF2B5EF4-FFF2-40B4-BE49-F238E27FC236}">
                  <a16:creationId xmlns:a16="http://schemas.microsoft.com/office/drawing/2014/main" id="{6198D43C-1B6C-4F57-8692-91E0916C3DB4}"/>
                </a:ext>
              </a:extLst>
            </p:cNvPr>
            <p:cNvSpPr>
              <a:spLocks/>
            </p:cNvSpPr>
            <p:nvPr/>
          </p:nvSpPr>
          <p:spPr bwMode="auto">
            <a:xfrm rot="21034599" flipH="1">
              <a:off x="15374700" y="8815388"/>
              <a:ext cx="13787" cy="13504"/>
            </a:xfrm>
            <a:custGeom>
              <a:avLst/>
              <a:gdLst>
                <a:gd name="T0" fmla="*/ 0 w 3"/>
                <a:gd name="T1" fmla="*/ 0 h 3"/>
                <a:gd name="T2" fmla="*/ 0 w 3"/>
                <a:gd name="T3" fmla="*/ 2 h 3"/>
                <a:gd name="T4" fmla="*/ 3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3" y="3"/>
                  </a:lnTo>
                  <a:lnTo>
                    <a:pt x="3" y="1"/>
                  </a:lnTo>
                  <a:lnTo>
                    <a:pt x="0"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294">
              <a:extLst>
                <a:ext uri="{FF2B5EF4-FFF2-40B4-BE49-F238E27FC236}">
                  <a16:creationId xmlns:a16="http://schemas.microsoft.com/office/drawing/2014/main" id="{8B1696DF-6AB9-4FC8-ABFE-6D99065BC9CD}"/>
                </a:ext>
              </a:extLst>
            </p:cNvPr>
            <p:cNvSpPr>
              <a:spLocks/>
            </p:cNvSpPr>
            <p:nvPr/>
          </p:nvSpPr>
          <p:spPr bwMode="auto">
            <a:xfrm rot="21034599" flipH="1">
              <a:off x="15374700" y="8815388"/>
              <a:ext cx="13787" cy="13504"/>
            </a:xfrm>
            <a:custGeom>
              <a:avLst/>
              <a:gdLst>
                <a:gd name="T0" fmla="*/ 0 w 3"/>
                <a:gd name="T1" fmla="*/ 0 h 3"/>
                <a:gd name="T2" fmla="*/ 0 w 3"/>
                <a:gd name="T3" fmla="*/ 2 h 3"/>
                <a:gd name="T4" fmla="*/ 3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2"/>
                  </a:lnTo>
                  <a:lnTo>
                    <a:pt x="3" y="3"/>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95">
              <a:extLst>
                <a:ext uri="{FF2B5EF4-FFF2-40B4-BE49-F238E27FC236}">
                  <a16:creationId xmlns:a16="http://schemas.microsoft.com/office/drawing/2014/main" id="{1099D220-1BE0-4498-A691-D98E03A3D8AB}"/>
                </a:ext>
              </a:extLst>
            </p:cNvPr>
            <p:cNvSpPr>
              <a:spLocks noEditPoints="1"/>
            </p:cNvSpPr>
            <p:nvPr/>
          </p:nvSpPr>
          <p:spPr bwMode="auto">
            <a:xfrm rot="21034599" flipH="1">
              <a:off x="15454367" y="8876585"/>
              <a:ext cx="160831" cy="670652"/>
            </a:xfrm>
            <a:custGeom>
              <a:avLst/>
              <a:gdLst>
                <a:gd name="T0" fmla="*/ 24 w 35"/>
                <a:gd name="T1" fmla="*/ 53 h 149"/>
                <a:gd name="T2" fmla="*/ 20 w 35"/>
                <a:gd name="T3" fmla="*/ 54 h 149"/>
                <a:gd name="T4" fmla="*/ 0 w 35"/>
                <a:gd name="T5" fmla="*/ 149 h 149"/>
                <a:gd name="T6" fmla="*/ 4 w 35"/>
                <a:gd name="T7" fmla="*/ 149 h 149"/>
                <a:gd name="T8" fmla="*/ 24 w 35"/>
                <a:gd name="T9" fmla="*/ 53 h 149"/>
                <a:gd name="T10" fmla="*/ 35 w 35"/>
                <a:gd name="T11" fmla="*/ 0 h 149"/>
                <a:gd name="T12" fmla="*/ 30 w 35"/>
                <a:gd name="T13" fmla="*/ 4 h 149"/>
                <a:gd name="T14" fmla="*/ 21 w 35"/>
                <a:gd name="T15" fmla="*/ 49 h 149"/>
                <a:gd name="T16" fmla="*/ 25 w 35"/>
                <a:gd name="T17" fmla="*/ 49 h 149"/>
                <a:gd name="T18" fmla="*/ 35 w 35"/>
                <a:gd name="T1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49">
                  <a:moveTo>
                    <a:pt x="24" y="53"/>
                  </a:moveTo>
                  <a:lnTo>
                    <a:pt x="20" y="54"/>
                  </a:lnTo>
                  <a:lnTo>
                    <a:pt x="0" y="149"/>
                  </a:lnTo>
                  <a:lnTo>
                    <a:pt x="4" y="149"/>
                  </a:lnTo>
                  <a:lnTo>
                    <a:pt x="24" y="53"/>
                  </a:lnTo>
                  <a:close/>
                  <a:moveTo>
                    <a:pt x="35" y="0"/>
                  </a:moveTo>
                  <a:lnTo>
                    <a:pt x="30" y="4"/>
                  </a:lnTo>
                  <a:lnTo>
                    <a:pt x="21" y="49"/>
                  </a:lnTo>
                  <a:lnTo>
                    <a:pt x="25" y="49"/>
                  </a:lnTo>
                  <a:lnTo>
                    <a:pt x="35"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296">
              <a:extLst>
                <a:ext uri="{FF2B5EF4-FFF2-40B4-BE49-F238E27FC236}">
                  <a16:creationId xmlns:a16="http://schemas.microsoft.com/office/drawing/2014/main" id="{1E934857-2303-4B1B-8D70-4C99EEE55A4B}"/>
                </a:ext>
              </a:extLst>
            </p:cNvPr>
            <p:cNvSpPr>
              <a:spLocks noEditPoints="1"/>
            </p:cNvSpPr>
            <p:nvPr/>
          </p:nvSpPr>
          <p:spPr bwMode="auto">
            <a:xfrm rot="21034599" flipH="1">
              <a:off x="15454367" y="8876585"/>
              <a:ext cx="160831" cy="670652"/>
            </a:xfrm>
            <a:custGeom>
              <a:avLst/>
              <a:gdLst>
                <a:gd name="T0" fmla="*/ 24 w 35"/>
                <a:gd name="T1" fmla="*/ 53 h 149"/>
                <a:gd name="T2" fmla="*/ 20 w 35"/>
                <a:gd name="T3" fmla="*/ 54 h 149"/>
                <a:gd name="T4" fmla="*/ 0 w 35"/>
                <a:gd name="T5" fmla="*/ 149 h 149"/>
                <a:gd name="T6" fmla="*/ 4 w 35"/>
                <a:gd name="T7" fmla="*/ 149 h 149"/>
                <a:gd name="T8" fmla="*/ 24 w 35"/>
                <a:gd name="T9" fmla="*/ 53 h 149"/>
                <a:gd name="T10" fmla="*/ 35 w 35"/>
                <a:gd name="T11" fmla="*/ 0 h 149"/>
                <a:gd name="T12" fmla="*/ 30 w 35"/>
                <a:gd name="T13" fmla="*/ 4 h 149"/>
                <a:gd name="T14" fmla="*/ 21 w 35"/>
                <a:gd name="T15" fmla="*/ 49 h 149"/>
                <a:gd name="T16" fmla="*/ 25 w 35"/>
                <a:gd name="T17" fmla="*/ 49 h 149"/>
                <a:gd name="T18" fmla="*/ 35 w 35"/>
                <a:gd name="T1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49">
                  <a:moveTo>
                    <a:pt x="24" y="53"/>
                  </a:moveTo>
                  <a:lnTo>
                    <a:pt x="20" y="54"/>
                  </a:lnTo>
                  <a:lnTo>
                    <a:pt x="0" y="149"/>
                  </a:lnTo>
                  <a:lnTo>
                    <a:pt x="4" y="149"/>
                  </a:lnTo>
                  <a:lnTo>
                    <a:pt x="24" y="53"/>
                  </a:lnTo>
                  <a:moveTo>
                    <a:pt x="35" y="0"/>
                  </a:moveTo>
                  <a:lnTo>
                    <a:pt x="30" y="4"/>
                  </a:lnTo>
                  <a:lnTo>
                    <a:pt x="21" y="49"/>
                  </a:lnTo>
                  <a:lnTo>
                    <a:pt x="25" y="49"/>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297">
              <a:extLst>
                <a:ext uri="{FF2B5EF4-FFF2-40B4-BE49-F238E27FC236}">
                  <a16:creationId xmlns:a16="http://schemas.microsoft.com/office/drawing/2014/main" id="{86F612AF-007D-46D0-80E9-2EA30CB8063A}"/>
                </a:ext>
              </a:extLst>
            </p:cNvPr>
            <p:cNvSpPr>
              <a:spLocks/>
            </p:cNvSpPr>
            <p:nvPr/>
          </p:nvSpPr>
          <p:spPr bwMode="auto">
            <a:xfrm rot="21034599" flipH="1">
              <a:off x="15483679" y="9102294"/>
              <a:ext cx="22977" cy="22506"/>
            </a:xfrm>
            <a:custGeom>
              <a:avLst/>
              <a:gdLst>
                <a:gd name="T0" fmla="*/ 5 w 5"/>
                <a:gd name="T1" fmla="*/ 0 h 5"/>
                <a:gd name="T2" fmla="*/ 1 w 5"/>
                <a:gd name="T3" fmla="*/ 0 h 5"/>
                <a:gd name="T4" fmla="*/ 0 w 5"/>
                <a:gd name="T5" fmla="*/ 5 h 5"/>
                <a:gd name="T6" fmla="*/ 4 w 5"/>
                <a:gd name="T7" fmla="*/ 4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1" y="0"/>
                  </a:lnTo>
                  <a:lnTo>
                    <a:pt x="0" y="5"/>
                  </a:lnTo>
                  <a:lnTo>
                    <a:pt x="4" y="4"/>
                  </a:lnTo>
                  <a:lnTo>
                    <a:pt x="5"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298">
              <a:extLst>
                <a:ext uri="{FF2B5EF4-FFF2-40B4-BE49-F238E27FC236}">
                  <a16:creationId xmlns:a16="http://schemas.microsoft.com/office/drawing/2014/main" id="{9A375F9A-0712-4D9F-81EE-15DEFDB3C12A}"/>
                </a:ext>
              </a:extLst>
            </p:cNvPr>
            <p:cNvSpPr>
              <a:spLocks/>
            </p:cNvSpPr>
            <p:nvPr/>
          </p:nvSpPr>
          <p:spPr bwMode="auto">
            <a:xfrm rot="21034599" flipH="1">
              <a:off x="15483679" y="9102294"/>
              <a:ext cx="22977" cy="22506"/>
            </a:xfrm>
            <a:custGeom>
              <a:avLst/>
              <a:gdLst>
                <a:gd name="T0" fmla="*/ 5 w 5"/>
                <a:gd name="T1" fmla="*/ 0 h 5"/>
                <a:gd name="T2" fmla="*/ 1 w 5"/>
                <a:gd name="T3" fmla="*/ 0 h 5"/>
                <a:gd name="T4" fmla="*/ 0 w 5"/>
                <a:gd name="T5" fmla="*/ 5 h 5"/>
                <a:gd name="T6" fmla="*/ 4 w 5"/>
                <a:gd name="T7" fmla="*/ 4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1" y="0"/>
                  </a:lnTo>
                  <a:lnTo>
                    <a:pt x="0" y="5"/>
                  </a:lnTo>
                  <a:lnTo>
                    <a:pt x="4" y="4"/>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99">
              <a:extLst>
                <a:ext uri="{FF2B5EF4-FFF2-40B4-BE49-F238E27FC236}">
                  <a16:creationId xmlns:a16="http://schemas.microsoft.com/office/drawing/2014/main" id="{FFA64493-CE43-4659-8E88-D7E1B4BB5748}"/>
                </a:ext>
              </a:extLst>
            </p:cNvPr>
            <p:cNvSpPr>
              <a:spLocks/>
            </p:cNvSpPr>
            <p:nvPr/>
          </p:nvSpPr>
          <p:spPr bwMode="auto">
            <a:xfrm rot="21034599" flipH="1">
              <a:off x="15400764" y="8878863"/>
              <a:ext cx="22977" cy="31508"/>
            </a:xfrm>
            <a:custGeom>
              <a:avLst/>
              <a:gdLst>
                <a:gd name="T0" fmla="*/ 5 w 5"/>
                <a:gd name="T1" fmla="*/ 0 h 7"/>
                <a:gd name="T2" fmla="*/ 1 w 5"/>
                <a:gd name="T3" fmla="*/ 4 h 7"/>
                <a:gd name="T4" fmla="*/ 0 w 5"/>
                <a:gd name="T5" fmla="*/ 7 h 7"/>
                <a:gd name="T6" fmla="*/ 5 w 5"/>
                <a:gd name="T7" fmla="*/ 3 h 7"/>
                <a:gd name="T8" fmla="*/ 5 w 5"/>
                <a:gd name="T9" fmla="*/ 0 h 7"/>
              </a:gdLst>
              <a:ahLst/>
              <a:cxnLst>
                <a:cxn ang="0">
                  <a:pos x="T0" y="T1"/>
                </a:cxn>
                <a:cxn ang="0">
                  <a:pos x="T2" y="T3"/>
                </a:cxn>
                <a:cxn ang="0">
                  <a:pos x="T4" y="T5"/>
                </a:cxn>
                <a:cxn ang="0">
                  <a:pos x="T6" y="T7"/>
                </a:cxn>
                <a:cxn ang="0">
                  <a:pos x="T8" y="T9"/>
                </a:cxn>
              </a:cxnLst>
              <a:rect l="0" t="0" r="r" b="b"/>
              <a:pathLst>
                <a:path w="5" h="7">
                  <a:moveTo>
                    <a:pt x="5" y="0"/>
                  </a:moveTo>
                  <a:lnTo>
                    <a:pt x="1" y="4"/>
                  </a:lnTo>
                  <a:lnTo>
                    <a:pt x="0" y="7"/>
                  </a:lnTo>
                  <a:lnTo>
                    <a:pt x="5" y="3"/>
                  </a:lnTo>
                  <a:lnTo>
                    <a:pt x="5"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300">
              <a:extLst>
                <a:ext uri="{FF2B5EF4-FFF2-40B4-BE49-F238E27FC236}">
                  <a16:creationId xmlns:a16="http://schemas.microsoft.com/office/drawing/2014/main" id="{5BBD3CF6-AA3B-4AEB-B054-BDAAB77090FA}"/>
                </a:ext>
              </a:extLst>
            </p:cNvPr>
            <p:cNvSpPr>
              <a:spLocks/>
            </p:cNvSpPr>
            <p:nvPr/>
          </p:nvSpPr>
          <p:spPr bwMode="auto">
            <a:xfrm rot="21034599" flipH="1">
              <a:off x="15400764" y="8878863"/>
              <a:ext cx="22977" cy="31508"/>
            </a:xfrm>
            <a:custGeom>
              <a:avLst/>
              <a:gdLst>
                <a:gd name="T0" fmla="*/ 5 w 5"/>
                <a:gd name="T1" fmla="*/ 0 h 7"/>
                <a:gd name="T2" fmla="*/ 1 w 5"/>
                <a:gd name="T3" fmla="*/ 4 h 7"/>
                <a:gd name="T4" fmla="*/ 0 w 5"/>
                <a:gd name="T5" fmla="*/ 7 h 7"/>
                <a:gd name="T6" fmla="*/ 5 w 5"/>
                <a:gd name="T7" fmla="*/ 3 h 7"/>
                <a:gd name="T8" fmla="*/ 5 w 5"/>
                <a:gd name="T9" fmla="*/ 0 h 7"/>
              </a:gdLst>
              <a:ahLst/>
              <a:cxnLst>
                <a:cxn ang="0">
                  <a:pos x="T0" y="T1"/>
                </a:cxn>
                <a:cxn ang="0">
                  <a:pos x="T2" y="T3"/>
                </a:cxn>
                <a:cxn ang="0">
                  <a:pos x="T4" y="T5"/>
                </a:cxn>
                <a:cxn ang="0">
                  <a:pos x="T6" y="T7"/>
                </a:cxn>
                <a:cxn ang="0">
                  <a:pos x="T8" y="T9"/>
                </a:cxn>
              </a:cxnLst>
              <a:rect l="0" t="0" r="r" b="b"/>
              <a:pathLst>
                <a:path w="5" h="7">
                  <a:moveTo>
                    <a:pt x="5" y="0"/>
                  </a:moveTo>
                  <a:lnTo>
                    <a:pt x="1" y="4"/>
                  </a:lnTo>
                  <a:lnTo>
                    <a:pt x="0" y="7"/>
                  </a:lnTo>
                  <a:lnTo>
                    <a:pt x="5" y="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301">
              <a:extLst>
                <a:ext uri="{FF2B5EF4-FFF2-40B4-BE49-F238E27FC236}">
                  <a16:creationId xmlns:a16="http://schemas.microsoft.com/office/drawing/2014/main" id="{D8F2A382-E17B-43C2-923B-788931AAAF59}"/>
                </a:ext>
              </a:extLst>
            </p:cNvPr>
            <p:cNvSpPr>
              <a:spLocks/>
            </p:cNvSpPr>
            <p:nvPr/>
          </p:nvSpPr>
          <p:spPr bwMode="auto">
            <a:xfrm rot="21034599" flipH="1">
              <a:off x="15289371" y="8600400"/>
              <a:ext cx="27571" cy="31508"/>
            </a:xfrm>
            <a:custGeom>
              <a:avLst/>
              <a:gdLst>
                <a:gd name="T0" fmla="*/ 6 w 6"/>
                <a:gd name="T1" fmla="*/ 0 h 7"/>
                <a:gd name="T2" fmla="*/ 1 w 6"/>
                <a:gd name="T3" fmla="*/ 1 h 7"/>
                <a:gd name="T4" fmla="*/ 0 w 6"/>
                <a:gd name="T5" fmla="*/ 7 h 7"/>
                <a:gd name="T6" fmla="*/ 4 w 6"/>
                <a:gd name="T7" fmla="*/ 6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1" y="1"/>
                  </a:lnTo>
                  <a:lnTo>
                    <a:pt x="0" y="7"/>
                  </a:lnTo>
                  <a:lnTo>
                    <a:pt x="4" y="6"/>
                  </a:lnTo>
                  <a:lnTo>
                    <a:pt x="6"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02">
              <a:extLst>
                <a:ext uri="{FF2B5EF4-FFF2-40B4-BE49-F238E27FC236}">
                  <a16:creationId xmlns:a16="http://schemas.microsoft.com/office/drawing/2014/main" id="{65AAEAFA-5A22-4EF9-A930-DCA8A3B873A2}"/>
                </a:ext>
              </a:extLst>
            </p:cNvPr>
            <p:cNvSpPr>
              <a:spLocks/>
            </p:cNvSpPr>
            <p:nvPr/>
          </p:nvSpPr>
          <p:spPr bwMode="auto">
            <a:xfrm rot="21034599" flipH="1">
              <a:off x="15289371" y="8600400"/>
              <a:ext cx="27571" cy="31508"/>
            </a:xfrm>
            <a:custGeom>
              <a:avLst/>
              <a:gdLst>
                <a:gd name="T0" fmla="*/ 6 w 6"/>
                <a:gd name="T1" fmla="*/ 0 h 7"/>
                <a:gd name="T2" fmla="*/ 1 w 6"/>
                <a:gd name="T3" fmla="*/ 1 h 7"/>
                <a:gd name="T4" fmla="*/ 0 w 6"/>
                <a:gd name="T5" fmla="*/ 7 h 7"/>
                <a:gd name="T6" fmla="*/ 4 w 6"/>
                <a:gd name="T7" fmla="*/ 6 h 7"/>
                <a:gd name="T8" fmla="*/ 6 w 6"/>
                <a:gd name="T9" fmla="*/ 0 h 7"/>
              </a:gdLst>
              <a:ahLst/>
              <a:cxnLst>
                <a:cxn ang="0">
                  <a:pos x="T0" y="T1"/>
                </a:cxn>
                <a:cxn ang="0">
                  <a:pos x="T2" y="T3"/>
                </a:cxn>
                <a:cxn ang="0">
                  <a:pos x="T4" y="T5"/>
                </a:cxn>
                <a:cxn ang="0">
                  <a:pos x="T6" y="T7"/>
                </a:cxn>
                <a:cxn ang="0">
                  <a:pos x="T8" y="T9"/>
                </a:cxn>
              </a:cxnLst>
              <a:rect l="0" t="0" r="r" b="b"/>
              <a:pathLst>
                <a:path w="6" h="7">
                  <a:moveTo>
                    <a:pt x="6" y="0"/>
                  </a:moveTo>
                  <a:lnTo>
                    <a:pt x="1" y="1"/>
                  </a:lnTo>
                  <a:lnTo>
                    <a:pt x="0" y="7"/>
                  </a:lnTo>
                  <a:lnTo>
                    <a:pt x="4" y="6"/>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303">
              <a:extLst>
                <a:ext uri="{FF2B5EF4-FFF2-40B4-BE49-F238E27FC236}">
                  <a16:creationId xmlns:a16="http://schemas.microsoft.com/office/drawing/2014/main" id="{3AD9F07D-E921-4EEB-B6D4-82ED893C9028}"/>
                </a:ext>
              </a:extLst>
            </p:cNvPr>
            <p:cNvSpPr>
              <a:spLocks noEditPoints="1"/>
            </p:cNvSpPr>
            <p:nvPr/>
          </p:nvSpPr>
          <p:spPr bwMode="auto">
            <a:xfrm rot="21034599" flipH="1">
              <a:off x="11498905" y="6791792"/>
              <a:ext cx="606556" cy="864193"/>
            </a:xfrm>
            <a:custGeom>
              <a:avLst/>
              <a:gdLst>
                <a:gd name="T0" fmla="*/ 8 w 120"/>
                <a:gd name="T1" fmla="*/ 168 h 175"/>
                <a:gd name="T2" fmla="*/ 0 w 120"/>
                <a:gd name="T3" fmla="*/ 174 h 175"/>
                <a:gd name="T4" fmla="*/ 2 w 120"/>
                <a:gd name="T5" fmla="*/ 175 h 175"/>
                <a:gd name="T6" fmla="*/ 8 w 120"/>
                <a:gd name="T7" fmla="*/ 168 h 175"/>
                <a:gd name="T8" fmla="*/ 32 w 120"/>
                <a:gd name="T9" fmla="*/ 122 h 175"/>
                <a:gd name="T10" fmla="*/ 0 w 120"/>
                <a:gd name="T11" fmla="*/ 168 h 175"/>
                <a:gd name="T12" fmla="*/ 17 w 120"/>
                <a:gd name="T13" fmla="*/ 154 h 175"/>
                <a:gd name="T14" fmla="*/ 37 w 120"/>
                <a:gd name="T15" fmla="*/ 125 h 175"/>
                <a:gd name="T16" fmla="*/ 34 w 120"/>
                <a:gd name="T17" fmla="*/ 124 h 175"/>
                <a:gd name="T18" fmla="*/ 32 w 120"/>
                <a:gd name="T19" fmla="*/ 122 h 175"/>
                <a:gd name="T20" fmla="*/ 116 w 120"/>
                <a:gd name="T21" fmla="*/ 0 h 175"/>
                <a:gd name="T22" fmla="*/ 46 w 120"/>
                <a:gd name="T23" fmla="*/ 102 h 175"/>
                <a:gd name="T24" fmla="*/ 50 w 120"/>
                <a:gd name="T25" fmla="*/ 106 h 175"/>
                <a:gd name="T26" fmla="*/ 120 w 120"/>
                <a:gd name="T27" fmla="*/ 4 h 175"/>
                <a:gd name="T28" fmla="*/ 116 w 120"/>
                <a:gd name="T2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5">
                  <a:moveTo>
                    <a:pt x="8" y="168"/>
                  </a:moveTo>
                  <a:cubicBezTo>
                    <a:pt x="0" y="174"/>
                    <a:pt x="0" y="174"/>
                    <a:pt x="0" y="174"/>
                  </a:cubicBezTo>
                  <a:cubicBezTo>
                    <a:pt x="1" y="174"/>
                    <a:pt x="2" y="175"/>
                    <a:pt x="2" y="175"/>
                  </a:cubicBezTo>
                  <a:cubicBezTo>
                    <a:pt x="8" y="168"/>
                    <a:pt x="8" y="168"/>
                    <a:pt x="8" y="168"/>
                  </a:cubicBezTo>
                  <a:moveTo>
                    <a:pt x="32" y="122"/>
                  </a:moveTo>
                  <a:cubicBezTo>
                    <a:pt x="0" y="168"/>
                    <a:pt x="0" y="168"/>
                    <a:pt x="0" y="168"/>
                  </a:cubicBezTo>
                  <a:cubicBezTo>
                    <a:pt x="17" y="154"/>
                    <a:pt x="17" y="154"/>
                    <a:pt x="17" y="154"/>
                  </a:cubicBezTo>
                  <a:cubicBezTo>
                    <a:pt x="37" y="125"/>
                    <a:pt x="37" y="125"/>
                    <a:pt x="37" y="125"/>
                  </a:cubicBezTo>
                  <a:cubicBezTo>
                    <a:pt x="36" y="125"/>
                    <a:pt x="35" y="124"/>
                    <a:pt x="34" y="124"/>
                  </a:cubicBezTo>
                  <a:cubicBezTo>
                    <a:pt x="33" y="124"/>
                    <a:pt x="32" y="123"/>
                    <a:pt x="32" y="122"/>
                  </a:cubicBezTo>
                  <a:moveTo>
                    <a:pt x="116" y="0"/>
                  </a:moveTo>
                  <a:cubicBezTo>
                    <a:pt x="46" y="102"/>
                    <a:pt x="46" y="102"/>
                    <a:pt x="46" y="102"/>
                  </a:cubicBezTo>
                  <a:cubicBezTo>
                    <a:pt x="48" y="103"/>
                    <a:pt x="49" y="104"/>
                    <a:pt x="50" y="106"/>
                  </a:cubicBezTo>
                  <a:cubicBezTo>
                    <a:pt x="120" y="4"/>
                    <a:pt x="120" y="4"/>
                    <a:pt x="120" y="4"/>
                  </a:cubicBezTo>
                  <a:cubicBezTo>
                    <a:pt x="118" y="3"/>
                    <a:pt x="117" y="1"/>
                    <a:pt x="11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304">
              <a:extLst>
                <a:ext uri="{FF2B5EF4-FFF2-40B4-BE49-F238E27FC236}">
                  <a16:creationId xmlns:a16="http://schemas.microsoft.com/office/drawing/2014/main" id="{D5FE0D3F-367C-4CC1-A30C-95C68EBBCA88}"/>
                </a:ext>
              </a:extLst>
            </p:cNvPr>
            <p:cNvSpPr>
              <a:spLocks/>
            </p:cNvSpPr>
            <p:nvPr/>
          </p:nvSpPr>
          <p:spPr bwMode="auto">
            <a:xfrm rot="21034599" flipH="1">
              <a:off x="12076461" y="7503723"/>
              <a:ext cx="101093" cy="99022"/>
            </a:xfrm>
            <a:custGeom>
              <a:avLst/>
              <a:gdLst>
                <a:gd name="T0" fmla="*/ 20 w 20"/>
                <a:gd name="T1" fmla="*/ 0 h 20"/>
                <a:gd name="T2" fmla="*/ 3 w 20"/>
                <a:gd name="T3" fmla="*/ 14 h 20"/>
                <a:gd name="T4" fmla="*/ 0 w 20"/>
                <a:gd name="T5" fmla="*/ 19 h 20"/>
                <a:gd name="T6" fmla="*/ 2 w 20"/>
                <a:gd name="T7" fmla="*/ 19 h 20"/>
                <a:gd name="T8" fmla="*/ 3 w 20"/>
                <a:gd name="T9" fmla="*/ 20 h 20"/>
                <a:gd name="T10" fmla="*/ 11 w 20"/>
                <a:gd name="T11" fmla="*/ 14 h 20"/>
                <a:gd name="T12" fmla="*/ 20 w 2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0" h="20">
                  <a:moveTo>
                    <a:pt x="20" y="0"/>
                  </a:moveTo>
                  <a:cubicBezTo>
                    <a:pt x="3" y="14"/>
                    <a:pt x="3" y="14"/>
                    <a:pt x="3" y="14"/>
                  </a:cubicBezTo>
                  <a:cubicBezTo>
                    <a:pt x="0" y="19"/>
                    <a:pt x="0" y="19"/>
                    <a:pt x="0" y="19"/>
                  </a:cubicBezTo>
                  <a:cubicBezTo>
                    <a:pt x="1" y="19"/>
                    <a:pt x="1" y="19"/>
                    <a:pt x="2" y="19"/>
                  </a:cubicBezTo>
                  <a:cubicBezTo>
                    <a:pt x="2" y="20"/>
                    <a:pt x="3" y="20"/>
                    <a:pt x="3" y="20"/>
                  </a:cubicBezTo>
                  <a:cubicBezTo>
                    <a:pt x="11" y="14"/>
                    <a:pt x="11" y="14"/>
                    <a:pt x="11" y="14"/>
                  </a:cubicBezTo>
                  <a:cubicBezTo>
                    <a:pt x="20" y="0"/>
                    <a:pt x="20" y="0"/>
                    <a:pt x="20" y="0"/>
                  </a:cubicBezTo>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05">
              <a:extLst>
                <a:ext uri="{FF2B5EF4-FFF2-40B4-BE49-F238E27FC236}">
                  <a16:creationId xmlns:a16="http://schemas.microsoft.com/office/drawing/2014/main" id="{1673DA2C-80C3-40B0-AB13-CCA9EE390CCC}"/>
                </a:ext>
              </a:extLst>
            </p:cNvPr>
            <p:cNvSpPr>
              <a:spLocks noEditPoints="1"/>
            </p:cNvSpPr>
            <p:nvPr/>
          </p:nvSpPr>
          <p:spPr bwMode="auto">
            <a:xfrm rot="21034599" flipH="1">
              <a:off x="12259191" y="7662176"/>
              <a:ext cx="142450" cy="184543"/>
            </a:xfrm>
            <a:custGeom>
              <a:avLst/>
              <a:gdLst>
                <a:gd name="T0" fmla="*/ 10 w 28"/>
                <a:gd name="T1" fmla="*/ 21 h 37"/>
                <a:gd name="T2" fmla="*/ 0 w 28"/>
                <a:gd name="T3" fmla="*/ 34 h 37"/>
                <a:gd name="T4" fmla="*/ 1 w 28"/>
                <a:gd name="T5" fmla="*/ 35 h 37"/>
                <a:gd name="T6" fmla="*/ 5 w 28"/>
                <a:gd name="T7" fmla="*/ 37 h 37"/>
                <a:gd name="T8" fmla="*/ 17 w 28"/>
                <a:gd name="T9" fmla="*/ 21 h 37"/>
                <a:gd name="T10" fmla="*/ 10 w 28"/>
                <a:gd name="T11" fmla="*/ 21 h 37"/>
                <a:gd name="T12" fmla="*/ 24 w 28"/>
                <a:gd name="T13" fmla="*/ 0 h 37"/>
                <a:gd name="T14" fmla="*/ 13 w 28"/>
                <a:gd name="T15" fmla="*/ 16 h 37"/>
                <a:gd name="T16" fmla="*/ 20 w 28"/>
                <a:gd name="T17" fmla="*/ 16 h 37"/>
                <a:gd name="T18" fmla="*/ 28 w 28"/>
                <a:gd name="T19" fmla="*/ 4 h 37"/>
                <a:gd name="T20" fmla="*/ 24 w 28"/>
                <a:gd name="T2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37">
                  <a:moveTo>
                    <a:pt x="10" y="21"/>
                  </a:moveTo>
                  <a:cubicBezTo>
                    <a:pt x="0" y="34"/>
                    <a:pt x="0" y="34"/>
                    <a:pt x="0" y="34"/>
                  </a:cubicBezTo>
                  <a:cubicBezTo>
                    <a:pt x="1" y="35"/>
                    <a:pt x="1" y="35"/>
                    <a:pt x="1" y="35"/>
                  </a:cubicBezTo>
                  <a:cubicBezTo>
                    <a:pt x="3" y="36"/>
                    <a:pt x="4" y="36"/>
                    <a:pt x="5" y="37"/>
                  </a:cubicBezTo>
                  <a:cubicBezTo>
                    <a:pt x="17" y="21"/>
                    <a:pt x="17" y="21"/>
                    <a:pt x="17" y="21"/>
                  </a:cubicBezTo>
                  <a:cubicBezTo>
                    <a:pt x="10" y="21"/>
                    <a:pt x="10" y="21"/>
                    <a:pt x="10" y="21"/>
                  </a:cubicBezTo>
                  <a:moveTo>
                    <a:pt x="24" y="0"/>
                  </a:moveTo>
                  <a:cubicBezTo>
                    <a:pt x="13" y="16"/>
                    <a:pt x="13" y="16"/>
                    <a:pt x="13" y="16"/>
                  </a:cubicBezTo>
                  <a:cubicBezTo>
                    <a:pt x="20" y="16"/>
                    <a:pt x="20" y="16"/>
                    <a:pt x="20" y="16"/>
                  </a:cubicBezTo>
                  <a:cubicBezTo>
                    <a:pt x="28" y="4"/>
                    <a:pt x="28" y="4"/>
                    <a:pt x="28" y="4"/>
                  </a:cubicBezTo>
                  <a:cubicBezTo>
                    <a:pt x="26" y="3"/>
                    <a:pt x="25" y="2"/>
                    <a:pt x="2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306">
              <a:extLst>
                <a:ext uri="{FF2B5EF4-FFF2-40B4-BE49-F238E27FC236}">
                  <a16:creationId xmlns:a16="http://schemas.microsoft.com/office/drawing/2014/main" id="{E8B9067B-FF80-49BC-8BC2-7AF44E7F217B}"/>
                </a:ext>
              </a:extLst>
            </p:cNvPr>
            <p:cNvSpPr>
              <a:spLocks/>
            </p:cNvSpPr>
            <p:nvPr/>
          </p:nvSpPr>
          <p:spPr bwMode="auto">
            <a:xfrm rot="21034599" flipH="1">
              <a:off x="12300611" y="7743947"/>
              <a:ext cx="50548" cy="22506"/>
            </a:xfrm>
            <a:custGeom>
              <a:avLst/>
              <a:gdLst>
                <a:gd name="T0" fmla="*/ 4 w 11"/>
                <a:gd name="T1" fmla="*/ 0 h 5"/>
                <a:gd name="T2" fmla="*/ 0 w 11"/>
                <a:gd name="T3" fmla="*/ 5 h 5"/>
                <a:gd name="T4" fmla="*/ 8 w 11"/>
                <a:gd name="T5" fmla="*/ 5 h 5"/>
                <a:gd name="T6" fmla="*/ 11 w 11"/>
                <a:gd name="T7" fmla="*/ 0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lnTo>
                    <a:pt x="0" y="5"/>
                  </a:lnTo>
                  <a:lnTo>
                    <a:pt x="8" y="5"/>
                  </a:lnTo>
                  <a:lnTo>
                    <a:pt x="11" y="0"/>
                  </a:lnTo>
                  <a:lnTo>
                    <a:pt x="4"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07">
              <a:extLst>
                <a:ext uri="{FF2B5EF4-FFF2-40B4-BE49-F238E27FC236}">
                  <a16:creationId xmlns:a16="http://schemas.microsoft.com/office/drawing/2014/main" id="{D290D670-C528-4CFD-AB87-B5F5C89BC495}"/>
                </a:ext>
              </a:extLst>
            </p:cNvPr>
            <p:cNvSpPr>
              <a:spLocks/>
            </p:cNvSpPr>
            <p:nvPr/>
          </p:nvSpPr>
          <p:spPr bwMode="auto">
            <a:xfrm rot="21034599" flipH="1">
              <a:off x="12300611" y="7743947"/>
              <a:ext cx="50548" cy="22506"/>
            </a:xfrm>
            <a:custGeom>
              <a:avLst/>
              <a:gdLst>
                <a:gd name="T0" fmla="*/ 4 w 11"/>
                <a:gd name="T1" fmla="*/ 0 h 5"/>
                <a:gd name="T2" fmla="*/ 0 w 11"/>
                <a:gd name="T3" fmla="*/ 5 h 5"/>
                <a:gd name="T4" fmla="*/ 8 w 11"/>
                <a:gd name="T5" fmla="*/ 5 h 5"/>
                <a:gd name="T6" fmla="*/ 11 w 11"/>
                <a:gd name="T7" fmla="*/ 0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lnTo>
                    <a:pt x="0" y="5"/>
                  </a:lnTo>
                  <a:lnTo>
                    <a:pt x="8" y="5"/>
                  </a:lnTo>
                  <a:lnTo>
                    <a:pt x="11" y="0"/>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308">
              <a:extLst>
                <a:ext uri="{FF2B5EF4-FFF2-40B4-BE49-F238E27FC236}">
                  <a16:creationId xmlns:a16="http://schemas.microsoft.com/office/drawing/2014/main" id="{0373A70E-824E-46AD-ABCF-02F01F8DF565}"/>
                </a:ext>
              </a:extLst>
            </p:cNvPr>
            <p:cNvSpPr>
              <a:spLocks noEditPoints="1"/>
            </p:cNvSpPr>
            <p:nvPr/>
          </p:nvSpPr>
          <p:spPr bwMode="auto">
            <a:xfrm rot="21034599" flipH="1">
              <a:off x="12489888" y="7889029"/>
              <a:ext cx="197592" cy="261058"/>
            </a:xfrm>
            <a:custGeom>
              <a:avLst/>
              <a:gdLst>
                <a:gd name="T0" fmla="*/ 27 w 39"/>
                <a:gd name="T1" fmla="*/ 22 h 53"/>
                <a:gd name="T2" fmla="*/ 17 w 39"/>
                <a:gd name="T3" fmla="*/ 26 h 53"/>
                <a:gd name="T4" fmla="*/ 0 w 39"/>
                <a:gd name="T5" fmla="*/ 50 h 53"/>
                <a:gd name="T6" fmla="*/ 2 w 39"/>
                <a:gd name="T7" fmla="*/ 51 h 53"/>
                <a:gd name="T8" fmla="*/ 6 w 39"/>
                <a:gd name="T9" fmla="*/ 53 h 53"/>
                <a:gd name="T10" fmla="*/ 27 w 39"/>
                <a:gd name="T11" fmla="*/ 22 h 53"/>
                <a:gd name="T12" fmla="*/ 34 w 39"/>
                <a:gd name="T13" fmla="*/ 0 h 53"/>
                <a:gd name="T14" fmla="*/ 22 w 39"/>
                <a:gd name="T15" fmla="*/ 18 h 53"/>
                <a:gd name="T16" fmla="*/ 32 w 39"/>
                <a:gd name="T17" fmla="*/ 14 h 53"/>
                <a:gd name="T18" fmla="*/ 39 w 39"/>
                <a:gd name="T19" fmla="*/ 4 h 53"/>
                <a:gd name="T20" fmla="*/ 34 w 39"/>
                <a:gd name="T21"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53">
                  <a:moveTo>
                    <a:pt x="27" y="22"/>
                  </a:moveTo>
                  <a:cubicBezTo>
                    <a:pt x="17" y="26"/>
                    <a:pt x="17" y="26"/>
                    <a:pt x="17" y="26"/>
                  </a:cubicBezTo>
                  <a:cubicBezTo>
                    <a:pt x="0" y="50"/>
                    <a:pt x="0" y="50"/>
                    <a:pt x="0" y="50"/>
                  </a:cubicBezTo>
                  <a:cubicBezTo>
                    <a:pt x="1" y="50"/>
                    <a:pt x="2" y="50"/>
                    <a:pt x="2" y="51"/>
                  </a:cubicBezTo>
                  <a:cubicBezTo>
                    <a:pt x="3" y="51"/>
                    <a:pt x="5" y="52"/>
                    <a:pt x="6" y="53"/>
                  </a:cubicBezTo>
                  <a:cubicBezTo>
                    <a:pt x="27" y="22"/>
                    <a:pt x="27" y="22"/>
                    <a:pt x="27" y="22"/>
                  </a:cubicBezTo>
                  <a:moveTo>
                    <a:pt x="34" y="0"/>
                  </a:moveTo>
                  <a:cubicBezTo>
                    <a:pt x="22" y="18"/>
                    <a:pt x="22" y="18"/>
                    <a:pt x="22" y="18"/>
                  </a:cubicBezTo>
                  <a:cubicBezTo>
                    <a:pt x="32" y="14"/>
                    <a:pt x="32" y="14"/>
                    <a:pt x="32" y="14"/>
                  </a:cubicBezTo>
                  <a:cubicBezTo>
                    <a:pt x="39" y="4"/>
                    <a:pt x="39" y="4"/>
                    <a:pt x="39" y="4"/>
                  </a:cubicBezTo>
                  <a:cubicBezTo>
                    <a:pt x="37" y="3"/>
                    <a:pt x="36" y="2"/>
                    <a:pt x="34"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309">
              <a:extLst>
                <a:ext uri="{FF2B5EF4-FFF2-40B4-BE49-F238E27FC236}">
                  <a16:creationId xmlns:a16="http://schemas.microsoft.com/office/drawing/2014/main" id="{DF9E2B08-471D-4027-AA0C-2BD09004812C}"/>
                </a:ext>
              </a:extLst>
            </p:cNvPr>
            <p:cNvSpPr>
              <a:spLocks/>
            </p:cNvSpPr>
            <p:nvPr/>
          </p:nvSpPr>
          <p:spPr bwMode="auto">
            <a:xfrm rot="21034599" flipH="1">
              <a:off x="12522169" y="7965202"/>
              <a:ext cx="78119" cy="58515"/>
            </a:xfrm>
            <a:custGeom>
              <a:avLst/>
              <a:gdLst>
                <a:gd name="T0" fmla="*/ 17 w 17"/>
                <a:gd name="T1" fmla="*/ 0 h 13"/>
                <a:gd name="T2" fmla="*/ 6 w 17"/>
                <a:gd name="T3" fmla="*/ 4 h 13"/>
                <a:gd name="T4" fmla="*/ 0 w 17"/>
                <a:gd name="T5" fmla="*/ 13 h 13"/>
                <a:gd name="T6" fmla="*/ 11 w 17"/>
                <a:gd name="T7" fmla="*/ 8 h 13"/>
                <a:gd name="T8" fmla="*/ 17 w 17"/>
                <a:gd name="T9" fmla="*/ 0 h 13"/>
              </a:gdLst>
              <a:ahLst/>
              <a:cxnLst>
                <a:cxn ang="0">
                  <a:pos x="T0" y="T1"/>
                </a:cxn>
                <a:cxn ang="0">
                  <a:pos x="T2" y="T3"/>
                </a:cxn>
                <a:cxn ang="0">
                  <a:pos x="T4" y="T5"/>
                </a:cxn>
                <a:cxn ang="0">
                  <a:pos x="T6" y="T7"/>
                </a:cxn>
                <a:cxn ang="0">
                  <a:pos x="T8" y="T9"/>
                </a:cxn>
              </a:cxnLst>
              <a:rect l="0" t="0" r="r" b="b"/>
              <a:pathLst>
                <a:path w="17" h="13">
                  <a:moveTo>
                    <a:pt x="17" y="0"/>
                  </a:moveTo>
                  <a:lnTo>
                    <a:pt x="6" y="4"/>
                  </a:lnTo>
                  <a:lnTo>
                    <a:pt x="0" y="13"/>
                  </a:lnTo>
                  <a:lnTo>
                    <a:pt x="11" y="8"/>
                  </a:lnTo>
                  <a:lnTo>
                    <a:pt x="17"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10">
              <a:extLst>
                <a:ext uri="{FF2B5EF4-FFF2-40B4-BE49-F238E27FC236}">
                  <a16:creationId xmlns:a16="http://schemas.microsoft.com/office/drawing/2014/main" id="{F5048658-EFCA-4C89-9416-3BBF65972089}"/>
                </a:ext>
              </a:extLst>
            </p:cNvPr>
            <p:cNvSpPr>
              <a:spLocks/>
            </p:cNvSpPr>
            <p:nvPr/>
          </p:nvSpPr>
          <p:spPr bwMode="auto">
            <a:xfrm rot="21034599" flipH="1">
              <a:off x="12522169" y="7965202"/>
              <a:ext cx="78119" cy="58515"/>
            </a:xfrm>
            <a:custGeom>
              <a:avLst/>
              <a:gdLst>
                <a:gd name="T0" fmla="*/ 17 w 17"/>
                <a:gd name="T1" fmla="*/ 0 h 13"/>
                <a:gd name="T2" fmla="*/ 6 w 17"/>
                <a:gd name="T3" fmla="*/ 4 h 13"/>
                <a:gd name="T4" fmla="*/ 0 w 17"/>
                <a:gd name="T5" fmla="*/ 13 h 13"/>
                <a:gd name="T6" fmla="*/ 11 w 17"/>
                <a:gd name="T7" fmla="*/ 8 h 13"/>
                <a:gd name="T8" fmla="*/ 17 w 17"/>
                <a:gd name="T9" fmla="*/ 0 h 13"/>
              </a:gdLst>
              <a:ahLst/>
              <a:cxnLst>
                <a:cxn ang="0">
                  <a:pos x="T0" y="T1"/>
                </a:cxn>
                <a:cxn ang="0">
                  <a:pos x="T2" y="T3"/>
                </a:cxn>
                <a:cxn ang="0">
                  <a:pos x="T4" y="T5"/>
                </a:cxn>
                <a:cxn ang="0">
                  <a:pos x="T6" y="T7"/>
                </a:cxn>
                <a:cxn ang="0">
                  <a:pos x="T8" y="T9"/>
                </a:cxn>
              </a:cxnLst>
              <a:rect l="0" t="0" r="r" b="b"/>
              <a:pathLst>
                <a:path w="17" h="13">
                  <a:moveTo>
                    <a:pt x="17" y="0"/>
                  </a:moveTo>
                  <a:lnTo>
                    <a:pt x="6" y="4"/>
                  </a:lnTo>
                  <a:lnTo>
                    <a:pt x="0" y="13"/>
                  </a:lnTo>
                  <a:lnTo>
                    <a:pt x="11" y="8"/>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311">
              <a:extLst>
                <a:ext uri="{FF2B5EF4-FFF2-40B4-BE49-F238E27FC236}">
                  <a16:creationId xmlns:a16="http://schemas.microsoft.com/office/drawing/2014/main" id="{31897A02-1AC0-4B23-AD58-C05262D6DE8B}"/>
                </a:ext>
              </a:extLst>
            </p:cNvPr>
            <p:cNvSpPr>
              <a:spLocks noEditPoints="1"/>
            </p:cNvSpPr>
            <p:nvPr/>
          </p:nvSpPr>
          <p:spPr bwMode="auto">
            <a:xfrm rot="21034599" flipH="1">
              <a:off x="12859034" y="8130192"/>
              <a:ext cx="863883" cy="1197268"/>
            </a:xfrm>
            <a:custGeom>
              <a:avLst/>
              <a:gdLst>
                <a:gd name="T0" fmla="*/ 54 w 171"/>
                <a:gd name="T1" fmla="*/ 175 h 243"/>
                <a:gd name="T2" fmla="*/ 45 w 171"/>
                <a:gd name="T3" fmla="*/ 177 h 243"/>
                <a:gd name="T4" fmla="*/ 0 w 171"/>
                <a:gd name="T5" fmla="*/ 243 h 243"/>
                <a:gd name="T6" fmla="*/ 25 w 171"/>
                <a:gd name="T7" fmla="*/ 217 h 243"/>
                <a:gd name="T8" fmla="*/ 54 w 171"/>
                <a:gd name="T9" fmla="*/ 175 h 243"/>
                <a:gd name="T10" fmla="*/ 137 w 171"/>
                <a:gd name="T11" fmla="*/ 43 h 243"/>
                <a:gd name="T12" fmla="*/ 49 w 171"/>
                <a:gd name="T13" fmla="*/ 172 h 243"/>
                <a:gd name="T14" fmla="*/ 58 w 171"/>
                <a:gd name="T15" fmla="*/ 169 h 243"/>
                <a:gd name="T16" fmla="*/ 143 w 171"/>
                <a:gd name="T17" fmla="*/ 45 h 243"/>
                <a:gd name="T18" fmla="*/ 137 w 171"/>
                <a:gd name="T19" fmla="*/ 43 h 243"/>
                <a:gd name="T20" fmla="*/ 167 w 171"/>
                <a:gd name="T21" fmla="*/ 0 h 243"/>
                <a:gd name="T22" fmla="*/ 138 w 171"/>
                <a:gd name="T23" fmla="*/ 42 h 243"/>
                <a:gd name="T24" fmla="*/ 143 w 171"/>
                <a:gd name="T25" fmla="*/ 44 h 243"/>
                <a:gd name="T26" fmla="*/ 171 w 171"/>
                <a:gd name="T27" fmla="*/ 4 h 243"/>
                <a:gd name="T28" fmla="*/ 167 w 171"/>
                <a:gd name="T29"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243">
                  <a:moveTo>
                    <a:pt x="54" y="175"/>
                  </a:moveTo>
                  <a:cubicBezTo>
                    <a:pt x="45" y="177"/>
                    <a:pt x="45" y="177"/>
                    <a:pt x="45" y="177"/>
                  </a:cubicBezTo>
                  <a:cubicBezTo>
                    <a:pt x="0" y="243"/>
                    <a:pt x="0" y="243"/>
                    <a:pt x="0" y="243"/>
                  </a:cubicBezTo>
                  <a:cubicBezTo>
                    <a:pt x="25" y="217"/>
                    <a:pt x="25" y="217"/>
                    <a:pt x="25" y="217"/>
                  </a:cubicBezTo>
                  <a:cubicBezTo>
                    <a:pt x="54" y="175"/>
                    <a:pt x="54" y="175"/>
                    <a:pt x="54" y="175"/>
                  </a:cubicBezTo>
                  <a:moveTo>
                    <a:pt x="137" y="43"/>
                  </a:moveTo>
                  <a:cubicBezTo>
                    <a:pt x="49" y="172"/>
                    <a:pt x="49" y="172"/>
                    <a:pt x="49" y="172"/>
                  </a:cubicBezTo>
                  <a:cubicBezTo>
                    <a:pt x="58" y="169"/>
                    <a:pt x="58" y="169"/>
                    <a:pt x="58" y="169"/>
                  </a:cubicBezTo>
                  <a:cubicBezTo>
                    <a:pt x="143" y="45"/>
                    <a:pt x="143" y="45"/>
                    <a:pt x="143" y="45"/>
                  </a:cubicBezTo>
                  <a:cubicBezTo>
                    <a:pt x="137" y="43"/>
                    <a:pt x="137" y="43"/>
                    <a:pt x="137" y="43"/>
                  </a:cubicBezTo>
                  <a:moveTo>
                    <a:pt x="167" y="0"/>
                  </a:moveTo>
                  <a:cubicBezTo>
                    <a:pt x="138" y="42"/>
                    <a:pt x="138" y="42"/>
                    <a:pt x="138" y="42"/>
                  </a:cubicBezTo>
                  <a:cubicBezTo>
                    <a:pt x="143" y="44"/>
                    <a:pt x="143" y="44"/>
                    <a:pt x="143" y="44"/>
                  </a:cubicBezTo>
                  <a:cubicBezTo>
                    <a:pt x="171" y="4"/>
                    <a:pt x="171" y="4"/>
                    <a:pt x="171" y="4"/>
                  </a:cubicBezTo>
                  <a:cubicBezTo>
                    <a:pt x="170" y="3"/>
                    <a:pt x="168" y="1"/>
                    <a:pt x="167"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312">
              <a:extLst>
                <a:ext uri="{FF2B5EF4-FFF2-40B4-BE49-F238E27FC236}">
                  <a16:creationId xmlns:a16="http://schemas.microsoft.com/office/drawing/2014/main" id="{B1CD535A-2E1A-4EFA-9817-05B04DCED36C}"/>
                </a:ext>
              </a:extLst>
            </p:cNvPr>
            <p:cNvSpPr>
              <a:spLocks/>
            </p:cNvSpPr>
            <p:nvPr/>
          </p:nvSpPr>
          <p:spPr bwMode="auto">
            <a:xfrm rot="21034599" flipH="1">
              <a:off x="12942163" y="8387196"/>
              <a:ext cx="32167" cy="13504"/>
            </a:xfrm>
            <a:custGeom>
              <a:avLst/>
              <a:gdLst>
                <a:gd name="T0" fmla="*/ 1 w 7"/>
                <a:gd name="T1" fmla="*/ 0 h 3"/>
                <a:gd name="T2" fmla="*/ 0 w 7"/>
                <a:gd name="T3" fmla="*/ 1 h 3"/>
                <a:gd name="T4" fmla="*/ 7 w 7"/>
                <a:gd name="T5" fmla="*/ 3 h 3"/>
                <a:gd name="T6" fmla="*/ 7 w 7"/>
                <a:gd name="T7" fmla="*/ 2 h 3"/>
                <a:gd name="T8" fmla="*/ 1 w 7"/>
                <a:gd name="T9" fmla="*/ 0 h 3"/>
              </a:gdLst>
              <a:ahLst/>
              <a:cxnLst>
                <a:cxn ang="0">
                  <a:pos x="T0" y="T1"/>
                </a:cxn>
                <a:cxn ang="0">
                  <a:pos x="T2" y="T3"/>
                </a:cxn>
                <a:cxn ang="0">
                  <a:pos x="T4" y="T5"/>
                </a:cxn>
                <a:cxn ang="0">
                  <a:pos x="T6" y="T7"/>
                </a:cxn>
                <a:cxn ang="0">
                  <a:pos x="T8" y="T9"/>
                </a:cxn>
              </a:cxnLst>
              <a:rect l="0" t="0" r="r" b="b"/>
              <a:pathLst>
                <a:path w="7" h="3">
                  <a:moveTo>
                    <a:pt x="1" y="0"/>
                  </a:moveTo>
                  <a:lnTo>
                    <a:pt x="0" y="1"/>
                  </a:lnTo>
                  <a:lnTo>
                    <a:pt x="7" y="3"/>
                  </a:lnTo>
                  <a:lnTo>
                    <a:pt x="7" y="2"/>
                  </a:lnTo>
                  <a:lnTo>
                    <a:pt x="1" y="0"/>
                  </a:lnTo>
                  <a:close/>
                </a:path>
              </a:pathLst>
            </a:custGeom>
            <a:solidFill>
              <a:srgbClr val="C6C8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313">
              <a:extLst>
                <a:ext uri="{FF2B5EF4-FFF2-40B4-BE49-F238E27FC236}">
                  <a16:creationId xmlns:a16="http://schemas.microsoft.com/office/drawing/2014/main" id="{AE43AD6B-C78D-46DC-82DA-13BCBE804B8D}"/>
                </a:ext>
              </a:extLst>
            </p:cNvPr>
            <p:cNvSpPr>
              <a:spLocks/>
            </p:cNvSpPr>
            <p:nvPr/>
          </p:nvSpPr>
          <p:spPr bwMode="auto">
            <a:xfrm rot="21034599" flipH="1">
              <a:off x="12942163" y="8387196"/>
              <a:ext cx="32167" cy="13504"/>
            </a:xfrm>
            <a:custGeom>
              <a:avLst/>
              <a:gdLst>
                <a:gd name="T0" fmla="*/ 1 w 7"/>
                <a:gd name="T1" fmla="*/ 0 h 3"/>
                <a:gd name="T2" fmla="*/ 0 w 7"/>
                <a:gd name="T3" fmla="*/ 1 h 3"/>
                <a:gd name="T4" fmla="*/ 7 w 7"/>
                <a:gd name="T5" fmla="*/ 3 h 3"/>
                <a:gd name="T6" fmla="*/ 7 w 7"/>
                <a:gd name="T7" fmla="*/ 2 h 3"/>
                <a:gd name="T8" fmla="*/ 1 w 7"/>
                <a:gd name="T9" fmla="*/ 0 h 3"/>
              </a:gdLst>
              <a:ahLst/>
              <a:cxnLst>
                <a:cxn ang="0">
                  <a:pos x="T0" y="T1"/>
                </a:cxn>
                <a:cxn ang="0">
                  <a:pos x="T2" y="T3"/>
                </a:cxn>
                <a:cxn ang="0">
                  <a:pos x="T4" y="T5"/>
                </a:cxn>
                <a:cxn ang="0">
                  <a:pos x="T6" y="T7"/>
                </a:cxn>
                <a:cxn ang="0">
                  <a:pos x="T8" y="T9"/>
                </a:cxn>
              </a:cxnLst>
              <a:rect l="0" t="0" r="r" b="b"/>
              <a:pathLst>
                <a:path w="7" h="3">
                  <a:moveTo>
                    <a:pt x="1" y="0"/>
                  </a:moveTo>
                  <a:lnTo>
                    <a:pt x="0" y="1"/>
                  </a:lnTo>
                  <a:lnTo>
                    <a:pt x="7" y="3"/>
                  </a:lnTo>
                  <a:lnTo>
                    <a:pt x="7" y="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314">
              <a:extLst>
                <a:ext uri="{FF2B5EF4-FFF2-40B4-BE49-F238E27FC236}">
                  <a16:creationId xmlns:a16="http://schemas.microsoft.com/office/drawing/2014/main" id="{339FB5ED-3DC5-4706-9416-CB4818ED4FD4}"/>
                </a:ext>
              </a:extLst>
            </p:cNvPr>
            <p:cNvSpPr>
              <a:spLocks/>
            </p:cNvSpPr>
            <p:nvPr/>
          </p:nvSpPr>
          <p:spPr bwMode="auto">
            <a:xfrm rot="21034599" flipH="1">
              <a:off x="13472707" y="8930858"/>
              <a:ext cx="64332" cy="40510"/>
            </a:xfrm>
            <a:custGeom>
              <a:avLst/>
              <a:gdLst>
                <a:gd name="T0" fmla="*/ 14 w 14"/>
                <a:gd name="T1" fmla="*/ 0 h 9"/>
                <a:gd name="T2" fmla="*/ 5 w 14"/>
                <a:gd name="T3" fmla="*/ 4 h 9"/>
                <a:gd name="T4" fmla="*/ 0 w 14"/>
                <a:gd name="T5" fmla="*/ 9 h 9"/>
                <a:gd name="T6" fmla="*/ 10 w 14"/>
                <a:gd name="T7" fmla="*/ 7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lnTo>
                    <a:pt x="5" y="4"/>
                  </a:lnTo>
                  <a:lnTo>
                    <a:pt x="0" y="9"/>
                  </a:lnTo>
                  <a:lnTo>
                    <a:pt x="10" y="7"/>
                  </a:lnTo>
                  <a:lnTo>
                    <a:pt x="14" y="0"/>
                  </a:lnTo>
                  <a:close/>
                </a:path>
              </a:pathLst>
            </a:custGeom>
            <a:solidFill>
              <a:srgbClr val="A2A4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315">
              <a:extLst>
                <a:ext uri="{FF2B5EF4-FFF2-40B4-BE49-F238E27FC236}">
                  <a16:creationId xmlns:a16="http://schemas.microsoft.com/office/drawing/2014/main" id="{1359758D-3F50-4CC5-8CB8-ED16052EF23E}"/>
                </a:ext>
              </a:extLst>
            </p:cNvPr>
            <p:cNvSpPr>
              <a:spLocks/>
            </p:cNvSpPr>
            <p:nvPr/>
          </p:nvSpPr>
          <p:spPr bwMode="auto">
            <a:xfrm rot="21034599" flipH="1">
              <a:off x="13472707" y="8930858"/>
              <a:ext cx="64332" cy="40510"/>
            </a:xfrm>
            <a:custGeom>
              <a:avLst/>
              <a:gdLst>
                <a:gd name="T0" fmla="*/ 14 w 14"/>
                <a:gd name="T1" fmla="*/ 0 h 9"/>
                <a:gd name="T2" fmla="*/ 5 w 14"/>
                <a:gd name="T3" fmla="*/ 4 h 9"/>
                <a:gd name="T4" fmla="*/ 0 w 14"/>
                <a:gd name="T5" fmla="*/ 9 h 9"/>
                <a:gd name="T6" fmla="*/ 10 w 14"/>
                <a:gd name="T7" fmla="*/ 7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lnTo>
                    <a:pt x="5" y="4"/>
                  </a:lnTo>
                  <a:lnTo>
                    <a:pt x="0" y="9"/>
                  </a:lnTo>
                  <a:lnTo>
                    <a:pt x="10" y="7"/>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316">
              <a:extLst>
                <a:ext uri="{FF2B5EF4-FFF2-40B4-BE49-F238E27FC236}">
                  <a16:creationId xmlns:a16="http://schemas.microsoft.com/office/drawing/2014/main" id="{1A725064-5BAE-4242-97F0-B9694A04FF2D}"/>
                </a:ext>
              </a:extLst>
            </p:cNvPr>
            <p:cNvSpPr>
              <a:spLocks/>
            </p:cNvSpPr>
            <p:nvPr/>
          </p:nvSpPr>
          <p:spPr bwMode="auto">
            <a:xfrm rot="21034599" flipH="1">
              <a:off x="13828324" y="9218745"/>
              <a:ext cx="436538" cy="576129"/>
            </a:xfrm>
            <a:custGeom>
              <a:avLst/>
              <a:gdLst>
                <a:gd name="T0" fmla="*/ 95 w 95"/>
                <a:gd name="T1" fmla="*/ 0 h 128"/>
                <a:gd name="T2" fmla="*/ 67 w 95"/>
                <a:gd name="T3" fmla="*/ 29 h 128"/>
                <a:gd name="T4" fmla="*/ 0 w 95"/>
                <a:gd name="T5" fmla="*/ 128 h 128"/>
                <a:gd name="T6" fmla="*/ 7 w 95"/>
                <a:gd name="T7" fmla="*/ 128 h 128"/>
                <a:gd name="T8" fmla="*/ 95 w 95"/>
                <a:gd name="T9" fmla="*/ 0 h 128"/>
              </a:gdLst>
              <a:ahLst/>
              <a:cxnLst>
                <a:cxn ang="0">
                  <a:pos x="T0" y="T1"/>
                </a:cxn>
                <a:cxn ang="0">
                  <a:pos x="T2" y="T3"/>
                </a:cxn>
                <a:cxn ang="0">
                  <a:pos x="T4" y="T5"/>
                </a:cxn>
                <a:cxn ang="0">
                  <a:pos x="T6" y="T7"/>
                </a:cxn>
                <a:cxn ang="0">
                  <a:pos x="T8" y="T9"/>
                </a:cxn>
              </a:cxnLst>
              <a:rect l="0" t="0" r="r" b="b"/>
              <a:pathLst>
                <a:path w="95" h="128">
                  <a:moveTo>
                    <a:pt x="95" y="0"/>
                  </a:moveTo>
                  <a:lnTo>
                    <a:pt x="67" y="29"/>
                  </a:lnTo>
                  <a:lnTo>
                    <a:pt x="0" y="128"/>
                  </a:lnTo>
                  <a:lnTo>
                    <a:pt x="7" y="128"/>
                  </a:lnTo>
                  <a:lnTo>
                    <a:pt x="95" y="0"/>
                  </a:lnTo>
                  <a:close/>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317">
              <a:extLst>
                <a:ext uri="{FF2B5EF4-FFF2-40B4-BE49-F238E27FC236}">
                  <a16:creationId xmlns:a16="http://schemas.microsoft.com/office/drawing/2014/main" id="{E128CA91-CE1D-44AF-A3EA-D6493B4EA769}"/>
                </a:ext>
              </a:extLst>
            </p:cNvPr>
            <p:cNvSpPr>
              <a:spLocks/>
            </p:cNvSpPr>
            <p:nvPr/>
          </p:nvSpPr>
          <p:spPr bwMode="auto">
            <a:xfrm rot="21034599" flipH="1">
              <a:off x="13828324" y="9218745"/>
              <a:ext cx="436538" cy="576129"/>
            </a:xfrm>
            <a:custGeom>
              <a:avLst/>
              <a:gdLst>
                <a:gd name="T0" fmla="*/ 95 w 95"/>
                <a:gd name="T1" fmla="*/ 0 h 128"/>
                <a:gd name="T2" fmla="*/ 67 w 95"/>
                <a:gd name="T3" fmla="*/ 29 h 128"/>
                <a:gd name="T4" fmla="*/ 0 w 95"/>
                <a:gd name="T5" fmla="*/ 128 h 128"/>
                <a:gd name="T6" fmla="*/ 7 w 95"/>
                <a:gd name="T7" fmla="*/ 128 h 128"/>
                <a:gd name="T8" fmla="*/ 95 w 95"/>
                <a:gd name="T9" fmla="*/ 0 h 128"/>
              </a:gdLst>
              <a:ahLst/>
              <a:cxnLst>
                <a:cxn ang="0">
                  <a:pos x="T0" y="T1"/>
                </a:cxn>
                <a:cxn ang="0">
                  <a:pos x="T2" y="T3"/>
                </a:cxn>
                <a:cxn ang="0">
                  <a:pos x="T4" y="T5"/>
                </a:cxn>
                <a:cxn ang="0">
                  <a:pos x="T6" y="T7"/>
                </a:cxn>
                <a:cxn ang="0">
                  <a:pos x="T8" y="T9"/>
                </a:cxn>
              </a:cxnLst>
              <a:rect l="0" t="0" r="r" b="b"/>
              <a:pathLst>
                <a:path w="95" h="128">
                  <a:moveTo>
                    <a:pt x="95" y="0"/>
                  </a:moveTo>
                  <a:lnTo>
                    <a:pt x="67" y="29"/>
                  </a:lnTo>
                  <a:lnTo>
                    <a:pt x="0" y="128"/>
                  </a:lnTo>
                  <a:lnTo>
                    <a:pt x="7" y="128"/>
                  </a:lnTo>
                  <a:lnTo>
                    <a:pt x="9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318">
              <a:extLst>
                <a:ext uri="{FF2B5EF4-FFF2-40B4-BE49-F238E27FC236}">
                  <a16:creationId xmlns:a16="http://schemas.microsoft.com/office/drawing/2014/main" id="{91DE8216-89DD-4D29-88A4-9C83BD39BF0C}"/>
                </a:ext>
              </a:extLst>
            </p:cNvPr>
            <p:cNvSpPr>
              <a:spLocks/>
            </p:cNvSpPr>
            <p:nvPr/>
          </p:nvSpPr>
          <p:spPr bwMode="auto">
            <a:xfrm rot="21034599" flipH="1">
              <a:off x="13691958" y="9124828"/>
              <a:ext cx="220566" cy="261058"/>
            </a:xfrm>
            <a:custGeom>
              <a:avLst/>
              <a:gdLst>
                <a:gd name="T0" fmla="*/ 48 w 48"/>
                <a:gd name="T1" fmla="*/ 0 h 58"/>
                <a:gd name="T2" fmla="*/ 21 w 48"/>
                <a:gd name="T3" fmla="*/ 28 h 58"/>
                <a:gd name="T4" fmla="*/ 0 w 48"/>
                <a:gd name="T5" fmla="*/ 58 h 58"/>
                <a:gd name="T6" fmla="*/ 28 w 48"/>
                <a:gd name="T7" fmla="*/ 29 h 58"/>
                <a:gd name="T8" fmla="*/ 48 w 48"/>
                <a:gd name="T9" fmla="*/ 0 h 58"/>
              </a:gdLst>
              <a:ahLst/>
              <a:cxnLst>
                <a:cxn ang="0">
                  <a:pos x="T0" y="T1"/>
                </a:cxn>
                <a:cxn ang="0">
                  <a:pos x="T2" y="T3"/>
                </a:cxn>
                <a:cxn ang="0">
                  <a:pos x="T4" y="T5"/>
                </a:cxn>
                <a:cxn ang="0">
                  <a:pos x="T6" y="T7"/>
                </a:cxn>
                <a:cxn ang="0">
                  <a:pos x="T8" y="T9"/>
                </a:cxn>
              </a:cxnLst>
              <a:rect l="0" t="0" r="r" b="b"/>
              <a:pathLst>
                <a:path w="48" h="58">
                  <a:moveTo>
                    <a:pt x="48" y="0"/>
                  </a:moveTo>
                  <a:lnTo>
                    <a:pt x="21" y="28"/>
                  </a:lnTo>
                  <a:lnTo>
                    <a:pt x="0" y="58"/>
                  </a:lnTo>
                  <a:lnTo>
                    <a:pt x="28" y="29"/>
                  </a:lnTo>
                  <a:lnTo>
                    <a:pt x="48" y="0"/>
                  </a:lnTo>
                  <a:close/>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319">
              <a:extLst>
                <a:ext uri="{FF2B5EF4-FFF2-40B4-BE49-F238E27FC236}">
                  <a16:creationId xmlns:a16="http://schemas.microsoft.com/office/drawing/2014/main" id="{D886C6F1-6664-487C-9873-4EAE27A27FD6}"/>
                </a:ext>
              </a:extLst>
            </p:cNvPr>
            <p:cNvSpPr>
              <a:spLocks/>
            </p:cNvSpPr>
            <p:nvPr/>
          </p:nvSpPr>
          <p:spPr bwMode="auto">
            <a:xfrm rot="21034599" flipH="1">
              <a:off x="13691958" y="9124828"/>
              <a:ext cx="220566" cy="261058"/>
            </a:xfrm>
            <a:custGeom>
              <a:avLst/>
              <a:gdLst>
                <a:gd name="T0" fmla="*/ 48 w 48"/>
                <a:gd name="T1" fmla="*/ 0 h 58"/>
                <a:gd name="T2" fmla="*/ 21 w 48"/>
                <a:gd name="T3" fmla="*/ 28 h 58"/>
                <a:gd name="T4" fmla="*/ 0 w 48"/>
                <a:gd name="T5" fmla="*/ 58 h 58"/>
                <a:gd name="T6" fmla="*/ 28 w 48"/>
                <a:gd name="T7" fmla="*/ 29 h 58"/>
                <a:gd name="T8" fmla="*/ 48 w 48"/>
                <a:gd name="T9" fmla="*/ 0 h 58"/>
              </a:gdLst>
              <a:ahLst/>
              <a:cxnLst>
                <a:cxn ang="0">
                  <a:pos x="T0" y="T1"/>
                </a:cxn>
                <a:cxn ang="0">
                  <a:pos x="T2" y="T3"/>
                </a:cxn>
                <a:cxn ang="0">
                  <a:pos x="T4" y="T5"/>
                </a:cxn>
                <a:cxn ang="0">
                  <a:pos x="T6" y="T7"/>
                </a:cxn>
                <a:cxn ang="0">
                  <a:pos x="T8" y="T9"/>
                </a:cxn>
              </a:cxnLst>
              <a:rect l="0" t="0" r="r" b="b"/>
              <a:pathLst>
                <a:path w="48" h="58">
                  <a:moveTo>
                    <a:pt x="48" y="0"/>
                  </a:moveTo>
                  <a:lnTo>
                    <a:pt x="21" y="28"/>
                  </a:lnTo>
                  <a:lnTo>
                    <a:pt x="0" y="58"/>
                  </a:lnTo>
                  <a:lnTo>
                    <a:pt x="28" y="29"/>
                  </a:lnTo>
                  <a:lnTo>
                    <a:pt x="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320">
              <a:extLst>
                <a:ext uri="{FF2B5EF4-FFF2-40B4-BE49-F238E27FC236}">
                  <a16:creationId xmlns:a16="http://schemas.microsoft.com/office/drawing/2014/main" id="{F39EA54A-A9E0-4859-AEB7-4DB25430B48E}"/>
                </a:ext>
              </a:extLst>
            </p:cNvPr>
            <p:cNvSpPr>
              <a:spLocks noEditPoints="1"/>
            </p:cNvSpPr>
            <p:nvPr/>
          </p:nvSpPr>
          <p:spPr bwMode="auto">
            <a:xfrm rot="21034599" flipH="1">
              <a:off x="6743318" y="8572744"/>
              <a:ext cx="261923" cy="252056"/>
            </a:xfrm>
            <a:custGeom>
              <a:avLst/>
              <a:gdLst>
                <a:gd name="T0" fmla="*/ 7 w 52"/>
                <a:gd name="T1" fmla="*/ 9 h 51"/>
                <a:gd name="T2" fmla="*/ 3 w 52"/>
                <a:gd name="T3" fmla="*/ 15 h 51"/>
                <a:gd name="T4" fmla="*/ 3 w 52"/>
                <a:gd name="T5" fmla="*/ 15 h 51"/>
                <a:gd name="T6" fmla="*/ 2 w 52"/>
                <a:gd name="T7" fmla="*/ 21 h 51"/>
                <a:gd name="T8" fmla="*/ 8 w 52"/>
                <a:gd name="T9" fmla="*/ 43 h 51"/>
                <a:gd name="T10" fmla="*/ 13 w 52"/>
                <a:gd name="T11" fmla="*/ 46 h 51"/>
                <a:gd name="T12" fmla="*/ 16 w 52"/>
                <a:gd name="T13" fmla="*/ 48 h 51"/>
                <a:gd name="T14" fmla="*/ 26 w 52"/>
                <a:gd name="T15" fmla="*/ 51 h 51"/>
                <a:gd name="T16" fmla="*/ 37 w 52"/>
                <a:gd name="T17" fmla="*/ 48 h 51"/>
                <a:gd name="T18" fmla="*/ 42 w 52"/>
                <a:gd name="T19" fmla="*/ 45 h 51"/>
                <a:gd name="T20" fmla="*/ 50 w 52"/>
                <a:gd name="T21" fmla="*/ 35 h 51"/>
                <a:gd name="T22" fmla="*/ 52 w 52"/>
                <a:gd name="T23" fmla="*/ 24 h 51"/>
                <a:gd name="T24" fmla="*/ 51 w 52"/>
                <a:gd name="T25" fmla="*/ 19 h 51"/>
                <a:gd name="T26" fmla="*/ 7 w 52"/>
                <a:gd name="T27" fmla="*/ 9 h 51"/>
                <a:gd name="T28" fmla="*/ 26 w 52"/>
                <a:gd name="T29" fmla="*/ 0 h 51"/>
                <a:gd name="T30" fmla="*/ 11 w 52"/>
                <a:gd name="T31" fmla="*/ 5 h 51"/>
                <a:gd name="T32" fmla="*/ 49 w 52"/>
                <a:gd name="T33" fmla="*/ 14 h 51"/>
                <a:gd name="T34" fmla="*/ 45 w 52"/>
                <a:gd name="T35" fmla="*/ 9 h 51"/>
                <a:gd name="T36" fmla="*/ 44 w 52"/>
                <a:gd name="T37" fmla="*/ 8 h 51"/>
                <a:gd name="T38" fmla="*/ 37 w 52"/>
                <a:gd name="T39" fmla="*/ 2 h 51"/>
                <a:gd name="T40" fmla="*/ 26 w 52"/>
                <a:gd name="T4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51">
                  <a:moveTo>
                    <a:pt x="7" y="9"/>
                  </a:moveTo>
                  <a:cubicBezTo>
                    <a:pt x="6" y="11"/>
                    <a:pt x="4" y="13"/>
                    <a:pt x="3" y="15"/>
                  </a:cubicBezTo>
                  <a:cubicBezTo>
                    <a:pt x="3" y="15"/>
                    <a:pt x="3" y="15"/>
                    <a:pt x="3" y="15"/>
                  </a:cubicBezTo>
                  <a:cubicBezTo>
                    <a:pt x="2" y="17"/>
                    <a:pt x="2" y="19"/>
                    <a:pt x="2" y="21"/>
                  </a:cubicBezTo>
                  <a:cubicBezTo>
                    <a:pt x="0" y="29"/>
                    <a:pt x="3" y="37"/>
                    <a:pt x="8" y="43"/>
                  </a:cubicBezTo>
                  <a:cubicBezTo>
                    <a:pt x="9" y="44"/>
                    <a:pt x="11" y="45"/>
                    <a:pt x="13" y="46"/>
                  </a:cubicBezTo>
                  <a:cubicBezTo>
                    <a:pt x="14" y="47"/>
                    <a:pt x="15" y="48"/>
                    <a:pt x="16" y="48"/>
                  </a:cubicBezTo>
                  <a:cubicBezTo>
                    <a:pt x="20" y="50"/>
                    <a:pt x="23" y="51"/>
                    <a:pt x="26" y="51"/>
                  </a:cubicBezTo>
                  <a:cubicBezTo>
                    <a:pt x="30" y="51"/>
                    <a:pt x="34" y="50"/>
                    <a:pt x="37" y="48"/>
                  </a:cubicBezTo>
                  <a:cubicBezTo>
                    <a:pt x="39" y="48"/>
                    <a:pt x="40" y="47"/>
                    <a:pt x="42" y="45"/>
                  </a:cubicBezTo>
                  <a:cubicBezTo>
                    <a:pt x="45" y="43"/>
                    <a:pt x="48" y="39"/>
                    <a:pt x="50" y="35"/>
                  </a:cubicBezTo>
                  <a:cubicBezTo>
                    <a:pt x="51" y="32"/>
                    <a:pt x="52" y="28"/>
                    <a:pt x="52" y="24"/>
                  </a:cubicBezTo>
                  <a:cubicBezTo>
                    <a:pt x="52" y="22"/>
                    <a:pt x="51" y="21"/>
                    <a:pt x="51" y="19"/>
                  </a:cubicBezTo>
                  <a:cubicBezTo>
                    <a:pt x="7" y="9"/>
                    <a:pt x="7" y="9"/>
                    <a:pt x="7" y="9"/>
                  </a:cubicBezTo>
                  <a:moveTo>
                    <a:pt x="26" y="0"/>
                  </a:moveTo>
                  <a:cubicBezTo>
                    <a:pt x="21" y="0"/>
                    <a:pt x="15" y="2"/>
                    <a:pt x="11" y="5"/>
                  </a:cubicBezTo>
                  <a:cubicBezTo>
                    <a:pt x="49" y="14"/>
                    <a:pt x="49" y="14"/>
                    <a:pt x="49" y="14"/>
                  </a:cubicBezTo>
                  <a:cubicBezTo>
                    <a:pt x="48" y="12"/>
                    <a:pt x="47" y="10"/>
                    <a:pt x="45" y="9"/>
                  </a:cubicBezTo>
                  <a:cubicBezTo>
                    <a:pt x="45" y="8"/>
                    <a:pt x="45" y="8"/>
                    <a:pt x="44" y="8"/>
                  </a:cubicBezTo>
                  <a:cubicBezTo>
                    <a:pt x="42" y="5"/>
                    <a:pt x="40" y="3"/>
                    <a:pt x="37" y="2"/>
                  </a:cubicBezTo>
                  <a:cubicBezTo>
                    <a:pt x="33" y="1"/>
                    <a:pt x="30" y="0"/>
                    <a:pt x="26"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321">
              <a:extLst>
                <a:ext uri="{FF2B5EF4-FFF2-40B4-BE49-F238E27FC236}">
                  <a16:creationId xmlns:a16="http://schemas.microsoft.com/office/drawing/2014/main" id="{978C058C-64C4-44C1-B05C-49345601FDF6}"/>
                </a:ext>
              </a:extLst>
            </p:cNvPr>
            <p:cNvSpPr>
              <a:spLocks/>
            </p:cNvSpPr>
            <p:nvPr/>
          </p:nvSpPr>
          <p:spPr bwMode="auto">
            <a:xfrm rot="21034599" flipH="1">
              <a:off x="6737415" y="8602888"/>
              <a:ext cx="225162" cy="67517"/>
            </a:xfrm>
            <a:custGeom>
              <a:avLst/>
              <a:gdLst>
                <a:gd name="T0" fmla="*/ 4 w 44"/>
                <a:gd name="T1" fmla="*/ 0 h 14"/>
                <a:gd name="T2" fmla="*/ 0 w 44"/>
                <a:gd name="T3" fmla="*/ 4 h 14"/>
                <a:gd name="T4" fmla="*/ 44 w 44"/>
                <a:gd name="T5" fmla="*/ 14 h 14"/>
                <a:gd name="T6" fmla="*/ 44 w 44"/>
                <a:gd name="T7" fmla="*/ 13 h 14"/>
                <a:gd name="T8" fmla="*/ 42 w 44"/>
                <a:gd name="T9" fmla="*/ 9 h 14"/>
                <a:gd name="T10" fmla="*/ 4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4" y="0"/>
                  </a:moveTo>
                  <a:cubicBezTo>
                    <a:pt x="3" y="1"/>
                    <a:pt x="1" y="3"/>
                    <a:pt x="0" y="4"/>
                  </a:cubicBezTo>
                  <a:cubicBezTo>
                    <a:pt x="44" y="14"/>
                    <a:pt x="44" y="14"/>
                    <a:pt x="44" y="14"/>
                  </a:cubicBezTo>
                  <a:cubicBezTo>
                    <a:pt x="44" y="14"/>
                    <a:pt x="44" y="13"/>
                    <a:pt x="44" y="13"/>
                  </a:cubicBezTo>
                  <a:cubicBezTo>
                    <a:pt x="43" y="12"/>
                    <a:pt x="43" y="10"/>
                    <a:pt x="42" y="9"/>
                  </a:cubicBezTo>
                  <a:cubicBezTo>
                    <a:pt x="4" y="0"/>
                    <a:pt x="4" y="0"/>
                    <a:pt x="4" y="0"/>
                  </a:cubicBezTo>
                </a:path>
              </a:pathLst>
            </a:custGeom>
            <a:solidFill>
              <a:srgbClr val="9A9C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322">
              <a:extLst>
                <a:ext uri="{FF2B5EF4-FFF2-40B4-BE49-F238E27FC236}">
                  <a16:creationId xmlns:a16="http://schemas.microsoft.com/office/drawing/2014/main" id="{7B6F2E31-FEC1-4AFD-80DB-DA74D12818FC}"/>
                </a:ext>
              </a:extLst>
            </p:cNvPr>
            <p:cNvSpPr>
              <a:spLocks noEditPoints="1"/>
            </p:cNvSpPr>
            <p:nvPr/>
          </p:nvSpPr>
          <p:spPr bwMode="auto">
            <a:xfrm rot="21034599" flipH="1">
              <a:off x="2473314" y="9058241"/>
              <a:ext cx="257327" cy="252056"/>
            </a:xfrm>
            <a:custGeom>
              <a:avLst/>
              <a:gdLst>
                <a:gd name="T0" fmla="*/ 51 w 51"/>
                <a:gd name="T1" fmla="*/ 26 h 51"/>
                <a:gd name="T2" fmla="*/ 11 w 51"/>
                <a:gd name="T3" fmla="*/ 46 h 51"/>
                <a:gd name="T4" fmla="*/ 15 w 51"/>
                <a:gd name="T5" fmla="*/ 49 h 51"/>
                <a:gd name="T6" fmla="*/ 19 w 51"/>
                <a:gd name="T7" fmla="*/ 50 h 51"/>
                <a:gd name="T8" fmla="*/ 21 w 51"/>
                <a:gd name="T9" fmla="*/ 51 h 51"/>
                <a:gd name="T10" fmla="*/ 25 w 51"/>
                <a:gd name="T11" fmla="*/ 51 h 51"/>
                <a:gd name="T12" fmla="*/ 26 w 51"/>
                <a:gd name="T13" fmla="*/ 51 h 51"/>
                <a:gd name="T14" fmla="*/ 27 w 51"/>
                <a:gd name="T15" fmla="*/ 51 h 51"/>
                <a:gd name="T16" fmla="*/ 38 w 51"/>
                <a:gd name="T17" fmla="*/ 48 h 51"/>
                <a:gd name="T18" fmla="*/ 39 w 51"/>
                <a:gd name="T19" fmla="*/ 47 h 51"/>
                <a:gd name="T20" fmla="*/ 48 w 51"/>
                <a:gd name="T21" fmla="*/ 36 h 51"/>
                <a:gd name="T22" fmla="*/ 51 w 51"/>
                <a:gd name="T23" fmla="*/ 26 h 51"/>
                <a:gd name="T24" fmla="*/ 25 w 51"/>
                <a:gd name="T25" fmla="*/ 0 h 51"/>
                <a:gd name="T26" fmla="*/ 21 w 51"/>
                <a:gd name="T27" fmla="*/ 1 h 51"/>
                <a:gd name="T28" fmla="*/ 2 w 51"/>
                <a:gd name="T29" fmla="*/ 15 h 51"/>
                <a:gd name="T30" fmla="*/ 0 w 51"/>
                <a:gd name="T31" fmla="*/ 25 h 51"/>
                <a:gd name="T32" fmla="*/ 0 w 51"/>
                <a:gd name="T33" fmla="*/ 30 h 51"/>
                <a:gd name="T34" fmla="*/ 7 w 51"/>
                <a:gd name="T35" fmla="*/ 43 h 51"/>
                <a:gd name="T36" fmla="*/ 7 w 51"/>
                <a:gd name="T37" fmla="*/ 43 h 51"/>
                <a:gd name="T38" fmla="*/ 50 w 51"/>
                <a:gd name="T39" fmla="*/ 21 h 51"/>
                <a:gd name="T40" fmla="*/ 45 w 51"/>
                <a:gd name="T41" fmla="*/ 10 h 51"/>
                <a:gd name="T42" fmla="*/ 41 w 51"/>
                <a:gd name="T43" fmla="*/ 6 h 51"/>
                <a:gd name="T44" fmla="*/ 35 w 51"/>
                <a:gd name="T45" fmla="*/ 2 h 51"/>
                <a:gd name="T46" fmla="*/ 27 w 51"/>
                <a:gd name="T47" fmla="*/ 0 h 51"/>
                <a:gd name="T48" fmla="*/ 25 w 51"/>
                <a:gd name="T4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1">
                  <a:moveTo>
                    <a:pt x="51" y="26"/>
                  </a:moveTo>
                  <a:cubicBezTo>
                    <a:pt x="11" y="46"/>
                    <a:pt x="11" y="46"/>
                    <a:pt x="11" y="46"/>
                  </a:cubicBezTo>
                  <a:cubicBezTo>
                    <a:pt x="12" y="47"/>
                    <a:pt x="14" y="48"/>
                    <a:pt x="15" y="49"/>
                  </a:cubicBezTo>
                  <a:cubicBezTo>
                    <a:pt x="16" y="49"/>
                    <a:pt x="18" y="50"/>
                    <a:pt x="19" y="50"/>
                  </a:cubicBezTo>
                  <a:cubicBezTo>
                    <a:pt x="20" y="50"/>
                    <a:pt x="20" y="50"/>
                    <a:pt x="21" y="51"/>
                  </a:cubicBezTo>
                  <a:cubicBezTo>
                    <a:pt x="22" y="51"/>
                    <a:pt x="24" y="51"/>
                    <a:pt x="25" y="51"/>
                  </a:cubicBezTo>
                  <a:cubicBezTo>
                    <a:pt x="25" y="51"/>
                    <a:pt x="26" y="51"/>
                    <a:pt x="26" y="51"/>
                  </a:cubicBezTo>
                  <a:cubicBezTo>
                    <a:pt x="26" y="51"/>
                    <a:pt x="27" y="51"/>
                    <a:pt x="27" y="51"/>
                  </a:cubicBezTo>
                  <a:cubicBezTo>
                    <a:pt x="31" y="51"/>
                    <a:pt x="35" y="49"/>
                    <a:pt x="38" y="48"/>
                  </a:cubicBezTo>
                  <a:cubicBezTo>
                    <a:pt x="38" y="47"/>
                    <a:pt x="39" y="47"/>
                    <a:pt x="39" y="47"/>
                  </a:cubicBezTo>
                  <a:cubicBezTo>
                    <a:pt x="43" y="44"/>
                    <a:pt x="46" y="41"/>
                    <a:pt x="48" y="36"/>
                  </a:cubicBezTo>
                  <a:cubicBezTo>
                    <a:pt x="50" y="33"/>
                    <a:pt x="51" y="29"/>
                    <a:pt x="51" y="26"/>
                  </a:cubicBezTo>
                  <a:moveTo>
                    <a:pt x="25" y="0"/>
                  </a:moveTo>
                  <a:cubicBezTo>
                    <a:pt x="24" y="0"/>
                    <a:pt x="23" y="0"/>
                    <a:pt x="21" y="1"/>
                  </a:cubicBezTo>
                  <a:cubicBezTo>
                    <a:pt x="13" y="2"/>
                    <a:pt x="6" y="7"/>
                    <a:pt x="2" y="15"/>
                  </a:cubicBezTo>
                  <a:cubicBezTo>
                    <a:pt x="1" y="18"/>
                    <a:pt x="0" y="22"/>
                    <a:pt x="0" y="25"/>
                  </a:cubicBezTo>
                  <a:cubicBezTo>
                    <a:pt x="0" y="27"/>
                    <a:pt x="0" y="29"/>
                    <a:pt x="0" y="30"/>
                  </a:cubicBezTo>
                  <a:cubicBezTo>
                    <a:pt x="1" y="35"/>
                    <a:pt x="3" y="39"/>
                    <a:pt x="7" y="43"/>
                  </a:cubicBezTo>
                  <a:cubicBezTo>
                    <a:pt x="7" y="43"/>
                    <a:pt x="7" y="43"/>
                    <a:pt x="7" y="43"/>
                  </a:cubicBezTo>
                  <a:cubicBezTo>
                    <a:pt x="50" y="21"/>
                    <a:pt x="50" y="21"/>
                    <a:pt x="50" y="21"/>
                  </a:cubicBezTo>
                  <a:cubicBezTo>
                    <a:pt x="49" y="17"/>
                    <a:pt x="48" y="13"/>
                    <a:pt x="45" y="10"/>
                  </a:cubicBezTo>
                  <a:cubicBezTo>
                    <a:pt x="44" y="8"/>
                    <a:pt x="42" y="7"/>
                    <a:pt x="41" y="6"/>
                  </a:cubicBezTo>
                  <a:cubicBezTo>
                    <a:pt x="39" y="4"/>
                    <a:pt x="37" y="3"/>
                    <a:pt x="35" y="2"/>
                  </a:cubicBezTo>
                  <a:cubicBezTo>
                    <a:pt x="33" y="1"/>
                    <a:pt x="30" y="1"/>
                    <a:pt x="27" y="0"/>
                  </a:cubicBezTo>
                  <a:cubicBezTo>
                    <a:pt x="27" y="0"/>
                    <a:pt x="26" y="0"/>
                    <a:pt x="25" y="0"/>
                  </a:cubicBezTo>
                </a:path>
              </a:pathLst>
            </a:custGeom>
            <a:solidFill>
              <a:srgbClr val="FDF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323">
              <a:extLst>
                <a:ext uri="{FF2B5EF4-FFF2-40B4-BE49-F238E27FC236}">
                  <a16:creationId xmlns:a16="http://schemas.microsoft.com/office/drawing/2014/main" id="{86D305CA-C490-4992-AE7A-423052610A57}"/>
                </a:ext>
              </a:extLst>
            </p:cNvPr>
            <p:cNvSpPr>
              <a:spLocks/>
            </p:cNvSpPr>
            <p:nvPr/>
          </p:nvSpPr>
          <p:spPr bwMode="auto">
            <a:xfrm rot="21034599" flipH="1">
              <a:off x="2479792" y="9163883"/>
              <a:ext cx="225162" cy="121529"/>
            </a:xfrm>
            <a:custGeom>
              <a:avLst/>
              <a:gdLst>
                <a:gd name="T0" fmla="*/ 43 w 44"/>
                <a:gd name="T1" fmla="*/ 0 h 25"/>
                <a:gd name="T2" fmla="*/ 0 w 44"/>
                <a:gd name="T3" fmla="*/ 22 h 25"/>
                <a:gd name="T4" fmla="*/ 1 w 44"/>
                <a:gd name="T5" fmla="*/ 23 h 25"/>
                <a:gd name="T6" fmla="*/ 2 w 44"/>
                <a:gd name="T7" fmla="*/ 24 h 25"/>
                <a:gd name="T8" fmla="*/ 3 w 44"/>
                <a:gd name="T9" fmla="*/ 25 h 25"/>
                <a:gd name="T10" fmla="*/ 4 w 44"/>
                <a:gd name="T11" fmla="*/ 25 h 25"/>
                <a:gd name="T12" fmla="*/ 44 w 44"/>
                <a:gd name="T13" fmla="*/ 5 h 25"/>
                <a:gd name="T14" fmla="*/ 43 w 44"/>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25">
                  <a:moveTo>
                    <a:pt x="43" y="0"/>
                  </a:moveTo>
                  <a:cubicBezTo>
                    <a:pt x="0" y="22"/>
                    <a:pt x="0" y="22"/>
                    <a:pt x="0" y="22"/>
                  </a:cubicBezTo>
                  <a:cubicBezTo>
                    <a:pt x="0" y="22"/>
                    <a:pt x="0" y="23"/>
                    <a:pt x="1" y="23"/>
                  </a:cubicBezTo>
                  <a:cubicBezTo>
                    <a:pt x="1" y="23"/>
                    <a:pt x="2" y="24"/>
                    <a:pt x="2" y="24"/>
                  </a:cubicBezTo>
                  <a:cubicBezTo>
                    <a:pt x="2" y="24"/>
                    <a:pt x="3" y="25"/>
                    <a:pt x="3" y="25"/>
                  </a:cubicBezTo>
                  <a:cubicBezTo>
                    <a:pt x="3" y="25"/>
                    <a:pt x="4" y="25"/>
                    <a:pt x="4" y="25"/>
                  </a:cubicBezTo>
                  <a:cubicBezTo>
                    <a:pt x="44" y="5"/>
                    <a:pt x="44" y="5"/>
                    <a:pt x="44" y="5"/>
                  </a:cubicBezTo>
                  <a:cubicBezTo>
                    <a:pt x="44" y="3"/>
                    <a:pt x="43" y="2"/>
                    <a:pt x="43" y="0"/>
                  </a:cubicBezTo>
                </a:path>
              </a:pathLst>
            </a:custGeom>
            <a:solidFill>
              <a:srgbClr val="A9A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324">
              <a:extLst>
                <a:ext uri="{FF2B5EF4-FFF2-40B4-BE49-F238E27FC236}">
                  <a16:creationId xmlns:a16="http://schemas.microsoft.com/office/drawing/2014/main" id="{B4AA304A-670F-4073-91FB-BA431D977F57}"/>
                </a:ext>
              </a:extLst>
            </p:cNvPr>
            <p:cNvSpPr>
              <a:spLocks/>
            </p:cNvSpPr>
            <p:nvPr/>
          </p:nvSpPr>
          <p:spPr bwMode="auto">
            <a:xfrm rot="21034599" flipH="1">
              <a:off x="1153578" y="3549685"/>
              <a:ext cx="275707" cy="247557"/>
            </a:xfrm>
            <a:custGeom>
              <a:avLst/>
              <a:gdLst>
                <a:gd name="T0" fmla="*/ 28 w 54"/>
                <a:gd name="T1" fmla="*/ 0 h 50"/>
                <a:gd name="T2" fmla="*/ 5 w 54"/>
                <a:gd name="T3" fmla="*/ 15 h 50"/>
                <a:gd name="T4" fmla="*/ 18 w 54"/>
                <a:gd name="T5" fmla="*/ 48 h 50"/>
                <a:gd name="T6" fmla="*/ 24 w 54"/>
                <a:gd name="T7" fmla="*/ 50 h 50"/>
                <a:gd name="T8" fmla="*/ 28 w 54"/>
                <a:gd name="T9" fmla="*/ 50 h 50"/>
                <a:gd name="T10" fmla="*/ 30 w 54"/>
                <a:gd name="T11" fmla="*/ 50 h 50"/>
                <a:gd name="T12" fmla="*/ 41 w 54"/>
                <a:gd name="T13" fmla="*/ 47 h 50"/>
                <a:gd name="T14" fmla="*/ 46 w 54"/>
                <a:gd name="T15" fmla="*/ 43 h 50"/>
                <a:gd name="T16" fmla="*/ 52 w 54"/>
                <a:gd name="T17" fmla="*/ 35 h 50"/>
                <a:gd name="T18" fmla="*/ 53 w 54"/>
                <a:gd name="T19" fmla="*/ 32 h 50"/>
                <a:gd name="T20" fmla="*/ 54 w 54"/>
                <a:gd name="T21" fmla="*/ 26 h 50"/>
                <a:gd name="T22" fmla="*/ 53 w 54"/>
                <a:gd name="T23" fmla="*/ 18 h 50"/>
                <a:gd name="T24" fmla="*/ 50 w 54"/>
                <a:gd name="T25" fmla="*/ 12 h 50"/>
                <a:gd name="T26" fmla="*/ 39 w 54"/>
                <a:gd name="T27" fmla="*/ 2 h 50"/>
                <a:gd name="T28" fmla="*/ 28 w 54"/>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50">
                  <a:moveTo>
                    <a:pt x="28" y="0"/>
                  </a:moveTo>
                  <a:cubicBezTo>
                    <a:pt x="19" y="0"/>
                    <a:pt x="9" y="5"/>
                    <a:pt x="5" y="15"/>
                  </a:cubicBezTo>
                  <a:cubicBezTo>
                    <a:pt x="0" y="28"/>
                    <a:pt x="6" y="43"/>
                    <a:pt x="18" y="48"/>
                  </a:cubicBezTo>
                  <a:cubicBezTo>
                    <a:pt x="20" y="49"/>
                    <a:pt x="22" y="49"/>
                    <a:pt x="24" y="50"/>
                  </a:cubicBezTo>
                  <a:cubicBezTo>
                    <a:pt x="25" y="50"/>
                    <a:pt x="27" y="50"/>
                    <a:pt x="28" y="50"/>
                  </a:cubicBezTo>
                  <a:cubicBezTo>
                    <a:pt x="29" y="50"/>
                    <a:pt x="29" y="50"/>
                    <a:pt x="30" y="50"/>
                  </a:cubicBezTo>
                  <a:cubicBezTo>
                    <a:pt x="34" y="50"/>
                    <a:pt x="38" y="49"/>
                    <a:pt x="41" y="47"/>
                  </a:cubicBezTo>
                  <a:cubicBezTo>
                    <a:pt x="43" y="46"/>
                    <a:pt x="44" y="45"/>
                    <a:pt x="46" y="43"/>
                  </a:cubicBezTo>
                  <a:cubicBezTo>
                    <a:pt x="48" y="41"/>
                    <a:pt x="50" y="38"/>
                    <a:pt x="52" y="35"/>
                  </a:cubicBezTo>
                  <a:cubicBezTo>
                    <a:pt x="52" y="34"/>
                    <a:pt x="52" y="33"/>
                    <a:pt x="53" y="32"/>
                  </a:cubicBezTo>
                  <a:cubicBezTo>
                    <a:pt x="53" y="30"/>
                    <a:pt x="54" y="28"/>
                    <a:pt x="54" y="26"/>
                  </a:cubicBezTo>
                  <a:cubicBezTo>
                    <a:pt x="54" y="23"/>
                    <a:pt x="53" y="20"/>
                    <a:pt x="53" y="18"/>
                  </a:cubicBezTo>
                  <a:cubicBezTo>
                    <a:pt x="52" y="16"/>
                    <a:pt x="51" y="14"/>
                    <a:pt x="50" y="12"/>
                  </a:cubicBezTo>
                  <a:cubicBezTo>
                    <a:pt x="48" y="8"/>
                    <a:pt x="44" y="4"/>
                    <a:pt x="39" y="2"/>
                  </a:cubicBezTo>
                  <a:cubicBezTo>
                    <a:pt x="35" y="0"/>
                    <a:pt x="32" y="0"/>
                    <a:pt x="28" y="0"/>
                  </a:cubicBezTo>
                </a:path>
              </a:pathLst>
            </a:custGeom>
            <a:solidFill>
              <a:srgbClr val="EEF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325">
              <a:extLst>
                <a:ext uri="{FF2B5EF4-FFF2-40B4-BE49-F238E27FC236}">
                  <a16:creationId xmlns:a16="http://schemas.microsoft.com/office/drawing/2014/main" id="{B8D62EC6-AC9F-4BB3-A32E-8D4250B158E4}"/>
                </a:ext>
              </a:extLst>
            </p:cNvPr>
            <p:cNvSpPr>
              <a:spLocks noEditPoints="1"/>
            </p:cNvSpPr>
            <p:nvPr/>
          </p:nvSpPr>
          <p:spPr bwMode="auto">
            <a:xfrm rot="21034599" flipH="1">
              <a:off x="11207927" y="6649673"/>
              <a:ext cx="266517" cy="252056"/>
            </a:xfrm>
            <a:custGeom>
              <a:avLst/>
              <a:gdLst>
                <a:gd name="T0" fmla="*/ 30 w 52"/>
                <a:gd name="T1" fmla="*/ 1 h 51"/>
                <a:gd name="T2" fmla="*/ 0 w 52"/>
                <a:gd name="T3" fmla="*/ 30 h 51"/>
                <a:gd name="T4" fmla="*/ 1 w 52"/>
                <a:gd name="T5" fmla="*/ 34 h 51"/>
                <a:gd name="T6" fmla="*/ 4 w 52"/>
                <a:gd name="T7" fmla="*/ 39 h 51"/>
                <a:gd name="T8" fmla="*/ 7 w 52"/>
                <a:gd name="T9" fmla="*/ 43 h 51"/>
                <a:gd name="T10" fmla="*/ 11 w 52"/>
                <a:gd name="T11" fmla="*/ 47 h 51"/>
                <a:gd name="T12" fmla="*/ 15 w 52"/>
                <a:gd name="T13" fmla="*/ 49 h 51"/>
                <a:gd name="T14" fmla="*/ 25 w 52"/>
                <a:gd name="T15" fmla="*/ 51 h 51"/>
                <a:gd name="T16" fmla="*/ 48 w 52"/>
                <a:gd name="T17" fmla="*/ 36 h 51"/>
                <a:gd name="T18" fmla="*/ 49 w 52"/>
                <a:gd name="T19" fmla="*/ 35 h 51"/>
                <a:gd name="T20" fmla="*/ 50 w 52"/>
                <a:gd name="T21" fmla="*/ 29 h 51"/>
                <a:gd name="T22" fmla="*/ 35 w 52"/>
                <a:gd name="T23" fmla="*/ 3 h 51"/>
                <a:gd name="T24" fmla="*/ 30 w 52"/>
                <a:gd name="T25" fmla="*/ 1 h 51"/>
                <a:gd name="T26" fmla="*/ 25 w 52"/>
                <a:gd name="T27" fmla="*/ 0 h 51"/>
                <a:gd name="T28" fmla="*/ 2 w 52"/>
                <a:gd name="T29" fmla="*/ 16 h 51"/>
                <a:gd name="T30" fmla="*/ 0 w 52"/>
                <a:gd name="T31" fmla="*/ 28 h 51"/>
                <a:gd name="T32" fmla="*/ 27 w 52"/>
                <a:gd name="T33" fmla="*/ 0 h 51"/>
                <a:gd name="T34" fmla="*/ 25 w 52"/>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51">
                  <a:moveTo>
                    <a:pt x="30" y="1"/>
                  </a:moveTo>
                  <a:cubicBezTo>
                    <a:pt x="0" y="30"/>
                    <a:pt x="0" y="30"/>
                    <a:pt x="0" y="30"/>
                  </a:cubicBezTo>
                  <a:cubicBezTo>
                    <a:pt x="1" y="32"/>
                    <a:pt x="1" y="33"/>
                    <a:pt x="1" y="34"/>
                  </a:cubicBezTo>
                  <a:cubicBezTo>
                    <a:pt x="2" y="36"/>
                    <a:pt x="3" y="38"/>
                    <a:pt x="4" y="39"/>
                  </a:cubicBezTo>
                  <a:cubicBezTo>
                    <a:pt x="5" y="41"/>
                    <a:pt x="6" y="42"/>
                    <a:pt x="7" y="43"/>
                  </a:cubicBezTo>
                  <a:cubicBezTo>
                    <a:pt x="8" y="44"/>
                    <a:pt x="9" y="46"/>
                    <a:pt x="11" y="47"/>
                  </a:cubicBezTo>
                  <a:cubicBezTo>
                    <a:pt x="12" y="47"/>
                    <a:pt x="14" y="48"/>
                    <a:pt x="15" y="49"/>
                  </a:cubicBezTo>
                  <a:cubicBezTo>
                    <a:pt x="18" y="50"/>
                    <a:pt x="22" y="51"/>
                    <a:pt x="25" y="51"/>
                  </a:cubicBezTo>
                  <a:cubicBezTo>
                    <a:pt x="35" y="51"/>
                    <a:pt x="44" y="45"/>
                    <a:pt x="48" y="36"/>
                  </a:cubicBezTo>
                  <a:cubicBezTo>
                    <a:pt x="49" y="35"/>
                    <a:pt x="49" y="35"/>
                    <a:pt x="49" y="35"/>
                  </a:cubicBezTo>
                  <a:cubicBezTo>
                    <a:pt x="50" y="33"/>
                    <a:pt x="50" y="31"/>
                    <a:pt x="50" y="29"/>
                  </a:cubicBezTo>
                  <a:cubicBezTo>
                    <a:pt x="52" y="18"/>
                    <a:pt x="46" y="7"/>
                    <a:pt x="35" y="3"/>
                  </a:cubicBezTo>
                  <a:cubicBezTo>
                    <a:pt x="34" y="2"/>
                    <a:pt x="32" y="1"/>
                    <a:pt x="30" y="1"/>
                  </a:cubicBezTo>
                  <a:moveTo>
                    <a:pt x="25" y="0"/>
                  </a:moveTo>
                  <a:cubicBezTo>
                    <a:pt x="16" y="0"/>
                    <a:pt x="6" y="6"/>
                    <a:pt x="2" y="16"/>
                  </a:cubicBezTo>
                  <a:cubicBezTo>
                    <a:pt x="0" y="20"/>
                    <a:pt x="0" y="24"/>
                    <a:pt x="0" y="28"/>
                  </a:cubicBezTo>
                  <a:cubicBezTo>
                    <a:pt x="27" y="0"/>
                    <a:pt x="27" y="0"/>
                    <a:pt x="27" y="0"/>
                  </a:cubicBezTo>
                  <a:cubicBezTo>
                    <a:pt x="27" y="0"/>
                    <a:pt x="26" y="0"/>
                    <a:pt x="25" y="0"/>
                  </a:cubicBezTo>
                </a:path>
              </a:pathLst>
            </a:custGeom>
            <a:solidFill>
              <a:srgbClr val="FCE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26">
              <a:extLst>
                <a:ext uri="{FF2B5EF4-FFF2-40B4-BE49-F238E27FC236}">
                  <a16:creationId xmlns:a16="http://schemas.microsoft.com/office/drawing/2014/main" id="{30BC2D7E-636F-4224-A9B1-FF2D4FC07382}"/>
                </a:ext>
              </a:extLst>
            </p:cNvPr>
            <p:cNvSpPr>
              <a:spLocks/>
            </p:cNvSpPr>
            <p:nvPr/>
          </p:nvSpPr>
          <p:spPr bwMode="auto">
            <a:xfrm rot="21034599" flipH="1">
              <a:off x="11313554" y="6640968"/>
              <a:ext cx="151640" cy="148535"/>
            </a:xfrm>
            <a:custGeom>
              <a:avLst/>
              <a:gdLst>
                <a:gd name="T0" fmla="*/ 27 w 30"/>
                <a:gd name="T1" fmla="*/ 0 h 30"/>
                <a:gd name="T2" fmla="*/ 0 w 30"/>
                <a:gd name="T3" fmla="*/ 28 h 30"/>
                <a:gd name="T4" fmla="*/ 0 w 30"/>
                <a:gd name="T5" fmla="*/ 30 h 30"/>
                <a:gd name="T6" fmla="*/ 30 w 30"/>
                <a:gd name="T7" fmla="*/ 1 h 30"/>
                <a:gd name="T8" fmla="*/ 27 w 30"/>
                <a:gd name="T9" fmla="*/ 0 h 30"/>
              </a:gdLst>
              <a:ahLst/>
              <a:cxnLst>
                <a:cxn ang="0">
                  <a:pos x="T0" y="T1"/>
                </a:cxn>
                <a:cxn ang="0">
                  <a:pos x="T2" y="T3"/>
                </a:cxn>
                <a:cxn ang="0">
                  <a:pos x="T4" y="T5"/>
                </a:cxn>
                <a:cxn ang="0">
                  <a:pos x="T6" y="T7"/>
                </a:cxn>
                <a:cxn ang="0">
                  <a:pos x="T8" y="T9"/>
                </a:cxn>
              </a:cxnLst>
              <a:rect l="0" t="0" r="r" b="b"/>
              <a:pathLst>
                <a:path w="30" h="30">
                  <a:moveTo>
                    <a:pt x="27" y="0"/>
                  </a:moveTo>
                  <a:cubicBezTo>
                    <a:pt x="0" y="28"/>
                    <a:pt x="0" y="28"/>
                    <a:pt x="0" y="28"/>
                  </a:cubicBezTo>
                  <a:cubicBezTo>
                    <a:pt x="0" y="29"/>
                    <a:pt x="0" y="29"/>
                    <a:pt x="0" y="30"/>
                  </a:cubicBezTo>
                  <a:cubicBezTo>
                    <a:pt x="30" y="1"/>
                    <a:pt x="30" y="1"/>
                    <a:pt x="30" y="1"/>
                  </a:cubicBezTo>
                  <a:cubicBezTo>
                    <a:pt x="29" y="1"/>
                    <a:pt x="28" y="1"/>
                    <a:pt x="27" y="0"/>
                  </a:cubicBezTo>
                </a:path>
              </a:pathLst>
            </a:custGeom>
            <a:solidFill>
              <a:srgbClr val="A8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327">
              <a:extLst>
                <a:ext uri="{FF2B5EF4-FFF2-40B4-BE49-F238E27FC236}">
                  <a16:creationId xmlns:a16="http://schemas.microsoft.com/office/drawing/2014/main" id="{30D9A079-3FAE-48C4-A5A8-A0C717645A03}"/>
                </a:ext>
              </a:extLst>
            </p:cNvPr>
            <p:cNvSpPr>
              <a:spLocks noEditPoints="1"/>
            </p:cNvSpPr>
            <p:nvPr/>
          </p:nvSpPr>
          <p:spPr bwMode="auto">
            <a:xfrm rot="21034599" flipH="1">
              <a:off x="12504991" y="7142336"/>
              <a:ext cx="257327" cy="247557"/>
            </a:xfrm>
            <a:custGeom>
              <a:avLst/>
              <a:gdLst>
                <a:gd name="T0" fmla="*/ 42 w 51"/>
                <a:gd name="T1" fmla="*/ 6 h 50"/>
                <a:gd name="T2" fmla="*/ 17 w 51"/>
                <a:gd name="T3" fmla="*/ 49 h 50"/>
                <a:gd name="T4" fmla="*/ 25 w 51"/>
                <a:gd name="T5" fmla="*/ 50 h 50"/>
                <a:gd name="T6" fmla="*/ 26 w 51"/>
                <a:gd name="T7" fmla="*/ 50 h 50"/>
                <a:gd name="T8" fmla="*/ 27 w 51"/>
                <a:gd name="T9" fmla="*/ 50 h 50"/>
                <a:gd name="T10" fmla="*/ 36 w 51"/>
                <a:gd name="T11" fmla="*/ 48 h 50"/>
                <a:gd name="T12" fmla="*/ 37 w 51"/>
                <a:gd name="T13" fmla="*/ 47 h 50"/>
                <a:gd name="T14" fmla="*/ 47 w 51"/>
                <a:gd name="T15" fmla="*/ 39 h 50"/>
                <a:gd name="T16" fmla="*/ 47 w 51"/>
                <a:gd name="T17" fmla="*/ 38 h 50"/>
                <a:gd name="T18" fmla="*/ 49 w 51"/>
                <a:gd name="T19" fmla="*/ 35 h 50"/>
                <a:gd name="T20" fmla="*/ 51 w 51"/>
                <a:gd name="T21" fmla="*/ 23 h 50"/>
                <a:gd name="T22" fmla="*/ 51 w 51"/>
                <a:gd name="T23" fmla="*/ 22 h 50"/>
                <a:gd name="T24" fmla="*/ 48 w 51"/>
                <a:gd name="T25" fmla="*/ 13 h 50"/>
                <a:gd name="T26" fmla="*/ 45 w 51"/>
                <a:gd name="T27" fmla="*/ 8 h 50"/>
                <a:gd name="T28" fmla="*/ 42 w 51"/>
                <a:gd name="T29" fmla="*/ 6 h 50"/>
                <a:gd name="T30" fmla="*/ 26 w 51"/>
                <a:gd name="T31" fmla="*/ 0 h 50"/>
                <a:gd name="T32" fmla="*/ 15 w 51"/>
                <a:gd name="T33" fmla="*/ 2 h 50"/>
                <a:gd name="T34" fmla="*/ 14 w 51"/>
                <a:gd name="T35" fmla="*/ 3 h 50"/>
                <a:gd name="T36" fmla="*/ 11 w 51"/>
                <a:gd name="T37" fmla="*/ 4 h 50"/>
                <a:gd name="T38" fmla="*/ 9 w 51"/>
                <a:gd name="T39" fmla="*/ 6 h 50"/>
                <a:gd name="T40" fmla="*/ 2 w 51"/>
                <a:gd name="T41" fmla="*/ 15 h 50"/>
                <a:gd name="T42" fmla="*/ 2 w 51"/>
                <a:gd name="T43" fmla="*/ 34 h 50"/>
                <a:gd name="T44" fmla="*/ 5 w 51"/>
                <a:gd name="T45" fmla="*/ 39 h 50"/>
                <a:gd name="T46" fmla="*/ 11 w 51"/>
                <a:gd name="T47" fmla="*/ 46 h 50"/>
                <a:gd name="T48" fmla="*/ 13 w 51"/>
                <a:gd name="T49" fmla="*/ 47 h 50"/>
                <a:gd name="T50" fmla="*/ 15 w 51"/>
                <a:gd name="T51" fmla="*/ 48 h 50"/>
                <a:gd name="T52" fmla="*/ 41 w 51"/>
                <a:gd name="T53" fmla="*/ 5 h 50"/>
                <a:gd name="T54" fmla="*/ 36 w 51"/>
                <a:gd name="T55" fmla="*/ 2 h 50"/>
                <a:gd name="T56" fmla="*/ 26 w 51"/>
                <a:gd name="T57"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42" y="6"/>
                  </a:moveTo>
                  <a:cubicBezTo>
                    <a:pt x="17" y="49"/>
                    <a:pt x="17" y="49"/>
                    <a:pt x="17" y="49"/>
                  </a:cubicBezTo>
                  <a:cubicBezTo>
                    <a:pt x="19" y="50"/>
                    <a:pt x="22" y="50"/>
                    <a:pt x="25" y="50"/>
                  </a:cubicBezTo>
                  <a:cubicBezTo>
                    <a:pt x="25" y="50"/>
                    <a:pt x="26" y="50"/>
                    <a:pt x="26" y="50"/>
                  </a:cubicBezTo>
                  <a:cubicBezTo>
                    <a:pt x="26" y="50"/>
                    <a:pt x="26" y="50"/>
                    <a:pt x="27" y="50"/>
                  </a:cubicBezTo>
                  <a:cubicBezTo>
                    <a:pt x="30" y="50"/>
                    <a:pt x="33" y="49"/>
                    <a:pt x="36" y="48"/>
                  </a:cubicBezTo>
                  <a:cubicBezTo>
                    <a:pt x="37" y="48"/>
                    <a:pt x="37" y="48"/>
                    <a:pt x="37" y="47"/>
                  </a:cubicBezTo>
                  <a:cubicBezTo>
                    <a:pt x="41" y="46"/>
                    <a:pt x="44" y="43"/>
                    <a:pt x="47" y="39"/>
                  </a:cubicBezTo>
                  <a:cubicBezTo>
                    <a:pt x="47" y="39"/>
                    <a:pt x="47" y="38"/>
                    <a:pt x="47" y="38"/>
                  </a:cubicBezTo>
                  <a:cubicBezTo>
                    <a:pt x="48" y="37"/>
                    <a:pt x="48" y="36"/>
                    <a:pt x="49" y="35"/>
                  </a:cubicBezTo>
                  <a:cubicBezTo>
                    <a:pt x="50" y="31"/>
                    <a:pt x="51" y="27"/>
                    <a:pt x="51" y="23"/>
                  </a:cubicBezTo>
                  <a:cubicBezTo>
                    <a:pt x="51" y="23"/>
                    <a:pt x="51" y="22"/>
                    <a:pt x="51" y="22"/>
                  </a:cubicBezTo>
                  <a:cubicBezTo>
                    <a:pt x="50" y="19"/>
                    <a:pt x="49" y="16"/>
                    <a:pt x="48" y="13"/>
                  </a:cubicBezTo>
                  <a:cubicBezTo>
                    <a:pt x="47" y="12"/>
                    <a:pt x="46" y="10"/>
                    <a:pt x="45" y="8"/>
                  </a:cubicBezTo>
                  <a:cubicBezTo>
                    <a:pt x="44" y="7"/>
                    <a:pt x="43" y="6"/>
                    <a:pt x="42" y="6"/>
                  </a:cubicBezTo>
                  <a:moveTo>
                    <a:pt x="26" y="0"/>
                  </a:moveTo>
                  <a:cubicBezTo>
                    <a:pt x="22" y="0"/>
                    <a:pt x="18" y="1"/>
                    <a:pt x="15" y="2"/>
                  </a:cubicBezTo>
                  <a:cubicBezTo>
                    <a:pt x="15" y="2"/>
                    <a:pt x="14" y="3"/>
                    <a:pt x="14" y="3"/>
                  </a:cubicBezTo>
                  <a:cubicBezTo>
                    <a:pt x="13" y="3"/>
                    <a:pt x="12" y="4"/>
                    <a:pt x="11" y="4"/>
                  </a:cubicBezTo>
                  <a:cubicBezTo>
                    <a:pt x="10" y="5"/>
                    <a:pt x="9" y="6"/>
                    <a:pt x="9" y="6"/>
                  </a:cubicBezTo>
                  <a:cubicBezTo>
                    <a:pt x="6" y="9"/>
                    <a:pt x="4" y="12"/>
                    <a:pt x="2" y="15"/>
                  </a:cubicBezTo>
                  <a:cubicBezTo>
                    <a:pt x="0" y="21"/>
                    <a:pt x="0" y="28"/>
                    <a:pt x="2" y="34"/>
                  </a:cubicBezTo>
                  <a:cubicBezTo>
                    <a:pt x="3" y="36"/>
                    <a:pt x="4" y="38"/>
                    <a:pt x="5" y="39"/>
                  </a:cubicBezTo>
                  <a:cubicBezTo>
                    <a:pt x="6" y="42"/>
                    <a:pt x="8" y="44"/>
                    <a:pt x="11" y="46"/>
                  </a:cubicBezTo>
                  <a:cubicBezTo>
                    <a:pt x="12" y="46"/>
                    <a:pt x="12" y="47"/>
                    <a:pt x="13" y="47"/>
                  </a:cubicBezTo>
                  <a:cubicBezTo>
                    <a:pt x="14" y="48"/>
                    <a:pt x="15" y="48"/>
                    <a:pt x="15" y="48"/>
                  </a:cubicBezTo>
                  <a:cubicBezTo>
                    <a:pt x="41" y="5"/>
                    <a:pt x="41" y="5"/>
                    <a:pt x="41" y="5"/>
                  </a:cubicBezTo>
                  <a:cubicBezTo>
                    <a:pt x="39" y="4"/>
                    <a:pt x="38" y="3"/>
                    <a:pt x="36" y="2"/>
                  </a:cubicBezTo>
                  <a:cubicBezTo>
                    <a:pt x="32" y="0"/>
                    <a:pt x="29" y="0"/>
                    <a:pt x="26"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328">
              <a:extLst>
                <a:ext uri="{FF2B5EF4-FFF2-40B4-BE49-F238E27FC236}">
                  <a16:creationId xmlns:a16="http://schemas.microsoft.com/office/drawing/2014/main" id="{8F4FD21E-4949-4FC9-A04E-25882BB0B039}"/>
                </a:ext>
              </a:extLst>
            </p:cNvPr>
            <p:cNvSpPr>
              <a:spLocks/>
            </p:cNvSpPr>
            <p:nvPr/>
          </p:nvSpPr>
          <p:spPr bwMode="auto">
            <a:xfrm rot="21034599" flipH="1">
              <a:off x="12552602" y="7166975"/>
              <a:ext cx="137854" cy="220551"/>
            </a:xfrm>
            <a:custGeom>
              <a:avLst/>
              <a:gdLst>
                <a:gd name="T0" fmla="*/ 26 w 27"/>
                <a:gd name="T1" fmla="*/ 0 h 44"/>
                <a:gd name="T2" fmla="*/ 0 w 27"/>
                <a:gd name="T3" fmla="*/ 43 h 44"/>
                <a:gd name="T4" fmla="*/ 1 w 27"/>
                <a:gd name="T5" fmla="*/ 43 h 44"/>
                <a:gd name="T6" fmla="*/ 2 w 27"/>
                <a:gd name="T7" fmla="*/ 44 h 44"/>
                <a:gd name="T8" fmla="*/ 27 w 27"/>
                <a:gd name="T9" fmla="*/ 1 h 44"/>
                <a:gd name="T10" fmla="*/ 26 w 27"/>
                <a:gd name="T11" fmla="*/ 0 h 44"/>
              </a:gdLst>
              <a:ahLst/>
              <a:cxnLst>
                <a:cxn ang="0">
                  <a:pos x="T0" y="T1"/>
                </a:cxn>
                <a:cxn ang="0">
                  <a:pos x="T2" y="T3"/>
                </a:cxn>
                <a:cxn ang="0">
                  <a:pos x="T4" y="T5"/>
                </a:cxn>
                <a:cxn ang="0">
                  <a:pos x="T6" y="T7"/>
                </a:cxn>
                <a:cxn ang="0">
                  <a:pos x="T8" y="T9"/>
                </a:cxn>
                <a:cxn ang="0">
                  <a:pos x="T10" y="T11"/>
                </a:cxn>
              </a:cxnLst>
              <a:rect l="0" t="0" r="r" b="b"/>
              <a:pathLst>
                <a:path w="27" h="44">
                  <a:moveTo>
                    <a:pt x="26" y="0"/>
                  </a:moveTo>
                  <a:cubicBezTo>
                    <a:pt x="0" y="43"/>
                    <a:pt x="0" y="43"/>
                    <a:pt x="0" y="43"/>
                  </a:cubicBezTo>
                  <a:cubicBezTo>
                    <a:pt x="0" y="43"/>
                    <a:pt x="1" y="43"/>
                    <a:pt x="1" y="43"/>
                  </a:cubicBezTo>
                  <a:cubicBezTo>
                    <a:pt x="1" y="43"/>
                    <a:pt x="1" y="44"/>
                    <a:pt x="2" y="44"/>
                  </a:cubicBezTo>
                  <a:cubicBezTo>
                    <a:pt x="27" y="1"/>
                    <a:pt x="27" y="1"/>
                    <a:pt x="27" y="1"/>
                  </a:cubicBezTo>
                  <a:cubicBezTo>
                    <a:pt x="26" y="0"/>
                    <a:pt x="26" y="0"/>
                    <a:pt x="26" y="0"/>
                  </a:cubicBezTo>
                </a:path>
              </a:pathLst>
            </a:custGeom>
            <a:solidFill>
              <a:srgbClr val="DDDE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329">
              <a:extLst>
                <a:ext uri="{FF2B5EF4-FFF2-40B4-BE49-F238E27FC236}">
                  <a16:creationId xmlns:a16="http://schemas.microsoft.com/office/drawing/2014/main" id="{43A918E7-D701-4569-9A70-931E58A251E6}"/>
                </a:ext>
              </a:extLst>
            </p:cNvPr>
            <p:cNvSpPr>
              <a:spLocks/>
            </p:cNvSpPr>
            <p:nvPr/>
          </p:nvSpPr>
          <p:spPr bwMode="auto">
            <a:xfrm rot="21034599" flipH="1">
              <a:off x="11901163" y="10144633"/>
              <a:ext cx="68928" cy="4502"/>
            </a:xfrm>
            <a:custGeom>
              <a:avLst/>
              <a:gdLst>
                <a:gd name="T0" fmla="*/ 7 w 14"/>
                <a:gd name="T1" fmla="*/ 0 h 1"/>
                <a:gd name="T2" fmla="*/ 0 w 14"/>
                <a:gd name="T3" fmla="*/ 1 h 1"/>
                <a:gd name="T4" fmla="*/ 14 w 14"/>
                <a:gd name="T5" fmla="*/ 1 h 1"/>
                <a:gd name="T6" fmla="*/ 7 w 14"/>
                <a:gd name="T7" fmla="*/ 0 h 1"/>
              </a:gdLst>
              <a:ahLst/>
              <a:cxnLst>
                <a:cxn ang="0">
                  <a:pos x="T0" y="T1"/>
                </a:cxn>
                <a:cxn ang="0">
                  <a:pos x="T2" y="T3"/>
                </a:cxn>
                <a:cxn ang="0">
                  <a:pos x="T4" y="T5"/>
                </a:cxn>
                <a:cxn ang="0">
                  <a:pos x="T6" y="T7"/>
                </a:cxn>
              </a:cxnLst>
              <a:rect l="0" t="0" r="r" b="b"/>
              <a:pathLst>
                <a:path w="14" h="1">
                  <a:moveTo>
                    <a:pt x="7" y="0"/>
                  </a:moveTo>
                  <a:cubicBezTo>
                    <a:pt x="4" y="0"/>
                    <a:pt x="2" y="0"/>
                    <a:pt x="0" y="1"/>
                  </a:cubicBezTo>
                  <a:cubicBezTo>
                    <a:pt x="14" y="1"/>
                    <a:pt x="14" y="1"/>
                    <a:pt x="14" y="1"/>
                  </a:cubicBezTo>
                  <a:cubicBezTo>
                    <a:pt x="12" y="0"/>
                    <a:pt x="9" y="0"/>
                    <a:pt x="7" y="0"/>
                  </a:cubicBezTo>
                </a:path>
              </a:pathLst>
            </a:custGeom>
            <a:solidFill>
              <a:srgbClr val="EEF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330">
              <a:extLst>
                <a:ext uri="{FF2B5EF4-FFF2-40B4-BE49-F238E27FC236}">
                  <a16:creationId xmlns:a16="http://schemas.microsoft.com/office/drawing/2014/main" id="{D72E5981-CCAE-4FA0-89A9-AAA7A8B82884}"/>
                </a:ext>
              </a:extLst>
            </p:cNvPr>
            <p:cNvSpPr>
              <a:spLocks/>
            </p:cNvSpPr>
            <p:nvPr/>
          </p:nvSpPr>
          <p:spPr bwMode="auto">
            <a:xfrm rot="21034599" flipH="1">
              <a:off x="15066699" y="8131887"/>
              <a:ext cx="192995" cy="180040"/>
            </a:xfrm>
            <a:custGeom>
              <a:avLst/>
              <a:gdLst>
                <a:gd name="T0" fmla="*/ 19 w 38"/>
                <a:gd name="T1" fmla="*/ 0 h 36"/>
                <a:gd name="T2" fmla="*/ 16 w 38"/>
                <a:gd name="T3" fmla="*/ 0 h 36"/>
                <a:gd name="T4" fmla="*/ 10 w 38"/>
                <a:gd name="T5" fmla="*/ 2 h 36"/>
                <a:gd name="T6" fmla="*/ 3 w 38"/>
                <a:gd name="T7" fmla="*/ 10 h 36"/>
                <a:gd name="T8" fmla="*/ 6 w 38"/>
                <a:gd name="T9" fmla="*/ 30 h 36"/>
                <a:gd name="T10" fmla="*/ 8 w 38"/>
                <a:gd name="T11" fmla="*/ 32 h 36"/>
                <a:gd name="T12" fmla="*/ 12 w 38"/>
                <a:gd name="T13" fmla="*/ 34 h 36"/>
                <a:gd name="T14" fmla="*/ 17 w 38"/>
                <a:gd name="T15" fmla="*/ 35 h 36"/>
                <a:gd name="T16" fmla="*/ 19 w 38"/>
                <a:gd name="T17" fmla="*/ 36 h 36"/>
                <a:gd name="T18" fmla="*/ 19 w 38"/>
                <a:gd name="T19" fmla="*/ 36 h 36"/>
                <a:gd name="T20" fmla="*/ 36 w 38"/>
                <a:gd name="T21" fmla="*/ 25 h 36"/>
                <a:gd name="T22" fmla="*/ 36 w 38"/>
                <a:gd name="T23" fmla="*/ 11 h 36"/>
                <a:gd name="T24" fmla="*/ 33 w 38"/>
                <a:gd name="T25" fmla="*/ 6 h 36"/>
                <a:gd name="T26" fmla="*/ 27 w 38"/>
                <a:gd name="T27" fmla="*/ 1 h 36"/>
                <a:gd name="T28" fmla="*/ 19 w 38"/>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36">
                  <a:moveTo>
                    <a:pt x="19" y="0"/>
                  </a:moveTo>
                  <a:cubicBezTo>
                    <a:pt x="18" y="0"/>
                    <a:pt x="17" y="0"/>
                    <a:pt x="16" y="0"/>
                  </a:cubicBezTo>
                  <a:cubicBezTo>
                    <a:pt x="14" y="0"/>
                    <a:pt x="12" y="1"/>
                    <a:pt x="10" y="2"/>
                  </a:cubicBezTo>
                  <a:cubicBezTo>
                    <a:pt x="7" y="4"/>
                    <a:pt x="5" y="7"/>
                    <a:pt x="3" y="10"/>
                  </a:cubicBezTo>
                  <a:cubicBezTo>
                    <a:pt x="0" y="17"/>
                    <a:pt x="2" y="25"/>
                    <a:pt x="6" y="30"/>
                  </a:cubicBezTo>
                  <a:cubicBezTo>
                    <a:pt x="7" y="30"/>
                    <a:pt x="8" y="31"/>
                    <a:pt x="8" y="32"/>
                  </a:cubicBezTo>
                  <a:cubicBezTo>
                    <a:pt x="9" y="33"/>
                    <a:pt x="11" y="33"/>
                    <a:pt x="12" y="34"/>
                  </a:cubicBezTo>
                  <a:cubicBezTo>
                    <a:pt x="14" y="35"/>
                    <a:pt x="15" y="35"/>
                    <a:pt x="17" y="35"/>
                  </a:cubicBezTo>
                  <a:cubicBezTo>
                    <a:pt x="17" y="35"/>
                    <a:pt x="18" y="36"/>
                    <a:pt x="19" y="36"/>
                  </a:cubicBezTo>
                  <a:cubicBezTo>
                    <a:pt x="19" y="36"/>
                    <a:pt x="19" y="36"/>
                    <a:pt x="19" y="36"/>
                  </a:cubicBezTo>
                  <a:cubicBezTo>
                    <a:pt x="26" y="35"/>
                    <a:pt x="33" y="31"/>
                    <a:pt x="36" y="25"/>
                  </a:cubicBezTo>
                  <a:cubicBezTo>
                    <a:pt x="38" y="20"/>
                    <a:pt x="38" y="15"/>
                    <a:pt x="36" y="11"/>
                  </a:cubicBezTo>
                  <a:cubicBezTo>
                    <a:pt x="35" y="9"/>
                    <a:pt x="34" y="8"/>
                    <a:pt x="33" y="6"/>
                  </a:cubicBezTo>
                  <a:cubicBezTo>
                    <a:pt x="31" y="4"/>
                    <a:pt x="29" y="2"/>
                    <a:pt x="27" y="1"/>
                  </a:cubicBezTo>
                  <a:cubicBezTo>
                    <a:pt x="24" y="0"/>
                    <a:pt x="22" y="0"/>
                    <a:pt x="19" y="0"/>
                  </a:cubicBezTo>
                </a:path>
              </a:pathLst>
            </a:custGeom>
            <a:solidFill>
              <a:srgbClr val="EEF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331">
              <a:extLst>
                <a:ext uri="{FF2B5EF4-FFF2-40B4-BE49-F238E27FC236}">
                  <a16:creationId xmlns:a16="http://schemas.microsoft.com/office/drawing/2014/main" id="{1787F410-89C3-4D5E-A78A-7B742E88EBAD}"/>
                </a:ext>
              </a:extLst>
            </p:cNvPr>
            <p:cNvSpPr>
              <a:spLocks/>
            </p:cNvSpPr>
            <p:nvPr/>
          </p:nvSpPr>
          <p:spPr bwMode="auto">
            <a:xfrm rot="21034599" flipH="1">
              <a:off x="9096436" y="7609095"/>
              <a:ext cx="179211" cy="175541"/>
            </a:xfrm>
            <a:custGeom>
              <a:avLst/>
              <a:gdLst>
                <a:gd name="T0" fmla="*/ 17 w 35"/>
                <a:gd name="T1" fmla="*/ 0 h 36"/>
                <a:gd name="T2" fmla="*/ 1 w 35"/>
                <a:gd name="T3" fmla="*/ 11 h 36"/>
                <a:gd name="T4" fmla="*/ 1 w 35"/>
                <a:gd name="T5" fmla="*/ 12 h 36"/>
                <a:gd name="T6" fmla="*/ 0 w 35"/>
                <a:gd name="T7" fmla="*/ 17 h 36"/>
                <a:gd name="T8" fmla="*/ 0 w 35"/>
                <a:gd name="T9" fmla="*/ 19 h 36"/>
                <a:gd name="T10" fmla="*/ 0 w 35"/>
                <a:gd name="T11" fmla="*/ 20 h 36"/>
                <a:gd name="T12" fmla="*/ 10 w 35"/>
                <a:gd name="T13" fmla="*/ 35 h 36"/>
                <a:gd name="T14" fmla="*/ 17 w 35"/>
                <a:gd name="T15" fmla="*/ 36 h 36"/>
                <a:gd name="T16" fmla="*/ 23 w 35"/>
                <a:gd name="T17" fmla="*/ 35 h 36"/>
                <a:gd name="T18" fmla="*/ 24 w 35"/>
                <a:gd name="T19" fmla="*/ 35 h 36"/>
                <a:gd name="T20" fmla="*/ 34 w 35"/>
                <a:gd name="T21" fmla="*/ 26 h 36"/>
                <a:gd name="T22" fmla="*/ 34 w 35"/>
                <a:gd name="T23" fmla="*/ 25 h 36"/>
                <a:gd name="T24" fmla="*/ 35 w 35"/>
                <a:gd name="T25" fmla="*/ 20 h 36"/>
                <a:gd name="T26" fmla="*/ 35 w 35"/>
                <a:gd name="T27" fmla="*/ 14 h 36"/>
                <a:gd name="T28" fmla="*/ 35 w 35"/>
                <a:gd name="T29" fmla="*/ 13 h 36"/>
                <a:gd name="T30" fmla="*/ 25 w 35"/>
                <a:gd name="T31" fmla="*/ 2 h 36"/>
                <a:gd name="T32" fmla="*/ 17 w 35"/>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6">
                  <a:moveTo>
                    <a:pt x="17" y="0"/>
                  </a:moveTo>
                  <a:cubicBezTo>
                    <a:pt x="11" y="0"/>
                    <a:pt x="4" y="4"/>
                    <a:pt x="1" y="11"/>
                  </a:cubicBezTo>
                  <a:cubicBezTo>
                    <a:pt x="1" y="11"/>
                    <a:pt x="1" y="11"/>
                    <a:pt x="1" y="12"/>
                  </a:cubicBezTo>
                  <a:cubicBezTo>
                    <a:pt x="0" y="13"/>
                    <a:pt x="0" y="15"/>
                    <a:pt x="0" y="17"/>
                  </a:cubicBezTo>
                  <a:cubicBezTo>
                    <a:pt x="0" y="18"/>
                    <a:pt x="0" y="18"/>
                    <a:pt x="0" y="19"/>
                  </a:cubicBezTo>
                  <a:cubicBezTo>
                    <a:pt x="0" y="19"/>
                    <a:pt x="0" y="20"/>
                    <a:pt x="0" y="20"/>
                  </a:cubicBezTo>
                  <a:cubicBezTo>
                    <a:pt x="0" y="26"/>
                    <a:pt x="4" y="32"/>
                    <a:pt x="10" y="35"/>
                  </a:cubicBezTo>
                  <a:cubicBezTo>
                    <a:pt x="13" y="36"/>
                    <a:pt x="15" y="36"/>
                    <a:pt x="17" y="36"/>
                  </a:cubicBezTo>
                  <a:cubicBezTo>
                    <a:pt x="19" y="36"/>
                    <a:pt x="21" y="36"/>
                    <a:pt x="23" y="35"/>
                  </a:cubicBezTo>
                  <a:cubicBezTo>
                    <a:pt x="23" y="35"/>
                    <a:pt x="24" y="35"/>
                    <a:pt x="24" y="35"/>
                  </a:cubicBezTo>
                  <a:cubicBezTo>
                    <a:pt x="28" y="33"/>
                    <a:pt x="32" y="30"/>
                    <a:pt x="34" y="26"/>
                  </a:cubicBezTo>
                  <a:cubicBezTo>
                    <a:pt x="34" y="26"/>
                    <a:pt x="34" y="26"/>
                    <a:pt x="34" y="25"/>
                  </a:cubicBezTo>
                  <a:cubicBezTo>
                    <a:pt x="35" y="24"/>
                    <a:pt x="35" y="22"/>
                    <a:pt x="35" y="20"/>
                  </a:cubicBezTo>
                  <a:cubicBezTo>
                    <a:pt x="35" y="18"/>
                    <a:pt x="35" y="16"/>
                    <a:pt x="35" y="14"/>
                  </a:cubicBezTo>
                  <a:cubicBezTo>
                    <a:pt x="35" y="14"/>
                    <a:pt x="35" y="13"/>
                    <a:pt x="35" y="13"/>
                  </a:cubicBezTo>
                  <a:cubicBezTo>
                    <a:pt x="33" y="8"/>
                    <a:pt x="30" y="4"/>
                    <a:pt x="25" y="2"/>
                  </a:cubicBezTo>
                  <a:cubicBezTo>
                    <a:pt x="22" y="1"/>
                    <a:pt x="20" y="0"/>
                    <a:pt x="17" y="0"/>
                  </a:cubicBezTo>
                </a:path>
              </a:pathLst>
            </a:custGeom>
            <a:solidFill>
              <a:srgbClr val="FDF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32">
              <a:extLst>
                <a:ext uri="{FF2B5EF4-FFF2-40B4-BE49-F238E27FC236}">
                  <a16:creationId xmlns:a16="http://schemas.microsoft.com/office/drawing/2014/main" id="{B9084237-22ED-40CA-AED4-81268E4ACCAB}"/>
                </a:ext>
              </a:extLst>
            </p:cNvPr>
            <p:cNvSpPr>
              <a:spLocks/>
            </p:cNvSpPr>
            <p:nvPr/>
          </p:nvSpPr>
          <p:spPr bwMode="auto">
            <a:xfrm rot="21034599" flipH="1">
              <a:off x="9555095" y="9927926"/>
              <a:ext cx="128663" cy="171038"/>
            </a:xfrm>
            <a:custGeom>
              <a:avLst/>
              <a:gdLst>
                <a:gd name="T0" fmla="*/ 11 w 26"/>
                <a:gd name="T1" fmla="*/ 0 h 35"/>
                <a:gd name="T2" fmla="*/ 8 w 26"/>
                <a:gd name="T3" fmla="*/ 2 h 35"/>
                <a:gd name="T4" fmla="*/ 2 w 26"/>
                <a:gd name="T5" fmla="*/ 22 h 35"/>
                <a:gd name="T6" fmla="*/ 0 w 26"/>
                <a:gd name="T7" fmla="*/ 23 h 35"/>
                <a:gd name="T8" fmla="*/ 5 w 26"/>
                <a:gd name="T9" fmla="*/ 35 h 35"/>
                <a:gd name="T10" fmla="*/ 6 w 26"/>
                <a:gd name="T11" fmla="*/ 35 h 35"/>
                <a:gd name="T12" fmla="*/ 14 w 26"/>
                <a:gd name="T13" fmla="*/ 33 h 35"/>
                <a:gd name="T14" fmla="*/ 15 w 26"/>
                <a:gd name="T15" fmla="*/ 33 h 35"/>
                <a:gd name="T16" fmla="*/ 20 w 26"/>
                <a:gd name="T17" fmla="*/ 28 h 35"/>
                <a:gd name="T18" fmla="*/ 21 w 26"/>
                <a:gd name="T19" fmla="*/ 27 h 35"/>
                <a:gd name="T20" fmla="*/ 22 w 26"/>
                <a:gd name="T21" fmla="*/ 25 h 35"/>
                <a:gd name="T22" fmla="*/ 13 w 26"/>
                <a:gd name="T23" fmla="*/ 1 h 35"/>
                <a:gd name="T24" fmla="*/ 11 w 26"/>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5">
                  <a:moveTo>
                    <a:pt x="11" y="0"/>
                  </a:moveTo>
                  <a:cubicBezTo>
                    <a:pt x="8" y="2"/>
                    <a:pt x="8" y="2"/>
                    <a:pt x="8" y="2"/>
                  </a:cubicBezTo>
                  <a:cubicBezTo>
                    <a:pt x="11" y="9"/>
                    <a:pt x="9" y="17"/>
                    <a:pt x="2" y="22"/>
                  </a:cubicBezTo>
                  <a:cubicBezTo>
                    <a:pt x="2" y="22"/>
                    <a:pt x="1" y="22"/>
                    <a:pt x="0" y="23"/>
                  </a:cubicBezTo>
                  <a:cubicBezTo>
                    <a:pt x="5" y="35"/>
                    <a:pt x="5" y="35"/>
                    <a:pt x="5" y="35"/>
                  </a:cubicBezTo>
                  <a:cubicBezTo>
                    <a:pt x="6" y="35"/>
                    <a:pt x="6" y="35"/>
                    <a:pt x="6" y="35"/>
                  </a:cubicBezTo>
                  <a:cubicBezTo>
                    <a:pt x="9" y="35"/>
                    <a:pt x="12" y="35"/>
                    <a:pt x="14" y="33"/>
                  </a:cubicBezTo>
                  <a:cubicBezTo>
                    <a:pt x="15" y="33"/>
                    <a:pt x="15" y="33"/>
                    <a:pt x="15" y="33"/>
                  </a:cubicBezTo>
                  <a:cubicBezTo>
                    <a:pt x="17" y="31"/>
                    <a:pt x="19" y="30"/>
                    <a:pt x="20" y="28"/>
                  </a:cubicBezTo>
                  <a:cubicBezTo>
                    <a:pt x="21" y="28"/>
                    <a:pt x="21" y="27"/>
                    <a:pt x="21" y="27"/>
                  </a:cubicBezTo>
                  <a:cubicBezTo>
                    <a:pt x="22" y="26"/>
                    <a:pt x="22" y="25"/>
                    <a:pt x="22" y="25"/>
                  </a:cubicBezTo>
                  <a:cubicBezTo>
                    <a:pt x="26" y="16"/>
                    <a:pt x="22" y="5"/>
                    <a:pt x="13" y="1"/>
                  </a:cubicBezTo>
                  <a:cubicBezTo>
                    <a:pt x="12" y="1"/>
                    <a:pt x="12" y="0"/>
                    <a:pt x="11"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33">
              <a:extLst>
                <a:ext uri="{FF2B5EF4-FFF2-40B4-BE49-F238E27FC236}">
                  <a16:creationId xmlns:a16="http://schemas.microsoft.com/office/drawing/2014/main" id="{864B038D-2555-447F-A1A6-896874E32A93}"/>
                </a:ext>
              </a:extLst>
            </p:cNvPr>
            <p:cNvSpPr>
              <a:spLocks/>
            </p:cNvSpPr>
            <p:nvPr/>
          </p:nvSpPr>
          <p:spPr bwMode="auto">
            <a:xfrm rot="21034599" flipH="1">
              <a:off x="9615073" y="9925634"/>
              <a:ext cx="22977" cy="9002"/>
            </a:xfrm>
            <a:custGeom>
              <a:avLst/>
              <a:gdLst>
                <a:gd name="T0" fmla="*/ 0 w 4"/>
                <a:gd name="T1" fmla="*/ 0 h 2"/>
                <a:gd name="T2" fmla="*/ 0 w 4"/>
                <a:gd name="T3" fmla="*/ 0 h 2"/>
                <a:gd name="T4" fmla="*/ 1 w 4"/>
                <a:gd name="T5" fmla="*/ 2 h 2"/>
                <a:gd name="T6" fmla="*/ 4 w 4"/>
                <a:gd name="T7" fmla="*/ 0 h 2"/>
                <a:gd name="T8" fmla="*/ 0 w 4"/>
                <a:gd name="T9" fmla="*/ 0 h 2"/>
              </a:gdLst>
              <a:ahLst/>
              <a:cxnLst>
                <a:cxn ang="0">
                  <a:pos x="T0" y="T1"/>
                </a:cxn>
                <a:cxn ang="0">
                  <a:pos x="T2" y="T3"/>
                </a:cxn>
                <a:cxn ang="0">
                  <a:pos x="T4" y="T5"/>
                </a:cxn>
                <a:cxn ang="0">
                  <a:pos x="T6" y="T7"/>
                </a:cxn>
                <a:cxn ang="0">
                  <a:pos x="T8" y="T9"/>
                </a:cxn>
              </a:cxnLst>
              <a:rect l="0" t="0" r="r" b="b"/>
              <a:pathLst>
                <a:path w="4" h="2">
                  <a:moveTo>
                    <a:pt x="0" y="0"/>
                  </a:moveTo>
                  <a:cubicBezTo>
                    <a:pt x="0" y="0"/>
                    <a:pt x="0" y="0"/>
                    <a:pt x="0" y="0"/>
                  </a:cubicBezTo>
                  <a:cubicBezTo>
                    <a:pt x="0" y="0"/>
                    <a:pt x="1" y="1"/>
                    <a:pt x="1" y="2"/>
                  </a:cubicBezTo>
                  <a:cubicBezTo>
                    <a:pt x="4" y="0"/>
                    <a:pt x="4" y="0"/>
                    <a:pt x="4" y="0"/>
                  </a:cubicBezTo>
                  <a:cubicBezTo>
                    <a:pt x="3" y="0"/>
                    <a:pt x="1" y="0"/>
                    <a:pt x="0" y="0"/>
                  </a:cubicBezTo>
                </a:path>
              </a:pathLst>
            </a:custGeom>
            <a:solidFill>
              <a:srgbClr val="DDDE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34">
              <a:extLst>
                <a:ext uri="{FF2B5EF4-FFF2-40B4-BE49-F238E27FC236}">
                  <a16:creationId xmlns:a16="http://schemas.microsoft.com/office/drawing/2014/main" id="{5EB98F75-BB3C-4BA0-A323-23BE595CE070}"/>
                </a:ext>
              </a:extLst>
            </p:cNvPr>
            <p:cNvSpPr>
              <a:spLocks/>
            </p:cNvSpPr>
            <p:nvPr/>
          </p:nvSpPr>
          <p:spPr bwMode="auto">
            <a:xfrm rot="21034599" flipH="1">
              <a:off x="9623296" y="9917382"/>
              <a:ext cx="114879" cy="117026"/>
            </a:xfrm>
            <a:custGeom>
              <a:avLst/>
              <a:gdLst>
                <a:gd name="T0" fmla="*/ 18 w 23"/>
                <a:gd name="T1" fmla="*/ 0 h 24"/>
                <a:gd name="T2" fmla="*/ 3 w 23"/>
                <a:gd name="T3" fmla="*/ 7 h 24"/>
                <a:gd name="T4" fmla="*/ 3 w 23"/>
                <a:gd name="T5" fmla="*/ 8 h 24"/>
                <a:gd name="T6" fmla="*/ 2 w 23"/>
                <a:gd name="T7" fmla="*/ 10 h 24"/>
                <a:gd name="T8" fmla="*/ 1 w 23"/>
                <a:gd name="T9" fmla="*/ 24 h 24"/>
                <a:gd name="T10" fmla="*/ 6 w 23"/>
                <a:gd name="T11" fmla="*/ 24 h 24"/>
                <a:gd name="T12" fmla="*/ 11 w 23"/>
                <a:gd name="T13" fmla="*/ 23 h 24"/>
                <a:gd name="T14" fmla="*/ 12 w 23"/>
                <a:gd name="T15" fmla="*/ 23 h 24"/>
                <a:gd name="T16" fmla="*/ 14 w 23"/>
                <a:gd name="T17" fmla="*/ 22 h 24"/>
                <a:gd name="T18" fmla="*/ 20 w 23"/>
                <a:gd name="T19" fmla="*/ 2 h 24"/>
                <a:gd name="T20" fmla="*/ 19 w 23"/>
                <a:gd name="T21" fmla="*/ 0 h 24"/>
                <a:gd name="T22" fmla="*/ 19 w 23"/>
                <a:gd name="T23" fmla="*/ 0 h 24"/>
                <a:gd name="T24" fmla="*/ 18 w 23"/>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24">
                  <a:moveTo>
                    <a:pt x="18" y="0"/>
                  </a:moveTo>
                  <a:cubicBezTo>
                    <a:pt x="12" y="0"/>
                    <a:pt x="7" y="2"/>
                    <a:pt x="3" y="7"/>
                  </a:cubicBezTo>
                  <a:cubicBezTo>
                    <a:pt x="3" y="8"/>
                    <a:pt x="3" y="8"/>
                    <a:pt x="3" y="8"/>
                  </a:cubicBezTo>
                  <a:cubicBezTo>
                    <a:pt x="2" y="9"/>
                    <a:pt x="2" y="10"/>
                    <a:pt x="2" y="10"/>
                  </a:cubicBezTo>
                  <a:cubicBezTo>
                    <a:pt x="0" y="15"/>
                    <a:pt x="0" y="19"/>
                    <a:pt x="1" y="24"/>
                  </a:cubicBezTo>
                  <a:cubicBezTo>
                    <a:pt x="3" y="24"/>
                    <a:pt x="4" y="24"/>
                    <a:pt x="6" y="24"/>
                  </a:cubicBezTo>
                  <a:cubicBezTo>
                    <a:pt x="7" y="24"/>
                    <a:pt x="9" y="24"/>
                    <a:pt x="11" y="23"/>
                  </a:cubicBezTo>
                  <a:cubicBezTo>
                    <a:pt x="11" y="23"/>
                    <a:pt x="12" y="23"/>
                    <a:pt x="12" y="23"/>
                  </a:cubicBezTo>
                  <a:cubicBezTo>
                    <a:pt x="13" y="22"/>
                    <a:pt x="14" y="22"/>
                    <a:pt x="14" y="22"/>
                  </a:cubicBezTo>
                  <a:cubicBezTo>
                    <a:pt x="21" y="17"/>
                    <a:pt x="23" y="9"/>
                    <a:pt x="20" y="2"/>
                  </a:cubicBezTo>
                  <a:cubicBezTo>
                    <a:pt x="20" y="1"/>
                    <a:pt x="19" y="0"/>
                    <a:pt x="19" y="0"/>
                  </a:cubicBezTo>
                  <a:cubicBezTo>
                    <a:pt x="19" y="0"/>
                    <a:pt x="19" y="0"/>
                    <a:pt x="19" y="0"/>
                  </a:cubicBezTo>
                  <a:cubicBezTo>
                    <a:pt x="18" y="0"/>
                    <a:pt x="18" y="0"/>
                    <a:pt x="18" y="0"/>
                  </a:cubicBezTo>
                </a:path>
              </a:pathLst>
            </a:custGeom>
            <a:solidFill>
              <a:srgbClr val="E3C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35">
              <a:extLst>
                <a:ext uri="{FF2B5EF4-FFF2-40B4-BE49-F238E27FC236}">
                  <a16:creationId xmlns:a16="http://schemas.microsoft.com/office/drawing/2014/main" id="{3FE5A6F8-FE0E-4010-ABD3-BA049C85DF36}"/>
                </a:ext>
              </a:extLst>
            </p:cNvPr>
            <p:cNvSpPr>
              <a:spLocks/>
            </p:cNvSpPr>
            <p:nvPr/>
          </p:nvSpPr>
          <p:spPr bwMode="auto">
            <a:xfrm rot="21034599" flipH="1">
              <a:off x="9673474" y="10026151"/>
              <a:ext cx="73522" cy="58515"/>
            </a:xfrm>
            <a:custGeom>
              <a:avLst/>
              <a:gdLst>
                <a:gd name="T0" fmla="*/ 10 w 15"/>
                <a:gd name="T1" fmla="*/ 0 h 12"/>
                <a:gd name="T2" fmla="*/ 5 w 15"/>
                <a:gd name="T3" fmla="*/ 1 h 12"/>
                <a:gd name="T4" fmla="*/ 0 w 15"/>
                <a:gd name="T5" fmla="*/ 1 h 12"/>
                <a:gd name="T6" fmla="*/ 7 w 15"/>
                <a:gd name="T7" fmla="*/ 9 h 12"/>
                <a:gd name="T8" fmla="*/ 8 w 15"/>
                <a:gd name="T9" fmla="*/ 10 h 12"/>
                <a:gd name="T10" fmla="*/ 10 w 15"/>
                <a:gd name="T11" fmla="*/ 11 h 12"/>
                <a:gd name="T12" fmla="*/ 14 w 15"/>
                <a:gd name="T13" fmla="*/ 12 h 12"/>
                <a:gd name="T14" fmla="*/ 15 w 15"/>
                <a:gd name="T15" fmla="*/ 12 h 12"/>
                <a:gd name="T16" fmla="*/ 10 w 15"/>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2">
                  <a:moveTo>
                    <a:pt x="10" y="0"/>
                  </a:moveTo>
                  <a:cubicBezTo>
                    <a:pt x="8" y="1"/>
                    <a:pt x="6" y="1"/>
                    <a:pt x="5" y="1"/>
                  </a:cubicBezTo>
                  <a:cubicBezTo>
                    <a:pt x="3" y="1"/>
                    <a:pt x="2" y="1"/>
                    <a:pt x="0" y="1"/>
                  </a:cubicBezTo>
                  <a:cubicBezTo>
                    <a:pt x="1" y="4"/>
                    <a:pt x="4" y="7"/>
                    <a:pt x="7" y="9"/>
                  </a:cubicBezTo>
                  <a:cubicBezTo>
                    <a:pt x="7" y="9"/>
                    <a:pt x="8" y="10"/>
                    <a:pt x="8" y="10"/>
                  </a:cubicBezTo>
                  <a:cubicBezTo>
                    <a:pt x="9" y="10"/>
                    <a:pt x="9" y="11"/>
                    <a:pt x="10" y="11"/>
                  </a:cubicBezTo>
                  <a:cubicBezTo>
                    <a:pt x="11" y="11"/>
                    <a:pt x="13" y="12"/>
                    <a:pt x="14" y="12"/>
                  </a:cubicBezTo>
                  <a:cubicBezTo>
                    <a:pt x="15" y="12"/>
                    <a:pt x="15" y="12"/>
                    <a:pt x="15" y="12"/>
                  </a:cubicBezTo>
                  <a:cubicBezTo>
                    <a:pt x="10" y="0"/>
                    <a:pt x="10" y="0"/>
                    <a:pt x="10"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36">
              <a:extLst>
                <a:ext uri="{FF2B5EF4-FFF2-40B4-BE49-F238E27FC236}">
                  <a16:creationId xmlns:a16="http://schemas.microsoft.com/office/drawing/2014/main" id="{E35226A7-7600-4EFF-9F17-7897B9C8E495}"/>
                </a:ext>
              </a:extLst>
            </p:cNvPr>
            <p:cNvSpPr>
              <a:spLocks/>
            </p:cNvSpPr>
            <p:nvPr/>
          </p:nvSpPr>
          <p:spPr bwMode="auto">
            <a:xfrm rot="21034599" flipH="1">
              <a:off x="9669253" y="10030665"/>
              <a:ext cx="27571" cy="58515"/>
            </a:xfrm>
            <a:custGeom>
              <a:avLst/>
              <a:gdLst>
                <a:gd name="T0" fmla="*/ 1 w 6"/>
                <a:gd name="T1" fmla="*/ 0 h 12"/>
                <a:gd name="T2" fmla="*/ 0 w 6"/>
                <a:gd name="T3" fmla="*/ 0 h 12"/>
                <a:gd name="T4" fmla="*/ 5 w 6"/>
                <a:gd name="T5" fmla="*/ 12 h 12"/>
                <a:gd name="T6" fmla="*/ 6 w 6"/>
                <a:gd name="T7" fmla="*/ 12 h 12"/>
                <a:gd name="T8" fmla="*/ 6 w 6"/>
                <a:gd name="T9" fmla="*/ 12 h 12"/>
                <a:gd name="T10" fmla="*/ 1 w 6"/>
                <a:gd name="T11" fmla="*/ 0 h 12"/>
              </a:gdLst>
              <a:ahLst/>
              <a:cxnLst>
                <a:cxn ang="0">
                  <a:pos x="T0" y="T1"/>
                </a:cxn>
                <a:cxn ang="0">
                  <a:pos x="T2" y="T3"/>
                </a:cxn>
                <a:cxn ang="0">
                  <a:pos x="T4" y="T5"/>
                </a:cxn>
                <a:cxn ang="0">
                  <a:pos x="T6" y="T7"/>
                </a:cxn>
                <a:cxn ang="0">
                  <a:pos x="T8" y="T9"/>
                </a:cxn>
                <a:cxn ang="0">
                  <a:pos x="T10" y="T11"/>
                </a:cxn>
              </a:cxnLst>
              <a:rect l="0" t="0" r="r" b="b"/>
              <a:pathLst>
                <a:path w="6" h="12">
                  <a:moveTo>
                    <a:pt x="1" y="0"/>
                  </a:moveTo>
                  <a:cubicBezTo>
                    <a:pt x="1" y="0"/>
                    <a:pt x="0" y="0"/>
                    <a:pt x="0" y="0"/>
                  </a:cubicBezTo>
                  <a:cubicBezTo>
                    <a:pt x="5" y="12"/>
                    <a:pt x="5" y="12"/>
                    <a:pt x="5" y="12"/>
                  </a:cubicBezTo>
                  <a:cubicBezTo>
                    <a:pt x="5" y="12"/>
                    <a:pt x="6" y="12"/>
                    <a:pt x="6" y="12"/>
                  </a:cubicBezTo>
                  <a:cubicBezTo>
                    <a:pt x="6" y="12"/>
                    <a:pt x="6" y="12"/>
                    <a:pt x="6" y="12"/>
                  </a:cubicBezTo>
                  <a:cubicBezTo>
                    <a:pt x="1" y="0"/>
                    <a:pt x="1" y="0"/>
                    <a:pt x="1" y="0"/>
                  </a:cubicBezTo>
                </a:path>
              </a:pathLst>
            </a:custGeom>
            <a:solidFill>
              <a:srgbClr val="DDDE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37">
              <a:extLst>
                <a:ext uri="{FF2B5EF4-FFF2-40B4-BE49-F238E27FC236}">
                  <a16:creationId xmlns:a16="http://schemas.microsoft.com/office/drawing/2014/main" id="{F2AD981D-DD67-423A-A7D0-605FA7361EA6}"/>
                </a:ext>
              </a:extLst>
            </p:cNvPr>
            <p:cNvSpPr>
              <a:spLocks/>
            </p:cNvSpPr>
            <p:nvPr/>
          </p:nvSpPr>
          <p:spPr bwMode="auto">
            <a:xfrm rot="21034599" flipH="1">
              <a:off x="11853280" y="7269057"/>
              <a:ext cx="133260" cy="121529"/>
            </a:xfrm>
            <a:custGeom>
              <a:avLst/>
              <a:gdLst>
                <a:gd name="T0" fmla="*/ 12 w 26"/>
                <a:gd name="T1" fmla="*/ 0 h 25"/>
                <a:gd name="T2" fmla="*/ 1 w 26"/>
                <a:gd name="T3" fmla="*/ 7 h 25"/>
                <a:gd name="T4" fmla="*/ 0 w 26"/>
                <a:gd name="T5" fmla="*/ 16 h 25"/>
                <a:gd name="T6" fmla="*/ 1 w 26"/>
                <a:gd name="T7" fmla="*/ 18 h 25"/>
                <a:gd name="T8" fmla="*/ 5 w 26"/>
                <a:gd name="T9" fmla="*/ 22 h 25"/>
                <a:gd name="T10" fmla="*/ 7 w 26"/>
                <a:gd name="T11" fmla="*/ 24 h 25"/>
                <a:gd name="T12" fmla="*/ 10 w 26"/>
                <a:gd name="T13" fmla="*/ 25 h 25"/>
                <a:gd name="T14" fmla="*/ 12 w 26"/>
                <a:gd name="T15" fmla="*/ 25 h 25"/>
                <a:gd name="T16" fmla="*/ 24 w 26"/>
                <a:gd name="T17" fmla="*/ 18 h 25"/>
                <a:gd name="T18" fmla="*/ 24 w 26"/>
                <a:gd name="T19" fmla="*/ 17 h 25"/>
                <a:gd name="T20" fmla="*/ 25 w 26"/>
                <a:gd name="T21" fmla="*/ 15 h 25"/>
                <a:gd name="T22" fmla="*/ 23 w 26"/>
                <a:gd name="T23" fmla="*/ 6 h 25"/>
                <a:gd name="T24" fmla="*/ 19 w 26"/>
                <a:gd name="T25" fmla="*/ 2 h 25"/>
                <a:gd name="T26" fmla="*/ 17 w 26"/>
                <a:gd name="T27" fmla="*/ 1 h 25"/>
                <a:gd name="T28" fmla="*/ 12 w 26"/>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 h="25">
                  <a:moveTo>
                    <a:pt x="12" y="0"/>
                  </a:moveTo>
                  <a:cubicBezTo>
                    <a:pt x="8" y="0"/>
                    <a:pt x="3" y="3"/>
                    <a:pt x="1" y="7"/>
                  </a:cubicBezTo>
                  <a:cubicBezTo>
                    <a:pt x="0" y="10"/>
                    <a:pt x="0" y="13"/>
                    <a:pt x="0" y="16"/>
                  </a:cubicBezTo>
                  <a:cubicBezTo>
                    <a:pt x="0" y="17"/>
                    <a:pt x="1" y="17"/>
                    <a:pt x="1" y="18"/>
                  </a:cubicBezTo>
                  <a:cubicBezTo>
                    <a:pt x="2" y="19"/>
                    <a:pt x="3" y="21"/>
                    <a:pt x="5" y="22"/>
                  </a:cubicBezTo>
                  <a:cubicBezTo>
                    <a:pt x="5" y="23"/>
                    <a:pt x="6" y="24"/>
                    <a:pt x="7" y="24"/>
                  </a:cubicBezTo>
                  <a:cubicBezTo>
                    <a:pt x="8" y="24"/>
                    <a:pt x="9" y="25"/>
                    <a:pt x="10" y="25"/>
                  </a:cubicBezTo>
                  <a:cubicBezTo>
                    <a:pt x="11" y="25"/>
                    <a:pt x="12" y="25"/>
                    <a:pt x="12" y="25"/>
                  </a:cubicBezTo>
                  <a:cubicBezTo>
                    <a:pt x="17" y="25"/>
                    <a:pt x="22" y="22"/>
                    <a:pt x="24" y="18"/>
                  </a:cubicBezTo>
                  <a:cubicBezTo>
                    <a:pt x="24" y="17"/>
                    <a:pt x="24" y="17"/>
                    <a:pt x="24" y="17"/>
                  </a:cubicBezTo>
                  <a:cubicBezTo>
                    <a:pt x="25" y="16"/>
                    <a:pt x="25" y="16"/>
                    <a:pt x="25" y="15"/>
                  </a:cubicBezTo>
                  <a:cubicBezTo>
                    <a:pt x="26" y="12"/>
                    <a:pt x="25" y="8"/>
                    <a:pt x="23" y="6"/>
                  </a:cubicBezTo>
                  <a:cubicBezTo>
                    <a:pt x="22" y="4"/>
                    <a:pt x="21" y="3"/>
                    <a:pt x="19" y="2"/>
                  </a:cubicBezTo>
                  <a:cubicBezTo>
                    <a:pt x="18" y="1"/>
                    <a:pt x="18" y="1"/>
                    <a:pt x="17" y="1"/>
                  </a:cubicBezTo>
                  <a:cubicBezTo>
                    <a:pt x="16" y="0"/>
                    <a:pt x="14" y="0"/>
                    <a:pt x="12" y="0"/>
                  </a:cubicBezTo>
                </a:path>
              </a:pathLst>
            </a:custGeom>
            <a:solidFill>
              <a:srgbClr val="FCE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38">
              <a:extLst>
                <a:ext uri="{FF2B5EF4-FFF2-40B4-BE49-F238E27FC236}">
                  <a16:creationId xmlns:a16="http://schemas.microsoft.com/office/drawing/2014/main" id="{6FADDA3F-E9D2-49D8-8F33-747F09718F29}"/>
                </a:ext>
              </a:extLst>
            </p:cNvPr>
            <p:cNvSpPr>
              <a:spLocks noEditPoints="1"/>
            </p:cNvSpPr>
            <p:nvPr/>
          </p:nvSpPr>
          <p:spPr bwMode="auto">
            <a:xfrm rot="21034599" flipH="1">
              <a:off x="12138891" y="7582159"/>
              <a:ext cx="133260" cy="130531"/>
            </a:xfrm>
            <a:custGeom>
              <a:avLst/>
              <a:gdLst>
                <a:gd name="T0" fmla="*/ 19 w 27"/>
                <a:gd name="T1" fmla="*/ 2 h 26"/>
                <a:gd name="T2" fmla="*/ 1 w 27"/>
                <a:gd name="T3" fmla="*/ 17 h 26"/>
                <a:gd name="T4" fmla="*/ 3 w 27"/>
                <a:gd name="T5" fmla="*/ 20 h 26"/>
                <a:gd name="T6" fmla="*/ 7 w 27"/>
                <a:gd name="T7" fmla="*/ 24 h 26"/>
                <a:gd name="T8" fmla="*/ 8 w 27"/>
                <a:gd name="T9" fmla="*/ 25 h 26"/>
                <a:gd name="T10" fmla="*/ 13 w 27"/>
                <a:gd name="T11" fmla="*/ 26 h 26"/>
                <a:gd name="T12" fmla="*/ 22 w 27"/>
                <a:gd name="T13" fmla="*/ 21 h 26"/>
                <a:gd name="T14" fmla="*/ 23 w 27"/>
                <a:gd name="T15" fmla="*/ 20 h 26"/>
                <a:gd name="T16" fmla="*/ 25 w 27"/>
                <a:gd name="T17" fmla="*/ 18 h 26"/>
                <a:gd name="T18" fmla="*/ 21 w 27"/>
                <a:gd name="T19" fmla="*/ 3 h 26"/>
                <a:gd name="T20" fmla="*/ 19 w 27"/>
                <a:gd name="T21" fmla="*/ 2 h 26"/>
                <a:gd name="T22" fmla="*/ 13 w 27"/>
                <a:gd name="T23" fmla="*/ 0 h 26"/>
                <a:gd name="T24" fmla="*/ 2 w 27"/>
                <a:gd name="T25" fmla="*/ 6 h 26"/>
                <a:gd name="T26" fmla="*/ 2 w 27"/>
                <a:gd name="T27" fmla="*/ 8 h 26"/>
                <a:gd name="T28" fmla="*/ 1 w 27"/>
                <a:gd name="T29" fmla="*/ 8 h 26"/>
                <a:gd name="T30" fmla="*/ 0 w 27"/>
                <a:gd name="T31" fmla="*/ 12 h 26"/>
                <a:gd name="T32" fmla="*/ 14 w 27"/>
                <a:gd name="T33" fmla="*/ 0 h 26"/>
                <a:gd name="T34" fmla="*/ 13 w 27"/>
                <a:gd name="T3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6">
                  <a:moveTo>
                    <a:pt x="19" y="2"/>
                  </a:moveTo>
                  <a:cubicBezTo>
                    <a:pt x="1" y="17"/>
                    <a:pt x="1" y="17"/>
                    <a:pt x="1" y="17"/>
                  </a:cubicBezTo>
                  <a:cubicBezTo>
                    <a:pt x="1" y="18"/>
                    <a:pt x="2" y="19"/>
                    <a:pt x="3" y="20"/>
                  </a:cubicBezTo>
                  <a:cubicBezTo>
                    <a:pt x="4" y="22"/>
                    <a:pt x="5" y="23"/>
                    <a:pt x="7" y="24"/>
                  </a:cubicBezTo>
                  <a:cubicBezTo>
                    <a:pt x="7" y="24"/>
                    <a:pt x="8" y="24"/>
                    <a:pt x="8" y="25"/>
                  </a:cubicBezTo>
                  <a:cubicBezTo>
                    <a:pt x="10" y="25"/>
                    <a:pt x="11" y="26"/>
                    <a:pt x="13" y="26"/>
                  </a:cubicBezTo>
                  <a:cubicBezTo>
                    <a:pt x="17" y="26"/>
                    <a:pt x="20" y="24"/>
                    <a:pt x="22" y="21"/>
                  </a:cubicBezTo>
                  <a:cubicBezTo>
                    <a:pt x="23" y="21"/>
                    <a:pt x="23" y="21"/>
                    <a:pt x="23" y="20"/>
                  </a:cubicBezTo>
                  <a:cubicBezTo>
                    <a:pt x="24" y="20"/>
                    <a:pt x="24" y="19"/>
                    <a:pt x="25" y="18"/>
                  </a:cubicBezTo>
                  <a:cubicBezTo>
                    <a:pt x="27" y="13"/>
                    <a:pt x="25" y="7"/>
                    <a:pt x="21" y="3"/>
                  </a:cubicBezTo>
                  <a:cubicBezTo>
                    <a:pt x="21" y="3"/>
                    <a:pt x="20" y="2"/>
                    <a:pt x="19" y="2"/>
                  </a:cubicBezTo>
                  <a:moveTo>
                    <a:pt x="13" y="0"/>
                  </a:moveTo>
                  <a:cubicBezTo>
                    <a:pt x="9" y="0"/>
                    <a:pt x="5" y="3"/>
                    <a:pt x="2" y="6"/>
                  </a:cubicBezTo>
                  <a:cubicBezTo>
                    <a:pt x="2" y="7"/>
                    <a:pt x="2" y="7"/>
                    <a:pt x="2" y="8"/>
                  </a:cubicBezTo>
                  <a:cubicBezTo>
                    <a:pt x="2" y="8"/>
                    <a:pt x="1" y="8"/>
                    <a:pt x="1" y="8"/>
                  </a:cubicBezTo>
                  <a:cubicBezTo>
                    <a:pt x="1" y="9"/>
                    <a:pt x="1" y="11"/>
                    <a:pt x="0" y="12"/>
                  </a:cubicBezTo>
                  <a:cubicBezTo>
                    <a:pt x="14" y="0"/>
                    <a:pt x="14" y="0"/>
                    <a:pt x="14" y="0"/>
                  </a:cubicBezTo>
                  <a:cubicBezTo>
                    <a:pt x="14" y="0"/>
                    <a:pt x="13" y="0"/>
                    <a:pt x="13" y="0"/>
                  </a:cubicBezTo>
                </a:path>
              </a:pathLst>
            </a:custGeom>
            <a:solidFill>
              <a:srgbClr val="EEF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339">
              <a:extLst>
                <a:ext uri="{FF2B5EF4-FFF2-40B4-BE49-F238E27FC236}">
                  <a16:creationId xmlns:a16="http://schemas.microsoft.com/office/drawing/2014/main" id="{F096A418-0383-4D48-8C8D-C92C0BD77538}"/>
                </a:ext>
              </a:extLst>
            </p:cNvPr>
            <p:cNvSpPr>
              <a:spLocks/>
            </p:cNvSpPr>
            <p:nvPr/>
          </p:nvSpPr>
          <p:spPr bwMode="auto">
            <a:xfrm rot="21034599" flipH="1">
              <a:off x="12176284" y="7579077"/>
              <a:ext cx="91902" cy="85521"/>
            </a:xfrm>
            <a:custGeom>
              <a:avLst/>
              <a:gdLst>
                <a:gd name="T0" fmla="*/ 14 w 19"/>
                <a:gd name="T1" fmla="*/ 0 h 17"/>
                <a:gd name="T2" fmla="*/ 0 w 19"/>
                <a:gd name="T3" fmla="*/ 12 h 17"/>
                <a:gd name="T4" fmla="*/ 1 w 19"/>
                <a:gd name="T5" fmla="*/ 17 h 17"/>
                <a:gd name="T6" fmla="*/ 19 w 19"/>
                <a:gd name="T7" fmla="*/ 2 h 17"/>
                <a:gd name="T8" fmla="*/ 18 w 19"/>
                <a:gd name="T9" fmla="*/ 1 h 17"/>
                <a:gd name="T10" fmla="*/ 16 w 19"/>
                <a:gd name="T11" fmla="*/ 1 h 17"/>
                <a:gd name="T12" fmla="*/ 14 w 19"/>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9" h="17">
                  <a:moveTo>
                    <a:pt x="14" y="0"/>
                  </a:moveTo>
                  <a:cubicBezTo>
                    <a:pt x="0" y="12"/>
                    <a:pt x="0" y="12"/>
                    <a:pt x="0" y="12"/>
                  </a:cubicBezTo>
                  <a:cubicBezTo>
                    <a:pt x="0" y="14"/>
                    <a:pt x="0" y="15"/>
                    <a:pt x="1" y="17"/>
                  </a:cubicBezTo>
                  <a:cubicBezTo>
                    <a:pt x="19" y="2"/>
                    <a:pt x="19" y="2"/>
                    <a:pt x="19" y="2"/>
                  </a:cubicBezTo>
                  <a:cubicBezTo>
                    <a:pt x="19" y="2"/>
                    <a:pt x="18" y="2"/>
                    <a:pt x="18" y="1"/>
                  </a:cubicBezTo>
                  <a:cubicBezTo>
                    <a:pt x="17" y="1"/>
                    <a:pt x="17" y="1"/>
                    <a:pt x="16" y="1"/>
                  </a:cubicBezTo>
                  <a:cubicBezTo>
                    <a:pt x="15" y="1"/>
                    <a:pt x="15" y="0"/>
                    <a:pt x="14" y="0"/>
                  </a:cubicBezTo>
                </a:path>
              </a:pathLst>
            </a:custGeom>
            <a:solidFill>
              <a:srgbClr val="9FA5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40">
              <a:extLst>
                <a:ext uri="{FF2B5EF4-FFF2-40B4-BE49-F238E27FC236}">
                  <a16:creationId xmlns:a16="http://schemas.microsoft.com/office/drawing/2014/main" id="{158635BB-7D74-4C60-9E24-F57B22F08C90}"/>
                </a:ext>
              </a:extLst>
            </p:cNvPr>
            <p:cNvSpPr>
              <a:spLocks/>
            </p:cNvSpPr>
            <p:nvPr/>
          </p:nvSpPr>
          <p:spPr bwMode="auto">
            <a:xfrm rot="21034599" flipH="1">
              <a:off x="12372393" y="7812568"/>
              <a:ext cx="133260" cy="126028"/>
            </a:xfrm>
            <a:custGeom>
              <a:avLst/>
              <a:gdLst>
                <a:gd name="T0" fmla="*/ 13 w 27"/>
                <a:gd name="T1" fmla="*/ 0 h 25"/>
                <a:gd name="T2" fmla="*/ 8 w 27"/>
                <a:gd name="T3" fmla="*/ 1 h 25"/>
                <a:gd name="T4" fmla="*/ 7 w 27"/>
                <a:gd name="T5" fmla="*/ 2 h 25"/>
                <a:gd name="T6" fmla="*/ 2 w 27"/>
                <a:gd name="T7" fmla="*/ 7 h 25"/>
                <a:gd name="T8" fmla="*/ 3 w 27"/>
                <a:gd name="T9" fmla="*/ 20 h 25"/>
                <a:gd name="T10" fmla="*/ 8 w 27"/>
                <a:gd name="T11" fmla="*/ 24 h 25"/>
                <a:gd name="T12" fmla="*/ 8 w 27"/>
                <a:gd name="T13" fmla="*/ 24 h 25"/>
                <a:gd name="T14" fmla="*/ 9 w 27"/>
                <a:gd name="T15" fmla="*/ 24 h 25"/>
                <a:gd name="T16" fmla="*/ 11 w 27"/>
                <a:gd name="T17" fmla="*/ 25 h 25"/>
                <a:gd name="T18" fmla="*/ 13 w 27"/>
                <a:gd name="T19" fmla="*/ 25 h 25"/>
                <a:gd name="T20" fmla="*/ 18 w 27"/>
                <a:gd name="T21" fmla="*/ 24 h 25"/>
                <a:gd name="T22" fmla="*/ 19 w 27"/>
                <a:gd name="T23" fmla="*/ 24 h 25"/>
                <a:gd name="T24" fmla="*/ 25 w 27"/>
                <a:gd name="T25" fmla="*/ 18 h 25"/>
                <a:gd name="T26" fmla="*/ 22 w 27"/>
                <a:gd name="T27" fmla="*/ 3 h 25"/>
                <a:gd name="T28" fmla="*/ 18 w 27"/>
                <a:gd name="T29" fmla="*/ 1 h 25"/>
                <a:gd name="T30" fmla="*/ 17 w 27"/>
                <a:gd name="T31" fmla="*/ 0 h 25"/>
                <a:gd name="T32" fmla="*/ 13 w 27"/>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5">
                  <a:moveTo>
                    <a:pt x="13" y="0"/>
                  </a:moveTo>
                  <a:cubicBezTo>
                    <a:pt x="11" y="0"/>
                    <a:pt x="10" y="0"/>
                    <a:pt x="8" y="1"/>
                  </a:cubicBezTo>
                  <a:cubicBezTo>
                    <a:pt x="7" y="1"/>
                    <a:pt x="7" y="1"/>
                    <a:pt x="7" y="2"/>
                  </a:cubicBezTo>
                  <a:cubicBezTo>
                    <a:pt x="4" y="3"/>
                    <a:pt x="3" y="5"/>
                    <a:pt x="2" y="7"/>
                  </a:cubicBezTo>
                  <a:cubicBezTo>
                    <a:pt x="0" y="12"/>
                    <a:pt x="1" y="17"/>
                    <a:pt x="3" y="20"/>
                  </a:cubicBezTo>
                  <a:cubicBezTo>
                    <a:pt x="5" y="22"/>
                    <a:pt x="6" y="23"/>
                    <a:pt x="8" y="24"/>
                  </a:cubicBezTo>
                  <a:cubicBezTo>
                    <a:pt x="8" y="24"/>
                    <a:pt x="8" y="24"/>
                    <a:pt x="8" y="24"/>
                  </a:cubicBezTo>
                  <a:cubicBezTo>
                    <a:pt x="9" y="24"/>
                    <a:pt x="9" y="24"/>
                    <a:pt x="9" y="24"/>
                  </a:cubicBezTo>
                  <a:cubicBezTo>
                    <a:pt x="10" y="25"/>
                    <a:pt x="10" y="25"/>
                    <a:pt x="11" y="25"/>
                  </a:cubicBezTo>
                  <a:cubicBezTo>
                    <a:pt x="12" y="25"/>
                    <a:pt x="12" y="25"/>
                    <a:pt x="13" y="25"/>
                  </a:cubicBezTo>
                  <a:cubicBezTo>
                    <a:pt x="15" y="25"/>
                    <a:pt x="16" y="25"/>
                    <a:pt x="18" y="24"/>
                  </a:cubicBezTo>
                  <a:cubicBezTo>
                    <a:pt x="18" y="24"/>
                    <a:pt x="19" y="24"/>
                    <a:pt x="19" y="24"/>
                  </a:cubicBezTo>
                  <a:cubicBezTo>
                    <a:pt x="22" y="22"/>
                    <a:pt x="24" y="20"/>
                    <a:pt x="25" y="18"/>
                  </a:cubicBezTo>
                  <a:cubicBezTo>
                    <a:pt x="27" y="13"/>
                    <a:pt x="26" y="7"/>
                    <a:pt x="22" y="3"/>
                  </a:cubicBezTo>
                  <a:cubicBezTo>
                    <a:pt x="21" y="2"/>
                    <a:pt x="20" y="2"/>
                    <a:pt x="18" y="1"/>
                  </a:cubicBezTo>
                  <a:cubicBezTo>
                    <a:pt x="18" y="1"/>
                    <a:pt x="18" y="1"/>
                    <a:pt x="17" y="0"/>
                  </a:cubicBezTo>
                  <a:cubicBezTo>
                    <a:pt x="16" y="0"/>
                    <a:pt x="15" y="0"/>
                    <a:pt x="13" y="0"/>
                  </a:cubicBezTo>
                </a:path>
              </a:pathLst>
            </a:custGeom>
            <a:solidFill>
              <a:srgbClr val="FCE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341">
              <a:extLst>
                <a:ext uri="{FF2B5EF4-FFF2-40B4-BE49-F238E27FC236}">
                  <a16:creationId xmlns:a16="http://schemas.microsoft.com/office/drawing/2014/main" id="{B39CA387-526B-4900-AF94-C8A033E34B48}"/>
                </a:ext>
              </a:extLst>
            </p:cNvPr>
            <p:cNvSpPr>
              <a:spLocks/>
            </p:cNvSpPr>
            <p:nvPr/>
          </p:nvSpPr>
          <p:spPr bwMode="auto">
            <a:xfrm rot="21034599" flipH="1">
              <a:off x="12659928" y="8115751"/>
              <a:ext cx="137854" cy="121529"/>
            </a:xfrm>
            <a:custGeom>
              <a:avLst/>
              <a:gdLst>
                <a:gd name="T0" fmla="*/ 13 w 27"/>
                <a:gd name="T1" fmla="*/ 0 h 25"/>
                <a:gd name="T2" fmla="*/ 10 w 27"/>
                <a:gd name="T3" fmla="*/ 0 h 25"/>
                <a:gd name="T4" fmla="*/ 8 w 27"/>
                <a:gd name="T5" fmla="*/ 0 h 25"/>
                <a:gd name="T6" fmla="*/ 1 w 27"/>
                <a:gd name="T7" fmla="*/ 7 h 25"/>
                <a:gd name="T8" fmla="*/ 3 w 27"/>
                <a:gd name="T9" fmla="*/ 20 h 25"/>
                <a:gd name="T10" fmla="*/ 7 w 27"/>
                <a:gd name="T11" fmla="*/ 24 h 25"/>
                <a:gd name="T12" fmla="*/ 8 w 27"/>
                <a:gd name="T13" fmla="*/ 24 h 25"/>
                <a:gd name="T14" fmla="*/ 10 w 27"/>
                <a:gd name="T15" fmla="*/ 24 h 25"/>
                <a:gd name="T16" fmla="*/ 11 w 27"/>
                <a:gd name="T17" fmla="*/ 25 h 25"/>
                <a:gd name="T18" fmla="*/ 13 w 27"/>
                <a:gd name="T19" fmla="*/ 25 h 25"/>
                <a:gd name="T20" fmla="*/ 25 w 27"/>
                <a:gd name="T21" fmla="*/ 17 h 25"/>
                <a:gd name="T22" fmla="*/ 22 w 27"/>
                <a:gd name="T23" fmla="*/ 3 h 25"/>
                <a:gd name="T24" fmla="*/ 18 w 27"/>
                <a:gd name="T25" fmla="*/ 1 h 25"/>
                <a:gd name="T26" fmla="*/ 16 w 27"/>
                <a:gd name="T27" fmla="*/ 0 h 25"/>
                <a:gd name="T28" fmla="*/ 13 w 27"/>
                <a:gd name="T2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5">
                  <a:moveTo>
                    <a:pt x="13" y="0"/>
                  </a:moveTo>
                  <a:cubicBezTo>
                    <a:pt x="12" y="0"/>
                    <a:pt x="11" y="0"/>
                    <a:pt x="10" y="0"/>
                  </a:cubicBezTo>
                  <a:cubicBezTo>
                    <a:pt x="9" y="0"/>
                    <a:pt x="9" y="0"/>
                    <a:pt x="8" y="0"/>
                  </a:cubicBezTo>
                  <a:cubicBezTo>
                    <a:pt x="5" y="2"/>
                    <a:pt x="3" y="4"/>
                    <a:pt x="1" y="7"/>
                  </a:cubicBezTo>
                  <a:cubicBezTo>
                    <a:pt x="0" y="11"/>
                    <a:pt x="0" y="16"/>
                    <a:pt x="3" y="20"/>
                  </a:cubicBezTo>
                  <a:cubicBezTo>
                    <a:pt x="4" y="21"/>
                    <a:pt x="6" y="23"/>
                    <a:pt x="7" y="24"/>
                  </a:cubicBezTo>
                  <a:cubicBezTo>
                    <a:pt x="8" y="24"/>
                    <a:pt x="8" y="24"/>
                    <a:pt x="8" y="24"/>
                  </a:cubicBezTo>
                  <a:cubicBezTo>
                    <a:pt x="8" y="24"/>
                    <a:pt x="9" y="24"/>
                    <a:pt x="10" y="24"/>
                  </a:cubicBezTo>
                  <a:cubicBezTo>
                    <a:pt x="10" y="25"/>
                    <a:pt x="10" y="25"/>
                    <a:pt x="11" y="25"/>
                  </a:cubicBezTo>
                  <a:cubicBezTo>
                    <a:pt x="12" y="25"/>
                    <a:pt x="12" y="25"/>
                    <a:pt x="13" y="25"/>
                  </a:cubicBezTo>
                  <a:cubicBezTo>
                    <a:pt x="18" y="25"/>
                    <a:pt x="23" y="22"/>
                    <a:pt x="25" y="17"/>
                  </a:cubicBezTo>
                  <a:cubicBezTo>
                    <a:pt x="27" y="12"/>
                    <a:pt x="25" y="6"/>
                    <a:pt x="22" y="3"/>
                  </a:cubicBezTo>
                  <a:cubicBezTo>
                    <a:pt x="21" y="2"/>
                    <a:pt x="19" y="1"/>
                    <a:pt x="18" y="1"/>
                  </a:cubicBezTo>
                  <a:cubicBezTo>
                    <a:pt x="18" y="0"/>
                    <a:pt x="17" y="0"/>
                    <a:pt x="16" y="0"/>
                  </a:cubicBezTo>
                  <a:cubicBezTo>
                    <a:pt x="15" y="0"/>
                    <a:pt x="14" y="0"/>
                    <a:pt x="13" y="0"/>
                  </a:cubicBezTo>
                </a:path>
              </a:pathLst>
            </a:custGeom>
            <a:solidFill>
              <a:srgbClr val="EEF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42">
              <a:extLst>
                <a:ext uri="{FF2B5EF4-FFF2-40B4-BE49-F238E27FC236}">
                  <a16:creationId xmlns:a16="http://schemas.microsoft.com/office/drawing/2014/main" id="{73EA033E-6664-4C71-9B07-4E89B8320DED}"/>
                </a:ext>
              </a:extLst>
            </p:cNvPr>
            <p:cNvSpPr>
              <a:spLocks/>
            </p:cNvSpPr>
            <p:nvPr/>
          </p:nvSpPr>
          <p:spPr bwMode="auto">
            <a:xfrm rot="21034599" flipH="1">
              <a:off x="1945874" y="6733221"/>
              <a:ext cx="183805" cy="180040"/>
            </a:xfrm>
            <a:custGeom>
              <a:avLst/>
              <a:gdLst>
                <a:gd name="T0" fmla="*/ 19 w 37"/>
                <a:gd name="T1" fmla="*/ 0 h 36"/>
                <a:gd name="T2" fmla="*/ 15 w 37"/>
                <a:gd name="T3" fmla="*/ 1 h 36"/>
                <a:gd name="T4" fmla="*/ 2 w 37"/>
                <a:gd name="T5" fmla="*/ 11 h 36"/>
                <a:gd name="T6" fmla="*/ 2 w 37"/>
                <a:gd name="T7" fmla="*/ 23 h 36"/>
                <a:gd name="T8" fmla="*/ 2 w 37"/>
                <a:gd name="T9" fmla="*/ 25 h 36"/>
                <a:gd name="T10" fmla="*/ 3 w 37"/>
                <a:gd name="T11" fmla="*/ 27 h 36"/>
                <a:gd name="T12" fmla="*/ 4 w 37"/>
                <a:gd name="T13" fmla="*/ 28 h 36"/>
                <a:gd name="T14" fmla="*/ 6 w 37"/>
                <a:gd name="T15" fmla="*/ 31 h 36"/>
                <a:gd name="T16" fmla="*/ 7 w 37"/>
                <a:gd name="T17" fmla="*/ 32 h 36"/>
                <a:gd name="T18" fmla="*/ 12 w 37"/>
                <a:gd name="T19" fmla="*/ 34 h 36"/>
                <a:gd name="T20" fmla="*/ 13 w 37"/>
                <a:gd name="T21" fmla="*/ 35 h 36"/>
                <a:gd name="T22" fmla="*/ 18 w 37"/>
                <a:gd name="T23" fmla="*/ 36 h 36"/>
                <a:gd name="T24" fmla="*/ 19 w 37"/>
                <a:gd name="T25" fmla="*/ 36 h 36"/>
                <a:gd name="T26" fmla="*/ 35 w 37"/>
                <a:gd name="T27" fmla="*/ 25 h 36"/>
                <a:gd name="T28" fmla="*/ 37 w 37"/>
                <a:gd name="T29" fmla="*/ 18 h 36"/>
                <a:gd name="T30" fmla="*/ 37 w 37"/>
                <a:gd name="T31" fmla="*/ 17 h 36"/>
                <a:gd name="T32" fmla="*/ 26 w 37"/>
                <a:gd name="T33" fmla="*/ 2 h 36"/>
                <a:gd name="T34" fmla="*/ 21 w 37"/>
                <a:gd name="T35" fmla="*/ 0 h 36"/>
                <a:gd name="T36" fmla="*/ 19 w 37"/>
                <a:gd name="T3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36">
                  <a:moveTo>
                    <a:pt x="19" y="0"/>
                  </a:moveTo>
                  <a:cubicBezTo>
                    <a:pt x="17" y="0"/>
                    <a:pt x="16" y="0"/>
                    <a:pt x="15" y="1"/>
                  </a:cubicBezTo>
                  <a:cubicBezTo>
                    <a:pt x="10" y="2"/>
                    <a:pt x="5" y="5"/>
                    <a:pt x="2" y="11"/>
                  </a:cubicBezTo>
                  <a:cubicBezTo>
                    <a:pt x="1" y="15"/>
                    <a:pt x="0" y="19"/>
                    <a:pt x="2" y="23"/>
                  </a:cubicBezTo>
                  <a:cubicBezTo>
                    <a:pt x="2" y="24"/>
                    <a:pt x="2" y="24"/>
                    <a:pt x="2" y="25"/>
                  </a:cubicBezTo>
                  <a:cubicBezTo>
                    <a:pt x="2" y="25"/>
                    <a:pt x="3" y="26"/>
                    <a:pt x="3" y="27"/>
                  </a:cubicBezTo>
                  <a:cubicBezTo>
                    <a:pt x="3" y="27"/>
                    <a:pt x="4" y="28"/>
                    <a:pt x="4" y="28"/>
                  </a:cubicBezTo>
                  <a:cubicBezTo>
                    <a:pt x="4" y="29"/>
                    <a:pt x="5" y="30"/>
                    <a:pt x="6" y="31"/>
                  </a:cubicBezTo>
                  <a:cubicBezTo>
                    <a:pt x="6" y="31"/>
                    <a:pt x="7" y="31"/>
                    <a:pt x="7" y="32"/>
                  </a:cubicBezTo>
                  <a:cubicBezTo>
                    <a:pt x="8" y="33"/>
                    <a:pt x="10" y="34"/>
                    <a:pt x="12" y="34"/>
                  </a:cubicBezTo>
                  <a:cubicBezTo>
                    <a:pt x="12" y="35"/>
                    <a:pt x="12" y="35"/>
                    <a:pt x="13" y="35"/>
                  </a:cubicBezTo>
                  <a:cubicBezTo>
                    <a:pt x="14" y="36"/>
                    <a:pt x="16" y="36"/>
                    <a:pt x="18" y="36"/>
                  </a:cubicBezTo>
                  <a:cubicBezTo>
                    <a:pt x="18" y="36"/>
                    <a:pt x="19" y="36"/>
                    <a:pt x="19" y="36"/>
                  </a:cubicBezTo>
                  <a:cubicBezTo>
                    <a:pt x="26" y="36"/>
                    <a:pt x="32" y="32"/>
                    <a:pt x="35" y="25"/>
                  </a:cubicBezTo>
                  <a:cubicBezTo>
                    <a:pt x="36" y="23"/>
                    <a:pt x="37" y="20"/>
                    <a:pt x="37" y="18"/>
                  </a:cubicBezTo>
                  <a:cubicBezTo>
                    <a:pt x="37" y="18"/>
                    <a:pt x="37" y="17"/>
                    <a:pt x="37" y="17"/>
                  </a:cubicBezTo>
                  <a:cubicBezTo>
                    <a:pt x="36" y="10"/>
                    <a:pt x="32" y="4"/>
                    <a:pt x="26" y="2"/>
                  </a:cubicBezTo>
                  <a:cubicBezTo>
                    <a:pt x="24" y="1"/>
                    <a:pt x="23" y="1"/>
                    <a:pt x="21" y="0"/>
                  </a:cubicBezTo>
                  <a:cubicBezTo>
                    <a:pt x="20" y="0"/>
                    <a:pt x="19" y="0"/>
                    <a:pt x="19"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43">
              <a:extLst>
                <a:ext uri="{FF2B5EF4-FFF2-40B4-BE49-F238E27FC236}">
                  <a16:creationId xmlns:a16="http://schemas.microsoft.com/office/drawing/2014/main" id="{8DA2274E-B3B1-48A5-995D-6211A4053F69}"/>
                </a:ext>
              </a:extLst>
            </p:cNvPr>
            <p:cNvSpPr>
              <a:spLocks/>
            </p:cNvSpPr>
            <p:nvPr/>
          </p:nvSpPr>
          <p:spPr bwMode="auto">
            <a:xfrm rot="21034599" flipH="1">
              <a:off x="5996813" y="10065664"/>
              <a:ext cx="197592" cy="175541"/>
            </a:xfrm>
            <a:custGeom>
              <a:avLst/>
              <a:gdLst>
                <a:gd name="T0" fmla="*/ 19 w 39"/>
                <a:gd name="T1" fmla="*/ 0 h 35"/>
                <a:gd name="T2" fmla="*/ 12 w 39"/>
                <a:gd name="T3" fmla="*/ 1 h 35"/>
                <a:gd name="T4" fmla="*/ 7 w 39"/>
                <a:gd name="T5" fmla="*/ 4 h 35"/>
                <a:gd name="T6" fmla="*/ 3 w 39"/>
                <a:gd name="T7" fmla="*/ 10 h 35"/>
                <a:gd name="T8" fmla="*/ 6 w 39"/>
                <a:gd name="T9" fmla="*/ 29 h 35"/>
                <a:gd name="T10" fmla="*/ 7 w 39"/>
                <a:gd name="T11" fmla="*/ 30 h 35"/>
                <a:gd name="T12" fmla="*/ 12 w 39"/>
                <a:gd name="T13" fmla="*/ 34 h 35"/>
                <a:gd name="T14" fmla="*/ 19 w 39"/>
                <a:gd name="T15" fmla="*/ 35 h 35"/>
                <a:gd name="T16" fmla="*/ 29 w 39"/>
                <a:gd name="T17" fmla="*/ 32 h 35"/>
                <a:gd name="T18" fmla="*/ 33 w 39"/>
                <a:gd name="T19" fmla="*/ 29 h 35"/>
                <a:gd name="T20" fmla="*/ 35 w 39"/>
                <a:gd name="T21" fmla="*/ 25 h 35"/>
                <a:gd name="T22" fmla="*/ 30 w 39"/>
                <a:gd name="T23" fmla="*/ 3 h 35"/>
                <a:gd name="T24" fmla="*/ 29 w 39"/>
                <a:gd name="T25" fmla="*/ 2 h 35"/>
                <a:gd name="T26" fmla="*/ 26 w 39"/>
                <a:gd name="T27" fmla="*/ 1 h 35"/>
                <a:gd name="T28" fmla="*/ 19 w 39"/>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35">
                  <a:moveTo>
                    <a:pt x="19" y="0"/>
                  </a:moveTo>
                  <a:cubicBezTo>
                    <a:pt x="16" y="0"/>
                    <a:pt x="14" y="0"/>
                    <a:pt x="12" y="1"/>
                  </a:cubicBezTo>
                  <a:cubicBezTo>
                    <a:pt x="10" y="2"/>
                    <a:pt x="8" y="3"/>
                    <a:pt x="7" y="4"/>
                  </a:cubicBezTo>
                  <a:cubicBezTo>
                    <a:pt x="5" y="6"/>
                    <a:pt x="4" y="8"/>
                    <a:pt x="3" y="10"/>
                  </a:cubicBezTo>
                  <a:cubicBezTo>
                    <a:pt x="0" y="17"/>
                    <a:pt x="1" y="24"/>
                    <a:pt x="6" y="29"/>
                  </a:cubicBezTo>
                  <a:cubicBezTo>
                    <a:pt x="6" y="30"/>
                    <a:pt x="6" y="30"/>
                    <a:pt x="7" y="30"/>
                  </a:cubicBezTo>
                  <a:cubicBezTo>
                    <a:pt x="8" y="32"/>
                    <a:pt x="10" y="33"/>
                    <a:pt x="12" y="34"/>
                  </a:cubicBezTo>
                  <a:cubicBezTo>
                    <a:pt x="14" y="35"/>
                    <a:pt x="16" y="35"/>
                    <a:pt x="19" y="35"/>
                  </a:cubicBezTo>
                  <a:cubicBezTo>
                    <a:pt x="22" y="35"/>
                    <a:pt x="26" y="34"/>
                    <a:pt x="29" y="32"/>
                  </a:cubicBezTo>
                  <a:cubicBezTo>
                    <a:pt x="30" y="31"/>
                    <a:pt x="32" y="30"/>
                    <a:pt x="33" y="29"/>
                  </a:cubicBezTo>
                  <a:cubicBezTo>
                    <a:pt x="34" y="27"/>
                    <a:pt x="35" y="26"/>
                    <a:pt x="35" y="25"/>
                  </a:cubicBezTo>
                  <a:cubicBezTo>
                    <a:pt x="39" y="17"/>
                    <a:pt x="36" y="8"/>
                    <a:pt x="30" y="3"/>
                  </a:cubicBezTo>
                  <a:cubicBezTo>
                    <a:pt x="29" y="3"/>
                    <a:pt x="29" y="3"/>
                    <a:pt x="29" y="2"/>
                  </a:cubicBezTo>
                  <a:cubicBezTo>
                    <a:pt x="28" y="2"/>
                    <a:pt x="27" y="1"/>
                    <a:pt x="26" y="1"/>
                  </a:cubicBezTo>
                  <a:cubicBezTo>
                    <a:pt x="24" y="0"/>
                    <a:pt x="21" y="0"/>
                    <a:pt x="19" y="0"/>
                  </a:cubicBezTo>
                </a:path>
              </a:pathLst>
            </a:custGeom>
            <a:solidFill>
              <a:srgbClr val="FCEF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44">
              <a:extLst>
                <a:ext uri="{FF2B5EF4-FFF2-40B4-BE49-F238E27FC236}">
                  <a16:creationId xmlns:a16="http://schemas.microsoft.com/office/drawing/2014/main" id="{5494425A-A0DC-4F37-9C75-3B2CD89D0AC4}"/>
                </a:ext>
              </a:extLst>
            </p:cNvPr>
            <p:cNvSpPr>
              <a:spLocks noEditPoints="1"/>
            </p:cNvSpPr>
            <p:nvPr/>
          </p:nvSpPr>
          <p:spPr bwMode="auto">
            <a:xfrm rot="21034599" flipH="1">
              <a:off x="4541569" y="8875683"/>
              <a:ext cx="183805" cy="175541"/>
            </a:xfrm>
            <a:custGeom>
              <a:avLst/>
              <a:gdLst>
                <a:gd name="T0" fmla="*/ 5 w 36"/>
                <a:gd name="T1" fmla="*/ 30 h 36"/>
                <a:gd name="T2" fmla="*/ 11 w 36"/>
                <a:gd name="T3" fmla="*/ 34 h 36"/>
                <a:gd name="T4" fmla="*/ 18 w 36"/>
                <a:gd name="T5" fmla="*/ 36 h 36"/>
                <a:gd name="T6" fmla="*/ 23 w 36"/>
                <a:gd name="T7" fmla="*/ 35 h 36"/>
                <a:gd name="T8" fmla="*/ 5 w 36"/>
                <a:gd name="T9" fmla="*/ 30 h 36"/>
                <a:gd name="T10" fmla="*/ 18 w 36"/>
                <a:gd name="T11" fmla="*/ 0 h 36"/>
                <a:gd name="T12" fmla="*/ 2 w 36"/>
                <a:gd name="T13" fmla="*/ 11 h 36"/>
                <a:gd name="T14" fmla="*/ 1 w 36"/>
                <a:gd name="T15" fmla="*/ 13 h 36"/>
                <a:gd name="T16" fmla="*/ 0 w 36"/>
                <a:gd name="T17" fmla="*/ 19 h 36"/>
                <a:gd name="T18" fmla="*/ 4 w 36"/>
                <a:gd name="T19" fmla="*/ 28 h 36"/>
                <a:gd name="T20" fmla="*/ 25 w 36"/>
                <a:gd name="T21" fmla="*/ 34 h 36"/>
                <a:gd name="T22" fmla="*/ 35 w 36"/>
                <a:gd name="T23" fmla="*/ 25 h 36"/>
                <a:gd name="T24" fmla="*/ 36 w 36"/>
                <a:gd name="T25" fmla="*/ 17 h 36"/>
                <a:gd name="T26" fmla="*/ 35 w 36"/>
                <a:gd name="T27" fmla="*/ 11 h 36"/>
                <a:gd name="T28" fmla="*/ 28 w 36"/>
                <a:gd name="T29" fmla="*/ 3 h 36"/>
                <a:gd name="T30" fmla="*/ 27 w 36"/>
                <a:gd name="T31" fmla="*/ 2 h 36"/>
                <a:gd name="T32" fmla="*/ 25 w 36"/>
                <a:gd name="T33" fmla="*/ 1 h 36"/>
                <a:gd name="T34" fmla="*/ 18 w 36"/>
                <a:gd name="T3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36">
                  <a:moveTo>
                    <a:pt x="5" y="30"/>
                  </a:moveTo>
                  <a:cubicBezTo>
                    <a:pt x="7" y="32"/>
                    <a:pt x="9" y="33"/>
                    <a:pt x="11" y="34"/>
                  </a:cubicBezTo>
                  <a:cubicBezTo>
                    <a:pt x="13" y="35"/>
                    <a:pt x="16" y="36"/>
                    <a:pt x="18" y="36"/>
                  </a:cubicBezTo>
                  <a:cubicBezTo>
                    <a:pt x="20" y="36"/>
                    <a:pt x="21" y="35"/>
                    <a:pt x="23" y="35"/>
                  </a:cubicBezTo>
                  <a:cubicBezTo>
                    <a:pt x="5" y="30"/>
                    <a:pt x="5" y="30"/>
                    <a:pt x="5" y="30"/>
                  </a:cubicBezTo>
                  <a:moveTo>
                    <a:pt x="18" y="0"/>
                  </a:moveTo>
                  <a:cubicBezTo>
                    <a:pt x="11" y="0"/>
                    <a:pt x="5" y="4"/>
                    <a:pt x="2" y="11"/>
                  </a:cubicBezTo>
                  <a:cubicBezTo>
                    <a:pt x="2" y="11"/>
                    <a:pt x="1" y="12"/>
                    <a:pt x="1" y="13"/>
                  </a:cubicBezTo>
                  <a:cubicBezTo>
                    <a:pt x="1" y="15"/>
                    <a:pt x="0" y="17"/>
                    <a:pt x="0" y="19"/>
                  </a:cubicBezTo>
                  <a:cubicBezTo>
                    <a:pt x="1" y="22"/>
                    <a:pt x="2" y="25"/>
                    <a:pt x="4" y="28"/>
                  </a:cubicBezTo>
                  <a:cubicBezTo>
                    <a:pt x="25" y="34"/>
                    <a:pt x="25" y="34"/>
                    <a:pt x="25" y="34"/>
                  </a:cubicBezTo>
                  <a:cubicBezTo>
                    <a:pt x="29" y="33"/>
                    <a:pt x="33" y="29"/>
                    <a:pt x="35" y="25"/>
                  </a:cubicBezTo>
                  <a:cubicBezTo>
                    <a:pt x="36" y="22"/>
                    <a:pt x="36" y="20"/>
                    <a:pt x="36" y="17"/>
                  </a:cubicBezTo>
                  <a:cubicBezTo>
                    <a:pt x="36" y="15"/>
                    <a:pt x="36" y="13"/>
                    <a:pt x="35" y="11"/>
                  </a:cubicBezTo>
                  <a:cubicBezTo>
                    <a:pt x="34" y="8"/>
                    <a:pt x="31" y="5"/>
                    <a:pt x="28" y="3"/>
                  </a:cubicBezTo>
                  <a:cubicBezTo>
                    <a:pt x="28" y="3"/>
                    <a:pt x="27" y="2"/>
                    <a:pt x="27" y="2"/>
                  </a:cubicBezTo>
                  <a:cubicBezTo>
                    <a:pt x="26" y="2"/>
                    <a:pt x="26" y="2"/>
                    <a:pt x="25" y="1"/>
                  </a:cubicBezTo>
                  <a:cubicBezTo>
                    <a:pt x="23" y="0"/>
                    <a:pt x="21" y="0"/>
                    <a:pt x="18" y="0"/>
                  </a:cubicBezTo>
                </a:path>
              </a:pathLst>
            </a:custGeom>
            <a:solidFill>
              <a:srgbClr val="EEF4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45">
              <a:extLst>
                <a:ext uri="{FF2B5EF4-FFF2-40B4-BE49-F238E27FC236}">
                  <a16:creationId xmlns:a16="http://schemas.microsoft.com/office/drawing/2014/main" id="{B2A4A822-F81F-4365-8BBB-FF58417A695A}"/>
                </a:ext>
              </a:extLst>
            </p:cNvPr>
            <p:cNvSpPr>
              <a:spLocks/>
            </p:cNvSpPr>
            <p:nvPr/>
          </p:nvSpPr>
          <p:spPr bwMode="auto">
            <a:xfrm rot="21034599" flipH="1">
              <a:off x="4607148" y="9006823"/>
              <a:ext cx="110283" cy="36008"/>
            </a:xfrm>
            <a:custGeom>
              <a:avLst/>
              <a:gdLst>
                <a:gd name="T0" fmla="*/ 0 w 21"/>
                <a:gd name="T1" fmla="*/ 0 h 7"/>
                <a:gd name="T2" fmla="*/ 0 w 21"/>
                <a:gd name="T3" fmla="*/ 1 h 7"/>
                <a:gd name="T4" fmla="*/ 1 w 21"/>
                <a:gd name="T5" fmla="*/ 2 h 7"/>
                <a:gd name="T6" fmla="*/ 1 w 21"/>
                <a:gd name="T7" fmla="*/ 2 h 7"/>
                <a:gd name="T8" fmla="*/ 19 w 21"/>
                <a:gd name="T9" fmla="*/ 7 h 7"/>
                <a:gd name="T10" fmla="*/ 21 w 21"/>
                <a:gd name="T11" fmla="*/ 6 h 7"/>
                <a:gd name="T12" fmla="*/ 0 w 2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21" h="7">
                  <a:moveTo>
                    <a:pt x="0" y="0"/>
                  </a:moveTo>
                  <a:cubicBezTo>
                    <a:pt x="0" y="0"/>
                    <a:pt x="0" y="1"/>
                    <a:pt x="0" y="1"/>
                  </a:cubicBezTo>
                  <a:cubicBezTo>
                    <a:pt x="0" y="1"/>
                    <a:pt x="1" y="1"/>
                    <a:pt x="1" y="2"/>
                  </a:cubicBezTo>
                  <a:cubicBezTo>
                    <a:pt x="1" y="2"/>
                    <a:pt x="1" y="2"/>
                    <a:pt x="1" y="2"/>
                  </a:cubicBezTo>
                  <a:cubicBezTo>
                    <a:pt x="19" y="7"/>
                    <a:pt x="19" y="7"/>
                    <a:pt x="19" y="7"/>
                  </a:cubicBezTo>
                  <a:cubicBezTo>
                    <a:pt x="20" y="7"/>
                    <a:pt x="20" y="7"/>
                    <a:pt x="21" y="6"/>
                  </a:cubicBezTo>
                  <a:cubicBezTo>
                    <a:pt x="0" y="0"/>
                    <a:pt x="0" y="0"/>
                    <a:pt x="0" y="0"/>
                  </a:cubicBezTo>
                </a:path>
              </a:pathLst>
            </a:custGeom>
            <a:solidFill>
              <a:srgbClr val="E3E9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348" name="Picture 1347">
            <a:extLst>
              <a:ext uri="{FF2B5EF4-FFF2-40B4-BE49-F238E27FC236}">
                <a16:creationId xmlns:a16="http://schemas.microsoft.com/office/drawing/2014/main" id="{24644EB2-C4AF-4A41-A294-5173F8105ACE}"/>
              </a:ext>
            </a:extLst>
          </p:cNvPr>
          <p:cNvPicPr>
            <a:picLocks noChangeAspect="1"/>
          </p:cNvPicPr>
          <p:nvPr/>
        </p:nvPicPr>
        <p:blipFill>
          <a:blip r:embed="rId3"/>
          <a:stretch>
            <a:fillRect/>
          </a:stretch>
        </p:blipFill>
        <p:spPr>
          <a:xfrm>
            <a:off x="8744478" y="716341"/>
            <a:ext cx="4439302" cy="4439302"/>
          </a:xfrm>
          <a:prstGeom prst="ellipse">
            <a:avLst/>
          </a:prstGeom>
          <a:ln w="50800">
            <a:noFill/>
          </a:ln>
        </p:spPr>
      </p:pic>
      <p:pic>
        <p:nvPicPr>
          <p:cNvPr id="1349" name="Picture 2" descr="https://hpccsystems.com/sites/default/files/gbb-uploads/homepage-splash-logo-fqwx5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489" y="5030399"/>
            <a:ext cx="3297622" cy="2536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697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48"/>
                                        </p:tgtEl>
                                        <p:attrNameLst>
                                          <p:attrName>style.visibility</p:attrName>
                                        </p:attrNameLst>
                                      </p:cBhvr>
                                      <p:to>
                                        <p:strVal val="visible"/>
                                      </p:to>
                                    </p:set>
                                    <p:animEffect transition="in" filter="fade">
                                      <p:cBhvr>
                                        <p:cTn id="7" dur="500"/>
                                        <p:tgtEl>
                                          <p:spTgt spid="1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 name="Picture 558">
            <a:extLst>
              <a:ext uri="{FF2B5EF4-FFF2-40B4-BE49-F238E27FC236}">
                <a16:creationId xmlns:a16="http://schemas.microsoft.com/office/drawing/2014/main" id="{70B53F3C-5D45-4AC4-BC5A-842C9B4D686A}"/>
              </a:ext>
            </a:extLst>
          </p:cNvPr>
          <p:cNvPicPr>
            <a:picLocks noChangeAspect="1"/>
          </p:cNvPicPr>
          <p:nvPr/>
        </p:nvPicPr>
        <p:blipFill rotWithShape="1">
          <a:blip r:embed="rId3">
            <a:duotone>
              <a:prstClr val="black"/>
              <a:schemeClr val="accent6">
                <a:tint val="45000"/>
                <a:satMod val="400000"/>
              </a:schemeClr>
            </a:duotone>
          </a:blip>
          <a:srcRect l="5659" t="3358" r="72" b="20436"/>
          <a:stretch/>
        </p:blipFill>
        <p:spPr>
          <a:xfrm>
            <a:off x="1" y="0"/>
            <a:ext cx="14396302" cy="8229600"/>
          </a:xfrm>
          <a:prstGeom prst="rect">
            <a:avLst/>
          </a:prstGeom>
        </p:spPr>
      </p:pic>
      <p:sp>
        <p:nvSpPr>
          <p:cNvPr id="612" name="Blue overlay">
            <a:extLst>
              <a:ext uri="{FF2B5EF4-FFF2-40B4-BE49-F238E27FC236}">
                <a16:creationId xmlns:a16="http://schemas.microsoft.com/office/drawing/2014/main" id="{7B14B16F-8AE7-4738-AADD-B0DB54AAAFA2}"/>
              </a:ext>
            </a:extLst>
          </p:cNvPr>
          <p:cNvSpPr/>
          <p:nvPr/>
        </p:nvSpPr>
        <p:spPr>
          <a:xfrm>
            <a:off x="1" y="-7110"/>
            <a:ext cx="14401799" cy="8236710"/>
          </a:xfrm>
          <a:prstGeom prst="rect">
            <a:avLst/>
          </a:prstGeom>
          <a:gradFill flip="none" rotWithShape="1">
            <a:gsLst>
              <a:gs pos="0">
                <a:srgbClr val="002060"/>
              </a:gs>
              <a:gs pos="50000">
                <a:srgbClr val="002060">
                  <a:alpha val="80000"/>
                </a:srgbClr>
              </a:gs>
              <a:gs pos="100000">
                <a:srgbClr val="002060">
                  <a:alpha val="6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8446BFB1-6DC5-414F-989D-1A25E6B0B9C0}"/>
              </a:ext>
            </a:extLst>
          </p:cNvPr>
          <p:cNvGrpSpPr/>
          <p:nvPr/>
        </p:nvGrpSpPr>
        <p:grpSpPr>
          <a:xfrm>
            <a:off x="8783254" y="-1320876"/>
            <a:ext cx="946158" cy="946152"/>
            <a:chOff x="8507320" y="2210559"/>
            <a:chExt cx="621726" cy="621722"/>
          </a:xfrm>
        </p:grpSpPr>
        <p:sp>
          <p:nvSpPr>
            <p:cNvPr id="56" name="Oval 55">
              <a:extLst>
                <a:ext uri="{FF2B5EF4-FFF2-40B4-BE49-F238E27FC236}">
                  <a16:creationId xmlns:a16="http://schemas.microsoft.com/office/drawing/2014/main" id="{ABE9AFBF-F5BC-4F8B-BA43-71D4A0D42463}"/>
                </a:ext>
              </a:extLst>
            </p:cNvPr>
            <p:cNvSpPr/>
            <p:nvPr/>
          </p:nvSpPr>
          <p:spPr>
            <a:xfrm>
              <a:off x="8507320" y="2210559"/>
              <a:ext cx="621726" cy="621722"/>
            </a:xfrm>
            <a:prstGeom prst="ellipse">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7" name="Group 101">
              <a:extLst>
                <a:ext uri="{FF2B5EF4-FFF2-40B4-BE49-F238E27FC236}">
                  <a16:creationId xmlns:a16="http://schemas.microsoft.com/office/drawing/2014/main" id="{5DE32944-01DB-40C1-B985-721A324547E4}"/>
                </a:ext>
              </a:extLst>
            </p:cNvPr>
            <p:cNvGrpSpPr>
              <a:grpSpLocks noChangeAspect="1"/>
            </p:cNvGrpSpPr>
            <p:nvPr/>
          </p:nvGrpSpPr>
          <p:grpSpPr bwMode="auto">
            <a:xfrm>
              <a:off x="8627653" y="2315093"/>
              <a:ext cx="380254" cy="409506"/>
              <a:chOff x="5179" y="2067"/>
              <a:chExt cx="481" cy="518"/>
            </a:xfrm>
          </p:grpSpPr>
          <p:sp>
            <p:nvSpPr>
              <p:cNvPr id="58" name="Freeform 102">
                <a:extLst>
                  <a:ext uri="{FF2B5EF4-FFF2-40B4-BE49-F238E27FC236}">
                    <a16:creationId xmlns:a16="http://schemas.microsoft.com/office/drawing/2014/main" id="{C7E12D91-450B-41B2-B19C-5CB87D5C0AB2}"/>
                  </a:ext>
                </a:extLst>
              </p:cNvPr>
              <p:cNvSpPr>
                <a:spLocks/>
              </p:cNvSpPr>
              <p:nvPr/>
            </p:nvSpPr>
            <p:spPr bwMode="auto">
              <a:xfrm>
                <a:off x="5179" y="2067"/>
                <a:ext cx="440" cy="313"/>
              </a:xfrm>
              <a:custGeom>
                <a:avLst/>
                <a:gdLst>
                  <a:gd name="T0" fmla="*/ 382 w 1881"/>
                  <a:gd name="T1" fmla="*/ 1204 h 1342"/>
                  <a:gd name="T2" fmla="*/ 381 w 1881"/>
                  <a:gd name="T3" fmla="*/ 1171 h 1342"/>
                  <a:gd name="T4" fmla="*/ 347 w 1881"/>
                  <a:gd name="T5" fmla="*/ 1020 h 1342"/>
                  <a:gd name="T6" fmla="*/ 710 w 1881"/>
                  <a:gd name="T7" fmla="*/ 657 h 1342"/>
                  <a:gd name="T8" fmla="*/ 1253 w 1881"/>
                  <a:gd name="T9" fmla="*/ 657 h 1342"/>
                  <a:gd name="T10" fmla="*/ 1253 w 1881"/>
                  <a:gd name="T11" fmla="*/ 931 h 1342"/>
                  <a:gd name="T12" fmla="*/ 1292 w 1881"/>
                  <a:gd name="T13" fmla="*/ 950 h 1342"/>
                  <a:gd name="T14" fmla="*/ 1860 w 1881"/>
                  <a:gd name="T15" fmla="*/ 513 h 1342"/>
                  <a:gd name="T16" fmla="*/ 1860 w 1881"/>
                  <a:gd name="T17" fmla="*/ 453 h 1342"/>
                  <a:gd name="T18" fmla="*/ 1292 w 1881"/>
                  <a:gd name="T19" fmla="*/ 17 h 1342"/>
                  <a:gd name="T20" fmla="*/ 1253 w 1881"/>
                  <a:gd name="T21" fmla="*/ 36 h 1342"/>
                  <a:gd name="T22" fmla="*/ 1253 w 1881"/>
                  <a:gd name="T23" fmla="*/ 310 h 1342"/>
                  <a:gd name="T24" fmla="*/ 710 w 1881"/>
                  <a:gd name="T25" fmla="*/ 310 h 1342"/>
                  <a:gd name="T26" fmla="*/ 0 w 1881"/>
                  <a:gd name="T27" fmla="*/ 1020 h 1342"/>
                  <a:gd name="T28" fmla="*/ 65 w 1881"/>
                  <a:gd name="T29" fmla="*/ 1317 h 1342"/>
                  <a:gd name="T30" fmla="*/ 104 w 1881"/>
                  <a:gd name="T31" fmla="*/ 1342 h 1342"/>
                  <a:gd name="T32" fmla="*/ 123 w 1881"/>
                  <a:gd name="T33" fmla="*/ 1338 h 1342"/>
                  <a:gd name="T34" fmla="*/ 359 w 1881"/>
                  <a:gd name="T35" fmla="*/ 1229 h 1342"/>
                  <a:gd name="T36" fmla="*/ 382 w 1881"/>
                  <a:gd name="T37" fmla="*/ 1204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81" h="1342">
                    <a:moveTo>
                      <a:pt x="382" y="1204"/>
                    </a:moveTo>
                    <a:cubicBezTo>
                      <a:pt x="386" y="1193"/>
                      <a:pt x="385" y="1181"/>
                      <a:pt x="381" y="1171"/>
                    </a:cubicBezTo>
                    <a:cubicBezTo>
                      <a:pt x="359" y="1124"/>
                      <a:pt x="347" y="1073"/>
                      <a:pt x="347" y="1020"/>
                    </a:cubicBezTo>
                    <a:cubicBezTo>
                      <a:pt x="347" y="820"/>
                      <a:pt x="510" y="657"/>
                      <a:pt x="710" y="657"/>
                    </a:cubicBezTo>
                    <a:cubicBezTo>
                      <a:pt x="1253" y="657"/>
                      <a:pt x="1253" y="657"/>
                      <a:pt x="1253" y="657"/>
                    </a:cubicBezTo>
                    <a:cubicBezTo>
                      <a:pt x="1253" y="931"/>
                      <a:pt x="1253" y="931"/>
                      <a:pt x="1253" y="931"/>
                    </a:cubicBezTo>
                    <a:cubicBezTo>
                      <a:pt x="1253" y="958"/>
                      <a:pt x="1271" y="967"/>
                      <a:pt x="1292" y="950"/>
                    </a:cubicBezTo>
                    <a:cubicBezTo>
                      <a:pt x="1860" y="513"/>
                      <a:pt x="1860" y="513"/>
                      <a:pt x="1860" y="513"/>
                    </a:cubicBezTo>
                    <a:cubicBezTo>
                      <a:pt x="1881" y="497"/>
                      <a:pt x="1881" y="470"/>
                      <a:pt x="1860" y="453"/>
                    </a:cubicBezTo>
                    <a:cubicBezTo>
                      <a:pt x="1292" y="17"/>
                      <a:pt x="1292" y="17"/>
                      <a:pt x="1292" y="17"/>
                    </a:cubicBezTo>
                    <a:cubicBezTo>
                      <a:pt x="1271" y="0"/>
                      <a:pt x="1253" y="9"/>
                      <a:pt x="1253" y="36"/>
                    </a:cubicBezTo>
                    <a:cubicBezTo>
                      <a:pt x="1253" y="310"/>
                      <a:pt x="1253" y="310"/>
                      <a:pt x="1253" y="310"/>
                    </a:cubicBezTo>
                    <a:cubicBezTo>
                      <a:pt x="710" y="310"/>
                      <a:pt x="710" y="310"/>
                      <a:pt x="710" y="310"/>
                    </a:cubicBezTo>
                    <a:cubicBezTo>
                      <a:pt x="318" y="310"/>
                      <a:pt x="0" y="628"/>
                      <a:pt x="0" y="1020"/>
                    </a:cubicBezTo>
                    <a:cubicBezTo>
                      <a:pt x="0" y="1124"/>
                      <a:pt x="22" y="1224"/>
                      <a:pt x="65" y="1317"/>
                    </a:cubicBezTo>
                    <a:cubicBezTo>
                      <a:pt x="72" y="1333"/>
                      <a:pt x="88" y="1342"/>
                      <a:pt x="104" y="1342"/>
                    </a:cubicBezTo>
                    <a:cubicBezTo>
                      <a:pt x="111" y="1342"/>
                      <a:pt x="117" y="1341"/>
                      <a:pt x="123" y="1338"/>
                    </a:cubicBezTo>
                    <a:cubicBezTo>
                      <a:pt x="359" y="1229"/>
                      <a:pt x="359" y="1229"/>
                      <a:pt x="359" y="1229"/>
                    </a:cubicBezTo>
                    <a:cubicBezTo>
                      <a:pt x="370" y="1224"/>
                      <a:pt x="378" y="1215"/>
                      <a:pt x="382" y="1204"/>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03">
                <a:extLst>
                  <a:ext uri="{FF2B5EF4-FFF2-40B4-BE49-F238E27FC236}">
                    <a16:creationId xmlns:a16="http://schemas.microsoft.com/office/drawing/2014/main" id="{ACD2A355-5E38-44A1-ABE2-EBDDB3AB36C4}"/>
                  </a:ext>
                </a:extLst>
              </p:cNvPr>
              <p:cNvSpPr>
                <a:spLocks/>
              </p:cNvSpPr>
              <p:nvPr/>
            </p:nvSpPr>
            <p:spPr bwMode="auto">
              <a:xfrm>
                <a:off x="5220" y="2272"/>
                <a:ext cx="440" cy="313"/>
              </a:xfrm>
              <a:custGeom>
                <a:avLst/>
                <a:gdLst>
                  <a:gd name="T0" fmla="*/ 1817 w 1881"/>
                  <a:gd name="T1" fmla="*/ 25 h 1342"/>
                  <a:gd name="T2" fmla="*/ 1777 w 1881"/>
                  <a:gd name="T3" fmla="*/ 0 h 1342"/>
                  <a:gd name="T4" fmla="*/ 1759 w 1881"/>
                  <a:gd name="T5" fmla="*/ 4 h 1342"/>
                  <a:gd name="T6" fmla="*/ 1522 w 1881"/>
                  <a:gd name="T7" fmla="*/ 113 h 1342"/>
                  <a:gd name="T8" fmla="*/ 1500 w 1881"/>
                  <a:gd name="T9" fmla="*/ 137 h 1342"/>
                  <a:gd name="T10" fmla="*/ 1501 w 1881"/>
                  <a:gd name="T11" fmla="*/ 171 h 1342"/>
                  <a:gd name="T12" fmla="*/ 1534 w 1881"/>
                  <a:gd name="T13" fmla="*/ 322 h 1342"/>
                  <a:gd name="T14" fmla="*/ 1171 w 1881"/>
                  <a:gd name="T15" fmla="*/ 685 h 1342"/>
                  <a:gd name="T16" fmla="*/ 628 w 1881"/>
                  <a:gd name="T17" fmla="*/ 685 h 1342"/>
                  <a:gd name="T18" fmla="*/ 628 w 1881"/>
                  <a:gd name="T19" fmla="*/ 411 h 1342"/>
                  <a:gd name="T20" fmla="*/ 589 w 1881"/>
                  <a:gd name="T21" fmla="*/ 392 h 1342"/>
                  <a:gd name="T22" fmla="*/ 22 w 1881"/>
                  <a:gd name="T23" fmla="*/ 829 h 1342"/>
                  <a:gd name="T24" fmla="*/ 22 w 1881"/>
                  <a:gd name="T25" fmla="*/ 889 h 1342"/>
                  <a:gd name="T26" fmla="*/ 589 w 1881"/>
                  <a:gd name="T27" fmla="*/ 1326 h 1342"/>
                  <a:gd name="T28" fmla="*/ 628 w 1881"/>
                  <a:gd name="T29" fmla="*/ 1306 h 1342"/>
                  <a:gd name="T30" fmla="*/ 628 w 1881"/>
                  <a:gd name="T31" fmla="*/ 1033 h 1342"/>
                  <a:gd name="T32" fmla="*/ 1171 w 1881"/>
                  <a:gd name="T33" fmla="*/ 1033 h 1342"/>
                  <a:gd name="T34" fmla="*/ 1881 w 1881"/>
                  <a:gd name="T35" fmla="*/ 322 h 1342"/>
                  <a:gd name="T36" fmla="*/ 1817 w 1881"/>
                  <a:gd name="T37" fmla="*/ 25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81" h="1342">
                    <a:moveTo>
                      <a:pt x="1817" y="25"/>
                    </a:moveTo>
                    <a:cubicBezTo>
                      <a:pt x="1809" y="9"/>
                      <a:pt x="1794" y="0"/>
                      <a:pt x="1777" y="0"/>
                    </a:cubicBezTo>
                    <a:cubicBezTo>
                      <a:pt x="1771" y="0"/>
                      <a:pt x="1765" y="1"/>
                      <a:pt x="1759" y="4"/>
                    </a:cubicBezTo>
                    <a:cubicBezTo>
                      <a:pt x="1522" y="113"/>
                      <a:pt x="1522" y="113"/>
                      <a:pt x="1522" y="113"/>
                    </a:cubicBezTo>
                    <a:cubicBezTo>
                      <a:pt x="1512" y="118"/>
                      <a:pt x="1503" y="127"/>
                      <a:pt x="1500" y="137"/>
                    </a:cubicBezTo>
                    <a:cubicBezTo>
                      <a:pt x="1496" y="148"/>
                      <a:pt x="1496" y="160"/>
                      <a:pt x="1501" y="171"/>
                    </a:cubicBezTo>
                    <a:cubicBezTo>
                      <a:pt x="1523" y="218"/>
                      <a:pt x="1534" y="269"/>
                      <a:pt x="1534" y="322"/>
                    </a:cubicBezTo>
                    <a:cubicBezTo>
                      <a:pt x="1534" y="522"/>
                      <a:pt x="1371" y="685"/>
                      <a:pt x="1171" y="685"/>
                    </a:cubicBezTo>
                    <a:cubicBezTo>
                      <a:pt x="628" y="685"/>
                      <a:pt x="628" y="685"/>
                      <a:pt x="628" y="685"/>
                    </a:cubicBezTo>
                    <a:cubicBezTo>
                      <a:pt x="628" y="411"/>
                      <a:pt x="628" y="411"/>
                      <a:pt x="628" y="411"/>
                    </a:cubicBezTo>
                    <a:cubicBezTo>
                      <a:pt x="628" y="384"/>
                      <a:pt x="611" y="375"/>
                      <a:pt x="589" y="392"/>
                    </a:cubicBezTo>
                    <a:cubicBezTo>
                      <a:pt x="22" y="829"/>
                      <a:pt x="22" y="829"/>
                      <a:pt x="22" y="829"/>
                    </a:cubicBezTo>
                    <a:cubicBezTo>
                      <a:pt x="0" y="845"/>
                      <a:pt x="0" y="872"/>
                      <a:pt x="22" y="889"/>
                    </a:cubicBezTo>
                    <a:cubicBezTo>
                      <a:pt x="589" y="1326"/>
                      <a:pt x="589" y="1326"/>
                      <a:pt x="589" y="1326"/>
                    </a:cubicBezTo>
                    <a:cubicBezTo>
                      <a:pt x="611" y="1342"/>
                      <a:pt x="628" y="1333"/>
                      <a:pt x="628" y="1306"/>
                    </a:cubicBezTo>
                    <a:cubicBezTo>
                      <a:pt x="628" y="1033"/>
                      <a:pt x="628" y="1033"/>
                      <a:pt x="628" y="1033"/>
                    </a:cubicBezTo>
                    <a:cubicBezTo>
                      <a:pt x="1171" y="1033"/>
                      <a:pt x="1171" y="1033"/>
                      <a:pt x="1171" y="1033"/>
                    </a:cubicBezTo>
                    <a:cubicBezTo>
                      <a:pt x="1563" y="1033"/>
                      <a:pt x="1881" y="714"/>
                      <a:pt x="1881" y="322"/>
                    </a:cubicBezTo>
                    <a:cubicBezTo>
                      <a:pt x="1881" y="219"/>
                      <a:pt x="1860" y="119"/>
                      <a:pt x="1817" y="2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0" name="Group 59">
            <a:extLst>
              <a:ext uri="{FF2B5EF4-FFF2-40B4-BE49-F238E27FC236}">
                <a16:creationId xmlns:a16="http://schemas.microsoft.com/office/drawing/2014/main" id="{C400DDC3-0FA9-4D81-8502-BB830F89DE49}"/>
              </a:ext>
            </a:extLst>
          </p:cNvPr>
          <p:cNvGrpSpPr/>
          <p:nvPr/>
        </p:nvGrpSpPr>
        <p:grpSpPr>
          <a:xfrm>
            <a:off x="1094922" y="-1320876"/>
            <a:ext cx="946158" cy="946152"/>
            <a:chOff x="1875972" y="2048344"/>
            <a:chExt cx="946158" cy="946152"/>
          </a:xfrm>
        </p:grpSpPr>
        <p:sp>
          <p:nvSpPr>
            <p:cNvPr id="61" name="Oval 60">
              <a:extLst>
                <a:ext uri="{FF2B5EF4-FFF2-40B4-BE49-F238E27FC236}">
                  <a16:creationId xmlns:a16="http://schemas.microsoft.com/office/drawing/2014/main" id="{B6EF8C4E-9C69-4464-B55E-D88977A848E0}"/>
                </a:ext>
              </a:extLst>
            </p:cNvPr>
            <p:cNvSpPr/>
            <p:nvPr/>
          </p:nvSpPr>
          <p:spPr>
            <a:xfrm>
              <a:off x="1875972" y="2048344"/>
              <a:ext cx="946158" cy="946152"/>
            </a:xfrm>
            <a:prstGeom prst="ellipse">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2" name="Group 41">
              <a:extLst>
                <a:ext uri="{FF2B5EF4-FFF2-40B4-BE49-F238E27FC236}">
                  <a16:creationId xmlns:a16="http://schemas.microsoft.com/office/drawing/2014/main" id="{83900DA6-DC11-4C0F-BE16-DA757A051AA5}"/>
                </a:ext>
              </a:extLst>
            </p:cNvPr>
            <p:cNvGrpSpPr>
              <a:grpSpLocks noChangeAspect="1"/>
            </p:cNvGrpSpPr>
            <p:nvPr/>
          </p:nvGrpSpPr>
          <p:grpSpPr bwMode="auto">
            <a:xfrm>
              <a:off x="2041508" y="2243782"/>
              <a:ext cx="676047" cy="467492"/>
              <a:chOff x="5852" y="-814"/>
              <a:chExt cx="577" cy="399"/>
            </a:xfrm>
            <a:solidFill>
              <a:schemeClr val="accent1"/>
            </a:solidFill>
          </p:grpSpPr>
          <p:sp>
            <p:nvSpPr>
              <p:cNvPr id="63" name="Freeform 42">
                <a:extLst>
                  <a:ext uri="{FF2B5EF4-FFF2-40B4-BE49-F238E27FC236}">
                    <a16:creationId xmlns:a16="http://schemas.microsoft.com/office/drawing/2014/main" id="{56B0FFD7-50C2-45BD-B2A6-1BC58C24107D}"/>
                  </a:ext>
                </a:extLst>
              </p:cNvPr>
              <p:cNvSpPr>
                <a:spLocks noEditPoints="1"/>
              </p:cNvSpPr>
              <p:nvPr/>
            </p:nvSpPr>
            <p:spPr bwMode="auto">
              <a:xfrm>
                <a:off x="5852" y="-756"/>
                <a:ext cx="472" cy="340"/>
              </a:xfrm>
              <a:custGeom>
                <a:avLst/>
                <a:gdLst>
                  <a:gd name="T0" fmla="*/ 1568 w 1853"/>
                  <a:gd name="T1" fmla="*/ 1037 h 1332"/>
                  <a:gd name="T2" fmla="*/ 1311 w 1853"/>
                  <a:gd name="T3" fmla="*/ 1086 h 1332"/>
                  <a:gd name="T4" fmla="*/ 1051 w 1853"/>
                  <a:gd name="T5" fmla="*/ 1037 h 1332"/>
                  <a:gd name="T6" fmla="*/ 357 w 1853"/>
                  <a:gd name="T7" fmla="*/ 1037 h 1332"/>
                  <a:gd name="T8" fmla="*/ 338 w 1853"/>
                  <a:gd name="T9" fmla="*/ 1017 h 1332"/>
                  <a:gd name="T10" fmla="*/ 338 w 1853"/>
                  <a:gd name="T11" fmla="*/ 177 h 1332"/>
                  <a:gd name="T12" fmla="*/ 357 w 1853"/>
                  <a:gd name="T13" fmla="*/ 157 h 1332"/>
                  <a:gd name="T14" fmla="*/ 642 w 1853"/>
                  <a:gd name="T15" fmla="*/ 157 h 1332"/>
                  <a:gd name="T16" fmla="*/ 717 w 1853"/>
                  <a:gd name="T17" fmla="*/ 0 h 1332"/>
                  <a:gd name="T18" fmla="*/ 279 w 1853"/>
                  <a:gd name="T19" fmla="*/ 0 h 1332"/>
                  <a:gd name="T20" fmla="*/ 181 w 1853"/>
                  <a:gd name="T21" fmla="*/ 98 h 1332"/>
                  <a:gd name="T22" fmla="*/ 181 w 1853"/>
                  <a:gd name="T23" fmla="*/ 1039 h 1332"/>
                  <a:gd name="T24" fmla="*/ 45 w 1853"/>
                  <a:gd name="T25" fmla="*/ 1117 h 1332"/>
                  <a:gd name="T26" fmla="*/ 0 w 1853"/>
                  <a:gd name="T27" fmla="*/ 1166 h 1332"/>
                  <a:gd name="T28" fmla="*/ 0 w 1853"/>
                  <a:gd name="T29" fmla="*/ 1220 h 1332"/>
                  <a:gd name="T30" fmla="*/ 112 w 1853"/>
                  <a:gd name="T31" fmla="*/ 1332 h 1332"/>
                  <a:gd name="T32" fmla="*/ 1853 w 1853"/>
                  <a:gd name="T33" fmla="*/ 1332 h 1332"/>
                  <a:gd name="T34" fmla="*/ 1606 w 1853"/>
                  <a:gd name="T35" fmla="*/ 1037 h 1332"/>
                  <a:gd name="T36" fmla="*/ 1568 w 1853"/>
                  <a:gd name="T37" fmla="*/ 1037 h 1332"/>
                  <a:gd name="T38" fmla="*/ 1125 w 1853"/>
                  <a:gd name="T39" fmla="*/ 1251 h 1332"/>
                  <a:gd name="T40" fmla="*/ 883 w 1853"/>
                  <a:gd name="T41" fmla="*/ 1251 h 1332"/>
                  <a:gd name="T42" fmla="*/ 814 w 1853"/>
                  <a:gd name="T43" fmla="*/ 1182 h 1332"/>
                  <a:gd name="T44" fmla="*/ 1194 w 1853"/>
                  <a:gd name="T45" fmla="*/ 1182 h 1332"/>
                  <a:gd name="T46" fmla="*/ 1125 w 1853"/>
                  <a:gd name="T47" fmla="*/ 1251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3" h="1332">
                    <a:moveTo>
                      <a:pt x="1568" y="1037"/>
                    </a:moveTo>
                    <a:cubicBezTo>
                      <a:pt x="1486" y="1069"/>
                      <a:pt x="1399" y="1086"/>
                      <a:pt x="1311" y="1086"/>
                    </a:cubicBezTo>
                    <a:cubicBezTo>
                      <a:pt x="1221" y="1086"/>
                      <a:pt x="1133" y="1069"/>
                      <a:pt x="1051" y="1037"/>
                    </a:cubicBezTo>
                    <a:cubicBezTo>
                      <a:pt x="357" y="1037"/>
                      <a:pt x="357" y="1037"/>
                      <a:pt x="357" y="1037"/>
                    </a:cubicBezTo>
                    <a:cubicBezTo>
                      <a:pt x="347" y="1037"/>
                      <a:pt x="338" y="1028"/>
                      <a:pt x="338" y="1017"/>
                    </a:cubicBezTo>
                    <a:cubicBezTo>
                      <a:pt x="338" y="177"/>
                      <a:pt x="338" y="177"/>
                      <a:pt x="338" y="177"/>
                    </a:cubicBezTo>
                    <a:cubicBezTo>
                      <a:pt x="338" y="166"/>
                      <a:pt x="347" y="157"/>
                      <a:pt x="357" y="157"/>
                    </a:cubicBezTo>
                    <a:cubicBezTo>
                      <a:pt x="642" y="157"/>
                      <a:pt x="642" y="157"/>
                      <a:pt x="642" y="157"/>
                    </a:cubicBezTo>
                    <a:cubicBezTo>
                      <a:pt x="661" y="103"/>
                      <a:pt x="685" y="50"/>
                      <a:pt x="717" y="0"/>
                    </a:cubicBezTo>
                    <a:cubicBezTo>
                      <a:pt x="279" y="0"/>
                      <a:pt x="279" y="0"/>
                      <a:pt x="279" y="0"/>
                    </a:cubicBezTo>
                    <a:cubicBezTo>
                      <a:pt x="225" y="0"/>
                      <a:pt x="181" y="44"/>
                      <a:pt x="181" y="98"/>
                    </a:cubicBezTo>
                    <a:cubicBezTo>
                      <a:pt x="181" y="1039"/>
                      <a:pt x="181" y="1039"/>
                      <a:pt x="181" y="1039"/>
                    </a:cubicBezTo>
                    <a:cubicBezTo>
                      <a:pt x="160" y="1051"/>
                      <a:pt x="69" y="1102"/>
                      <a:pt x="45" y="1117"/>
                    </a:cubicBezTo>
                    <a:cubicBezTo>
                      <a:pt x="15" y="1135"/>
                      <a:pt x="0" y="1142"/>
                      <a:pt x="0" y="1166"/>
                    </a:cubicBezTo>
                    <a:cubicBezTo>
                      <a:pt x="0" y="1220"/>
                      <a:pt x="0" y="1220"/>
                      <a:pt x="0" y="1220"/>
                    </a:cubicBezTo>
                    <a:cubicBezTo>
                      <a:pt x="0" y="1282"/>
                      <a:pt x="51" y="1332"/>
                      <a:pt x="112" y="1332"/>
                    </a:cubicBezTo>
                    <a:cubicBezTo>
                      <a:pt x="1853" y="1332"/>
                      <a:pt x="1853" y="1332"/>
                      <a:pt x="1853" y="1332"/>
                    </a:cubicBezTo>
                    <a:cubicBezTo>
                      <a:pt x="1606" y="1037"/>
                      <a:pt x="1606" y="1037"/>
                      <a:pt x="1606" y="1037"/>
                    </a:cubicBezTo>
                    <a:lnTo>
                      <a:pt x="1568" y="1037"/>
                    </a:lnTo>
                    <a:close/>
                    <a:moveTo>
                      <a:pt x="1125" y="1251"/>
                    </a:moveTo>
                    <a:cubicBezTo>
                      <a:pt x="883" y="1251"/>
                      <a:pt x="883" y="1251"/>
                      <a:pt x="883" y="1251"/>
                    </a:cubicBezTo>
                    <a:cubicBezTo>
                      <a:pt x="845" y="1251"/>
                      <a:pt x="814" y="1220"/>
                      <a:pt x="814" y="1182"/>
                    </a:cubicBezTo>
                    <a:cubicBezTo>
                      <a:pt x="1194" y="1182"/>
                      <a:pt x="1194" y="1182"/>
                      <a:pt x="1194" y="1182"/>
                    </a:cubicBezTo>
                    <a:cubicBezTo>
                      <a:pt x="1194" y="1220"/>
                      <a:pt x="1163" y="1251"/>
                      <a:pt x="1125" y="1251"/>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3">
                <a:extLst>
                  <a:ext uri="{FF2B5EF4-FFF2-40B4-BE49-F238E27FC236}">
                    <a16:creationId xmlns:a16="http://schemas.microsoft.com/office/drawing/2014/main" id="{83FAC367-0E55-48CE-BC1B-40DCB05058F5}"/>
                  </a:ext>
                </a:extLst>
              </p:cNvPr>
              <p:cNvSpPr>
                <a:spLocks noEditPoints="1"/>
              </p:cNvSpPr>
              <p:nvPr/>
            </p:nvSpPr>
            <p:spPr bwMode="auto">
              <a:xfrm>
                <a:off x="6016" y="-814"/>
                <a:ext cx="413" cy="399"/>
              </a:xfrm>
              <a:custGeom>
                <a:avLst/>
                <a:gdLst>
                  <a:gd name="T0" fmla="*/ 1597 w 1624"/>
                  <a:gd name="T1" fmla="*/ 1256 h 1564"/>
                  <a:gd name="T2" fmla="*/ 1193 w 1624"/>
                  <a:gd name="T3" fmla="*/ 920 h 1564"/>
                  <a:gd name="T4" fmla="*/ 1100 w 1624"/>
                  <a:gd name="T5" fmla="*/ 178 h 1564"/>
                  <a:gd name="T6" fmla="*/ 669 w 1624"/>
                  <a:gd name="T7" fmla="*/ 0 h 1564"/>
                  <a:gd name="T8" fmla="*/ 238 w 1624"/>
                  <a:gd name="T9" fmla="*/ 178 h 1564"/>
                  <a:gd name="T10" fmla="*/ 238 w 1624"/>
                  <a:gd name="T11" fmla="*/ 1041 h 1564"/>
                  <a:gd name="T12" fmla="*/ 669 w 1624"/>
                  <a:gd name="T13" fmla="*/ 1219 h 1564"/>
                  <a:gd name="T14" fmla="*/ 979 w 1624"/>
                  <a:gd name="T15" fmla="*/ 1134 h 1564"/>
                  <a:gd name="T16" fmla="*/ 1315 w 1624"/>
                  <a:gd name="T17" fmla="*/ 1537 h 1564"/>
                  <a:gd name="T18" fmla="*/ 1380 w 1624"/>
                  <a:gd name="T19" fmla="*/ 1554 h 1564"/>
                  <a:gd name="T20" fmla="*/ 1614 w 1624"/>
                  <a:gd name="T21" fmla="*/ 1321 h 1564"/>
                  <a:gd name="T22" fmla="*/ 1597 w 1624"/>
                  <a:gd name="T23" fmla="*/ 1256 h 1564"/>
                  <a:gd name="T24" fmla="*/ 956 w 1624"/>
                  <a:gd name="T25" fmla="*/ 897 h 1564"/>
                  <a:gd name="T26" fmla="*/ 669 w 1624"/>
                  <a:gd name="T27" fmla="*/ 1016 h 1564"/>
                  <a:gd name="T28" fmla="*/ 382 w 1624"/>
                  <a:gd name="T29" fmla="*/ 897 h 1564"/>
                  <a:gd name="T30" fmla="*/ 382 w 1624"/>
                  <a:gd name="T31" fmla="*/ 322 h 1564"/>
                  <a:gd name="T32" fmla="*/ 669 w 1624"/>
                  <a:gd name="T33" fmla="*/ 203 h 1564"/>
                  <a:gd name="T34" fmla="*/ 956 w 1624"/>
                  <a:gd name="T35" fmla="*/ 322 h 1564"/>
                  <a:gd name="T36" fmla="*/ 956 w 1624"/>
                  <a:gd name="T37" fmla="*/ 897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4" h="1564">
                    <a:moveTo>
                      <a:pt x="1597" y="1256"/>
                    </a:moveTo>
                    <a:cubicBezTo>
                      <a:pt x="1466" y="1147"/>
                      <a:pt x="1331" y="1034"/>
                      <a:pt x="1193" y="920"/>
                    </a:cubicBezTo>
                    <a:cubicBezTo>
                      <a:pt x="1332" y="686"/>
                      <a:pt x="1301" y="379"/>
                      <a:pt x="1100" y="178"/>
                    </a:cubicBezTo>
                    <a:cubicBezTo>
                      <a:pt x="985" y="63"/>
                      <a:pt x="832" y="0"/>
                      <a:pt x="669" y="0"/>
                    </a:cubicBezTo>
                    <a:cubicBezTo>
                      <a:pt x="506" y="0"/>
                      <a:pt x="353" y="63"/>
                      <a:pt x="238" y="178"/>
                    </a:cubicBezTo>
                    <a:cubicBezTo>
                      <a:pt x="0" y="416"/>
                      <a:pt x="0" y="803"/>
                      <a:pt x="238" y="1041"/>
                    </a:cubicBezTo>
                    <a:cubicBezTo>
                      <a:pt x="353" y="1156"/>
                      <a:pt x="506" y="1219"/>
                      <a:pt x="669" y="1219"/>
                    </a:cubicBezTo>
                    <a:cubicBezTo>
                      <a:pt x="780" y="1219"/>
                      <a:pt x="886" y="1189"/>
                      <a:pt x="979" y="1134"/>
                    </a:cubicBezTo>
                    <a:cubicBezTo>
                      <a:pt x="1094" y="1271"/>
                      <a:pt x="1207" y="1406"/>
                      <a:pt x="1315" y="1537"/>
                    </a:cubicBezTo>
                    <a:cubicBezTo>
                      <a:pt x="1331" y="1555"/>
                      <a:pt x="1361" y="1564"/>
                      <a:pt x="1380" y="1554"/>
                    </a:cubicBezTo>
                    <a:cubicBezTo>
                      <a:pt x="1483" y="1505"/>
                      <a:pt x="1564" y="1424"/>
                      <a:pt x="1614" y="1321"/>
                    </a:cubicBezTo>
                    <a:cubicBezTo>
                      <a:pt x="1624" y="1301"/>
                      <a:pt x="1615" y="1271"/>
                      <a:pt x="1597" y="1256"/>
                    </a:cubicBezTo>
                    <a:close/>
                    <a:moveTo>
                      <a:pt x="956" y="897"/>
                    </a:moveTo>
                    <a:cubicBezTo>
                      <a:pt x="880" y="973"/>
                      <a:pt x="778" y="1016"/>
                      <a:pt x="669" y="1016"/>
                    </a:cubicBezTo>
                    <a:cubicBezTo>
                      <a:pt x="561" y="1016"/>
                      <a:pt x="459" y="973"/>
                      <a:pt x="382" y="897"/>
                    </a:cubicBezTo>
                    <a:cubicBezTo>
                      <a:pt x="224" y="738"/>
                      <a:pt x="224" y="481"/>
                      <a:pt x="382" y="322"/>
                    </a:cubicBezTo>
                    <a:cubicBezTo>
                      <a:pt x="459" y="245"/>
                      <a:pt x="561" y="203"/>
                      <a:pt x="669" y="203"/>
                    </a:cubicBezTo>
                    <a:cubicBezTo>
                      <a:pt x="778" y="203"/>
                      <a:pt x="880" y="245"/>
                      <a:pt x="956" y="322"/>
                    </a:cubicBezTo>
                    <a:cubicBezTo>
                      <a:pt x="1115" y="480"/>
                      <a:pt x="1115" y="738"/>
                      <a:pt x="956" y="8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5" name="Group 64">
            <a:extLst>
              <a:ext uri="{FF2B5EF4-FFF2-40B4-BE49-F238E27FC236}">
                <a16:creationId xmlns:a16="http://schemas.microsoft.com/office/drawing/2014/main" id="{DEA2E902-57BC-4B90-BEB5-7C09ABE58FA2}"/>
              </a:ext>
            </a:extLst>
          </p:cNvPr>
          <p:cNvGrpSpPr/>
          <p:nvPr/>
        </p:nvGrpSpPr>
        <p:grpSpPr>
          <a:xfrm>
            <a:off x="12398821" y="-1320876"/>
            <a:ext cx="946158" cy="946152"/>
            <a:chOff x="11579671" y="2048344"/>
            <a:chExt cx="946158" cy="946152"/>
          </a:xfrm>
        </p:grpSpPr>
        <p:sp>
          <p:nvSpPr>
            <p:cNvPr id="66" name="Oval 65">
              <a:extLst>
                <a:ext uri="{FF2B5EF4-FFF2-40B4-BE49-F238E27FC236}">
                  <a16:creationId xmlns:a16="http://schemas.microsoft.com/office/drawing/2014/main" id="{08EDFF55-DA5F-492F-99CC-BD32FB964306}"/>
                </a:ext>
              </a:extLst>
            </p:cNvPr>
            <p:cNvSpPr/>
            <p:nvPr/>
          </p:nvSpPr>
          <p:spPr>
            <a:xfrm>
              <a:off x="11579671" y="2048344"/>
              <a:ext cx="946158" cy="946152"/>
            </a:xfrm>
            <a:prstGeom prst="ellipse">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67" name="Group 66">
              <a:extLst>
                <a:ext uri="{FF2B5EF4-FFF2-40B4-BE49-F238E27FC236}">
                  <a16:creationId xmlns:a16="http://schemas.microsoft.com/office/drawing/2014/main" id="{79470293-DC57-4339-8028-DA24B0450ADB}"/>
                </a:ext>
              </a:extLst>
            </p:cNvPr>
            <p:cNvGrpSpPr/>
            <p:nvPr/>
          </p:nvGrpSpPr>
          <p:grpSpPr>
            <a:xfrm>
              <a:off x="11739666" y="2243666"/>
              <a:ext cx="626169" cy="555509"/>
              <a:chOff x="-1238708" y="1500524"/>
              <a:chExt cx="914400" cy="811214"/>
            </a:xfrm>
          </p:grpSpPr>
          <p:sp>
            <p:nvSpPr>
              <p:cNvPr id="68" name="Freeform 96">
                <a:extLst>
                  <a:ext uri="{FF2B5EF4-FFF2-40B4-BE49-F238E27FC236}">
                    <a16:creationId xmlns:a16="http://schemas.microsoft.com/office/drawing/2014/main" id="{BC07D4FD-8446-49C9-8D7C-C95C3DC0ABA5}"/>
                  </a:ext>
                </a:extLst>
              </p:cNvPr>
              <p:cNvSpPr>
                <a:spLocks/>
              </p:cNvSpPr>
              <p:nvPr/>
            </p:nvSpPr>
            <p:spPr bwMode="auto">
              <a:xfrm>
                <a:off x="-1238708" y="1500525"/>
                <a:ext cx="914400" cy="811213"/>
              </a:xfrm>
              <a:custGeom>
                <a:avLst/>
                <a:gdLst>
                  <a:gd name="T0" fmla="*/ 2233 w 2288"/>
                  <a:gd name="T1" fmla="*/ 1479 h 2028"/>
                  <a:gd name="T2" fmla="*/ 2110 w 2288"/>
                  <a:gd name="T3" fmla="*/ 1479 h 2028"/>
                  <a:gd name="T4" fmla="*/ 2110 w 2288"/>
                  <a:gd name="T5" fmla="*/ 1189 h 2028"/>
                  <a:gd name="T6" fmla="*/ 2013 w 2288"/>
                  <a:gd name="T7" fmla="*/ 1092 h 2028"/>
                  <a:gd name="T8" fmla="*/ 1241 w 2288"/>
                  <a:gd name="T9" fmla="*/ 1092 h 2028"/>
                  <a:gd name="T10" fmla="*/ 1241 w 2288"/>
                  <a:gd name="T11" fmla="*/ 890 h 2028"/>
                  <a:gd name="T12" fmla="*/ 1730 w 2288"/>
                  <a:gd name="T13" fmla="*/ 890 h 2028"/>
                  <a:gd name="T14" fmla="*/ 1785 w 2288"/>
                  <a:gd name="T15" fmla="*/ 835 h 2028"/>
                  <a:gd name="T16" fmla="*/ 1785 w 2288"/>
                  <a:gd name="T17" fmla="*/ 55 h 2028"/>
                  <a:gd name="T18" fmla="*/ 1730 w 2288"/>
                  <a:gd name="T19" fmla="*/ 0 h 2028"/>
                  <a:gd name="T20" fmla="*/ 558 w 2288"/>
                  <a:gd name="T21" fmla="*/ 0 h 2028"/>
                  <a:gd name="T22" fmla="*/ 503 w 2288"/>
                  <a:gd name="T23" fmla="*/ 55 h 2028"/>
                  <a:gd name="T24" fmla="*/ 503 w 2288"/>
                  <a:gd name="T25" fmla="*/ 835 h 2028"/>
                  <a:gd name="T26" fmla="*/ 558 w 2288"/>
                  <a:gd name="T27" fmla="*/ 890 h 2028"/>
                  <a:gd name="T28" fmla="*/ 1047 w 2288"/>
                  <a:gd name="T29" fmla="*/ 890 h 2028"/>
                  <a:gd name="T30" fmla="*/ 1047 w 2288"/>
                  <a:gd name="T31" fmla="*/ 1092 h 2028"/>
                  <a:gd name="T32" fmla="*/ 275 w 2288"/>
                  <a:gd name="T33" fmla="*/ 1092 h 2028"/>
                  <a:gd name="T34" fmla="*/ 178 w 2288"/>
                  <a:gd name="T35" fmla="*/ 1189 h 2028"/>
                  <a:gd name="T36" fmla="*/ 178 w 2288"/>
                  <a:gd name="T37" fmla="*/ 1479 h 2028"/>
                  <a:gd name="T38" fmla="*/ 55 w 2288"/>
                  <a:gd name="T39" fmla="*/ 1479 h 2028"/>
                  <a:gd name="T40" fmla="*/ 0 w 2288"/>
                  <a:gd name="T41" fmla="*/ 1534 h 2028"/>
                  <a:gd name="T42" fmla="*/ 0 w 2288"/>
                  <a:gd name="T43" fmla="*/ 1973 h 2028"/>
                  <a:gd name="T44" fmla="*/ 55 w 2288"/>
                  <a:gd name="T45" fmla="*/ 2028 h 2028"/>
                  <a:gd name="T46" fmla="*/ 495 w 2288"/>
                  <a:gd name="T47" fmla="*/ 2028 h 2028"/>
                  <a:gd name="T48" fmla="*/ 550 w 2288"/>
                  <a:gd name="T49" fmla="*/ 1973 h 2028"/>
                  <a:gd name="T50" fmla="*/ 550 w 2288"/>
                  <a:gd name="T51" fmla="*/ 1534 h 2028"/>
                  <a:gd name="T52" fmla="*/ 495 w 2288"/>
                  <a:gd name="T53" fmla="*/ 1479 h 2028"/>
                  <a:gd name="T54" fmla="*/ 372 w 2288"/>
                  <a:gd name="T55" fmla="*/ 1479 h 2028"/>
                  <a:gd name="T56" fmla="*/ 372 w 2288"/>
                  <a:gd name="T57" fmla="*/ 1286 h 2028"/>
                  <a:gd name="T58" fmla="*/ 1047 w 2288"/>
                  <a:gd name="T59" fmla="*/ 1286 h 2028"/>
                  <a:gd name="T60" fmla="*/ 1047 w 2288"/>
                  <a:gd name="T61" fmla="*/ 1479 h 2028"/>
                  <a:gd name="T62" fmla="*/ 924 w 2288"/>
                  <a:gd name="T63" fmla="*/ 1479 h 2028"/>
                  <a:gd name="T64" fmla="*/ 869 w 2288"/>
                  <a:gd name="T65" fmla="*/ 1534 h 2028"/>
                  <a:gd name="T66" fmla="*/ 869 w 2288"/>
                  <a:gd name="T67" fmla="*/ 1973 h 2028"/>
                  <a:gd name="T68" fmla="*/ 924 w 2288"/>
                  <a:gd name="T69" fmla="*/ 2028 h 2028"/>
                  <a:gd name="T70" fmla="*/ 1364 w 2288"/>
                  <a:gd name="T71" fmla="*/ 2028 h 2028"/>
                  <a:gd name="T72" fmla="*/ 1419 w 2288"/>
                  <a:gd name="T73" fmla="*/ 1973 h 2028"/>
                  <a:gd name="T74" fmla="*/ 1419 w 2288"/>
                  <a:gd name="T75" fmla="*/ 1534 h 2028"/>
                  <a:gd name="T76" fmla="*/ 1364 w 2288"/>
                  <a:gd name="T77" fmla="*/ 1479 h 2028"/>
                  <a:gd name="T78" fmla="*/ 1241 w 2288"/>
                  <a:gd name="T79" fmla="*/ 1479 h 2028"/>
                  <a:gd name="T80" fmla="*/ 1241 w 2288"/>
                  <a:gd name="T81" fmla="*/ 1286 h 2028"/>
                  <a:gd name="T82" fmla="*/ 1916 w 2288"/>
                  <a:gd name="T83" fmla="*/ 1286 h 2028"/>
                  <a:gd name="T84" fmla="*/ 1916 w 2288"/>
                  <a:gd name="T85" fmla="*/ 1479 h 2028"/>
                  <a:gd name="T86" fmla="*/ 1793 w 2288"/>
                  <a:gd name="T87" fmla="*/ 1479 h 2028"/>
                  <a:gd name="T88" fmla="*/ 1738 w 2288"/>
                  <a:gd name="T89" fmla="*/ 1534 h 2028"/>
                  <a:gd name="T90" fmla="*/ 1738 w 2288"/>
                  <a:gd name="T91" fmla="*/ 1973 h 2028"/>
                  <a:gd name="T92" fmla="*/ 1793 w 2288"/>
                  <a:gd name="T93" fmla="*/ 2028 h 2028"/>
                  <a:gd name="T94" fmla="*/ 2233 w 2288"/>
                  <a:gd name="T95" fmla="*/ 2028 h 2028"/>
                  <a:gd name="T96" fmla="*/ 2288 w 2288"/>
                  <a:gd name="T97" fmla="*/ 1973 h 2028"/>
                  <a:gd name="T98" fmla="*/ 2288 w 2288"/>
                  <a:gd name="T99" fmla="*/ 1534 h 2028"/>
                  <a:gd name="T100" fmla="*/ 2233 w 2288"/>
                  <a:gd name="T101" fmla="*/ 1479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88" h="2028">
                    <a:moveTo>
                      <a:pt x="2233" y="1479"/>
                    </a:moveTo>
                    <a:cubicBezTo>
                      <a:pt x="2110" y="1479"/>
                      <a:pt x="2110" y="1479"/>
                      <a:pt x="2110" y="1479"/>
                    </a:cubicBezTo>
                    <a:cubicBezTo>
                      <a:pt x="2110" y="1189"/>
                      <a:pt x="2110" y="1189"/>
                      <a:pt x="2110" y="1189"/>
                    </a:cubicBezTo>
                    <a:cubicBezTo>
                      <a:pt x="2110" y="1135"/>
                      <a:pt x="2066" y="1092"/>
                      <a:pt x="2013" y="1092"/>
                    </a:cubicBezTo>
                    <a:cubicBezTo>
                      <a:pt x="1241" y="1092"/>
                      <a:pt x="1241" y="1092"/>
                      <a:pt x="1241" y="1092"/>
                    </a:cubicBezTo>
                    <a:cubicBezTo>
                      <a:pt x="1241" y="890"/>
                      <a:pt x="1241" y="890"/>
                      <a:pt x="1241" y="890"/>
                    </a:cubicBezTo>
                    <a:cubicBezTo>
                      <a:pt x="1730" y="890"/>
                      <a:pt x="1730" y="890"/>
                      <a:pt x="1730" y="890"/>
                    </a:cubicBezTo>
                    <a:cubicBezTo>
                      <a:pt x="1761" y="890"/>
                      <a:pt x="1785" y="865"/>
                      <a:pt x="1785" y="835"/>
                    </a:cubicBezTo>
                    <a:cubicBezTo>
                      <a:pt x="1785" y="55"/>
                      <a:pt x="1785" y="55"/>
                      <a:pt x="1785" y="55"/>
                    </a:cubicBezTo>
                    <a:cubicBezTo>
                      <a:pt x="1785" y="25"/>
                      <a:pt x="1761" y="0"/>
                      <a:pt x="1730" y="0"/>
                    </a:cubicBezTo>
                    <a:cubicBezTo>
                      <a:pt x="558" y="0"/>
                      <a:pt x="558" y="0"/>
                      <a:pt x="558" y="0"/>
                    </a:cubicBezTo>
                    <a:cubicBezTo>
                      <a:pt x="527" y="0"/>
                      <a:pt x="503" y="25"/>
                      <a:pt x="503" y="55"/>
                    </a:cubicBezTo>
                    <a:cubicBezTo>
                      <a:pt x="503" y="835"/>
                      <a:pt x="503" y="835"/>
                      <a:pt x="503" y="835"/>
                    </a:cubicBezTo>
                    <a:cubicBezTo>
                      <a:pt x="503" y="865"/>
                      <a:pt x="527" y="890"/>
                      <a:pt x="558" y="890"/>
                    </a:cubicBezTo>
                    <a:cubicBezTo>
                      <a:pt x="1047" y="890"/>
                      <a:pt x="1047" y="890"/>
                      <a:pt x="1047" y="890"/>
                    </a:cubicBezTo>
                    <a:cubicBezTo>
                      <a:pt x="1047" y="1092"/>
                      <a:pt x="1047" y="1092"/>
                      <a:pt x="1047" y="1092"/>
                    </a:cubicBezTo>
                    <a:cubicBezTo>
                      <a:pt x="275" y="1092"/>
                      <a:pt x="275" y="1092"/>
                      <a:pt x="275" y="1092"/>
                    </a:cubicBezTo>
                    <a:cubicBezTo>
                      <a:pt x="222" y="1092"/>
                      <a:pt x="178" y="1135"/>
                      <a:pt x="178" y="1189"/>
                    </a:cubicBezTo>
                    <a:cubicBezTo>
                      <a:pt x="178" y="1479"/>
                      <a:pt x="178" y="1479"/>
                      <a:pt x="178" y="1479"/>
                    </a:cubicBezTo>
                    <a:cubicBezTo>
                      <a:pt x="55" y="1479"/>
                      <a:pt x="55" y="1479"/>
                      <a:pt x="55" y="1479"/>
                    </a:cubicBezTo>
                    <a:cubicBezTo>
                      <a:pt x="25" y="1479"/>
                      <a:pt x="0" y="1503"/>
                      <a:pt x="0" y="1534"/>
                    </a:cubicBezTo>
                    <a:cubicBezTo>
                      <a:pt x="0" y="1973"/>
                      <a:pt x="0" y="1973"/>
                      <a:pt x="0" y="1973"/>
                    </a:cubicBezTo>
                    <a:cubicBezTo>
                      <a:pt x="0" y="2004"/>
                      <a:pt x="25" y="2028"/>
                      <a:pt x="55" y="2028"/>
                    </a:cubicBezTo>
                    <a:cubicBezTo>
                      <a:pt x="495" y="2028"/>
                      <a:pt x="495" y="2028"/>
                      <a:pt x="495" y="2028"/>
                    </a:cubicBezTo>
                    <a:cubicBezTo>
                      <a:pt x="525" y="2028"/>
                      <a:pt x="550" y="2004"/>
                      <a:pt x="550" y="1973"/>
                    </a:cubicBezTo>
                    <a:cubicBezTo>
                      <a:pt x="550" y="1534"/>
                      <a:pt x="550" y="1534"/>
                      <a:pt x="550" y="1534"/>
                    </a:cubicBezTo>
                    <a:cubicBezTo>
                      <a:pt x="550" y="1503"/>
                      <a:pt x="525" y="1479"/>
                      <a:pt x="495" y="1479"/>
                    </a:cubicBezTo>
                    <a:cubicBezTo>
                      <a:pt x="372" y="1479"/>
                      <a:pt x="372" y="1479"/>
                      <a:pt x="372" y="1479"/>
                    </a:cubicBezTo>
                    <a:cubicBezTo>
                      <a:pt x="372" y="1286"/>
                      <a:pt x="372" y="1286"/>
                      <a:pt x="372" y="1286"/>
                    </a:cubicBezTo>
                    <a:cubicBezTo>
                      <a:pt x="1047" y="1286"/>
                      <a:pt x="1047" y="1286"/>
                      <a:pt x="1047" y="1286"/>
                    </a:cubicBezTo>
                    <a:cubicBezTo>
                      <a:pt x="1047" y="1479"/>
                      <a:pt x="1047" y="1479"/>
                      <a:pt x="1047" y="1479"/>
                    </a:cubicBezTo>
                    <a:cubicBezTo>
                      <a:pt x="924" y="1479"/>
                      <a:pt x="924" y="1479"/>
                      <a:pt x="924" y="1479"/>
                    </a:cubicBezTo>
                    <a:cubicBezTo>
                      <a:pt x="894" y="1479"/>
                      <a:pt x="869" y="1503"/>
                      <a:pt x="869" y="1534"/>
                    </a:cubicBezTo>
                    <a:cubicBezTo>
                      <a:pt x="869" y="1973"/>
                      <a:pt x="869" y="1973"/>
                      <a:pt x="869" y="1973"/>
                    </a:cubicBezTo>
                    <a:cubicBezTo>
                      <a:pt x="869" y="2004"/>
                      <a:pt x="894" y="2028"/>
                      <a:pt x="924" y="2028"/>
                    </a:cubicBezTo>
                    <a:cubicBezTo>
                      <a:pt x="1364" y="2028"/>
                      <a:pt x="1364" y="2028"/>
                      <a:pt x="1364" y="2028"/>
                    </a:cubicBezTo>
                    <a:cubicBezTo>
                      <a:pt x="1394" y="2028"/>
                      <a:pt x="1419" y="2004"/>
                      <a:pt x="1419" y="1973"/>
                    </a:cubicBezTo>
                    <a:cubicBezTo>
                      <a:pt x="1419" y="1534"/>
                      <a:pt x="1419" y="1534"/>
                      <a:pt x="1419" y="1534"/>
                    </a:cubicBezTo>
                    <a:cubicBezTo>
                      <a:pt x="1419" y="1503"/>
                      <a:pt x="1394" y="1479"/>
                      <a:pt x="1364" y="1479"/>
                    </a:cubicBezTo>
                    <a:cubicBezTo>
                      <a:pt x="1241" y="1479"/>
                      <a:pt x="1241" y="1479"/>
                      <a:pt x="1241" y="1479"/>
                    </a:cubicBezTo>
                    <a:cubicBezTo>
                      <a:pt x="1241" y="1286"/>
                      <a:pt x="1241" y="1286"/>
                      <a:pt x="1241" y="1286"/>
                    </a:cubicBezTo>
                    <a:cubicBezTo>
                      <a:pt x="1916" y="1286"/>
                      <a:pt x="1916" y="1286"/>
                      <a:pt x="1916" y="1286"/>
                    </a:cubicBezTo>
                    <a:cubicBezTo>
                      <a:pt x="1916" y="1479"/>
                      <a:pt x="1916" y="1479"/>
                      <a:pt x="1916" y="1479"/>
                    </a:cubicBezTo>
                    <a:cubicBezTo>
                      <a:pt x="1793" y="1479"/>
                      <a:pt x="1793" y="1479"/>
                      <a:pt x="1793" y="1479"/>
                    </a:cubicBezTo>
                    <a:cubicBezTo>
                      <a:pt x="1763" y="1479"/>
                      <a:pt x="1738" y="1503"/>
                      <a:pt x="1738" y="1534"/>
                    </a:cubicBezTo>
                    <a:cubicBezTo>
                      <a:pt x="1738" y="1973"/>
                      <a:pt x="1738" y="1973"/>
                      <a:pt x="1738" y="1973"/>
                    </a:cubicBezTo>
                    <a:cubicBezTo>
                      <a:pt x="1738" y="2004"/>
                      <a:pt x="1763" y="2028"/>
                      <a:pt x="1793" y="2028"/>
                    </a:cubicBezTo>
                    <a:cubicBezTo>
                      <a:pt x="2233" y="2028"/>
                      <a:pt x="2233" y="2028"/>
                      <a:pt x="2233" y="2028"/>
                    </a:cubicBezTo>
                    <a:cubicBezTo>
                      <a:pt x="2263" y="2028"/>
                      <a:pt x="2288" y="2004"/>
                      <a:pt x="2288" y="1973"/>
                    </a:cubicBezTo>
                    <a:cubicBezTo>
                      <a:pt x="2288" y="1534"/>
                      <a:pt x="2288" y="1534"/>
                      <a:pt x="2288" y="1534"/>
                    </a:cubicBezTo>
                    <a:cubicBezTo>
                      <a:pt x="2288" y="1503"/>
                      <a:pt x="2263" y="1479"/>
                      <a:pt x="2233" y="1479"/>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Rectangle: Rounded Corners 68">
                <a:extLst>
                  <a:ext uri="{FF2B5EF4-FFF2-40B4-BE49-F238E27FC236}">
                    <a16:creationId xmlns:a16="http://schemas.microsoft.com/office/drawing/2014/main" id="{90430900-7A0C-4EC3-BF33-3C2914AA831E}"/>
                  </a:ext>
                </a:extLst>
              </p:cNvPr>
              <p:cNvSpPr/>
              <p:nvPr/>
            </p:nvSpPr>
            <p:spPr>
              <a:xfrm>
                <a:off x="-1042484" y="1500524"/>
                <a:ext cx="521952" cy="352089"/>
              </a:xfrm>
              <a:prstGeom prst="roundRect">
                <a:avLst>
                  <a:gd name="adj" fmla="val 855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0" name="Group 69">
            <a:extLst>
              <a:ext uri="{FF2B5EF4-FFF2-40B4-BE49-F238E27FC236}">
                <a16:creationId xmlns:a16="http://schemas.microsoft.com/office/drawing/2014/main" id="{5282D448-5E11-4B56-8601-1A1105AC32E7}"/>
              </a:ext>
            </a:extLst>
          </p:cNvPr>
          <p:cNvGrpSpPr/>
          <p:nvPr/>
        </p:nvGrpSpPr>
        <p:grpSpPr>
          <a:xfrm>
            <a:off x="4710488" y="-1320876"/>
            <a:ext cx="946158" cy="946152"/>
            <a:chOff x="5110538" y="2048344"/>
            <a:chExt cx="946158" cy="946152"/>
          </a:xfrm>
        </p:grpSpPr>
        <p:sp>
          <p:nvSpPr>
            <p:cNvPr id="71" name="Oval 70">
              <a:extLst>
                <a:ext uri="{FF2B5EF4-FFF2-40B4-BE49-F238E27FC236}">
                  <a16:creationId xmlns:a16="http://schemas.microsoft.com/office/drawing/2014/main" id="{3AB35569-BA85-45CC-9D7F-93C9422479B1}"/>
                </a:ext>
              </a:extLst>
            </p:cNvPr>
            <p:cNvSpPr/>
            <p:nvPr/>
          </p:nvSpPr>
          <p:spPr>
            <a:xfrm>
              <a:off x="5110538" y="2048344"/>
              <a:ext cx="946158" cy="946152"/>
            </a:xfrm>
            <a:prstGeom prst="ellipse">
              <a:avLst/>
            </a:prstGeom>
            <a:solidFill>
              <a:schemeClr val="bg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2" name="Group 23">
              <a:extLst>
                <a:ext uri="{FF2B5EF4-FFF2-40B4-BE49-F238E27FC236}">
                  <a16:creationId xmlns:a16="http://schemas.microsoft.com/office/drawing/2014/main" id="{4BA3C6C9-0DE9-4D9C-BE22-6A847448A8F4}"/>
                </a:ext>
              </a:extLst>
            </p:cNvPr>
            <p:cNvGrpSpPr>
              <a:grpSpLocks noChangeAspect="1"/>
            </p:cNvGrpSpPr>
            <p:nvPr/>
          </p:nvGrpSpPr>
          <p:grpSpPr bwMode="auto">
            <a:xfrm>
              <a:off x="5258420" y="2209208"/>
              <a:ext cx="650395" cy="624425"/>
              <a:chOff x="3720" y="-1211"/>
              <a:chExt cx="576" cy="553"/>
            </a:xfrm>
            <a:solidFill>
              <a:schemeClr val="tx1">
                <a:lumMod val="65000"/>
                <a:lumOff val="35000"/>
              </a:schemeClr>
            </a:solidFill>
          </p:grpSpPr>
          <p:sp>
            <p:nvSpPr>
              <p:cNvPr id="73" name="Freeform 24">
                <a:extLst>
                  <a:ext uri="{FF2B5EF4-FFF2-40B4-BE49-F238E27FC236}">
                    <a16:creationId xmlns:a16="http://schemas.microsoft.com/office/drawing/2014/main" id="{FDF11101-622D-4733-97A6-1B3478D3D250}"/>
                  </a:ext>
                </a:extLst>
              </p:cNvPr>
              <p:cNvSpPr>
                <a:spLocks noEditPoints="1"/>
              </p:cNvSpPr>
              <p:nvPr/>
            </p:nvSpPr>
            <p:spPr bwMode="auto">
              <a:xfrm>
                <a:off x="3720" y="-1211"/>
                <a:ext cx="178" cy="553"/>
              </a:xfrm>
              <a:custGeom>
                <a:avLst/>
                <a:gdLst>
                  <a:gd name="T0" fmla="*/ 525 w 690"/>
                  <a:gd name="T1" fmla="*/ 1081 h 2142"/>
                  <a:gd name="T2" fmla="*/ 525 w 690"/>
                  <a:gd name="T3" fmla="*/ 180 h 2142"/>
                  <a:gd name="T4" fmla="*/ 345 w 690"/>
                  <a:gd name="T5" fmla="*/ 0 h 2142"/>
                  <a:gd name="T6" fmla="*/ 165 w 690"/>
                  <a:gd name="T7" fmla="*/ 180 h 2142"/>
                  <a:gd name="T8" fmla="*/ 165 w 690"/>
                  <a:gd name="T9" fmla="*/ 1081 h 2142"/>
                  <a:gd name="T10" fmla="*/ 0 w 690"/>
                  <a:gd name="T11" fmla="*/ 1374 h 2142"/>
                  <a:gd name="T12" fmla="*/ 0 w 690"/>
                  <a:gd name="T13" fmla="*/ 1508 h 2142"/>
                  <a:gd name="T14" fmla="*/ 165 w 690"/>
                  <a:gd name="T15" fmla="*/ 1801 h 2142"/>
                  <a:gd name="T16" fmla="*/ 165 w 690"/>
                  <a:gd name="T17" fmla="*/ 1963 h 2142"/>
                  <a:gd name="T18" fmla="*/ 345 w 690"/>
                  <a:gd name="T19" fmla="*/ 2142 h 2142"/>
                  <a:gd name="T20" fmla="*/ 525 w 690"/>
                  <a:gd name="T21" fmla="*/ 1963 h 2142"/>
                  <a:gd name="T22" fmla="*/ 525 w 690"/>
                  <a:gd name="T23" fmla="*/ 1801 h 2142"/>
                  <a:gd name="T24" fmla="*/ 690 w 690"/>
                  <a:gd name="T25" fmla="*/ 1508 h 2142"/>
                  <a:gd name="T26" fmla="*/ 690 w 690"/>
                  <a:gd name="T27" fmla="*/ 1374 h 2142"/>
                  <a:gd name="T28" fmla="*/ 525 w 690"/>
                  <a:gd name="T29" fmla="*/ 1081 h 2142"/>
                  <a:gd name="T30" fmla="*/ 510 w 690"/>
                  <a:gd name="T31" fmla="*/ 1508 h 2142"/>
                  <a:gd name="T32" fmla="*/ 345 w 690"/>
                  <a:gd name="T33" fmla="*/ 1673 h 2142"/>
                  <a:gd name="T34" fmla="*/ 180 w 690"/>
                  <a:gd name="T35" fmla="*/ 1508 h 2142"/>
                  <a:gd name="T36" fmla="*/ 180 w 690"/>
                  <a:gd name="T37" fmla="*/ 1374 h 2142"/>
                  <a:gd name="T38" fmla="*/ 345 w 690"/>
                  <a:gd name="T39" fmla="*/ 1209 h 2142"/>
                  <a:gd name="T40" fmla="*/ 510 w 690"/>
                  <a:gd name="T41" fmla="*/ 1374 h 2142"/>
                  <a:gd name="T42" fmla="*/ 510 w 690"/>
                  <a:gd name="T43" fmla="*/ 1508 h 2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0" h="2142">
                    <a:moveTo>
                      <a:pt x="525" y="1081"/>
                    </a:moveTo>
                    <a:cubicBezTo>
                      <a:pt x="525" y="180"/>
                      <a:pt x="525" y="180"/>
                      <a:pt x="525" y="180"/>
                    </a:cubicBezTo>
                    <a:cubicBezTo>
                      <a:pt x="525" y="81"/>
                      <a:pt x="444" y="0"/>
                      <a:pt x="345" y="0"/>
                    </a:cubicBezTo>
                    <a:cubicBezTo>
                      <a:pt x="245" y="0"/>
                      <a:pt x="165" y="81"/>
                      <a:pt x="165" y="180"/>
                    </a:cubicBezTo>
                    <a:cubicBezTo>
                      <a:pt x="165" y="1081"/>
                      <a:pt x="165" y="1081"/>
                      <a:pt x="165" y="1081"/>
                    </a:cubicBezTo>
                    <a:cubicBezTo>
                      <a:pt x="66" y="1142"/>
                      <a:pt x="0" y="1250"/>
                      <a:pt x="0" y="1374"/>
                    </a:cubicBezTo>
                    <a:cubicBezTo>
                      <a:pt x="0" y="1508"/>
                      <a:pt x="0" y="1508"/>
                      <a:pt x="0" y="1508"/>
                    </a:cubicBezTo>
                    <a:cubicBezTo>
                      <a:pt x="0" y="1632"/>
                      <a:pt x="66" y="1740"/>
                      <a:pt x="165" y="1801"/>
                    </a:cubicBezTo>
                    <a:cubicBezTo>
                      <a:pt x="165" y="1963"/>
                      <a:pt x="165" y="1963"/>
                      <a:pt x="165" y="1963"/>
                    </a:cubicBezTo>
                    <a:cubicBezTo>
                      <a:pt x="165" y="2062"/>
                      <a:pt x="245" y="2142"/>
                      <a:pt x="345" y="2142"/>
                    </a:cubicBezTo>
                    <a:cubicBezTo>
                      <a:pt x="444" y="2142"/>
                      <a:pt x="525" y="2062"/>
                      <a:pt x="525" y="1963"/>
                    </a:cubicBezTo>
                    <a:cubicBezTo>
                      <a:pt x="525" y="1801"/>
                      <a:pt x="525" y="1801"/>
                      <a:pt x="525" y="1801"/>
                    </a:cubicBezTo>
                    <a:cubicBezTo>
                      <a:pt x="623" y="1740"/>
                      <a:pt x="690" y="1632"/>
                      <a:pt x="690" y="1508"/>
                    </a:cubicBezTo>
                    <a:cubicBezTo>
                      <a:pt x="690" y="1374"/>
                      <a:pt x="690" y="1374"/>
                      <a:pt x="690" y="1374"/>
                    </a:cubicBezTo>
                    <a:cubicBezTo>
                      <a:pt x="690" y="1250"/>
                      <a:pt x="623" y="1142"/>
                      <a:pt x="525" y="1081"/>
                    </a:cubicBezTo>
                    <a:close/>
                    <a:moveTo>
                      <a:pt x="510" y="1508"/>
                    </a:moveTo>
                    <a:cubicBezTo>
                      <a:pt x="510" y="1599"/>
                      <a:pt x="436" y="1673"/>
                      <a:pt x="345" y="1673"/>
                    </a:cubicBezTo>
                    <a:cubicBezTo>
                      <a:pt x="254" y="1673"/>
                      <a:pt x="180" y="1599"/>
                      <a:pt x="180" y="1508"/>
                    </a:cubicBezTo>
                    <a:cubicBezTo>
                      <a:pt x="180" y="1374"/>
                      <a:pt x="180" y="1374"/>
                      <a:pt x="180" y="1374"/>
                    </a:cubicBezTo>
                    <a:cubicBezTo>
                      <a:pt x="180" y="1283"/>
                      <a:pt x="254" y="1209"/>
                      <a:pt x="345" y="1209"/>
                    </a:cubicBezTo>
                    <a:cubicBezTo>
                      <a:pt x="436" y="1209"/>
                      <a:pt x="510" y="1283"/>
                      <a:pt x="510" y="1374"/>
                    </a:cubicBezTo>
                    <a:lnTo>
                      <a:pt x="510" y="1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25">
                <a:extLst>
                  <a:ext uri="{FF2B5EF4-FFF2-40B4-BE49-F238E27FC236}">
                    <a16:creationId xmlns:a16="http://schemas.microsoft.com/office/drawing/2014/main" id="{33340DA9-2789-4E39-87CD-C34693CBD5AE}"/>
                  </a:ext>
                </a:extLst>
              </p:cNvPr>
              <p:cNvSpPr>
                <a:spLocks noEditPoints="1"/>
              </p:cNvSpPr>
              <p:nvPr/>
            </p:nvSpPr>
            <p:spPr bwMode="auto">
              <a:xfrm>
                <a:off x="3919" y="-1211"/>
                <a:ext cx="178" cy="553"/>
              </a:xfrm>
              <a:custGeom>
                <a:avLst/>
                <a:gdLst>
                  <a:gd name="T0" fmla="*/ 525 w 690"/>
                  <a:gd name="T1" fmla="*/ 711 h 2142"/>
                  <a:gd name="T2" fmla="*/ 525 w 690"/>
                  <a:gd name="T3" fmla="*/ 180 h 2142"/>
                  <a:gd name="T4" fmla="*/ 345 w 690"/>
                  <a:gd name="T5" fmla="*/ 0 h 2142"/>
                  <a:gd name="T6" fmla="*/ 165 w 690"/>
                  <a:gd name="T7" fmla="*/ 180 h 2142"/>
                  <a:gd name="T8" fmla="*/ 165 w 690"/>
                  <a:gd name="T9" fmla="*/ 711 h 2142"/>
                  <a:gd name="T10" fmla="*/ 0 w 690"/>
                  <a:gd name="T11" fmla="*/ 1004 h 2142"/>
                  <a:gd name="T12" fmla="*/ 0 w 690"/>
                  <a:gd name="T13" fmla="*/ 1138 h 2142"/>
                  <a:gd name="T14" fmla="*/ 165 w 690"/>
                  <a:gd name="T15" fmla="*/ 1431 h 2142"/>
                  <a:gd name="T16" fmla="*/ 165 w 690"/>
                  <a:gd name="T17" fmla="*/ 1963 h 2142"/>
                  <a:gd name="T18" fmla="*/ 345 w 690"/>
                  <a:gd name="T19" fmla="*/ 2142 h 2142"/>
                  <a:gd name="T20" fmla="*/ 525 w 690"/>
                  <a:gd name="T21" fmla="*/ 1963 h 2142"/>
                  <a:gd name="T22" fmla="*/ 525 w 690"/>
                  <a:gd name="T23" fmla="*/ 1431 h 2142"/>
                  <a:gd name="T24" fmla="*/ 690 w 690"/>
                  <a:gd name="T25" fmla="*/ 1138 h 2142"/>
                  <a:gd name="T26" fmla="*/ 690 w 690"/>
                  <a:gd name="T27" fmla="*/ 1004 h 2142"/>
                  <a:gd name="T28" fmla="*/ 525 w 690"/>
                  <a:gd name="T29" fmla="*/ 711 h 2142"/>
                  <a:gd name="T30" fmla="*/ 510 w 690"/>
                  <a:gd name="T31" fmla="*/ 1138 h 2142"/>
                  <a:gd name="T32" fmla="*/ 345 w 690"/>
                  <a:gd name="T33" fmla="*/ 1303 h 2142"/>
                  <a:gd name="T34" fmla="*/ 180 w 690"/>
                  <a:gd name="T35" fmla="*/ 1138 h 2142"/>
                  <a:gd name="T36" fmla="*/ 180 w 690"/>
                  <a:gd name="T37" fmla="*/ 1004 h 2142"/>
                  <a:gd name="T38" fmla="*/ 345 w 690"/>
                  <a:gd name="T39" fmla="*/ 839 h 2142"/>
                  <a:gd name="T40" fmla="*/ 510 w 690"/>
                  <a:gd name="T41" fmla="*/ 1004 h 2142"/>
                  <a:gd name="T42" fmla="*/ 510 w 690"/>
                  <a:gd name="T43" fmla="*/ 1138 h 2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0" h="2142">
                    <a:moveTo>
                      <a:pt x="525" y="711"/>
                    </a:moveTo>
                    <a:cubicBezTo>
                      <a:pt x="525" y="180"/>
                      <a:pt x="525" y="180"/>
                      <a:pt x="525" y="180"/>
                    </a:cubicBezTo>
                    <a:cubicBezTo>
                      <a:pt x="525" y="81"/>
                      <a:pt x="444" y="0"/>
                      <a:pt x="345" y="0"/>
                    </a:cubicBezTo>
                    <a:cubicBezTo>
                      <a:pt x="246" y="0"/>
                      <a:pt x="165" y="81"/>
                      <a:pt x="165" y="180"/>
                    </a:cubicBezTo>
                    <a:cubicBezTo>
                      <a:pt x="165" y="711"/>
                      <a:pt x="165" y="711"/>
                      <a:pt x="165" y="711"/>
                    </a:cubicBezTo>
                    <a:cubicBezTo>
                      <a:pt x="66" y="772"/>
                      <a:pt x="0" y="880"/>
                      <a:pt x="0" y="1004"/>
                    </a:cubicBezTo>
                    <a:cubicBezTo>
                      <a:pt x="0" y="1138"/>
                      <a:pt x="0" y="1138"/>
                      <a:pt x="0" y="1138"/>
                    </a:cubicBezTo>
                    <a:cubicBezTo>
                      <a:pt x="0" y="1262"/>
                      <a:pt x="66" y="1370"/>
                      <a:pt x="165" y="1431"/>
                    </a:cubicBezTo>
                    <a:cubicBezTo>
                      <a:pt x="165" y="1963"/>
                      <a:pt x="165" y="1963"/>
                      <a:pt x="165" y="1963"/>
                    </a:cubicBezTo>
                    <a:cubicBezTo>
                      <a:pt x="165" y="2062"/>
                      <a:pt x="246" y="2142"/>
                      <a:pt x="345" y="2142"/>
                    </a:cubicBezTo>
                    <a:cubicBezTo>
                      <a:pt x="444" y="2142"/>
                      <a:pt x="525" y="2062"/>
                      <a:pt x="525" y="1963"/>
                    </a:cubicBezTo>
                    <a:cubicBezTo>
                      <a:pt x="525" y="1431"/>
                      <a:pt x="525" y="1431"/>
                      <a:pt x="525" y="1431"/>
                    </a:cubicBezTo>
                    <a:cubicBezTo>
                      <a:pt x="624" y="1370"/>
                      <a:pt x="690" y="1262"/>
                      <a:pt x="690" y="1138"/>
                    </a:cubicBezTo>
                    <a:cubicBezTo>
                      <a:pt x="690" y="1004"/>
                      <a:pt x="690" y="1004"/>
                      <a:pt x="690" y="1004"/>
                    </a:cubicBezTo>
                    <a:cubicBezTo>
                      <a:pt x="690" y="880"/>
                      <a:pt x="624" y="772"/>
                      <a:pt x="525" y="711"/>
                    </a:cubicBezTo>
                    <a:close/>
                    <a:moveTo>
                      <a:pt x="510" y="1138"/>
                    </a:moveTo>
                    <a:cubicBezTo>
                      <a:pt x="510" y="1229"/>
                      <a:pt x="436" y="1303"/>
                      <a:pt x="345" y="1303"/>
                    </a:cubicBezTo>
                    <a:cubicBezTo>
                      <a:pt x="254" y="1303"/>
                      <a:pt x="180" y="1229"/>
                      <a:pt x="180" y="1138"/>
                    </a:cubicBezTo>
                    <a:cubicBezTo>
                      <a:pt x="180" y="1004"/>
                      <a:pt x="180" y="1004"/>
                      <a:pt x="180" y="1004"/>
                    </a:cubicBezTo>
                    <a:cubicBezTo>
                      <a:pt x="180" y="913"/>
                      <a:pt x="254" y="839"/>
                      <a:pt x="345" y="839"/>
                    </a:cubicBezTo>
                    <a:cubicBezTo>
                      <a:pt x="436" y="839"/>
                      <a:pt x="510" y="913"/>
                      <a:pt x="510" y="1004"/>
                    </a:cubicBezTo>
                    <a:lnTo>
                      <a:pt x="510" y="113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26">
                <a:extLst>
                  <a:ext uri="{FF2B5EF4-FFF2-40B4-BE49-F238E27FC236}">
                    <a16:creationId xmlns:a16="http://schemas.microsoft.com/office/drawing/2014/main" id="{E5E044E3-9412-4ECF-B780-69211F45696D}"/>
                  </a:ext>
                </a:extLst>
              </p:cNvPr>
              <p:cNvSpPr>
                <a:spLocks noEditPoints="1"/>
              </p:cNvSpPr>
              <p:nvPr/>
            </p:nvSpPr>
            <p:spPr bwMode="auto">
              <a:xfrm>
                <a:off x="4118" y="-1211"/>
                <a:ext cx="178" cy="553"/>
              </a:xfrm>
              <a:custGeom>
                <a:avLst/>
                <a:gdLst>
                  <a:gd name="T0" fmla="*/ 525 w 690"/>
                  <a:gd name="T1" fmla="*/ 342 h 2142"/>
                  <a:gd name="T2" fmla="*/ 525 w 690"/>
                  <a:gd name="T3" fmla="*/ 180 h 2142"/>
                  <a:gd name="T4" fmla="*/ 345 w 690"/>
                  <a:gd name="T5" fmla="*/ 0 h 2142"/>
                  <a:gd name="T6" fmla="*/ 165 w 690"/>
                  <a:gd name="T7" fmla="*/ 180 h 2142"/>
                  <a:gd name="T8" fmla="*/ 165 w 690"/>
                  <a:gd name="T9" fmla="*/ 342 h 2142"/>
                  <a:gd name="T10" fmla="*/ 0 w 690"/>
                  <a:gd name="T11" fmla="*/ 634 h 2142"/>
                  <a:gd name="T12" fmla="*/ 0 w 690"/>
                  <a:gd name="T13" fmla="*/ 769 h 2142"/>
                  <a:gd name="T14" fmla="*/ 165 w 690"/>
                  <a:gd name="T15" fmla="*/ 1061 h 2142"/>
                  <a:gd name="T16" fmla="*/ 165 w 690"/>
                  <a:gd name="T17" fmla="*/ 1963 h 2142"/>
                  <a:gd name="T18" fmla="*/ 345 w 690"/>
                  <a:gd name="T19" fmla="*/ 2142 h 2142"/>
                  <a:gd name="T20" fmla="*/ 525 w 690"/>
                  <a:gd name="T21" fmla="*/ 1963 h 2142"/>
                  <a:gd name="T22" fmla="*/ 525 w 690"/>
                  <a:gd name="T23" fmla="*/ 1061 h 2142"/>
                  <a:gd name="T24" fmla="*/ 690 w 690"/>
                  <a:gd name="T25" fmla="*/ 769 h 2142"/>
                  <a:gd name="T26" fmla="*/ 690 w 690"/>
                  <a:gd name="T27" fmla="*/ 634 h 2142"/>
                  <a:gd name="T28" fmla="*/ 525 w 690"/>
                  <a:gd name="T29" fmla="*/ 342 h 2142"/>
                  <a:gd name="T30" fmla="*/ 510 w 690"/>
                  <a:gd name="T31" fmla="*/ 769 h 2142"/>
                  <a:gd name="T32" fmla="*/ 345 w 690"/>
                  <a:gd name="T33" fmla="*/ 934 h 2142"/>
                  <a:gd name="T34" fmla="*/ 180 w 690"/>
                  <a:gd name="T35" fmla="*/ 769 h 2142"/>
                  <a:gd name="T36" fmla="*/ 180 w 690"/>
                  <a:gd name="T37" fmla="*/ 634 h 2142"/>
                  <a:gd name="T38" fmla="*/ 345 w 690"/>
                  <a:gd name="T39" fmla="*/ 470 h 2142"/>
                  <a:gd name="T40" fmla="*/ 510 w 690"/>
                  <a:gd name="T41" fmla="*/ 634 h 2142"/>
                  <a:gd name="T42" fmla="*/ 510 w 690"/>
                  <a:gd name="T43" fmla="*/ 769 h 2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0" h="2142">
                    <a:moveTo>
                      <a:pt x="525" y="342"/>
                    </a:moveTo>
                    <a:cubicBezTo>
                      <a:pt x="525" y="180"/>
                      <a:pt x="525" y="180"/>
                      <a:pt x="525" y="180"/>
                    </a:cubicBezTo>
                    <a:cubicBezTo>
                      <a:pt x="525" y="81"/>
                      <a:pt x="444" y="0"/>
                      <a:pt x="345" y="0"/>
                    </a:cubicBezTo>
                    <a:cubicBezTo>
                      <a:pt x="246" y="0"/>
                      <a:pt x="165" y="81"/>
                      <a:pt x="165" y="180"/>
                    </a:cubicBezTo>
                    <a:cubicBezTo>
                      <a:pt x="165" y="342"/>
                      <a:pt x="165" y="342"/>
                      <a:pt x="165" y="342"/>
                    </a:cubicBezTo>
                    <a:cubicBezTo>
                      <a:pt x="66" y="402"/>
                      <a:pt x="0" y="510"/>
                      <a:pt x="0" y="634"/>
                    </a:cubicBezTo>
                    <a:cubicBezTo>
                      <a:pt x="0" y="769"/>
                      <a:pt x="0" y="769"/>
                      <a:pt x="0" y="769"/>
                    </a:cubicBezTo>
                    <a:cubicBezTo>
                      <a:pt x="0" y="893"/>
                      <a:pt x="66" y="1001"/>
                      <a:pt x="165" y="1061"/>
                    </a:cubicBezTo>
                    <a:cubicBezTo>
                      <a:pt x="165" y="1963"/>
                      <a:pt x="165" y="1963"/>
                      <a:pt x="165" y="1963"/>
                    </a:cubicBezTo>
                    <a:cubicBezTo>
                      <a:pt x="165" y="2062"/>
                      <a:pt x="246" y="2142"/>
                      <a:pt x="345" y="2142"/>
                    </a:cubicBezTo>
                    <a:cubicBezTo>
                      <a:pt x="444" y="2142"/>
                      <a:pt x="525" y="2062"/>
                      <a:pt x="525" y="1963"/>
                    </a:cubicBezTo>
                    <a:cubicBezTo>
                      <a:pt x="525" y="1061"/>
                      <a:pt x="525" y="1061"/>
                      <a:pt x="525" y="1061"/>
                    </a:cubicBezTo>
                    <a:cubicBezTo>
                      <a:pt x="624" y="1001"/>
                      <a:pt x="690" y="893"/>
                      <a:pt x="690" y="769"/>
                    </a:cubicBezTo>
                    <a:cubicBezTo>
                      <a:pt x="690" y="634"/>
                      <a:pt x="690" y="634"/>
                      <a:pt x="690" y="634"/>
                    </a:cubicBezTo>
                    <a:cubicBezTo>
                      <a:pt x="690" y="510"/>
                      <a:pt x="624" y="402"/>
                      <a:pt x="525" y="342"/>
                    </a:cubicBezTo>
                    <a:close/>
                    <a:moveTo>
                      <a:pt x="510" y="769"/>
                    </a:moveTo>
                    <a:cubicBezTo>
                      <a:pt x="510" y="859"/>
                      <a:pt x="436" y="934"/>
                      <a:pt x="345" y="934"/>
                    </a:cubicBezTo>
                    <a:cubicBezTo>
                      <a:pt x="254" y="934"/>
                      <a:pt x="180" y="859"/>
                      <a:pt x="180" y="769"/>
                    </a:cubicBezTo>
                    <a:cubicBezTo>
                      <a:pt x="180" y="634"/>
                      <a:pt x="180" y="634"/>
                      <a:pt x="180" y="634"/>
                    </a:cubicBezTo>
                    <a:cubicBezTo>
                      <a:pt x="180" y="544"/>
                      <a:pt x="254" y="470"/>
                      <a:pt x="345" y="470"/>
                    </a:cubicBezTo>
                    <a:cubicBezTo>
                      <a:pt x="436" y="470"/>
                      <a:pt x="510" y="544"/>
                      <a:pt x="510" y="634"/>
                    </a:cubicBezTo>
                    <a:lnTo>
                      <a:pt x="510" y="7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9" name="Blue overlay">
            <a:extLst>
              <a:ext uri="{FF2B5EF4-FFF2-40B4-BE49-F238E27FC236}">
                <a16:creationId xmlns:a16="http://schemas.microsoft.com/office/drawing/2014/main" id="{56E501F9-C477-415A-9A4E-EC977EC3EDA7}"/>
              </a:ext>
            </a:extLst>
          </p:cNvPr>
          <p:cNvSpPr/>
          <p:nvPr/>
        </p:nvSpPr>
        <p:spPr>
          <a:xfrm flipH="1">
            <a:off x="-18676" y="0"/>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9414" y="644529"/>
            <a:ext cx="2657475" cy="4762500"/>
          </a:xfrm>
          <a:prstGeom prst="rect">
            <a:avLst/>
          </a:prstGeom>
        </p:spPr>
      </p:pic>
      <p:sp>
        <p:nvSpPr>
          <p:cNvPr id="26" name="Title 1">
            <a:extLst>
              <a:ext uri="{FF2B5EF4-FFF2-40B4-BE49-F238E27FC236}">
                <a16:creationId xmlns:a16="http://schemas.microsoft.com/office/drawing/2014/main" id="{841D368C-7AC3-4307-9848-ADC4A080BFEC}"/>
              </a:ext>
            </a:extLst>
          </p:cNvPr>
          <p:cNvSpPr txBox="1">
            <a:spLocks/>
          </p:cNvSpPr>
          <p:nvPr/>
        </p:nvSpPr>
        <p:spPr>
          <a:xfrm>
            <a:off x="3153943" y="6381155"/>
            <a:ext cx="8069739"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the dream of global success</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32838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312"/>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5116117" y="778823"/>
            <a:ext cx="4393005"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Zombies do exist</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1047648" y="2270253"/>
            <a:ext cx="12529945" cy="1384995"/>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Top predicting attribute is </a:t>
            </a:r>
            <a:r>
              <a:rPr lang="en-US" sz="2800" b="1" dirty="0" smtClean="0">
                <a:solidFill>
                  <a:schemeClr val="bg1"/>
                </a:solidFill>
                <a:latin typeface="Source Sans Pro Light" panose="020B0403030403020204" pitchFamily="34" charset="0"/>
                <a:ea typeface="Source Sans Pro Light" panose="020B0403030403020204" pitchFamily="34" charset="0"/>
              </a:rPr>
              <a:t>“have you been dead before?” </a:t>
            </a:r>
          </a:p>
          <a:p>
            <a:endParaRPr lang="en-US" sz="2800" dirty="0">
              <a:solidFill>
                <a:schemeClr val="bg1"/>
              </a:solidFill>
              <a:latin typeface="Source Sans Pro Light" panose="020B0403030403020204" pitchFamily="34" charset="0"/>
              <a:ea typeface="Source Sans Pro Light" panose="020B0403030403020204" pitchFamily="34" charset="0"/>
            </a:endParaRPr>
          </a:p>
          <a:p>
            <a:r>
              <a:rPr lang="en-US" sz="2800" dirty="0" smtClean="0">
                <a:solidFill>
                  <a:schemeClr val="bg1"/>
                </a:solidFill>
                <a:latin typeface="Source Sans Pro Light" panose="020B0403030403020204" pitchFamily="34" charset="0"/>
                <a:ea typeface="Source Sans Pro Light" panose="020B0403030403020204" pitchFamily="34" charset="0"/>
              </a:rPr>
              <a:t>If so, </a:t>
            </a:r>
            <a:r>
              <a:rPr lang="en-US" sz="2800" b="1" dirty="0" smtClean="0">
                <a:solidFill>
                  <a:schemeClr val="bg1"/>
                </a:solidFill>
                <a:latin typeface="Source Sans Pro Light" panose="020B0403030403020204" pitchFamily="34" charset="0"/>
                <a:ea typeface="Source Sans Pro Light" panose="020B0403030403020204" pitchFamily="34" charset="0"/>
              </a:rPr>
              <a:t>“how many times were </a:t>
            </a:r>
            <a:r>
              <a:rPr lang="en-US" sz="2800" b="1" dirty="0">
                <a:solidFill>
                  <a:schemeClr val="bg1"/>
                </a:solidFill>
                <a:latin typeface="Source Sans Pro Light" panose="020B0403030403020204" pitchFamily="34" charset="0"/>
                <a:ea typeface="Source Sans Pro Light" panose="020B0403030403020204" pitchFamily="34" charset="0"/>
              </a:rPr>
              <a:t>you </a:t>
            </a:r>
            <a:r>
              <a:rPr lang="en-US" sz="2800" b="1" dirty="0" smtClean="0">
                <a:solidFill>
                  <a:schemeClr val="bg1"/>
                </a:solidFill>
                <a:latin typeface="Source Sans Pro Light" panose="020B0403030403020204" pitchFamily="34" charset="0"/>
                <a:ea typeface="Source Sans Pro Light" panose="020B0403030403020204" pitchFamily="34" charset="0"/>
              </a:rPr>
              <a:t>dead?” </a:t>
            </a:r>
            <a:endParaRPr lang="en-US" sz="2800" b="1" dirty="0">
              <a:solidFill>
                <a:schemeClr val="bg1"/>
              </a:solidFill>
              <a:latin typeface="Source Sans Pro Light" panose="020B0403030403020204" pitchFamily="34" charset="0"/>
              <a:ea typeface="Source Sans Pro Light" panose="020B0403030403020204" pitchFamily="34" charset="0"/>
            </a:endParaRPr>
          </a:p>
        </p:txBody>
      </p:sp>
      <p:grpSp>
        <p:nvGrpSpPr>
          <p:cNvPr id="78" name="rear_graves"/>
          <p:cNvGrpSpPr>
            <a:grpSpLocks noChangeAspect="1"/>
          </p:cNvGrpSpPr>
          <p:nvPr/>
        </p:nvGrpSpPr>
        <p:grpSpPr bwMode="auto">
          <a:xfrm>
            <a:off x="11700436" y="6892794"/>
            <a:ext cx="2174691" cy="595723"/>
            <a:chOff x="1008" y="1593"/>
            <a:chExt cx="3311" cy="907"/>
          </a:xfrm>
        </p:grpSpPr>
        <p:sp>
          <p:nvSpPr>
            <p:cNvPr id="79" name="Freeform 46"/>
            <p:cNvSpPr>
              <a:spLocks/>
            </p:cNvSpPr>
            <p:nvPr/>
          </p:nvSpPr>
          <p:spPr bwMode="auto">
            <a:xfrm>
              <a:off x="2755" y="1593"/>
              <a:ext cx="342" cy="512"/>
            </a:xfrm>
            <a:custGeom>
              <a:avLst/>
              <a:gdLst>
                <a:gd name="T0" fmla="*/ 359 w 359"/>
                <a:gd name="T1" fmla="*/ 199 h 536"/>
                <a:gd name="T2" fmla="*/ 349 w 359"/>
                <a:gd name="T3" fmla="*/ 176 h 536"/>
                <a:gd name="T4" fmla="*/ 335 w 359"/>
                <a:gd name="T5" fmla="*/ 174 h 536"/>
                <a:gd name="T6" fmla="*/ 328 w 359"/>
                <a:gd name="T7" fmla="*/ 166 h 536"/>
                <a:gd name="T8" fmla="*/ 326 w 359"/>
                <a:gd name="T9" fmla="*/ 165 h 536"/>
                <a:gd name="T10" fmla="*/ 241 w 359"/>
                <a:gd name="T11" fmla="*/ 142 h 536"/>
                <a:gd name="T12" fmla="*/ 273 w 359"/>
                <a:gd name="T13" fmla="*/ 24 h 536"/>
                <a:gd name="T14" fmla="*/ 186 w 359"/>
                <a:gd name="T15" fmla="*/ 0 h 536"/>
                <a:gd name="T16" fmla="*/ 176 w 359"/>
                <a:gd name="T17" fmla="*/ 10 h 536"/>
                <a:gd name="T18" fmla="*/ 147 w 359"/>
                <a:gd name="T19" fmla="*/ 116 h 536"/>
                <a:gd name="T20" fmla="*/ 74 w 359"/>
                <a:gd name="T21" fmla="*/ 97 h 536"/>
                <a:gd name="T22" fmla="*/ 73 w 359"/>
                <a:gd name="T23" fmla="*/ 97 h 536"/>
                <a:gd name="T24" fmla="*/ 71 w 359"/>
                <a:gd name="T25" fmla="*/ 99 h 536"/>
                <a:gd name="T26" fmla="*/ 69 w 359"/>
                <a:gd name="T27" fmla="*/ 99 h 536"/>
                <a:gd name="T28" fmla="*/ 69 w 359"/>
                <a:gd name="T29" fmla="*/ 100 h 536"/>
                <a:gd name="T30" fmla="*/ 67 w 359"/>
                <a:gd name="T31" fmla="*/ 100 h 536"/>
                <a:gd name="T32" fmla="*/ 65 w 359"/>
                <a:gd name="T33" fmla="*/ 94 h 536"/>
                <a:gd name="T34" fmla="*/ 59 w 359"/>
                <a:gd name="T35" fmla="*/ 96 h 536"/>
                <a:gd name="T36" fmla="*/ 57 w 359"/>
                <a:gd name="T37" fmla="*/ 95 h 536"/>
                <a:gd name="T38" fmla="*/ 57 w 359"/>
                <a:gd name="T39" fmla="*/ 95 h 536"/>
                <a:gd name="T40" fmla="*/ 55 w 359"/>
                <a:gd name="T41" fmla="*/ 94 h 536"/>
                <a:gd name="T42" fmla="*/ 54 w 359"/>
                <a:gd name="T43" fmla="*/ 92 h 536"/>
                <a:gd name="T44" fmla="*/ 54 w 359"/>
                <a:gd name="T45" fmla="*/ 91 h 536"/>
                <a:gd name="T46" fmla="*/ 22 w 359"/>
                <a:gd name="T47" fmla="*/ 82 h 536"/>
                <a:gd name="T48" fmla="*/ 0 w 359"/>
                <a:gd name="T49" fmla="*/ 161 h 536"/>
                <a:gd name="T50" fmla="*/ 0 w 359"/>
                <a:gd name="T51" fmla="*/ 162 h 536"/>
                <a:gd name="T52" fmla="*/ 2 w 359"/>
                <a:gd name="T53" fmla="*/ 171 h 536"/>
                <a:gd name="T54" fmla="*/ 3 w 359"/>
                <a:gd name="T55" fmla="*/ 172 h 536"/>
                <a:gd name="T56" fmla="*/ 9 w 359"/>
                <a:gd name="T57" fmla="*/ 177 h 536"/>
                <a:gd name="T58" fmla="*/ 12 w 359"/>
                <a:gd name="T59" fmla="*/ 181 h 536"/>
                <a:gd name="T60" fmla="*/ 121 w 359"/>
                <a:gd name="T61" fmla="*/ 210 h 536"/>
                <a:gd name="T62" fmla="*/ 60 w 359"/>
                <a:gd name="T63" fmla="*/ 528 h 536"/>
                <a:gd name="T64" fmla="*/ 111 w 359"/>
                <a:gd name="T65" fmla="*/ 536 h 536"/>
                <a:gd name="T66" fmla="*/ 215 w 359"/>
                <a:gd name="T67" fmla="*/ 236 h 536"/>
                <a:gd name="T68" fmla="*/ 340 w 359"/>
                <a:gd name="T69" fmla="*/ 270 h 536"/>
                <a:gd name="T70" fmla="*/ 359 w 359"/>
                <a:gd name="T71" fmla="*/ 19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9" h="536">
                  <a:moveTo>
                    <a:pt x="359" y="199"/>
                  </a:moveTo>
                  <a:cubicBezTo>
                    <a:pt x="356" y="191"/>
                    <a:pt x="353" y="183"/>
                    <a:pt x="349" y="176"/>
                  </a:cubicBezTo>
                  <a:cubicBezTo>
                    <a:pt x="345" y="178"/>
                    <a:pt x="339" y="178"/>
                    <a:pt x="335" y="174"/>
                  </a:cubicBezTo>
                  <a:cubicBezTo>
                    <a:pt x="333" y="172"/>
                    <a:pt x="330" y="170"/>
                    <a:pt x="328" y="166"/>
                  </a:cubicBezTo>
                  <a:cubicBezTo>
                    <a:pt x="327" y="166"/>
                    <a:pt x="327" y="166"/>
                    <a:pt x="326" y="165"/>
                  </a:cubicBezTo>
                  <a:cubicBezTo>
                    <a:pt x="241" y="142"/>
                    <a:pt x="241" y="142"/>
                    <a:pt x="241" y="142"/>
                  </a:cubicBezTo>
                  <a:cubicBezTo>
                    <a:pt x="273" y="24"/>
                    <a:pt x="273" y="24"/>
                    <a:pt x="273" y="24"/>
                  </a:cubicBezTo>
                  <a:cubicBezTo>
                    <a:pt x="186" y="0"/>
                    <a:pt x="186" y="0"/>
                    <a:pt x="186" y="0"/>
                  </a:cubicBezTo>
                  <a:cubicBezTo>
                    <a:pt x="182" y="3"/>
                    <a:pt x="179" y="6"/>
                    <a:pt x="176" y="10"/>
                  </a:cubicBezTo>
                  <a:cubicBezTo>
                    <a:pt x="147" y="116"/>
                    <a:pt x="147" y="116"/>
                    <a:pt x="147" y="116"/>
                  </a:cubicBezTo>
                  <a:cubicBezTo>
                    <a:pt x="74" y="97"/>
                    <a:pt x="74" y="97"/>
                    <a:pt x="74" y="97"/>
                  </a:cubicBezTo>
                  <a:cubicBezTo>
                    <a:pt x="74" y="97"/>
                    <a:pt x="74" y="97"/>
                    <a:pt x="73" y="97"/>
                  </a:cubicBezTo>
                  <a:cubicBezTo>
                    <a:pt x="72" y="97"/>
                    <a:pt x="72" y="98"/>
                    <a:pt x="71" y="99"/>
                  </a:cubicBezTo>
                  <a:cubicBezTo>
                    <a:pt x="70" y="99"/>
                    <a:pt x="70" y="99"/>
                    <a:pt x="69" y="99"/>
                  </a:cubicBezTo>
                  <a:cubicBezTo>
                    <a:pt x="69" y="99"/>
                    <a:pt x="69" y="99"/>
                    <a:pt x="69" y="100"/>
                  </a:cubicBezTo>
                  <a:cubicBezTo>
                    <a:pt x="69" y="101"/>
                    <a:pt x="67" y="102"/>
                    <a:pt x="67" y="100"/>
                  </a:cubicBezTo>
                  <a:cubicBezTo>
                    <a:pt x="66" y="99"/>
                    <a:pt x="66" y="96"/>
                    <a:pt x="65" y="94"/>
                  </a:cubicBezTo>
                  <a:cubicBezTo>
                    <a:pt x="63" y="93"/>
                    <a:pt x="60" y="95"/>
                    <a:pt x="59" y="96"/>
                  </a:cubicBezTo>
                  <a:cubicBezTo>
                    <a:pt x="58" y="96"/>
                    <a:pt x="57" y="96"/>
                    <a:pt x="57" y="95"/>
                  </a:cubicBezTo>
                  <a:cubicBezTo>
                    <a:pt x="57" y="95"/>
                    <a:pt x="57" y="95"/>
                    <a:pt x="57" y="95"/>
                  </a:cubicBezTo>
                  <a:cubicBezTo>
                    <a:pt x="56" y="95"/>
                    <a:pt x="55" y="95"/>
                    <a:pt x="55" y="94"/>
                  </a:cubicBezTo>
                  <a:cubicBezTo>
                    <a:pt x="54" y="94"/>
                    <a:pt x="54" y="93"/>
                    <a:pt x="54" y="92"/>
                  </a:cubicBezTo>
                  <a:cubicBezTo>
                    <a:pt x="54" y="92"/>
                    <a:pt x="54" y="91"/>
                    <a:pt x="54" y="91"/>
                  </a:cubicBezTo>
                  <a:cubicBezTo>
                    <a:pt x="22" y="82"/>
                    <a:pt x="22" y="82"/>
                    <a:pt x="22" y="82"/>
                  </a:cubicBezTo>
                  <a:cubicBezTo>
                    <a:pt x="0" y="161"/>
                    <a:pt x="0" y="161"/>
                    <a:pt x="0" y="161"/>
                  </a:cubicBezTo>
                  <a:cubicBezTo>
                    <a:pt x="0" y="161"/>
                    <a:pt x="0" y="162"/>
                    <a:pt x="0" y="162"/>
                  </a:cubicBezTo>
                  <a:cubicBezTo>
                    <a:pt x="1" y="165"/>
                    <a:pt x="1" y="168"/>
                    <a:pt x="2" y="171"/>
                  </a:cubicBezTo>
                  <a:cubicBezTo>
                    <a:pt x="3" y="172"/>
                    <a:pt x="3" y="172"/>
                    <a:pt x="3" y="172"/>
                  </a:cubicBezTo>
                  <a:cubicBezTo>
                    <a:pt x="6" y="174"/>
                    <a:pt x="7" y="175"/>
                    <a:pt x="9" y="177"/>
                  </a:cubicBezTo>
                  <a:cubicBezTo>
                    <a:pt x="10" y="178"/>
                    <a:pt x="11" y="180"/>
                    <a:pt x="12" y="181"/>
                  </a:cubicBezTo>
                  <a:cubicBezTo>
                    <a:pt x="121" y="210"/>
                    <a:pt x="121" y="210"/>
                    <a:pt x="121" y="210"/>
                  </a:cubicBezTo>
                  <a:cubicBezTo>
                    <a:pt x="60" y="528"/>
                    <a:pt x="60" y="528"/>
                    <a:pt x="60" y="528"/>
                  </a:cubicBezTo>
                  <a:cubicBezTo>
                    <a:pt x="111" y="536"/>
                    <a:pt x="111" y="536"/>
                    <a:pt x="111" y="536"/>
                  </a:cubicBezTo>
                  <a:cubicBezTo>
                    <a:pt x="215" y="236"/>
                    <a:pt x="215" y="236"/>
                    <a:pt x="215" y="236"/>
                  </a:cubicBezTo>
                  <a:cubicBezTo>
                    <a:pt x="340" y="270"/>
                    <a:pt x="340" y="270"/>
                    <a:pt x="340" y="270"/>
                  </a:cubicBezTo>
                  <a:lnTo>
                    <a:pt x="359" y="199"/>
                  </a:ln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80" name="Freeform 47"/>
            <p:cNvSpPr>
              <a:spLocks/>
            </p:cNvSpPr>
            <p:nvPr/>
          </p:nvSpPr>
          <p:spPr bwMode="auto">
            <a:xfrm>
              <a:off x="4075" y="2079"/>
              <a:ext cx="244" cy="369"/>
            </a:xfrm>
            <a:custGeom>
              <a:avLst/>
              <a:gdLst>
                <a:gd name="T0" fmla="*/ 256 w 256"/>
                <a:gd name="T1" fmla="*/ 112 h 387"/>
                <a:gd name="T2" fmla="*/ 245 w 256"/>
                <a:gd name="T3" fmla="*/ 98 h 387"/>
                <a:gd name="T4" fmla="*/ 235 w 256"/>
                <a:gd name="T5" fmla="*/ 99 h 387"/>
                <a:gd name="T6" fmla="*/ 229 w 256"/>
                <a:gd name="T7" fmla="*/ 95 h 387"/>
                <a:gd name="T8" fmla="*/ 228 w 256"/>
                <a:gd name="T9" fmla="*/ 94 h 387"/>
                <a:gd name="T10" fmla="*/ 164 w 256"/>
                <a:gd name="T11" fmla="*/ 91 h 387"/>
                <a:gd name="T12" fmla="*/ 169 w 256"/>
                <a:gd name="T13" fmla="*/ 4 h 387"/>
                <a:gd name="T14" fmla="*/ 105 w 256"/>
                <a:gd name="T15" fmla="*/ 0 h 387"/>
                <a:gd name="T16" fmla="*/ 99 w 256"/>
                <a:gd name="T17" fmla="*/ 9 h 387"/>
                <a:gd name="T18" fmla="*/ 95 w 256"/>
                <a:gd name="T19" fmla="*/ 87 h 387"/>
                <a:gd name="T20" fmla="*/ 41 w 256"/>
                <a:gd name="T21" fmla="*/ 84 h 387"/>
                <a:gd name="T22" fmla="*/ 41 w 256"/>
                <a:gd name="T23" fmla="*/ 85 h 387"/>
                <a:gd name="T24" fmla="*/ 39 w 256"/>
                <a:gd name="T25" fmla="*/ 86 h 387"/>
                <a:gd name="T26" fmla="*/ 38 w 256"/>
                <a:gd name="T27" fmla="*/ 87 h 387"/>
                <a:gd name="T28" fmla="*/ 38 w 256"/>
                <a:gd name="T29" fmla="*/ 87 h 387"/>
                <a:gd name="T30" fmla="*/ 37 w 256"/>
                <a:gd name="T31" fmla="*/ 88 h 387"/>
                <a:gd name="T32" fmla="*/ 34 w 256"/>
                <a:gd name="T33" fmla="*/ 84 h 387"/>
                <a:gd name="T34" fmla="*/ 31 w 256"/>
                <a:gd name="T35" fmla="*/ 86 h 387"/>
                <a:gd name="T36" fmla="*/ 29 w 256"/>
                <a:gd name="T37" fmla="*/ 86 h 387"/>
                <a:gd name="T38" fmla="*/ 29 w 256"/>
                <a:gd name="T39" fmla="*/ 86 h 387"/>
                <a:gd name="T40" fmla="*/ 28 w 256"/>
                <a:gd name="T41" fmla="*/ 86 h 387"/>
                <a:gd name="T42" fmla="*/ 27 w 256"/>
                <a:gd name="T43" fmla="*/ 84 h 387"/>
                <a:gd name="T44" fmla="*/ 26 w 256"/>
                <a:gd name="T45" fmla="*/ 84 h 387"/>
                <a:gd name="T46" fmla="*/ 3 w 256"/>
                <a:gd name="T47" fmla="*/ 82 h 387"/>
                <a:gd name="T48" fmla="*/ 0 w 256"/>
                <a:gd name="T49" fmla="*/ 140 h 387"/>
                <a:gd name="T50" fmla="*/ 0 w 256"/>
                <a:gd name="T51" fmla="*/ 141 h 387"/>
                <a:gd name="T52" fmla="*/ 2 w 256"/>
                <a:gd name="T53" fmla="*/ 147 h 387"/>
                <a:gd name="T54" fmla="*/ 4 w 256"/>
                <a:gd name="T55" fmla="*/ 148 h 387"/>
                <a:gd name="T56" fmla="*/ 8 w 256"/>
                <a:gd name="T57" fmla="*/ 150 h 387"/>
                <a:gd name="T58" fmla="*/ 11 w 256"/>
                <a:gd name="T59" fmla="*/ 152 h 387"/>
                <a:gd name="T60" fmla="*/ 91 w 256"/>
                <a:gd name="T61" fmla="*/ 157 h 387"/>
                <a:gd name="T62" fmla="*/ 97 w 256"/>
                <a:gd name="T63" fmla="*/ 387 h 387"/>
                <a:gd name="T64" fmla="*/ 134 w 256"/>
                <a:gd name="T65" fmla="*/ 385 h 387"/>
                <a:gd name="T66" fmla="*/ 161 w 256"/>
                <a:gd name="T67" fmla="*/ 160 h 387"/>
                <a:gd name="T68" fmla="*/ 253 w 256"/>
                <a:gd name="T69" fmla="*/ 165 h 387"/>
                <a:gd name="T70" fmla="*/ 256 w 256"/>
                <a:gd name="T71" fmla="*/ 1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6" h="387">
                  <a:moveTo>
                    <a:pt x="256" y="112"/>
                  </a:moveTo>
                  <a:cubicBezTo>
                    <a:pt x="252" y="108"/>
                    <a:pt x="249" y="103"/>
                    <a:pt x="245" y="98"/>
                  </a:cubicBezTo>
                  <a:cubicBezTo>
                    <a:pt x="242" y="100"/>
                    <a:pt x="238" y="101"/>
                    <a:pt x="235" y="99"/>
                  </a:cubicBezTo>
                  <a:cubicBezTo>
                    <a:pt x="233" y="98"/>
                    <a:pt x="231" y="97"/>
                    <a:pt x="229" y="95"/>
                  </a:cubicBezTo>
                  <a:cubicBezTo>
                    <a:pt x="228" y="95"/>
                    <a:pt x="228" y="94"/>
                    <a:pt x="228" y="94"/>
                  </a:cubicBezTo>
                  <a:cubicBezTo>
                    <a:pt x="164" y="91"/>
                    <a:pt x="164" y="91"/>
                    <a:pt x="164" y="91"/>
                  </a:cubicBezTo>
                  <a:cubicBezTo>
                    <a:pt x="169" y="4"/>
                    <a:pt x="169" y="4"/>
                    <a:pt x="169" y="4"/>
                  </a:cubicBezTo>
                  <a:cubicBezTo>
                    <a:pt x="105" y="0"/>
                    <a:pt x="105" y="0"/>
                    <a:pt x="105" y="0"/>
                  </a:cubicBezTo>
                  <a:cubicBezTo>
                    <a:pt x="103" y="3"/>
                    <a:pt x="101" y="6"/>
                    <a:pt x="99" y="9"/>
                  </a:cubicBezTo>
                  <a:cubicBezTo>
                    <a:pt x="95" y="87"/>
                    <a:pt x="95" y="87"/>
                    <a:pt x="95" y="87"/>
                  </a:cubicBezTo>
                  <a:cubicBezTo>
                    <a:pt x="41" y="84"/>
                    <a:pt x="41" y="84"/>
                    <a:pt x="41" y="84"/>
                  </a:cubicBezTo>
                  <a:cubicBezTo>
                    <a:pt x="41" y="84"/>
                    <a:pt x="41" y="84"/>
                    <a:pt x="41" y="85"/>
                  </a:cubicBezTo>
                  <a:cubicBezTo>
                    <a:pt x="40" y="85"/>
                    <a:pt x="40" y="86"/>
                    <a:pt x="39" y="86"/>
                  </a:cubicBezTo>
                  <a:cubicBezTo>
                    <a:pt x="39" y="87"/>
                    <a:pt x="39" y="87"/>
                    <a:pt x="38" y="87"/>
                  </a:cubicBezTo>
                  <a:cubicBezTo>
                    <a:pt x="38" y="87"/>
                    <a:pt x="38" y="87"/>
                    <a:pt x="38" y="87"/>
                  </a:cubicBezTo>
                  <a:cubicBezTo>
                    <a:pt x="39" y="88"/>
                    <a:pt x="37" y="89"/>
                    <a:pt x="37" y="88"/>
                  </a:cubicBezTo>
                  <a:cubicBezTo>
                    <a:pt x="36" y="87"/>
                    <a:pt x="35" y="85"/>
                    <a:pt x="34" y="84"/>
                  </a:cubicBezTo>
                  <a:cubicBezTo>
                    <a:pt x="33" y="83"/>
                    <a:pt x="31" y="85"/>
                    <a:pt x="31" y="86"/>
                  </a:cubicBezTo>
                  <a:cubicBezTo>
                    <a:pt x="30" y="86"/>
                    <a:pt x="29" y="86"/>
                    <a:pt x="29" y="86"/>
                  </a:cubicBezTo>
                  <a:cubicBezTo>
                    <a:pt x="29" y="86"/>
                    <a:pt x="29" y="86"/>
                    <a:pt x="29" y="86"/>
                  </a:cubicBezTo>
                  <a:cubicBezTo>
                    <a:pt x="29" y="86"/>
                    <a:pt x="28" y="86"/>
                    <a:pt x="28" y="86"/>
                  </a:cubicBezTo>
                  <a:cubicBezTo>
                    <a:pt x="27" y="85"/>
                    <a:pt x="27" y="85"/>
                    <a:pt x="27" y="84"/>
                  </a:cubicBezTo>
                  <a:cubicBezTo>
                    <a:pt x="27" y="84"/>
                    <a:pt x="27" y="84"/>
                    <a:pt x="26" y="84"/>
                  </a:cubicBezTo>
                  <a:cubicBezTo>
                    <a:pt x="3" y="82"/>
                    <a:pt x="3" y="82"/>
                    <a:pt x="3" y="82"/>
                  </a:cubicBezTo>
                  <a:cubicBezTo>
                    <a:pt x="0" y="140"/>
                    <a:pt x="0" y="140"/>
                    <a:pt x="0" y="140"/>
                  </a:cubicBezTo>
                  <a:cubicBezTo>
                    <a:pt x="0" y="141"/>
                    <a:pt x="0" y="141"/>
                    <a:pt x="0" y="141"/>
                  </a:cubicBezTo>
                  <a:cubicBezTo>
                    <a:pt x="1" y="143"/>
                    <a:pt x="1" y="145"/>
                    <a:pt x="2" y="147"/>
                  </a:cubicBezTo>
                  <a:cubicBezTo>
                    <a:pt x="3" y="147"/>
                    <a:pt x="4" y="148"/>
                    <a:pt x="4" y="148"/>
                  </a:cubicBezTo>
                  <a:cubicBezTo>
                    <a:pt x="5" y="148"/>
                    <a:pt x="7" y="149"/>
                    <a:pt x="8" y="150"/>
                  </a:cubicBezTo>
                  <a:cubicBezTo>
                    <a:pt x="9" y="151"/>
                    <a:pt x="10" y="152"/>
                    <a:pt x="11" y="152"/>
                  </a:cubicBezTo>
                  <a:cubicBezTo>
                    <a:pt x="91" y="157"/>
                    <a:pt x="91" y="157"/>
                    <a:pt x="91" y="157"/>
                  </a:cubicBezTo>
                  <a:cubicBezTo>
                    <a:pt x="97" y="387"/>
                    <a:pt x="97" y="387"/>
                    <a:pt x="97" y="387"/>
                  </a:cubicBezTo>
                  <a:cubicBezTo>
                    <a:pt x="134" y="385"/>
                    <a:pt x="134" y="385"/>
                    <a:pt x="134" y="385"/>
                  </a:cubicBezTo>
                  <a:cubicBezTo>
                    <a:pt x="161" y="160"/>
                    <a:pt x="161" y="160"/>
                    <a:pt x="161" y="160"/>
                  </a:cubicBezTo>
                  <a:cubicBezTo>
                    <a:pt x="253" y="165"/>
                    <a:pt x="253" y="165"/>
                    <a:pt x="253" y="165"/>
                  </a:cubicBezTo>
                  <a:lnTo>
                    <a:pt x="256" y="112"/>
                  </a:ln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81" name="Freeform 48"/>
            <p:cNvSpPr>
              <a:spLocks/>
            </p:cNvSpPr>
            <p:nvPr/>
          </p:nvSpPr>
          <p:spPr bwMode="auto">
            <a:xfrm>
              <a:off x="2940" y="1930"/>
              <a:ext cx="176" cy="265"/>
            </a:xfrm>
            <a:custGeom>
              <a:avLst/>
              <a:gdLst>
                <a:gd name="T0" fmla="*/ 184 w 184"/>
                <a:gd name="T1" fmla="*/ 80 h 277"/>
                <a:gd name="T2" fmla="*/ 176 w 184"/>
                <a:gd name="T3" fmla="*/ 69 h 277"/>
                <a:gd name="T4" fmla="*/ 169 w 184"/>
                <a:gd name="T5" fmla="*/ 70 h 277"/>
                <a:gd name="T6" fmla="*/ 165 w 184"/>
                <a:gd name="T7" fmla="*/ 67 h 277"/>
                <a:gd name="T8" fmla="*/ 164 w 184"/>
                <a:gd name="T9" fmla="*/ 67 h 277"/>
                <a:gd name="T10" fmla="*/ 118 w 184"/>
                <a:gd name="T11" fmla="*/ 64 h 277"/>
                <a:gd name="T12" fmla="*/ 122 w 184"/>
                <a:gd name="T13" fmla="*/ 2 h 277"/>
                <a:gd name="T14" fmla="*/ 76 w 184"/>
                <a:gd name="T15" fmla="*/ 0 h 277"/>
                <a:gd name="T16" fmla="*/ 72 w 184"/>
                <a:gd name="T17" fmla="*/ 5 h 277"/>
                <a:gd name="T18" fmla="*/ 69 w 184"/>
                <a:gd name="T19" fmla="*/ 62 h 277"/>
                <a:gd name="T20" fmla="*/ 30 w 184"/>
                <a:gd name="T21" fmla="*/ 60 h 277"/>
                <a:gd name="T22" fmla="*/ 30 w 184"/>
                <a:gd name="T23" fmla="*/ 60 h 277"/>
                <a:gd name="T24" fmla="*/ 29 w 184"/>
                <a:gd name="T25" fmla="*/ 61 h 277"/>
                <a:gd name="T26" fmla="*/ 28 w 184"/>
                <a:gd name="T27" fmla="*/ 61 h 277"/>
                <a:gd name="T28" fmla="*/ 28 w 184"/>
                <a:gd name="T29" fmla="*/ 62 h 277"/>
                <a:gd name="T30" fmla="*/ 27 w 184"/>
                <a:gd name="T31" fmla="*/ 62 h 277"/>
                <a:gd name="T32" fmla="*/ 25 w 184"/>
                <a:gd name="T33" fmla="*/ 60 h 277"/>
                <a:gd name="T34" fmla="*/ 23 w 184"/>
                <a:gd name="T35" fmla="*/ 61 h 277"/>
                <a:gd name="T36" fmla="*/ 22 w 184"/>
                <a:gd name="T37" fmla="*/ 61 h 277"/>
                <a:gd name="T38" fmla="*/ 22 w 184"/>
                <a:gd name="T39" fmla="*/ 61 h 277"/>
                <a:gd name="T40" fmla="*/ 21 w 184"/>
                <a:gd name="T41" fmla="*/ 61 h 277"/>
                <a:gd name="T42" fmla="*/ 20 w 184"/>
                <a:gd name="T43" fmla="*/ 60 h 277"/>
                <a:gd name="T44" fmla="*/ 20 w 184"/>
                <a:gd name="T45" fmla="*/ 59 h 277"/>
                <a:gd name="T46" fmla="*/ 3 w 184"/>
                <a:gd name="T47" fmla="*/ 58 h 277"/>
                <a:gd name="T48" fmla="*/ 0 w 184"/>
                <a:gd name="T49" fmla="*/ 100 h 277"/>
                <a:gd name="T50" fmla="*/ 1 w 184"/>
                <a:gd name="T51" fmla="*/ 100 h 277"/>
                <a:gd name="T52" fmla="*/ 2 w 184"/>
                <a:gd name="T53" fmla="*/ 105 h 277"/>
                <a:gd name="T54" fmla="*/ 3 w 184"/>
                <a:gd name="T55" fmla="*/ 105 h 277"/>
                <a:gd name="T56" fmla="*/ 7 w 184"/>
                <a:gd name="T57" fmla="*/ 107 h 277"/>
                <a:gd name="T58" fmla="*/ 9 w 184"/>
                <a:gd name="T59" fmla="*/ 108 h 277"/>
                <a:gd name="T60" fmla="*/ 66 w 184"/>
                <a:gd name="T61" fmla="*/ 111 h 277"/>
                <a:gd name="T62" fmla="*/ 70 w 184"/>
                <a:gd name="T63" fmla="*/ 277 h 277"/>
                <a:gd name="T64" fmla="*/ 97 w 184"/>
                <a:gd name="T65" fmla="*/ 275 h 277"/>
                <a:gd name="T66" fmla="*/ 116 w 184"/>
                <a:gd name="T67" fmla="*/ 114 h 277"/>
                <a:gd name="T68" fmla="*/ 182 w 184"/>
                <a:gd name="T69" fmla="*/ 118 h 277"/>
                <a:gd name="T70" fmla="*/ 184 w 184"/>
                <a:gd name="T71" fmla="*/ 8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4" h="277">
                  <a:moveTo>
                    <a:pt x="184" y="80"/>
                  </a:moveTo>
                  <a:cubicBezTo>
                    <a:pt x="182" y="76"/>
                    <a:pt x="179" y="73"/>
                    <a:pt x="176" y="69"/>
                  </a:cubicBezTo>
                  <a:cubicBezTo>
                    <a:pt x="174" y="71"/>
                    <a:pt x="171" y="72"/>
                    <a:pt x="169" y="70"/>
                  </a:cubicBezTo>
                  <a:cubicBezTo>
                    <a:pt x="168" y="70"/>
                    <a:pt x="166" y="68"/>
                    <a:pt x="165" y="67"/>
                  </a:cubicBezTo>
                  <a:cubicBezTo>
                    <a:pt x="164" y="67"/>
                    <a:pt x="164" y="67"/>
                    <a:pt x="164" y="67"/>
                  </a:cubicBezTo>
                  <a:cubicBezTo>
                    <a:pt x="118" y="64"/>
                    <a:pt x="118" y="64"/>
                    <a:pt x="118" y="64"/>
                  </a:cubicBezTo>
                  <a:cubicBezTo>
                    <a:pt x="122" y="2"/>
                    <a:pt x="122" y="2"/>
                    <a:pt x="122" y="2"/>
                  </a:cubicBezTo>
                  <a:cubicBezTo>
                    <a:pt x="76" y="0"/>
                    <a:pt x="76" y="0"/>
                    <a:pt x="76" y="0"/>
                  </a:cubicBezTo>
                  <a:cubicBezTo>
                    <a:pt x="74" y="1"/>
                    <a:pt x="73" y="3"/>
                    <a:pt x="72" y="5"/>
                  </a:cubicBezTo>
                  <a:cubicBezTo>
                    <a:pt x="69" y="62"/>
                    <a:pt x="69" y="62"/>
                    <a:pt x="69" y="62"/>
                  </a:cubicBezTo>
                  <a:cubicBezTo>
                    <a:pt x="30" y="60"/>
                    <a:pt x="30" y="60"/>
                    <a:pt x="30" y="60"/>
                  </a:cubicBezTo>
                  <a:cubicBezTo>
                    <a:pt x="30" y="60"/>
                    <a:pt x="30" y="60"/>
                    <a:pt x="30" y="60"/>
                  </a:cubicBezTo>
                  <a:cubicBezTo>
                    <a:pt x="30" y="60"/>
                    <a:pt x="29" y="61"/>
                    <a:pt x="29" y="61"/>
                  </a:cubicBezTo>
                  <a:cubicBezTo>
                    <a:pt x="29" y="61"/>
                    <a:pt x="29" y="62"/>
                    <a:pt x="28" y="61"/>
                  </a:cubicBezTo>
                  <a:cubicBezTo>
                    <a:pt x="28" y="62"/>
                    <a:pt x="28" y="62"/>
                    <a:pt x="28" y="62"/>
                  </a:cubicBezTo>
                  <a:cubicBezTo>
                    <a:pt x="28" y="62"/>
                    <a:pt x="27" y="63"/>
                    <a:pt x="27" y="62"/>
                  </a:cubicBezTo>
                  <a:cubicBezTo>
                    <a:pt x="27" y="62"/>
                    <a:pt x="26" y="61"/>
                    <a:pt x="25" y="60"/>
                  </a:cubicBezTo>
                  <a:cubicBezTo>
                    <a:pt x="24" y="59"/>
                    <a:pt x="23" y="60"/>
                    <a:pt x="23" y="61"/>
                  </a:cubicBezTo>
                  <a:cubicBezTo>
                    <a:pt x="22" y="61"/>
                    <a:pt x="22" y="61"/>
                    <a:pt x="22" y="61"/>
                  </a:cubicBezTo>
                  <a:cubicBezTo>
                    <a:pt x="22" y="61"/>
                    <a:pt x="22" y="61"/>
                    <a:pt x="22" y="61"/>
                  </a:cubicBezTo>
                  <a:cubicBezTo>
                    <a:pt x="21" y="61"/>
                    <a:pt x="21" y="61"/>
                    <a:pt x="21" y="61"/>
                  </a:cubicBezTo>
                  <a:cubicBezTo>
                    <a:pt x="20" y="60"/>
                    <a:pt x="20" y="60"/>
                    <a:pt x="20" y="60"/>
                  </a:cubicBezTo>
                  <a:cubicBezTo>
                    <a:pt x="20" y="59"/>
                    <a:pt x="20" y="59"/>
                    <a:pt x="20" y="59"/>
                  </a:cubicBezTo>
                  <a:cubicBezTo>
                    <a:pt x="3" y="58"/>
                    <a:pt x="3" y="58"/>
                    <a:pt x="3" y="58"/>
                  </a:cubicBezTo>
                  <a:cubicBezTo>
                    <a:pt x="0" y="100"/>
                    <a:pt x="0" y="100"/>
                    <a:pt x="0" y="100"/>
                  </a:cubicBezTo>
                  <a:cubicBezTo>
                    <a:pt x="1" y="100"/>
                    <a:pt x="1" y="100"/>
                    <a:pt x="1" y="100"/>
                  </a:cubicBezTo>
                  <a:cubicBezTo>
                    <a:pt x="1" y="102"/>
                    <a:pt x="2" y="103"/>
                    <a:pt x="2" y="105"/>
                  </a:cubicBezTo>
                  <a:cubicBezTo>
                    <a:pt x="3" y="105"/>
                    <a:pt x="3" y="105"/>
                    <a:pt x="3" y="105"/>
                  </a:cubicBezTo>
                  <a:cubicBezTo>
                    <a:pt x="5" y="106"/>
                    <a:pt x="6" y="106"/>
                    <a:pt x="7" y="107"/>
                  </a:cubicBezTo>
                  <a:cubicBezTo>
                    <a:pt x="7" y="107"/>
                    <a:pt x="8" y="108"/>
                    <a:pt x="9" y="108"/>
                  </a:cubicBezTo>
                  <a:cubicBezTo>
                    <a:pt x="66" y="111"/>
                    <a:pt x="66" y="111"/>
                    <a:pt x="66" y="111"/>
                  </a:cubicBezTo>
                  <a:cubicBezTo>
                    <a:pt x="70" y="277"/>
                    <a:pt x="70" y="277"/>
                    <a:pt x="70" y="277"/>
                  </a:cubicBezTo>
                  <a:cubicBezTo>
                    <a:pt x="97" y="275"/>
                    <a:pt x="97" y="275"/>
                    <a:pt x="97" y="275"/>
                  </a:cubicBezTo>
                  <a:cubicBezTo>
                    <a:pt x="116" y="114"/>
                    <a:pt x="116" y="114"/>
                    <a:pt x="116" y="114"/>
                  </a:cubicBezTo>
                  <a:cubicBezTo>
                    <a:pt x="182" y="118"/>
                    <a:pt x="182" y="118"/>
                    <a:pt x="182" y="118"/>
                  </a:cubicBezTo>
                  <a:lnTo>
                    <a:pt x="184" y="80"/>
                  </a:ln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82" name="Freeform 49"/>
            <p:cNvSpPr>
              <a:spLocks noEditPoints="1"/>
            </p:cNvSpPr>
            <p:nvPr/>
          </p:nvSpPr>
          <p:spPr bwMode="auto">
            <a:xfrm>
              <a:off x="2093" y="1601"/>
              <a:ext cx="267" cy="385"/>
            </a:xfrm>
            <a:custGeom>
              <a:avLst/>
              <a:gdLst>
                <a:gd name="T0" fmla="*/ 222 w 280"/>
                <a:gd name="T1" fmla="*/ 164 h 403"/>
                <a:gd name="T2" fmla="*/ 274 w 280"/>
                <a:gd name="T3" fmla="*/ 88 h 403"/>
                <a:gd name="T4" fmla="*/ 268 w 280"/>
                <a:gd name="T5" fmla="*/ 86 h 403"/>
                <a:gd name="T6" fmla="*/ 191 w 280"/>
                <a:gd name="T7" fmla="*/ 75 h 403"/>
                <a:gd name="T8" fmla="*/ 175 w 280"/>
                <a:gd name="T9" fmla="*/ 66 h 403"/>
                <a:gd name="T10" fmla="*/ 164 w 280"/>
                <a:gd name="T11" fmla="*/ 29 h 403"/>
                <a:gd name="T12" fmla="*/ 148 w 280"/>
                <a:gd name="T13" fmla="*/ 9 h 403"/>
                <a:gd name="T14" fmla="*/ 95 w 280"/>
                <a:gd name="T15" fmla="*/ 0 h 403"/>
                <a:gd name="T16" fmla="*/ 92 w 280"/>
                <a:gd name="T17" fmla="*/ 20 h 403"/>
                <a:gd name="T18" fmla="*/ 109 w 280"/>
                <a:gd name="T19" fmla="*/ 64 h 403"/>
                <a:gd name="T20" fmla="*/ 90 w 280"/>
                <a:gd name="T21" fmla="*/ 79 h 403"/>
                <a:gd name="T22" fmla="*/ 58 w 280"/>
                <a:gd name="T23" fmla="*/ 121 h 403"/>
                <a:gd name="T24" fmla="*/ 45 w 280"/>
                <a:gd name="T25" fmla="*/ 120 h 403"/>
                <a:gd name="T26" fmla="*/ 34 w 280"/>
                <a:gd name="T27" fmla="*/ 118 h 403"/>
                <a:gd name="T28" fmla="*/ 30 w 280"/>
                <a:gd name="T29" fmla="*/ 121 h 403"/>
                <a:gd name="T30" fmla="*/ 17 w 280"/>
                <a:gd name="T31" fmla="*/ 108 h 403"/>
                <a:gd name="T32" fmla="*/ 5 w 280"/>
                <a:gd name="T33" fmla="*/ 186 h 403"/>
                <a:gd name="T34" fmla="*/ 21 w 280"/>
                <a:gd name="T35" fmla="*/ 187 h 403"/>
                <a:gd name="T36" fmla="*/ 78 w 280"/>
                <a:gd name="T37" fmla="*/ 200 h 403"/>
                <a:gd name="T38" fmla="*/ 88 w 280"/>
                <a:gd name="T39" fmla="*/ 209 h 403"/>
                <a:gd name="T40" fmla="*/ 97 w 280"/>
                <a:gd name="T41" fmla="*/ 215 h 403"/>
                <a:gd name="T42" fmla="*/ 122 w 280"/>
                <a:gd name="T43" fmla="*/ 225 h 403"/>
                <a:gd name="T44" fmla="*/ 122 w 280"/>
                <a:gd name="T45" fmla="*/ 297 h 403"/>
                <a:gd name="T46" fmla="*/ 122 w 280"/>
                <a:gd name="T47" fmla="*/ 403 h 403"/>
                <a:gd name="T48" fmla="*/ 168 w 280"/>
                <a:gd name="T49" fmla="*/ 222 h 403"/>
                <a:gd name="T50" fmla="*/ 164 w 280"/>
                <a:gd name="T51" fmla="*/ 164 h 403"/>
                <a:gd name="T52" fmla="*/ 166 w 280"/>
                <a:gd name="T53" fmla="*/ 187 h 403"/>
                <a:gd name="T54" fmla="*/ 162 w 280"/>
                <a:gd name="T55" fmla="*/ 118 h 403"/>
                <a:gd name="T56" fmla="*/ 185 w 280"/>
                <a:gd name="T57" fmla="*/ 117 h 403"/>
                <a:gd name="T58" fmla="*/ 116 w 280"/>
                <a:gd name="T59" fmla="*/ 121 h 403"/>
                <a:gd name="T60" fmla="*/ 99 w 280"/>
                <a:gd name="T61" fmla="*/ 111 h 403"/>
                <a:gd name="T62" fmla="*/ 105 w 280"/>
                <a:gd name="T63" fmla="*/ 105 h 403"/>
                <a:gd name="T64" fmla="*/ 95 w 280"/>
                <a:gd name="T65" fmla="*/ 168 h 403"/>
                <a:gd name="T66" fmla="*/ 120 w 280"/>
                <a:gd name="T67" fmla="*/ 190 h 403"/>
                <a:gd name="T68" fmla="*/ 101 w 280"/>
                <a:gd name="T69" fmla="*/ 177 h 403"/>
                <a:gd name="T70" fmla="*/ 95 w 280"/>
                <a:gd name="T71" fmla="*/ 168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80" h="403">
                  <a:moveTo>
                    <a:pt x="168" y="222"/>
                  </a:moveTo>
                  <a:cubicBezTo>
                    <a:pt x="195" y="213"/>
                    <a:pt x="215" y="191"/>
                    <a:pt x="222" y="164"/>
                  </a:cubicBezTo>
                  <a:cubicBezTo>
                    <a:pt x="255" y="170"/>
                    <a:pt x="280" y="187"/>
                    <a:pt x="280" y="187"/>
                  </a:cubicBezTo>
                  <a:cubicBezTo>
                    <a:pt x="274" y="88"/>
                    <a:pt x="274" y="88"/>
                    <a:pt x="274" y="88"/>
                  </a:cubicBezTo>
                  <a:cubicBezTo>
                    <a:pt x="274" y="88"/>
                    <a:pt x="274" y="88"/>
                    <a:pt x="274" y="88"/>
                  </a:cubicBezTo>
                  <a:cubicBezTo>
                    <a:pt x="274" y="88"/>
                    <a:pt x="268" y="87"/>
                    <a:pt x="268" y="86"/>
                  </a:cubicBezTo>
                  <a:cubicBezTo>
                    <a:pt x="259" y="92"/>
                    <a:pt x="241" y="104"/>
                    <a:pt x="219" y="111"/>
                  </a:cubicBezTo>
                  <a:cubicBezTo>
                    <a:pt x="213" y="97"/>
                    <a:pt x="203" y="84"/>
                    <a:pt x="191" y="75"/>
                  </a:cubicBezTo>
                  <a:cubicBezTo>
                    <a:pt x="190" y="76"/>
                    <a:pt x="184" y="79"/>
                    <a:pt x="183" y="78"/>
                  </a:cubicBezTo>
                  <a:cubicBezTo>
                    <a:pt x="182" y="77"/>
                    <a:pt x="176" y="67"/>
                    <a:pt x="175" y="66"/>
                  </a:cubicBezTo>
                  <a:cubicBezTo>
                    <a:pt x="171" y="63"/>
                    <a:pt x="166" y="62"/>
                    <a:pt x="161" y="60"/>
                  </a:cubicBezTo>
                  <a:cubicBezTo>
                    <a:pt x="163" y="50"/>
                    <a:pt x="164" y="32"/>
                    <a:pt x="164" y="29"/>
                  </a:cubicBezTo>
                  <a:cubicBezTo>
                    <a:pt x="164" y="26"/>
                    <a:pt x="159" y="15"/>
                    <a:pt x="159" y="14"/>
                  </a:cubicBezTo>
                  <a:cubicBezTo>
                    <a:pt x="158" y="13"/>
                    <a:pt x="149" y="11"/>
                    <a:pt x="148" y="9"/>
                  </a:cubicBezTo>
                  <a:cubicBezTo>
                    <a:pt x="146" y="7"/>
                    <a:pt x="145" y="5"/>
                    <a:pt x="144" y="2"/>
                  </a:cubicBezTo>
                  <a:cubicBezTo>
                    <a:pt x="95" y="0"/>
                    <a:pt x="95" y="0"/>
                    <a:pt x="95" y="0"/>
                  </a:cubicBezTo>
                  <a:cubicBezTo>
                    <a:pt x="79" y="6"/>
                    <a:pt x="79" y="6"/>
                    <a:pt x="79" y="6"/>
                  </a:cubicBezTo>
                  <a:cubicBezTo>
                    <a:pt x="79" y="6"/>
                    <a:pt x="86" y="11"/>
                    <a:pt x="92" y="20"/>
                  </a:cubicBezTo>
                  <a:cubicBezTo>
                    <a:pt x="93" y="22"/>
                    <a:pt x="89" y="25"/>
                    <a:pt x="90" y="27"/>
                  </a:cubicBezTo>
                  <a:cubicBezTo>
                    <a:pt x="96" y="37"/>
                    <a:pt x="105" y="49"/>
                    <a:pt x="109" y="64"/>
                  </a:cubicBezTo>
                  <a:cubicBezTo>
                    <a:pt x="103" y="66"/>
                    <a:pt x="97" y="69"/>
                    <a:pt x="92" y="73"/>
                  </a:cubicBezTo>
                  <a:cubicBezTo>
                    <a:pt x="91" y="74"/>
                    <a:pt x="91" y="78"/>
                    <a:pt x="90" y="79"/>
                  </a:cubicBezTo>
                  <a:cubicBezTo>
                    <a:pt x="88" y="80"/>
                    <a:pt x="86" y="77"/>
                    <a:pt x="85" y="78"/>
                  </a:cubicBezTo>
                  <a:cubicBezTo>
                    <a:pt x="72" y="90"/>
                    <a:pt x="63" y="104"/>
                    <a:pt x="58" y="121"/>
                  </a:cubicBezTo>
                  <a:cubicBezTo>
                    <a:pt x="55" y="120"/>
                    <a:pt x="52" y="120"/>
                    <a:pt x="49" y="119"/>
                  </a:cubicBezTo>
                  <a:cubicBezTo>
                    <a:pt x="48" y="120"/>
                    <a:pt x="46" y="120"/>
                    <a:pt x="45" y="120"/>
                  </a:cubicBezTo>
                  <a:cubicBezTo>
                    <a:pt x="44" y="120"/>
                    <a:pt x="35" y="118"/>
                    <a:pt x="34" y="117"/>
                  </a:cubicBezTo>
                  <a:cubicBezTo>
                    <a:pt x="34" y="118"/>
                    <a:pt x="34" y="118"/>
                    <a:pt x="34" y="118"/>
                  </a:cubicBezTo>
                  <a:cubicBezTo>
                    <a:pt x="34" y="120"/>
                    <a:pt x="32" y="121"/>
                    <a:pt x="31" y="121"/>
                  </a:cubicBezTo>
                  <a:cubicBezTo>
                    <a:pt x="30" y="121"/>
                    <a:pt x="30" y="121"/>
                    <a:pt x="30" y="121"/>
                  </a:cubicBezTo>
                  <a:cubicBezTo>
                    <a:pt x="29" y="121"/>
                    <a:pt x="19" y="113"/>
                    <a:pt x="18" y="111"/>
                  </a:cubicBezTo>
                  <a:cubicBezTo>
                    <a:pt x="18" y="110"/>
                    <a:pt x="17" y="109"/>
                    <a:pt x="17" y="108"/>
                  </a:cubicBezTo>
                  <a:cubicBezTo>
                    <a:pt x="6" y="103"/>
                    <a:pt x="0" y="98"/>
                    <a:pt x="0" y="98"/>
                  </a:cubicBezTo>
                  <a:cubicBezTo>
                    <a:pt x="5" y="186"/>
                    <a:pt x="5" y="186"/>
                    <a:pt x="5" y="186"/>
                  </a:cubicBezTo>
                  <a:cubicBezTo>
                    <a:pt x="8" y="190"/>
                    <a:pt x="11" y="194"/>
                    <a:pt x="14" y="198"/>
                  </a:cubicBezTo>
                  <a:cubicBezTo>
                    <a:pt x="16" y="196"/>
                    <a:pt x="18" y="189"/>
                    <a:pt x="21" y="187"/>
                  </a:cubicBezTo>
                  <a:cubicBezTo>
                    <a:pt x="31" y="181"/>
                    <a:pt x="45" y="179"/>
                    <a:pt x="61" y="174"/>
                  </a:cubicBezTo>
                  <a:cubicBezTo>
                    <a:pt x="65" y="184"/>
                    <a:pt x="71" y="193"/>
                    <a:pt x="78" y="200"/>
                  </a:cubicBezTo>
                  <a:cubicBezTo>
                    <a:pt x="80" y="202"/>
                    <a:pt x="80" y="204"/>
                    <a:pt x="82" y="206"/>
                  </a:cubicBezTo>
                  <a:cubicBezTo>
                    <a:pt x="83" y="207"/>
                    <a:pt x="86" y="208"/>
                    <a:pt x="88" y="209"/>
                  </a:cubicBezTo>
                  <a:cubicBezTo>
                    <a:pt x="89" y="210"/>
                    <a:pt x="93" y="208"/>
                    <a:pt x="95" y="209"/>
                  </a:cubicBezTo>
                  <a:cubicBezTo>
                    <a:pt x="96" y="210"/>
                    <a:pt x="95" y="214"/>
                    <a:pt x="97" y="215"/>
                  </a:cubicBezTo>
                  <a:cubicBezTo>
                    <a:pt x="105" y="220"/>
                    <a:pt x="113" y="223"/>
                    <a:pt x="122" y="225"/>
                  </a:cubicBezTo>
                  <a:cubicBezTo>
                    <a:pt x="122" y="225"/>
                    <a:pt x="122" y="225"/>
                    <a:pt x="122" y="225"/>
                  </a:cubicBezTo>
                  <a:cubicBezTo>
                    <a:pt x="119" y="289"/>
                    <a:pt x="119" y="289"/>
                    <a:pt x="119" y="289"/>
                  </a:cubicBezTo>
                  <a:cubicBezTo>
                    <a:pt x="122" y="297"/>
                    <a:pt x="122" y="297"/>
                    <a:pt x="122" y="297"/>
                  </a:cubicBezTo>
                  <a:cubicBezTo>
                    <a:pt x="122" y="303"/>
                    <a:pt x="122" y="303"/>
                    <a:pt x="122" y="303"/>
                  </a:cubicBezTo>
                  <a:cubicBezTo>
                    <a:pt x="122" y="403"/>
                    <a:pt x="122" y="403"/>
                    <a:pt x="122" y="403"/>
                  </a:cubicBezTo>
                  <a:cubicBezTo>
                    <a:pt x="201" y="398"/>
                    <a:pt x="201" y="398"/>
                    <a:pt x="201" y="398"/>
                  </a:cubicBezTo>
                  <a:cubicBezTo>
                    <a:pt x="168" y="222"/>
                    <a:pt x="168" y="222"/>
                    <a:pt x="168" y="222"/>
                  </a:cubicBezTo>
                  <a:close/>
                  <a:moveTo>
                    <a:pt x="166" y="187"/>
                  </a:moveTo>
                  <a:cubicBezTo>
                    <a:pt x="164" y="164"/>
                    <a:pt x="164" y="164"/>
                    <a:pt x="164" y="164"/>
                  </a:cubicBezTo>
                  <a:cubicBezTo>
                    <a:pt x="188" y="163"/>
                    <a:pt x="188" y="163"/>
                    <a:pt x="188" y="163"/>
                  </a:cubicBezTo>
                  <a:cubicBezTo>
                    <a:pt x="183" y="173"/>
                    <a:pt x="176" y="182"/>
                    <a:pt x="166" y="187"/>
                  </a:cubicBezTo>
                  <a:close/>
                  <a:moveTo>
                    <a:pt x="185" y="117"/>
                  </a:moveTo>
                  <a:cubicBezTo>
                    <a:pt x="162" y="118"/>
                    <a:pt x="162" y="118"/>
                    <a:pt x="162" y="118"/>
                  </a:cubicBezTo>
                  <a:cubicBezTo>
                    <a:pt x="160" y="95"/>
                    <a:pt x="160" y="95"/>
                    <a:pt x="160" y="95"/>
                  </a:cubicBezTo>
                  <a:cubicBezTo>
                    <a:pt x="170" y="99"/>
                    <a:pt x="179" y="107"/>
                    <a:pt x="185" y="117"/>
                  </a:cubicBezTo>
                  <a:close/>
                  <a:moveTo>
                    <a:pt x="114" y="98"/>
                  </a:moveTo>
                  <a:cubicBezTo>
                    <a:pt x="116" y="121"/>
                    <a:pt x="116" y="121"/>
                    <a:pt x="116" y="121"/>
                  </a:cubicBezTo>
                  <a:cubicBezTo>
                    <a:pt x="92" y="122"/>
                    <a:pt x="92" y="122"/>
                    <a:pt x="92" y="122"/>
                  </a:cubicBezTo>
                  <a:cubicBezTo>
                    <a:pt x="94" y="118"/>
                    <a:pt x="96" y="114"/>
                    <a:pt x="99" y="111"/>
                  </a:cubicBezTo>
                  <a:cubicBezTo>
                    <a:pt x="100" y="110"/>
                    <a:pt x="98" y="106"/>
                    <a:pt x="99" y="105"/>
                  </a:cubicBezTo>
                  <a:cubicBezTo>
                    <a:pt x="100" y="104"/>
                    <a:pt x="104" y="105"/>
                    <a:pt x="105" y="105"/>
                  </a:cubicBezTo>
                  <a:cubicBezTo>
                    <a:pt x="108" y="102"/>
                    <a:pt x="111" y="100"/>
                    <a:pt x="114" y="98"/>
                  </a:cubicBezTo>
                  <a:close/>
                  <a:moveTo>
                    <a:pt x="95" y="168"/>
                  </a:moveTo>
                  <a:cubicBezTo>
                    <a:pt x="118" y="167"/>
                    <a:pt x="118" y="167"/>
                    <a:pt x="118" y="167"/>
                  </a:cubicBezTo>
                  <a:cubicBezTo>
                    <a:pt x="120" y="190"/>
                    <a:pt x="120" y="190"/>
                    <a:pt x="120" y="190"/>
                  </a:cubicBezTo>
                  <a:cubicBezTo>
                    <a:pt x="115" y="188"/>
                    <a:pt x="109" y="187"/>
                    <a:pt x="105" y="183"/>
                  </a:cubicBezTo>
                  <a:cubicBezTo>
                    <a:pt x="103" y="182"/>
                    <a:pt x="103" y="178"/>
                    <a:pt x="101" y="177"/>
                  </a:cubicBezTo>
                  <a:cubicBezTo>
                    <a:pt x="101" y="176"/>
                    <a:pt x="98" y="175"/>
                    <a:pt x="97" y="174"/>
                  </a:cubicBezTo>
                  <a:cubicBezTo>
                    <a:pt x="96" y="172"/>
                    <a:pt x="96" y="170"/>
                    <a:pt x="95" y="168"/>
                  </a:cubicBez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83" name="Freeform 50"/>
            <p:cNvSpPr>
              <a:spLocks/>
            </p:cNvSpPr>
            <p:nvPr/>
          </p:nvSpPr>
          <p:spPr bwMode="auto">
            <a:xfrm>
              <a:off x="2108" y="1978"/>
              <a:ext cx="284" cy="103"/>
            </a:xfrm>
            <a:custGeom>
              <a:avLst/>
              <a:gdLst>
                <a:gd name="T0" fmla="*/ 282 w 284"/>
                <a:gd name="T1" fmla="*/ 52 h 103"/>
                <a:gd name="T2" fmla="*/ 223 w 284"/>
                <a:gd name="T3" fmla="*/ 56 h 103"/>
                <a:gd name="T4" fmla="*/ 219 w 284"/>
                <a:gd name="T5" fmla="*/ 0 h 103"/>
                <a:gd name="T6" fmla="*/ 58 w 284"/>
                <a:gd name="T7" fmla="*/ 11 h 103"/>
                <a:gd name="T8" fmla="*/ 62 w 284"/>
                <a:gd name="T9" fmla="*/ 65 h 103"/>
                <a:gd name="T10" fmla="*/ 0 w 284"/>
                <a:gd name="T11" fmla="*/ 69 h 103"/>
                <a:gd name="T12" fmla="*/ 2 w 284"/>
                <a:gd name="T13" fmla="*/ 103 h 103"/>
                <a:gd name="T14" fmla="*/ 284 w 284"/>
                <a:gd name="T15" fmla="*/ 86 h 103"/>
                <a:gd name="T16" fmla="*/ 282 w 284"/>
                <a:gd name="T17" fmla="*/ 5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103">
                  <a:moveTo>
                    <a:pt x="282" y="52"/>
                  </a:moveTo>
                  <a:lnTo>
                    <a:pt x="223" y="56"/>
                  </a:lnTo>
                  <a:lnTo>
                    <a:pt x="219" y="0"/>
                  </a:lnTo>
                  <a:lnTo>
                    <a:pt x="58" y="11"/>
                  </a:lnTo>
                  <a:lnTo>
                    <a:pt x="62" y="65"/>
                  </a:lnTo>
                  <a:lnTo>
                    <a:pt x="0" y="69"/>
                  </a:lnTo>
                  <a:lnTo>
                    <a:pt x="2" y="103"/>
                  </a:lnTo>
                  <a:lnTo>
                    <a:pt x="284" y="86"/>
                  </a:lnTo>
                  <a:lnTo>
                    <a:pt x="282" y="52"/>
                  </a:ln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84" name="Freeform 51"/>
            <p:cNvSpPr>
              <a:spLocks noEditPoints="1"/>
            </p:cNvSpPr>
            <p:nvPr/>
          </p:nvSpPr>
          <p:spPr bwMode="auto">
            <a:xfrm>
              <a:off x="1163" y="1974"/>
              <a:ext cx="198" cy="263"/>
            </a:xfrm>
            <a:custGeom>
              <a:avLst/>
              <a:gdLst>
                <a:gd name="T0" fmla="*/ 163 w 207"/>
                <a:gd name="T1" fmla="*/ 96 h 276"/>
                <a:gd name="T2" fmla="*/ 185 w 207"/>
                <a:gd name="T3" fmla="*/ 34 h 276"/>
                <a:gd name="T4" fmla="*/ 180 w 207"/>
                <a:gd name="T5" fmla="*/ 34 h 276"/>
                <a:gd name="T6" fmla="*/ 126 w 207"/>
                <a:gd name="T7" fmla="*/ 41 h 276"/>
                <a:gd name="T8" fmla="*/ 113 w 207"/>
                <a:gd name="T9" fmla="*/ 37 h 276"/>
                <a:gd name="T10" fmla="*/ 99 w 207"/>
                <a:gd name="T11" fmla="*/ 15 h 276"/>
                <a:gd name="T12" fmla="*/ 84 w 207"/>
                <a:gd name="T13" fmla="*/ 4 h 276"/>
                <a:gd name="T14" fmla="*/ 47 w 207"/>
                <a:gd name="T15" fmla="*/ 8 h 276"/>
                <a:gd name="T16" fmla="*/ 48 w 207"/>
                <a:gd name="T17" fmla="*/ 22 h 276"/>
                <a:gd name="T18" fmla="*/ 68 w 207"/>
                <a:gd name="T19" fmla="*/ 49 h 276"/>
                <a:gd name="T20" fmla="*/ 58 w 207"/>
                <a:gd name="T21" fmla="*/ 63 h 276"/>
                <a:gd name="T22" fmla="*/ 44 w 207"/>
                <a:gd name="T23" fmla="*/ 97 h 276"/>
                <a:gd name="T24" fmla="*/ 35 w 207"/>
                <a:gd name="T25" fmla="*/ 99 h 276"/>
                <a:gd name="T26" fmla="*/ 27 w 207"/>
                <a:gd name="T27" fmla="*/ 99 h 276"/>
                <a:gd name="T28" fmla="*/ 25 w 207"/>
                <a:gd name="T29" fmla="*/ 102 h 276"/>
                <a:gd name="T30" fmla="*/ 14 w 207"/>
                <a:gd name="T31" fmla="*/ 96 h 276"/>
                <a:gd name="T32" fmla="*/ 20 w 207"/>
                <a:gd name="T33" fmla="*/ 151 h 276"/>
                <a:gd name="T34" fmla="*/ 31 w 207"/>
                <a:gd name="T35" fmla="*/ 148 h 276"/>
                <a:gd name="T36" fmla="*/ 73 w 207"/>
                <a:gd name="T37" fmla="*/ 147 h 276"/>
                <a:gd name="T38" fmla="*/ 81 w 207"/>
                <a:gd name="T39" fmla="*/ 151 h 276"/>
                <a:gd name="T40" fmla="*/ 88 w 207"/>
                <a:gd name="T41" fmla="*/ 154 h 276"/>
                <a:gd name="T42" fmla="*/ 107 w 207"/>
                <a:gd name="T43" fmla="*/ 156 h 276"/>
                <a:gd name="T44" fmla="*/ 121 w 207"/>
                <a:gd name="T45" fmla="*/ 205 h 276"/>
                <a:gd name="T46" fmla="*/ 140 w 207"/>
                <a:gd name="T47" fmla="*/ 276 h 276"/>
                <a:gd name="T48" fmla="*/ 138 w 207"/>
                <a:gd name="T49" fmla="*/ 145 h 276"/>
                <a:gd name="T50" fmla="*/ 124 w 207"/>
                <a:gd name="T51" fmla="*/ 106 h 276"/>
                <a:gd name="T52" fmla="*/ 130 w 207"/>
                <a:gd name="T53" fmla="*/ 122 h 276"/>
                <a:gd name="T54" fmla="*/ 114 w 207"/>
                <a:gd name="T55" fmla="*/ 76 h 276"/>
                <a:gd name="T56" fmla="*/ 129 w 207"/>
                <a:gd name="T57" fmla="*/ 70 h 276"/>
                <a:gd name="T58" fmla="*/ 83 w 207"/>
                <a:gd name="T59" fmla="*/ 86 h 276"/>
                <a:gd name="T60" fmla="*/ 70 w 207"/>
                <a:gd name="T61" fmla="*/ 82 h 276"/>
                <a:gd name="T62" fmla="*/ 73 w 207"/>
                <a:gd name="T63" fmla="*/ 77 h 276"/>
                <a:gd name="T64" fmla="*/ 78 w 207"/>
                <a:gd name="T65" fmla="*/ 122 h 276"/>
                <a:gd name="T66" fmla="*/ 99 w 207"/>
                <a:gd name="T67" fmla="*/ 132 h 276"/>
                <a:gd name="T68" fmla="*/ 84 w 207"/>
                <a:gd name="T69" fmla="*/ 127 h 276"/>
                <a:gd name="T70" fmla="*/ 78 w 207"/>
                <a:gd name="T71"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07" h="276">
                  <a:moveTo>
                    <a:pt x="138" y="145"/>
                  </a:moveTo>
                  <a:cubicBezTo>
                    <a:pt x="154" y="134"/>
                    <a:pt x="164" y="115"/>
                    <a:pt x="163" y="96"/>
                  </a:cubicBezTo>
                  <a:cubicBezTo>
                    <a:pt x="187" y="93"/>
                    <a:pt x="207" y="100"/>
                    <a:pt x="207" y="100"/>
                  </a:cubicBezTo>
                  <a:cubicBezTo>
                    <a:pt x="185" y="34"/>
                    <a:pt x="185" y="34"/>
                    <a:pt x="185" y="34"/>
                  </a:cubicBezTo>
                  <a:cubicBezTo>
                    <a:pt x="185" y="34"/>
                    <a:pt x="184" y="34"/>
                    <a:pt x="184" y="34"/>
                  </a:cubicBezTo>
                  <a:cubicBezTo>
                    <a:pt x="184" y="34"/>
                    <a:pt x="180" y="34"/>
                    <a:pt x="180" y="34"/>
                  </a:cubicBezTo>
                  <a:cubicBezTo>
                    <a:pt x="175" y="40"/>
                    <a:pt x="165" y="51"/>
                    <a:pt x="151" y="60"/>
                  </a:cubicBezTo>
                  <a:cubicBezTo>
                    <a:pt x="145" y="52"/>
                    <a:pt x="136" y="45"/>
                    <a:pt x="126" y="41"/>
                  </a:cubicBezTo>
                  <a:cubicBezTo>
                    <a:pt x="125" y="42"/>
                    <a:pt x="121" y="45"/>
                    <a:pt x="120" y="44"/>
                  </a:cubicBezTo>
                  <a:cubicBezTo>
                    <a:pt x="120" y="44"/>
                    <a:pt x="114" y="38"/>
                    <a:pt x="113" y="37"/>
                  </a:cubicBezTo>
                  <a:cubicBezTo>
                    <a:pt x="110" y="37"/>
                    <a:pt x="106" y="37"/>
                    <a:pt x="103" y="37"/>
                  </a:cubicBezTo>
                  <a:cubicBezTo>
                    <a:pt x="102" y="30"/>
                    <a:pt x="99" y="17"/>
                    <a:pt x="99" y="15"/>
                  </a:cubicBezTo>
                  <a:cubicBezTo>
                    <a:pt x="98" y="13"/>
                    <a:pt x="93" y="6"/>
                    <a:pt x="93" y="6"/>
                  </a:cubicBezTo>
                  <a:cubicBezTo>
                    <a:pt x="92" y="5"/>
                    <a:pt x="85" y="5"/>
                    <a:pt x="84" y="4"/>
                  </a:cubicBezTo>
                  <a:cubicBezTo>
                    <a:pt x="83" y="3"/>
                    <a:pt x="81" y="2"/>
                    <a:pt x="80" y="0"/>
                  </a:cubicBezTo>
                  <a:cubicBezTo>
                    <a:pt x="47" y="8"/>
                    <a:pt x="47" y="8"/>
                    <a:pt x="47" y="8"/>
                  </a:cubicBezTo>
                  <a:cubicBezTo>
                    <a:pt x="37" y="15"/>
                    <a:pt x="37" y="15"/>
                    <a:pt x="37" y="15"/>
                  </a:cubicBezTo>
                  <a:cubicBezTo>
                    <a:pt x="37" y="15"/>
                    <a:pt x="42" y="17"/>
                    <a:pt x="48" y="22"/>
                  </a:cubicBezTo>
                  <a:cubicBezTo>
                    <a:pt x="49" y="23"/>
                    <a:pt x="48" y="26"/>
                    <a:pt x="49" y="27"/>
                  </a:cubicBezTo>
                  <a:cubicBezTo>
                    <a:pt x="54" y="33"/>
                    <a:pt x="62" y="40"/>
                    <a:pt x="68" y="49"/>
                  </a:cubicBezTo>
                  <a:cubicBezTo>
                    <a:pt x="64" y="51"/>
                    <a:pt x="61" y="54"/>
                    <a:pt x="58" y="58"/>
                  </a:cubicBezTo>
                  <a:cubicBezTo>
                    <a:pt x="58" y="59"/>
                    <a:pt x="58" y="62"/>
                    <a:pt x="58" y="63"/>
                  </a:cubicBezTo>
                  <a:cubicBezTo>
                    <a:pt x="57" y="64"/>
                    <a:pt x="55" y="62"/>
                    <a:pt x="54" y="63"/>
                  </a:cubicBezTo>
                  <a:cubicBezTo>
                    <a:pt x="48" y="73"/>
                    <a:pt x="44" y="85"/>
                    <a:pt x="44" y="97"/>
                  </a:cubicBezTo>
                  <a:cubicBezTo>
                    <a:pt x="42" y="97"/>
                    <a:pt x="40" y="97"/>
                    <a:pt x="38" y="97"/>
                  </a:cubicBezTo>
                  <a:cubicBezTo>
                    <a:pt x="37" y="98"/>
                    <a:pt x="36" y="99"/>
                    <a:pt x="35" y="99"/>
                  </a:cubicBezTo>
                  <a:cubicBezTo>
                    <a:pt x="34" y="99"/>
                    <a:pt x="28" y="99"/>
                    <a:pt x="27" y="99"/>
                  </a:cubicBezTo>
                  <a:cubicBezTo>
                    <a:pt x="27" y="99"/>
                    <a:pt x="27" y="99"/>
                    <a:pt x="27" y="99"/>
                  </a:cubicBezTo>
                  <a:cubicBezTo>
                    <a:pt x="28" y="101"/>
                    <a:pt x="27" y="102"/>
                    <a:pt x="26" y="102"/>
                  </a:cubicBezTo>
                  <a:cubicBezTo>
                    <a:pt x="25" y="102"/>
                    <a:pt x="25" y="102"/>
                    <a:pt x="25" y="102"/>
                  </a:cubicBezTo>
                  <a:cubicBezTo>
                    <a:pt x="24" y="103"/>
                    <a:pt x="16" y="99"/>
                    <a:pt x="15" y="98"/>
                  </a:cubicBezTo>
                  <a:cubicBezTo>
                    <a:pt x="15" y="97"/>
                    <a:pt x="14" y="96"/>
                    <a:pt x="14" y="96"/>
                  </a:cubicBezTo>
                  <a:cubicBezTo>
                    <a:pt x="6" y="94"/>
                    <a:pt x="0" y="93"/>
                    <a:pt x="0" y="93"/>
                  </a:cubicBezTo>
                  <a:cubicBezTo>
                    <a:pt x="20" y="151"/>
                    <a:pt x="20" y="151"/>
                    <a:pt x="20" y="151"/>
                  </a:cubicBezTo>
                  <a:cubicBezTo>
                    <a:pt x="23" y="153"/>
                    <a:pt x="26" y="155"/>
                    <a:pt x="28" y="157"/>
                  </a:cubicBezTo>
                  <a:cubicBezTo>
                    <a:pt x="30" y="156"/>
                    <a:pt x="30" y="150"/>
                    <a:pt x="31" y="148"/>
                  </a:cubicBezTo>
                  <a:cubicBezTo>
                    <a:pt x="37" y="142"/>
                    <a:pt x="46" y="139"/>
                    <a:pt x="56" y="132"/>
                  </a:cubicBezTo>
                  <a:cubicBezTo>
                    <a:pt x="61" y="138"/>
                    <a:pt x="66" y="143"/>
                    <a:pt x="73" y="147"/>
                  </a:cubicBezTo>
                  <a:cubicBezTo>
                    <a:pt x="74" y="148"/>
                    <a:pt x="75" y="149"/>
                    <a:pt x="76" y="150"/>
                  </a:cubicBezTo>
                  <a:cubicBezTo>
                    <a:pt x="77" y="151"/>
                    <a:pt x="79" y="151"/>
                    <a:pt x="81" y="151"/>
                  </a:cubicBezTo>
                  <a:cubicBezTo>
                    <a:pt x="82" y="152"/>
                    <a:pt x="84" y="149"/>
                    <a:pt x="86" y="150"/>
                  </a:cubicBezTo>
                  <a:cubicBezTo>
                    <a:pt x="87" y="150"/>
                    <a:pt x="87" y="153"/>
                    <a:pt x="88" y="154"/>
                  </a:cubicBezTo>
                  <a:cubicBezTo>
                    <a:pt x="94" y="155"/>
                    <a:pt x="101" y="156"/>
                    <a:pt x="107" y="156"/>
                  </a:cubicBezTo>
                  <a:cubicBezTo>
                    <a:pt x="107" y="156"/>
                    <a:pt x="107" y="156"/>
                    <a:pt x="107" y="156"/>
                  </a:cubicBezTo>
                  <a:cubicBezTo>
                    <a:pt x="117" y="199"/>
                    <a:pt x="117" y="199"/>
                    <a:pt x="117" y="199"/>
                  </a:cubicBezTo>
                  <a:cubicBezTo>
                    <a:pt x="121" y="205"/>
                    <a:pt x="121" y="205"/>
                    <a:pt x="121" y="205"/>
                  </a:cubicBezTo>
                  <a:cubicBezTo>
                    <a:pt x="122" y="208"/>
                    <a:pt x="122" y="208"/>
                    <a:pt x="122" y="208"/>
                  </a:cubicBezTo>
                  <a:cubicBezTo>
                    <a:pt x="140" y="276"/>
                    <a:pt x="140" y="276"/>
                    <a:pt x="140" y="276"/>
                  </a:cubicBezTo>
                  <a:cubicBezTo>
                    <a:pt x="193" y="258"/>
                    <a:pt x="193" y="258"/>
                    <a:pt x="193" y="258"/>
                  </a:cubicBezTo>
                  <a:cubicBezTo>
                    <a:pt x="138" y="145"/>
                    <a:pt x="138" y="145"/>
                    <a:pt x="138" y="145"/>
                  </a:cubicBezTo>
                  <a:close/>
                  <a:moveTo>
                    <a:pt x="130" y="122"/>
                  </a:moveTo>
                  <a:cubicBezTo>
                    <a:pt x="124" y="106"/>
                    <a:pt x="124" y="106"/>
                    <a:pt x="124" y="106"/>
                  </a:cubicBezTo>
                  <a:cubicBezTo>
                    <a:pt x="140" y="101"/>
                    <a:pt x="140" y="101"/>
                    <a:pt x="140" y="101"/>
                  </a:cubicBezTo>
                  <a:cubicBezTo>
                    <a:pt x="139" y="109"/>
                    <a:pt x="135" y="116"/>
                    <a:pt x="130" y="122"/>
                  </a:cubicBezTo>
                  <a:close/>
                  <a:moveTo>
                    <a:pt x="129" y="70"/>
                  </a:moveTo>
                  <a:cubicBezTo>
                    <a:pt x="114" y="76"/>
                    <a:pt x="114" y="76"/>
                    <a:pt x="114" y="76"/>
                  </a:cubicBezTo>
                  <a:cubicBezTo>
                    <a:pt x="109" y="60"/>
                    <a:pt x="109" y="60"/>
                    <a:pt x="109" y="60"/>
                  </a:cubicBezTo>
                  <a:cubicBezTo>
                    <a:pt x="116" y="61"/>
                    <a:pt x="124" y="65"/>
                    <a:pt x="129" y="70"/>
                  </a:cubicBezTo>
                  <a:close/>
                  <a:moveTo>
                    <a:pt x="78" y="71"/>
                  </a:moveTo>
                  <a:cubicBezTo>
                    <a:pt x="83" y="86"/>
                    <a:pt x="83" y="86"/>
                    <a:pt x="83" y="86"/>
                  </a:cubicBezTo>
                  <a:cubicBezTo>
                    <a:pt x="68" y="91"/>
                    <a:pt x="68" y="91"/>
                    <a:pt x="68" y="91"/>
                  </a:cubicBezTo>
                  <a:cubicBezTo>
                    <a:pt x="68" y="88"/>
                    <a:pt x="69" y="85"/>
                    <a:pt x="70" y="82"/>
                  </a:cubicBezTo>
                  <a:cubicBezTo>
                    <a:pt x="71" y="81"/>
                    <a:pt x="68" y="80"/>
                    <a:pt x="69" y="79"/>
                  </a:cubicBezTo>
                  <a:cubicBezTo>
                    <a:pt x="69" y="78"/>
                    <a:pt x="72" y="78"/>
                    <a:pt x="73" y="77"/>
                  </a:cubicBezTo>
                  <a:cubicBezTo>
                    <a:pt x="74" y="75"/>
                    <a:pt x="76" y="73"/>
                    <a:pt x="78" y="71"/>
                  </a:cubicBezTo>
                  <a:close/>
                  <a:moveTo>
                    <a:pt x="78" y="122"/>
                  </a:moveTo>
                  <a:cubicBezTo>
                    <a:pt x="94" y="117"/>
                    <a:pt x="94" y="117"/>
                    <a:pt x="94" y="117"/>
                  </a:cubicBezTo>
                  <a:cubicBezTo>
                    <a:pt x="99" y="132"/>
                    <a:pt x="99" y="132"/>
                    <a:pt x="99" y="132"/>
                  </a:cubicBezTo>
                  <a:cubicBezTo>
                    <a:pt x="95" y="132"/>
                    <a:pt x="91" y="132"/>
                    <a:pt x="87" y="130"/>
                  </a:cubicBezTo>
                  <a:cubicBezTo>
                    <a:pt x="86" y="130"/>
                    <a:pt x="85" y="127"/>
                    <a:pt x="84" y="127"/>
                  </a:cubicBezTo>
                  <a:cubicBezTo>
                    <a:pt x="83" y="126"/>
                    <a:pt x="81" y="126"/>
                    <a:pt x="81" y="126"/>
                  </a:cubicBezTo>
                  <a:cubicBezTo>
                    <a:pt x="79" y="125"/>
                    <a:pt x="79" y="123"/>
                    <a:pt x="78" y="122"/>
                  </a:cubicBez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1" name="Freeform 52"/>
            <p:cNvSpPr>
              <a:spLocks/>
            </p:cNvSpPr>
            <p:nvPr/>
          </p:nvSpPr>
          <p:spPr bwMode="auto">
            <a:xfrm>
              <a:off x="1241" y="2211"/>
              <a:ext cx="195" cy="110"/>
            </a:xfrm>
            <a:custGeom>
              <a:avLst/>
              <a:gdLst>
                <a:gd name="T0" fmla="*/ 188 w 195"/>
                <a:gd name="T1" fmla="*/ 23 h 110"/>
                <a:gd name="T2" fmla="*/ 148 w 195"/>
                <a:gd name="T3" fmla="*/ 36 h 110"/>
                <a:gd name="T4" fmla="*/ 135 w 195"/>
                <a:gd name="T5" fmla="*/ 0 h 110"/>
                <a:gd name="T6" fmla="*/ 27 w 195"/>
                <a:gd name="T7" fmla="*/ 36 h 110"/>
                <a:gd name="T8" fmla="*/ 40 w 195"/>
                <a:gd name="T9" fmla="*/ 73 h 110"/>
                <a:gd name="T10" fmla="*/ 0 w 195"/>
                <a:gd name="T11" fmla="*/ 88 h 110"/>
                <a:gd name="T12" fmla="*/ 7 w 195"/>
                <a:gd name="T13" fmla="*/ 110 h 110"/>
                <a:gd name="T14" fmla="*/ 195 w 195"/>
                <a:gd name="T15" fmla="*/ 46 h 110"/>
                <a:gd name="T16" fmla="*/ 188 w 195"/>
                <a:gd name="T17" fmla="*/ 2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10">
                  <a:moveTo>
                    <a:pt x="188" y="23"/>
                  </a:moveTo>
                  <a:lnTo>
                    <a:pt x="148" y="36"/>
                  </a:lnTo>
                  <a:lnTo>
                    <a:pt x="135" y="0"/>
                  </a:lnTo>
                  <a:lnTo>
                    <a:pt x="27" y="36"/>
                  </a:lnTo>
                  <a:lnTo>
                    <a:pt x="40" y="73"/>
                  </a:lnTo>
                  <a:lnTo>
                    <a:pt x="0" y="88"/>
                  </a:lnTo>
                  <a:lnTo>
                    <a:pt x="7" y="110"/>
                  </a:lnTo>
                  <a:lnTo>
                    <a:pt x="195" y="46"/>
                  </a:lnTo>
                  <a:lnTo>
                    <a:pt x="188" y="23"/>
                  </a:ln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2" name="Rectangle 54"/>
            <p:cNvSpPr>
              <a:spLocks noChangeArrowheads="1"/>
            </p:cNvSpPr>
            <p:nvPr/>
          </p:nvSpPr>
          <p:spPr bwMode="auto">
            <a:xfrm>
              <a:off x="1654" y="1980"/>
              <a:ext cx="192" cy="212"/>
            </a:xfrm>
            <a:prstGeom prst="rect">
              <a:avLst/>
            </a:prstGeom>
            <a:solidFill>
              <a:srgbClr val="01859C">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3" name="Rectangle 55"/>
            <p:cNvSpPr>
              <a:spLocks noChangeArrowheads="1"/>
            </p:cNvSpPr>
            <p:nvPr/>
          </p:nvSpPr>
          <p:spPr bwMode="auto">
            <a:xfrm>
              <a:off x="3123" y="1972"/>
              <a:ext cx="192" cy="213"/>
            </a:xfrm>
            <a:prstGeom prst="rect">
              <a:avLst/>
            </a:prstGeom>
            <a:solidFill>
              <a:srgbClr val="01859C">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4" name="Freeform 56"/>
            <p:cNvSpPr>
              <a:spLocks/>
            </p:cNvSpPr>
            <p:nvPr/>
          </p:nvSpPr>
          <p:spPr bwMode="auto">
            <a:xfrm>
              <a:off x="1468" y="1964"/>
              <a:ext cx="159" cy="359"/>
            </a:xfrm>
            <a:custGeom>
              <a:avLst/>
              <a:gdLst>
                <a:gd name="T0" fmla="*/ 159 w 159"/>
                <a:gd name="T1" fmla="*/ 341 h 359"/>
                <a:gd name="T2" fmla="*/ 56 w 159"/>
                <a:gd name="T3" fmla="*/ 359 h 359"/>
                <a:gd name="T4" fmla="*/ 0 w 159"/>
                <a:gd name="T5" fmla="*/ 17 h 359"/>
                <a:gd name="T6" fmla="*/ 103 w 159"/>
                <a:gd name="T7" fmla="*/ 0 h 359"/>
                <a:gd name="T8" fmla="*/ 159 w 159"/>
                <a:gd name="T9" fmla="*/ 341 h 359"/>
              </a:gdLst>
              <a:ahLst/>
              <a:cxnLst>
                <a:cxn ang="0">
                  <a:pos x="T0" y="T1"/>
                </a:cxn>
                <a:cxn ang="0">
                  <a:pos x="T2" y="T3"/>
                </a:cxn>
                <a:cxn ang="0">
                  <a:pos x="T4" y="T5"/>
                </a:cxn>
                <a:cxn ang="0">
                  <a:pos x="T6" y="T7"/>
                </a:cxn>
                <a:cxn ang="0">
                  <a:pos x="T8" y="T9"/>
                </a:cxn>
              </a:cxnLst>
              <a:rect l="0" t="0" r="r" b="b"/>
              <a:pathLst>
                <a:path w="159" h="359">
                  <a:moveTo>
                    <a:pt x="159" y="341"/>
                  </a:moveTo>
                  <a:lnTo>
                    <a:pt x="56" y="359"/>
                  </a:lnTo>
                  <a:lnTo>
                    <a:pt x="0" y="17"/>
                  </a:lnTo>
                  <a:lnTo>
                    <a:pt x="103" y="0"/>
                  </a:lnTo>
                  <a:lnTo>
                    <a:pt x="159" y="341"/>
                  </a:lnTo>
                  <a:close/>
                </a:path>
              </a:pathLst>
            </a:custGeom>
            <a:solidFill>
              <a:srgbClr val="01859C">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5" name="Freeform 57"/>
            <p:cNvSpPr>
              <a:spLocks/>
            </p:cNvSpPr>
            <p:nvPr/>
          </p:nvSpPr>
          <p:spPr bwMode="auto">
            <a:xfrm>
              <a:off x="1008" y="2230"/>
              <a:ext cx="200" cy="270"/>
            </a:xfrm>
            <a:custGeom>
              <a:avLst/>
              <a:gdLst>
                <a:gd name="T0" fmla="*/ 200 w 200"/>
                <a:gd name="T1" fmla="*/ 225 h 270"/>
                <a:gd name="T2" fmla="*/ 104 w 200"/>
                <a:gd name="T3" fmla="*/ 270 h 270"/>
                <a:gd name="T4" fmla="*/ 0 w 200"/>
                <a:gd name="T5" fmla="*/ 44 h 270"/>
                <a:gd name="T6" fmla="*/ 96 w 200"/>
                <a:gd name="T7" fmla="*/ 0 h 270"/>
                <a:gd name="T8" fmla="*/ 200 w 200"/>
                <a:gd name="T9" fmla="*/ 225 h 270"/>
              </a:gdLst>
              <a:ahLst/>
              <a:cxnLst>
                <a:cxn ang="0">
                  <a:pos x="T0" y="T1"/>
                </a:cxn>
                <a:cxn ang="0">
                  <a:pos x="T2" y="T3"/>
                </a:cxn>
                <a:cxn ang="0">
                  <a:pos x="T4" y="T5"/>
                </a:cxn>
                <a:cxn ang="0">
                  <a:pos x="T6" y="T7"/>
                </a:cxn>
                <a:cxn ang="0">
                  <a:pos x="T8" y="T9"/>
                </a:cxn>
              </a:cxnLst>
              <a:rect l="0" t="0" r="r" b="b"/>
              <a:pathLst>
                <a:path w="200" h="270">
                  <a:moveTo>
                    <a:pt x="200" y="225"/>
                  </a:moveTo>
                  <a:lnTo>
                    <a:pt x="104" y="270"/>
                  </a:lnTo>
                  <a:lnTo>
                    <a:pt x="0" y="44"/>
                  </a:lnTo>
                  <a:lnTo>
                    <a:pt x="96" y="0"/>
                  </a:lnTo>
                  <a:lnTo>
                    <a:pt x="200" y="225"/>
                  </a:lnTo>
                  <a:close/>
                </a:path>
              </a:pathLst>
            </a:custGeom>
            <a:solidFill>
              <a:srgbClr val="01859C">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6" name="Freeform 58"/>
            <p:cNvSpPr>
              <a:spLocks/>
            </p:cNvSpPr>
            <p:nvPr/>
          </p:nvSpPr>
          <p:spPr bwMode="auto">
            <a:xfrm>
              <a:off x="2413" y="1635"/>
              <a:ext cx="279" cy="449"/>
            </a:xfrm>
            <a:custGeom>
              <a:avLst/>
              <a:gdLst>
                <a:gd name="T0" fmla="*/ 21 w 292"/>
                <a:gd name="T1" fmla="*/ 160 h 470"/>
                <a:gd name="T2" fmla="*/ 280 w 292"/>
                <a:gd name="T3" fmla="*/ 193 h 470"/>
                <a:gd name="T4" fmla="*/ 263 w 292"/>
                <a:gd name="T5" fmla="*/ 470 h 470"/>
                <a:gd name="T6" fmla="*/ 0 w 292"/>
                <a:gd name="T7" fmla="*/ 462 h 470"/>
                <a:gd name="T8" fmla="*/ 21 w 292"/>
                <a:gd name="T9" fmla="*/ 160 h 470"/>
              </a:gdLst>
              <a:ahLst/>
              <a:cxnLst>
                <a:cxn ang="0">
                  <a:pos x="T0" y="T1"/>
                </a:cxn>
                <a:cxn ang="0">
                  <a:pos x="T2" y="T3"/>
                </a:cxn>
                <a:cxn ang="0">
                  <a:pos x="T4" y="T5"/>
                </a:cxn>
                <a:cxn ang="0">
                  <a:pos x="T6" y="T7"/>
                </a:cxn>
                <a:cxn ang="0">
                  <a:pos x="T8" y="T9"/>
                </a:cxn>
              </a:cxnLst>
              <a:rect l="0" t="0" r="r" b="b"/>
              <a:pathLst>
                <a:path w="292" h="470">
                  <a:moveTo>
                    <a:pt x="21" y="160"/>
                  </a:moveTo>
                  <a:cubicBezTo>
                    <a:pt x="31" y="0"/>
                    <a:pt x="292" y="7"/>
                    <a:pt x="280" y="193"/>
                  </a:cubicBezTo>
                  <a:cubicBezTo>
                    <a:pt x="271" y="330"/>
                    <a:pt x="272" y="373"/>
                    <a:pt x="263" y="470"/>
                  </a:cubicBezTo>
                  <a:cubicBezTo>
                    <a:pt x="162" y="466"/>
                    <a:pt x="68" y="464"/>
                    <a:pt x="0" y="462"/>
                  </a:cubicBezTo>
                  <a:cubicBezTo>
                    <a:pt x="5" y="373"/>
                    <a:pt x="21" y="160"/>
                    <a:pt x="21" y="160"/>
                  </a:cubicBezTo>
                  <a:close/>
                </a:path>
              </a:pathLst>
            </a:custGeom>
            <a:solidFill>
              <a:srgbClr val="01859C">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7" name="Freeform 59"/>
            <p:cNvSpPr>
              <a:spLocks/>
            </p:cNvSpPr>
            <p:nvPr/>
          </p:nvSpPr>
          <p:spPr bwMode="auto">
            <a:xfrm>
              <a:off x="1933" y="1775"/>
              <a:ext cx="213" cy="343"/>
            </a:xfrm>
            <a:custGeom>
              <a:avLst/>
              <a:gdLst>
                <a:gd name="T0" fmla="*/ 17 w 224"/>
                <a:gd name="T1" fmla="*/ 123 h 360"/>
                <a:gd name="T2" fmla="*/ 215 w 224"/>
                <a:gd name="T3" fmla="*/ 148 h 360"/>
                <a:gd name="T4" fmla="*/ 202 w 224"/>
                <a:gd name="T5" fmla="*/ 360 h 360"/>
                <a:gd name="T6" fmla="*/ 0 w 224"/>
                <a:gd name="T7" fmla="*/ 353 h 360"/>
                <a:gd name="T8" fmla="*/ 17 w 224"/>
                <a:gd name="T9" fmla="*/ 123 h 360"/>
              </a:gdLst>
              <a:ahLst/>
              <a:cxnLst>
                <a:cxn ang="0">
                  <a:pos x="T0" y="T1"/>
                </a:cxn>
                <a:cxn ang="0">
                  <a:pos x="T2" y="T3"/>
                </a:cxn>
                <a:cxn ang="0">
                  <a:pos x="T4" y="T5"/>
                </a:cxn>
                <a:cxn ang="0">
                  <a:pos x="T6" y="T7"/>
                </a:cxn>
                <a:cxn ang="0">
                  <a:pos x="T8" y="T9"/>
                </a:cxn>
              </a:cxnLst>
              <a:rect l="0" t="0" r="r" b="b"/>
              <a:pathLst>
                <a:path w="224" h="360">
                  <a:moveTo>
                    <a:pt x="17" y="123"/>
                  </a:moveTo>
                  <a:cubicBezTo>
                    <a:pt x="25" y="0"/>
                    <a:pt x="224" y="6"/>
                    <a:pt x="215" y="148"/>
                  </a:cubicBezTo>
                  <a:cubicBezTo>
                    <a:pt x="208" y="252"/>
                    <a:pt x="209" y="286"/>
                    <a:pt x="202" y="360"/>
                  </a:cubicBezTo>
                  <a:cubicBezTo>
                    <a:pt x="125" y="357"/>
                    <a:pt x="53" y="355"/>
                    <a:pt x="0" y="353"/>
                  </a:cubicBezTo>
                  <a:cubicBezTo>
                    <a:pt x="5" y="285"/>
                    <a:pt x="17" y="123"/>
                    <a:pt x="17" y="123"/>
                  </a:cubicBezTo>
                  <a:close/>
                </a:path>
              </a:pathLst>
            </a:custGeom>
            <a:solidFill>
              <a:srgbClr val="01859C">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8" name="Freeform 60"/>
            <p:cNvSpPr>
              <a:spLocks/>
            </p:cNvSpPr>
            <p:nvPr/>
          </p:nvSpPr>
          <p:spPr bwMode="auto">
            <a:xfrm>
              <a:off x="3347" y="1959"/>
              <a:ext cx="253" cy="362"/>
            </a:xfrm>
            <a:custGeom>
              <a:avLst/>
              <a:gdLst>
                <a:gd name="T0" fmla="*/ 45 w 265"/>
                <a:gd name="T1" fmla="*/ 121 h 379"/>
                <a:gd name="T2" fmla="*/ 238 w 265"/>
                <a:gd name="T3" fmla="*/ 170 h 379"/>
                <a:gd name="T4" fmla="*/ 199 w 265"/>
                <a:gd name="T5" fmla="*/ 379 h 379"/>
                <a:gd name="T6" fmla="*/ 0 w 265"/>
                <a:gd name="T7" fmla="*/ 348 h 379"/>
                <a:gd name="T8" fmla="*/ 45 w 265"/>
                <a:gd name="T9" fmla="*/ 121 h 379"/>
              </a:gdLst>
              <a:ahLst/>
              <a:cxnLst>
                <a:cxn ang="0">
                  <a:pos x="T0" y="T1"/>
                </a:cxn>
                <a:cxn ang="0">
                  <a:pos x="T2" y="T3"/>
                </a:cxn>
                <a:cxn ang="0">
                  <a:pos x="T4" y="T5"/>
                </a:cxn>
                <a:cxn ang="0">
                  <a:pos x="T6" y="T7"/>
                </a:cxn>
                <a:cxn ang="0">
                  <a:pos x="T8" y="T9"/>
                </a:cxn>
              </a:cxnLst>
              <a:rect l="0" t="0" r="r" b="b"/>
              <a:pathLst>
                <a:path w="265" h="379">
                  <a:moveTo>
                    <a:pt x="45" y="121"/>
                  </a:moveTo>
                  <a:cubicBezTo>
                    <a:pt x="68" y="0"/>
                    <a:pt x="265" y="30"/>
                    <a:pt x="238" y="170"/>
                  </a:cubicBezTo>
                  <a:cubicBezTo>
                    <a:pt x="219" y="273"/>
                    <a:pt x="215" y="306"/>
                    <a:pt x="199" y="379"/>
                  </a:cubicBezTo>
                  <a:cubicBezTo>
                    <a:pt x="123" y="367"/>
                    <a:pt x="52" y="356"/>
                    <a:pt x="0" y="348"/>
                  </a:cubicBezTo>
                  <a:cubicBezTo>
                    <a:pt x="13" y="281"/>
                    <a:pt x="45" y="121"/>
                    <a:pt x="45" y="121"/>
                  </a:cubicBezTo>
                  <a:close/>
                </a:path>
              </a:pathLst>
            </a:custGeom>
            <a:solidFill>
              <a:srgbClr val="01859C">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99" name="Freeform 61"/>
            <p:cNvSpPr>
              <a:spLocks/>
            </p:cNvSpPr>
            <p:nvPr/>
          </p:nvSpPr>
          <p:spPr bwMode="auto">
            <a:xfrm>
              <a:off x="3588" y="2064"/>
              <a:ext cx="278" cy="372"/>
            </a:xfrm>
            <a:custGeom>
              <a:avLst/>
              <a:gdLst>
                <a:gd name="T0" fmla="*/ 65 w 292"/>
                <a:gd name="T1" fmla="*/ 118 h 389"/>
                <a:gd name="T2" fmla="*/ 253 w 292"/>
                <a:gd name="T3" fmla="*/ 185 h 389"/>
                <a:gd name="T4" fmla="*/ 195 w 292"/>
                <a:gd name="T5" fmla="*/ 389 h 389"/>
                <a:gd name="T6" fmla="*/ 0 w 292"/>
                <a:gd name="T7" fmla="*/ 340 h 389"/>
                <a:gd name="T8" fmla="*/ 65 w 292"/>
                <a:gd name="T9" fmla="*/ 118 h 389"/>
              </a:gdLst>
              <a:ahLst/>
              <a:cxnLst>
                <a:cxn ang="0">
                  <a:pos x="T0" y="T1"/>
                </a:cxn>
                <a:cxn ang="0">
                  <a:pos x="T2" y="T3"/>
                </a:cxn>
                <a:cxn ang="0">
                  <a:pos x="T4" y="T5"/>
                </a:cxn>
                <a:cxn ang="0">
                  <a:pos x="T6" y="T7"/>
                </a:cxn>
                <a:cxn ang="0">
                  <a:pos x="T8" y="T9"/>
                </a:cxn>
              </a:cxnLst>
              <a:rect l="0" t="0" r="r" b="b"/>
              <a:pathLst>
                <a:path w="292" h="389">
                  <a:moveTo>
                    <a:pt x="65" y="118"/>
                  </a:moveTo>
                  <a:cubicBezTo>
                    <a:pt x="99" y="0"/>
                    <a:pt x="292" y="48"/>
                    <a:pt x="253" y="185"/>
                  </a:cubicBezTo>
                  <a:cubicBezTo>
                    <a:pt x="224" y="285"/>
                    <a:pt x="218" y="318"/>
                    <a:pt x="195" y="389"/>
                  </a:cubicBezTo>
                  <a:cubicBezTo>
                    <a:pt x="120" y="370"/>
                    <a:pt x="51" y="352"/>
                    <a:pt x="0" y="340"/>
                  </a:cubicBezTo>
                  <a:cubicBezTo>
                    <a:pt x="18" y="274"/>
                    <a:pt x="65" y="118"/>
                    <a:pt x="65" y="118"/>
                  </a:cubicBezTo>
                  <a:close/>
                </a:path>
              </a:pathLst>
            </a:custGeom>
            <a:solidFill>
              <a:srgbClr val="01859C">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grpSp>
      <p:sp>
        <p:nvSpPr>
          <p:cNvPr id="100" name="bat3"/>
          <p:cNvSpPr>
            <a:spLocks/>
          </p:cNvSpPr>
          <p:nvPr/>
        </p:nvSpPr>
        <p:spPr bwMode="auto">
          <a:xfrm>
            <a:off x="6199747" y="6811028"/>
            <a:ext cx="555736" cy="371396"/>
          </a:xfrm>
          <a:custGeom>
            <a:avLst/>
            <a:gdLst>
              <a:gd name="T0" fmla="*/ 504 w 948"/>
              <a:gd name="T1" fmla="*/ 215 h 633"/>
              <a:gd name="T2" fmla="*/ 585 w 948"/>
              <a:gd name="T3" fmla="*/ 278 h 633"/>
              <a:gd name="T4" fmla="*/ 715 w 948"/>
              <a:gd name="T5" fmla="*/ 441 h 633"/>
              <a:gd name="T6" fmla="*/ 948 w 948"/>
              <a:gd name="T7" fmla="*/ 573 h 633"/>
              <a:gd name="T8" fmla="*/ 727 w 948"/>
              <a:gd name="T9" fmla="*/ 282 h 633"/>
              <a:gd name="T10" fmla="*/ 526 w 948"/>
              <a:gd name="T11" fmla="*/ 114 h 633"/>
              <a:gd name="T12" fmla="*/ 502 w 948"/>
              <a:gd name="T13" fmla="*/ 79 h 633"/>
              <a:gd name="T14" fmla="*/ 533 w 948"/>
              <a:gd name="T15" fmla="*/ 0 h 633"/>
              <a:gd name="T16" fmla="*/ 450 w 948"/>
              <a:gd name="T17" fmla="*/ 57 h 633"/>
              <a:gd name="T18" fmla="*/ 367 w 948"/>
              <a:gd name="T19" fmla="*/ 31 h 633"/>
              <a:gd name="T20" fmla="*/ 419 w 948"/>
              <a:gd name="T21" fmla="*/ 96 h 633"/>
              <a:gd name="T22" fmla="*/ 393 w 948"/>
              <a:gd name="T23" fmla="*/ 118 h 633"/>
              <a:gd name="T24" fmla="*/ 128 w 948"/>
              <a:gd name="T25" fmla="*/ 318 h 633"/>
              <a:gd name="T26" fmla="*/ 0 w 948"/>
              <a:gd name="T27" fmla="*/ 633 h 633"/>
              <a:gd name="T28" fmla="*/ 236 w 948"/>
              <a:gd name="T29" fmla="*/ 405 h 633"/>
              <a:gd name="T30" fmla="*/ 347 w 948"/>
              <a:gd name="T31" fmla="*/ 249 h 633"/>
              <a:gd name="T32" fmla="*/ 422 w 948"/>
              <a:gd name="T33" fmla="*/ 263 h 633"/>
              <a:gd name="T34" fmla="*/ 450 w 948"/>
              <a:gd name="T35" fmla="*/ 234 h 633"/>
              <a:gd name="T36" fmla="*/ 477 w 948"/>
              <a:gd name="T37" fmla="*/ 265 h 633"/>
              <a:gd name="T38" fmla="*/ 504 w 948"/>
              <a:gd name="T39" fmla="*/ 215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8" h="633">
                <a:moveTo>
                  <a:pt x="504" y="215"/>
                </a:moveTo>
                <a:cubicBezTo>
                  <a:pt x="514" y="196"/>
                  <a:pt x="548" y="215"/>
                  <a:pt x="585" y="278"/>
                </a:cubicBezTo>
                <a:cubicBezTo>
                  <a:pt x="670" y="325"/>
                  <a:pt x="713" y="378"/>
                  <a:pt x="715" y="441"/>
                </a:cubicBezTo>
                <a:cubicBezTo>
                  <a:pt x="833" y="445"/>
                  <a:pt x="895" y="536"/>
                  <a:pt x="948" y="573"/>
                </a:cubicBezTo>
                <a:cubicBezTo>
                  <a:pt x="864" y="438"/>
                  <a:pt x="780" y="322"/>
                  <a:pt x="727" y="282"/>
                </a:cubicBezTo>
                <a:cubicBezTo>
                  <a:pt x="674" y="241"/>
                  <a:pt x="596" y="143"/>
                  <a:pt x="526" y="114"/>
                </a:cubicBezTo>
                <a:cubicBezTo>
                  <a:pt x="499" y="103"/>
                  <a:pt x="500" y="88"/>
                  <a:pt x="502" y="79"/>
                </a:cubicBezTo>
                <a:cubicBezTo>
                  <a:pt x="505" y="69"/>
                  <a:pt x="550" y="35"/>
                  <a:pt x="533" y="0"/>
                </a:cubicBezTo>
                <a:cubicBezTo>
                  <a:pt x="501" y="35"/>
                  <a:pt x="478" y="56"/>
                  <a:pt x="450" y="57"/>
                </a:cubicBezTo>
                <a:cubicBezTo>
                  <a:pt x="421" y="59"/>
                  <a:pt x="398" y="52"/>
                  <a:pt x="367" y="31"/>
                </a:cubicBezTo>
                <a:cubicBezTo>
                  <a:pt x="382" y="70"/>
                  <a:pt x="398" y="88"/>
                  <a:pt x="419" y="96"/>
                </a:cubicBezTo>
                <a:cubicBezTo>
                  <a:pt x="412" y="110"/>
                  <a:pt x="409" y="113"/>
                  <a:pt x="393" y="118"/>
                </a:cubicBezTo>
                <a:cubicBezTo>
                  <a:pt x="296" y="150"/>
                  <a:pt x="154" y="286"/>
                  <a:pt x="128" y="318"/>
                </a:cubicBezTo>
                <a:cubicBezTo>
                  <a:pt x="113" y="368"/>
                  <a:pt x="21" y="578"/>
                  <a:pt x="0" y="633"/>
                </a:cubicBezTo>
                <a:cubicBezTo>
                  <a:pt x="56" y="576"/>
                  <a:pt x="158" y="431"/>
                  <a:pt x="236" y="405"/>
                </a:cubicBezTo>
                <a:cubicBezTo>
                  <a:pt x="242" y="357"/>
                  <a:pt x="284" y="260"/>
                  <a:pt x="347" y="249"/>
                </a:cubicBezTo>
                <a:cubicBezTo>
                  <a:pt x="412" y="168"/>
                  <a:pt x="417" y="236"/>
                  <a:pt x="422" y="263"/>
                </a:cubicBezTo>
                <a:cubicBezTo>
                  <a:pt x="423" y="273"/>
                  <a:pt x="433" y="235"/>
                  <a:pt x="450" y="234"/>
                </a:cubicBezTo>
                <a:cubicBezTo>
                  <a:pt x="465" y="234"/>
                  <a:pt x="472" y="244"/>
                  <a:pt x="477" y="265"/>
                </a:cubicBezTo>
                <a:cubicBezTo>
                  <a:pt x="490" y="243"/>
                  <a:pt x="495" y="234"/>
                  <a:pt x="504" y="2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grpSp>
        <p:nvGrpSpPr>
          <p:cNvPr id="101" name="front_graves"/>
          <p:cNvGrpSpPr>
            <a:grpSpLocks noChangeAspect="1"/>
          </p:cNvGrpSpPr>
          <p:nvPr/>
        </p:nvGrpSpPr>
        <p:grpSpPr bwMode="auto">
          <a:xfrm>
            <a:off x="7174684" y="6892794"/>
            <a:ext cx="1950942" cy="943045"/>
            <a:chOff x="1140" y="1906"/>
            <a:chExt cx="1444" cy="698"/>
          </a:xfrm>
        </p:grpSpPr>
        <p:sp>
          <p:nvSpPr>
            <p:cNvPr id="102" name="Freeform 29"/>
            <p:cNvSpPr>
              <a:spLocks/>
            </p:cNvSpPr>
            <p:nvPr/>
          </p:nvSpPr>
          <p:spPr bwMode="auto">
            <a:xfrm>
              <a:off x="1593" y="1906"/>
              <a:ext cx="353" cy="527"/>
            </a:xfrm>
            <a:custGeom>
              <a:avLst/>
              <a:gdLst>
                <a:gd name="T0" fmla="*/ 796 w 796"/>
                <a:gd name="T1" fmla="*/ 439 h 1186"/>
                <a:gd name="T2" fmla="*/ 774 w 796"/>
                <a:gd name="T3" fmla="*/ 388 h 1186"/>
                <a:gd name="T4" fmla="*/ 742 w 796"/>
                <a:gd name="T5" fmla="*/ 385 h 1186"/>
                <a:gd name="T6" fmla="*/ 726 w 796"/>
                <a:gd name="T7" fmla="*/ 367 h 1186"/>
                <a:gd name="T8" fmla="*/ 723 w 796"/>
                <a:gd name="T9" fmla="*/ 365 h 1186"/>
                <a:gd name="T10" fmla="*/ 533 w 796"/>
                <a:gd name="T11" fmla="*/ 313 h 1186"/>
                <a:gd name="T12" fmla="*/ 604 w 796"/>
                <a:gd name="T13" fmla="*/ 52 h 1186"/>
                <a:gd name="T14" fmla="*/ 412 w 796"/>
                <a:gd name="T15" fmla="*/ 0 h 1186"/>
                <a:gd name="T16" fmla="*/ 389 w 796"/>
                <a:gd name="T17" fmla="*/ 21 h 1186"/>
                <a:gd name="T18" fmla="*/ 324 w 796"/>
                <a:gd name="T19" fmla="*/ 257 h 1186"/>
                <a:gd name="T20" fmla="*/ 163 w 796"/>
                <a:gd name="T21" fmla="*/ 213 h 1186"/>
                <a:gd name="T22" fmla="*/ 162 w 796"/>
                <a:gd name="T23" fmla="*/ 213 h 1186"/>
                <a:gd name="T24" fmla="*/ 156 w 796"/>
                <a:gd name="T25" fmla="*/ 218 h 1186"/>
                <a:gd name="T26" fmla="*/ 153 w 796"/>
                <a:gd name="T27" fmla="*/ 218 h 1186"/>
                <a:gd name="T28" fmla="*/ 153 w 796"/>
                <a:gd name="T29" fmla="*/ 220 h 1186"/>
                <a:gd name="T30" fmla="*/ 147 w 796"/>
                <a:gd name="T31" fmla="*/ 221 h 1186"/>
                <a:gd name="T32" fmla="*/ 143 w 796"/>
                <a:gd name="T33" fmla="*/ 207 h 1186"/>
                <a:gd name="T34" fmla="*/ 130 w 796"/>
                <a:gd name="T35" fmla="*/ 211 h 1186"/>
                <a:gd name="T36" fmla="*/ 125 w 796"/>
                <a:gd name="T37" fmla="*/ 209 h 1186"/>
                <a:gd name="T38" fmla="*/ 125 w 796"/>
                <a:gd name="T39" fmla="*/ 209 h 1186"/>
                <a:gd name="T40" fmla="*/ 121 w 796"/>
                <a:gd name="T41" fmla="*/ 208 h 1186"/>
                <a:gd name="T42" fmla="*/ 120 w 796"/>
                <a:gd name="T43" fmla="*/ 203 h 1186"/>
                <a:gd name="T44" fmla="*/ 119 w 796"/>
                <a:gd name="T45" fmla="*/ 201 h 1186"/>
                <a:gd name="T46" fmla="*/ 48 w 796"/>
                <a:gd name="T47" fmla="*/ 181 h 1186"/>
                <a:gd name="T48" fmla="*/ 0 w 796"/>
                <a:gd name="T49" fmla="*/ 356 h 1186"/>
                <a:gd name="T50" fmla="*/ 0 w 796"/>
                <a:gd name="T51" fmla="*/ 357 h 1186"/>
                <a:gd name="T52" fmla="*/ 3 w 796"/>
                <a:gd name="T53" fmla="*/ 377 h 1186"/>
                <a:gd name="T54" fmla="*/ 7 w 796"/>
                <a:gd name="T55" fmla="*/ 380 h 1186"/>
                <a:gd name="T56" fmla="*/ 20 w 796"/>
                <a:gd name="T57" fmla="*/ 391 h 1186"/>
                <a:gd name="T58" fmla="*/ 27 w 796"/>
                <a:gd name="T59" fmla="*/ 399 h 1186"/>
                <a:gd name="T60" fmla="*/ 267 w 796"/>
                <a:gd name="T61" fmla="*/ 465 h 1186"/>
                <a:gd name="T62" fmla="*/ 133 w 796"/>
                <a:gd name="T63" fmla="*/ 1169 h 1186"/>
                <a:gd name="T64" fmla="*/ 246 w 796"/>
                <a:gd name="T65" fmla="*/ 1186 h 1186"/>
                <a:gd name="T66" fmla="*/ 476 w 796"/>
                <a:gd name="T67" fmla="*/ 522 h 1186"/>
                <a:gd name="T68" fmla="*/ 753 w 796"/>
                <a:gd name="T69" fmla="*/ 597 h 1186"/>
                <a:gd name="T70" fmla="*/ 796 w 796"/>
                <a:gd name="T71" fmla="*/ 439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6" h="1186">
                  <a:moveTo>
                    <a:pt x="796" y="439"/>
                  </a:moveTo>
                  <a:cubicBezTo>
                    <a:pt x="789" y="422"/>
                    <a:pt x="781" y="405"/>
                    <a:pt x="774" y="388"/>
                  </a:cubicBezTo>
                  <a:cubicBezTo>
                    <a:pt x="763" y="393"/>
                    <a:pt x="750" y="393"/>
                    <a:pt x="742" y="385"/>
                  </a:cubicBezTo>
                  <a:cubicBezTo>
                    <a:pt x="736" y="380"/>
                    <a:pt x="731" y="374"/>
                    <a:pt x="726" y="367"/>
                  </a:cubicBezTo>
                  <a:cubicBezTo>
                    <a:pt x="725" y="367"/>
                    <a:pt x="724" y="366"/>
                    <a:pt x="723" y="365"/>
                  </a:cubicBezTo>
                  <a:cubicBezTo>
                    <a:pt x="533" y="313"/>
                    <a:pt x="533" y="313"/>
                    <a:pt x="533" y="313"/>
                  </a:cubicBezTo>
                  <a:cubicBezTo>
                    <a:pt x="604" y="52"/>
                    <a:pt x="604" y="52"/>
                    <a:pt x="604" y="52"/>
                  </a:cubicBezTo>
                  <a:cubicBezTo>
                    <a:pt x="412" y="0"/>
                    <a:pt x="412" y="0"/>
                    <a:pt x="412" y="0"/>
                  </a:cubicBezTo>
                  <a:cubicBezTo>
                    <a:pt x="404" y="6"/>
                    <a:pt x="396" y="13"/>
                    <a:pt x="389" y="21"/>
                  </a:cubicBezTo>
                  <a:cubicBezTo>
                    <a:pt x="324" y="257"/>
                    <a:pt x="324" y="257"/>
                    <a:pt x="324" y="257"/>
                  </a:cubicBezTo>
                  <a:cubicBezTo>
                    <a:pt x="163" y="213"/>
                    <a:pt x="163" y="213"/>
                    <a:pt x="163" y="213"/>
                  </a:cubicBezTo>
                  <a:cubicBezTo>
                    <a:pt x="163" y="213"/>
                    <a:pt x="163" y="213"/>
                    <a:pt x="162" y="213"/>
                  </a:cubicBezTo>
                  <a:cubicBezTo>
                    <a:pt x="160" y="215"/>
                    <a:pt x="158" y="216"/>
                    <a:pt x="156" y="218"/>
                  </a:cubicBezTo>
                  <a:cubicBezTo>
                    <a:pt x="155" y="219"/>
                    <a:pt x="154" y="219"/>
                    <a:pt x="153" y="218"/>
                  </a:cubicBezTo>
                  <a:cubicBezTo>
                    <a:pt x="153" y="219"/>
                    <a:pt x="153" y="219"/>
                    <a:pt x="153" y="220"/>
                  </a:cubicBezTo>
                  <a:cubicBezTo>
                    <a:pt x="153" y="223"/>
                    <a:pt x="148" y="225"/>
                    <a:pt x="147" y="221"/>
                  </a:cubicBezTo>
                  <a:cubicBezTo>
                    <a:pt x="146" y="218"/>
                    <a:pt x="145" y="212"/>
                    <a:pt x="143" y="207"/>
                  </a:cubicBezTo>
                  <a:cubicBezTo>
                    <a:pt x="139" y="205"/>
                    <a:pt x="133" y="209"/>
                    <a:pt x="130" y="211"/>
                  </a:cubicBezTo>
                  <a:cubicBezTo>
                    <a:pt x="128" y="212"/>
                    <a:pt x="126" y="211"/>
                    <a:pt x="125" y="209"/>
                  </a:cubicBezTo>
                  <a:cubicBezTo>
                    <a:pt x="125" y="209"/>
                    <a:pt x="125" y="209"/>
                    <a:pt x="125" y="209"/>
                  </a:cubicBezTo>
                  <a:cubicBezTo>
                    <a:pt x="124" y="210"/>
                    <a:pt x="122" y="210"/>
                    <a:pt x="121" y="208"/>
                  </a:cubicBezTo>
                  <a:cubicBezTo>
                    <a:pt x="120" y="206"/>
                    <a:pt x="120" y="205"/>
                    <a:pt x="120" y="203"/>
                  </a:cubicBezTo>
                  <a:cubicBezTo>
                    <a:pt x="119" y="202"/>
                    <a:pt x="119" y="201"/>
                    <a:pt x="119" y="201"/>
                  </a:cubicBezTo>
                  <a:cubicBezTo>
                    <a:pt x="48" y="181"/>
                    <a:pt x="48" y="181"/>
                    <a:pt x="48" y="181"/>
                  </a:cubicBezTo>
                  <a:cubicBezTo>
                    <a:pt x="0" y="356"/>
                    <a:pt x="0" y="356"/>
                    <a:pt x="0" y="356"/>
                  </a:cubicBezTo>
                  <a:cubicBezTo>
                    <a:pt x="0" y="356"/>
                    <a:pt x="0" y="357"/>
                    <a:pt x="0" y="357"/>
                  </a:cubicBezTo>
                  <a:cubicBezTo>
                    <a:pt x="1" y="364"/>
                    <a:pt x="2" y="371"/>
                    <a:pt x="3" y="377"/>
                  </a:cubicBezTo>
                  <a:cubicBezTo>
                    <a:pt x="5" y="379"/>
                    <a:pt x="7" y="380"/>
                    <a:pt x="7" y="380"/>
                  </a:cubicBezTo>
                  <a:cubicBezTo>
                    <a:pt x="12" y="384"/>
                    <a:pt x="16" y="387"/>
                    <a:pt x="20" y="391"/>
                  </a:cubicBezTo>
                  <a:cubicBezTo>
                    <a:pt x="22" y="394"/>
                    <a:pt x="25" y="397"/>
                    <a:pt x="27" y="399"/>
                  </a:cubicBezTo>
                  <a:cubicBezTo>
                    <a:pt x="267" y="465"/>
                    <a:pt x="267" y="465"/>
                    <a:pt x="267" y="465"/>
                  </a:cubicBezTo>
                  <a:cubicBezTo>
                    <a:pt x="133" y="1169"/>
                    <a:pt x="133" y="1169"/>
                    <a:pt x="133" y="1169"/>
                  </a:cubicBezTo>
                  <a:cubicBezTo>
                    <a:pt x="246" y="1186"/>
                    <a:pt x="246" y="1186"/>
                    <a:pt x="246" y="1186"/>
                  </a:cubicBezTo>
                  <a:cubicBezTo>
                    <a:pt x="476" y="522"/>
                    <a:pt x="476" y="522"/>
                    <a:pt x="476" y="522"/>
                  </a:cubicBezTo>
                  <a:cubicBezTo>
                    <a:pt x="753" y="597"/>
                    <a:pt x="753" y="597"/>
                    <a:pt x="753" y="597"/>
                  </a:cubicBezTo>
                  <a:lnTo>
                    <a:pt x="796" y="4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03" name="Freeform 30"/>
            <p:cNvSpPr>
              <a:spLocks noEditPoints="1"/>
            </p:cNvSpPr>
            <p:nvPr/>
          </p:nvSpPr>
          <p:spPr bwMode="auto">
            <a:xfrm>
              <a:off x="2307" y="2090"/>
              <a:ext cx="277" cy="399"/>
            </a:xfrm>
            <a:custGeom>
              <a:avLst/>
              <a:gdLst>
                <a:gd name="T0" fmla="*/ 465 w 626"/>
                <a:gd name="T1" fmla="*/ 428 h 899"/>
                <a:gd name="T2" fmla="*/ 626 w 626"/>
                <a:gd name="T3" fmla="*/ 307 h 899"/>
                <a:gd name="T4" fmla="*/ 615 w 626"/>
                <a:gd name="T5" fmla="*/ 298 h 899"/>
                <a:gd name="T6" fmla="*/ 463 w 626"/>
                <a:gd name="T7" fmla="*/ 222 h 899"/>
                <a:gd name="T8" fmla="*/ 437 w 626"/>
                <a:gd name="T9" fmla="*/ 192 h 899"/>
                <a:gd name="T10" fmla="*/ 438 w 626"/>
                <a:gd name="T11" fmla="*/ 108 h 899"/>
                <a:gd name="T12" fmla="*/ 419 w 626"/>
                <a:gd name="T13" fmla="*/ 55 h 899"/>
                <a:gd name="T14" fmla="*/ 315 w 626"/>
                <a:gd name="T15" fmla="*/ 0 h 899"/>
                <a:gd name="T16" fmla="*/ 295 w 626"/>
                <a:gd name="T17" fmla="*/ 40 h 899"/>
                <a:gd name="T18" fmla="*/ 300 w 626"/>
                <a:gd name="T19" fmla="*/ 142 h 899"/>
                <a:gd name="T20" fmla="*/ 249 w 626"/>
                <a:gd name="T21" fmla="*/ 160 h 899"/>
                <a:gd name="T22" fmla="*/ 155 w 626"/>
                <a:gd name="T23" fmla="*/ 225 h 899"/>
                <a:gd name="T24" fmla="*/ 128 w 626"/>
                <a:gd name="T25" fmla="*/ 215 h 899"/>
                <a:gd name="T26" fmla="*/ 107 w 626"/>
                <a:gd name="T27" fmla="*/ 202 h 899"/>
                <a:gd name="T28" fmla="*/ 96 w 626"/>
                <a:gd name="T29" fmla="*/ 207 h 899"/>
                <a:gd name="T30" fmla="*/ 79 w 626"/>
                <a:gd name="T31" fmla="*/ 169 h 899"/>
                <a:gd name="T32" fmla="*/ 0 w 626"/>
                <a:gd name="T33" fmla="*/ 323 h 899"/>
                <a:gd name="T34" fmla="*/ 32 w 626"/>
                <a:gd name="T35" fmla="*/ 336 h 899"/>
                <a:gd name="T36" fmla="*/ 142 w 626"/>
                <a:gd name="T37" fmla="*/ 404 h 899"/>
                <a:gd name="T38" fmla="*/ 155 w 626"/>
                <a:gd name="T39" fmla="*/ 429 h 899"/>
                <a:gd name="T40" fmla="*/ 170 w 626"/>
                <a:gd name="T41" fmla="*/ 448 h 899"/>
                <a:gd name="T42" fmla="*/ 216 w 626"/>
                <a:gd name="T43" fmla="*/ 486 h 899"/>
                <a:gd name="T44" fmla="*/ 166 w 626"/>
                <a:gd name="T45" fmla="*/ 636 h 899"/>
                <a:gd name="T46" fmla="*/ 93 w 626"/>
                <a:gd name="T47" fmla="*/ 855 h 899"/>
                <a:gd name="T48" fmla="*/ 313 w 626"/>
                <a:gd name="T49" fmla="*/ 512 h 899"/>
                <a:gd name="T50" fmla="*/ 346 w 626"/>
                <a:gd name="T51" fmla="*/ 389 h 899"/>
                <a:gd name="T52" fmla="*/ 333 w 626"/>
                <a:gd name="T53" fmla="*/ 438 h 899"/>
                <a:gd name="T54" fmla="*/ 372 w 626"/>
                <a:gd name="T55" fmla="*/ 291 h 899"/>
                <a:gd name="T56" fmla="*/ 421 w 626"/>
                <a:gd name="T57" fmla="*/ 304 h 899"/>
                <a:gd name="T58" fmla="*/ 274 w 626"/>
                <a:gd name="T59" fmla="*/ 265 h 899"/>
                <a:gd name="T60" fmla="*/ 247 w 626"/>
                <a:gd name="T61" fmla="*/ 233 h 899"/>
                <a:gd name="T62" fmla="*/ 263 w 626"/>
                <a:gd name="T63" fmla="*/ 224 h 899"/>
                <a:gd name="T64" fmla="*/ 199 w 626"/>
                <a:gd name="T65" fmla="*/ 349 h 899"/>
                <a:gd name="T66" fmla="*/ 235 w 626"/>
                <a:gd name="T67" fmla="*/ 412 h 899"/>
                <a:gd name="T68" fmla="*/ 206 w 626"/>
                <a:gd name="T69" fmla="*/ 371 h 899"/>
                <a:gd name="T70" fmla="*/ 199 w 626"/>
                <a:gd name="T71" fmla="*/ 34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6" h="899">
                  <a:moveTo>
                    <a:pt x="313" y="512"/>
                  </a:moveTo>
                  <a:cubicBezTo>
                    <a:pt x="374" y="511"/>
                    <a:pt x="432" y="480"/>
                    <a:pt x="465" y="428"/>
                  </a:cubicBezTo>
                  <a:cubicBezTo>
                    <a:pt x="529" y="464"/>
                    <a:pt x="571" y="515"/>
                    <a:pt x="571" y="515"/>
                  </a:cubicBezTo>
                  <a:cubicBezTo>
                    <a:pt x="626" y="307"/>
                    <a:pt x="626" y="307"/>
                    <a:pt x="626" y="307"/>
                  </a:cubicBezTo>
                  <a:cubicBezTo>
                    <a:pt x="626" y="307"/>
                    <a:pt x="626" y="306"/>
                    <a:pt x="626" y="306"/>
                  </a:cubicBezTo>
                  <a:cubicBezTo>
                    <a:pt x="625" y="306"/>
                    <a:pt x="615" y="300"/>
                    <a:pt x="615" y="298"/>
                  </a:cubicBezTo>
                  <a:cubicBezTo>
                    <a:pt x="592" y="305"/>
                    <a:pt x="546" y="317"/>
                    <a:pt x="495" y="316"/>
                  </a:cubicBezTo>
                  <a:cubicBezTo>
                    <a:pt x="493" y="282"/>
                    <a:pt x="482" y="250"/>
                    <a:pt x="463" y="222"/>
                  </a:cubicBezTo>
                  <a:cubicBezTo>
                    <a:pt x="460" y="224"/>
                    <a:pt x="444" y="226"/>
                    <a:pt x="443" y="221"/>
                  </a:cubicBezTo>
                  <a:cubicBezTo>
                    <a:pt x="442" y="219"/>
                    <a:pt x="436" y="195"/>
                    <a:pt x="437" y="192"/>
                  </a:cubicBezTo>
                  <a:cubicBezTo>
                    <a:pt x="429" y="184"/>
                    <a:pt x="420" y="177"/>
                    <a:pt x="410" y="171"/>
                  </a:cubicBezTo>
                  <a:cubicBezTo>
                    <a:pt x="421" y="151"/>
                    <a:pt x="436" y="114"/>
                    <a:pt x="438" y="108"/>
                  </a:cubicBezTo>
                  <a:cubicBezTo>
                    <a:pt x="440" y="102"/>
                    <a:pt x="438" y="75"/>
                    <a:pt x="438" y="73"/>
                  </a:cubicBezTo>
                  <a:cubicBezTo>
                    <a:pt x="437" y="72"/>
                    <a:pt x="420" y="59"/>
                    <a:pt x="419" y="55"/>
                  </a:cubicBezTo>
                  <a:cubicBezTo>
                    <a:pt x="417" y="50"/>
                    <a:pt x="416" y="44"/>
                    <a:pt x="415" y="38"/>
                  </a:cubicBezTo>
                  <a:cubicBezTo>
                    <a:pt x="315" y="0"/>
                    <a:pt x="315" y="0"/>
                    <a:pt x="315" y="0"/>
                  </a:cubicBezTo>
                  <a:cubicBezTo>
                    <a:pt x="277" y="2"/>
                    <a:pt x="277" y="2"/>
                    <a:pt x="277" y="2"/>
                  </a:cubicBezTo>
                  <a:cubicBezTo>
                    <a:pt x="277" y="2"/>
                    <a:pt x="289" y="16"/>
                    <a:pt x="295" y="40"/>
                  </a:cubicBezTo>
                  <a:cubicBezTo>
                    <a:pt x="296" y="44"/>
                    <a:pt x="286" y="48"/>
                    <a:pt x="287" y="53"/>
                  </a:cubicBezTo>
                  <a:cubicBezTo>
                    <a:pt x="291" y="77"/>
                    <a:pt x="301" y="109"/>
                    <a:pt x="300" y="142"/>
                  </a:cubicBezTo>
                  <a:cubicBezTo>
                    <a:pt x="286" y="143"/>
                    <a:pt x="272" y="145"/>
                    <a:pt x="258" y="149"/>
                  </a:cubicBezTo>
                  <a:cubicBezTo>
                    <a:pt x="256" y="150"/>
                    <a:pt x="252" y="159"/>
                    <a:pt x="249" y="160"/>
                  </a:cubicBezTo>
                  <a:cubicBezTo>
                    <a:pt x="245" y="162"/>
                    <a:pt x="243" y="154"/>
                    <a:pt x="239" y="156"/>
                  </a:cubicBezTo>
                  <a:cubicBezTo>
                    <a:pt x="205" y="170"/>
                    <a:pt x="176" y="194"/>
                    <a:pt x="155" y="225"/>
                  </a:cubicBezTo>
                  <a:cubicBezTo>
                    <a:pt x="149" y="222"/>
                    <a:pt x="143" y="219"/>
                    <a:pt x="138" y="215"/>
                  </a:cubicBezTo>
                  <a:cubicBezTo>
                    <a:pt x="134" y="216"/>
                    <a:pt x="130" y="216"/>
                    <a:pt x="128" y="215"/>
                  </a:cubicBezTo>
                  <a:cubicBezTo>
                    <a:pt x="126" y="213"/>
                    <a:pt x="110" y="204"/>
                    <a:pt x="107" y="201"/>
                  </a:cubicBezTo>
                  <a:cubicBezTo>
                    <a:pt x="107" y="202"/>
                    <a:pt x="107" y="202"/>
                    <a:pt x="107" y="202"/>
                  </a:cubicBezTo>
                  <a:cubicBezTo>
                    <a:pt x="106" y="206"/>
                    <a:pt x="101" y="208"/>
                    <a:pt x="98" y="207"/>
                  </a:cubicBezTo>
                  <a:cubicBezTo>
                    <a:pt x="96" y="207"/>
                    <a:pt x="96" y="207"/>
                    <a:pt x="96" y="207"/>
                  </a:cubicBezTo>
                  <a:cubicBezTo>
                    <a:pt x="94" y="206"/>
                    <a:pt x="79" y="182"/>
                    <a:pt x="79" y="177"/>
                  </a:cubicBezTo>
                  <a:cubicBezTo>
                    <a:pt x="79" y="175"/>
                    <a:pt x="79" y="172"/>
                    <a:pt x="79" y="169"/>
                  </a:cubicBezTo>
                  <a:cubicBezTo>
                    <a:pt x="60" y="152"/>
                    <a:pt x="49" y="138"/>
                    <a:pt x="49" y="138"/>
                  </a:cubicBezTo>
                  <a:cubicBezTo>
                    <a:pt x="0" y="323"/>
                    <a:pt x="0" y="323"/>
                    <a:pt x="0" y="323"/>
                  </a:cubicBezTo>
                  <a:cubicBezTo>
                    <a:pt x="3" y="334"/>
                    <a:pt x="6" y="344"/>
                    <a:pt x="9" y="354"/>
                  </a:cubicBezTo>
                  <a:cubicBezTo>
                    <a:pt x="15" y="353"/>
                    <a:pt x="25" y="338"/>
                    <a:pt x="32" y="336"/>
                  </a:cubicBezTo>
                  <a:cubicBezTo>
                    <a:pt x="57" y="330"/>
                    <a:pt x="87" y="337"/>
                    <a:pt x="125" y="338"/>
                  </a:cubicBezTo>
                  <a:cubicBezTo>
                    <a:pt x="126" y="361"/>
                    <a:pt x="132" y="384"/>
                    <a:pt x="142" y="404"/>
                  </a:cubicBezTo>
                  <a:cubicBezTo>
                    <a:pt x="144" y="409"/>
                    <a:pt x="142" y="414"/>
                    <a:pt x="145" y="418"/>
                  </a:cubicBezTo>
                  <a:cubicBezTo>
                    <a:pt x="147" y="422"/>
                    <a:pt x="153" y="425"/>
                    <a:pt x="155" y="429"/>
                  </a:cubicBezTo>
                  <a:cubicBezTo>
                    <a:pt x="158" y="432"/>
                    <a:pt x="168" y="431"/>
                    <a:pt x="170" y="434"/>
                  </a:cubicBezTo>
                  <a:cubicBezTo>
                    <a:pt x="173" y="437"/>
                    <a:pt x="167" y="445"/>
                    <a:pt x="170" y="448"/>
                  </a:cubicBezTo>
                  <a:cubicBezTo>
                    <a:pt x="183" y="463"/>
                    <a:pt x="198" y="476"/>
                    <a:pt x="216" y="486"/>
                  </a:cubicBezTo>
                  <a:cubicBezTo>
                    <a:pt x="216" y="486"/>
                    <a:pt x="216" y="486"/>
                    <a:pt x="216" y="486"/>
                  </a:cubicBezTo>
                  <a:cubicBezTo>
                    <a:pt x="165" y="616"/>
                    <a:pt x="165" y="616"/>
                    <a:pt x="165" y="616"/>
                  </a:cubicBezTo>
                  <a:cubicBezTo>
                    <a:pt x="166" y="636"/>
                    <a:pt x="166" y="636"/>
                    <a:pt x="166" y="636"/>
                  </a:cubicBezTo>
                  <a:cubicBezTo>
                    <a:pt x="162" y="647"/>
                    <a:pt x="162" y="647"/>
                    <a:pt x="162" y="647"/>
                  </a:cubicBezTo>
                  <a:cubicBezTo>
                    <a:pt x="93" y="855"/>
                    <a:pt x="93" y="855"/>
                    <a:pt x="93" y="855"/>
                  </a:cubicBezTo>
                  <a:cubicBezTo>
                    <a:pt x="260" y="899"/>
                    <a:pt x="260" y="899"/>
                    <a:pt x="260" y="899"/>
                  </a:cubicBezTo>
                  <a:cubicBezTo>
                    <a:pt x="313" y="512"/>
                    <a:pt x="313" y="512"/>
                    <a:pt x="313" y="512"/>
                  </a:cubicBezTo>
                  <a:close/>
                  <a:moveTo>
                    <a:pt x="333" y="438"/>
                  </a:moveTo>
                  <a:cubicBezTo>
                    <a:pt x="346" y="389"/>
                    <a:pt x="346" y="389"/>
                    <a:pt x="346" y="389"/>
                  </a:cubicBezTo>
                  <a:cubicBezTo>
                    <a:pt x="395" y="402"/>
                    <a:pt x="395" y="402"/>
                    <a:pt x="395" y="402"/>
                  </a:cubicBezTo>
                  <a:cubicBezTo>
                    <a:pt x="379" y="420"/>
                    <a:pt x="357" y="433"/>
                    <a:pt x="333" y="438"/>
                  </a:cubicBezTo>
                  <a:close/>
                  <a:moveTo>
                    <a:pt x="421" y="304"/>
                  </a:moveTo>
                  <a:cubicBezTo>
                    <a:pt x="372" y="291"/>
                    <a:pt x="372" y="291"/>
                    <a:pt x="372" y="291"/>
                  </a:cubicBezTo>
                  <a:cubicBezTo>
                    <a:pt x="385" y="242"/>
                    <a:pt x="385" y="242"/>
                    <a:pt x="385" y="242"/>
                  </a:cubicBezTo>
                  <a:cubicBezTo>
                    <a:pt x="403" y="258"/>
                    <a:pt x="416" y="280"/>
                    <a:pt x="421" y="304"/>
                  </a:cubicBezTo>
                  <a:close/>
                  <a:moveTo>
                    <a:pt x="287" y="216"/>
                  </a:moveTo>
                  <a:cubicBezTo>
                    <a:pt x="274" y="265"/>
                    <a:pt x="274" y="265"/>
                    <a:pt x="274" y="265"/>
                  </a:cubicBezTo>
                  <a:cubicBezTo>
                    <a:pt x="225" y="252"/>
                    <a:pt x="225" y="252"/>
                    <a:pt x="225" y="252"/>
                  </a:cubicBezTo>
                  <a:cubicBezTo>
                    <a:pt x="231" y="245"/>
                    <a:pt x="239" y="239"/>
                    <a:pt x="247" y="233"/>
                  </a:cubicBezTo>
                  <a:cubicBezTo>
                    <a:pt x="250" y="231"/>
                    <a:pt x="248" y="223"/>
                    <a:pt x="251" y="221"/>
                  </a:cubicBezTo>
                  <a:cubicBezTo>
                    <a:pt x="253" y="220"/>
                    <a:pt x="261" y="225"/>
                    <a:pt x="263" y="224"/>
                  </a:cubicBezTo>
                  <a:cubicBezTo>
                    <a:pt x="271" y="220"/>
                    <a:pt x="279" y="218"/>
                    <a:pt x="287" y="216"/>
                  </a:cubicBezTo>
                  <a:close/>
                  <a:moveTo>
                    <a:pt x="199" y="349"/>
                  </a:moveTo>
                  <a:cubicBezTo>
                    <a:pt x="248" y="363"/>
                    <a:pt x="248" y="363"/>
                    <a:pt x="248" y="363"/>
                  </a:cubicBezTo>
                  <a:cubicBezTo>
                    <a:pt x="235" y="412"/>
                    <a:pt x="235" y="412"/>
                    <a:pt x="235" y="412"/>
                  </a:cubicBezTo>
                  <a:cubicBezTo>
                    <a:pt x="226" y="404"/>
                    <a:pt x="214" y="398"/>
                    <a:pt x="208" y="387"/>
                  </a:cubicBezTo>
                  <a:cubicBezTo>
                    <a:pt x="206" y="383"/>
                    <a:pt x="208" y="375"/>
                    <a:pt x="206" y="371"/>
                  </a:cubicBezTo>
                  <a:cubicBezTo>
                    <a:pt x="205" y="369"/>
                    <a:pt x="200" y="365"/>
                    <a:pt x="199" y="364"/>
                  </a:cubicBezTo>
                  <a:cubicBezTo>
                    <a:pt x="197" y="358"/>
                    <a:pt x="200" y="355"/>
                    <a:pt x="199" y="3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04" name="Freeform 31"/>
            <p:cNvSpPr>
              <a:spLocks/>
            </p:cNvSpPr>
            <p:nvPr/>
          </p:nvSpPr>
          <p:spPr bwMode="auto">
            <a:xfrm>
              <a:off x="2221" y="2458"/>
              <a:ext cx="288" cy="146"/>
            </a:xfrm>
            <a:custGeom>
              <a:avLst/>
              <a:gdLst>
                <a:gd name="T0" fmla="*/ 288 w 288"/>
                <a:gd name="T1" fmla="*/ 113 h 146"/>
                <a:gd name="T2" fmla="*/ 229 w 288"/>
                <a:gd name="T3" fmla="*/ 97 h 146"/>
                <a:gd name="T4" fmla="*/ 243 w 288"/>
                <a:gd name="T5" fmla="*/ 42 h 146"/>
                <a:gd name="T6" fmla="*/ 84 w 288"/>
                <a:gd name="T7" fmla="*/ 0 h 146"/>
                <a:gd name="T8" fmla="*/ 70 w 288"/>
                <a:gd name="T9" fmla="*/ 54 h 146"/>
                <a:gd name="T10" fmla="*/ 9 w 288"/>
                <a:gd name="T11" fmla="*/ 38 h 146"/>
                <a:gd name="T12" fmla="*/ 0 w 288"/>
                <a:gd name="T13" fmla="*/ 72 h 146"/>
                <a:gd name="T14" fmla="*/ 279 w 288"/>
                <a:gd name="T15" fmla="*/ 146 h 146"/>
                <a:gd name="T16" fmla="*/ 288 w 288"/>
                <a:gd name="T17" fmla="*/ 11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146">
                  <a:moveTo>
                    <a:pt x="288" y="113"/>
                  </a:moveTo>
                  <a:lnTo>
                    <a:pt x="229" y="97"/>
                  </a:lnTo>
                  <a:lnTo>
                    <a:pt x="243" y="42"/>
                  </a:lnTo>
                  <a:lnTo>
                    <a:pt x="84" y="0"/>
                  </a:lnTo>
                  <a:lnTo>
                    <a:pt x="70" y="54"/>
                  </a:lnTo>
                  <a:lnTo>
                    <a:pt x="9" y="38"/>
                  </a:lnTo>
                  <a:lnTo>
                    <a:pt x="0" y="72"/>
                  </a:lnTo>
                  <a:lnTo>
                    <a:pt x="279" y="146"/>
                  </a:lnTo>
                  <a:lnTo>
                    <a:pt x="288"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05" name="Freeform 32"/>
            <p:cNvSpPr>
              <a:spLocks/>
            </p:cNvSpPr>
            <p:nvPr/>
          </p:nvSpPr>
          <p:spPr bwMode="auto">
            <a:xfrm>
              <a:off x="2067" y="2097"/>
              <a:ext cx="175" cy="306"/>
            </a:xfrm>
            <a:custGeom>
              <a:avLst/>
              <a:gdLst>
                <a:gd name="T0" fmla="*/ 163 w 175"/>
                <a:gd name="T1" fmla="*/ 306 h 306"/>
                <a:gd name="T2" fmla="*/ 0 w 175"/>
                <a:gd name="T3" fmla="*/ 300 h 306"/>
                <a:gd name="T4" fmla="*/ 12 w 175"/>
                <a:gd name="T5" fmla="*/ 0 h 306"/>
                <a:gd name="T6" fmla="*/ 175 w 175"/>
                <a:gd name="T7" fmla="*/ 6 h 306"/>
                <a:gd name="T8" fmla="*/ 163 w 175"/>
                <a:gd name="T9" fmla="*/ 306 h 306"/>
              </a:gdLst>
              <a:ahLst/>
              <a:cxnLst>
                <a:cxn ang="0">
                  <a:pos x="T0" y="T1"/>
                </a:cxn>
                <a:cxn ang="0">
                  <a:pos x="T2" y="T3"/>
                </a:cxn>
                <a:cxn ang="0">
                  <a:pos x="T4" y="T5"/>
                </a:cxn>
                <a:cxn ang="0">
                  <a:pos x="T6" y="T7"/>
                </a:cxn>
                <a:cxn ang="0">
                  <a:pos x="T8" y="T9"/>
                </a:cxn>
              </a:cxnLst>
              <a:rect l="0" t="0" r="r" b="b"/>
              <a:pathLst>
                <a:path w="175" h="306">
                  <a:moveTo>
                    <a:pt x="163" y="306"/>
                  </a:moveTo>
                  <a:lnTo>
                    <a:pt x="0" y="300"/>
                  </a:lnTo>
                  <a:lnTo>
                    <a:pt x="12" y="0"/>
                  </a:lnTo>
                  <a:lnTo>
                    <a:pt x="175" y="6"/>
                  </a:lnTo>
                  <a:lnTo>
                    <a:pt x="163" y="3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06" name="Freeform 33"/>
            <p:cNvSpPr>
              <a:spLocks/>
            </p:cNvSpPr>
            <p:nvPr/>
          </p:nvSpPr>
          <p:spPr bwMode="auto">
            <a:xfrm>
              <a:off x="1449" y="2131"/>
              <a:ext cx="160" cy="258"/>
            </a:xfrm>
            <a:custGeom>
              <a:avLst/>
              <a:gdLst>
                <a:gd name="T0" fmla="*/ 26 w 361"/>
                <a:gd name="T1" fmla="*/ 199 h 582"/>
                <a:gd name="T2" fmla="*/ 346 w 361"/>
                <a:gd name="T3" fmla="*/ 239 h 582"/>
                <a:gd name="T4" fmla="*/ 325 w 361"/>
                <a:gd name="T5" fmla="*/ 582 h 582"/>
                <a:gd name="T6" fmla="*/ 0 w 361"/>
                <a:gd name="T7" fmla="*/ 571 h 582"/>
                <a:gd name="T8" fmla="*/ 26 w 361"/>
                <a:gd name="T9" fmla="*/ 199 h 582"/>
              </a:gdLst>
              <a:ahLst/>
              <a:cxnLst>
                <a:cxn ang="0">
                  <a:pos x="T0" y="T1"/>
                </a:cxn>
                <a:cxn ang="0">
                  <a:pos x="T2" y="T3"/>
                </a:cxn>
                <a:cxn ang="0">
                  <a:pos x="T4" y="T5"/>
                </a:cxn>
                <a:cxn ang="0">
                  <a:pos x="T6" y="T7"/>
                </a:cxn>
                <a:cxn ang="0">
                  <a:pos x="T8" y="T9"/>
                </a:cxn>
              </a:cxnLst>
              <a:rect l="0" t="0" r="r" b="b"/>
              <a:pathLst>
                <a:path w="361" h="582">
                  <a:moveTo>
                    <a:pt x="26" y="199"/>
                  </a:moveTo>
                  <a:cubicBezTo>
                    <a:pt x="38" y="0"/>
                    <a:pt x="361" y="10"/>
                    <a:pt x="346" y="239"/>
                  </a:cubicBezTo>
                  <a:cubicBezTo>
                    <a:pt x="335" y="408"/>
                    <a:pt x="336" y="462"/>
                    <a:pt x="325" y="582"/>
                  </a:cubicBezTo>
                  <a:cubicBezTo>
                    <a:pt x="200" y="577"/>
                    <a:pt x="84" y="574"/>
                    <a:pt x="0" y="571"/>
                  </a:cubicBezTo>
                  <a:cubicBezTo>
                    <a:pt x="6" y="461"/>
                    <a:pt x="26" y="199"/>
                    <a:pt x="26" y="19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07" name="Freeform 34"/>
            <p:cNvSpPr>
              <a:spLocks/>
            </p:cNvSpPr>
            <p:nvPr/>
          </p:nvSpPr>
          <p:spPr bwMode="auto">
            <a:xfrm>
              <a:off x="1140" y="2219"/>
              <a:ext cx="210" cy="290"/>
            </a:xfrm>
            <a:custGeom>
              <a:avLst/>
              <a:gdLst>
                <a:gd name="T0" fmla="*/ 58 w 473"/>
                <a:gd name="T1" fmla="*/ 295 h 653"/>
                <a:gd name="T2" fmla="*/ 372 w 473"/>
                <a:gd name="T3" fmla="*/ 220 h 653"/>
                <a:gd name="T4" fmla="*/ 473 w 473"/>
                <a:gd name="T5" fmla="*/ 548 h 653"/>
                <a:gd name="T6" fmla="*/ 165 w 473"/>
                <a:gd name="T7" fmla="*/ 653 h 653"/>
                <a:gd name="T8" fmla="*/ 58 w 473"/>
                <a:gd name="T9" fmla="*/ 295 h 653"/>
              </a:gdLst>
              <a:ahLst/>
              <a:cxnLst>
                <a:cxn ang="0">
                  <a:pos x="T0" y="T1"/>
                </a:cxn>
                <a:cxn ang="0">
                  <a:pos x="T2" y="T3"/>
                </a:cxn>
                <a:cxn ang="0">
                  <a:pos x="T4" y="T5"/>
                </a:cxn>
                <a:cxn ang="0">
                  <a:pos x="T6" y="T7"/>
                </a:cxn>
                <a:cxn ang="0">
                  <a:pos x="T8" y="T9"/>
                </a:cxn>
              </a:cxnLst>
              <a:rect l="0" t="0" r="r" b="b"/>
              <a:pathLst>
                <a:path w="473" h="653">
                  <a:moveTo>
                    <a:pt x="58" y="295"/>
                  </a:moveTo>
                  <a:cubicBezTo>
                    <a:pt x="0" y="105"/>
                    <a:pt x="305" y="0"/>
                    <a:pt x="372" y="220"/>
                  </a:cubicBezTo>
                  <a:cubicBezTo>
                    <a:pt x="421" y="382"/>
                    <a:pt x="441" y="432"/>
                    <a:pt x="473" y="548"/>
                  </a:cubicBezTo>
                  <a:cubicBezTo>
                    <a:pt x="354" y="588"/>
                    <a:pt x="245" y="626"/>
                    <a:pt x="165" y="653"/>
                  </a:cubicBezTo>
                  <a:cubicBezTo>
                    <a:pt x="132" y="548"/>
                    <a:pt x="58" y="295"/>
                    <a:pt x="58" y="29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grpSp>
      <p:sp>
        <p:nvSpPr>
          <p:cNvPr id="108" name="Hand2"/>
          <p:cNvSpPr>
            <a:spLocks/>
          </p:cNvSpPr>
          <p:nvPr/>
        </p:nvSpPr>
        <p:spPr bwMode="auto">
          <a:xfrm>
            <a:off x="5032526" y="6321237"/>
            <a:ext cx="540120" cy="1459988"/>
          </a:xfrm>
          <a:custGeom>
            <a:avLst/>
            <a:gdLst>
              <a:gd name="T0" fmla="*/ 181 w 848"/>
              <a:gd name="T1" fmla="*/ 454 h 1937"/>
              <a:gd name="T2" fmla="*/ 228 w 848"/>
              <a:gd name="T3" fmla="*/ 489 h 1937"/>
              <a:gd name="T4" fmla="*/ 295 w 848"/>
              <a:gd name="T5" fmla="*/ 409 h 1937"/>
              <a:gd name="T6" fmla="*/ 304 w 848"/>
              <a:gd name="T7" fmla="*/ 336 h 1937"/>
              <a:gd name="T8" fmla="*/ 281 w 848"/>
              <a:gd name="T9" fmla="*/ 218 h 1937"/>
              <a:gd name="T10" fmla="*/ 295 w 848"/>
              <a:gd name="T11" fmla="*/ 174 h 1937"/>
              <a:gd name="T12" fmla="*/ 435 w 848"/>
              <a:gd name="T13" fmla="*/ 35 h 1937"/>
              <a:gd name="T14" fmla="*/ 467 w 848"/>
              <a:gd name="T15" fmla="*/ 111 h 1937"/>
              <a:gd name="T16" fmla="*/ 417 w 848"/>
              <a:gd name="T17" fmla="*/ 148 h 1937"/>
              <a:gd name="T18" fmla="*/ 371 w 848"/>
              <a:gd name="T19" fmla="*/ 240 h 1937"/>
              <a:gd name="T20" fmla="*/ 395 w 848"/>
              <a:gd name="T21" fmla="*/ 344 h 1937"/>
              <a:gd name="T22" fmla="*/ 456 w 848"/>
              <a:gd name="T23" fmla="*/ 375 h 1937"/>
              <a:gd name="T24" fmla="*/ 529 w 848"/>
              <a:gd name="T25" fmla="*/ 276 h 1937"/>
              <a:gd name="T26" fmla="*/ 599 w 848"/>
              <a:gd name="T27" fmla="*/ 239 h 1937"/>
              <a:gd name="T28" fmla="*/ 699 w 848"/>
              <a:gd name="T29" fmla="*/ 180 h 1937"/>
              <a:gd name="T30" fmla="*/ 722 w 848"/>
              <a:gd name="T31" fmla="*/ 259 h 1937"/>
              <a:gd name="T32" fmla="*/ 655 w 848"/>
              <a:gd name="T33" fmla="*/ 300 h 1937"/>
              <a:gd name="T34" fmla="*/ 588 w 848"/>
              <a:gd name="T35" fmla="*/ 354 h 1937"/>
              <a:gd name="T36" fmla="*/ 529 w 848"/>
              <a:gd name="T37" fmla="*/ 438 h 1937"/>
              <a:gd name="T38" fmla="*/ 543 w 848"/>
              <a:gd name="T39" fmla="*/ 467 h 1937"/>
              <a:gd name="T40" fmla="*/ 669 w 848"/>
              <a:gd name="T41" fmla="*/ 444 h 1937"/>
              <a:gd name="T42" fmla="*/ 784 w 848"/>
              <a:gd name="T43" fmla="*/ 467 h 1937"/>
              <a:gd name="T44" fmla="*/ 785 w 848"/>
              <a:gd name="T45" fmla="*/ 542 h 1937"/>
              <a:gd name="T46" fmla="*/ 657 w 848"/>
              <a:gd name="T47" fmla="*/ 550 h 1937"/>
              <a:gd name="T48" fmla="*/ 564 w 848"/>
              <a:gd name="T49" fmla="*/ 592 h 1937"/>
              <a:gd name="T50" fmla="*/ 568 w 848"/>
              <a:gd name="T51" fmla="*/ 626 h 1937"/>
              <a:gd name="T52" fmla="*/ 678 w 848"/>
              <a:gd name="T53" fmla="*/ 643 h 1937"/>
              <a:gd name="T54" fmla="*/ 688 w 848"/>
              <a:gd name="T55" fmla="*/ 732 h 1937"/>
              <a:gd name="T56" fmla="*/ 642 w 848"/>
              <a:gd name="T57" fmla="*/ 719 h 1937"/>
              <a:gd name="T58" fmla="*/ 583 w 848"/>
              <a:gd name="T59" fmla="*/ 721 h 1937"/>
              <a:gd name="T60" fmla="*/ 543 w 848"/>
              <a:gd name="T61" fmla="*/ 770 h 1937"/>
              <a:gd name="T62" fmla="*/ 378 w 848"/>
              <a:gd name="T63" fmla="*/ 917 h 1937"/>
              <a:gd name="T64" fmla="*/ 396 w 848"/>
              <a:gd name="T65" fmla="*/ 1700 h 1937"/>
              <a:gd name="T66" fmla="*/ 433 w 848"/>
              <a:gd name="T67" fmla="*/ 1937 h 1937"/>
              <a:gd name="T68" fmla="*/ 0 w 848"/>
              <a:gd name="T69" fmla="*/ 1937 h 1937"/>
              <a:gd name="T70" fmla="*/ 114 w 848"/>
              <a:gd name="T71" fmla="*/ 1416 h 1937"/>
              <a:gd name="T72" fmla="*/ 123 w 848"/>
              <a:gd name="T73" fmla="*/ 918 h 1937"/>
              <a:gd name="T74" fmla="*/ 134 w 848"/>
              <a:gd name="T75" fmla="*/ 789 h 1937"/>
              <a:gd name="T76" fmla="*/ 87 w 848"/>
              <a:gd name="T77" fmla="*/ 520 h 1937"/>
              <a:gd name="T78" fmla="*/ 49 w 848"/>
              <a:gd name="T79" fmla="*/ 399 h 1937"/>
              <a:gd name="T80" fmla="*/ 50 w 848"/>
              <a:gd name="T81" fmla="*/ 356 h 1937"/>
              <a:gd name="T82" fmla="*/ 99 w 848"/>
              <a:gd name="T83" fmla="*/ 234 h 1937"/>
              <a:gd name="T84" fmla="*/ 146 w 848"/>
              <a:gd name="T85" fmla="*/ 266 h 1937"/>
              <a:gd name="T86" fmla="*/ 134 w 848"/>
              <a:gd name="T87" fmla="*/ 367 h 1937"/>
              <a:gd name="T88" fmla="*/ 181 w 848"/>
              <a:gd name="T89" fmla="*/ 454 h 1937"/>
              <a:gd name="connsiteX0" fmla="*/ 1676 w 9236"/>
              <a:gd name="connsiteY0" fmla="*/ 2216 h 9872"/>
              <a:gd name="connsiteX1" fmla="*/ 2231 w 9236"/>
              <a:gd name="connsiteY1" fmla="*/ 2397 h 9872"/>
              <a:gd name="connsiteX2" fmla="*/ 3021 w 9236"/>
              <a:gd name="connsiteY2" fmla="*/ 1984 h 9872"/>
              <a:gd name="connsiteX3" fmla="*/ 3127 w 9236"/>
              <a:gd name="connsiteY3" fmla="*/ 1607 h 9872"/>
              <a:gd name="connsiteX4" fmla="*/ 2856 w 9236"/>
              <a:gd name="connsiteY4" fmla="*/ 997 h 9872"/>
              <a:gd name="connsiteX5" fmla="*/ 3021 w 9236"/>
              <a:gd name="connsiteY5" fmla="*/ 770 h 9872"/>
              <a:gd name="connsiteX6" fmla="*/ 4672 w 9236"/>
              <a:gd name="connsiteY6" fmla="*/ 53 h 9872"/>
              <a:gd name="connsiteX7" fmla="*/ 5049 w 9236"/>
              <a:gd name="connsiteY7" fmla="*/ 445 h 9872"/>
              <a:gd name="connsiteX8" fmla="*/ 4459 w 9236"/>
              <a:gd name="connsiteY8" fmla="*/ 636 h 9872"/>
              <a:gd name="connsiteX9" fmla="*/ 3917 w 9236"/>
              <a:gd name="connsiteY9" fmla="*/ 1111 h 9872"/>
              <a:gd name="connsiteX10" fmla="*/ 4200 w 9236"/>
              <a:gd name="connsiteY10" fmla="*/ 1648 h 9872"/>
              <a:gd name="connsiteX11" fmla="*/ 4919 w 9236"/>
              <a:gd name="connsiteY11" fmla="*/ 1808 h 9872"/>
              <a:gd name="connsiteX12" fmla="*/ 5780 w 9236"/>
              <a:gd name="connsiteY12" fmla="*/ 1297 h 9872"/>
              <a:gd name="connsiteX13" fmla="*/ 6606 w 9236"/>
              <a:gd name="connsiteY13" fmla="*/ 1106 h 9872"/>
              <a:gd name="connsiteX14" fmla="*/ 7785 w 9236"/>
              <a:gd name="connsiteY14" fmla="*/ 801 h 9872"/>
              <a:gd name="connsiteX15" fmla="*/ 8056 w 9236"/>
              <a:gd name="connsiteY15" fmla="*/ 1209 h 9872"/>
              <a:gd name="connsiteX16" fmla="*/ 7266 w 9236"/>
              <a:gd name="connsiteY16" fmla="*/ 1421 h 9872"/>
              <a:gd name="connsiteX17" fmla="*/ 6476 w 9236"/>
              <a:gd name="connsiteY17" fmla="*/ 1700 h 9872"/>
              <a:gd name="connsiteX18" fmla="*/ 5780 w 9236"/>
              <a:gd name="connsiteY18" fmla="*/ 2133 h 9872"/>
              <a:gd name="connsiteX19" fmla="*/ 5945 w 9236"/>
              <a:gd name="connsiteY19" fmla="*/ 2283 h 9872"/>
              <a:gd name="connsiteX20" fmla="*/ 7431 w 9236"/>
              <a:gd name="connsiteY20" fmla="*/ 2164 h 9872"/>
              <a:gd name="connsiteX21" fmla="*/ 8787 w 9236"/>
              <a:gd name="connsiteY21" fmla="*/ 2283 h 9872"/>
              <a:gd name="connsiteX22" fmla="*/ 8799 w 9236"/>
              <a:gd name="connsiteY22" fmla="*/ 2670 h 9872"/>
              <a:gd name="connsiteX23" fmla="*/ 7290 w 9236"/>
              <a:gd name="connsiteY23" fmla="*/ 2711 h 9872"/>
              <a:gd name="connsiteX24" fmla="*/ 6193 w 9236"/>
              <a:gd name="connsiteY24" fmla="*/ 2928 h 9872"/>
              <a:gd name="connsiteX25" fmla="*/ 6240 w 9236"/>
              <a:gd name="connsiteY25" fmla="*/ 3104 h 9872"/>
              <a:gd name="connsiteX26" fmla="*/ 7537 w 9236"/>
              <a:gd name="connsiteY26" fmla="*/ 3192 h 9872"/>
              <a:gd name="connsiteX27" fmla="*/ 7655 w 9236"/>
              <a:gd name="connsiteY27" fmla="*/ 3651 h 9872"/>
              <a:gd name="connsiteX28" fmla="*/ 7113 w 9236"/>
              <a:gd name="connsiteY28" fmla="*/ 3584 h 9872"/>
              <a:gd name="connsiteX29" fmla="*/ 6417 w 9236"/>
              <a:gd name="connsiteY29" fmla="*/ 3594 h 9872"/>
              <a:gd name="connsiteX30" fmla="*/ 5945 w 9236"/>
              <a:gd name="connsiteY30" fmla="*/ 3847 h 9872"/>
              <a:gd name="connsiteX31" fmla="*/ 4000 w 9236"/>
              <a:gd name="connsiteY31" fmla="*/ 4606 h 9872"/>
              <a:gd name="connsiteX32" fmla="*/ 4212 w 9236"/>
              <a:gd name="connsiteY32" fmla="*/ 8648 h 9872"/>
              <a:gd name="connsiteX33" fmla="*/ 4648 w 9236"/>
              <a:gd name="connsiteY33" fmla="*/ 9872 h 9872"/>
              <a:gd name="connsiteX34" fmla="*/ 0 w 9236"/>
              <a:gd name="connsiteY34" fmla="*/ 9225 h 9872"/>
              <a:gd name="connsiteX35" fmla="*/ 886 w 9236"/>
              <a:gd name="connsiteY35" fmla="*/ 7182 h 9872"/>
              <a:gd name="connsiteX36" fmla="*/ 992 w 9236"/>
              <a:gd name="connsiteY36" fmla="*/ 4611 h 9872"/>
              <a:gd name="connsiteX37" fmla="*/ 1122 w 9236"/>
              <a:gd name="connsiteY37" fmla="*/ 3945 h 9872"/>
              <a:gd name="connsiteX38" fmla="*/ 568 w 9236"/>
              <a:gd name="connsiteY38" fmla="*/ 2557 h 9872"/>
              <a:gd name="connsiteX39" fmla="*/ 120 w 9236"/>
              <a:gd name="connsiteY39" fmla="*/ 1932 h 9872"/>
              <a:gd name="connsiteX40" fmla="*/ 132 w 9236"/>
              <a:gd name="connsiteY40" fmla="*/ 1710 h 9872"/>
              <a:gd name="connsiteX41" fmla="*/ 709 w 9236"/>
              <a:gd name="connsiteY41" fmla="*/ 1080 h 9872"/>
              <a:gd name="connsiteX42" fmla="*/ 1264 w 9236"/>
              <a:gd name="connsiteY42" fmla="*/ 1245 h 9872"/>
              <a:gd name="connsiteX43" fmla="*/ 1122 w 9236"/>
              <a:gd name="connsiteY43" fmla="*/ 1767 h 9872"/>
              <a:gd name="connsiteX44" fmla="*/ 1676 w 9236"/>
              <a:gd name="connsiteY44" fmla="*/ 2216 h 9872"/>
              <a:gd name="connsiteX0" fmla="*/ 1815 w 10000"/>
              <a:gd name="connsiteY0" fmla="*/ 2244 h 9344"/>
              <a:gd name="connsiteX1" fmla="*/ 2416 w 10000"/>
              <a:gd name="connsiteY1" fmla="*/ 2427 h 9344"/>
              <a:gd name="connsiteX2" fmla="*/ 3271 w 10000"/>
              <a:gd name="connsiteY2" fmla="*/ 2009 h 9344"/>
              <a:gd name="connsiteX3" fmla="*/ 3386 w 10000"/>
              <a:gd name="connsiteY3" fmla="*/ 1627 h 9344"/>
              <a:gd name="connsiteX4" fmla="*/ 3092 w 10000"/>
              <a:gd name="connsiteY4" fmla="*/ 1009 h 9344"/>
              <a:gd name="connsiteX5" fmla="*/ 3271 w 10000"/>
              <a:gd name="connsiteY5" fmla="*/ 779 h 9344"/>
              <a:gd name="connsiteX6" fmla="*/ 5058 w 10000"/>
              <a:gd name="connsiteY6" fmla="*/ 53 h 9344"/>
              <a:gd name="connsiteX7" fmla="*/ 5467 w 10000"/>
              <a:gd name="connsiteY7" fmla="*/ 450 h 9344"/>
              <a:gd name="connsiteX8" fmla="*/ 4828 w 10000"/>
              <a:gd name="connsiteY8" fmla="*/ 643 h 9344"/>
              <a:gd name="connsiteX9" fmla="*/ 4241 w 10000"/>
              <a:gd name="connsiteY9" fmla="*/ 1124 h 9344"/>
              <a:gd name="connsiteX10" fmla="*/ 4547 w 10000"/>
              <a:gd name="connsiteY10" fmla="*/ 1668 h 9344"/>
              <a:gd name="connsiteX11" fmla="*/ 5326 w 10000"/>
              <a:gd name="connsiteY11" fmla="*/ 1830 h 9344"/>
              <a:gd name="connsiteX12" fmla="*/ 6258 w 10000"/>
              <a:gd name="connsiteY12" fmla="*/ 1313 h 9344"/>
              <a:gd name="connsiteX13" fmla="*/ 7152 w 10000"/>
              <a:gd name="connsiteY13" fmla="*/ 1119 h 9344"/>
              <a:gd name="connsiteX14" fmla="*/ 8429 w 10000"/>
              <a:gd name="connsiteY14" fmla="*/ 810 h 9344"/>
              <a:gd name="connsiteX15" fmla="*/ 8722 w 10000"/>
              <a:gd name="connsiteY15" fmla="*/ 1224 h 9344"/>
              <a:gd name="connsiteX16" fmla="*/ 7867 w 10000"/>
              <a:gd name="connsiteY16" fmla="*/ 1438 h 9344"/>
              <a:gd name="connsiteX17" fmla="*/ 7012 w 10000"/>
              <a:gd name="connsiteY17" fmla="*/ 1721 h 9344"/>
              <a:gd name="connsiteX18" fmla="*/ 6258 w 10000"/>
              <a:gd name="connsiteY18" fmla="*/ 2160 h 9344"/>
              <a:gd name="connsiteX19" fmla="*/ 6437 w 10000"/>
              <a:gd name="connsiteY19" fmla="*/ 2312 h 9344"/>
              <a:gd name="connsiteX20" fmla="*/ 8046 w 10000"/>
              <a:gd name="connsiteY20" fmla="*/ 2191 h 9344"/>
              <a:gd name="connsiteX21" fmla="*/ 9514 w 10000"/>
              <a:gd name="connsiteY21" fmla="*/ 2312 h 9344"/>
              <a:gd name="connsiteX22" fmla="*/ 9527 w 10000"/>
              <a:gd name="connsiteY22" fmla="*/ 2704 h 9344"/>
              <a:gd name="connsiteX23" fmla="*/ 7893 w 10000"/>
              <a:gd name="connsiteY23" fmla="*/ 2745 h 9344"/>
              <a:gd name="connsiteX24" fmla="*/ 6705 w 10000"/>
              <a:gd name="connsiteY24" fmla="*/ 2965 h 9344"/>
              <a:gd name="connsiteX25" fmla="*/ 6756 w 10000"/>
              <a:gd name="connsiteY25" fmla="*/ 3143 h 9344"/>
              <a:gd name="connsiteX26" fmla="*/ 8160 w 10000"/>
              <a:gd name="connsiteY26" fmla="*/ 3232 h 9344"/>
              <a:gd name="connsiteX27" fmla="*/ 8288 w 10000"/>
              <a:gd name="connsiteY27" fmla="*/ 3697 h 9344"/>
              <a:gd name="connsiteX28" fmla="*/ 7701 w 10000"/>
              <a:gd name="connsiteY28" fmla="*/ 3629 h 9344"/>
              <a:gd name="connsiteX29" fmla="*/ 6948 w 10000"/>
              <a:gd name="connsiteY29" fmla="*/ 3640 h 9344"/>
              <a:gd name="connsiteX30" fmla="*/ 6437 w 10000"/>
              <a:gd name="connsiteY30" fmla="*/ 3896 h 9344"/>
              <a:gd name="connsiteX31" fmla="*/ 4331 w 10000"/>
              <a:gd name="connsiteY31" fmla="*/ 4665 h 9344"/>
              <a:gd name="connsiteX32" fmla="*/ 4560 w 10000"/>
              <a:gd name="connsiteY32" fmla="*/ 8759 h 9344"/>
              <a:gd name="connsiteX33" fmla="*/ 4867 w 10000"/>
              <a:gd name="connsiteY33" fmla="*/ 9344 h 9344"/>
              <a:gd name="connsiteX34" fmla="*/ 0 w 10000"/>
              <a:gd name="connsiteY34" fmla="*/ 9344 h 9344"/>
              <a:gd name="connsiteX35" fmla="*/ 959 w 10000"/>
              <a:gd name="connsiteY35" fmla="*/ 7274 h 9344"/>
              <a:gd name="connsiteX36" fmla="*/ 1074 w 10000"/>
              <a:gd name="connsiteY36" fmla="*/ 4670 h 9344"/>
              <a:gd name="connsiteX37" fmla="*/ 1215 w 10000"/>
              <a:gd name="connsiteY37" fmla="*/ 3995 h 9344"/>
              <a:gd name="connsiteX38" fmla="*/ 615 w 10000"/>
              <a:gd name="connsiteY38" fmla="*/ 2589 h 9344"/>
              <a:gd name="connsiteX39" fmla="*/ 130 w 10000"/>
              <a:gd name="connsiteY39" fmla="*/ 1956 h 9344"/>
              <a:gd name="connsiteX40" fmla="*/ 143 w 10000"/>
              <a:gd name="connsiteY40" fmla="*/ 1731 h 9344"/>
              <a:gd name="connsiteX41" fmla="*/ 768 w 10000"/>
              <a:gd name="connsiteY41" fmla="*/ 1093 h 9344"/>
              <a:gd name="connsiteX42" fmla="*/ 1369 w 10000"/>
              <a:gd name="connsiteY42" fmla="*/ 1260 h 9344"/>
              <a:gd name="connsiteX43" fmla="*/ 1215 w 10000"/>
              <a:gd name="connsiteY43" fmla="*/ 1789 h 9344"/>
              <a:gd name="connsiteX44" fmla="*/ 1815 w 10000"/>
              <a:gd name="connsiteY44" fmla="*/ 2244 h 9344"/>
              <a:gd name="connsiteX0" fmla="*/ 1815 w 10000"/>
              <a:gd name="connsiteY0" fmla="*/ 2402 h 12097"/>
              <a:gd name="connsiteX1" fmla="*/ 2416 w 10000"/>
              <a:gd name="connsiteY1" fmla="*/ 2597 h 12097"/>
              <a:gd name="connsiteX2" fmla="*/ 3271 w 10000"/>
              <a:gd name="connsiteY2" fmla="*/ 2150 h 12097"/>
              <a:gd name="connsiteX3" fmla="*/ 3386 w 10000"/>
              <a:gd name="connsiteY3" fmla="*/ 1741 h 12097"/>
              <a:gd name="connsiteX4" fmla="*/ 3092 w 10000"/>
              <a:gd name="connsiteY4" fmla="*/ 1080 h 12097"/>
              <a:gd name="connsiteX5" fmla="*/ 3271 w 10000"/>
              <a:gd name="connsiteY5" fmla="*/ 834 h 12097"/>
              <a:gd name="connsiteX6" fmla="*/ 5058 w 10000"/>
              <a:gd name="connsiteY6" fmla="*/ 57 h 12097"/>
              <a:gd name="connsiteX7" fmla="*/ 5467 w 10000"/>
              <a:gd name="connsiteY7" fmla="*/ 482 h 12097"/>
              <a:gd name="connsiteX8" fmla="*/ 4828 w 10000"/>
              <a:gd name="connsiteY8" fmla="*/ 688 h 12097"/>
              <a:gd name="connsiteX9" fmla="*/ 4241 w 10000"/>
              <a:gd name="connsiteY9" fmla="*/ 1203 h 12097"/>
              <a:gd name="connsiteX10" fmla="*/ 4547 w 10000"/>
              <a:gd name="connsiteY10" fmla="*/ 1785 h 12097"/>
              <a:gd name="connsiteX11" fmla="*/ 5326 w 10000"/>
              <a:gd name="connsiteY11" fmla="*/ 1958 h 12097"/>
              <a:gd name="connsiteX12" fmla="*/ 6258 w 10000"/>
              <a:gd name="connsiteY12" fmla="*/ 1405 h 12097"/>
              <a:gd name="connsiteX13" fmla="*/ 7152 w 10000"/>
              <a:gd name="connsiteY13" fmla="*/ 1198 h 12097"/>
              <a:gd name="connsiteX14" fmla="*/ 8429 w 10000"/>
              <a:gd name="connsiteY14" fmla="*/ 867 h 12097"/>
              <a:gd name="connsiteX15" fmla="*/ 8722 w 10000"/>
              <a:gd name="connsiteY15" fmla="*/ 1310 h 12097"/>
              <a:gd name="connsiteX16" fmla="*/ 7867 w 10000"/>
              <a:gd name="connsiteY16" fmla="*/ 1539 h 12097"/>
              <a:gd name="connsiteX17" fmla="*/ 7012 w 10000"/>
              <a:gd name="connsiteY17" fmla="*/ 1842 h 12097"/>
              <a:gd name="connsiteX18" fmla="*/ 6258 w 10000"/>
              <a:gd name="connsiteY18" fmla="*/ 2312 h 12097"/>
              <a:gd name="connsiteX19" fmla="*/ 6437 w 10000"/>
              <a:gd name="connsiteY19" fmla="*/ 2474 h 12097"/>
              <a:gd name="connsiteX20" fmla="*/ 8046 w 10000"/>
              <a:gd name="connsiteY20" fmla="*/ 2345 h 12097"/>
              <a:gd name="connsiteX21" fmla="*/ 9514 w 10000"/>
              <a:gd name="connsiteY21" fmla="*/ 2474 h 12097"/>
              <a:gd name="connsiteX22" fmla="*/ 9527 w 10000"/>
              <a:gd name="connsiteY22" fmla="*/ 2894 h 12097"/>
              <a:gd name="connsiteX23" fmla="*/ 7893 w 10000"/>
              <a:gd name="connsiteY23" fmla="*/ 2938 h 12097"/>
              <a:gd name="connsiteX24" fmla="*/ 6705 w 10000"/>
              <a:gd name="connsiteY24" fmla="*/ 3173 h 12097"/>
              <a:gd name="connsiteX25" fmla="*/ 6756 w 10000"/>
              <a:gd name="connsiteY25" fmla="*/ 3364 h 12097"/>
              <a:gd name="connsiteX26" fmla="*/ 8160 w 10000"/>
              <a:gd name="connsiteY26" fmla="*/ 3459 h 12097"/>
              <a:gd name="connsiteX27" fmla="*/ 8288 w 10000"/>
              <a:gd name="connsiteY27" fmla="*/ 3957 h 12097"/>
              <a:gd name="connsiteX28" fmla="*/ 7701 w 10000"/>
              <a:gd name="connsiteY28" fmla="*/ 3884 h 12097"/>
              <a:gd name="connsiteX29" fmla="*/ 6948 w 10000"/>
              <a:gd name="connsiteY29" fmla="*/ 3896 h 12097"/>
              <a:gd name="connsiteX30" fmla="*/ 6437 w 10000"/>
              <a:gd name="connsiteY30" fmla="*/ 4170 h 12097"/>
              <a:gd name="connsiteX31" fmla="*/ 4331 w 10000"/>
              <a:gd name="connsiteY31" fmla="*/ 4993 h 12097"/>
              <a:gd name="connsiteX32" fmla="*/ 4560 w 10000"/>
              <a:gd name="connsiteY32" fmla="*/ 9374 h 12097"/>
              <a:gd name="connsiteX33" fmla="*/ 4668 w 10000"/>
              <a:gd name="connsiteY33" fmla="*/ 12097 h 12097"/>
              <a:gd name="connsiteX34" fmla="*/ 0 w 10000"/>
              <a:gd name="connsiteY34" fmla="*/ 10000 h 12097"/>
              <a:gd name="connsiteX35" fmla="*/ 959 w 10000"/>
              <a:gd name="connsiteY35" fmla="*/ 7785 h 12097"/>
              <a:gd name="connsiteX36" fmla="*/ 1074 w 10000"/>
              <a:gd name="connsiteY36" fmla="*/ 4998 h 12097"/>
              <a:gd name="connsiteX37" fmla="*/ 1215 w 10000"/>
              <a:gd name="connsiteY37" fmla="*/ 4275 h 12097"/>
              <a:gd name="connsiteX38" fmla="*/ 615 w 10000"/>
              <a:gd name="connsiteY38" fmla="*/ 2771 h 12097"/>
              <a:gd name="connsiteX39" fmla="*/ 130 w 10000"/>
              <a:gd name="connsiteY39" fmla="*/ 2093 h 12097"/>
              <a:gd name="connsiteX40" fmla="*/ 143 w 10000"/>
              <a:gd name="connsiteY40" fmla="*/ 1853 h 12097"/>
              <a:gd name="connsiteX41" fmla="*/ 768 w 10000"/>
              <a:gd name="connsiteY41" fmla="*/ 1170 h 12097"/>
              <a:gd name="connsiteX42" fmla="*/ 1369 w 10000"/>
              <a:gd name="connsiteY42" fmla="*/ 1348 h 12097"/>
              <a:gd name="connsiteX43" fmla="*/ 1215 w 10000"/>
              <a:gd name="connsiteY43" fmla="*/ 1915 h 12097"/>
              <a:gd name="connsiteX44" fmla="*/ 1815 w 10000"/>
              <a:gd name="connsiteY44" fmla="*/ 2402 h 12097"/>
              <a:gd name="connsiteX0" fmla="*/ 2014 w 10199"/>
              <a:gd name="connsiteY0" fmla="*/ 2402 h 12097"/>
              <a:gd name="connsiteX1" fmla="*/ 2615 w 10199"/>
              <a:gd name="connsiteY1" fmla="*/ 2597 h 12097"/>
              <a:gd name="connsiteX2" fmla="*/ 3470 w 10199"/>
              <a:gd name="connsiteY2" fmla="*/ 2150 h 12097"/>
              <a:gd name="connsiteX3" fmla="*/ 3585 w 10199"/>
              <a:gd name="connsiteY3" fmla="*/ 1741 h 12097"/>
              <a:gd name="connsiteX4" fmla="*/ 3291 w 10199"/>
              <a:gd name="connsiteY4" fmla="*/ 1080 h 12097"/>
              <a:gd name="connsiteX5" fmla="*/ 3470 w 10199"/>
              <a:gd name="connsiteY5" fmla="*/ 834 h 12097"/>
              <a:gd name="connsiteX6" fmla="*/ 5257 w 10199"/>
              <a:gd name="connsiteY6" fmla="*/ 57 h 12097"/>
              <a:gd name="connsiteX7" fmla="*/ 5666 w 10199"/>
              <a:gd name="connsiteY7" fmla="*/ 482 h 12097"/>
              <a:gd name="connsiteX8" fmla="*/ 5027 w 10199"/>
              <a:gd name="connsiteY8" fmla="*/ 688 h 12097"/>
              <a:gd name="connsiteX9" fmla="*/ 4440 w 10199"/>
              <a:gd name="connsiteY9" fmla="*/ 1203 h 12097"/>
              <a:gd name="connsiteX10" fmla="*/ 4746 w 10199"/>
              <a:gd name="connsiteY10" fmla="*/ 1785 h 12097"/>
              <a:gd name="connsiteX11" fmla="*/ 5525 w 10199"/>
              <a:gd name="connsiteY11" fmla="*/ 1958 h 12097"/>
              <a:gd name="connsiteX12" fmla="*/ 6457 w 10199"/>
              <a:gd name="connsiteY12" fmla="*/ 1405 h 12097"/>
              <a:gd name="connsiteX13" fmla="*/ 7351 w 10199"/>
              <a:gd name="connsiteY13" fmla="*/ 1198 h 12097"/>
              <a:gd name="connsiteX14" fmla="*/ 8628 w 10199"/>
              <a:gd name="connsiteY14" fmla="*/ 867 h 12097"/>
              <a:gd name="connsiteX15" fmla="*/ 8921 w 10199"/>
              <a:gd name="connsiteY15" fmla="*/ 1310 h 12097"/>
              <a:gd name="connsiteX16" fmla="*/ 8066 w 10199"/>
              <a:gd name="connsiteY16" fmla="*/ 1539 h 12097"/>
              <a:gd name="connsiteX17" fmla="*/ 7211 w 10199"/>
              <a:gd name="connsiteY17" fmla="*/ 1842 h 12097"/>
              <a:gd name="connsiteX18" fmla="*/ 6457 w 10199"/>
              <a:gd name="connsiteY18" fmla="*/ 2312 h 12097"/>
              <a:gd name="connsiteX19" fmla="*/ 6636 w 10199"/>
              <a:gd name="connsiteY19" fmla="*/ 2474 h 12097"/>
              <a:gd name="connsiteX20" fmla="*/ 8245 w 10199"/>
              <a:gd name="connsiteY20" fmla="*/ 2345 h 12097"/>
              <a:gd name="connsiteX21" fmla="*/ 9713 w 10199"/>
              <a:gd name="connsiteY21" fmla="*/ 2474 h 12097"/>
              <a:gd name="connsiteX22" fmla="*/ 9726 w 10199"/>
              <a:gd name="connsiteY22" fmla="*/ 2894 h 12097"/>
              <a:gd name="connsiteX23" fmla="*/ 8092 w 10199"/>
              <a:gd name="connsiteY23" fmla="*/ 2938 h 12097"/>
              <a:gd name="connsiteX24" fmla="*/ 6904 w 10199"/>
              <a:gd name="connsiteY24" fmla="*/ 3173 h 12097"/>
              <a:gd name="connsiteX25" fmla="*/ 6955 w 10199"/>
              <a:gd name="connsiteY25" fmla="*/ 3364 h 12097"/>
              <a:gd name="connsiteX26" fmla="*/ 8359 w 10199"/>
              <a:gd name="connsiteY26" fmla="*/ 3459 h 12097"/>
              <a:gd name="connsiteX27" fmla="*/ 8487 w 10199"/>
              <a:gd name="connsiteY27" fmla="*/ 3957 h 12097"/>
              <a:gd name="connsiteX28" fmla="*/ 7900 w 10199"/>
              <a:gd name="connsiteY28" fmla="*/ 3884 h 12097"/>
              <a:gd name="connsiteX29" fmla="*/ 7147 w 10199"/>
              <a:gd name="connsiteY29" fmla="*/ 3896 h 12097"/>
              <a:gd name="connsiteX30" fmla="*/ 6636 w 10199"/>
              <a:gd name="connsiteY30" fmla="*/ 4170 h 12097"/>
              <a:gd name="connsiteX31" fmla="*/ 4530 w 10199"/>
              <a:gd name="connsiteY31" fmla="*/ 4993 h 12097"/>
              <a:gd name="connsiteX32" fmla="*/ 4759 w 10199"/>
              <a:gd name="connsiteY32" fmla="*/ 9374 h 12097"/>
              <a:gd name="connsiteX33" fmla="*/ 4867 w 10199"/>
              <a:gd name="connsiteY33" fmla="*/ 12097 h 12097"/>
              <a:gd name="connsiteX34" fmla="*/ 0 w 10199"/>
              <a:gd name="connsiteY34" fmla="*/ 12054 h 12097"/>
              <a:gd name="connsiteX35" fmla="*/ 1158 w 10199"/>
              <a:gd name="connsiteY35" fmla="*/ 7785 h 12097"/>
              <a:gd name="connsiteX36" fmla="*/ 1273 w 10199"/>
              <a:gd name="connsiteY36" fmla="*/ 4998 h 12097"/>
              <a:gd name="connsiteX37" fmla="*/ 1414 w 10199"/>
              <a:gd name="connsiteY37" fmla="*/ 4275 h 12097"/>
              <a:gd name="connsiteX38" fmla="*/ 814 w 10199"/>
              <a:gd name="connsiteY38" fmla="*/ 2771 h 12097"/>
              <a:gd name="connsiteX39" fmla="*/ 329 w 10199"/>
              <a:gd name="connsiteY39" fmla="*/ 2093 h 12097"/>
              <a:gd name="connsiteX40" fmla="*/ 342 w 10199"/>
              <a:gd name="connsiteY40" fmla="*/ 1853 h 12097"/>
              <a:gd name="connsiteX41" fmla="*/ 967 w 10199"/>
              <a:gd name="connsiteY41" fmla="*/ 1170 h 12097"/>
              <a:gd name="connsiteX42" fmla="*/ 1568 w 10199"/>
              <a:gd name="connsiteY42" fmla="*/ 1348 h 12097"/>
              <a:gd name="connsiteX43" fmla="*/ 1414 w 10199"/>
              <a:gd name="connsiteY43" fmla="*/ 1915 h 12097"/>
              <a:gd name="connsiteX44" fmla="*/ 2014 w 10199"/>
              <a:gd name="connsiteY44" fmla="*/ 2402 h 1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199" h="12097">
                <a:moveTo>
                  <a:pt x="2014" y="2402"/>
                </a:moveTo>
                <a:cubicBezTo>
                  <a:pt x="2167" y="2541"/>
                  <a:pt x="2346" y="2709"/>
                  <a:pt x="2615" y="2597"/>
                </a:cubicBezTo>
                <a:cubicBezTo>
                  <a:pt x="2870" y="2480"/>
                  <a:pt x="3393" y="2189"/>
                  <a:pt x="3470" y="2150"/>
                </a:cubicBezTo>
                <a:cubicBezTo>
                  <a:pt x="3534" y="2104"/>
                  <a:pt x="3662" y="1931"/>
                  <a:pt x="3585" y="1741"/>
                </a:cubicBezTo>
                <a:cubicBezTo>
                  <a:pt x="3521" y="1551"/>
                  <a:pt x="3342" y="1192"/>
                  <a:pt x="3291" y="1080"/>
                </a:cubicBezTo>
                <a:cubicBezTo>
                  <a:pt x="3252" y="963"/>
                  <a:pt x="3291" y="901"/>
                  <a:pt x="3470" y="834"/>
                </a:cubicBezTo>
                <a:cubicBezTo>
                  <a:pt x="3649" y="766"/>
                  <a:pt x="5091" y="129"/>
                  <a:pt x="5257" y="57"/>
                </a:cubicBezTo>
                <a:cubicBezTo>
                  <a:pt x="5730" y="-140"/>
                  <a:pt x="6126" y="218"/>
                  <a:pt x="5666" y="482"/>
                </a:cubicBezTo>
                <a:cubicBezTo>
                  <a:pt x="5423" y="615"/>
                  <a:pt x="5231" y="639"/>
                  <a:pt x="5027" y="688"/>
                </a:cubicBezTo>
                <a:cubicBezTo>
                  <a:pt x="5053" y="834"/>
                  <a:pt x="4657" y="1119"/>
                  <a:pt x="4440" y="1203"/>
                </a:cubicBezTo>
                <a:cubicBezTo>
                  <a:pt x="4606" y="1360"/>
                  <a:pt x="4696" y="1544"/>
                  <a:pt x="4746" y="1785"/>
                </a:cubicBezTo>
                <a:cubicBezTo>
                  <a:pt x="5053" y="1875"/>
                  <a:pt x="5270" y="2026"/>
                  <a:pt x="5525" y="1958"/>
                </a:cubicBezTo>
                <a:cubicBezTo>
                  <a:pt x="5793" y="1892"/>
                  <a:pt x="6265" y="1500"/>
                  <a:pt x="6457" y="1405"/>
                </a:cubicBezTo>
                <a:cubicBezTo>
                  <a:pt x="6611" y="1327"/>
                  <a:pt x="7160" y="1248"/>
                  <a:pt x="7351" y="1198"/>
                </a:cubicBezTo>
                <a:cubicBezTo>
                  <a:pt x="7543" y="1142"/>
                  <a:pt x="8335" y="924"/>
                  <a:pt x="8628" y="867"/>
                </a:cubicBezTo>
                <a:cubicBezTo>
                  <a:pt x="9177" y="766"/>
                  <a:pt x="9598" y="1080"/>
                  <a:pt x="8921" y="1310"/>
                </a:cubicBezTo>
                <a:cubicBezTo>
                  <a:pt x="8245" y="1534"/>
                  <a:pt x="8322" y="1449"/>
                  <a:pt x="8066" y="1539"/>
                </a:cubicBezTo>
                <a:cubicBezTo>
                  <a:pt x="7798" y="1622"/>
                  <a:pt x="7312" y="1763"/>
                  <a:pt x="7211" y="1842"/>
                </a:cubicBezTo>
                <a:cubicBezTo>
                  <a:pt x="7096" y="1920"/>
                  <a:pt x="6508" y="2228"/>
                  <a:pt x="6457" y="2312"/>
                </a:cubicBezTo>
                <a:cubicBezTo>
                  <a:pt x="6406" y="2396"/>
                  <a:pt x="6329" y="2474"/>
                  <a:pt x="6636" y="2474"/>
                </a:cubicBezTo>
                <a:cubicBezTo>
                  <a:pt x="6942" y="2480"/>
                  <a:pt x="7951" y="2367"/>
                  <a:pt x="8245" y="2345"/>
                </a:cubicBezTo>
                <a:cubicBezTo>
                  <a:pt x="8526" y="2323"/>
                  <a:pt x="9382" y="2423"/>
                  <a:pt x="9713" y="2474"/>
                </a:cubicBezTo>
                <a:cubicBezTo>
                  <a:pt x="10160" y="2552"/>
                  <a:pt x="10530" y="2764"/>
                  <a:pt x="9726" y="2894"/>
                </a:cubicBezTo>
                <a:cubicBezTo>
                  <a:pt x="9406" y="2944"/>
                  <a:pt x="8628" y="2860"/>
                  <a:pt x="8092" y="2938"/>
                </a:cubicBezTo>
                <a:cubicBezTo>
                  <a:pt x="7555" y="3012"/>
                  <a:pt x="7096" y="3084"/>
                  <a:pt x="6904" y="3173"/>
                </a:cubicBezTo>
                <a:cubicBezTo>
                  <a:pt x="6713" y="3268"/>
                  <a:pt x="6649" y="3336"/>
                  <a:pt x="6955" y="3364"/>
                </a:cubicBezTo>
                <a:cubicBezTo>
                  <a:pt x="7262" y="3393"/>
                  <a:pt x="8015" y="3447"/>
                  <a:pt x="8359" y="3459"/>
                </a:cubicBezTo>
                <a:cubicBezTo>
                  <a:pt x="9087" y="3487"/>
                  <a:pt x="9292" y="3840"/>
                  <a:pt x="8487" y="3957"/>
                </a:cubicBezTo>
                <a:cubicBezTo>
                  <a:pt x="8156" y="4008"/>
                  <a:pt x="7977" y="3929"/>
                  <a:pt x="7900" y="3884"/>
                </a:cubicBezTo>
                <a:cubicBezTo>
                  <a:pt x="7811" y="3845"/>
                  <a:pt x="7427" y="3884"/>
                  <a:pt x="7147" y="3896"/>
                </a:cubicBezTo>
                <a:cubicBezTo>
                  <a:pt x="6878" y="3907"/>
                  <a:pt x="6803" y="4069"/>
                  <a:pt x="6636" y="4170"/>
                </a:cubicBezTo>
                <a:cubicBezTo>
                  <a:pt x="6470" y="4265"/>
                  <a:pt x="5270" y="4964"/>
                  <a:pt x="4530" y="4993"/>
                </a:cubicBezTo>
                <a:cubicBezTo>
                  <a:pt x="4389" y="5060"/>
                  <a:pt x="4963" y="9039"/>
                  <a:pt x="4759" y="9374"/>
                </a:cubicBezTo>
                <a:cubicBezTo>
                  <a:pt x="4951" y="9956"/>
                  <a:pt x="4766" y="11856"/>
                  <a:pt x="4867" y="12097"/>
                </a:cubicBezTo>
                <a:lnTo>
                  <a:pt x="0" y="12054"/>
                </a:lnTo>
                <a:cubicBezTo>
                  <a:pt x="626" y="10654"/>
                  <a:pt x="946" y="8961"/>
                  <a:pt x="1158" y="7785"/>
                </a:cubicBezTo>
                <a:cubicBezTo>
                  <a:pt x="1370" y="6609"/>
                  <a:pt x="1184" y="5228"/>
                  <a:pt x="1273" y="4998"/>
                </a:cubicBezTo>
                <a:cubicBezTo>
                  <a:pt x="1376" y="4769"/>
                  <a:pt x="1542" y="4528"/>
                  <a:pt x="1414" y="4275"/>
                </a:cubicBezTo>
                <a:cubicBezTo>
                  <a:pt x="1299" y="4024"/>
                  <a:pt x="1094" y="3145"/>
                  <a:pt x="814" y="2771"/>
                </a:cubicBezTo>
                <a:cubicBezTo>
                  <a:pt x="545" y="2396"/>
                  <a:pt x="406" y="2177"/>
                  <a:pt x="329" y="2093"/>
                </a:cubicBezTo>
                <a:cubicBezTo>
                  <a:pt x="239" y="2003"/>
                  <a:pt x="214" y="1970"/>
                  <a:pt x="342" y="1853"/>
                </a:cubicBezTo>
                <a:cubicBezTo>
                  <a:pt x="521" y="1695"/>
                  <a:pt x="814" y="1237"/>
                  <a:pt x="967" y="1170"/>
                </a:cubicBezTo>
                <a:cubicBezTo>
                  <a:pt x="1120" y="1102"/>
                  <a:pt x="1440" y="1180"/>
                  <a:pt x="1568" y="1348"/>
                </a:cubicBezTo>
                <a:cubicBezTo>
                  <a:pt x="1695" y="1522"/>
                  <a:pt x="1579" y="1747"/>
                  <a:pt x="1414" y="1915"/>
                </a:cubicBezTo>
                <a:cubicBezTo>
                  <a:pt x="1592" y="2055"/>
                  <a:pt x="2014" y="2402"/>
                  <a:pt x="2014" y="24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09" name="Hand1"/>
          <p:cNvSpPr>
            <a:spLocks/>
          </p:cNvSpPr>
          <p:nvPr/>
        </p:nvSpPr>
        <p:spPr bwMode="auto">
          <a:xfrm>
            <a:off x="4651653" y="6563191"/>
            <a:ext cx="384252" cy="1097716"/>
          </a:xfrm>
          <a:custGeom>
            <a:avLst/>
            <a:gdLst>
              <a:gd name="T0" fmla="*/ 407 w 449"/>
              <a:gd name="T1" fmla="*/ 908 h 1284"/>
              <a:gd name="T2" fmla="*/ 407 w 449"/>
              <a:gd name="T3" fmla="*/ 706 h 1284"/>
              <a:gd name="T4" fmla="*/ 373 w 449"/>
              <a:gd name="T5" fmla="*/ 420 h 1284"/>
              <a:gd name="T6" fmla="*/ 373 w 449"/>
              <a:gd name="T7" fmla="*/ 281 h 1284"/>
              <a:gd name="T8" fmla="*/ 396 w 449"/>
              <a:gd name="T9" fmla="*/ 212 h 1284"/>
              <a:gd name="T10" fmla="*/ 398 w 449"/>
              <a:gd name="T11" fmla="*/ 162 h 1284"/>
              <a:gd name="T12" fmla="*/ 353 w 449"/>
              <a:gd name="T13" fmla="*/ 104 h 1284"/>
              <a:gd name="T14" fmla="*/ 299 w 449"/>
              <a:gd name="T15" fmla="*/ 29 h 1284"/>
              <a:gd name="T16" fmla="*/ 308 w 449"/>
              <a:gd name="T17" fmla="*/ 117 h 1284"/>
              <a:gd name="T18" fmla="*/ 333 w 449"/>
              <a:gd name="T19" fmla="*/ 180 h 1284"/>
              <a:gd name="T20" fmla="*/ 302 w 449"/>
              <a:gd name="T21" fmla="*/ 277 h 1284"/>
              <a:gd name="T22" fmla="*/ 239 w 449"/>
              <a:gd name="T23" fmla="*/ 197 h 1284"/>
              <a:gd name="T24" fmla="*/ 121 w 449"/>
              <a:gd name="T25" fmla="*/ 142 h 1284"/>
              <a:gd name="T26" fmla="*/ 91 w 449"/>
              <a:gd name="T27" fmla="*/ 194 h 1284"/>
              <a:gd name="T28" fmla="*/ 138 w 449"/>
              <a:gd name="T29" fmla="*/ 213 h 1284"/>
              <a:gd name="T30" fmla="*/ 201 w 449"/>
              <a:gd name="T31" fmla="*/ 269 h 1284"/>
              <a:gd name="T32" fmla="*/ 226 w 449"/>
              <a:gd name="T33" fmla="*/ 320 h 1284"/>
              <a:gd name="T34" fmla="*/ 220 w 449"/>
              <a:gd name="T35" fmla="*/ 361 h 1284"/>
              <a:gd name="T36" fmla="*/ 124 w 449"/>
              <a:gd name="T37" fmla="*/ 356 h 1284"/>
              <a:gd name="T38" fmla="*/ 81 w 449"/>
              <a:gd name="T39" fmla="*/ 366 h 1284"/>
              <a:gd name="T40" fmla="*/ 21 w 449"/>
              <a:gd name="T41" fmla="*/ 403 h 1284"/>
              <a:gd name="T42" fmla="*/ 10 w 449"/>
              <a:gd name="T43" fmla="*/ 452 h 1284"/>
              <a:gd name="T44" fmla="*/ 64 w 449"/>
              <a:gd name="T45" fmla="*/ 441 h 1284"/>
              <a:gd name="T46" fmla="*/ 125 w 449"/>
              <a:gd name="T47" fmla="*/ 434 h 1284"/>
              <a:gd name="T48" fmla="*/ 182 w 449"/>
              <a:gd name="T49" fmla="*/ 462 h 1284"/>
              <a:gd name="T50" fmla="*/ 186 w 449"/>
              <a:gd name="T51" fmla="*/ 482 h 1284"/>
              <a:gd name="T52" fmla="*/ 112 w 449"/>
              <a:gd name="T53" fmla="*/ 494 h 1284"/>
              <a:gd name="T54" fmla="*/ 82 w 449"/>
              <a:gd name="T55" fmla="*/ 539 h 1284"/>
              <a:gd name="T56" fmla="*/ 115 w 449"/>
              <a:gd name="T57" fmla="*/ 571 h 1284"/>
              <a:gd name="T58" fmla="*/ 142 w 449"/>
              <a:gd name="T59" fmla="*/ 550 h 1284"/>
              <a:gd name="T60" fmla="*/ 174 w 449"/>
              <a:gd name="T61" fmla="*/ 557 h 1284"/>
              <a:gd name="T62" fmla="*/ 269 w 449"/>
              <a:gd name="T63" fmla="*/ 727 h 1284"/>
              <a:gd name="T64" fmla="*/ 195 w 449"/>
              <a:gd name="T65" fmla="*/ 1284 h 1284"/>
              <a:gd name="T66" fmla="*/ 449 w 449"/>
              <a:gd name="T67" fmla="*/ 1284 h 1284"/>
              <a:gd name="T68" fmla="*/ 407 w 449"/>
              <a:gd name="T69" fmla="*/ 908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9" h="1284">
                <a:moveTo>
                  <a:pt x="407" y="908"/>
                </a:moveTo>
                <a:cubicBezTo>
                  <a:pt x="403" y="835"/>
                  <a:pt x="408" y="740"/>
                  <a:pt x="407" y="706"/>
                </a:cubicBezTo>
                <a:cubicBezTo>
                  <a:pt x="405" y="673"/>
                  <a:pt x="372" y="496"/>
                  <a:pt x="373" y="420"/>
                </a:cubicBezTo>
                <a:cubicBezTo>
                  <a:pt x="375" y="356"/>
                  <a:pt x="361" y="327"/>
                  <a:pt x="373" y="281"/>
                </a:cubicBezTo>
                <a:cubicBezTo>
                  <a:pt x="385" y="234"/>
                  <a:pt x="392" y="226"/>
                  <a:pt x="396" y="212"/>
                </a:cubicBezTo>
                <a:cubicBezTo>
                  <a:pt x="401" y="198"/>
                  <a:pt x="407" y="178"/>
                  <a:pt x="398" y="162"/>
                </a:cubicBezTo>
                <a:cubicBezTo>
                  <a:pt x="390" y="146"/>
                  <a:pt x="361" y="116"/>
                  <a:pt x="353" y="104"/>
                </a:cubicBezTo>
                <a:cubicBezTo>
                  <a:pt x="346" y="92"/>
                  <a:pt x="319" y="0"/>
                  <a:pt x="299" y="29"/>
                </a:cubicBezTo>
                <a:cubicBezTo>
                  <a:pt x="281" y="56"/>
                  <a:pt x="278" y="85"/>
                  <a:pt x="308" y="117"/>
                </a:cubicBezTo>
                <a:cubicBezTo>
                  <a:pt x="308" y="137"/>
                  <a:pt x="323" y="166"/>
                  <a:pt x="333" y="180"/>
                </a:cubicBezTo>
                <a:cubicBezTo>
                  <a:pt x="321" y="204"/>
                  <a:pt x="309" y="255"/>
                  <a:pt x="302" y="277"/>
                </a:cubicBezTo>
                <a:cubicBezTo>
                  <a:pt x="278" y="246"/>
                  <a:pt x="262" y="213"/>
                  <a:pt x="239" y="197"/>
                </a:cubicBezTo>
                <a:cubicBezTo>
                  <a:pt x="215" y="180"/>
                  <a:pt x="144" y="152"/>
                  <a:pt x="121" y="142"/>
                </a:cubicBezTo>
                <a:cubicBezTo>
                  <a:pt x="61" y="116"/>
                  <a:pt x="54" y="162"/>
                  <a:pt x="91" y="194"/>
                </a:cubicBezTo>
                <a:cubicBezTo>
                  <a:pt x="109" y="209"/>
                  <a:pt x="126" y="209"/>
                  <a:pt x="138" y="213"/>
                </a:cubicBezTo>
                <a:cubicBezTo>
                  <a:pt x="152" y="230"/>
                  <a:pt x="179" y="261"/>
                  <a:pt x="201" y="269"/>
                </a:cubicBezTo>
                <a:cubicBezTo>
                  <a:pt x="213" y="294"/>
                  <a:pt x="220" y="311"/>
                  <a:pt x="226" y="320"/>
                </a:cubicBezTo>
                <a:cubicBezTo>
                  <a:pt x="224" y="345"/>
                  <a:pt x="222" y="352"/>
                  <a:pt x="220" y="361"/>
                </a:cubicBezTo>
                <a:cubicBezTo>
                  <a:pt x="187" y="361"/>
                  <a:pt x="142" y="356"/>
                  <a:pt x="124" y="356"/>
                </a:cubicBezTo>
                <a:cubicBezTo>
                  <a:pt x="106" y="356"/>
                  <a:pt x="90" y="361"/>
                  <a:pt x="81" y="366"/>
                </a:cubicBezTo>
                <a:cubicBezTo>
                  <a:pt x="72" y="372"/>
                  <a:pt x="32" y="392"/>
                  <a:pt x="21" y="403"/>
                </a:cubicBezTo>
                <a:cubicBezTo>
                  <a:pt x="11" y="414"/>
                  <a:pt x="0" y="443"/>
                  <a:pt x="10" y="452"/>
                </a:cubicBezTo>
                <a:cubicBezTo>
                  <a:pt x="20" y="461"/>
                  <a:pt x="42" y="458"/>
                  <a:pt x="64" y="441"/>
                </a:cubicBezTo>
                <a:cubicBezTo>
                  <a:pt x="89" y="448"/>
                  <a:pt x="102" y="445"/>
                  <a:pt x="125" y="434"/>
                </a:cubicBezTo>
                <a:cubicBezTo>
                  <a:pt x="143" y="441"/>
                  <a:pt x="172" y="459"/>
                  <a:pt x="182" y="462"/>
                </a:cubicBezTo>
                <a:cubicBezTo>
                  <a:pt x="183" y="475"/>
                  <a:pt x="189" y="473"/>
                  <a:pt x="186" y="482"/>
                </a:cubicBezTo>
                <a:cubicBezTo>
                  <a:pt x="159" y="481"/>
                  <a:pt x="123" y="479"/>
                  <a:pt x="112" y="494"/>
                </a:cubicBezTo>
                <a:cubicBezTo>
                  <a:pt x="101" y="509"/>
                  <a:pt x="89" y="530"/>
                  <a:pt x="82" y="539"/>
                </a:cubicBezTo>
                <a:cubicBezTo>
                  <a:pt x="75" y="548"/>
                  <a:pt x="85" y="589"/>
                  <a:pt x="115" y="571"/>
                </a:cubicBezTo>
                <a:cubicBezTo>
                  <a:pt x="130" y="560"/>
                  <a:pt x="135" y="556"/>
                  <a:pt x="142" y="550"/>
                </a:cubicBezTo>
                <a:cubicBezTo>
                  <a:pt x="156" y="555"/>
                  <a:pt x="165" y="558"/>
                  <a:pt x="174" y="557"/>
                </a:cubicBezTo>
                <a:cubicBezTo>
                  <a:pt x="171" y="619"/>
                  <a:pt x="225" y="706"/>
                  <a:pt x="269" y="727"/>
                </a:cubicBezTo>
                <a:cubicBezTo>
                  <a:pt x="264" y="806"/>
                  <a:pt x="200" y="1213"/>
                  <a:pt x="195" y="1284"/>
                </a:cubicBezTo>
                <a:cubicBezTo>
                  <a:pt x="258" y="1284"/>
                  <a:pt x="420" y="1284"/>
                  <a:pt x="449" y="1284"/>
                </a:cubicBezTo>
                <a:cubicBezTo>
                  <a:pt x="449" y="1232"/>
                  <a:pt x="407" y="908"/>
                  <a:pt x="407" y="90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10" name="grass_hill"/>
          <p:cNvSpPr>
            <a:spLocks noEditPoints="1"/>
          </p:cNvSpPr>
          <p:nvPr/>
        </p:nvSpPr>
        <p:spPr bwMode="auto">
          <a:xfrm>
            <a:off x="-1" y="6342356"/>
            <a:ext cx="10468605" cy="1876715"/>
          </a:xfrm>
          <a:custGeom>
            <a:avLst/>
            <a:gdLst>
              <a:gd name="T0" fmla="*/ 3725 w 3856"/>
              <a:gd name="T1" fmla="*/ 915 h 1076"/>
              <a:gd name="T2" fmla="*/ 3682 w 3856"/>
              <a:gd name="T3" fmla="*/ 861 h 1076"/>
              <a:gd name="T4" fmla="*/ 3553 w 3856"/>
              <a:gd name="T5" fmla="*/ 914 h 1076"/>
              <a:gd name="T6" fmla="*/ 3538 w 3856"/>
              <a:gd name="T7" fmla="*/ 822 h 1076"/>
              <a:gd name="T8" fmla="*/ 3440 w 3856"/>
              <a:gd name="T9" fmla="*/ 877 h 1076"/>
              <a:gd name="T10" fmla="*/ 3395 w 3856"/>
              <a:gd name="T11" fmla="*/ 796 h 1076"/>
              <a:gd name="T12" fmla="*/ 3321 w 3856"/>
              <a:gd name="T13" fmla="*/ 841 h 1076"/>
              <a:gd name="T14" fmla="*/ 3248 w 3856"/>
              <a:gd name="T15" fmla="*/ 825 h 1076"/>
              <a:gd name="T16" fmla="*/ 3148 w 3856"/>
              <a:gd name="T17" fmla="*/ 810 h 1076"/>
              <a:gd name="T18" fmla="*/ 3088 w 3856"/>
              <a:gd name="T19" fmla="*/ 793 h 1076"/>
              <a:gd name="T20" fmla="*/ 3028 w 3856"/>
              <a:gd name="T21" fmla="*/ 803 h 1076"/>
              <a:gd name="T22" fmla="*/ 2943 w 3856"/>
              <a:gd name="T23" fmla="*/ 751 h 1076"/>
              <a:gd name="T24" fmla="*/ 2865 w 3856"/>
              <a:gd name="T25" fmla="*/ 743 h 1076"/>
              <a:gd name="T26" fmla="*/ 2785 w 3856"/>
              <a:gd name="T27" fmla="*/ 794 h 1076"/>
              <a:gd name="T28" fmla="*/ 2695 w 3856"/>
              <a:gd name="T29" fmla="*/ 803 h 1076"/>
              <a:gd name="T30" fmla="*/ 2584 w 3856"/>
              <a:gd name="T31" fmla="*/ 781 h 1076"/>
              <a:gd name="T32" fmla="*/ 2497 w 3856"/>
              <a:gd name="T33" fmla="*/ 785 h 1076"/>
              <a:gd name="T34" fmla="*/ 2414 w 3856"/>
              <a:gd name="T35" fmla="*/ 878 h 1076"/>
              <a:gd name="T36" fmla="*/ 2331 w 3856"/>
              <a:gd name="T37" fmla="*/ 837 h 1076"/>
              <a:gd name="T38" fmla="*/ 2249 w 3856"/>
              <a:gd name="T39" fmla="*/ 854 h 1076"/>
              <a:gd name="T40" fmla="*/ 2134 w 3856"/>
              <a:gd name="T41" fmla="*/ 824 h 1076"/>
              <a:gd name="T42" fmla="*/ 2102 w 3856"/>
              <a:gd name="T43" fmla="*/ 764 h 1076"/>
              <a:gd name="T44" fmla="*/ 1981 w 3856"/>
              <a:gd name="T45" fmla="*/ 799 h 1076"/>
              <a:gd name="T46" fmla="*/ 1914 w 3856"/>
              <a:gd name="T47" fmla="*/ 751 h 1076"/>
              <a:gd name="T48" fmla="*/ 1831 w 3856"/>
              <a:gd name="T49" fmla="*/ 712 h 1076"/>
              <a:gd name="T50" fmla="*/ 1779 w 3856"/>
              <a:gd name="T51" fmla="*/ 596 h 1076"/>
              <a:gd name="T52" fmla="*/ 1709 w 3856"/>
              <a:gd name="T53" fmla="*/ 628 h 1076"/>
              <a:gd name="T54" fmla="*/ 1638 w 3856"/>
              <a:gd name="T55" fmla="*/ 506 h 1076"/>
              <a:gd name="T56" fmla="*/ 1529 w 3856"/>
              <a:gd name="T57" fmla="*/ 482 h 1076"/>
              <a:gd name="T58" fmla="*/ 1437 w 3856"/>
              <a:gd name="T59" fmla="*/ 450 h 1076"/>
              <a:gd name="T60" fmla="*/ 1385 w 3856"/>
              <a:gd name="T61" fmla="*/ 412 h 1076"/>
              <a:gd name="T62" fmla="*/ 1318 w 3856"/>
              <a:gd name="T63" fmla="*/ 341 h 1076"/>
              <a:gd name="T64" fmla="*/ 1237 w 3856"/>
              <a:gd name="T65" fmla="*/ 294 h 1076"/>
              <a:gd name="T66" fmla="*/ 1181 w 3856"/>
              <a:gd name="T67" fmla="*/ 215 h 1076"/>
              <a:gd name="T68" fmla="*/ 1113 w 3856"/>
              <a:gd name="T69" fmla="*/ 140 h 1076"/>
              <a:gd name="T70" fmla="*/ 1026 w 3856"/>
              <a:gd name="T71" fmla="*/ 173 h 1076"/>
              <a:gd name="T72" fmla="*/ 937 w 3856"/>
              <a:gd name="T73" fmla="*/ 182 h 1076"/>
              <a:gd name="T74" fmla="*/ 859 w 3856"/>
              <a:gd name="T75" fmla="*/ 161 h 1076"/>
              <a:gd name="T76" fmla="*/ 768 w 3856"/>
              <a:gd name="T77" fmla="*/ 123 h 1076"/>
              <a:gd name="T78" fmla="*/ 707 w 3856"/>
              <a:gd name="T79" fmla="*/ 28 h 1076"/>
              <a:gd name="T80" fmla="*/ 585 w 3856"/>
              <a:gd name="T81" fmla="*/ 93 h 1076"/>
              <a:gd name="T82" fmla="*/ 472 w 3856"/>
              <a:gd name="T83" fmla="*/ 92 h 1076"/>
              <a:gd name="T84" fmla="*/ 400 w 3856"/>
              <a:gd name="T85" fmla="*/ 112 h 1076"/>
              <a:gd name="T86" fmla="*/ 347 w 3856"/>
              <a:gd name="T87" fmla="*/ 130 h 1076"/>
              <a:gd name="T88" fmla="*/ 276 w 3856"/>
              <a:gd name="T89" fmla="*/ 95 h 1076"/>
              <a:gd name="T90" fmla="*/ 216 w 3856"/>
              <a:gd name="T91" fmla="*/ 146 h 1076"/>
              <a:gd name="T92" fmla="*/ 137 w 3856"/>
              <a:gd name="T93" fmla="*/ 130 h 1076"/>
              <a:gd name="T94" fmla="*/ 81 w 3856"/>
              <a:gd name="T95" fmla="*/ 42 h 1076"/>
              <a:gd name="T96" fmla="*/ 2100 w 3856"/>
              <a:gd name="T97" fmla="*/ 827 h 1076"/>
              <a:gd name="T98" fmla="*/ 1867 w 3856"/>
              <a:gd name="T99" fmla="*/ 703 h 1076"/>
              <a:gd name="T100" fmla="*/ 1296 w 3856"/>
              <a:gd name="T101" fmla="*/ 335 h 1076"/>
              <a:gd name="T102" fmla="*/ 3645 w 3856"/>
              <a:gd name="T103" fmla="*/ 946 h 1076"/>
              <a:gd name="T104" fmla="*/ 2886 w 3856"/>
              <a:gd name="T105" fmla="*/ 791 h 1076"/>
              <a:gd name="T106" fmla="*/ 2788 w 3856"/>
              <a:gd name="T107" fmla="*/ 826 h 1076"/>
              <a:gd name="T108" fmla="*/ 2664 w 3856"/>
              <a:gd name="T109" fmla="*/ 755 h 1076"/>
              <a:gd name="T110" fmla="*/ 2222 w 3856"/>
              <a:gd name="T111" fmla="*/ 848 h 1076"/>
              <a:gd name="T112" fmla="*/ 1815 w 3856"/>
              <a:gd name="T113" fmla="*/ 721 h 1076"/>
              <a:gd name="T114" fmla="*/ 1645 w 3856"/>
              <a:gd name="T115" fmla="*/ 616 h 1076"/>
              <a:gd name="T116" fmla="*/ 559 w 3856"/>
              <a:gd name="T117" fmla="*/ 127 h 1076"/>
              <a:gd name="T118" fmla="*/ 376 w 3856"/>
              <a:gd name="T119" fmla="*/ 138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56" h="1076">
                <a:moveTo>
                  <a:pt x="3808" y="1050"/>
                </a:moveTo>
                <a:cubicBezTo>
                  <a:pt x="3811" y="1049"/>
                  <a:pt x="3814" y="1047"/>
                  <a:pt x="3817" y="1046"/>
                </a:cubicBezTo>
                <a:cubicBezTo>
                  <a:pt x="3814" y="1047"/>
                  <a:pt x="3811" y="1048"/>
                  <a:pt x="3807" y="1049"/>
                </a:cubicBezTo>
                <a:cubicBezTo>
                  <a:pt x="3804" y="1048"/>
                  <a:pt x="3802" y="1046"/>
                  <a:pt x="3799" y="1045"/>
                </a:cubicBezTo>
                <a:cubicBezTo>
                  <a:pt x="3803" y="1042"/>
                  <a:pt x="3808" y="1039"/>
                  <a:pt x="3810" y="1038"/>
                </a:cubicBezTo>
                <a:cubicBezTo>
                  <a:pt x="3814" y="1036"/>
                  <a:pt x="3800" y="1037"/>
                  <a:pt x="3787" y="1038"/>
                </a:cubicBezTo>
                <a:cubicBezTo>
                  <a:pt x="3784" y="1037"/>
                  <a:pt x="3781" y="1035"/>
                  <a:pt x="3778" y="1033"/>
                </a:cubicBezTo>
                <a:cubicBezTo>
                  <a:pt x="3789" y="1024"/>
                  <a:pt x="3806" y="1010"/>
                  <a:pt x="3806" y="1010"/>
                </a:cubicBezTo>
                <a:cubicBezTo>
                  <a:pt x="3806" y="1010"/>
                  <a:pt x="3792" y="1014"/>
                  <a:pt x="3777" y="1018"/>
                </a:cubicBezTo>
                <a:cubicBezTo>
                  <a:pt x="3786" y="987"/>
                  <a:pt x="3799" y="953"/>
                  <a:pt x="3827" y="922"/>
                </a:cubicBezTo>
                <a:cubicBezTo>
                  <a:pt x="3804" y="934"/>
                  <a:pt x="3776" y="971"/>
                  <a:pt x="3756" y="1013"/>
                </a:cubicBezTo>
                <a:cubicBezTo>
                  <a:pt x="3755" y="1013"/>
                  <a:pt x="3753" y="1013"/>
                  <a:pt x="3751" y="1013"/>
                </a:cubicBezTo>
                <a:cubicBezTo>
                  <a:pt x="3762" y="979"/>
                  <a:pt x="3774" y="939"/>
                  <a:pt x="3806" y="903"/>
                </a:cubicBezTo>
                <a:cubicBezTo>
                  <a:pt x="3788" y="912"/>
                  <a:pt x="3767" y="937"/>
                  <a:pt x="3750" y="967"/>
                </a:cubicBezTo>
                <a:cubicBezTo>
                  <a:pt x="3758" y="949"/>
                  <a:pt x="3769" y="930"/>
                  <a:pt x="3784" y="913"/>
                </a:cubicBezTo>
                <a:cubicBezTo>
                  <a:pt x="3763" y="924"/>
                  <a:pt x="3738" y="955"/>
                  <a:pt x="3719" y="992"/>
                </a:cubicBezTo>
                <a:cubicBezTo>
                  <a:pt x="3717" y="992"/>
                  <a:pt x="3715" y="992"/>
                  <a:pt x="3712" y="992"/>
                </a:cubicBezTo>
                <a:cubicBezTo>
                  <a:pt x="3722" y="960"/>
                  <a:pt x="3735" y="926"/>
                  <a:pt x="3763" y="894"/>
                </a:cubicBezTo>
                <a:cubicBezTo>
                  <a:pt x="3747" y="903"/>
                  <a:pt x="3729" y="923"/>
                  <a:pt x="3713" y="948"/>
                </a:cubicBezTo>
                <a:cubicBezTo>
                  <a:pt x="3716" y="937"/>
                  <a:pt x="3720" y="926"/>
                  <a:pt x="3725" y="915"/>
                </a:cubicBezTo>
                <a:cubicBezTo>
                  <a:pt x="3715" y="932"/>
                  <a:pt x="3706" y="950"/>
                  <a:pt x="3700" y="970"/>
                </a:cubicBezTo>
                <a:cubicBezTo>
                  <a:pt x="3698" y="974"/>
                  <a:pt x="3696" y="978"/>
                  <a:pt x="3694" y="982"/>
                </a:cubicBezTo>
                <a:cubicBezTo>
                  <a:pt x="3691" y="983"/>
                  <a:pt x="3689" y="984"/>
                  <a:pt x="3688" y="985"/>
                </a:cubicBezTo>
                <a:cubicBezTo>
                  <a:pt x="3687" y="984"/>
                  <a:pt x="3686" y="984"/>
                  <a:pt x="3686" y="983"/>
                </a:cubicBezTo>
                <a:cubicBezTo>
                  <a:pt x="3686" y="982"/>
                  <a:pt x="3686" y="980"/>
                  <a:pt x="3686" y="980"/>
                </a:cubicBezTo>
                <a:cubicBezTo>
                  <a:pt x="3682" y="981"/>
                  <a:pt x="3682" y="981"/>
                  <a:pt x="3682" y="981"/>
                </a:cubicBezTo>
                <a:cubicBezTo>
                  <a:pt x="3684" y="955"/>
                  <a:pt x="3690" y="927"/>
                  <a:pt x="3704" y="896"/>
                </a:cubicBezTo>
                <a:cubicBezTo>
                  <a:pt x="3694" y="912"/>
                  <a:pt x="3686" y="930"/>
                  <a:pt x="3680" y="949"/>
                </a:cubicBezTo>
                <a:cubicBezTo>
                  <a:pt x="3666" y="952"/>
                  <a:pt x="3666" y="952"/>
                  <a:pt x="3666" y="952"/>
                </a:cubicBezTo>
                <a:cubicBezTo>
                  <a:pt x="3668" y="944"/>
                  <a:pt x="3671" y="935"/>
                  <a:pt x="3674" y="926"/>
                </a:cubicBezTo>
                <a:cubicBezTo>
                  <a:pt x="3675" y="925"/>
                  <a:pt x="3675" y="925"/>
                  <a:pt x="3675" y="925"/>
                </a:cubicBezTo>
                <a:cubicBezTo>
                  <a:pt x="3674" y="926"/>
                  <a:pt x="3674" y="926"/>
                  <a:pt x="3674" y="926"/>
                </a:cubicBezTo>
                <a:cubicBezTo>
                  <a:pt x="3676" y="919"/>
                  <a:pt x="3679" y="913"/>
                  <a:pt x="3682" y="906"/>
                </a:cubicBezTo>
                <a:cubicBezTo>
                  <a:pt x="3678" y="913"/>
                  <a:pt x="3674" y="920"/>
                  <a:pt x="3671" y="927"/>
                </a:cubicBezTo>
                <a:cubicBezTo>
                  <a:pt x="3651" y="936"/>
                  <a:pt x="3651" y="936"/>
                  <a:pt x="3651" y="936"/>
                </a:cubicBezTo>
                <a:cubicBezTo>
                  <a:pt x="3653" y="929"/>
                  <a:pt x="3656" y="922"/>
                  <a:pt x="3658" y="915"/>
                </a:cubicBezTo>
                <a:cubicBezTo>
                  <a:pt x="3655" y="922"/>
                  <a:pt x="3651" y="930"/>
                  <a:pt x="3648" y="938"/>
                </a:cubicBezTo>
                <a:cubicBezTo>
                  <a:pt x="3644" y="940"/>
                  <a:pt x="3644" y="940"/>
                  <a:pt x="3644" y="940"/>
                </a:cubicBezTo>
                <a:cubicBezTo>
                  <a:pt x="3647" y="926"/>
                  <a:pt x="3651" y="912"/>
                  <a:pt x="3657" y="897"/>
                </a:cubicBezTo>
                <a:cubicBezTo>
                  <a:pt x="3664" y="885"/>
                  <a:pt x="3672" y="873"/>
                  <a:pt x="3682" y="861"/>
                </a:cubicBezTo>
                <a:cubicBezTo>
                  <a:pt x="3669" y="868"/>
                  <a:pt x="3654" y="883"/>
                  <a:pt x="3641" y="902"/>
                </a:cubicBezTo>
                <a:cubicBezTo>
                  <a:pt x="3641" y="900"/>
                  <a:pt x="3642" y="897"/>
                  <a:pt x="3643" y="895"/>
                </a:cubicBezTo>
                <a:cubicBezTo>
                  <a:pt x="3641" y="899"/>
                  <a:pt x="3639" y="902"/>
                  <a:pt x="3638" y="906"/>
                </a:cubicBezTo>
                <a:cubicBezTo>
                  <a:pt x="3635" y="910"/>
                  <a:pt x="3633" y="914"/>
                  <a:pt x="3630" y="917"/>
                </a:cubicBezTo>
                <a:cubicBezTo>
                  <a:pt x="3632" y="911"/>
                  <a:pt x="3635" y="904"/>
                  <a:pt x="3637" y="897"/>
                </a:cubicBezTo>
                <a:cubicBezTo>
                  <a:pt x="3632" y="907"/>
                  <a:pt x="3627" y="919"/>
                  <a:pt x="3623" y="930"/>
                </a:cubicBezTo>
                <a:cubicBezTo>
                  <a:pt x="3622" y="932"/>
                  <a:pt x="3621" y="934"/>
                  <a:pt x="3620" y="935"/>
                </a:cubicBezTo>
                <a:cubicBezTo>
                  <a:pt x="3622" y="925"/>
                  <a:pt x="3622" y="925"/>
                  <a:pt x="3622" y="925"/>
                </a:cubicBezTo>
                <a:cubicBezTo>
                  <a:pt x="3615" y="928"/>
                  <a:pt x="3615" y="928"/>
                  <a:pt x="3615" y="928"/>
                </a:cubicBezTo>
                <a:cubicBezTo>
                  <a:pt x="3624" y="900"/>
                  <a:pt x="3637" y="870"/>
                  <a:pt x="3661" y="843"/>
                </a:cubicBezTo>
                <a:cubicBezTo>
                  <a:pt x="3648" y="849"/>
                  <a:pt x="3633" y="864"/>
                  <a:pt x="3620" y="884"/>
                </a:cubicBezTo>
                <a:cubicBezTo>
                  <a:pt x="3620" y="881"/>
                  <a:pt x="3621" y="879"/>
                  <a:pt x="3622" y="876"/>
                </a:cubicBezTo>
                <a:cubicBezTo>
                  <a:pt x="3620" y="880"/>
                  <a:pt x="3618" y="884"/>
                  <a:pt x="3617" y="888"/>
                </a:cubicBezTo>
                <a:cubicBezTo>
                  <a:pt x="3613" y="894"/>
                  <a:pt x="3609" y="900"/>
                  <a:pt x="3605" y="906"/>
                </a:cubicBezTo>
                <a:cubicBezTo>
                  <a:pt x="3613" y="888"/>
                  <a:pt x="3624" y="870"/>
                  <a:pt x="3639" y="852"/>
                </a:cubicBezTo>
                <a:cubicBezTo>
                  <a:pt x="3619" y="862"/>
                  <a:pt x="3596" y="891"/>
                  <a:pt x="3578" y="925"/>
                </a:cubicBezTo>
                <a:cubicBezTo>
                  <a:pt x="3575" y="926"/>
                  <a:pt x="3573" y="927"/>
                  <a:pt x="3571" y="928"/>
                </a:cubicBezTo>
                <a:cubicBezTo>
                  <a:pt x="3570" y="928"/>
                  <a:pt x="3570" y="928"/>
                  <a:pt x="3569" y="927"/>
                </a:cubicBezTo>
                <a:cubicBezTo>
                  <a:pt x="3579" y="897"/>
                  <a:pt x="3592" y="864"/>
                  <a:pt x="3618" y="834"/>
                </a:cubicBezTo>
                <a:cubicBezTo>
                  <a:pt x="3597" y="845"/>
                  <a:pt x="3572" y="877"/>
                  <a:pt x="3553" y="914"/>
                </a:cubicBezTo>
                <a:cubicBezTo>
                  <a:pt x="3554" y="914"/>
                  <a:pt x="3554" y="914"/>
                  <a:pt x="3553" y="914"/>
                </a:cubicBezTo>
                <a:cubicBezTo>
                  <a:pt x="3552" y="916"/>
                  <a:pt x="3551" y="918"/>
                  <a:pt x="3550" y="919"/>
                </a:cubicBezTo>
                <a:cubicBezTo>
                  <a:pt x="3550" y="919"/>
                  <a:pt x="3550" y="919"/>
                  <a:pt x="3549" y="919"/>
                </a:cubicBezTo>
                <a:cubicBezTo>
                  <a:pt x="3551" y="916"/>
                  <a:pt x="3552" y="914"/>
                  <a:pt x="3553" y="914"/>
                </a:cubicBezTo>
                <a:cubicBezTo>
                  <a:pt x="3552" y="914"/>
                  <a:pt x="3548" y="916"/>
                  <a:pt x="3545" y="917"/>
                </a:cubicBezTo>
                <a:cubicBezTo>
                  <a:pt x="3542" y="916"/>
                  <a:pt x="3540" y="915"/>
                  <a:pt x="3538" y="914"/>
                </a:cubicBezTo>
                <a:cubicBezTo>
                  <a:pt x="3542" y="909"/>
                  <a:pt x="3548" y="902"/>
                  <a:pt x="3554" y="897"/>
                </a:cubicBezTo>
                <a:cubicBezTo>
                  <a:pt x="3559" y="894"/>
                  <a:pt x="3552" y="894"/>
                  <a:pt x="3542" y="896"/>
                </a:cubicBezTo>
                <a:cubicBezTo>
                  <a:pt x="3550" y="874"/>
                  <a:pt x="3562" y="852"/>
                  <a:pt x="3581" y="830"/>
                </a:cubicBezTo>
                <a:cubicBezTo>
                  <a:pt x="3572" y="835"/>
                  <a:pt x="3562" y="844"/>
                  <a:pt x="3553" y="855"/>
                </a:cubicBezTo>
                <a:cubicBezTo>
                  <a:pt x="3553" y="853"/>
                  <a:pt x="3554" y="851"/>
                  <a:pt x="3554" y="850"/>
                </a:cubicBezTo>
                <a:cubicBezTo>
                  <a:pt x="3553" y="852"/>
                  <a:pt x="3552" y="854"/>
                  <a:pt x="3551" y="857"/>
                </a:cubicBezTo>
                <a:cubicBezTo>
                  <a:pt x="3545" y="864"/>
                  <a:pt x="3539" y="872"/>
                  <a:pt x="3533" y="881"/>
                </a:cubicBezTo>
                <a:cubicBezTo>
                  <a:pt x="3536" y="865"/>
                  <a:pt x="3540" y="849"/>
                  <a:pt x="3547" y="833"/>
                </a:cubicBezTo>
                <a:cubicBezTo>
                  <a:pt x="3536" y="853"/>
                  <a:pt x="3527" y="875"/>
                  <a:pt x="3522" y="899"/>
                </a:cubicBezTo>
                <a:cubicBezTo>
                  <a:pt x="3517" y="900"/>
                  <a:pt x="3512" y="901"/>
                  <a:pt x="3508" y="902"/>
                </a:cubicBezTo>
                <a:cubicBezTo>
                  <a:pt x="3506" y="901"/>
                  <a:pt x="3504" y="900"/>
                  <a:pt x="3502" y="899"/>
                </a:cubicBezTo>
                <a:cubicBezTo>
                  <a:pt x="3512" y="880"/>
                  <a:pt x="3512" y="880"/>
                  <a:pt x="3512" y="880"/>
                </a:cubicBezTo>
                <a:cubicBezTo>
                  <a:pt x="3512" y="880"/>
                  <a:pt x="3507" y="881"/>
                  <a:pt x="3500" y="883"/>
                </a:cubicBezTo>
                <a:cubicBezTo>
                  <a:pt x="3509" y="863"/>
                  <a:pt x="3521" y="842"/>
                  <a:pt x="3538" y="822"/>
                </a:cubicBezTo>
                <a:cubicBezTo>
                  <a:pt x="3525" y="828"/>
                  <a:pt x="3510" y="844"/>
                  <a:pt x="3496" y="864"/>
                </a:cubicBezTo>
                <a:cubicBezTo>
                  <a:pt x="3498" y="849"/>
                  <a:pt x="3502" y="833"/>
                  <a:pt x="3508" y="817"/>
                </a:cubicBezTo>
                <a:cubicBezTo>
                  <a:pt x="3499" y="836"/>
                  <a:pt x="3491" y="857"/>
                  <a:pt x="3486" y="879"/>
                </a:cubicBezTo>
                <a:cubicBezTo>
                  <a:pt x="3483" y="883"/>
                  <a:pt x="3481" y="886"/>
                  <a:pt x="3479" y="890"/>
                </a:cubicBezTo>
                <a:cubicBezTo>
                  <a:pt x="3479" y="890"/>
                  <a:pt x="3478" y="890"/>
                  <a:pt x="3478" y="890"/>
                </a:cubicBezTo>
                <a:cubicBezTo>
                  <a:pt x="3477" y="890"/>
                  <a:pt x="3475" y="890"/>
                  <a:pt x="3474" y="889"/>
                </a:cubicBezTo>
                <a:cubicBezTo>
                  <a:pt x="3474" y="884"/>
                  <a:pt x="3475" y="880"/>
                  <a:pt x="3475" y="875"/>
                </a:cubicBezTo>
                <a:cubicBezTo>
                  <a:pt x="3484" y="851"/>
                  <a:pt x="3497" y="827"/>
                  <a:pt x="3517" y="803"/>
                </a:cubicBezTo>
                <a:cubicBezTo>
                  <a:pt x="3505" y="809"/>
                  <a:pt x="3493" y="821"/>
                  <a:pt x="3481" y="837"/>
                </a:cubicBezTo>
                <a:cubicBezTo>
                  <a:pt x="3484" y="821"/>
                  <a:pt x="3489" y="805"/>
                  <a:pt x="3496" y="788"/>
                </a:cubicBezTo>
                <a:cubicBezTo>
                  <a:pt x="3490" y="798"/>
                  <a:pt x="3485" y="810"/>
                  <a:pt x="3480" y="822"/>
                </a:cubicBezTo>
                <a:cubicBezTo>
                  <a:pt x="3482" y="814"/>
                  <a:pt x="3484" y="807"/>
                  <a:pt x="3487" y="799"/>
                </a:cubicBezTo>
                <a:cubicBezTo>
                  <a:pt x="3478" y="817"/>
                  <a:pt x="3470" y="838"/>
                  <a:pt x="3465" y="860"/>
                </a:cubicBezTo>
                <a:cubicBezTo>
                  <a:pt x="3462" y="865"/>
                  <a:pt x="3459" y="870"/>
                  <a:pt x="3456" y="875"/>
                </a:cubicBezTo>
                <a:cubicBezTo>
                  <a:pt x="3455" y="875"/>
                  <a:pt x="3454" y="875"/>
                  <a:pt x="3453" y="876"/>
                </a:cubicBezTo>
                <a:cubicBezTo>
                  <a:pt x="3453" y="864"/>
                  <a:pt x="3454" y="851"/>
                  <a:pt x="3456" y="838"/>
                </a:cubicBezTo>
                <a:cubicBezTo>
                  <a:pt x="3458" y="829"/>
                  <a:pt x="3462" y="819"/>
                  <a:pt x="3465" y="808"/>
                </a:cubicBezTo>
                <a:cubicBezTo>
                  <a:pt x="3463" y="813"/>
                  <a:pt x="3461" y="817"/>
                  <a:pt x="3459" y="822"/>
                </a:cubicBezTo>
                <a:cubicBezTo>
                  <a:pt x="3462" y="805"/>
                  <a:pt x="3467" y="788"/>
                  <a:pt x="3475" y="769"/>
                </a:cubicBezTo>
                <a:cubicBezTo>
                  <a:pt x="3457" y="800"/>
                  <a:pt x="3445" y="837"/>
                  <a:pt x="3440" y="877"/>
                </a:cubicBezTo>
                <a:cubicBezTo>
                  <a:pt x="3440" y="877"/>
                  <a:pt x="3439" y="877"/>
                  <a:pt x="3438" y="876"/>
                </a:cubicBezTo>
                <a:cubicBezTo>
                  <a:pt x="3435" y="850"/>
                  <a:pt x="3435" y="850"/>
                  <a:pt x="3435" y="850"/>
                </a:cubicBezTo>
                <a:cubicBezTo>
                  <a:pt x="3435" y="850"/>
                  <a:pt x="3435" y="851"/>
                  <a:pt x="3434" y="851"/>
                </a:cubicBezTo>
                <a:cubicBezTo>
                  <a:pt x="3437" y="829"/>
                  <a:pt x="3442" y="804"/>
                  <a:pt x="3454" y="779"/>
                </a:cubicBezTo>
                <a:cubicBezTo>
                  <a:pt x="3447" y="790"/>
                  <a:pt x="3442" y="801"/>
                  <a:pt x="3437" y="813"/>
                </a:cubicBezTo>
                <a:cubicBezTo>
                  <a:pt x="3439" y="805"/>
                  <a:pt x="3441" y="798"/>
                  <a:pt x="3444" y="790"/>
                </a:cubicBezTo>
                <a:cubicBezTo>
                  <a:pt x="3433" y="811"/>
                  <a:pt x="3425" y="835"/>
                  <a:pt x="3420" y="860"/>
                </a:cubicBezTo>
                <a:cubicBezTo>
                  <a:pt x="3416" y="862"/>
                  <a:pt x="3413" y="865"/>
                  <a:pt x="3410" y="867"/>
                </a:cubicBezTo>
                <a:cubicBezTo>
                  <a:pt x="3410" y="867"/>
                  <a:pt x="3410" y="867"/>
                  <a:pt x="3410" y="867"/>
                </a:cubicBezTo>
                <a:cubicBezTo>
                  <a:pt x="3410" y="854"/>
                  <a:pt x="3412" y="840"/>
                  <a:pt x="3414" y="825"/>
                </a:cubicBezTo>
                <a:cubicBezTo>
                  <a:pt x="3421" y="813"/>
                  <a:pt x="3429" y="800"/>
                  <a:pt x="3440" y="788"/>
                </a:cubicBezTo>
                <a:cubicBezTo>
                  <a:pt x="3433" y="792"/>
                  <a:pt x="3425" y="798"/>
                  <a:pt x="3418" y="806"/>
                </a:cubicBezTo>
                <a:cubicBezTo>
                  <a:pt x="3421" y="791"/>
                  <a:pt x="3426" y="776"/>
                  <a:pt x="3432" y="760"/>
                </a:cubicBezTo>
                <a:cubicBezTo>
                  <a:pt x="3423" y="777"/>
                  <a:pt x="3414" y="796"/>
                  <a:pt x="3408" y="816"/>
                </a:cubicBezTo>
                <a:cubicBezTo>
                  <a:pt x="3398" y="828"/>
                  <a:pt x="3389" y="842"/>
                  <a:pt x="3380" y="858"/>
                </a:cubicBezTo>
                <a:cubicBezTo>
                  <a:pt x="3380" y="858"/>
                  <a:pt x="3380" y="858"/>
                  <a:pt x="3380" y="858"/>
                </a:cubicBezTo>
                <a:cubicBezTo>
                  <a:pt x="3381" y="852"/>
                  <a:pt x="3381" y="846"/>
                  <a:pt x="3383" y="840"/>
                </a:cubicBezTo>
                <a:cubicBezTo>
                  <a:pt x="3385" y="828"/>
                  <a:pt x="3388" y="817"/>
                  <a:pt x="3393" y="805"/>
                </a:cubicBezTo>
                <a:cubicBezTo>
                  <a:pt x="3392" y="807"/>
                  <a:pt x="3391" y="809"/>
                  <a:pt x="3389" y="812"/>
                </a:cubicBezTo>
                <a:cubicBezTo>
                  <a:pt x="3391" y="807"/>
                  <a:pt x="3393" y="801"/>
                  <a:pt x="3395" y="796"/>
                </a:cubicBezTo>
                <a:cubicBezTo>
                  <a:pt x="3389" y="807"/>
                  <a:pt x="3384" y="820"/>
                  <a:pt x="3379" y="833"/>
                </a:cubicBezTo>
                <a:cubicBezTo>
                  <a:pt x="3379" y="833"/>
                  <a:pt x="3378" y="833"/>
                  <a:pt x="3378" y="833"/>
                </a:cubicBezTo>
                <a:cubicBezTo>
                  <a:pt x="3381" y="822"/>
                  <a:pt x="3385" y="810"/>
                  <a:pt x="3391" y="798"/>
                </a:cubicBezTo>
                <a:cubicBezTo>
                  <a:pt x="3384" y="810"/>
                  <a:pt x="3378" y="822"/>
                  <a:pt x="3372" y="836"/>
                </a:cubicBezTo>
                <a:cubicBezTo>
                  <a:pt x="3368" y="838"/>
                  <a:pt x="3363" y="841"/>
                  <a:pt x="3358" y="844"/>
                </a:cubicBezTo>
                <a:cubicBezTo>
                  <a:pt x="3359" y="838"/>
                  <a:pt x="3360" y="833"/>
                  <a:pt x="3360" y="827"/>
                </a:cubicBezTo>
                <a:cubicBezTo>
                  <a:pt x="3362" y="820"/>
                  <a:pt x="3365" y="814"/>
                  <a:pt x="3367" y="807"/>
                </a:cubicBezTo>
                <a:cubicBezTo>
                  <a:pt x="3365" y="810"/>
                  <a:pt x="3364" y="814"/>
                  <a:pt x="3362" y="817"/>
                </a:cubicBezTo>
                <a:cubicBezTo>
                  <a:pt x="3365" y="804"/>
                  <a:pt x="3369" y="791"/>
                  <a:pt x="3374" y="777"/>
                </a:cubicBezTo>
                <a:cubicBezTo>
                  <a:pt x="3364" y="796"/>
                  <a:pt x="3356" y="817"/>
                  <a:pt x="3351" y="839"/>
                </a:cubicBezTo>
                <a:cubicBezTo>
                  <a:pt x="3355" y="820"/>
                  <a:pt x="3360" y="801"/>
                  <a:pt x="3370" y="780"/>
                </a:cubicBezTo>
                <a:cubicBezTo>
                  <a:pt x="3358" y="800"/>
                  <a:pt x="3348" y="822"/>
                  <a:pt x="3341" y="847"/>
                </a:cubicBezTo>
                <a:cubicBezTo>
                  <a:pt x="3340" y="846"/>
                  <a:pt x="3339" y="846"/>
                  <a:pt x="3337" y="846"/>
                </a:cubicBezTo>
                <a:cubicBezTo>
                  <a:pt x="3338" y="841"/>
                  <a:pt x="3339" y="835"/>
                  <a:pt x="3344" y="830"/>
                </a:cubicBezTo>
                <a:cubicBezTo>
                  <a:pt x="3347" y="825"/>
                  <a:pt x="3345" y="826"/>
                  <a:pt x="3340" y="829"/>
                </a:cubicBezTo>
                <a:cubicBezTo>
                  <a:pt x="3343" y="815"/>
                  <a:pt x="3346" y="801"/>
                  <a:pt x="3352" y="787"/>
                </a:cubicBezTo>
                <a:cubicBezTo>
                  <a:pt x="3345" y="801"/>
                  <a:pt x="3339" y="815"/>
                  <a:pt x="3334" y="831"/>
                </a:cubicBezTo>
                <a:cubicBezTo>
                  <a:pt x="3337" y="817"/>
                  <a:pt x="3340" y="803"/>
                  <a:pt x="3346" y="789"/>
                </a:cubicBezTo>
                <a:cubicBezTo>
                  <a:pt x="3338" y="804"/>
                  <a:pt x="3332" y="820"/>
                  <a:pt x="3327" y="838"/>
                </a:cubicBezTo>
                <a:cubicBezTo>
                  <a:pt x="3325" y="839"/>
                  <a:pt x="3323" y="840"/>
                  <a:pt x="3321" y="841"/>
                </a:cubicBezTo>
                <a:cubicBezTo>
                  <a:pt x="3321" y="841"/>
                  <a:pt x="3320" y="841"/>
                  <a:pt x="3320" y="841"/>
                </a:cubicBezTo>
                <a:cubicBezTo>
                  <a:pt x="3329" y="814"/>
                  <a:pt x="3341" y="784"/>
                  <a:pt x="3363" y="754"/>
                </a:cubicBezTo>
                <a:cubicBezTo>
                  <a:pt x="3345" y="772"/>
                  <a:pt x="3330" y="795"/>
                  <a:pt x="3317" y="820"/>
                </a:cubicBezTo>
                <a:cubicBezTo>
                  <a:pt x="3320" y="804"/>
                  <a:pt x="3324" y="787"/>
                  <a:pt x="3331" y="769"/>
                </a:cubicBezTo>
                <a:cubicBezTo>
                  <a:pt x="3322" y="787"/>
                  <a:pt x="3314" y="806"/>
                  <a:pt x="3309" y="827"/>
                </a:cubicBezTo>
                <a:cubicBezTo>
                  <a:pt x="3306" y="830"/>
                  <a:pt x="3302" y="833"/>
                  <a:pt x="3299" y="836"/>
                </a:cubicBezTo>
                <a:cubicBezTo>
                  <a:pt x="3298" y="836"/>
                  <a:pt x="3296" y="835"/>
                  <a:pt x="3295" y="835"/>
                </a:cubicBezTo>
                <a:cubicBezTo>
                  <a:pt x="3301" y="816"/>
                  <a:pt x="3308" y="795"/>
                  <a:pt x="3318" y="773"/>
                </a:cubicBezTo>
                <a:cubicBezTo>
                  <a:pt x="3324" y="765"/>
                  <a:pt x="3330" y="756"/>
                  <a:pt x="3338" y="747"/>
                </a:cubicBezTo>
                <a:cubicBezTo>
                  <a:pt x="3336" y="748"/>
                  <a:pt x="3333" y="750"/>
                  <a:pt x="3331" y="751"/>
                </a:cubicBezTo>
                <a:cubicBezTo>
                  <a:pt x="3335" y="746"/>
                  <a:pt x="3338" y="740"/>
                  <a:pt x="3342" y="735"/>
                </a:cubicBezTo>
                <a:cubicBezTo>
                  <a:pt x="3336" y="742"/>
                  <a:pt x="3330" y="749"/>
                  <a:pt x="3324" y="757"/>
                </a:cubicBezTo>
                <a:cubicBezTo>
                  <a:pt x="3310" y="769"/>
                  <a:pt x="3295" y="788"/>
                  <a:pt x="3282" y="810"/>
                </a:cubicBezTo>
                <a:cubicBezTo>
                  <a:pt x="3285" y="803"/>
                  <a:pt x="3288" y="796"/>
                  <a:pt x="3291" y="788"/>
                </a:cubicBezTo>
                <a:cubicBezTo>
                  <a:pt x="3286" y="797"/>
                  <a:pt x="3281" y="805"/>
                  <a:pt x="3277" y="815"/>
                </a:cubicBezTo>
                <a:cubicBezTo>
                  <a:pt x="3276" y="816"/>
                  <a:pt x="3274" y="816"/>
                  <a:pt x="3273" y="818"/>
                </a:cubicBezTo>
                <a:cubicBezTo>
                  <a:pt x="3276" y="801"/>
                  <a:pt x="3282" y="785"/>
                  <a:pt x="3290" y="767"/>
                </a:cubicBezTo>
                <a:cubicBezTo>
                  <a:pt x="3279" y="784"/>
                  <a:pt x="3270" y="804"/>
                  <a:pt x="3264" y="824"/>
                </a:cubicBezTo>
                <a:cubicBezTo>
                  <a:pt x="3262" y="825"/>
                  <a:pt x="3261" y="826"/>
                  <a:pt x="3259" y="827"/>
                </a:cubicBezTo>
                <a:cubicBezTo>
                  <a:pt x="3256" y="827"/>
                  <a:pt x="3252" y="826"/>
                  <a:pt x="3248" y="825"/>
                </a:cubicBezTo>
                <a:cubicBezTo>
                  <a:pt x="3257" y="797"/>
                  <a:pt x="3270" y="767"/>
                  <a:pt x="3295" y="738"/>
                </a:cubicBezTo>
                <a:cubicBezTo>
                  <a:pt x="3276" y="748"/>
                  <a:pt x="3253" y="776"/>
                  <a:pt x="3235" y="809"/>
                </a:cubicBezTo>
                <a:cubicBezTo>
                  <a:pt x="3232" y="811"/>
                  <a:pt x="3229" y="814"/>
                  <a:pt x="3225" y="817"/>
                </a:cubicBezTo>
                <a:cubicBezTo>
                  <a:pt x="3234" y="793"/>
                  <a:pt x="3247" y="769"/>
                  <a:pt x="3267" y="745"/>
                </a:cubicBezTo>
                <a:cubicBezTo>
                  <a:pt x="3248" y="755"/>
                  <a:pt x="3225" y="784"/>
                  <a:pt x="3206" y="817"/>
                </a:cubicBezTo>
                <a:cubicBezTo>
                  <a:pt x="3206" y="817"/>
                  <a:pt x="3206" y="817"/>
                  <a:pt x="3205" y="818"/>
                </a:cubicBezTo>
                <a:cubicBezTo>
                  <a:pt x="3202" y="817"/>
                  <a:pt x="3198" y="817"/>
                  <a:pt x="3195" y="816"/>
                </a:cubicBezTo>
                <a:cubicBezTo>
                  <a:pt x="3196" y="813"/>
                  <a:pt x="3196" y="810"/>
                  <a:pt x="3197" y="807"/>
                </a:cubicBezTo>
                <a:cubicBezTo>
                  <a:pt x="3199" y="806"/>
                  <a:pt x="3199" y="806"/>
                  <a:pt x="3198" y="806"/>
                </a:cubicBezTo>
                <a:cubicBezTo>
                  <a:pt x="3205" y="783"/>
                  <a:pt x="3215" y="758"/>
                  <a:pt x="3232" y="734"/>
                </a:cubicBezTo>
                <a:cubicBezTo>
                  <a:pt x="3213" y="756"/>
                  <a:pt x="3196" y="783"/>
                  <a:pt x="3184" y="814"/>
                </a:cubicBezTo>
                <a:cubicBezTo>
                  <a:pt x="3184" y="814"/>
                  <a:pt x="3184" y="814"/>
                  <a:pt x="3184" y="814"/>
                </a:cubicBezTo>
                <a:cubicBezTo>
                  <a:pt x="3183" y="797"/>
                  <a:pt x="3183" y="779"/>
                  <a:pt x="3187" y="760"/>
                </a:cubicBezTo>
                <a:cubicBezTo>
                  <a:pt x="3193" y="745"/>
                  <a:pt x="3201" y="730"/>
                  <a:pt x="3211" y="715"/>
                </a:cubicBezTo>
                <a:cubicBezTo>
                  <a:pt x="3204" y="723"/>
                  <a:pt x="3197" y="732"/>
                  <a:pt x="3191" y="742"/>
                </a:cubicBezTo>
                <a:cubicBezTo>
                  <a:pt x="3191" y="740"/>
                  <a:pt x="3192" y="739"/>
                  <a:pt x="3192" y="737"/>
                </a:cubicBezTo>
                <a:cubicBezTo>
                  <a:pt x="3188" y="743"/>
                  <a:pt x="3184" y="750"/>
                  <a:pt x="3181" y="758"/>
                </a:cubicBezTo>
                <a:cubicBezTo>
                  <a:pt x="3172" y="773"/>
                  <a:pt x="3165" y="789"/>
                  <a:pt x="3160" y="806"/>
                </a:cubicBezTo>
                <a:cubicBezTo>
                  <a:pt x="3159" y="806"/>
                  <a:pt x="3156" y="808"/>
                  <a:pt x="3152" y="811"/>
                </a:cubicBezTo>
                <a:cubicBezTo>
                  <a:pt x="3151" y="810"/>
                  <a:pt x="3150" y="810"/>
                  <a:pt x="3148" y="810"/>
                </a:cubicBezTo>
                <a:cubicBezTo>
                  <a:pt x="3151" y="801"/>
                  <a:pt x="3154" y="791"/>
                  <a:pt x="3158" y="781"/>
                </a:cubicBezTo>
                <a:cubicBezTo>
                  <a:pt x="3153" y="789"/>
                  <a:pt x="3149" y="798"/>
                  <a:pt x="3146" y="807"/>
                </a:cubicBezTo>
                <a:cubicBezTo>
                  <a:pt x="3148" y="790"/>
                  <a:pt x="3153" y="771"/>
                  <a:pt x="3160" y="752"/>
                </a:cubicBezTo>
                <a:cubicBezTo>
                  <a:pt x="3151" y="770"/>
                  <a:pt x="3143" y="789"/>
                  <a:pt x="3138" y="809"/>
                </a:cubicBezTo>
                <a:cubicBezTo>
                  <a:pt x="3136" y="809"/>
                  <a:pt x="3135" y="809"/>
                  <a:pt x="3133" y="809"/>
                </a:cubicBezTo>
                <a:cubicBezTo>
                  <a:pt x="3135" y="800"/>
                  <a:pt x="3137" y="793"/>
                  <a:pt x="3137" y="793"/>
                </a:cubicBezTo>
                <a:cubicBezTo>
                  <a:pt x="3137" y="793"/>
                  <a:pt x="3131" y="799"/>
                  <a:pt x="3124" y="805"/>
                </a:cubicBezTo>
                <a:cubicBezTo>
                  <a:pt x="3127" y="792"/>
                  <a:pt x="3131" y="777"/>
                  <a:pt x="3137" y="762"/>
                </a:cubicBezTo>
                <a:cubicBezTo>
                  <a:pt x="3129" y="776"/>
                  <a:pt x="3123" y="791"/>
                  <a:pt x="3118" y="807"/>
                </a:cubicBezTo>
                <a:cubicBezTo>
                  <a:pt x="3118" y="807"/>
                  <a:pt x="3118" y="807"/>
                  <a:pt x="3118" y="807"/>
                </a:cubicBezTo>
                <a:cubicBezTo>
                  <a:pt x="3120" y="788"/>
                  <a:pt x="3124" y="768"/>
                  <a:pt x="3133" y="747"/>
                </a:cubicBezTo>
                <a:cubicBezTo>
                  <a:pt x="3123" y="765"/>
                  <a:pt x="3115" y="785"/>
                  <a:pt x="3110" y="807"/>
                </a:cubicBezTo>
                <a:cubicBezTo>
                  <a:pt x="3108" y="806"/>
                  <a:pt x="3106" y="806"/>
                  <a:pt x="3103" y="806"/>
                </a:cubicBezTo>
                <a:cubicBezTo>
                  <a:pt x="3104" y="801"/>
                  <a:pt x="3105" y="796"/>
                  <a:pt x="3106" y="795"/>
                </a:cubicBezTo>
                <a:cubicBezTo>
                  <a:pt x="3106" y="794"/>
                  <a:pt x="3101" y="797"/>
                  <a:pt x="3095" y="803"/>
                </a:cubicBezTo>
                <a:cubicBezTo>
                  <a:pt x="3096" y="797"/>
                  <a:pt x="3096" y="792"/>
                  <a:pt x="3097" y="786"/>
                </a:cubicBezTo>
                <a:cubicBezTo>
                  <a:pt x="3102" y="777"/>
                  <a:pt x="3108" y="768"/>
                  <a:pt x="3115" y="758"/>
                </a:cubicBezTo>
                <a:cubicBezTo>
                  <a:pt x="3109" y="765"/>
                  <a:pt x="3103" y="771"/>
                  <a:pt x="3098" y="779"/>
                </a:cubicBezTo>
                <a:cubicBezTo>
                  <a:pt x="3101" y="763"/>
                  <a:pt x="3105" y="746"/>
                  <a:pt x="3111" y="728"/>
                </a:cubicBezTo>
                <a:cubicBezTo>
                  <a:pt x="3101" y="748"/>
                  <a:pt x="3093" y="769"/>
                  <a:pt x="3088" y="793"/>
                </a:cubicBezTo>
                <a:cubicBezTo>
                  <a:pt x="3086" y="796"/>
                  <a:pt x="3083" y="800"/>
                  <a:pt x="3081" y="804"/>
                </a:cubicBezTo>
                <a:cubicBezTo>
                  <a:pt x="3082" y="798"/>
                  <a:pt x="3083" y="792"/>
                  <a:pt x="3084" y="790"/>
                </a:cubicBezTo>
                <a:cubicBezTo>
                  <a:pt x="3086" y="784"/>
                  <a:pt x="3088" y="777"/>
                  <a:pt x="3090" y="771"/>
                </a:cubicBezTo>
                <a:cubicBezTo>
                  <a:pt x="3087" y="778"/>
                  <a:pt x="3083" y="785"/>
                  <a:pt x="3080" y="792"/>
                </a:cubicBezTo>
                <a:cubicBezTo>
                  <a:pt x="3077" y="795"/>
                  <a:pt x="3073" y="799"/>
                  <a:pt x="3069" y="804"/>
                </a:cubicBezTo>
                <a:cubicBezTo>
                  <a:pt x="3066" y="804"/>
                  <a:pt x="3063" y="804"/>
                  <a:pt x="3060" y="804"/>
                </a:cubicBezTo>
                <a:cubicBezTo>
                  <a:pt x="3061" y="801"/>
                  <a:pt x="3062" y="798"/>
                  <a:pt x="3063" y="795"/>
                </a:cubicBezTo>
                <a:cubicBezTo>
                  <a:pt x="3062" y="796"/>
                  <a:pt x="3060" y="798"/>
                  <a:pt x="3058" y="800"/>
                </a:cubicBezTo>
                <a:cubicBezTo>
                  <a:pt x="3060" y="796"/>
                  <a:pt x="3062" y="793"/>
                  <a:pt x="3064" y="791"/>
                </a:cubicBezTo>
                <a:cubicBezTo>
                  <a:pt x="3064" y="791"/>
                  <a:pt x="3064" y="791"/>
                  <a:pt x="3064" y="791"/>
                </a:cubicBezTo>
                <a:cubicBezTo>
                  <a:pt x="3072" y="775"/>
                  <a:pt x="3081" y="757"/>
                  <a:pt x="3094" y="740"/>
                </a:cubicBezTo>
                <a:cubicBezTo>
                  <a:pt x="3081" y="754"/>
                  <a:pt x="3069" y="770"/>
                  <a:pt x="3059" y="787"/>
                </a:cubicBezTo>
                <a:cubicBezTo>
                  <a:pt x="3061" y="777"/>
                  <a:pt x="3064" y="766"/>
                  <a:pt x="3069" y="754"/>
                </a:cubicBezTo>
                <a:cubicBezTo>
                  <a:pt x="3070" y="753"/>
                  <a:pt x="3071" y="751"/>
                  <a:pt x="3072" y="750"/>
                </a:cubicBezTo>
                <a:cubicBezTo>
                  <a:pt x="3071" y="751"/>
                  <a:pt x="3070" y="752"/>
                  <a:pt x="3069" y="753"/>
                </a:cubicBezTo>
                <a:cubicBezTo>
                  <a:pt x="3069" y="752"/>
                  <a:pt x="3069" y="752"/>
                  <a:pt x="3069" y="752"/>
                </a:cubicBezTo>
                <a:cubicBezTo>
                  <a:pt x="3069" y="752"/>
                  <a:pt x="3069" y="753"/>
                  <a:pt x="3069" y="753"/>
                </a:cubicBezTo>
                <a:cubicBezTo>
                  <a:pt x="3058" y="765"/>
                  <a:pt x="3048" y="778"/>
                  <a:pt x="3039" y="793"/>
                </a:cubicBezTo>
                <a:cubicBezTo>
                  <a:pt x="3039" y="789"/>
                  <a:pt x="3039" y="787"/>
                  <a:pt x="3039" y="787"/>
                </a:cubicBezTo>
                <a:cubicBezTo>
                  <a:pt x="3039" y="787"/>
                  <a:pt x="3034" y="795"/>
                  <a:pt x="3028" y="803"/>
                </a:cubicBezTo>
                <a:cubicBezTo>
                  <a:pt x="3024" y="803"/>
                  <a:pt x="3019" y="803"/>
                  <a:pt x="3014" y="803"/>
                </a:cubicBezTo>
                <a:cubicBezTo>
                  <a:pt x="3014" y="802"/>
                  <a:pt x="3014" y="802"/>
                  <a:pt x="3014" y="801"/>
                </a:cubicBezTo>
                <a:cubicBezTo>
                  <a:pt x="3022" y="779"/>
                  <a:pt x="3033" y="755"/>
                  <a:pt x="3051" y="731"/>
                </a:cubicBezTo>
                <a:cubicBezTo>
                  <a:pt x="3037" y="745"/>
                  <a:pt x="3025" y="762"/>
                  <a:pt x="3015" y="780"/>
                </a:cubicBezTo>
                <a:cubicBezTo>
                  <a:pt x="3015" y="780"/>
                  <a:pt x="3015" y="780"/>
                  <a:pt x="3015" y="780"/>
                </a:cubicBezTo>
                <a:cubicBezTo>
                  <a:pt x="3015" y="780"/>
                  <a:pt x="3003" y="792"/>
                  <a:pt x="2994" y="803"/>
                </a:cubicBezTo>
                <a:cubicBezTo>
                  <a:pt x="2993" y="803"/>
                  <a:pt x="2993" y="803"/>
                  <a:pt x="2993" y="803"/>
                </a:cubicBezTo>
                <a:cubicBezTo>
                  <a:pt x="3002" y="775"/>
                  <a:pt x="3015" y="745"/>
                  <a:pt x="3040" y="716"/>
                </a:cubicBezTo>
                <a:cubicBezTo>
                  <a:pt x="3021" y="726"/>
                  <a:pt x="3000" y="752"/>
                  <a:pt x="2982" y="783"/>
                </a:cubicBezTo>
                <a:cubicBezTo>
                  <a:pt x="2984" y="764"/>
                  <a:pt x="2989" y="743"/>
                  <a:pt x="2997" y="722"/>
                </a:cubicBezTo>
                <a:cubicBezTo>
                  <a:pt x="2985" y="745"/>
                  <a:pt x="2976" y="770"/>
                  <a:pt x="2971" y="798"/>
                </a:cubicBezTo>
                <a:cubicBezTo>
                  <a:pt x="2968" y="800"/>
                  <a:pt x="2966" y="802"/>
                  <a:pt x="2964" y="804"/>
                </a:cubicBezTo>
                <a:cubicBezTo>
                  <a:pt x="2962" y="804"/>
                  <a:pt x="2960" y="804"/>
                  <a:pt x="2958" y="805"/>
                </a:cubicBezTo>
                <a:cubicBezTo>
                  <a:pt x="2958" y="798"/>
                  <a:pt x="2959" y="792"/>
                  <a:pt x="2959" y="786"/>
                </a:cubicBezTo>
                <a:cubicBezTo>
                  <a:pt x="2961" y="777"/>
                  <a:pt x="2964" y="767"/>
                  <a:pt x="2968" y="758"/>
                </a:cubicBezTo>
                <a:cubicBezTo>
                  <a:pt x="2965" y="764"/>
                  <a:pt x="2962" y="769"/>
                  <a:pt x="2960" y="775"/>
                </a:cubicBezTo>
                <a:cubicBezTo>
                  <a:pt x="2962" y="753"/>
                  <a:pt x="2966" y="729"/>
                  <a:pt x="2976" y="703"/>
                </a:cubicBezTo>
                <a:cubicBezTo>
                  <a:pt x="2963" y="728"/>
                  <a:pt x="2953" y="756"/>
                  <a:pt x="2949" y="787"/>
                </a:cubicBezTo>
                <a:cubicBezTo>
                  <a:pt x="2945" y="790"/>
                  <a:pt x="2941" y="793"/>
                  <a:pt x="2937" y="797"/>
                </a:cubicBezTo>
                <a:cubicBezTo>
                  <a:pt x="2938" y="782"/>
                  <a:pt x="2939" y="767"/>
                  <a:pt x="2943" y="751"/>
                </a:cubicBezTo>
                <a:cubicBezTo>
                  <a:pt x="2944" y="747"/>
                  <a:pt x="2945" y="743"/>
                  <a:pt x="2947" y="740"/>
                </a:cubicBezTo>
                <a:cubicBezTo>
                  <a:pt x="2946" y="741"/>
                  <a:pt x="2945" y="743"/>
                  <a:pt x="2944" y="745"/>
                </a:cubicBezTo>
                <a:cubicBezTo>
                  <a:pt x="2946" y="735"/>
                  <a:pt x="2950" y="724"/>
                  <a:pt x="2954" y="713"/>
                </a:cubicBezTo>
                <a:cubicBezTo>
                  <a:pt x="2944" y="733"/>
                  <a:pt x="2936" y="755"/>
                  <a:pt x="2930" y="778"/>
                </a:cubicBezTo>
                <a:cubicBezTo>
                  <a:pt x="2927" y="788"/>
                  <a:pt x="2925" y="797"/>
                  <a:pt x="2922" y="807"/>
                </a:cubicBezTo>
                <a:cubicBezTo>
                  <a:pt x="2921" y="807"/>
                  <a:pt x="2920" y="807"/>
                  <a:pt x="2919" y="807"/>
                </a:cubicBezTo>
                <a:cubicBezTo>
                  <a:pt x="2918" y="806"/>
                  <a:pt x="2917" y="804"/>
                  <a:pt x="2915" y="802"/>
                </a:cubicBezTo>
                <a:cubicBezTo>
                  <a:pt x="2915" y="788"/>
                  <a:pt x="2916" y="773"/>
                  <a:pt x="2918" y="758"/>
                </a:cubicBezTo>
                <a:cubicBezTo>
                  <a:pt x="2919" y="753"/>
                  <a:pt x="2921" y="747"/>
                  <a:pt x="2923" y="742"/>
                </a:cubicBezTo>
                <a:cubicBezTo>
                  <a:pt x="2921" y="745"/>
                  <a:pt x="2920" y="748"/>
                  <a:pt x="2918" y="751"/>
                </a:cubicBezTo>
                <a:cubicBezTo>
                  <a:pt x="2921" y="733"/>
                  <a:pt x="2925" y="714"/>
                  <a:pt x="2933" y="695"/>
                </a:cubicBezTo>
                <a:cubicBezTo>
                  <a:pt x="2919" y="720"/>
                  <a:pt x="2910" y="750"/>
                  <a:pt x="2905" y="781"/>
                </a:cubicBezTo>
                <a:cubicBezTo>
                  <a:pt x="2903" y="784"/>
                  <a:pt x="2903" y="784"/>
                  <a:pt x="2903" y="784"/>
                </a:cubicBezTo>
                <a:cubicBezTo>
                  <a:pt x="2898" y="778"/>
                  <a:pt x="2894" y="773"/>
                  <a:pt x="2890" y="768"/>
                </a:cubicBezTo>
                <a:cubicBezTo>
                  <a:pt x="2892" y="754"/>
                  <a:pt x="2896" y="739"/>
                  <a:pt x="2902" y="723"/>
                </a:cubicBezTo>
                <a:cubicBezTo>
                  <a:pt x="2896" y="736"/>
                  <a:pt x="2890" y="749"/>
                  <a:pt x="2885" y="763"/>
                </a:cubicBezTo>
                <a:cubicBezTo>
                  <a:pt x="2883" y="761"/>
                  <a:pt x="2880" y="758"/>
                  <a:pt x="2878" y="755"/>
                </a:cubicBezTo>
                <a:cubicBezTo>
                  <a:pt x="2879" y="752"/>
                  <a:pt x="2880" y="749"/>
                  <a:pt x="2882" y="745"/>
                </a:cubicBezTo>
                <a:cubicBezTo>
                  <a:pt x="2880" y="748"/>
                  <a:pt x="2879" y="751"/>
                  <a:pt x="2877" y="754"/>
                </a:cubicBezTo>
                <a:cubicBezTo>
                  <a:pt x="2873" y="750"/>
                  <a:pt x="2869" y="746"/>
                  <a:pt x="2865" y="743"/>
                </a:cubicBezTo>
                <a:cubicBezTo>
                  <a:pt x="2867" y="731"/>
                  <a:pt x="2870" y="719"/>
                  <a:pt x="2874" y="707"/>
                </a:cubicBezTo>
                <a:cubicBezTo>
                  <a:pt x="2868" y="714"/>
                  <a:pt x="2862" y="725"/>
                  <a:pt x="2857" y="737"/>
                </a:cubicBezTo>
                <a:cubicBezTo>
                  <a:pt x="2849" y="731"/>
                  <a:pt x="2841" y="726"/>
                  <a:pt x="2834" y="724"/>
                </a:cubicBezTo>
                <a:cubicBezTo>
                  <a:pt x="2842" y="730"/>
                  <a:pt x="2848" y="737"/>
                  <a:pt x="2855" y="744"/>
                </a:cubicBezTo>
                <a:cubicBezTo>
                  <a:pt x="2847" y="765"/>
                  <a:pt x="2842" y="791"/>
                  <a:pt x="2840" y="817"/>
                </a:cubicBezTo>
                <a:cubicBezTo>
                  <a:pt x="2838" y="817"/>
                  <a:pt x="2835" y="818"/>
                  <a:pt x="2833" y="818"/>
                </a:cubicBezTo>
                <a:cubicBezTo>
                  <a:pt x="2830" y="812"/>
                  <a:pt x="2827" y="807"/>
                  <a:pt x="2824" y="801"/>
                </a:cubicBezTo>
                <a:cubicBezTo>
                  <a:pt x="2826" y="781"/>
                  <a:pt x="2830" y="759"/>
                  <a:pt x="2839" y="736"/>
                </a:cubicBezTo>
                <a:cubicBezTo>
                  <a:pt x="2831" y="752"/>
                  <a:pt x="2824" y="768"/>
                  <a:pt x="2819" y="786"/>
                </a:cubicBezTo>
                <a:cubicBezTo>
                  <a:pt x="2818" y="779"/>
                  <a:pt x="2818" y="779"/>
                  <a:pt x="2818" y="779"/>
                </a:cubicBezTo>
                <a:cubicBezTo>
                  <a:pt x="2818" y="779"/>
                  <a:pt x="2816" y="781"/>
                  <a:pt x="2814" y="785"/>
                </a:cubicBezTo>
                <a:cubicBezTo>
                  <a:pt x="2811" y="781"/>
                  <a:pt x="2807" y="776"/>
                  <a:pt x="2804" y="772"/>
                </a:cubicBezTo>
                <a:cubicBezTo>
                  <a:pt x="2806" y="755"/>
                  <a:pt x="2811" y="737"/>
                  <a:pt x="2818" y="718"/>
                </a:cubicBezTo>
                <a:cubicBezTo>
                  <a:pt x="2810" y="733"/>
                  <a:pt x="2804" y="749"/>
                  <a:pt x="2799" y="765"/>
                </a:cubicBezTo>
                <a:cubicBezTo>
                  <a:pt x="2789" y="754"/>
                  <a:pt x="2780" y="743"/>
                  <a:pt x="2769" y="734"/>
                </a:cubicBezTo>
                <a:cubicBezTo>
                  <a:pt x="2780" y="747"/>
                  <a:pt x="2789" y="759"/>
                  <a:pt x="2797" y="772"/>
                </a:cubicBezTo>
                <a:cubicBezTo>
                  <a:pt x="2795" y="780"/>
                  <a:pt x="2793" y="789"/>
                  <a:pt x="2791" y="798"/>
                </a:cubicBezTo>
                <a:cubicBezTo>
                  <a:pt x="2789" y="803"/>
                  <a:pt x="2786" y="809"/>
                  <a:pt x="2784" y="814"/>
                </a:cubicBezTo>
                <a:cubicBezTo>
                  <a:pt x="2784" y="814"/>
                  <a:pt x="2784" y="814"/>
                  <a:pt x="2784" y="813"/>
                </a:cubicBezTo>
                <a:cubicBezTo>
                  <a:pt x="2784" y="804"/>
                  <a:pt x="2785" y="794"/>
                  <a:pt x="2785" y="794"/>
                </a:cubicBezTo>
                <a:cubicBezTo>
                  <a:pt x="2785" y="794"/>
                  <a:pt x="2783" y="797"/>
                  <a:pt x="2781" y="801"/>
                </a:cubicBezTo>
                <a:cubicBezTo>
                  <a:pt x="2776" y="784"/>
                  <a:pt x="2773" y="766"/>
                  <a:pt x="2773" y="745"/>
                </a:cubicBezTo>
                <a:cubicBezTo>
                  <a:pt x="2771" y="766"/>
                  <a:pt x="2772" y="788"/>
                  <a:pt x="2775" y="810"/>
                </a:cubicBezTo>
                <a:cubicBezTo>
                  <a:pt x="2774" y="813"/>
                  <a:pt x="2772" y="815"/>
                  <a:pt x="2771" y="818"/>
                </a:cubicBezTo>
                <a:cubicBezTo>
                  <a:pt x="2761" y="792"/>
                  <a:pt x="2753" y="762"/>
                  <a:pt x="2752" y="726"/>
                </a:cubicBezTo>
                <a:cubicBezTo>
                  <a:pt x="2749" y="759"/>
                  <a:pt x="2752" y="795"/>
                  <a:pt x="2763" y="830"/>
                </a:cubicBezTo>
                <a:cubicBezTo>
                  <a:pt x="2759" y="831"/>
                  <a:pt x="2756" y="831"/>
                  <a:pt x="2753" y="832"/>
                </a:cubicBezTo>
                <a:cubicBezTo>
                  <a:pt x="2749" y="815"/>
                  <a:pt x="2742" y="787"/>
                  <a:pt x="2742" y="787"/>
                </a:cubicBezTo>
                <a:cubicBezTo>
                  <a:pt x="2742" y="787"/>
                  <a:pt x="2741" y="792"/>
                  <a:pt x="2740" y="800"/>
                </a:cubicBezTo>
                <a:cubicBezTo>
                  <a:pt x="2734" y="781"/>
                  <a:pt x="2730" y="760"/>
                  <a:pt x="2730" y="736"/>
                </a:cubicBezTo>
                <a:cubicBezTo>
                  <a:pt x="2727" y="763"/>
                  <a:pt x="2729" y="792"/>
                  <a:pt x="2736" y="820"/>
                </a:cubicBezTo>
                <a:cubicBezTo>
                  <a:pt x="2735" y="822"/>
                  <a:pt x="2735" y="825"/>
                  <a:pt x="2735" y="827"/>
                </a:cubicBezTo>
                <a:cubicBezTo>
                  <a:pt x="2722" y="797"/>
                  <a:pt x="2710" y="762"/>
                  <a:pt x="2709" y="718"/>
                </a:cubicBezTo>
                <a:cubicBezTo>
                  <a:pt x="2706" y="745"/>
                  <a:pt x="2708" y="775"/>
                  <a:pt x="2715" y="804"/>
                </a:cubicBezTo>
                <a:cubicBezTo>
                  <a:pt x="2713" y="817"/>
                  <a:pt x="2711" y="832"/>
                  <a:pt x="2711" y="839"/>
                </a:cubicBezTo>
                <a:cubicBezTo>
                  <a:pt x="2709" y="839"/>
                  <a:pt x="2707" y="840"/>
                  <a:pt x="2705" y="840"/>
                </a:cubicBezTo>
                <a:cubicBezTo>
                  <a:pt x="2704" y="837"/>
                  <a:pt x="2703" y="834"/>
                  <a:pt x="2703" y="831"/>
                </a:cubicBezTo>
                <a:cubicBezTo>
                  <a:pt x="2705" y="816"/>
                  <a:pt x="2709" y="795"/>
                  <a:pt x="2708" y="793"/>
                </a:cubicBezTo>
                <a:cubicBezTo>
                  <a:pt x="2707" y="791"/>
                  <a:pt x="2703" y="799"/>
                  <a:pt x="2697" y="810"/>
                </a:cubicBezTo>
                <a:cubicBezTo>
                  <a:pt x="2696" y="808"/>
                  <a:pt x="2696" y="805"/>
                  <a:pt x="2695" y="803"/>
                </a:cubicBezTo>
                <a:cubicBezTo>
                  <a:pt x="2697" y="796"/>
                  <a:pt x="2699" y="788"/>
                  <a:pt x="2701" y="780"/>
                </a:cubicBezTo>
                <a:cubicBezTo>
                  <a:pt x="2699" y="786"/>
                  <a:pt x="2696" y="792"/>
                  <a:pt x="2694" y="798"/>
                </a:cubicBezTo>
                <a:cubicBezTo>
                  <a:pt x="2690" y="776"/>
                  <a:pt x="2687" y="753"/>
                  <a:pt x="2689" y="726"/>
                </a:cubicBezTo>
                <a:cubicBezTo>
                  <a:pt x="2684" y="755"/>
                  <a:pt x="2683" y="786"/>
                  <a:pt x="2688" y="818"/>
                </a:cubicBezTo>
                <a:cubicBezTo>
                  <a:pt x="2687" y="821"/>
                  <a:pt x="2686" y="823"/>
                  <a:pt x="2686" y="826"/>
                </a:cubicBezTo>
                <a:cubicBezTo>
                  <a:pt x="2682" y="813"/>
                  <a:pt x="2677" y="800"/>
                  <a:pt x="2674" y="785"/>
                </a:cubicBezTo>
                <a:cubicBezTo>
                  <a:pt x="2676" y="777"/>
                  <a:pt x="2678" y="770"/>
                  <a:pt x="2680" y="762"/>
                </a:cubicBezTo>
                <a:cubicBezTo>
                  <a:pt x="2678" y="767"/>
                  <a:pt x="2675" y="773"/>
                  <a:pt x="2673" y="779"/>
                </a:cubicBezTo>
                <a:cubicBezTo>
                  <a:pt x="2671" y="767"/>
                  <a:pt x="2669" y="754"/>
                  <a:pt x="2668" y="740"/>
                </a:cubicBezTo>
                <a:cubicBezTo>
                  <a:pt x="2669" y="737"/>
                  <a:pt x="2670" y="735"/>
                  <a:pt x="2671" y="732"/>
                </a:cubicBezTo>
                <a:cubicBezTo>
                  <a:pt x="2670" y="733"/>
                  <a:pt x="2669" y="734"/>
                  <a:pt x="2668" y="736"/>
                </a:cubicBezTo>
                <a:cubicBezTo>
                  <a:pt x="2667" y="727"/>
                  <a:pt x="2668" y="717"/>
                  <a:pt x="2668" y="707"/>
                </a:cubicBezTo>
                <a:cubicBezTo>
                  <a:pt x="2666" y="718"/>
                  <a:pt x="2665" y="729"/>
                  <a:pt x="2664" y="741"/>
                </a:cubicBezTo>
                <a:cubicBezTo>
                  <a:pt x="2653" y="758"/>
                  <a:pt x="2645" y="785"/>
                  <a:pt x="2640" y="815"/>
                </a:cubicBezTo>
                <a:cubicBezTo>
                  <a:pt x="2636" y="822"/>
                  <a:pt x="2632" y="830"/>
                  <a:pt x="2629" y="838"/>
                </a:cubicBezTo>
                <a:cubicBezTo>
                  <a:pt x="2628" y="808"/>
                  <a:pt x="2629" y="774"/>
                  <a:pt x="2642" y="739"/>
                </a:cubicBezTo>
                <a:cubicBezTo>
                  <a:pt x="2626" y="757"/>
                  <a:pt x="2614" y="797"/>
                  <a:pt x="2609" y="839"/>
                </a:cubicBezTo>
                <a:cubicBezTo>
                  <a:pt x="2607" y="804"/>
                  <a:pt x="2605" y="764"/>
                  <a:pt x="2621" y="720"/>
                </a:cubicBezTo>
                <a:cubicBezTo>
                  <a:pt x="2605" y="738"/>
                  <a:pt x="2593" y="777"/>
                  <a:pt x="2589" y="818"/>
                </a:cubicBezTo>
                <a:cubicBezTo>
                  <a:pt x="2586" y="807"/>
                  <a:pt x="2585" y="794"/>
                  <a:pt x="2584" y="781"/>
                </a:cubicBezTo>
                <a:cubicBezTo>
                  <a:pt x="2583" y="797"/>
                  <a:pt x="2583" y="815"/>
                  <a:pt x="2586" y="832"/>
                </a:cubicBezTo>
                <a:cubicBezTo>
                  <a:pt x="2584" y="836"/>
                  <a:pt x="2582" y="840"/>
                  <a:pt x="2580" y="845"/>
                </a:cubicBezTo>
                <a:cubicBezTo>
                  <a:pt x="2578" y="838"/>
                  <a:pt x="2575" y="829"/>
                  <a:pt x="2572" y="821"/>
                </a:cubicBezTo>
                <a:cubicBezTo>
                  <a:pt x="2574" y="806"/>
                  <a:pt x="2577" y="791"/>
                  <a:pt x="2582" y="776"/>
                </a:cubicBezTo>
                <a:cubicBezTo>
                  <a:pt x="2578" y="787"/>
                  <a:pt x="2573" y="798"/>
                  <a:pt x="2570" y="810"/>
                </a:cubicBezTo>
                <a:cubicBezTo>
                  <a:pt x="2566" y="795"/>
                  <a:pt x="2564" y="780"/>
                  <a:pt x="2563" y="762"/>
                </a:cubicBezTo>
                <a:cubicBezTo>
                  <a:pt x="2562" y="782"/>
                  <a:pt x="2563" y="803"/>
                  <a:pt x="2566" y="824"/>
                </a:cubicBezTo>
                <a:cubicBezTo>
                  <a:pt x="2564" y="833"/>
                  <a:pt x="2562" y="841"/>
                  <a:pt x="2561" y="849"/>
                </a:cubicBezTo>
                <a:cubicBezTo>
                  <a:pt x="2557" y="836"/>
                  <a:pt x="2552" y="822"/>
                  <a:pt x="2552" y="820"/>
                </a:cubicBezTo>
                <a:cubicBezTo>
                  <a:pt x="2554" y="809"/>
                  <a:pt x="2557" y="797"/>
                  <a:pt x="2561" y="785"/>
                </a:cubicBezTo>
                <a:cubicBezTo>
                  <a:pt x="2553" y="801"/>
                  <a:pt x="2548" y="818"/>
                  <a:pt x="2543" y="836"/>
                </a:cubicBezTo>
                <a:cubicBezTo>
                  <a:pt x="2538" y="847"/>
                  <a:pt x="2532" y="860"/>
                  <a:pt x="2529" y="866"/>
                </a:cubicBezTo>
                <a:cubicBezTo>
                  <a:pt x="2529" y="866"/>
                  <a:pt x="2528" y="866"/>
                  <a:pt x="2527" y="866"/>
                </a:cubicBezTo>
                <a:cubicBezTo>
                  <a:pt x="2526" y="837"/>
                  <a:pt x="2528" y="804"/>
                  <a:pt x="2540" y="767"/>
                </a:cubicBezTo>
                <a:cubicBezTo>
                  <a:pt x="2530" y="789"/>
                  <a:pt x="2523" y="812"/>
                  <a:pt x="2519" y="838"/>
                </a:cubicBezTo>
                <a:cubicBezTo>
                  <a:pt x="2516" y="826"/>
                  <a:pt x="2516" y="826"/>
                  <a:pt x="2516" y="826"/>
                </a:cubicBezTo>
                <a:cubicBezTo>
                  <a:pt x="2516" y="826"/>
                  <a:pt x="2509" y="838"/>
                  <a:pt x="2503" y="851"/>
                </a:cubicBezTo>
                <a:cubicBezTo>
                  <a:pt x="2504" y="835"/>
                  <a:pt x="2506" y="818"/>
                  <a:pt x="2511" y="800"/>
                </a:cubicBezTo>
                <a:cubicBezTo>
                  <a:pt x="2505" y="817"/>
                  <a:pt x="2500" y="835"/>
                  <a:pt x="2496" y="854"/>
                </a:cubicBezTo>
                <a:cubicBezTo>
                  <a:pt x="2494" y="833"/>
                  <a:pt x="2493" y="810"/>
                  <a:pt x="2497" y="785"/>
                </a:cubicBezTo>
                <a:cubicBezTo>
                  <a:pt x="2490" y="811"/>
                  <a:pt x="2487" y="841"/>
                  <a:pt x="2489" y="871"/>
                </a:cubicBezTo>
                <a:cubicBezTo>
                  <a:pt x="2487" y="871"/>
                  <a:pt x="2485" y="871"/>
                  <a:pt x="2482" y="871"/>
                </a:cubicBezTo>
                <a:cubicBezTo>
                  <a:pt x="2481" y="844"/>
                  <a:pt x="2481" y="815"/>
                  <a:pt x="2490" y="782"/>
                </a:cubicBezTo>
                <a:cubicBezTo>
                  <a:pt x="2487" y="789"/>
                  <a:pt x="2485" y="797"/>
                  <a:pt x="2482" y="804"/>
                </a:cubicBezTo>
                <a:cubicBezTo>
                  <a:pt x="2485" y="792"/>
                  <a:pt x="2488" y="778"/>
                  <a:pt x="2493" y="765"/>
                </a:cubicBezTo>
                <a:cubicBezTo>
                  <a:pt x="2485" y="773"/>
                  <a:pt x="2479" y="786"/>
                  <a:pt x="2473" y="802"/>
                </a:cubicBezTo>
                <a:cubicBezTo>
                  <a:pt x="2473" y="791"/>
                  <a:pt x="2474" y="779"/>
                  <a:pt x="2476" y="766"/>
                </a:cubicBezTo>
                <a:cubicBezTo>
                  <a:pt x="2471" y="784"/>
                  <a:pt x="2468" y="803"/>
                  <a:pt x="2467" y="822"/>
                </a:cubicBezTo>
                <a:cubicBezTo>
                  <a:pt x="2465" y="832"/>
                  <a:pt x="2463" y="841"/>
                  <a:pt x="2462" y="851"/>
                </a:cubicBezTo>
                <a:cubicBezTo>
                  <a:pt x="2461" y="853"/>
                  <a:pt x="2460" y="854"/>
                  <a:pt x="2460" y="855"/>
                </a:cubicBezTo>
                <a:cubicBezTo>
                  <a:pt x="2460" y="835"/>
                  <a:pt x="2462" y="814"/>
                  <a:pt x="2468" y="791"/>
                </a:cubicBezTo>
                <a:cubicBezTo>
                  <a:pt x="2464" y="801"/>
                  <a:pt x="2461" y="811"/>
                  <a:pt x="2458" y="822"/>
                </a:cubicBezTo>
                <a:cubicBezTo>
                  <a:pt x="2459" y="798"/>
                  <a:pt x="2462" y="773"/>
                  <a:pt x="2472" y="746"/>
                </a:cubicBezTo>
                <a:cubicBezTo>
                  <a:pt x="2456" y="764"/>
                  <a:pt x="2444" y="804"/>
                  <a:pt x="2439" y="846"/>
                </a:cubicBezTo>
                <a:cubicBezTo>
                  <a:pt x="2439" y="846"/>
                  <a:pt x="2439" y="846"/>
                  <a:pt x="2439" y="846"/>
                </a:cubicBezTo>
                <a:cubicBezTo>
                  <a:pt x="2439" y="845"/>
                  <a:pt x="2439" y="845"/>
                  <a:pt x="2439" y="846"/>
                </a:cubicBezTo>
                <a:cubicBezTo>
                  <a:pt x="2438" y="824"/>
                  <a:pt x="2440" y="799"/>
                  <a:pt x="2447" y="773"/>
                </a:cubicBezTo>
                <a:cubicBezTo>
                  <a:pt x="2437" y="800"/>
                  <a:pt x="2430" y="830"/>
                  <a:pt x="2429" y="862"/>
                </a:cubicBezTo>
                <a:cubicBezTo>
                  <a:pt x="2426" y="867"/>
                  <a:pt x="2423" y="872"/>
                  <a:pt x="2421" y="877"/>
                </a:cubicBezTo>
                <a:cubicBezTo>
                  <a:pt x="2418" y="877"/>
                  <a:pt x="2416" y="877"/>
                  <a:pt x="2414" y="878"/>
                </a:cubicBezTo>
                <a:cubicBezTo>
                  <a:pt x="2412" y="844"/>
                  <a:pt x="2411" y="806"/>
                  <a:pt x="2426" y="764"/>
                </a:cubicBezTo>
                <a:cubicBezTo>
                  <a:pt x="2412" y="780"/>
                  <a:pt x="2401" y="812"/>
                  <a:pt x="2396" y="848"/>
                </a:cubicBezTo>
                <a:cubicBezTo>
                  <a:pt x="2395" y="849"/>
                  <a:pt x="2394" y="851"/>
                  <a:pt x="2393" y="852"/>
                </a:cubicBezTo>
                <a:cubicBezTo>
                  <a:pt x="2392" y="848"/>
                  <a:pt x="2392" y="843"/>
                  <a:pt x="2392" y="839"/>
                </a:cubicBezTo>
                <a:cubicBezTo>
                  <a:pt x="2392" y="838"/>
                  <a:pt x="2393" y="837"/>
                  <a:pt x="2393" y="836"/>
                </a:cubicBezTo>
                <a:cubicBezTo>
                  <a:pt x="2393" y="837"/>
                  <a:pt x="2392" y="837"/>
                  <a:pt x="2392" y="838"/>
                </a:cubicBezTo>
                <a:cubicBezTo>
                  <a:pt x="2391" y="810"/>
                  <a:pt x="2393" y="779"/>
                  <a:pt x="2405" y="746"/>
                </a:cubicBezTo>
                <a:cubicBezTo>
                  <a:pt x="2389" y="764"/>
                  <a:pt x="2378" y="802"/>
                  <a:pt x="2373" y="843"/>
                </a:cubicBezTo>
                <a:cubicBezTo>
                  <a:pt x="2369" y="846"/>
                  <a:pt x="2366" y="849"/>
                  <a:pt x="2362" y="852"/>
                </a:cubicBezTo>
                <a:cubicBezTo>
                  <a:pt x="2363" y="844"/>
                  <a:pt x="2366" y="834"/>
                  <a:pt x="2372" y="817"/>
                </a:cubicBezTo>
                <a:cubicBezTo>
                  <a:pt x="2364" y="833"/>
                  <a:pt x="2359" y="842"/>
                  <a:pt x="2357" y="850"/>
                </a:cubicBezTo>
                <a:cubicBezTo>
                  <a:pt x="2357" y="849"/>
                  <a:pt x="2357" y="848"/>
                  <a:pt x="2357" y="847"/>
                </a:cubicBezTo>
                <a:cubicBezTo>
                  <a:pt x="2356" y="851"/>
                  <a:pt x="2355" y="858"/>
                  <a:pt x="2353" y="865"/>
                </a:cubicBezTo>
                <a:cubicBezTo>
                  <a:pt x="2353" y="866"/>
                  <a:pt x="2352" y="866"/>
                  <a:pt x="2352" y="867"/>
                </a:cubicBezTo>
                <a:cubicBezTo>
                  <a:pt x="2352" y="848"/>
                  <a:pt x="2353" y="829"/>
                  <a:pt x="2358" y="807"/>
                </a:cubicBezTo>
                <a:cubicBezTo>
                  <a:pt x="2351" y="827"/>
                  <a:pt x="2346" y="849"/>
                  <a:pt x="2344" y="871"/>
                </a:cubicBezTo>
                <a:cubicBezTo>
                  <a:pt x="2342" y="858"/>
                  <a:pt x="2340" y="841"/>
                  <a:pt x="2340" y="841"/>
                </a:cubicBezTo>
                <a:cubicBezTo>
                  <a:pt x="2340" y="841"/>
                  <a:pt x="2339" y="843"/>
                  <a:pt x="2336" y="846"/>
                </a:cubicBezTo>
                <a:cubicBezTo>
                  <a:pt x="2335" y="830"/>
                  <a:pt x="2336" y="813"/>
                  <a:pt x="2338" y="795"/>
                </a:cubicBezTo>
                <a:cubicBezTo>
                  <a:pt x="2335" y="809"/>
                  <a:pt x="2332" y="823"/>
                  <a:pt x="2331" y="837"/>
                </a:cubicBezTo>
                <a:cubicBezTo>
                  <a:pt x="2332" y="822"/>
                  <a:pt x="2333" y="806"/>
                  <a:pt x="2337" y="789"/>
                </a:cubicBezTo>
                <a:cubicBezTo>
                  <a:pt x="2329" y="811"/>
                  <a:pt x="2324" y="836"/>
                  <a:pt x="2322" y="862"/>
                </a:cubicBezTo>
                <a:cubicBezTo>
                  <a:pt x="2322" y="863"/>
                  <a:pt x="2321" y="864"/>
                  <a:pt x="2320" y="865"/>
                </a:cubicBezTo>
                <a:cubicBezTo>
                  <a:pt x="2315" y="839"/>
                  <a:pt x="2313" y="810"/>
                  <a:pt x="2317" y="777"/>
                </a:cubicBezTo>
                <a:cubicBezTo>
                  <a:pt x="2309" y="808"/>
                  <a:pt x="2307" y="842"/>
                  <a:pt x="2311" y="877"/>
                </a:cubicBezTo>
                <a:cubicBezTo>
                  <a:pt x="2309" y="879"/>
                  <a:pt x="2307" y="881"/>
                  <a:pt x="2306" y="882"/>
                </a:cubicBezTo>
                <a:cubicBezTo>
                  <a:pt x="2304" y="882"/>
                  <a:pt x="2302" y="882"/>
                  <a:pt x="2301" y="882"/>
                </a:cubicBezTo>
                <a:cubicBezTo>
                  <a:pt x="2299" y="858"/>
                  <a:pt x="2299" y="830"/>
                  <a:pt x="2306" y="800"/>
                </a:cubicBezTo>
                <a:cubicBezTo>
                  <a:pt x="2301" y="815"/>
                  <a:pt x="2297" y="832"/>
                  <a:pt x="2294" y="848"/>
                </a:cubicBezTo>
                <a:cubicBezTo>
                  <a:pt x="2294" y="848"/>
                  <a:pt x="2294" y="848"/>
                  <a:pt x="2294" y="848"/>
                </a:cubicBezTo>
                <a:cubicBezTo>
                  <a:pt x="2294" y="848"/>
                  <a:pt x="2288" y="860"/>
                  <a:pt x="2281" y="873"/>
                </a:cubicBezTo>
                <a:cubicBezTo>
                  <a:pt x="2280" y="863"/>
                  <a:pt x="2279" y="853"/>
                  <a:pt x="2279" y="843"/>
                </a:cubicBezTo>
                <a:cubicBezTo>
                  <a:pt x="2284" y="838"/>
                  <a:pt x="2289" y="834"/>
                  <a:pt x="2295" y="829"/>
                </a:cubicBezTo>
                <a:cubicBezTo>
                  <a:pt x="2290" y="831"/>
                  <a:pt x="2284" y="833"/>
                  <a:pt x="2279" y="836"/>
                </a:cubicBezTo>
                <a:cubicBezTo>
                  <a:pt x="2279" y="819"/>
                  <a:pt x="2281" y="801"/>
                  <a:pt x="2285" y="782"/>
                </a:cubicBezTo>
                <a:cubicBezTo>
                  <a:pt x="2279" y="800"/>
                  <a:pt x="2274" y="820"/>
                  <a:pt x="2272" y="840"/>
                </a:cubicBezTo>
                <a:cubicBezTo>
                  <a:pt x="2267" y="843"/>
                  <a:pt x="2263" y="846"/>
                  <a:pt x="2258" y="850"/>
                </a:cubicBezTo>
                <a:cubicBezTo>
                  <a:pt x="2258" y="848"/>
                  <a:pt x="2257" y="847"/>
                  <a:pt x="2257" y="847"/>
                </a:cubicBezTo>
                <a:cubicBezTo>
                  <a:pt x="2259" y="831"/>
                  <a:pt x="2263" y="815"/>
                  <a:pt x="2269" y="797"/>
                </a:cubicBezTo>
                <a:cubicBezTo>
                  <a:pt x="2261" y="815"/>
                  <a:pt x="2254" y="834"/>
                  <a:pt x="2249" y="854"/>
                </a:cubicBezTo>
                <a:cubicBezTo>
                  <a:pt x="2246" y="858"/>
                  <a:pt x="2243" y="863"/>
                  <a:pt x="2239" y="867"/>
                </a:cubicBezTo>
                <a:cubicBezTo>
                  <a:pt x="2237" y="869"/>
                  <a:pt x="2235" y="871"/>
                  <a:pt x="2233" y="873"/>
                </a:cubicBezTo>
                <a:cubicBezTo>
                  <a:pt x="2233" y="861"/>
                  <a:pt x="2234" y="848"/>
                  <a:pt x="2235" y="834"/>
                </a:cubicBezTo>
                <a:cubicBezTo>
                  <a:pt x="2240" y="830"/>
                  <a:pt x="2246" y="825"/>
                  <a:pt x="2252" y="820"/>
                </a:cubicBezTo>
                <a:cubicBezTo>
                  <a:pt x="2247" y="822"/>
                  <a:pt x="2242" y="824"/>
                  <a:pt x="2236" y="827"/>
                </a:cubicBezTo>
                <a:cubicBezTo>
                  <a:pt x="2238" y="814"/>
                  <a:pt x="2241" y="801"/>
                  <a:pt x="2246" y="787"/>
                </a:cubicBezTo>
                <a:cubicBezTo>
                  <a:pt x="2248" y="785"/>
                  <a:pt x="2250" y="784"/>
                  <a:pt x="2252" y="782"/>
                </a:cubicBezTo>
                <a:cubicBezTo>
                  <a:pt x="2250" y="782"/>
                  <a:pt x="2249" y="783"/>
                  <a:pt x="2247" y="784"/>
                </a:cubicBezTo>
                <a:cubicBezTo>
                  <a:pt x="2247" y="782"/>
                  <a:pt x="2248" y="780"/>
                  <a:pt x="2248" y="779"/>
                </a:cubicBezTo>
                <a:cubicBezTo>
                  <a:pt x="2248" y="781"/>
                  <a:pt x="2247" y="782"/>
                  <a:pt x="2246" y="784"/>
                </a:cubicBezTo>
                <a:cubicBezTo>
                  <a:pt x="2224" y="792"/>
                  <a:pt x="2197" y="816"/>
                  <a:pt x="2174" y="844"/>
                </a:cubicBezTo>
                <a:cubicBezTo>
                  <a:pt x="2173" y="839"/>
                  <a:pt x="2173" y="839"/>
                  <a:pt x="2173" y="839"/>
                </a:cubicBezTo>
                <a:cubicBezTo>
                  <a:pt x="2150" y="870"/>
                  <a:pt x="2150" y="870"/>
                  <a:pt x="2150" y="870"/>
                </a:cubicBezTo>
                <a:cubicBezTo>
                  <a:pt x="2150" y="870"/>
                  <a:pt x="2150" y="870"/>
                  <a:pt x="2150" y="870"/>
                </a:cubicBezTo>
                <a:cubicBezTo>
                  <a:pt x="2145" y="859"/>
                  <a:pt x="2145" y="859"/>
                  <a:pt x="2145" y="859"/>
                </a:cubicBezTo>
                <a:cubicBezTo>
                  <a:pt x="2159" y="833"/>
                  <a:pt x="2177" y="806"/>
                  <a:pt x="2205" y="781"/>
                </a:cubicBezTo>
                <a:cubicBezTo>
                  <a:pt x="2181" y="798"/>
                  <a:pt x="2158" y="820"/>
                  <a:pt x="2140" y="847"/>
                </a:cubicBezTo>
                <a:cubicBezTo>
                  <a:pt x="2138" y="841"/>
                  <a:pt x="2138" y="841"/>
                  <a:pt x="2138" y="841"/>
                </a:cubicBezTo>
                <a:cubicBezTo>
                  <a:pt x="2144" y="825"/>
                  <a:pt x="2153" y="808"/>
                  <a:pt x="2166" y="792"/>
                </a:cubicBezTo>
                <a:cubicBezTo>
                  <a:pt x="2156" y="798"/>
                  <a:pt x="2145" y="809"/>
                  <a:pt x="2134" y="824"/>
                </a:cubicBezTo>
                <a:cubicBezTo>
                  <a:pt x="2138" y="805"/>
                  <a:pt x="2144" y="784"/>
                  <a:pt x="2154" y="763"/>
                </a:cubicBezTo>
                <a:cubicBezTo>
                  <a:pt x="2139" y="787"/>
                  <a:pt x="2128" y="815"/>
                  <a:pt x="2121" y="844"/>
                </a:cubicBezTo>
                <a:cubicBezTo>
                  <a:pt x="2116" y="849"/>
                  <a:pt x="2116" y="849"/>
                  <a:pt x="2116" y="849"/>
                </a:cubicBezTo>
                <a:cubicBezTo>
                  <a:pt x="2118" y="834"/>
                  <a:pt x="2122" y="818"/>
                  <a:pt x="2129" y="801"/>
                </a:cubicBezTo>
                <a:cubicBezTo>
                  <a:pt x="2120" y="817"/>
                  <a:pt x="2113" y="836"/>
                  <a:pt x="2108" y="856"/>
                </a:cubicBezTo>
                <a:cubicBezTo>
                  <a:pt x="2108" y="852"/>
                  <a:pt x="2108" y="849"/>
                  <a:pt x="2108" y="846"/>
                </a:cubicBezTo>
                <a:cubicBezTo>
                  <a:pt x="2116" y="822"/>
                  <a:pt x="2127" y="797"/>
                  <a:pt x="2145" y="773"/>
                </a:cubicBezTo>
                <a:cubicBezTo>
                  <a:pt x="2135" y="779"/>
                  <a:pt x="2124" y="791"/>
                  <a:pt x="2113" y="806"/>
                </a:cubicBezTo>
                <a:cubicBezTo>
                  <a:pt x="2114" y="801"/>
                  <a:pt x="2115" y="797"/>
                  <a:pt x="2116" y="792"/>
                </a:cubicBezTo>
                <a:cubicBezTo>
                  <a:pt x="2118" y="789"/>
                  <a:pt x="2121" y="786"/>
                  <a:pt x="2123" y="783"/>
                </a:cubicBezTo>
                <a:cubicBezTo>
                  <a:pt x="2121" y="784"/>
                  <a:pt x="2119" y="785"/>
                  <a:pt x="2118" y="786"/>
                </a:cubicBezTo>
                <a:cubicBezTo>
                  <a:pt x="2121" y="773"/>
                  <a:pt x="2126" y="759"/>
                  <a:pt x="2133" y="745"/>
                </a:cubicBezTo>
                <a:cubicBezTo>
                  <a:pt x="2124" y="760"/>
                  <a:pt x="2116" y="776"/>
                  <a:pt x="2109" y="794"/>
                </a:cubicBezTo>
                <a:cubicBezTo>
                  <a:pt x="2107" y="796"/>
                  <a:pt x="2104" y="800"/>
                  <a:pt x="2101" y="803"/>
                </a:cubicBezTo>
                <a:cubicBezTo>
                  <a:pt x="2103" y="796"/>
                  <a:pt x="2105" y="789"/>
                  <a:pt x="2108" y="782"/>
                </a:cubicBezTo>
                <a:cubicBezTo>
                  <a:pt x="2103" y="791"/>
                  <a:pt x="2099" y="800"/>
                  <a:pt x="2095" y="810"/>
                </a:cubicBezTo>
                <a:cubicBezTo>
                  <a:pt x="2086" y="822"/>
                  <a:pt x="2078" y="836"/>
                  <a:pt x="2070" y="852"/>
                </a:cubicBezTo>
                <a:cubicBezTo>
                  <a:pt x="2069" y="853"/>
                  <a:pt x="2069" y="853"/>
                  <a:pt x="2069" y="853"/>
                </a:cubicBezTo>
                <a:cubicBezTo>
                  <a:pt x="2066" y="852"/>
                  <a:pt x="2064" y="852"/>
                  <a:pt x="2061" y="851"/>
                </a:cubicBezTo>
                <a:cubicBezTo>
                  <a:pt x="2069" y="823"/>
                  <a:pt x="2080" y="793"/>
                  <a:pt x="2102" y="764"/>
                </a:cubicBezTo>
                <a:cubicBezTo>
                  <a:pt x="2102" y="765"/>
                  <a:pt x="2101" y="765"/>
                  <a:pt x="2101" y="765"/>
                </a:cubicBezTo>
                <a:cubicBezTo>
                  <a:pt x="2082" y="770"/>
                  <a:pt x="2059" y="788"/>
                  <a:pt x="2036" y="812"/>
                </a:cubicBezTo>
                <a:cubicBezTo>
                  <a:pt x="2037" y="810"/>
                  <a:pt x="2037" y="808"/>
                  <a:pt x="2037" y="806"/>
                </a:cubicBezTo>
                <a:cubicBezTo>
                  <a:pt x="2039" y="798"/>
                  <a:pt x="2042" y="790"/>
                  <a:pt x="2045" y="781"/>
                </a:cubicBezTo>
                <a:cubicBezTo>
                  <a:pt x="2043" y="785"/>
                  <a:pt x="2041" y="789"/>
                  <a:pt x="2039" y="793"/>
                </a:cubicBezTo>
                <a:cubicBezTo>
                  <a:pt x="2042" y="780"/>
                  <a:pt x="2046" y="767"/>
                  <a:pt x="2051" y="753"/>
                </a:cubicBezTo>
                <a:cubicBezTo>
                  <a:pt x="2042" y="770"/>
                  <a:pt x="2034" y="790"/>
                  <a:pt x="2029" y="810"/>
                </a:cubicBezTo>
                <a:cubicBezTo>
                  <a:pt x="2029" y="810"/>
                  <a:pt x="2029" y="810"/>
                  <a:pt x="2029" y="810"/>
                </a:cubicBezTo>
                <a:cubicBezTo>
                  <a:pt x="2013" y="827"/>
                  <a:pt x="2013" y="827"/>
                  <a:pt x="2013" y="827"/>
                </a:cubicBezTo>
                <a:cubicBezTo>
                  <a:pt x="2013" y="811"/>
                  <a:pt x="2015" y="794"/>
                  <a:pt x="2018" y="775"/>
                </a:cubicBezTo>
                <a:cubicBezTo>
                  <a:pt x="2020" y="773"/>
                  <a:pt x="2021" y="771"/>
                  <a:pt x="2023" y="769"/>
                </a:cubicBezTo>
                <a:cubicBezTo>
                  <a:pt x="2022" y="770"/>
                  <a:pt x="2020" y="771"/>
                  <a:pt x="2019" y="771"/>
                </a:cubicBezTo>
                <a:cubicBezTo>
                  <a:pt x="2022" y="759"/>
                  <a:pt x="2025" y="747"/>
                  <a:pt x="2030" y="734"/>
                </a:cubicBezTo>
                <a:cubicBezTo>
                  <a:pt x="2023" y="747"/>
                  <a:pt x="2018" y="760"/>
                  <a:pt x="2013" y="775"/>
                </a:cubicBezTo>
                <a:cubicBezTo>
                  <a:pt x="2013" y="775"/>
                  <a:pt x="2012" y="775"/>
                  <a:pt x="2012" y="775"/>
                </a:cubicBezTo>
                <a:cubicBezTo>
                  <a:pt x="2014" y="767"/>
                  <a:pt x="2017" y="758"/>
                  <a:pt x="2021" y="748"/>
                </a:cubicBezTo>
                <a:cubicBezTo>
                  <a:pt x="2016" y="758"/>
                  <a:pt x="2011" y="768"/>
                  <a:pt x="2008" y="778"/>
                </a:cubicBezTo>
                <a:cubicBezTo>
                  <a:pt x="2001" y="782"/>
                  <a:pt x="1996" y="785"/>
                  <a:pt x="1991" y="789"/>
                </a:cubicBezTo>
                <a:cubicBezTo>
                  <a:pt x="1993" y="771"/>
                  <a:pt x="1998" y="752"/>
                  <a:pt x="2006" y="731"/>
                </a:cubicBezTo>
                <a:cubicBezTo>
                  <a:pt x="1995" y="752"/>
                  <a:pt x="1987" y="775"/>
                  <a:pt x="1981" y="799"/>
                </a:cubicBezTo>
                <a:cubicBezTo>
                  <a:pt x="1979" y="803"/>
                  <a:pt x="1976" y="807"/>
                  <a:pt x="1974" y="811"/>
                </a:cubicBezTo>
                <a:cubicBezTo>
                  <a:pt x="1962" y="819"/>
                  <a:pt x="1962" y="819"/>
                  <a:pt x="1962" y="819"/>
                </a:cubicBezTo>
                <a:cubicBezTo>
                  <a:pt x="1960" y="818"/>
                  <a:pt x="1958" y="817"/>
                  <a:pt x="1956" y="817"/>
                </a:cubicBezTo>
                <a:cubicBezTo>
                  <a:pt x="1955" y="811"/>
                  <a:pt x="1955" y="803"/>
                  <a:pt x="1959" y="790"/>
                </a:cubicBezTo>
                <a:cubicBezTo>
                  <a:pt x="1964" y="783"/>
                  <a:pt x="1970" y="773"/>
                  <a:pt x="1980" y="760"/>
                </a:cubicBezTo>
                <a:cubicBezTo>
                  <a:pt x="1974" y="764"/>
                  <a:pt x="1968" y="767"/>
                  <a:pt x="1962" y="771"/>
                </a:cubicBezTo>
                <a:cubicBezTo>
                  <a:pt x="1973" y="757"/>
                  <a:pt x="1986" y="743"/>
                  <a:pt x="2003" y="730"/>
                </a:cubicBezTo>
                <a:cubicBezTo>
                  <a:pt x="1987" y="735"/>
                  <a:pt x="1968" y="748"/>
                  <a:pt x="1950" y="766"/>
                </a:cubicBezTo>
                <a:cubicBezTo>
                  <a:pt x="1950" y="759"/>
                  <a:pt x="1950" y="759"/>
                  <a:pt x="1950" y="759"/>
                </a:cubicBezTo>
                <a:cubicBezTo>
                  <a:pt x="1937" y="773"/>
                  <a:pt x="1937" y="773"/>
                  <a:pt x="1937" y="773"/>
                </a:cubicBezTo>
                <a:cubicBezTo>
                  <a:pt x="1942" y="766"/>
                  <a:pt x="1949" y="756"/>
                  <a:pt x="1959" y="742"/>
                </a:cubicBezTo>
                <a:cubicBezTo>
                  <a:pt x="1946" y="750"/>
                  <a:pt x="1935" y="755"/>
                  <a:pt x="1926" y="763"/>
                </a:cubicBezTo>
                <a:cubicBezTo>
                  <a:pt x="1928" y="757"/>
                  <a:pt x="1931" y="751"/>
                  <a:pt x="1933" y="745"/>
                </a:cubicBezTo>
                <a:cubicBezTo>
                  <a:pt x="1941" y="737"/>
                  <a:pt x="1950" y="729"/>
                  <a:pt x="1960" y="722"/>
                </a:cubicBezTo>
                <a:cubicBezTo>
                  <a:pt x="1954" y="723"/>
                  <a:pt x="1948" y="726"/>
                  <a:pt x="1941" y="730"/>
                </a:cubicBezTo>
                <a:cubicBezTo>
                  <a:pt x="1946" y="722"/>
                  <a:pt x="1951" y="713"/>
                  <a:pt x="1957" y="705"/>
                </a:cubicBezTo>
                <a:cubicBezTo>
                  <a:pt x="1946" y="712"/>
                  <a:pt x="1933" y="726"/>
                  <a:pt x="1922" y="743"/>
                </a:cubicBezTo>
                <a:cubicBezTo>
                  <a:pt x="1919" y="746"/>
                  <a:pt x="1917" y="748"/>
                  <a:pt x="1914" y="750"/>
                </a:cubicBezTo>
                <a:cubicBezTo>
                  <a:pt x="1914" y="750"/>
                  <a:pt x="1914" y="749"/>
                  <a:pt x="1915" y="749"/>
                </a:cubicBezTo>
                <a:cubicBezTo>
                  <a:pt x="1914" y="749"/>
                  <a:pt x="1914" y="750"/>
                  <a:pt x="1914" y="751"/>
                </a:cubicBezTo>
                <a:cubicBezTo>
                  <a:pt x="1908" y="756"/>
                  <a:pt x="1902" y="761"/>
                  <a:pt x="1896" y="768"/>
                </a:cubicBezTo>
                <a:cubicBezTo>
                  <a:pt x="1891" y="753"/>
                  <a:pt x="1891" y="753"/>
                  <a:pt x="1891" y="753"/>
                </a:cubicBezTo>
                <a:cubicBezTo>
                  <a:pt x="1904" y="735"/>
                  <a:pt x="1919" y="718"/>
                  <a:pt x="1939" y="703"/>
                </a:cubicBezTo>
                <a:cubicBezTo>
                  <a:pt x="1918" y="709"/>
                  <a:pt x="1891" y="730"/>
                  <a:pt x="1867" y="758"/>
                </a:cubicBezTo>
                <a:cubicBezTo>
                  <a:pt x="1872" y="740"/>
                  <a:pt x="1872" y="740"/>
                  <a:pt x="1872" y="740"/>
                </a:cubicBezTo>
                <a:cubicBezTo>
                  <a:pt x="1858" y="745"/>
                  <a:pt x="1858" y="745"/>
                  <a:pt x="1858" y="745"/>
                </a:cubicBezTo>
                <a:cubicBezTo>
                  <a:pt x="1858" y="745"/>
                  <a:pt x="1858" y="745"/>
                  <a:pt x="1858" y="744"/>
                </a:cubicBezTo>
                <a:cubicBezTo>
                  <a:pt x="1871" y="732"/>
                  <a:pt x="1886" y="721"/>
                  <a:pt x="1904" y="712"/>
                </a:cubicBezTo>
                <a:cubicBezTo>
                  <a:pt x="1894" y="713"/>
                  <a:pt x="1883" y="717"/>
                  <a:pt x="1870" y="723"/>
                </a:cubicBezTo>
                <a:cubicBezTo>
                  <a:pt x="1883" y="706"/>
                  <a:pt x="1898" y="689"/>
                  <a:pt x="1918" y="673"/>
                </a:cubicBezTo>
                <a:cubicBezTo>
                  <a:pt x="1907" y="676"/>
                  <a:pt x="1895" y="683"/>
                  <a:pt x="1883" y="693"/>
                </a:cubicBezTo>
                <a:cubicBezTo>
                  <a:pt x="1879" y="694"/>
                  <a:pt x="1874" y="695"/>
                  <a:pt x="1869" y="696"/>
                </a:cubicBezTo>
                <a:cubicBezTo>
                  <a:pt x="1872" y="688"/>
                  <a:pt x="1875" y="680"/>
                  <a:pt x="1879" y="671"/>
                </a:cubicBezTo>
                <a:cubicBezTo>
                  <a:pt x="1874" y="680"/>
                  <a:pt x="1869" y="688"/>
                  <a:pt x="1865" y="698"/>
                </a:cubicBezTo>
                <a:cubicBezTo>
                  <a:pt x="1859" y="700"/>
                  <a:pt x="1853" y="703"/>
                  <a:pt x="1847" y="706"/>
                </a:cubicBezTo>
                <a:cubicBezTo>
                  <a:pt x="1845" y="707"/>
                  <a:pt x="1842" y="708"/>
                  <a:pt x="1840" y="709"/>
                </a:cubicBezTo>
                <a:cubicBezTo>
                  <a:pt x="1844" y="691"/>
                  <a:pt x="1849" y="672"/>
                  <a:pt x="1858" y="653"/>
                </a:cubicBezTo>
                <a:cubicBezTo>
                  <a:pt x="1847" y="671"/>
                  <a:pt x="1838" y="691"/>
                  <a:pt x="1832" y="712"/>
                </a:cubicBezTo>
                <a:cubicBezTo>
                  <a:pt x="1832" y="712"/>
                  <a:pt x="1831" y="712"/>
                  <a:pt x="1831" y="712"/>
                </a:cubicBezTo>
                <a:cubicBezTo>
                  <a:pt x="1831" y="712"/>
                  <a:pt x="1831" y="712"/>
                  <a:pt x="1831" y="712"/>
                </a:cubicBezTo>
                <a:cubicBezTo>
                  <a:pt x="1788" y="728"/>
                  <a:pt x="1788" y="728"/>
                  <a:pt x="1788" y="728"/>
                </a:cubicBezTo>
                <a:cubicBezTo>
                  <a:pt x="1787" y="727"/>
                  <a:pt x="1786" y="726"/>
                  <a:pt x="1785" y="725"/>
                </a:cubicBezTo>
                <a:cubicBezTo>
                  <a:pt x="1800" y="710"/>
                  <a:pt x="1818" y="696"/>
                  <a:pt x="1840" y="684"/>
                </a:cubicBezTo>
                <a:cubicBezTo>
                  <a:pt x="1828" y="686"/>
                  <a:pt x="1814" y="692"/>
                  <a:pt x="1798" y="701"/>
                </a:cubicBezTo>
                <a:cubicBezTo>
                  <a:pt x="1812" y="679"/>
                  <a:pt x="1829" y="657"/>
                  <a:pt x="1854" y="638"/>
                </a:cubicBezTo>
                <a:cubicBezTo>
                  <a:pt x="1832" y="644"/>
                  <a:pt x="1802" y="669"/>
                  <a:pt x="1776" y="700"/>
                </a:cubicBezTo>
                <a:cubicBezTo>
                  <a:pt x="1773" y="701"/>
                  <a:pt x="1773" y="701"/>
                  <a:pt x="1773" y="701"/>
                </a:cubicBezTo>
                <a:cubicBezTo>
                  <a:pt x="1776" y="692"/>
                  <a:pt x="1779" y="683"/>
                  <a:pt x="1783" y="673"/>
                </a:cubicBezTo>
                <a:cubicBezTo>
                  <a:pt x="1796" y="654"/>
                  <a:pt x="1812" y="636"/>
                  <a:pt x="1833" y="619"/>
                </a:cubicBezTo>
                <a:cubicBezTo>
                  <a:pt x="1823" y="622"/>
                  <a:pt x="1811" y="629"/>
                  <a:pt x="1799" y="638"/>
                </a:cubicBezTo>
                <a:cubicBezTo>
                  <a:pt x="1806" y="627"/>
                  <a:pt x="1813" y="616"/>
                  <a:pt x="1822" y="604"/>
                </a:cubicBezTo>
                <a:cubicBezTo>
                  <a:pt x="1809" y="617"/>
                  <a:pt x="1797" y="633"/>
                  <a:pt x="1786" y="649"/>
                </a:cubicBezTo>
                <a:cubicBezTo>
                  <a:pt x="1774" y="660"/>
                  <a:pt x="1762" y="673"/>
                  <a:pt x="1751" y="687"/>
                </a:cubicBezTo>
                <a:cubicBezTo>
                  <a:pt x="1756" y="671"/>
                  <a:pt x="1762" y="653"/>
                  <a:pt x="1770" y="635"/>
                </a:cubicBezTo>
                <a:cubicBezTo>
                  <a:pt x="1774" y="631"/>
                  <a:pt x="1778" y="626"/>
                  <a:pt x="1782" y="622"/>
                </a:cubicBezTo>
                <a:cubicBezTo>
                  <a:pt x="1779" y="625"/>
                  <a:pt x="1776" y="627"/>
                  <a:pt x="1773" y="630"/>
                </a:cubicBezTo>
                <a:cubicBezTo>
                  <a:pt x="1780" y="616"/>
                  <a:pt x="1789" y="601"/>
                  <a:pt x="1801" y="586"/>
                </a:cubicBezTo>
                <a:cubicBezTo>
                  <a:pt x="1783" y="603"/>
                  <a:pt x="1768" y="624"/>
                  <a:pt x="1755" y="648"/>
                </a:cubicBezTo>
                <a:cubicBezTo>
                  <a:pt x="1749" y="654"/>
                  <a:pt x="1744" y="660"/>
                  <a:pt x="1739" y="667"/>
                </a:cubicBezTo>
                <a:cubicBezTo>
                  <a:pt x="1748" y="644"/>
                  <a:pt x="1760" y="620"/>
                  <a:pt x="1779" y="596"/>
                </a:cubicBezTo>
                <a:cubicBezTo>
                  <a:pt x="1766" y="609"/>
                  <a:pt x="1753" y="624"/>
                  <a:pt x="1743" y="641"/>
                </a:cubicBezTo>
                <a:cubicBezTo>
                  <a:pt x="1739" y="652"/>
                  <a:pt x="1736" y="664"/>
                  <a:pt x="1733" y="674"/>
                </a:cubicBezTo>
                <a:cubicBezTo>
                  <a:pt x="1732" y="677"/>
                  <a:pt x="1730" y="679"/>
                  <a:pt x="1729" y="681"/>
                </a:cubicBezTo>
                <a:cubicBezTo>
                  <a:pt x="1728" y="681"/>
                  <a:pt x="1728" y="682"/>
                  <a:pt x="1727" y="682"/>
                </a:cubicBezTo>
                <a:cubicBezTo>
                  <a:pt x="1726" y="681"/>
                  <a:pt x="1725" y="681"/>
                  <a:pt x="1725" y="680"/>
                </a:cubicBezTo>
                <a:cubicBezTo>
                  <a:pt x="1727" y="673"/>
                  <a:pt x="1730" y="666"/>
                  <a:pt x="1732" y="659"/>
                </a:cubicBezTo>
                <a:cubicBezTo>
                  <a:pt x="1729" y="665"/>
                  <a:pt x="1726" y="672"/>
                  <a:pt x="1723" y="679"/>
                </a:cubicBezTo>
                <a:cubicBezTo>
                  <a:pt x="1721" y="677"/>
                  <a:pt x="1719" y="676"/>
                  <a:pt x="1717" y="674"/>
                </a:cubicBezTo>
                <a:cubicBezTo>
                  <a:pt x="1719" y="660"/>
                  <a:pt x="1719" y="660"/>
                  <a:pt x="1719" y="660"/>
                </a:cubicBezTo>
                <a:cubicBezTo>
                  <a:pt x="1723" y="656"/>
                  <a:pt x="1726" y="651"/>
                  <a:pt x="1729" y="647"/>
                </a:cubicBezTo>
                <a:cubicBezTo>
                  <a:pt x="1730" y="647"/>
                  <a:pt x="1730" y="646"/>
                  <a:pt x="1731" y="646"/>
                </a:cubicBezTo>
                <a:cubicBezTo>
                  <a:pt x="1730" y="646"/>
                  <a:pt x="1730" y="646"/>
                  <a:pt x="1730" y="646"/>
                </a:cubicBezTo>
                <a:cubicBezTo>
                  <a:pt x="1748" y="620"/>
                  <a:pt x="1761" y="594"/>
                  <a:pt x="1762" y="575"/>
                </a:cubicBezTo>
                <a:cubicBezTo>
                  <a:pt x="1752" y="595"/>
                  <a:pt x="1740" y="612"/>
                  <a:pt x="1727" y="626"/>
                </a:cubicBezTo>
                <a:cubicBezTo>
                  <a:pt x="1735" y="610"/>
                  <a:pt x="1745" y="594"/>
                  <a:pt x="1758" y="577"/>
                </a:cubicBezTo>
                <a:cubicBezTo>
                  <a:pt x="1745" y="590"/>
                  <a:pt x="1732" y="606"/>
                  <a:pt x="1722" y="623"/>
                </a:cubicBezTo>
                <a:cubicBezTo>
                  <a:pt x="1724" y="617"/>
                  <a:pt x="1726" y="611"/>
                  <a:pt x="1729" y="605"/>
                </a:cubicBezTo>
                <a:cubicBezTo>
                  <a:pt x="1722" y="615"/>
                  <a:pt x="1717" y="627"/>
                  <a:pt x="1712" y="639"/>
                </a:cubicBezTo>
                <a:cubicBezTo>
                  <a:pt x="1718" y="620"/>
                  <a:pt x="1726" y="601"/>
                  <a:pt x="1739" y="581"/>
                </a:cubicBezTo>
                <a:cubicBezTo>
                  <a:pt x="1727" y="595"/>
                  <a:pt x="1717" y="611"/>
                  <a:pt x="1709" y="628"/>
                </a:cubicBezTo>
                <a:cubicBezTo>
                  <a:pt x="1702" y="628"/>
                  <a:pt x="1697" y="629"/>
                  <a:pt x="1691" y="631"/>
                </a:cubicBezTo>
                <a:cubicBezTo>
                  <a:pt x="1699" y="619"/>
                  <a:pt x="1706" y="607"/>
                  <a:pt x="1710" y="597"/>
                </a:cubicBezTo>
                <a:cubicBezTo>
                  <a:pt x="1721" y="581"/>
                  <a:pt x="1729" y="566"/>
                  <a:pt x="1735" y="552"/>
                </a:cubicBezTo>
                <a:cubicBezTo>
                  <a:pt x="1736" y="552"/>
                  <a:pt x="1737" y="551"/>
                  <a:pt x="1738" y="551"/>
                </a:cubicBezTo>
                <a:cubicBezTo>
                  <a:pt x="1737" y="551"/>
                  <a:pt x="1736" y="551"/>
                  <a:pt x="1735" y="551"/>
                </a:cubicBezTo>
                <a:cubicBezTo>
                  <a:pt x="1738" y="543"/>
                  <a:pt x="1740" y="535"/>
                  <a:pt x="1740" y="528"/>
                </a:cubicBezTo>
                <a:cubicBezTo>
                  <a:pt x="1736" y="537"/>
                  <a:pt x="1732" y="544"/>
                  <a:pt x="1728" y="551"/>
                </a:cubicBezTo>
                <a:cubicBezTo>
                  <a:pt x="1724" y="551"/>
                  <a:pt x="1719" y="552"/>
                  <a:pt x="1714" y="552"/>
                </a:cubicBezTo>
                <a:cubicBezTo>
                  <a:pt x="1725" y="540"/>
                  <a:pt x="1737" y="528"/>
                  <a:pt x="1751" y="517"/>
                </a:cubicBezTo>
                <a:cubicBezTo>
                  <a:pt x="1736" y="521"/>
                  <a:pt x="1716" y="535"/>
                  <a:pt x="1697" y="553"/>
                </a:cubicBezTo>
                <a:cubicBezTo>
                  <a:pt x="1698" y="551"/>
                  <a:pt x="1698" y="549"/>
                  <a:pt x="1698" y="547"/>
                </a:cubicBezTo>
                <a:cubicBezTo>
                  <a:pt x="1697" y="551"/>
                  <a:pt x="1695" y="554"/>
                  <a:pt x="1693" y="557"/>
                </a:cubicBezTo>
                <a:cubicBezTo>
                  <a:pt x="1693" y="557"/>
                  <a:pt x="1692" y="558"/>
                  <a:pt x="1692" y="558"/>
                </a:cubicBezTo>
                <a:cubicBezTo>
                  <a:pt x="1678" y="563"/>
                  <a:pt x="1663" y="569"/>
                  <a:pt x="1648" y="576"/>
                </a:cubicBezTo>
                <a:cubicBezTo>
                  <a:pt x="1663" y="553"/>
                  <a:pt x="1681" y="529"/>
                  <a:pt x="1708" y="508"/>
                </a:cubicBezTo>
                <a:cubicBezTo>
                  <a:pt x="1682" y="515"/>
                  <a:pt x="1644" y="550"/>
                  <a:pt x="1616" y="589"/>
                </a:cubicBezTo>
                <a:cubicBezTo>
                  <a:pt x="1616" y="578"/>
                  <a:pt x="1616" y="578"/>
                  <a:pt x="1616" y="578"/>
                </a:cubicBezTo>
                <a:cubicBezTo>
                  <a:pt x="1632" y="548"/>
                  <a:pt x="1652" y="516"/>
                  <a:pt x="1687" y="490"/>
                </a:cubicBezTo>
                <a:cubicBezTo>
                  <a:pt x="1672" y="494"/>
                  <a:pt x="1652" y="508"/>
                  <a:pt x="1633" y="526"/>
                </a:cubicBezTo>
                <a:cubicBezTo>
                  <a:pt x="1636" y="519"/>
                  <a:pt x="1637" y="512"/>
                  <a:pt x="1638" y="506"/>
                </a:cubicBezTo>
                <a:cubicBezTo>
                  <a:pt x="1627" y="528"/>
                  <a:pt x="1613" y="546"/>
                  <a:pt x="1599" y="562"/>
                </a:cubicBezTo>
                <a:cubicBezTo>
                  <a:pt x="1600" y="557"/>
                  <a:pt x="1600" y="557"/>
                  <a:pt x="1600" y="557"/>
                </a:cubicBezTo>
                <a:cubicBezTo>
                  <a:pt x="1579" y="563"/>
                  <a:pt x="1579" y="563"/>
                  <a:pt x="1579" y="563"/>
                </a:cubicBezTo>
                <a:cubicBezTo>
                  <a:pt x="1579" y="562"/>
                  <a:pt x="1579" y="562"/>
                  <a:pt x="1579" y="562"/>
                </a:cubicBezTo>
                <a:cubicBezTo>
                  <a:pt x="1601" y="533"/>
                  <a:pt x="1627" y="500"/>
                  <a:pt x="1671" y="477"/>
                </a:cubicBezTo>
                <a:cubicBezTo>
                  <a:pt x="1649" y="480"/>
                  <a:pt x="1618" y="498"/>
                  <a:pt x="1588" y="522"/>
                </a:cubicBezTo>
                <a:cubicBezTo>
                  <a:pt x="1597" y="507"/>
                  <a:pt x="1604" y="493"/>
                  <a:pt x="1608" y="480"/>
                </a:cubicBezTo>
                <a:cubicBezTo>
                  <a:pt x="1614" y="476"/>
                  <a:pt x="1621" y="472"/>
                  <a:pt x="1628" y="469"/>
                </a:cubicBezTo>
                <a:cubicBezTo>
                  <a:pt x="1622" y="469"/>
                  <a:pt x="1616" y="471"/>
                  <a:pt x="1610" y="473"/>
                </a:cubicBezTo>
                <a:cubicBezTo>
                  <a:pt x="1611" y="470"/>
                  <a:pt x="1611" y="467"/>
                  <a:pt x="1611" y="465"/>
                </a:cubicBezTo>
                <a:cubicBezTo>
                  <a:pt x="1610" y="468"/>
                  <a:pt x="1608" y="471"/>
                  <a:pt x="1606" y="475"/>
                </a:cubicBezTo>
                <a:cubicBezTo>
                  <a:pt x="1600" y="477"/>
                  <a:pt x="1593" y="481"/>
                  <a:pt x="1586" y="484"/>
                </a:cubicBezTo>
                <a:cubicBezTo>
                  <a:pt x="1587" y="482"/>
                  <a:pt x="1588" y="479"/>
                  <a:pt x="1588" y="477"/>
                </a:cubicBezTo>
                <a:cubicBezTo>
                  <a:pt x="1602" y="463"/>
                  <a:pt x="1619" y="450"/>
                  <a:pt x="1639" y="440"/>
                </a:cubicBezTo>
                <a:cubicBezTo>
                  <a:pt x="1626" y="441"/>
                  <a:pt x="1610" y="448"/>
                  <a:pt x="1593" y="458"/>
                </a:cubicBezTo>
                <a:cubicBezTo>
                  <a:pt x="1598" y="455"/>
                  <a:pt x="1602" y="453"/>
                  <a:pt x="1607" y="450"/>
                </a:cubicBezTo>
                <a:cubicBezTo>
                  <a:pt x="1589" y="452"/>
                  <a:pt x="1565" y="464"/>
                  <a:pt x="1541" y="482"/>
                </a:cubicBezTo>
                <a:cubicBezTo>
                  <a:pt x="1545" y="472"/>
                  <a:pt x="1547" y="463"/>
                  <a:pt x="1548" y="456"/>
                </a:cubicBezTo>
                <a:cubicBezTo>
                  <a:pt x="1541" y="468"/>
                  <a:pt x="1535" y="480"/>
                  <a:pt x="1527" y="490"/>
                </a:cubicBezTo>
                <a:cubicBezTo>
                  <a:pt x="1529" y="482"/>
                  <a:pt x="1529" y="482"/>
                  <a:pt x="1529" y="482"/>
                </a:cubicBezTo>
                <a:cubicBezTo>
                  <a:pt x="1523" y="486"/>
                  <a:pt x="1523" y="486"/>
                  <a:pt x="1523" y="486"/>
                </a:cubicBezTo>
                <a:cubicBezTo>
                  <a:pt x="1539" y="462"/>
                  <a:pt x="1550" y="438"/>
                  <a:pt x="1551" y="420"/>
                </a:cubicBezTo>
                <a:cubicBezTo>
                  <a:pt x="1537" y="449"/>
                  <a:pt x="1518" y="471"/>
                  <a:pt x="1499" y="490"/>
                </a:cubicBezTo>
                <a:cubicBezTo>
                  <a:pt x="1507" y="467"/>
                  <a:pt x="1507" y="467"/>
                  <a:pt x="1507" y="467"/>
                </a:cubicBezTo>
                <a:cubicBezTo>
                  <a:pt x="1515" y="459"/>
                  <a:pt x="1524" y="451"/>
                  <a:pt x="1534" y="443"/>
                </a:cubicBezTo>
                <a:cubicBezTo>
                  <a:pt x="1527" y="445"/>
                  <a:pt x="1520" y="449"/>
                  <a:pt x="1512" y="454"/>
                </a:cubicBezTo>
                <a:cubicBezTo>
                  <a:pt x="1512" y="454"/>
                  <a:pt x="1512" y="454"/>
                  <a:pt x="1512" y="454"/>
                </a:cubicBezTo>
                <a:cubicBezTo>
                  <a:pt x="1486" y="468"/>
                  <a:pt x="1486" y="468"/>
                  <a:pt x="1486" y="468"/>
                </a:cubicBezTo>
                <a:cubicBezTo>
                  <a:pt x="1502" y="447"/>
                  <a:pt x="1515" y="425"/>
                  <a:pt x="1522" y="406"/>
                </a:cubicBezTo>
                <a:cubicBezTo>
                  <a:pt x="1524" y="404"/>
                  <a:pt x="1527" y="402"/>
                  <a:pt x="1529" y="400"/>
                </a:cubicBezTo>
                <a:cubicBezTo>
                  <a:pt x="1527" y="401"/>
                  <a:pt x="1525" y="401"/>
                  <a:pt x="1523" y="402"/>
                </a:cubicBezTo>
                <a:cubicBezTo>
                  <a:pt x="1525" y="396"/>
                  <a:pt x="1526" y="390"/>
                  <a:pt x="1526" y="385"/>
                </a:cubicBezTo>
                <a:cubicBezTo>
                  <a:pt x="1523" y="393"/>
                  <a:pt x="1519" y="399"/>
                  <a:pt x="1515" y="406"/>
                </a:cubicBezTo>
                <a:cubicBezTo>
                  <a:pt x="1497" y="416"/>
                  <a:pt x="1476" y="434"/>
                  <a:pt x="1456" y="456"/>
                </a:cubicBezTo>
                <a:cubicBezTo>
                  <a:pt x="1456" y="455"/>
                  <a:pt x="1456" y="455"/>
                  <a:pt x="1456" y="455"/>
                </a:cubicBezTo>
                <a:cubicBezTo>
                  <a:pt x="1470" y="434"/>
                  <a:pt x="1487" y="412"/>
                  <a:pt x="1512" y="393"/>
                </a:cubicBezTo>
                <a:cubicBezTo>
                  <a:pt x="1495" y="398"/>
                  <a:pt x="1473" y="414"/>
                  <a:pt x="1452" y="436"/>
                </a:cubicBezTo>
                <a:cubicBezTo>
                  <a:pt x="1452" y="436"/>
                  <a:pt x="1452" y="436"/>
                  <a:pt x="1452" y="436"/>
                </a:cubicBezTo>
                <a:cubicBezTo>
                  <a:pt x="1437" y="450"/>
                  <a:pt x="1437" y="450"/>
                  <a:pt x="1437" y="450"/>
                </a:cubicBezTo>
                <a:cubicBezTo>
                  <a:pt x="1437" y="450"/>
                  <a:pt x="1437" y="450"/>
                  <a:pt x="1437" y="450"/>
                </a:cubicBezTo>
                <a:cubicBezTo>
                  <a:pt x="1438" y="443"/>
                  <a:pt x="1440" y="435"/>
                  <a:pt x="1442" y="427"/>
                </a:cubicBezTo>
                <a:cubicBezTo>
                  <a:pt x="1454" y="409"/>
                  <a:pt x="1470" y="391"/>
                  <a:pt x="1491" y="375"/>
                </a:cubicBezTo>
                <a:cubicBezTo>
                  <a:pt x="1478" y="378"/>
                  <a:pt x="1464" y="388"/>
                  <a:pt x="1449" y="400"/>
                </a:cubicBezTo>
                <a:cubicBezTo>
                  <a:pt x="1450" y="397"/>
                  <a:pt x="1451" y="393"/>
                  <a:pt x="1452" y="390"/>
                </a:cubicBezTo>
                <a:cubicBezTo>
                  <a:pt x="1455" y="387"/>
                  <a:pt x="1457" y="383"/>
                  <a:pt x="1460" y="380"/>
                </a:cubicBezTo>
                <a:cubicBezTo>
                  <a:pt x="1458" y="382"/>
                  <a:pt x="1455" y="384"/>
                  <a:pt x="1453" y="387"/>
                </a:cubicBezTo>
                <a:cubicBezTo>
                  <a:pt x="1460" y="367"/>
                  <a:pt x="1469" y="347"/>
                  <a:pt x="1482" y="327"/>
                </a:cubicBezTo>
                <a:cubicBezTo>
                  <a:pt x="1463" y="350"/>
                  <a:pt x="1447" y="377"/>
                  <a:pt x="1435" y="407"/>
                </a:cubicBezTo>
                <a:cubicBezTo>
                  <a:pt x="1434" y="410"/>
                  <a:pt x="1432" y="412"/>
                  <a:pt x="1430" y="415"/>
                </a:cubicBezTo>
                <a:cubicBezTo>
                  <a:pt x="1437" y="383"/>
                  <a:pt x="1448" y="348"/>
                  <a:pt x="1471" y="312"/>
                </a:cubicBezTo>
                <a:cubicBezTo>
                  <a:pt x="1459" y="327"/>
                  <a:pt x="1448" y="344"/>
                  <a:pt x="1438" y="362"/>
                </a:cubicBezTo>
                <a:cubicBezTo>
                  <a:pt x="1429" y="371"/>
                  <a:pt x="1420" y="381"/>
                  <a:pt x="1412" y="392"/>
                </a:cubicBezTo>
                <a:cubicBezTo>
                  <a:pt x="1413" y="382"/>
                  <a:pt x="1415" y="372"/>
                  <a:pt x="1416" y="362"/>
                </a:cubicBezTo>
                <a:cubicBezTo>
                  <a:pt x="1422" y="348"/>
                  <a:pt x="1430" y="333"/>
                  <a:pt x="1439" y="318"/>
                </a:cubicBezTo>
                <a:cubicBezTo>
                  <a:pt x="1433" y="326"/>
                  <a:pt x="1426" y="335"/>
                  <a:pt x="1420" y="345"/>
                </a:cubicBezTo>
                <a:cubicBezTo>
                  <a:pt x="1424" y="329"/>
                  <a:pt x="1429" y="313"/>
                  <a:pt x="1436" y="296"/>
                </a:cubicBezTo>
                <a:cubicBezTo>
                  <a:pt x="1423" y="318"/>
                  <a:pt x="1413" y="343"/>
                  <a:pt x="1406" y="369"/>
                </a:cubicBezTo>
                <a:cubicBezTo>
                  <a:pt x="1400" y="380"/>
                  <a:pt x="1395" y="391"/>
                  <a:pt x="1391" y="402"/>
                </a:cubicBezTo>
                <a:cubicBezTo>
                  <a:pt x="1386" y="413"/>
                  <a:pt x="1386" y="413"/>
                  <a:pt x="1386" y="413"/>
                </a:cubicBezTo>
                <a:cubicBezTo>
                  <a:pt x="1386" y="413"/>
                  <a:pt x="1385" y="412"/>
                  <a:pt x="1385" y="412"/>
                </a:cubicBezTo>
                <a:cubicBezTo>
                  <a:pt x="1385" y="397"/>
                  <a:pt x="1386" y="382"/>
                  <a:pt x="1387" y="365"/>
                </a:cubicBezTo>
                <a:cubicBezTo>
                  <a:pt x="1394" y="344"/>
                  <a:pt x="1404" y="322"/>
                  <a:pt x="1418" y="299"/>
                </a:cubicBezTo>
                <a:cubicBezTo>
                  <a:pt x="1408" y="312"/>
                  <a:pt x="1399" y="325"/>
                  <a:pt x="1391" y="340"/>
                </a:cubicBezTo>
                <a:cubicBezTo>
                  <a:pt x="1394" y="319"/>
                  <a:pt x="1401" y="296"/>
                  <a:pt x="1411" y="273"/>
                </a:cubicBezTo>
                <a:cubicBezTo>
                  <a:pt x="1394" y="302"/>
                  <a:pt x="1381" y="336"/>
                  <a:pt x="1374" y="373"/>
                </a:cubicBezTo>
                <a:cubicBezTo>
                  <a:pt x="1374" y="375"/>
                  <a:pt x="1373" y="376"/>
                  <a:pt x="1372" y="378"/>
                </a:cubicBezTo>
                <a:cubicBezTo>
                  <a:pt x="1365" y="384"/>
                  <a:pt x="1365" y="384"/>
                  <a:pt x="1365" y="384"/>
                </a:cubicBezTo>
                <a:cubicBezTo>
                  <a:pt x="1367" y="353"/>
                  <a:pt x="1373" y="319"/>
                  <a:pt x="1389" y="283"/>
                </a:cubicBezTo>
                <a:cubicBezTo>
                  <a:pt x="1371" y="313"/>
                  <a:pt x="1358" y="350"/>
                  <a:pt x="1352" y="389"/>
                </a:cubicBezTo>
                <a:cubicBezTo>
                  <a:pt x="1350" y="388"/>
                  <a:pt x="1349" y="387"/>
                  <a:pt x="1348" y="386"/>
                </a:cubicBezTo>
                <a:cubicBezTo>
                  <a:pt x="1354" y="375"/>
                  <a:pt x="1354" y="375"/>
                  <a:pt x="1354" y="375"/>
                </a:cubicBezTo>
                <a:cubicBezTo>
                  <a:pt x="1343" y="375"/>
                  <a:pt x="1343" y="375"/>
                  <a:pt x="1343" y="375"/>
                </a:cubicBezTo>
                <a:cubicBezTo>
                  <a:pt x="1343" y="368"/>
                  <a:pt x="1344" y="361"/>
                  <a:pt x="1345" y="353"/>
                </a:cubicBezTo>
                <a:cubicBezTo>
                  <a:pt x="1345" y="352"/>
                  <a:pt x="1346" y="352"/>
                  <a:pt x="1346" y="351"/>
                </a:cubicBezTo>
                <a:cubicBezTo>
                  <a:pt x="1346" y="351"/>
                  <a:pt x="1345" y="352"/>
                  <a:pt x="1345" y="352"/>
                </a:cubicBezTo>
                <a:cubicBezTo>
                  <a:pt x="1348" y="325"/>
                  <a:pt x="1354" y="296"/>
                  <a:pt x="1368" y="264"/>
                </a:cubicBezTo>
                <a:cubicBezTo>
                  <a:pt x="1354" y="287"/>
                  <a:pt x="1344" y="313"/>
                  <a:pt x="1336" y="341"/>
                </a:cubicBezTo>
                <a:cubicBezTo>
                  <a:pt x="1328" y="346"/>
                  <a:pt x="1328" y="346"/>
                  <a:pt x="1328" y="346"/>
                </a:cubicBezTo>
                <a:cubicBezTo>
                  <a:pt x="1328" y="319"/>
                  <a:pt x="1331" y="290"/>
                  <a:pt x="1341" y="259"/>
                </a:cubicBezTo>
                <a:cubicBezTo>
                  <a:pt x="1330" y="284"/>
                  <a:pt x="1322" y="311"/>
                  <a:pt x="1318" y="341"/>
                </a:cubicBezTo>
                <a:cubicBezTo>
                  <a:pt x="1315" y="346"/>
                  <a:pt x="1311" y="350"/>
                  <a:pt x="1308" y="354"/>
                </a:cubicBezTo>
                <a:cubicBezTo>
                  <a:pt x="1308" y="351"/>
                  <a:pt x="1308" y="349"/>
                  <a:pt x="1308" y="346"/>
                </a:cubicBezTo>
                <a:cubicBezTo>
                  <a:pt x="1323" y="312"/>
                  <a:pt x="1323" y="312"/>
                  <a:pt x="1323" y="312"/>
                </a:cubicBezTo>
                <a:cubicBezTo>
                  <a:pt x="1307" y="326"/>
                  <a:pt x="1307" y="326"/>
                  <a:pt x="1307" y="326"/>
                </a:cubicBezTo>
                <a:cubicBezTo>
                  <a:pt x="1307" y="299"/>
                  <a:pt x="1310" y="271"/>
                  <a:pt x="1320" y="240"/>
                </a:cubicBezTo>
                <a:cubicBezTo>
                  <a:pt x="1313" y="255"/>
                  <a:pt x="1308" y="270"/>
                  <a:pt x="1304" y="286"/>
                </a:cubicBezTo>
                <a:cubicBezTo>
                  <a:pt x="1303" y="286"/>
                  <a:pt x="1303" y="286"/>
                  <a:pt x="1303" y="286"/>
                </a:cubicBezTo>
                <a:cubicBezTo>
                  <a:pt x="1306" y="279"/>
                  <a:pt x="1307" y="272"/>
                  <a:pt x="1307" y="265"/>
                </a:cubicBezTo>
                <a:cubicBezTo>
                  <a:pt x="1303" y="275"/>
                  <a:pt x="1298" y="283"/>
                  <a:pt x="1293" y="291"/>
                </a:cubicBezTo>
                <a:cubicBezTo>
                  <a:pt x="1288" y="293"/>
                  <a:pt x="1288" y="293"/>
                  <a:pt x="1288" y="293"/>
                </a:cubicBezTo>
                <a:cubicBezTo>
                  <a:pt x="1290" y="279"/>
                  <a:pt x="1293" y="265"/>
                  <a:pt x="1298" y="250"/>
                </a:cubicBezTo>
                <a:cubicBezTo>
                  <a:pt x="1292" y="264"/>
                  <a:pt x="1286" y="279"/>
                  <a:pt x="1282" y="295"/>
                </a:cubicBezTo>
                <a:cubicBezTo>
                  <a:pt x="1268" y="301"/>
                  <a:pt x="1268" y="301"/>
                  <a:pt x="1268" y="301"/>
                </a:cubicBezTo>
                <a:cubicBezTo>
                  <a:pt x="1277" y="284"/>
                  <a:pt x="1281" y="268"/>
                  <a:pt x="1282" y="253"/>
                </a:cubicBezTo>
                <a:cubicBezTo>
                  <a:pt x="1280" y="258"/>
                  <a:pt x="1278" y="262"/>
                  <a:pt x="1276" y="266"/>
                </a:cubicBezTo>
                <a:cubicBezTo>
                  <a:pt x="1284" y="250"/>
                  <a:pt x="1289" y="235"/>
                  <a:pt x="1290" y="224"/>
                </a:cubicBezTo>
                <a:cubicBezTo>
                  <a:pt x="1284" y="236"/>
                  <a:pt x="1278" y="247"/>
                  <a:pt x="1270" y="257"/>
                </a:cubicBezTo>
                <a:cubicBezTo>
                  <a:pt x="1272" y="248"/>
                  <a:pt x="1274" y="240"/>
                  <a:pt x="1277" y="231"/>
                </a:cubicBezTo>
                <a:cubicBezTo>
                  <a:pt x="1272" y="242"/>
                  <a:pt x="1268" y="253"/>
                  <a:pt x="1265" y="264"/>
                </a:cubicBezTo>
                <a:cubicBezTo>
                  <a:pt x="1256" y="275"/>
                  <a:pt x="1246" y="285"/>
                  <a:pt x="1237" y="294"/>
                </a:cubicBezTo>
                <a:cubicBezTo>
                  <a:pt x="1238" y="292"/>
                  <a:pt x="1239" y="290"/>
                  <a:pt x="1240" y="289"/>
                </a:cubicBezTo>
                <a:cubicBezTo>
                  <a:pt x="1239" y="290"/>
                  <a:pt x="1237" y="290"/>
                  <a:pt x="1234" y="291"/>
                </a:cubicBezTo>
                <a:cubicBezTo>
                  <a:pt x="1251" y="268"/>
                  <a:pt x="1264" y="244"/>
                  <a:pt x="1268" y="225"/>
                </a:cubicBezTo>
                <a:cubicBezTo>
                  <a:pt x="1273" y="219"/>
                  <a:pt x="1279" y="213"/>
                  <a:pt x="1285" y="207"/>
                </a:cubicBezTo>
                <a:cubicBezTo>
                  <a:pt x="1279" y="211"/>
                  <a:pt x="1274" y="215"/>
                  <a:pt x="1269" y="220"/>
                </a:cubicBezTo>
                <a:cubicBezTo>
                  <a:pt x="1269" y="219"/>
                  <a:pt x="1269" y="217"/>
                  <a:pt x="1269" y="216"/>
                </a:cubicBezTo>
                <a:cubicBezTo>
                  <a:pt x="1268" y="218"/>
                  <a:pt x="1267" y="221"/>
                  <a:pt x="1265" y="223"/>
                </a:cubicBezTo>
                <a:cubicBezTo>
                  <a:pt x="1244" y="243"/>
                  <a:pt x="1225" y="266"/>
                  <a:pt x="1209" y="292"/>
                </a:cubicBezTo>
                <a:cubicBezTo>
                  <a:pt x="1208" y="294"/>
                  <a:pt x="1206" y="295"/>
                  <a:pt x="1204" y="297"/>
                </a:cubicBezTo>
                <a:cubicBezTo>
                  <a:pt x="1203" y="296"/>
                  <a:pt x="1202" y="295"/>
                  <a:pt x="1200" y="295"/>
                </a:cubicBezTo>
                <a:cubicBezTo>
                  <a:pt x="1215" y="262"/>
                  <a:pt x="1235" y="225"/>
                  <a:pt x="1270" y="191"/>
                </a:cubicBezTo>
                <a:cubicBezTo>
                  <a:pt x="1247" y="209"/>
                  <a:pt x="1225" y="231"/>
                  <a:pt x="1207" y="257"/>
                </a:cubicBezTo>
                <a:cubicBezTo>
                  <a:pt x="1214" y="234"/>
                  <a:pt x="1225" y="210"/>
                  <a:pt x="1242" y="186"/>
                </a:cubicBezTo>
                <a:cubicBezTo>
                  <a:pt x="1235" y="191"/>
                  <a:pt x="1227" y="198"/>
                  <a:pt x="1219" y="208"/>
                </a:cubicBezTo>
                <a:cubicBezTo>
                  <a:pt x="1222" y="202"/>
                  <a:pt x="1225" y="196"/>
                  <a:pt x="1228" y="190"/>
                </a:cubicBezTo>
                <a:cubicBezTo>
                  <a:pt x="1218" y="204"/>
                  <a:pt x="1209" y="219"/>
                  <a:pt x="1201" y="235"/>
                </a:cubicBezTo>
                <a:cubicBezTo>
                  <a:pt x="1195" y="245"/>
                  <a:pt x="1189" y="257"/>
                  <a:pt x="1184" y="269"/>
                </a:cubicBezTo>
                <a:cubicBezTo>
                  <a:pt x="1177" y="271"/>
                  <a:pt x="1177" y="271"/>
                  <a:pt x="1177" y="271"/>
                </a:cubicBezTo>
                <a:cubicBezTo>
                  <a:pt x="1185" y="238"/>
                  <a:pt x="1195" y="202"/>
                  <a:pt x="1221" y="167"/>
                </a:cubicBezTo>
                <a:cubicBezTo>
                  <a:pt x="1208" y="176"/>
                  <a:pt x="1194" y="193"/>
                  <a:pt x="1181" y="215"/>
                </a:cubicBezTo>
                <a:cubicBezTo>
                  <a:pt x="1186" y="200"/>
                  <a:pt x="1193" y="185"/>
                  <a:pt x="1202" y="170"/>
                </a:cubicBezTo>
                <a:cubicBezTo>
                  <a:pt x="1181" y="198"/>
                  <a:pt x="1164" y="232"/>
                  <a:pt x="1153" y="270"/>
                </a:cubicBezTo>
                <a:cubicBezTo>
                  <a:pt x="1153" y="269"/>
                  <a:pt x="1153" y="269"/>
                  <a:pt x="1152" y="269"/>
                </a:cubicBezTo>
                <a:cubicBezTo>
                  <a:pt x="1158" y="242"/>
                  <a:pt x="1168" y="212"/>
                  <a:pt x="1185" y="182"/>
                </a:cubicBezTo>
                <a:cubicBezTo>
                  <a:pt x="1175" y="195"/>
                  <a:pt x="1166" y="210"/>
                  <a:pt x="1158" y="225"/>
                </a:cubicBezTo>
                <a:cubicBezTo>
                  <a:pt x="1161" y="207"/>
                  <a:pt x="1161" y="207"/>
                  <a:pt x="1161" y="207"/>
                </a:cubicBezTo>
                <a:cubicBezTo>
                  <a:pt x="1151" y="215"/>
                  <a:pt x="1151" y="215"/>
                  <a:pt x="1151" y="215"/>
                </a:cubicBezTo>
                <a:cubicBezTo>
                  <a:pt x="1156" y="199"/>
                  <a:pt x="1163" y="183"/>
                  <a:pt x="1173" y="167"/>
                </a:cubicBezTo>
                <a:cubicBezTo>
                  <a:pt x="1160" y="183"/>
                  <a:pt x="1149" y="202"/>
                  <a:pt x="1140" y="222"/>
                </a:cubicBezTo>
                <a:cubicBezTo>
                  <a:pt x="1137" y="224"/>
                  <a:pt x="1137" y="224"/>
                  <a:pt x="1137" y="224"/>
                </a:cubicBezTo>
                <a:cubicBezTo>
                  <a:pt x="1141" y="199"/>
                  <a:pt x="1148" y="171"/>
                  <a:pt x="1161" y="143"/>
                </a:cubicBezTo>
                <a:cubicBezTo>
                  <a:pt x="1145" y="169"/>
                  <a:pt x="1132" y="200"/>
                  <a:pt x="1125" y="234"/>
                </a:cubicBezTo>
                <a:cubicBezTo>
                  <a:pt x="1114" y="242"/>
                  <a:pt x="1114" y="242"/>
                  <a:pt x="1114" y="242"/>
                </a:cubicBezTo>
                <a:cubicBezTo>
                  <a:pt x="1117" y="212"/>
                  <a:pt x="1123" y="180"/>
                  <a:pt x="1139" y="145"/>
                </a:cubicBezTo>
                <a:cubicBezTo>
                  <a:pt x="1128" y="163"/>
                  <a:pt x="1119" y="183"/>
                  <a:pt x="1112" y="204"/>
                </a:cubicBezTo>
                <a:cubicBezTo>
                  <a:pt x="1104" y="211"/>
                  <a:pt x="1104" y="211"/>
                  <a:pt x="1104" y="211"/>
                </a:cubicBezTo>
                <a:cubicBezTo>
                  <a:pt x="1105" y="210"/>
                  <a:pt x="1106" y="209"/>
                  <a:pt x="1107" y="207"/>
                </a:cubicBezTo>
                <a:cubicBezTo>
                  <a:pt x="1102" y="210"/>
                  <a:pt x="1098" y="213"/>
                  <a:pt x="1093" y="216"/>
                </a:cubicBezTo>
                <a:cubicBezTo>
                  <a:pt x="1096" y="193"/>
                  <a:pt x="1102" y="168"/>
                  <a:pt x="1112" y="142"/>
                </a:cubicBezTo>
                <a:cubicBezTo>
                  <a:pt x="1112" y="141"/>
                  <a:pt x="1113" y="141"/>
                  <a:pt x="1113" y="140"/>
                </a:cubicBezTo>
                <a:cubicBezTo>
                  <a:pt x="1113" y="140"/>
                  <a:pt x="1113" y="141"/>
                  <a:pt x="1112" y="141"/>
                </a:cubicBezTo>
                <a:cubicBezTo>
                  <a:pt x="1114" y="136"/>
                  <a:pt x="1116" y="131"/>
                  <a:pt x="1118" y="127"/>
                </a:cubicBezTo>
                <a:cubicBezTo>
                  <a:pt x="1115" y="132"/>
                  <a:pt x="1112" y="137"/>
                  <a:pt x="1109" y="143"/>
                </a:cubicBezTo>
                <a:cubicBezTo>
                  <a:pt x="1099" y="150"/>
                  <a:pt x="1089" y="163"/>
                  <a:pt x="1079" y="178"/>
                </a:cubicBezTo>
                <a:cubicBezTo>
                  <a:pt x="1082" y="169"/>
                  <a:pt x="1085" y="159"/>
                  <a:pt x="1090" y="150"/>
                </a:cubicBezTo>
                <a:cubicBezTo>
                  <a:pt x="1083" y="161"/>
                  <a:pt x="1077" y="173"/>
                  <a:pt x="1071" y="185"/>
                </a:cubicBezTo>
                <a:cubicBezTo>
                  <a:pt x="1069" y="169"/>
                  <a:pt x="1069" y="169"/>
                  <a:pt x="1069" y="169"/>
                </a:cubicBezTo>
                <a:cubicBezTo>
                  <a:pt x="1071" y="165"/>
                  <a:pt x="1073" y="160"/>
                  <a:pt x="1075" y="156"/>
                </a:cubicBezTo>
                <a:cubicBezTo>
                  <a:pt x="1073" y="159"/>
                  <a:pt x="1071" y="163"/>
                  <a:pt x="1069" y="166"/>
                </a:cubicBezTo>
                <a:cubicBezTo>
                  <a:pt x="1069" y="164"/>
                  <a:pt x="1069" y="164"/>
                  <a:pt x="1069" y="164"/>
                </a:cubicBezTo>
                <a:cubicBezTo>
                  <a:pt x="1069" y="164"/>
                  <a:pt x="1068" y="167"/>
                  <a:pt x="1066" y="171"/>
                </a:cubicBezTo>
                <a:cubicBezTo>
                  <a:pt x="1058" y="187"/>
                  <a:pt x="1051" y="203"/>
                  <a:pt x="1046" y="220"/>
                </a:cubicBezTo>
                <a:cubicBezTo>
                  <a:pt x="1045" y="220"/>
                  <a:pt x="1045" y="220"/>
                  <a:pt x="1044" y="220"/>
                </a:cubicBezTo>
                <a:cubicBezTo>
                  <a:pt x="1044" y="220"/>
                  <a:pt x="1044" y="219"/>
                  <a:pt x="1044" y="219"/>
                </a:cubicBezTo>
                <a:cubicBezTo>
                  <a:pt x="1047" y="192"/>
                  <a:pt x="1054" y="163"/>
                  <a:pt x="1069" y="132"/>
                </a:cubicBezTo>
                <a:cubicBezTo>
                  <a:pt x="1056" y="152"/>
                  <a:pt x="1046" y="174"/>
                  <a:pt x="1039" y="198"/>
                </a:cubicBezTo>
                <a:cubicBezTo>
                  <a:pt x="1043" y="176"/>
                  <a:pt x="1049" y="153"/>
                  <a:pt x="1061" y="128"/>
                </a:cubicBezTo>
                <a:cubicBezTo>
                  <a:pt x="1051" y="144"/>
                  <a:pt x="1042" y="162"/>
                  <a:pt x="1035" y="181"/>
                </a:cubicBezTo>
                <a:cubicBezTo>
                  <a:pt x="1039" y="153"/>
                  <a:pt x="1045" y="122"/>
                  <a:pt x="1061" y="89"/>
                </a:cubicBezTo>
                <a:cubicBezTo>
                  <a:pt x="1045" y="114"/>
                  <a:pt x="1033" y="142"/>
                  <a:pt x="1026" y="173"/>
                </a:cubicBezTo>
                <a:cubicBezTo>
                  <a:pt x="1026" y="173"/>
                  <a:pt x="1026" y="173"/>
                  <a:pt x="1026" y="173"/>
                </a:cubicBezTo>
                <a:cubicBezTo>
                  <a:pt x="1016" y="191"/>
                  <a:pt x="1016" y="191"/>
                  <a:pt x="1016" y="191"/>
                </a:cubicBezTo>
                <a:cubicBezTo>
                  <a:pt x="1020" y="176"/>
                  <a:pt x="1025" y="162"/>
                  <a:pt x="1032" y="147"/>
                </a:cubicBezTo>
                <a:cubicBezTo>
                  <a:pt x="1025" y="159"/>
                  <a:pt x="1018" y="172"/>
                  <a:pt x="1012" y="186"/>
                </a:cubicBezTo>
                <a:cubicBezTo>
                  <a:pt x="1014" y="152"/>
                  <a:pt x="1020" y="113"/>
                  <a:pt x="1040" y="71"/>
                </a:cubicBezTo>
                <a:cubicBezTo>
                  <a:pt x="1019" y="104"/>
                  <a:pt x="1005" y="143"/>
                  <a:pt x="999" y="185"/>
                </a:cubicBezTo>
                <a:cubicBezTo>
                  <a:pt x="996" y="188"/>
                  <a:pt x="993" y="191"/>
                  <a:pt x="990" y="195"/>
                </a:cubicBezTo>
                <a:cubicBezTo>
                  <a:pt x="994" y="174"/>
                  <a:pt x="1000" y="152"/>
                  <a:pt x="1011" y="128"/>
                </a:cubicBezTo>
                <a:cubicBezTo>
                  <a:pt x="999" y="149"/>
                  <a:pt x="988" y="172"/>
                  <a:pt x="981" y="196"/>
                </a:cubicBezTo>
                <a:cubicBezTo>
                  <a:pt x="980" y="196"/>
                  <a:pt x="980" y="196"/>
                  <a:pt x="980" y="196"/>
                </a:cubicBezTo>
                <a:cubicBezTo>
                  <a:pt x="983" y="165"/>
                  <a:pt x="989" y="130"/>
                  <a:pt x="1006" y="93"/>
                </a:cubicBezTo>
                <a:cubicBezTo>
                  <a:pt x="994" y="114"/>
                  <a:pt x="983" y="138"/>
                  <a:pt x="975" y="163"/>
                </a:cubicBezTo>
                <a:cubicBezTo>
                  <a:pt x="971" y="172"/>
                  <a:pt x="968" y="181"/>
                  <a:pt x="965" y="190"/>
                </a:cubicBezTo>
                <a:cubicBezTo>
                  <a:pt x="965" y="190"/>
                  <a:pt x="965" y="190"/>
                  <a:pt x="965" y="191"/>
                </a:cubicBezTo>
                <a:cubicBezTo>
                  <a:pt x="962" y="190"/>
                  <a:pt x="960" y="189"/>
                  <a:pt x="958" y="188"/>
                </a:cubicBezTo>
                <a:cubicBezTo>
                  <a:pt x="960" y="154"/>
                  <a:pt x="966" y="116"/>
                  <a:pt x="985" y="75"/>
                </a:cubicBezTo>
                <a:cubicBezTo>
                  <a:pt x="972" y="96"/>
                  <a:pt x="962" y="119"/>
                  <a:pt x="954" y="144"/>
                </a:cubicBezTo>
                <a:cubicBezTo>
                  <a:pt x="949" y="156"/>
                  <a:pt x="945" y="168"/>
                  <a:pt x="941" y="180"/>
                </a:cubicBezTo>
                <a:cubicBezTo>
                  <a:pt x="939" y="183"/>
                  <a:pt x="939" y="183"/>
                  <a:pt x="939" y="183"/>
                </a:cubicBezTo>
                <a:cubicBezTo>
                  <a:pt x="939" y="182"/>
                  <a:pt x="938" y="182"/>
                  <a:pt x="937" y="182"/>
                </a:cubicBezTo>
                <a:cubicBezTo>
                  <a:pt x="941" y="152"/>
                  <a:pt x="947" y="119"/>
                  <a:pt x="963" y="85"/>
                </a:cubicBezTo>
                <a:cubicBezTo>
                  <a:pt x="947" y="112"/>
                  <a:pt x="934" y="144"/>
                  <a:pt x="926" y="178"/>
                </a:cubicBezTo>
                <a:cubicBezTo>
                  <a:pt x="924" y="171"/>
                  <a:pt x="924" y="171"/>
                  <a:pt x="924" y="171"/>
                </a:cubicBezTo>
                <a:cubicBezTo>
                  <a:pt x="926" y="142"/>
                  <a:pt x="931" y="112"/>
                  <a:pt x="944" y="79"/>
                </a:cubicBezTo>
                <a:cubicBezTo>
                  <a:pt x="945" y="77"/>
                  <a:pt x="946" y="76"/>
                  <a:pt x="947" y="75"/>
                </a:cubicBezTo>
                <a:cubicBezTo>
                  <a:pt x="946" y="75"/>
                  <a:pt x="946" y="76"/>
                  <a:pt x="945" y="76"/>
                </a:cubicBezTo>
                <a:cubicBezTo>
                  <a:pt x="947" y="72"/>
                  <a:pt x="949" y="68"/>
                  <a:pt x="951" y="64"/>
                </a:cubicBezTo>
                <a:cubicBezTo>
                  <a:pt x="948" y="68"/>
                  <a:pt x="945" y="73"/>
                  <a:pt x="943" y="78"/>
                </a:cubicBezTo>
                <a:cubicBezTo>
                  <a:pt x="922" y="93"/>
                  <a:pt x="900" y="129"/>
                  <a:pt x="885" y="167"/>
                </a:cubicBezTo>
                <a:cubicBezTo>
                  <a:pt x="884" y="167"/>
                  <a:pt x="884" y="167"/>
                  <a:pt x="884" y="167"/>
                </a:cubicBezTo>
                <a:cubicBezTo>
                  <a:pt x="884" y="165"/>
                  <a:pt x="884" y="163"/>
                  <a:pt x="884" y="161"/>
                </a:cubicBezTo>
                <a:cubicBezTo>
                  <a:pt x="885" y="156"/>
                  <a:pt x="886" y="151"/>
                  <a:pt x="887" y="145"/>
                </a:cubicBezTo>
                <a:cubicBezTo>
                  <a:pt x="888" y="138"/>
                  <a:pt x="887" y="136"/>
                  <a:pt x="885" y="137"/>
                </a:cubicBezTo>
                <a:cubicBezTo>
                  <a:pt x="886" y="124"/>
                  <a:pt x="889" y="110"/>
                  <a:pt x="892" y="96"/>
                </a:cubicBezTo>
                <a:cubicBezTo>
                  <a:pt x="886" y="112"/>
                  <a:pt x="882" y="129"/>
                  <a:pt x="878" y="146"/>
                </a:cubicBezTo>
                <a:cubicBezTo>
                  <a:pt x="878" y="148"/>
                  <a:pt x="877" y="150"/>
                  <a:pt x="876" y="151"/>
                </a:cubicBezTo>
                <a:cubicBezTo>
                  <a:pt x="875" y="136"/>
                  <a:pt x="875" y="121"/>
                  <a:pt x="877" y="104"/>
                </a:cubicBezTo>
                <a:cubicBezTo>
                  <a:pt x="873" y="123"/>
                  <a:pt x="870" y="142"/>
                  <a:pt x="870" y="163"/>
                </a:cubicBezTo>
                <a:cubicBezTo>
                  <a:pt x="869" y="163"/>
                  <a:pt x="869" y="163"/>
                  <a:pt x="869" y="163"/>
                </a:cubicBezTo>
                <a:cubicBezTo>
                  <a:pt x="866" y="162"/>
                  <a:pt x="862" y="162"/>
                  <a:pt x="859" y="161"/>
                </a:cubicBezTo>
                <a:cubicBezTo>
                  <a:pt x="858" y="135"/>
                  <a:pt x="859" y="108"/>
                  <a:pt x="866" y="77"/>
                </a:cubicBezTo>
                <a:cubicBezTo>
                  <a:pt x="861" y="91"/>
                  <a:pt x="857" y="106"/>
                  <a:pt x="854" y="121"/>
                </a:cubicBezTo>
                <a:cubicBezTo>
                  <a:pt x="854" y="112"/>
                  <a:pt x="855" y="103"/>
                  <a:pt x="855" y="94"/>
                </a:cubicBezTo>
                <a:cubicBezTo>
                  <a:pt x="861" y="83"/>
                  <a:pt x="867" y="73"/>
                  <a:pt x="875" y="62"/>
                </a:cubicBezTo>
                <a:cubicBezTo>
                  <a:pt x="864" y="69"/>
                  <a:pt x="853" y="81"/>
                  <a:pt x="842" y="97"/>
                </a:cubicBezTo>
                <a:cubicBezTo>
                  <a:pt x="843" y="94"/>
                  <a:pt x="844" y="90"/>
                  <a:pt x="845" y="87"/>
                </a:cubicBezTo>
                <a:cubicBezTo>
                  <a:pt x="843" y="91"/>
                  <a:pt x="841" y="96"/>
                  <a:pt x="840" y="100"/>
                </a:cubicBezTo>
                <a:cubicBezTo>
                  <a:pt x="831" y="114"/>
                  <a:pt x="823" y="130"/>
                  <a:pt x="816" y="147"/>
                </a:cubicBezTo>
                <a:cubicBezTo>
                  <a:pt x="815" y="123"/>
                  <a:pt x="817" y="97"/>
                  <a:pt x="823" y="69"/>
                </a:cubicBezTo>
                <a:cubicBezTo>
                  <a:pt x="822" y="71"/>
                  <a:pt x="822" y="74"/>
                  <a:pt x="821" y="77"/>
                </a:cubicBezTo>
                <a:cubicBezTo>
                  <a:pt x="821" y="75"/>
                  <a:pt x="822" y="73"/>
                  <a:pt x="822" y="71"/>
                </a:cubicBezTo>
                <a:cubicBezTo>
                  <a:pt x="812" y="93"/>
                  <a:pt x="805" y="118"/>
                  <a:pt x="800" y="143"/>
                </a:cubicBezTo>
                <a:cubicBezTo>
                  <a:pt x="799" y="145"/>
                  <a:pt x="797" y="146"/>
                  <a:pt x="796" y="148"/>
                </a:cubicBezTo>
                <a:cubicBezTo>
                  <a:pt x="793" y="147"/>
                  <a:pt x="790" y="147"/>
                  <a:pt x="788" y="146"/>
                </a:cubicBezTo>
                <a:cubicBezTo>
                  <a:pt x="787" y="118"/>
                  <a:pt x="790" y="87"/>
                  <a:pt x="801" y="53"/>
                </a:cubicBezTo>
                <a:cubicBezTo>
                  <a:pt x="789" y="80"/>
                  <a:pt x="780" y="112"/>
                  <a:pt x="777" y="144"/>
                </a:cubicBezTo>
                <a:cubicBezTo>
                  <a:pt x="775" y="144"/>
                  <a:pt x="773" y="144"/>
                  <a:pt x="771" y="144"/>
                </a:cubicBezTo>
                <a:cubicBezTo>
                  <a:pt x="771" y="141"/>
                  <a:pt x="770" y="139"/>
                  <a:pt x="770" y="137"/>
                </a:cubicBezTo>
                <a:cubicBezTo>
                  <a:pt x="771" y="129"/>
                  <a:pt x="772" y="123"/>
                  <a:pt x="772" y="122"/>
                </a:cubicBezTo>
                <a:cubicBezTo>
                  <a:pt x="772" y="121"/>
                  <a:pt x="771" y="121"/>
                  <a:pt x="768" y="123"/>
                </a:cubicBezTo>
                <a:cubicBezTo>
                  <a:pt x="767" y="108"/>
                  <a:pt x="766" y="93"/>
                  <a:pt x="767" y="76"/>
                </a:cubicBezTo>
                <a:cubicBezTo>
                  <a:pt x="773" y="66"/>
                  <a:pt x="779" y="55"/>
                  <a:pt x="786" y="45"/>
                </a:cubicBezTo>
                <a:cubicBezTo>
                  <a:pt x="781" y="49"/>
                  <a:pt x="775" y="54"/>
                  <a:pt x="769" y="61"/>
                </a:cubicBezTo>
                <a:cubicBezTo>
                  <a:pt x="769" y="57"/>
                  <a:pt x="770" y="53"/>
                  <a:pt x="770" y="49"/>
                </a:cubicBezTo>
                <a:cubicBezTo>
                  <a:pt x="769" y="54"/>
                  <a:pt x="768" y="58"/>
                  <a:pt x="767" y="63"/>
                </a:cubicBezTo>
                <a:cubicBezTo>
                  <a:pt x="760" y="71"/>
                  <a:pt x="753" y="81"/>
                  <a:pt x="746" y="92"/>
                </a:cubicBezTo>
                <a:cubicBezTo>
                  <a:pt x="745" y="73"/>
                  <a:pt x="746" y="52"/>
                  <a:pt x="749" y="30"/>
                </a:cubicBezTo>
                <a:cubicBezTo>
                  <a:pt x="743" y="54"/>
                  <a:pt x="739" y="80"/>
                  <a:pt x="738" y="106"/>
                </a:cubicBezTo>
                <a:cubicBezTo>
                  <a:pt x="736" y="112"/>
                  <a:pt x="733" y="118"/>
                  <a:pt x="730" y="123"/>
                </a:cubicBezTo>
                <a:cubicBezTo>
                  <a:pt x="731" y="120"/>
                  <a:pt x="731" y="117"/>
                  <a:pt x="732" y="115"/>
                </a:cubicBezTo>
                <a:cubicBezTo>
                  <a:pt x="733" y="111"/>
                  <a:pt x="728" y="126"/>
                  <a:pt x="720" y="136"/>
                </a:cubicBezTo>
                <a:cubicBezTo>
                  <a:pt x="720" y="136"/>
                  <a:pt x="720" y="136"/>
                  <a:pt x="720" y="136"/>
                </a:cubicBezTo>
                <a:cubicBezTo>
                  <a:pt x="722" y="102"/>
                  <a:pt x="728" y="63"/>
                  <a:pt x="748" y="20"/>
                </a:cubicBezTo>
                <a:cubicBezTo>
                  <a:pt x="728" y="52"/>
                  <a:pt x="713" y="91"/>
                  <a:pt x="707" y="132"/>
                </a:cubicBezTo>
                <a:cubicBezTo>
                  <a:pt x="705" y="121"/>
                  <a:pt x="703" y="107"/>
                  <a:pt x="701" y="108"/>
                </a:cubicBezTo>
                <a:cubicBezTo>
                  <a:pt x="698" y="111"/>
                  <a:pt x="694" y="122"/>
                  <a:pt x="691" y="133"/>
                </a:cubicBezTo>
                <a:cubicBezTo>
                  <a:pt x="690" y="133"/>
                  <a:pt x="690" y="133"/>
                  <a:pt x="690" y="133"/>
                </a:cubicBezTo>
                <a:cubicBezTo>
                  <a:pt x="697" y="102"/>
                  <a:pt x="708" y="69"/>
                  <a:pt x="732" y="37"/>
                </a:cubicBezTo>
                <a:cubicBezTo>
                  <a:pt x="719" y="44"/>
                  <a:pt x="705" y="61"/>
                  <a:pt x="692" y="82"/>
                </a:cubicBezTo>
                <a:cubicBezTo>
                  <a:pt x="695" y="65"/>
                  <a:pt x="700" y="47"/>
                  <a:pt x="707" y="28"/>
                </a:cubicBezTo>
                <a:cubicBezTo>
                  <a:pt x="695" y="51"/>
                  <a:pt x="685" y="77"/>
                  <a:pt x="680" y="106"/>
                </a:cubicBezTo>
                <a:cubicBezTo>
                  <a:pt x="679" y="106"/>
                  <a:pt x="679" y="107"/>
                  <a:pt x="679" y="108"/>
                </a:cubicBezTo>
                <a:cubicBezTo>
                  <a:pt x="679" y="96"/>
                  <a:pt x="680" y="84"/>
                  <a:pt x="682" y="72"/>
                </a:cubicBezTo>
                <a:cubicBezTo>
                  <a:pt x="689" y="54"/>
                  <a:pt x="698" y="36"/>
                  <a:pt x="711" y="18"/>
                </a:cubicBezTo>
                <a:cubicBezTo>
                  <a:pt x="703" y="23"/>
                  <a:pt x="696" y="30"/>
                  <a:pt x="688" y="40"/>
                </a:cubicBezTo>
                <a:cubicBezTo>
                  <a:pt x="690" y="30"/>
                  <a:pt x="694" y="20"/>
                  <a:pt x="698" y="9"/>
                </a:cubicBezTo>
                <a:cubicBezTo>
                  <a:pt x="691" y="22"/>
                  <a:pt x="685" y="36"/>
                  <a:pt x="680" y="50"/>
                </a:cubicBezTo>
                <a:cubicBezTo>
                  <a:pt x="667" y="69"/>
                  <a:pt x="654" y="94"/>
                  <a:pt x="645" y="119"/>
                </a:cubicBezTo>
                <a:cubicBezTo>
                  <a:pt x="646" y="89"/>
                  <a:pt x="650" y="55"/>
                  <a:pt x="664" y="19"/>
                </a:cubicBezTo>
                <a:cubicBezTo>
                  <a:pt x="649" y="47"/>
                  <a:pt x="639" y="80"/>
                  <a:pt x="634" y="115"/>
                </a:cubicBezTo>
                <a:cubicBezTo>
                  <a:pt x="633" y="113"/>
                  <a:pt x="632" y="110"/>
                  <a:pt x="631" y="108"/>
                </a:cubicBezTo>
                <a:cubicBezTo>
                  <a:pt x="628" y="113"/>
                  <a:pt x="626" y="117"/>
                  <a:pt x="624" y="120"/>
                </a:cubicBezTo>
                <a:cubicBezTo>
                  <a:pt x="624" y="85"/>
                  <a:pt x="626" y="45"/>
                  <a:pt x="643" y="0"/>
                </a:cubicBezTo>
                <a:cubicBezTo>
                  <a:pt x="624" y="36"/>
                  <a:pt x="612" y="79"/>
                  <a:pt x="610" y="124"/>
                </a:cubicBezTo>
                <a:cubicBezTo>
                  <a:pt x="609" y="121"/>
                  <a:pt x="607" y="118"/>
                  <a:pt x="606" y="114"/>
                </a:cubicBezTo>
                <a:cubicBezTo>
                  <a:pt x="603" y="119"/>
                  <a:pt x="602" y="124"/>
                  <a:pt x="601" y="128"/>
                </a:cubicBezTo>
                <a:cubicBezTo>
                  <a:pt x="598" y="127"/>
                  <a:pt x="596" y="127"/>
                  <a:pt x="594" y="127"/>
                </a:cubicBezTo>
                <a:cubicBezTo>
                  <a:pt x="595" y="98"/>
                  <a:pt x="599" y="67"/>
                  <a:pt x="613" y="32"/>
                </a:cubicBezTo>
                <a:cubicBezTo>
                  <a:pt x="602" y="52"/>
                  <a:pt x="594" y="75"/>
                  <a:pt x="588" y="98"/>
                </a:cubicBezTo>
                <a:cubicBezTo>
                  <a:pt x="587" y="95"/>
                  <a:pt x="586" y="93"/>
                  <a:pt x="585" y="93"/>
                </a:cubicBezTo>
                <a:cubicBezTo>
                  <a:pt x="580" y="97"/>
                  <a:pt x="577" y="113"/>
                  <a:pt x="575" y="127"/>
                </a:cubicBezTo>
                <a:cubicBezTo>
                  <a:pt x="574" y="127"/>
                  <a:pt x="574" y="127"/>
                  <a:pt x="573" y="127"/>
                </a:cubicBezTo>
                <a:cubicBezTo>
                  <a:pt x="574" y="123"/>
                  <a:pt x="574" y="119"/>
                  <a:pt x="575" y="116"/>
                </a:cubicBezTo>
                <a:cubicBezTo>
                  <a:pt x="575" y="115"/>
                  <a:pt x="574" y="116"/>
                  <a:pt x="573" y="117"/>
                </a:cubicBezTo>
                <a:cubicBezTo>
                  <a:pt x="573" y="107"/>
                  <a:pt x="573" y="98"/>
                  <a:pt x="574" y="88"/>
                </a:cubicBezTo>
                <a:cubicBezTo>
                  <a:pt x="578" y="83"/>
                  <a:pt x="581" y="77"/>
                  <a:pt x="585" y="72"/>
                </a:cubicBezTo>
                <a:cubicBezTo>
                  <a:pt x="582" y="74"/>
                  <a:pt x="579" y="76"/>
                  <a:pt x="575" y="79"/>
                </a:cubicBezTo>
                <a:cubicBezTo>
                  <a:pt x="578" y="59"/>
                  <a:pt x="583" y="37"/>
                  <a:pt x="592" y="14"/>
                </a:cubicBezTo>
                <a:cubicBezTo>
                  <a:pt x="580" y="37"/>
                  <a:pt x="570" y="63"/>
                  <a:pt x="565" y="91"/>
                </a:cubicBezTo>
                <a:cubicBezTo>
                  <a:pt x="558" y="98"/>
                  <a:pt x="552" y="107"/>
                  <a:pt x="546" y="116"/>
                </a:cubicBezTo>
                <a:cubicBezTo>
                  <a:pt x="543" y="87"/>
                  <a:pt x="542" y="55"/>
                  <a:pt x="549" y="19"/>
                </a:cubicBezTo>
                <a:cubicBezTo>
                  <a:pt x="544" y="34"/>
                  <a:pt x="540" y="50"/>
                  <a:pt x="538" y="66"/>
                </a:cubicBezTo>
                <a:cubicBezTo>
                  <a:pt x="533" y="70"/>
                  <a:pt x="528" y="74"/>
                  <a:pt x="523" y="80"/>
                </a:cubicBezTo>
                <a:cubicBezTo>
                  <a:pt x="522" y="62"/>
                  <a:pt x="522" y="44"/>
                  <a:pt x="524" y="24"/>
                </a:cubicBezTo>
                <a:cubicBezTo>
                  <a:pt x="527" y="20"/>
                  <a:pt x="529" y="17"/>
                  <a:pt x="532" y="13"/>
                </a:cubicBezTo>
                <a:cubicBezTo>
                  <a:pt x="530" y="15"/>
                  <a:pt x="527" y="16"/>
                  <a:pt x="525" y="18"/>
                </a:cubicBezTo>
                <a:cubicBezTo>
                  <a:pt x="526" y="12"/>
                  <a:pt x="527" y="6"/>
                  <a:pt x="528" y="0"/>
                </a:cubicBezTo>
                <a:cubicBezTo>
                  <a:pt x="526" y="7"/>
                  <a:pt x="524" y="14"/>
                  <a:pt x="522" y="20"/>
                </a:cubicBezTo>
                <a:cubicBezTo>
                  <a:pt x="504" y="37"/>
                  <a:pt x="485" y="67"/>
                  <a:pt x="471" y="100"/>
                </a:cubicBezTo>
                <a:cubicBezTo>
                  <a:pt x="472" y="98"/>
                  <a:pt x="472" y="95"/>
                  <a:pt x="472" y="92"/>
                </a:cubicBezTo>
                <a:cubicBezTo>
                  <a:pt x="472" y="93"/>
                  <a:pt x="472" y="94"/>
                  <a:pt x="472" y="95"/>
                </a:cubicBezTo>
                <a:cubicBezTo>
                  <a:pt x="472" y="94"/>
                  <a:pt x="472" y="93"/>
                  <a:pt x="472" y="92"/>
                </a:cubicBezTo>
                <a:cubicBezTo>
                  <a:pt x="473" y="90"/>
                  <a:pt x="472" y="91"/>
                  <a:pt x="471" y="94"/>
                </a:cubicBezTo>
                <a:cubicBezTo>
                  <a:pt x="473" y="85"/>
                  <a:pt x="476" y="76"/>
                  <a:pt x="480" y="66"/>
                </a:cubicBezTo>
                <a:cubicBezTo>
                  <a:pt x="472" y="82"/>
                  <a:pt x="464" y="98"/>
                  <a:pt x="458" y="114"/>
                </a:cubicBezTo>
                <a:cubicBezTo>
                  <a:pt x="457" y="115"/>
                  <a:pt x="457" y="116"/>
                  <a:pt x="456" y="117"/>
                </a:cubicBezTo>
                <a:cubicBezTo>
                  <a:pt x="457" y="90"/>
                  <a:pt x="462" y="61"/>
                  <a:pt x="474" y="29"/>
                </a:cubicBezTo>
                <a:cubicBezTo>
                  <a:pt x="461" y="54"/>
                  <a:pt x="451" y="82"/>
                  <a:pt x="446" y="112"/>
                </a:cubicBezTo>
                <a:cubicBezTo>
                  <a:pt x="445" y="97"/>
                  <a:pt x="445" y="79"/>
                  <a:pt x="448" y="59"/>
                </a:cubicBezTo>
                <a:cubicBezTo>
                  <a:pt x="442" y="85"/>
                  <a:pt x="438" y="108"/>
                  <a:pt x="438" y="132"/>
                </a:cubicBezTo>
                <a:cubicBezTo>
                  <a:pt x="437" y="132"/>
                  <a:pt x="435" y="132"/>
                  <a:pt x="434" y="133"/>
                </a:cubicBezTo>
                <a:cubicBezTo>
                  <a:pt x="434" y="97"/>
                  <a:pt x="436" y="56"/>
                  <a:pt x="453" y="11"/>
                </a:cubicBezTo>
                <a:cubicBezTo>
                  <a:pt x="440" y="35"/>
                  <a:pt x="431" y="63"/>
                  <a:pt x="425" y="92"/>
                </a:cubicBezTo>
                <a:cubicBezTo>
                  <a:pt x="425" y="92"/>
                  <a:pt x="425" y="92"/>
                  <a:pt x="425" y="92"/>
                </a:cubicBezTo>
                <a:cubicBezTo>
                  <a:pt x="425" y="91"/>
                  <a:pt x="421" y="105"/>
                  <a:pt x="416" y="120"/>
                </a:cubicBezTo>
                <a:cubicBezTo>
                  <a:pt x="416" y="120"/>
                  <a:pt x="416" y="120"/>
                  <a:pt x="416" y="120"/>
                </a:cubicBezTo>
                <a:cubicBezTo>
                  <a:pt x="412" y="91"/>
                  <a:pt x="411" y="59"/>
                  <a:pt x="418" y="23"/>
                </a:cubicBezTo>
                <a:cubicBezTo>
                  <a:pt x="408" y="55"/>
                  <a:pt x="403" y="91"/>
                  <a:pt x="405" y="127"/>
                </a:cubicBezTo>
                <a:cubicBezTo>
                  <a:pt x="404" y="128"/>
                  <a:pt x="403" y="128"/>
                  <a:pt x="403" y="129"/>
                </a:cubicBezTo>
                <a:cubicBezTo>
                  <a:pt x="402" y="123"/>
                  <a:pt x="401" y="118"/>
                  <a:pt x="400" y="112"/>
                </a:cubicBezTo>
                <a:cubicBezTo>
                  <a:pt x="401" y="109"/>
                  <a:pt x="402" y="106"/>
                  <a:pt x="403" y="103"/>
                </a:cubicBezTo>
                <a:cubicBezTo>
                  <a:pt x="402" y="106"/>
                  <a:pt x="401" y="108"/>
                  <a:pt x="399" y="110"/>
                </a:cubicBezTo>
                <a:cubicBezTo>
                  <a:pt x="399" y="108"/>
                  <a:pt x="399" y="106"/>
                  <a:pt x="399" y="104"/>
                </a:cubicBezTo>
                <a:cubicBezTo>
                  <a:pt x="400" y="101"/>
                  <a:pt x="402" y="99"/>
                  <a:pt x="404" y="96"/>
                </a:cubicBezTo>
                <a:cubicBezTo>
                  <a:pt x="402" y="97"/>
                  <a:pt x="400" y="98"/>
                  <a:pt x="398" y="100"/>
                </a:cubicBezTo>
                <a:cubicBezTo>
                  <a:pt x="394" y="71"/>
                  <a:pt x="393" y="40"/>
                  <a:pt x="400" y="4"/>
                </a:cubicBezTo>
                <a:cubicBezTo>
                  <a:pt x="391" y="34"/>
                  <a:pt x="386" y="66"/>
                  <a:pt x="387" y="100"/>
                </a:cubicBezTo>
                <a:cubicBezTo>
                  <a:pt x="387" y="100"/>
                  <a:pt x="387" y="100"/>
                  <a:pt x="387" y="100"/>
                </a:cubicBezTo>
                <a:cubicBezTo>
                  <a:pt x="386" y="99"/>
                  <a:pt x="386" y="102"/>
                  <a:pt x="386" y="108"/>
                </a:cubicBezTo>
                <a:cubicBezTo>
                  <a:pt x="382" y="110"/>
                  <a:pt x="379" y="113"/>
                  <a:pt x="375" y="115"/>
                </a:cubicBezTo>
                <a:cubicBezTo>
                  <a:pt x="378" y="112"/>
                  <a:pt x="380" y="109"/>
                  <a:pt x="383" y="105"/>
                </a:cubicBezTo>
                <a:cubicBezTo>
                  <a:pt x="379" y="107"/>
                  <a:pt x="376" y="109"/>
                  <a:pt x="373" y="111"/>
                </a:cubicBezTo>
                <a:cubicBezTo>
                  <a:pt x="375" y="104"/>
                  <a:pt x="378" y="95"/>
                  <a:pt x="382" y="85"/>
                </a:cubicBezTo>
                <a:cubicBezTo>
                  <a:pt x="376" y="97"/>
                  <a:pt x="371" y="107"/>
                  <a:pt x="367" y="115"/>
                </a:cubicBezTo>
                <a:cubicBezTo>
                  <a:pt x="367" y="115"/>
                  <a:pt x="366" y="116"/>
                  <a:pt x="366" y="116"/>
                </a:cubicBezTo>
                <a:cubicBezTo>
                  <a:pt x="364" y="106"/>
                  <a:pt x="360" y="95"/>
                  <a:pt x="356" y="81"/>
                </a:cubicBezTo>
                <a:cubicBezTo>
                  <a:pt x="359" y="97"/>
                  <a:pt x="360" y="109"/>
                  <a:pt x="361" y="119"/>
                </a:cubicBezTo>
                <a:cubicBezTo>
                  <a:pt x="358" y="121"/>
                  <a:pt x="355" y="123"/>
                  <a:pt x="352" y="126"/>
                </a:cubicBezTo>
                <a:cubicBezTo>
                  <a:pt x="350" y="120"/>
                  <a:pt x="350" y="120"/>
                  <a:pt x="350" y="120"/>
                </a:cubicBezTo>
                <a:cubicBezTo>
                  <a:pt x="350" y="120"/>
                  <a:pt x="349" y="124"/>
                  <a:pt x="347" y="130"/>
                </a:cubicBezTo>
                <a:cubicBezTo>
                  <a:pt x="346" y="131"/>
                  <a:pt x="345" y="132"/>
                  <a:pt x="344" y="133"/>
                </a:cubicBezTo>
                <a:cubicBezTo>
                  <a:pt x="343" y="102"/>
                  <a:pt x="337" y="72"/>
                  <a:pt x="328" y="45"/>
                </a:cubicBezTo>
                <a:cubicBezTo>
                  <a:pt x="334" y="73"/>
                  <a:pt x="335" y="98"/>
                  <a:pt x="334" y="121"/>
                </a:cubicBezTo>
                <a:cubicBezTo>
                  <a:pt x="330" y="128"/>
                  <a:pt x="327" y="134"/>
                  <a:pt x="325" y="139"/>
                </a:cubicBezTo>
                <a:cubicBezTo>
                  <a:pt x="322" y="135"/>
                  <a:pt x="320" y="130"/>
                  <a:pt x="319" y="127"/>
                </a:cubicBezTo>
                <a:cubicBezTo>
                  <a:pt x="319" y="131"/>
                  <a:pt x="319" y="138"/>
                  <a:pt x="319" y="144"/>
                </a:cubicBezTo>
                <a:cubicBezTo>
                  <a:pt x="318" y="144"/>
                  <a:pt x="316" y="145"/>
                  <a:pt x="314" y="145"/>
                </a:cubicBezTo>
                <a:cubicBezTo>
                  <a:pt x="312" y="134"/>
                  <a:pt x="308" y="121"/>
                  <a:pt x="303" y="104"/>
                </a:cubicBezTo>
                <a:cubicBezTo>
                  <a:pt x="305" y="113"/>
                  <a:pt x="306" y="121"/>
                  <a:pt x="306" y="128"/>
                </a:cubicBezTo>
                <a:cubicBezTo>
                  <a:pt x="300" y="111"/>
                  <a:pt x="300" y="111"/>
                  <a:pt x="300" y="111"/>
                </a:cubicBezTo>
                <a:cubicBezTo>
                  <a:pt x="299" y="116"/>
                  <a:pt x="299" y="116"/>
                  <a:pt x="299" y="116"/>
                </a:cubicBezTo>
                <a:cubicBezTo>
                  <a:pt x="299" y="114"/>
                  <a:pt x="298" y="113"/>
                  <a:pt x="298" y="111"/>
                </a:cubicBezTo>
                <a:cubicBezTo>
                  <a:pt x="300" y="104"/>
                  <a:pt x="302" y="96"/>
                  <a:pt x="305" y="86"/>
                </a:cubicBezTo>
                <a:cubicBezTo>
                  <a:pt x="302" y="92"/>
                  <a:pt x="300" y="98"/>
                  <a:pt x="297" y="103"/>
                </a:cubicBezTo>
                <a:cubicBezTo>
                  <a:pt x="295" y="84"/>
                  <a:pt x="290" y="65"/>
                  <a:pt x="284" y="48"/>
                </a:cubicBezTo>
                <a:cubicBezTo>
                  <a:pt x="290" y="74"/>
                  <a:pt x="291" y="99"/>
                  <a:pt x="290" y="122"/>
                </a:cubicBezTo>
                <a:cubicBezTo>
                  <a:pt x="289" y="126"/>
                  <a:pt x="288" y="130"/>
                  <a:pt x="287" y="134"/>
                </a:cubicBezTo>
                <a:cubicBezTo>
                  <a:pt x="286" y="124"/>
                  <a:pt x="283" y="114"/>
                  <a:pt x="278" y="103"/>
                </a:cubicBezTo>
                <a:cubicBezTo>
                  <a:pt x="278" y="95"/>
                  <a:pt x="278" y="85"/>
                  <a:pt x="280" y="74"/>
                </a:cubicBezTo>
                <a:cubicBezTo>
                  <a:pt x="278" y="82"/>
                  <a:pt x="276" y="89"/>
                  <a:pt x="276" y="95"/>
                </a:cubicBezTo>
                <a:cubicBezTo>
                  <a:pt x="273" y="89"/>
                  <a:pt x="271" y="83"/>
                  <a:pt x="269" y="76"/>
                </a:cubicBezTo>
                <a:cubicBezTo>
                  <a:pt x="271" y="87"/>
                  <a:pt x="273" y="97"/>
                  <a:pt x="274" y="105"/>
                </a:cubicBezTo>
                <a:cubicBezTo>
                  <a:pt x="273" y="117"/>
                  <a:pt x="274" y="127"/>
                  <a:pt x="277" y="138"/>
                </a:cubicBezTo>
                <a:cubicBezTo>
                  <a:pt x="277" y="139"/>
                  <a:pt x="276" y="141"/>
                  <a:pt x="276" y="143"/>
                </a:cubicBezTo>
                <a:cubicBezTo>
                  <a:pt x="273" y="116"/>
                  <a:pt x="273" y="116"/>
                  <a:pt x="273" y="116"/>
                </a:cubicBezTo>
                <a:cubicBezTo>
                  <a:pt x="266" y="150"/>
                  <a:pt x="266" y="150"/>
                  <a:pt x="266" y="150"/>
                </a:cubicBezTo>
                <a:cubicBezTo>
                  <a:pt x="263" y="151"/>
                  <a:pt x="261" y="151"/>
                  <a:pt x="259" y="151"/>
                </a:cubicBezTo>
                <a:cubicBezTo>
                  <a:pt x="257" y="147"/>
                  <a:pt x="257" y="147"/>
                  <a:pt x="257" y="147"/>
                </a:cubicBezTo>
                <a:cubicBezTo>
                  <a:pt x="257" y="114"/>
                  <a:pt x="260" y="77"/>
                  <a:pt x="276" y="36"/>
                </a:cubicBezTo>
                <a:cubicBezTo>
                  <a:pt x="262" y="62"/>
                  <a:pt x="252" y="93"/>
                  <a:pt x="246" y="125"/>
                </a:cubicBezTo>
                <a:cubicBezTo>
                  <a:pt x="242" y="116"/>
                  <a:pt x="242" y="116"/>
                  <a:pt x="242" y="116"/>
                </a:cubicBezTo>
                <a:cubicBezTo>
                  <a:pt x="238" y="144"/>
                  <a:pt x="238" y="144"/>
                  <a:pt x="238" y="144"/>
                </a:cubicBezTo>
                <a:cubicBezTo>
                  <a:pt x="238" y="141"/>
                  <a:pt x="238" y="138"/>
                  <a:pt x="237" y="135"/>
                </a:cubicBezTo>
                <a:cubicBezTo>
                  <a:pt x="245" y="97"/>
                  <a:pt x="246" y="60"/>
                  <a:pt x="240" y="25"/>
                </a:cubicBezTo>
                <a:cubicBezTo>
                  <a:pt x="242" y="50"/>
                  <a:pt x="239" y="73"/>
                  <a:pt x="235" y="94"/>
                </a:cubicBezTo>
                <a:cubicBezTo>
                  <a:pt x="235" y="85"/>
                  <a:pt x="236" y="75"/>
                  <a:pt x="237" y="66"/>
                </a:cubicBezTo>
                <a:cubicBezTo>
                  <a:pt x="233" y="82"/>
                  <a:pt x="230" y="99"/>
                  <a:pt x="230" y="117"/>
                </a:cubicBezTo>
                <a:cubicBezTo>
                  <a:pt x="228" y="120"/>
                  <a:pt x="227" y="124"/>
                  <a:pt x="226" y="128"/>
                </a:cubicBezTo>
                <a:cubicBezTo>
                  <a:pt x="226" y="127"/>
                  <a:pt x="226" y="126"/>
                  <a:pt x="226" y="126"/>
                </a:cubicBezTo>
                <a:cubicBezTo>
                  <a:pt x="226" y="125"/>
                  <a:pt x="221" y="135"/>
                  <a:pt x="216" y="146"/>
                </a:cubicBezTo>
                <a:cubicBezTo>
                  <a:pt x="217" y="144"/>
                  <a:pt x="217" y="142"/>
                  <a:pt x="218" y="141"/>
                </a:cubicBezTo>
                <a:cubicBezTo>
                  <a:pt x="221" y="130"/>
                  <a:pt x="212" y="144"/>
                  <a:pt x="205" y="154"/>
                </a:cubicBezTo>
                <a:cubicBezTo>
                  <a:pt x="205" y="139"/>
                  <a:pt x="208" y="122"/>
                  <a:pt x="215" y="97"/>
                </a:cubicBezTo>
                <a:cubicBezTo>
                  <a:pt x="207" y="117"/>
                  <a:pt x="201" y="132"/>
                  <a:pt x="197" y="147"/>
                </a:cubicBezTo>
                <a:cubicBezTo>
                  <a:pt x="195" y="112"/>
                  <a:pt x="195" y="112"/>
                  <a:pt x="195" y="112"/>
                </a:cubicBezTo>
                <a:cubicBezTo>
                  <a:pt x="193" y="117"/>
                  <a:pt x="193" y="117"/>
                  <a:pt x="193" y="117"/>
                </a:cubicBezTo>
                <a:cubicBezTo>
                  <a:pt x="192" y="106"/>
                  <a:pt x="191" y="94"/>
                  <a:pt x="187" y="79"/>
                </a:cubicBezTo>
                <a:cubicBezTo>
                  <a:pt x="190" y="102"/>
                  <a:pt x="188" y="119"/>
                  <a:pt x="185" y="132"/>
                </a:cubicBezTo>
                <a:cubicBezTo>
                  <a:pt x="179" y="146"/>
                  <a:pt x="179" y="146"/>
                  <a:pt x="179" y="146"/>
                </a:cubicBezTo>
                <a:cubicBezTo>
                  <a:pt x="179" y="146"/>
                  <a:pt x="171" y="119"/>
                  <a:pt x="171" y="116"/>
                </a:cubicBezTo>
                <a:cubicBezTo>
                  <a:pt x="171" y="115"/>
                  <a:pt x="170" y="121"/>
                  <a:pt x="167" y="127"/>
                </a:cubicBezTo>
                <a:cubicBezTo>
                  <a:pt x="167" y="125"/>
                  <a:pt x="167" y="122"/>
                  <a:pt x="167" y="120"/>
                </a:cubicBezTo>
                <a:cubicBezTo>
                  <a:pt x="171" y="94"/>
                  <a:pt x="172" y="69"/>
                  <a:pt x="170" y="45"/>
                </a:cubicBezTo>
                <a:cubicBezTo>
                  <a:pt x="170" y="61"/>
                  <a:pt x="168" y="75"/>
                  <a:pt x="165" y="89"/>
                </a:cubicBezTo>
                <a:cubicBezTo>
                  <a:pt x="165" y="72"/>
                  <a:pt x="167" y="55"/>
                  <a:pt x="170" y="36"/>
                </a:cubicBezTo>
                <a:cubicBezTo>
                  <a:pt x="162" y="62"/>
                  <a:pt x="157" y="92"/>
                  <a:pt x="157" y="122"/>
                </a:cubicBezTo>
                <a:cubicBezTo>
                  <a:pt x="155" y="128"/>
                  <a:pt x="153" y="132"/>
                  <a:pt x="151" y="137"/>
                </a:cubicBezTo>
                <a:cubicBezTo>
                  <a:pt x="151" y="137"/>
                  <a:pt x="151" y="137"/>
                  <a:pt x="150" y="137"/>
                </a:cubicBezTo>
                <a:cubicBezTo>
                  <a:pt x="155" y="92"/>
                  <a:pt x="149" y="48"/>
                  <a:pt x="136" y="9"/>
                </a:cubicBezTo>
                <a:cubicBezTo>
                  <a:pt x="146" y="55"/>
                  <a:pt x="143" y="95"/>
                  <a:pt x="137" y="130"/>
                </a:cubicBezTo>
                <a:cubicBezTo>
                  <a:pt x="132" y="128"/>
                  <a:pt x="127" y="126"/>
                  <a:pt x="127" y="126"/>
                </a:cubicBezTo>
                <a:cubicBezTo>
                  <a:pt x="127" y="126"/>
                  <a:pt x="121" y="141"/>
                  <a:pt x="118" y="147"/>
                </a:cubicBezTo>
                <a:cubicBezTo>
                  <a:pt x="118" y="145"/>
                  <a:pt x="119" y="143"/>
                  <a:pt x="119" y="141"/>
                </a:cubicBezTo>
                <a:cubicBezTo>
                  <a:pt x="121" y="132"/>
                  <a:pt x="123" y="123"/>
                  <a:pt x="124" y="115"/>
                </a:cubicBezTo>
                <a:cubicBezTo>
                  <a:pt x="127" y="105"/>
                  <a:pt x="130" y="94"/>
                  <a:pt x="135" y="82"/>
                </a:cubicBezTo>
                <a:cubicBezTo>
                  <a:pt x="132" y="88"/>
                  <a:pt x="129" y="94"/>
                  <a:pt x="126" y="99"/>
                </a:cubicBezTo>
                <a:cubicBezTo>
                  <a:pt x="128" y="81"/>
                  <a:pt x="128" y="64"/>
                  <a:pt x="126" y="47"/>
                </a:cubicBezTo>
                <a:cubicBezTo>
                  <a:pt x="125" y="81"/>
                  <a:pt x="118" y="110"/>
                  <a:pt x="109" y="135"/>
                </a:cubicBezTo>
                <a:cubicBezTo>
                  <a:pt x="109" y="126"/>
                  <a:pt x="109" y="117"/>
                  <a:pt x="109" y="108"/>
                </a:cubicBezTo>
                <a:cubicBezTo>
                  <a:pt x="111" y="90"/>
                  <a:pt x="116" y="71"/>
                  <a:pt x="124" y="51"/>
                </a:cubicBezTo>
                <a:cubicBezTo>
                  <a:pt x="117" y="63"/>
                  <a:pt x="112" y="77"/>
                  <a:pt x="107" y="90"/>
                </a:cubicBezTo>
                <a:cubicBezTo>
                  <a:pt x="105" y="78"/>
                  <a:pt x="103" y="66"/>
                  <a:pt x="100" y="54"/>
                </a:cubicBezTo>
                <a:cubicBezTo>
                  <a:pt x="102" y="72"/>
                  <a:pt x="103" y="89"/>
                  <a:pt x="102" y="104"/>
                </a:cubicBezTo>
                <a:cubicBezTo>
                  <a:pt x="100" y="113"/>
                  <a:pt x="98" y="122"/>
                  <a:pt x="96" y="132"/>
                </a:cubicBezTo>
                <a:cubicBezTo>
                  <a:pt x="92" y="129"/>
                  <a:pt x="90" y="127"/>
                  <a:pt x="90" y="127"/>
                </a:cubicBezTo>
                <a:cubicBezTo>
                  <a:pt x="89" y="130"/>
                  <a:pt x="89" y="130"/>
                  <a:pt x="89" y="130"/>
                </a:cubicBezTo>
                <a:cubicBezTo>
                  <a:pt x="91" y="123"/>
                  <a:pt x="93" y="114"/>
                  <a:pt x="96" y="104"/>
                </a:cubicBezTo>
                <a:cubicBezTo>
                  <a:pt x="88" y="122"/>
                  <a:pt x="82" y="134"/>
                  <a:pt x="78" y="146"/>
                </a:cubicBezTo>
                <a:cubicBezTo>
                  <a:pt x="78" y="127"/>
                  <a:pt x="74" y="110"/>
                  <a:pt x="67" y="90"/>
                </a:cubicBezTo>
                <a:cubicBezTo>
                  <a:pt x="70" y="75"/>
                  <a:pt x="74" y="59"/>
                  <a:pt x="81" y="42"/>
                </a:cubicBezTo>
                <a:cubicBezTo>
                  <a:pt x="74" y="54"/>
                  <a:pt x="69" y="67"/>
                  <a:pt x="64" y="81"/>
                </a:cubicBezTo>
                <a:cubicBezTo>
                  <a:pt x="63" y="77"/>
                  <a:pt x="62" y="74"/>
                  <a:pt x="61" y="71"/>
                </a:cubicBezTo>
                <a:cubicBezTo>
                  <a:pt x="62" y="75"/>
                  <a:pt x="63" y="79"/>
                  <a:pt x="63" y="83"/>
                </a:cubicBezTo>
                <a:cubicBezTo>
                  <a:pt x="60" y="94"/>
                  <a:pt x="56" y="106"/>
                  <a:pt x="54" y="117"/>
                </a:cubicBezTo>
                <a:cubicBezTo>
                  <a:pt x="50" y="108"/>
                  <a:pt x="46" y="99"/>
                  <a:pt x="42" y="91"/>
                </a:cubicBezTo>
                <a:cubicBezTo>
                  <a:pt x="43" y="86"/>
                  <a:pt x="45" y="80"/>
                  <a:pt x="47" y="74"/>
                </a:cubicBezTo>
                <a:cubicBezTo>
                  <a:pt x="45" y="79"/>
                  <a:pt x="43" y="84"/>
                  <a:pt x="41" y="89"/>
                </a:cubicBezTo>
                <a:cubicBezTo>
                  <a:pt x="34" y="77"/>
                  <a:pt x="27" y="68"/>
                  <a:pt x="20" y="62"/>
                </a:cubicBezTo>
                <a:cubicBezTo>
                  <a:pt x="27" y="75"/>
                  <a:pt x="32" y="88"/>
                  <a:pt x="36" y="100"/>
                </a:cubicBezTo>
                <a:cubicBezTo>
                  <a:pt x="31" y="113"/>
                  <a:pt x="27" y="126"/>
                  <a:pt x="25" y="139"/>
                </a:cubicBezTo>
                <a:cubicBezTo>
                  <a:pt x="21" y="146"/>
                  <a:pt x="21" y="146"/>
                  <a:pt x="21" y="146"/>
                </a:cubicBezTo>
                <a:cubicBezTo>
                  <a:pt x="20" y="135"/>
                  <a:pt x="20" y="135"/>
                  <a:pt x="20" y="135"/>
                </a:cubicBezTo>
                <a:cubicBezTo>
                  <a:pt x="20" y="135"/>
                  <a:pt x="9" y="142"/>
                  <a:pt x="6" y="147"/>
                </a:cubicBezTo>
                <a:cubicBezTo>
                  <a:pt x="6" y="155"/>
                  <a:pt x="6" y="155"/>
                  <a:pt x="6" y="155"/>
                </a:cubicBezTo>
                <a:cubicBezTo>
                  <a:pt x="4" y="155"/>
                  <a:pt x="2" y="155"/>
                  <a:pt x="0" y="154"/>
                </a:cubicBezTo>
                <a:cubicBezTo>
                  <a:pt x="0" y="350"/>
                  <a:pt x="0" y="1010"/>
                  <a:pt x="0" y="1076"/>
                </a:cubicBezTo>
                <a:cubicBezTo>
                  <a:pt x="250" y="1076"/>
                  <a:pt x="3856" y="1076"/>
                  <a:pt x="3856" y="1076"/>
                </a:cubicBezTo>
                <a:cubicBezTo>
                  <a:pt x="3842" y="1069"/>
                  <a:pt x="3826" y="1060"/>
                  <a:pt x="3808" y="1050"/>
                </a:cubicBezTo>
                <a:close/>
                <a:moveTo>
                  <a:pt x="2103" y="815"/>
                </a:moveTo>
                <a:cubicBezTo>
                  <a:pt x="2102" y="819"/>
                  <a:pt x="2101" y="823"/>
                  <a:pt x="2100" y="827"/>
                </a:cubicBezTo>
                <a:cubicBezTo>
                  <a:pt x="2099" y="828"/>
                  <a:pt x="2099" y="829"/>
                  <a:pt x="2099" y="829"/>
                </a:cubicBezTo>
                <a:cubicBezTo>
                  <a:pt x="2099" y="829"/>
                  <a:pt x="2099" y="829"/>
                  <a:pt x="2099" y="829"/>
                </a:cubicBezTo>
                <a:cubicBezTo>
                  <a:pt x="2095" y="832"/>
                  <a:pt x="2095" y="832"/>
                  <a:pt x="2095" y="832"/>
                </a:cubicBezTo>
                <a:cubicBezTo>
                  <a:pt x="2097" y="827"/>
                  <a:pt x="2100" y="821"/>
                  <a:pt x="2103" y="815"/>
                </a:cubicBezTo>
                <a:close/>
                <a:moveTo>
                  <a:pt x="2086" y="777"/>
                </a:moveTo>
                <a:cubicBezTo>
                  <a:pt x="2079" y="785"/>
                  <a:pt x="2071" y="796"/>
                  <a:pt x="2063" y="808"/>
                </a:cubicBezTo>
                <a:cubicBezTo>
                  <a:pt x="2064" y="805"/>
                  <a:pt x="2065" y="802"/>
                  <a:pt x="2066" y="800"/>
                </a:cubicBezTo>
                <a:cubicBezTo>
                  <a:pt x="2064" y="805"/>
                  <a:pt x="2061" y="810"/>
                  <a:pt x="2059" y="815"/>
                </a:cubicBezTo>
                <a:cubicBezTo>
                  <a:pt x="2057" y="818"/>
                  <a:pt x="2055" y="821"/>
                  <a:pt x="2054" y="824"/>
                </a:cubicBezTo>
                <a:cubicBezTo>
                  <a:pt x="2052" y="817"/>
                  <a:pt x="2052" y="817"/>
                  <a:pt x="2052" y="817"/>
                </a:cubicBezTo>
                <a:cubicBezTo>
                  <a:pt x="2062" y="803"/>
                  <a:pt x="2073" y="790"/>
                  <a:pt x="2086" y="777"/>
                </a:cubicBezTo>
                <a:close/>
                <a:moveTo>
                  <a:pt x="2009" y="788"/>
                </a:moveTo>
                <a:cubicBezTo>
                  <a:pt x="2009" y="788"/>
                  <a:pt x="2009" y="788"/>
                  <a:pt x="2009" y="788"/>
                </a:cubicBezTo>
                <a:cubicBezTo>
                  <a:pt x="2009" y="788"/>
                  <a:pt x="2009" y="789"/>
                  <a:pt x="2009" y="789"/>
                </a:cubicBezTo>
                <a:cubicBezTo>
                  <a:pt x="2009" y="789"/>
                  <a:pt x="2009" y="788"/>
                  <a:pt x="2009" y="788"/>
                </a:cubicBezTo>
                <a:close/>
                <a:moveTo>
                  <a:pt x="2000" y="803"/>
                </a:moveTo>
                <a:cubicBezTo>
                  <a:pt x="1999" y="807"/>
                  <a:pt x="1997" y="812"/>
                  <a:pt x="1997" y="816"/>
                </a:cubicBezTo>
                <a:cubicBezTo>
                  <a:pt x="1996" y="811"/>
                  <a:pt x="1996" y="811"/>
                  <a:pt x="1996" y="811"/>
                </a:cubicBezTo>
                <a:cubicBezTo>
                  <a:pt x="1997" y="808"/>
                  <a:pt x="1998" y="806"/>
                  <a:pt x="2000" y="803"/>
                </a:cubicBezTo>
                <a:close/>
                <a:moveTo>
                  <a:pt x="1867" y="703"/>
                </a:moveTo>
                <a:cubicBezTo>
                  <a:pt x="1872" y="700"/>
                  <a:pt x="1877" y="697"/>
                  <a:pt x="1882" y="694"/>
                </a:cubicBezTo>
                <a:cubicBezTo>
                  <a:pt x="1876" y="698"/>
                  <a:pt x="1871" y="703"/>
                  <a:pt x="1866" y="708"/>
                </a:cubicBezTo>
                <a:cubicBezTo>
                  <a:pt x="1866" y="706"/>
                  <a:pt x="1867" y="704"/>
                  <a:pt x="1867" y="703"/>
                </a:cubicBezTo>
                <a:close/>
                <a:moveTo>
                  <a:pt x="1500" y="426"/>
                </a:moveTo>
                <a:cubicBezTo>
                  <a:pt x="1497" y="431"/>
                  <a:pt x="1493" y="436"/>
                  <a:pt x="1489" y="440"/>
                </a:cubicBezTo>
                <a:cubicBezTo>
                  <a:pt x="1493" y="435"/>
                  <a:pt x="1496" y="431"/>
                  <a:pt x="1500" y="426"/>
                </a:cubicBezTo>
                <a:close/>
                <a:moveTo>
                  <a:pt x="1578" y="488"/>
                </a:moveTo>
                <a:cubicBezTo>
                  <a:pt x="1577" y="489"/>
                  <a:pt x="1576" y="490"/>
                  <a:pt x="1575" y="491"/>
                </a:cubicBezTo>
                <a:cubicBezTo>
                  <a:pt x="1575" y="491"/>
                  <a:pt x="1574" y="492"/>
                  <a:pt x="1573" y="492"/>
                </a:cubicBezTo>
                <a:cubicBezTo>
                  <a:pt x="1575" y="491"/>
                  <a:pt x="1576" y="489"/>
                  <a:pt x="1578" y="488"/>
                </a:cubicBezTo>
                <a:close/>
                <a:moveTo>
                  <a:pt x="1577" y="506"/>
                </a:moveTo>
                <a:cubicBezTo>
                  <a:pt x="1583" y="499"/>
                  <a:pt x="1591" y="493"/>
                  <a:pt x="1599" y="487"/>
                </a:cubicBezTo>
                <a:cubicBezTo>
                  <a:pt x="1587" y="505"/>
                  <a:pt x="1574" y="520"/>
                  <a:pt x="1561" y="533"/>
                </a:cubicBezTo>
                <a:cubicBezTo>
                  <a:pt x="1567" y="524"/>
                  <a:pt x="1572" y="515"/>
                  <a:pt x="1577" y="506"/>
                </a:cubicBezTo>
                <a:close/>
                <a:moveTo>
                  <a:pt x="1318" y="344"/>
                </a:moveTo>
                <a:cubicBezTo>
                  <a:pt x="1318" y="347"/>
                  <a:pt x="1318" y="349"/>
                  <a:pt x="1317" y="352"/>
                </a:cubicBezTo>
                <a:cubicBezTo>
                  <a:pt x="1313" y="355"/>
                  <a:pt x="1313" y="355"/>
                  <a:pt x="1313" y="355"/>
                </a:cubicBezTo>
                <a:cubicBezTo>
                  <a:pt x="1314" y="352"/>
                  <a:pt x="1316" y="348"/>
                  <a:pt x="1318" y="344"/>
                </a:cubicBezTo>
                <a:close/>
                <a:moveTo>
                  <a:pt x="1302" y="297"/>
                </a:moveTo>
                <a:cubicBezTo>
                  <a:pt x="1299" y="309"/>
                  <a:pt x="1297" y="322"/>
                  <a:pt x="1296" y="335"/>
                </a:cubicBezTo>
                <a:cubicBezTo>
                  <a:pt x="1286" y="344"/>
                  <a:pt x="1286" y="344"/>
                  <a:pt x="1286" y="344"/>
                </a:cubicBezTo>
                <a:cubicBezTo>
                  <a:pt x="1285" y="340"/>
                  <a:pt x="1285" y="336"/>
                  <a:pt x="1285" y="332"/>
                </a:cubicBezTo>
                <a:lnTo>
                  <a:pt x="1302" y="297"/>
                </a:lnTo>
                <a:close/>
                <a:moveTo>
                  <a:pt x="1103" y="155"/>
                </a:moveTo>
                <a:cubicBezTo>
                  <a:pt x="1093" y="177"/>
                  <a:pt x="1085" y="202"/>
                  <a:pt x="1080" y="228"/>
                </a:cubicBezTo>
                <a:cubicBezTo>
                  <a:pt x="1079" y="229"/>
                  <a:pt x="1078" y="230"/>
                  <a:pt x="1077" y="230"/>
                </a:cubicBezTo>
                <a:cubicBezTo>
                  <a:pt x="1076" y="219"/>
                  <a:pt x="1076" y="219"/>
                  <a:pt x="1076" y="219"/>
                </a:cubicBezTo>
                <a:cubicBezTo>
                  <a:pt x="1082" y="198"/>
                  <a:pt x="1090" y="176"/>
                  <a:pt x="1103" y="155"/>
                </a:cubicBezTo>
                <a:close/>
                <a:moveTo>
                  <a:pt x="762" y="86"/>
                </a:moveTo>
                <a:cubicBezTo>
                  <a:pt x="760" y="100"/>
                  <a:pt x="759" y="115"/>
                  <a:pt x="759" y="130"/>
                </a:cubicBezTo>
                <a:cubicBezTo>
                  <a:pt x="757" y="131"/>
                  <a:pt x="754" y="134"/>
                  <a:pt x="752" y="136"/>
                </a:cubicBezTo>
                <a:cubicBezTo>
                  <a:pt x="751" y="131"/>
                  <a:pt x="750" y="127"/>
                  <a:pt x="749" y="122"/>
                </a:cubicBezTo>
                <a:cubicBezTo>
                  <a:pt x="753" y="110"/>
                  <a:pt x="757" y="98"/>
                  <a:pt x="762" y="86"/>
                </a:cubicBezTo>
                <a:close/>
                <a:moveTo>
                  <a:pt x="3650" y="943"/>
                </a:moveTo>
                <a:cubicBezTo>
                  <a:pt x="3670" y="929"/>
                  <a:pt x="3670" y="929"/>
                  <a:pt x="3670" y="929"/>
                </a:cubicBezTo>
                <a:cubicBezTo>
                  <a:pt x="3666" y="937"/>
                  <a:pt x="3663" y="945"/>
                  <a:pt x="3660" y="954"/>
                </a:cubicBezTo>
                <a:cubicBezTo>
                  <a:pt x="3646" y="957"/>
                  <a:pt x="3646" y="957"/>
                  <a:pt x="3646" y="957"/>
                </a:cubicBezTo>
                <a:cubicBezTo>
                  <a:pt x="3647" y="952"/>
                  <a:pt x="3648" y="948"/>
                  <a:pt x="3650" y="943"/>
                </a:cubicBezTo>
                <a:close/>
                <a:moveTo>
                  <a:pt x="3642" y="948"/>
                </a:moveTo>
                <a:cubicBezTo>
                  <a:pt x="3645" y="946"/>
                  <a:pt x="3645" y="946"/>
                  <a:pt x="3645" y="946"/>
                </a:cubicBezTo>
                <a:cubicBezTo>
                  <a:pt x="3643" y="950"/>
                  <a:pt x="3642" y="954"/>
                  <a:pt x="3641" y="958"/>
                </a:cubicBezTo>
                <a:cubicBezTo>
                  <a:pt x="3640" y="959"/>
                  <a:pt x="3640" y="959"/>
                  <a:pt x="3640" y="959"/>
                </a:cubicBezTo>
                <a:cubicBezTo>
                  <a:pt x="3641" y="955"/>
                  <a:pt x="3641" y="952"/>
                  <a:pt x="3642" y="948"/>
                </a:cubicBezTo>
                <a:close/>
                <a:moveTo>
                  <a:pt x="3678" y="955"/>
                </a:moveTo>
                <a:cubicBezTo>
                  <a:pt x="3676" y="962"/>
                  <a:pt x="3674" y="969"/>
                  <a:pt x="3672" y="977"/>
                </a:cubicBezTo>
                <a:cubicBezTo>
                  <a:pt x="3670" y="975"/>
                  <a:pt x="3668" y="974"/>
                  <a:pt x="3666" y="973"/>
                </a:cubicBezTo>
                <a:lnTo>
                  <a:pt x="3678" y="955"/>
                </a:lnTo>
                <a:close/>
                <a:moveTo>
                  <a:pt x="3375" y="842"/>
                </a:moveTo>
                <a:cubicBezTo>
                  <a:pt x="3376" y="841"/>
                  <a:pt x="3376" y="841"/>
                  <a:pt x="3377" y="840"/>
                </a:cubicBezTo>
                <a:cubicBezTo>
                  <a:pt x="3375" y="845"/>
                  <a:pt x="3374" y="850"/>
                  <a:pt x="3373" y="855"/>
                </a:cubicBezTo>
                <a:cubicBezTo>
                  <a:pt x="3373" y="855"/>
                  <a:pt x="3373" y="855"/>
                  <a:pt x="3373" y="855"/>
                </a:cubicBezTo>
                <a:cubicBezTo>
                  <a:pt x="3373" y="851"/>
                  <a:pt x="3374" y="847"/>
                  <a:pt x="3375" y="842"/>
                </a:cubicBezTo>
                <a:close/>
                <a:moveTo>
                  <a:pt x="3068" y="756"/>
                </a:moveTo>
                <a:cubicBezTo>
                  <a:pt x="3060" y="770"/>
                  <a:pt x="3054" y="787"/>
                  <a:pt x="3049" y="803"/>
                </a:cubicBezTo>
                <a:cubicBezTo>
                  <a:pt x="3047" y="803"/>
                  <a:pt x="3044" y="803"/>
                  <a:pt x="3042" y="803"/>
                </a:cubicBezTo>
                <a:cubicBezTo>
                  <a:pt x="3048" y="788"/>
                  <a:pt x="3056" y="772"/>
                  <a:pt x="3068" y="756"/>
                </a:cubicBezTo>
                <a:close/>
                <a:moveTo>
                  <a:pt x="2886" y="791"/>
                </a:moveTo>
                <a:cubicBezTo>
                  <a:pt x="2888" y="793"/>
                  <a:pt x="2889" y="796"/>
                  <a:pt x="2891" y="798"/>
                </a:cubicBezTo>
                <a:cubicBezTo>
                  <a:pt x="2885" y="805"/>
                  <a:pt x="2885" y="805"/>
                  <a:pt x="2885" y="805"/>
                </a:cubicBezTo>
                <a:cubicBezTo>
                  <a:pt x="2886" y="800"/>
                  <a:pt x="2886" y="795"/>
                  <a:pt x="2886" y="791"/>
                </a:cubicBezTo>
                <a:close/>
                <a:moveTo>
                  <a:pt x="2863" y="754"/>
                </a:moveTo>
                <a:cubicBezTo>
                  <a:pt x="2866" y="758"/>
                  <a:pt x="2869" y="762"/>
                  <a:pt x="2872" y="767"/>
                </a:cubicBezTo>
                <a:cubicBezTo>
                  <a:pt x="2871" y="769"/>
                  <a:pt x="2870" y="772"/>
                  <a:pt x="2869" y="775"/>
                </a:cubicBezTo>
                <a:cubicBezTo>
                  <a:pt x="2869" y="775"/>
                  <a:pt x="2869" y="775"/>
                  <a:pt x="2869" y="775"/>
                </a:cubicBezTo>
                <a:cubicBezTo>
                  <a:pt x="2869" y="775"/>
                  <a:pt x="2865" y="780"/>
                  <a:pt x="2860" y="788"/>
                </a:cubicBezTo>
                <a:cubicBezTo>
                  <a:pt x="2861" y="777"/>
                  <a:pt x="2861" y="766"/>
                  <a:pt x="2863" y="754"/>
                </a:cubicBezTo>
                <a:close/>
                <a:moveTo>
                  <a:pt x="2867" y="802"/>
                </a:moveTo>
                <a:cubicBezTo>
                  <a:pt x="2869" y="791"/>
                  <a:pt x="2871" y="781"/>
                  <a:pt x="2874" y="770"/>
                </a:cubicBezTo>
                <a:cubicBezTo>
                  <a:pt x="2876" y="773"/>
                  <a:pt x="2878" y="777"/>
                  <a:pt x="2880" y="780"/>
                </a:cubicBezTo>
                <a:cubicBezTo>
                  <a:pt x="2878" y="791"/>
                  <a:pt x="2876" y="801"/>
                  <a:pt x="2874" y="812"/>
                </a:cubicBezTo>
                <a:cubicBezTo>
                  <a:pt x="2872" y="813"/>
                  <a:pt x="2869" y="813"/>
                  <a:pt x="2867" y="813"/>
                </a:cubicBezTo>
                <a:cubicBezTo>
                  <a:pt x="2867" y="810"/>
                  <a:pt x="2867" y="806"/>
                  <a:pt x="2867" y="802"/>
                </a:cubicBezTo>
                <a:close/>
                <a:moveTo>
                  <a:pt x="2803" y="782"/>
                </a:moveTo>
                <a:cubicBezTo>
                  <a:pt x="2805" y="785"/>
                  <a:pt x="2807" y="789"/>
                  <a:pt x="2809" y="793"/>
                </a:cubicBezTo>
                <a:cubicBezTo>
                  <a:pt x="2806" y="797"/>
                  <a:pt x="2804" y="802"/>
                  <a:pt x="2801" y="807"/>
                </a:cubicBezTo>
                <a:cubicBezTo>
                  <a:pt x="2801" y="799"/>
                  <a:pt x="2802" y="790"/>
                  <a:pt x="2803" y="782"/>
                </a:cubicBezTo>
                <a:close/>
                <a:moveTo>
                  <a:pt x="2786" y="819"/>
                </a:moveTo>
                <a:cubicBezTo>
                  <a:pt x="2787" y="814"/>
                  <a:pt x="2789" y="808"/>
                  <a:pt x="2791" y="802"/>
                </a:cubicBezTo>
                <a:cubicBezTo>
                  <a:pt x="2790" y="810"/>
                  <a:pt x="2789" y="818"/>
                  <a:pt x="2788" y="826"/>
                </a:cubicBezTo>
                <a:cubicBezTo>
                  <a:pt x="2788" y="826"/>
                  <a:pt x="2788" y="826"/>
                  <a:pt x="2788" y="826"/>
                </a:cubicBezTo>
                <a:cubicBezTo>
                  <a:pt x="2787" y="824"/>
                  <a:pt x="2786" y="822"/>
                  <a:pt x="2786" y="819"/>
                </a:cubicBezTo>
                <a:close/>
                <a:moveTo>
                  <a:pt x="2722" y="836"/>
                </a:moveTo>
                <a:cubicBezTo>
                  <a:pt x="2722" y="827"/>
                  <a:pt x="2722" y="827"/>
                  <a:pt x="2722" y="827"/>
                </a:cubicBezTo>
                <a:cubicBezTo>
                  <a:pt x="2723" y="830"/>
                  <a:pt x="2724" y="834"/>
                  <a:pt x="2725" y="837"/>
                </a:cubicBezTo>
                <a:cubicBezTo>
                  <a:pt x="2724" y="837"/>
                  <a:pt x="2724" y="837"/>
                  <a:pt x="2723" y="837"/>
                </a:cubicBezTo>
                <a:cubicBezTo>
                  <a:pt x="2722" y="836"/>
                  <a:pt x="2722" y="836"/>
                  <a:pt x="2722" y="836"/>
                </a:cubicBezTo>
                <a:close/>
                <a:moveTo>
                  <a:pt x="2678" y="844"/>
                </a:moveTo>
                <a:cubicBezTo>
                  <a:pt x="2677" y="844"/>
                  <a:pt x="2676" y="845"/>
                  <a:pt x="2676" y="845"/>
                </a:cubicBezTo>
                <a:cubicBezTo>
                  <a:pt x="2676" y="844"/>
                  <a:pt x="2676" y="843"/>
                  <a:pt x="2677" y="842"/>
                </a:cubicBezTo>
                <a:cubicBezTo>
                  <a:pt x="2677" y="843"/>
                  <a:pt x="2677" y="843"/>
                  <a:pt x="2678" y="844"/>
                </a:cubicBezTo>
                <a:close/>
                <a:moveTo>
                  <a:pt x="2676" y="838"/>
                </a:moveTo>
                <a:cubicBezTo>
                  <a:pt x="2675" y="840"/>
                  <a:pt x="2674" y="843"/>
                  <a:pt x="2673" y="845"/>
                </a:cubicBezTo>
                <a:cubicBezTo>
                  <a:pt x="2672" y="845"/>
                  <a:pt x="2672" y="845"/>
                  <a:pt x="2672" y="845"/>
                </a:cubicBezTo>
                <a:cubicBezTo>
                  <a:pt x="2671" y="820"/>
                  <a:pt x="2671" y="820"/>
                  <a:pt x="2671" y="820"/>
                </a:cubicBezTo>
                <a:cubicBezTo>
                  <a:pt x="2672" y="826"/>
                  <a:pt x="2674" y="832"/>
                  <a:pt x="2676" y="838"/>
                </a:cubicBezTo>
                <a:close/>
                <a:moveTo>
                  <a:pt x="2664" y="755"/>
                </a:moveTo>
                <a:cubicBezTo>
                  <a:pt x="2664" y="769"/>
                  <a:pt x="2665" y="784"/>
                  <a:pt x="2667" y="799"/>
                </a:cubicBezTo>
                <a:cubicBezTo>
                  <a:pt x="2665" y="806"/>
                  <a:pt x="2664" y="812"/>
                  <a:pt x="2662" y="819"/>
                </a:cubicBezTo>
                <a:cubicBezTo>
                  <a:pt x="2657" y="826"/>
                  <a:pt x="2657" y="826"/>
                  <a:pt x="2657" y="826"/>
                </a:cubicBezTo>
                <a:cubicBezTo>
                  <a:pt x="2656" y="804"/>
                  <a:pt x="2657" y="780"/>
                  <a:pt x="2664" y="755"/>
                </a:cubicBezTo>
                <a:close/>
                <a:moveTo>
                  <a:pt x="2639" y="816"/>
                </a:moveTo>
                <a:cubicBezTo>
                  <a:pt x="2638" y="827"/>
                  <a:pt x="2636" y="839"/>
                  <a:pt x="2636" y="851"/>
                </a:cubicBezTo>
                <a:cubicBezTo>
                  <a:pt x="2634" y="851"/>
                  <a:pt x="2632" y="851"/>
                  <a:pt x="2630" y="852"/>
                </a:cubicBezTo>
                <a:cubicBezTo>
                  <a:pt x="2630" y="851"/>
                  <a:pt x="2630" y="850"/>
                  <a:pt x="2630" y="849"/>
                </a:cubicBezTo>
                <a:cubicBezTo>
                  <a:pt x="2632" y="838"/>
                  <a:pt x="2635" y="827"/>
                  <a:pt x="2639" y="816"/>
                </a:cubicBezTo>
                <a:close/>
                <a:moveTo>
                  <a:pt x="2570" y="846"/>
                </a:moveTo>
                <a:cubicBezTo>
                  <a:pt x="2571" y="851"/>
                  <a:pt x="2573" y="855"/>
                  <a:pt x="2574" y="860"/>
                </a:cubicBezTo>
                <a:cubicBezTo>
                  <a:pt x="2573" y="860"/>
                  <a:pt x="2571" y="860"/>
                  <a:pt x="2570" y="860"/>
                </a:cubicBezTo>
                <a:cubicBezTo>
                  <a:pt x="2570" y="856"/>
                  <a:pt x="2570" y="851"/>
                  <a:pt x="2570" y="846"/>
                </a:cubicBezTo>
                <a:close/>
                <a:moveTo>
                  <a:pt x="2371" y="861"/>
                </a:moveTo>
                <a:cubicBezTo>
                  <a:pt x="2371" y="867"/>
                  <a:pt x="2371" y="874"/>
                  <a:pt x="2371" y="880"/>
                </a:cubicBezTo>
                <a:cubicBezTo>
                  <a:pt x="2370" y="880"/>
                  <a:pt x="2369" y="881"/>
                  <a:pt x="2367" y="881"/>
                </a:cubicBezTo>
                <a:cubicBezTo>
                  <a:pt x="2367" y="879"/>
                  <a:pt x="2366" y="877"/>
                  <a:pt x="2366" y="875"/>
                </a:cubicBezTo>
                <a:cubicBezTo>
                  <a:pt x="2367" y="871"/>
                  <a:pt x="2369" y="866"/>
                  <a:pt x="2371" y="861"/>
                </a:cubicBezTo>
                <a:close/>
                <a:moveTo>
                  <a:pt x="2271" y="851"/>
                </a:moveTo>
                <a:cubicBezTo>
                  <a:pt x="2270" y="861"/>
                  <a:pt x="2270" y="871"/>
                  <a:pt x="2270" y="882"/>
                </a:cubicBezTo>
                <a:cubicBezTo>
                  <a:pt x="2268" y="882"/>
                  <a:pt x="2265" y="882"/>
                  <a:pt x="2263" y="881"/>
                </a:cubicBezTo>
                <a:cubicBezTo>
                  <a:pt x="2262" y="875"/>
                  <a:pt x="2261" y="868"/>
                  <a:pt x="2260" y="862"/>
                </a:cubicBezTo>
                <a:cubicBezTo>
                  <a:pt x="2263" y="858"/>
                  <a:pt x="2267" y="854"/>
                  <a:pt x="2271" y="851"/>
                </a:cubicBezTo>
                <a:close/>
                <a:moveTo>
                  <a:pt x="2222" y="848"/>
                </a:moveTo>
                <a:cubicBezTo>
                  <a:pt x="2223" y="847"/>
                  <a:pt x="2225" y="845"/>
                  <a:pt x="2226" y="843"/>
                </a:cubicBezTo>
                <a:cubicBezTo>
                  <a:pt x="2225" y="849"/>
                  <a:pt x="2224" y="855"/>
                  <a:pt x="2223" y="862"/>
                </a:cubicBezTo>
                <a:lnTo>
                  <a:pt x="2222" y="848"/>
                </a:lnTo>
                <a:close/>
                <a:moveTo>
                  <a:pt x="2178" y="874"/>
                </a:moveTo>
                <a:cubicBezTo>
                  <a:pt x="2194" y="846"/>
                  <a:pt x="2212" y="815"/>
                  <a:pt x="2244" y="788"/>
                </a:cubicBezTo>
                <a:cubicBezTo>
                  <a:pt x="2238" y="802"/>
                  <a:pt x="2233" y="816"/>
                  <a:pt x="2229" y="831"/>
                </a:cubicBezTo>
                <a:cubicBezTo>
                  <a:pt x="2213" y="841"/>
                  <a:pt x="2196" y="857"/>
                  <a:pt x="2180" y="875"/>
                </a:cubicBezTo>
                <a:cubicBezTo>
                  <a:pt x="2180" y="875"/>
                  <a:pt x="2179" y="875"/>
                  <a:pt x="2178" y="875"/>
                </a:cubicBezTo>
                <a:lnTo>
                  <a:pt x="2178" y="874"/>
                </a:lnTo>
                <a:close/>
                <a:moveTo>
                  <a:pt x="1837" y="726"/>
                </a:moveTo>
                <a:cubicBezTo>
                  <a:pt x="1844" y="719"/>
                  <a:pt x="1852" y="713"/>
                  <a:pt x="1861" y="706"/>
                </a:cubicBezTo>
                <a:cubicBezTo>
                  <a:pt x="1860" y="710"/>
                  <a:pt x="1859" y="713"/>
                  <a:pt x="1858" y="716"/>
                </a:cubicBezTo>
                <a:cubicBezTo>
                  <a:pt x="1850" y="724"/>
                  <a:pt x="1842" y="733"/>
                  <a:pt x="1835" y="742"/>
                </a:cubicBezTo>
                <a:cubicBezTo>
                  <a:pt x="1836" y="736"/>
                  <a:pt x="1836" y="731"/>
                  <a:pt x="1837" y="726"/>
                </a:cubicBezTo>
                <a:close/>
                <a:moveTo>
                  <a:pt x="1825" y="738"/>
                </a:moveTo>
                <a:cubicBezTo>
                  <a:pt x="1824" y="742"/>
                  <a:pt x="1823" y="746"/>
                  <a:pt x="1823" y="751"/>
                </a:cubicBezTo>
                <a:cubicBezTo>
                  <a:pt x="1822" y="750"/>
                  <a:pt x="1822" y="750"/>
                  <a:pt x="1821" y="750"/>
                </a:cubicBezTo>
                <a:cubicBezTo>
                  <a:pt x="1824" y="738"/>
                  <a:pt x="1824" y="738"/>
                  <a:pt x="1824" y="738"/>
                </a:cubicBezTo>
                <a:cubicBezTo>
                  <a:pt x="1825" y="738"/>
                  <a:pt x="1825" y="738"/>
                  <a:pt x="1825" y="738"/>
                </a:cubicBezTo>
                <a:close/>
                <a:moveTo>
                  <a:pt x="1815" y="721"/>
                </a:moveTo>
                <a:cubicBezTo>
                  <a:pt x="1809" y="725"/>
                  <a:pt x="1803" y="729"/>
                  <a:pt x="1797" y="733"/>
                </a:cubicBezTo>
                <a:cubicBezTo>
                  <a:pt x="1796" y="733"/>
                  <a:pt x="1795" y="733"/>
                  <a:pt x="1795" y="732"/>
                </a:cubicBezTo>
                <a:cubicBezTo>
                  <a:pt x="1803" y="724"/>
                  <a:pt x="1807" y="723"/>
                  <a:pt x="1815" y="721"/>
                </a:cubicBezTo>
                <a:close/>
                <a:moveTo>
                  <a:pt x="1709" y="628"/>
                </a:moveTo>
                <a:cubicBezTo>
                  <a:pt x="1704" y="637"/>
                  <a:pt x="1700" y="646"/>
                  <a:pt x="1697" y="656"/>
                </a:cubicBezTo>
                <a:cubicBezTo>
                  <a:pt x="1696" y="656"/>
                  <a:pt x="1696" y="656"/>
                  <a:pt x="1695" y="657"/>
                </a:cubicBezTo>
                <a:cubicBezTo>
                  <a:pt x="1691" y="654"/>
                  <a:pt x="1687" y="651"/>
                  <a:pt x="1683" y="648"/>
                </a:cubicBezTo>
                <a:cubicBezTo>
                  <a:pt x="1684" y="646"/>
                  <a:pt x="1684" y="645"/>
                  <a:pt x="1684" y="643"/>
                </a:cubicBezTo>
                <a:cubicBezTo>
                  <a:pt x="1691" y="639"/>
                  <a:pt x="1698" y="634"/>
                  <a:pt x="1709" y="628"/>
                </a:cubicBezTo>
                <a:close/>
                <a:moveTo>
                  <a:pt x="1707" y="562"/>
                </a:moveTo>
                <a:cubicBezTo>
                  <a:pt x="1713" y="560"/>
                  <a:pt x="1719" y="557"/>
                  <a:pt x="1725" y="555"/>
                </a:cubicBezTo>
                <a:cubicBezTo>
                  <a:pt x="1721" y="562"/>
                  <a:pt x="1716" y="568"/>
                  <a:pt x="1711" y="573"/>
                </a:cubicBezTo>
                <a:cubicBezTo>
                  <a:pt x="1713" y="570"/>
                  <a:pt x="1715" y="566"/>
                  <a:pt x="1718" y="563"/>
                </a:cubicBezTo>
                <a:cubicBezTo>
                  <a:pt x="1712" y="569"/>
                  <a:pt x="1707" y="576"/>
                  <a:pt x="1703" y="583"/>
                </a:cubicBezTo>
                <a:cubicBezTo>
                  <a:pt x="1695" y="592"/>
                  <a:pt x="1687" y="599"/>
                  <a:pt x="1679" y="607"/>
                </a:cubicBezTo>
                <a:cubicBezTo>
                  <a:pt x="1687" y="592"/>
                  <a:pt x="1696" y="577"/>
                  <a:pt x="1707" y="562"/>
                </a:cubicBezTo>
                <a:close/>
                <a:moveTo>
                  <a:pt x="1661" y="589"/>
                </a:moveTo>
                <a:cubicBezTo>
                  <a:pt x="1664" y="587"/>
                  <a:pt x="1667" y="585"/>
                  <a:pt x="1670" y="583"/>
                </a:cubicBezTo>
                <a:cubicBezTo>
                  <a:pt x="1661" y="594"/>
                  <a:pt x="1653" y="605"/>
                  <a:pt x="1646" y="617"/>
                </a:cubicBezTo>
                <a:cubicBezTo>
                  <a:pt x="1645" y="617"/>
                  <a:pt x="1645" y="617"/>
                  <a:pt x="1645" y="616"/>
                </a:cubicBezTo>
                <a:lnTo>
                  <a:pt x="1661" y="589"/>
                </a:lnTo>
                <a:close/>
                <a:moveTo>
                  <a:pt x="1411" y="403"/>
                </a:moveTo>
                <a:cubicBezTo>
                  <a:pt x="1419" y="390"/>
                  <a:pt x="1427" y="376"/>
                  <a:pt x="1438" y="363"/>
                </a:cubicBezTo>
                <a:cubicBezTo>
                  <a:pt x="1427" y="384"/>
                  <a:pt x="1418" y="406"/>
                  <a:pt x="1412" y="431"/>
                </a:cubicBezTo>
                <a:cubicBezTo>
                  <a:pt x="1411" y="431"/>
                  <a:pt x="1411" y="431"/>
                  <a:pt x="1411" y="431"/>
                </a:cubicBezTo>
                <a:cubicBezTo>
                  <a:pt x="1411" y="431"/>
                  <a:pt x="1411" y="431"/>
                  <a:pt x="1410" y="430"/>
                </a:cubicBezTo>
                <a:cubicBezTo>
                  <a:pt x="1410" y="421"/>
                  <a:pt x="1411" y="412"/>
                  <a:pt x="1411" y="403"/>
                </a:cubicBezTo>
                <a:close/>
                <a:moveTo>
                  <a:pt x="935" y="92"/>
                </a:moveTo>
                <a:cubicBezTo>
                  <a:pt x="924" y="116"/>
                  <a:pt x="916" y="143"/>
                  <a:pt x="911" y="171"/>
                </a:cubicBezTo>
                <a:cubicBezTo>
                  <a:pt x="909" y="174"/>
                  <a:pt x="909" y="174"/>
                  <a:pt x="909" y="174"/>
                </a:cubicBezTo>
                <a:cubicBezTo>
                  <a:pt x="908" y="173"/>
                  <a:pt x="906" y="173"/>
                  <a:pt x="904" y="172"/>
                </a:cubicBezTo>
                <a:cubicBezTo>
                  <a:pt x="911" y="147"/>
                  <a:pt x="919" y="119"/>
                  <a:pt x="935" y="92"/>
                </a:cubicBezTo>
                <a:close/>
                <a:moveTo>
                  <a:pt x="837" y="142"/>
                </a:moveTo>
                <a:cubicBezTo>
                  <a:pt x="841" y="128"/>
                  <a:pt x="846" y="112"/>
                  <a:pt x="854" y="97"/>
                </a:cubicBezTo>
                <a:cubicBezTo>
                  <a:pt x="850" y="114"/>
                  <a:pt x="849" y="131"/>
                  <a:pt x="848" y="148"/>
                </a:cubicBezTo>
                <a:cubicBezTo>
                  <a:pt x="848" y="151"/>
                  <a:pt x="847" y="155"/>
                  <a:pt x="846" y="158"/>
                </a:cubicBezTo>
                <a:cubicBezTo>
                  <a:pt x="844" y="157"/>
                  <a:pt x="841" y="157"/>
                  <a:pt x="838" y="156"/>
                </a:cubicBezTo>
                <a:cubicBezTo>
                  <a:pt x="837" y="148"/>
                  <a:pt x="837" y="148"/>
                  <a:pt x="837" y="148"/>
                </a:cubicBezTo>
                <a:cubicBezTo>
                  <a:pt x="837" y="146"/>
                  <a:pt x="837" y="144"/>
                  <a:pt x="837" y="142"/>
                </a:cubicBezTo>
                <a:close/>
                <a:moveTo>
                  <a:pt x="559" y="127"/>
                </a:moveTo>
                <a:cubicBezTo>
                  <a:pt x="559" y="127"/>
                  <a:pt x="559" y="127"/>
                  <a:pt x="559" y="127"/>
                </a:cubicBezTo>
                <a:cubicBezTo>
                  <a:pt x="558" y="127"/>
                  <a:pt x="556" y="127"/>
                  <a:pt x="555" y="127"/>
                </a:cubicBezTo>
                <a:cubicBezTo>
                  <a:pt x="557" y="123"/>
                  <a:pt x="559" y="118"/>
                  <a:pt x="561" y="114"/>
                </a:cubicBezTo>
                <a:cubicBezTo>
                  <a:pt x="560" y="118"/>
                  <a:pt x="560" y="122"/>
                  <a:pt x="559" y="127"/>
                </a:cubicBezTo>
                <a:close/>
                <a:moveTo>
                  <a:pt x="537" y="70"/>
                </a:moveTo>
                <a:cubicBezTo>
                  <a:pt x="535" y="88"/>
                  <a:pt x="534" y="108"/>
                  <a:pt x="535" y="127"/>
                </a:cubicBezTo>
                <a:cubicBezTo>
                  <a:pt x="534" y="127"/>
                  <a:pt x="532" y="127"/>
                  <a:pt x="530" y="127"/>
                </a:cubicBezTo>
                <a:cubicBezTo>
                  <a:pt x="536" y="85"/>
                  <a:pt x="536" y="85"/>
                  <a:pt x="536" y="85"/>
                </a:cubicBezTo>
                <a:cubicBezTo>
                  <a:pt x="536" y="85"/>
                  <a:pt x="531" y="90"/>
                  <a:pt x="525" y="98"/>
                </a:cubicBezTo>
                <a:cubicBezTo>
                  <a:pt x="525" y="96"/>
                  <a:pt x="525" y="94"/>
                  <a:pt x="524" y="91"/>
                </a:cubicBezTo>
                <a:cubicBezTo>
                  <a:pt x="528" y="84"/>
                  <a:pt x="533" y="77"/>
                  <a:pt x="537" y="70"/>
                </a:cubicBezTo>
                <a:close/>
                <a:moveTo>
                  <a:pt x="491" y="104"/>
                </a:moveTo>
                <a:cubicBezTo>
                  <a:pt x="497" y="80"/>
                  <a:pt x="505" y="55"/>
                  <a:pt x="520" y="31"/>
                </a:cubicBezTo>
                <a:cubicBezTo>
                  <a:pt x="516" y="50"/>
                  <a:pt x="514" y="71"/>
                  <a:pt x="514" y="92"/>
                </a:cubicBezTo>
                <a:cubicBezTo>
                  <a:pt x="506" y="103"/>
                  <a:pt x="498" y="115"/>
                  <a:pt x="492" y="129"/>
                </a:cubicBezTo>
                <a:cubicBezTo>
                  <a:pt x="490" y="129"/>
                  <a:pt x="489" y="129"/>
                  <a:pt x="487" y="129"/>
                </a:cubicBezTo>
                <a:cubicBezTo>
                  <a:pt x="489" y="118"/>
                  <a:pt x="494" y="104"/>
                  <a:pt x="501" y="85"/>
                </a:cubicBezTo>
                <a:cubicBezTo>
                  <a:pt x="497" y="92"/>
                  <a:pt x="494" y="98"/>
                  <a:pt x="491" y="104"/>
                </a:cubicBezTo>
                <a:close/>
                <a:moveTo>
                  <a:pt x="384" y="137"/>
                </a:moveTo>
                <a:cubicBezTo>
                  <a:pt x="381" y="137"/>
                  <a:pt x="379" y="138"/>
                  <a:pt x="376" y="138"/>
                </a:cubicBezTo>
                <a:cubicBezTo>
                  <a:pt x="378" y="134"/>
                  <a:pt x="381" y="129"/>
                  <a:pt x="385" y="124"/>
                </a:cubicBezTo>
                <a:cubicBezTo>
                  <a:pt x="384" y="128"/>
                  <a:pt x="384" y="133"/>
                  <a:pt x="384" y="137"/>
                </a:cubicBezTo>
                <a:close/>
                <a:moveTo>
                  <a:pt x="334" y="129"/>
                </a:moveTo>
                <a:cubicBezTo>
                  <a:pt x="333" y="133"/>
                  <a:pt x="333" y="138"/>
                  <a:pt x="332" y="143"/>
                </a:cubicBezTo>
                <a:cubicBezTo>
                  <a:pt x="331" y="143"/>
                  <a:pt x="330" y="143"/>
                  <a:pt x="329" y="143"/>
                </a:cubicBezTo>
                <a:cubicBezTo>
                  <a:pt x="330" y="139"/>
                  <a:pt x="332" y="134"/>
                  <a:pt x="334" y="129"/>
                </a:cubicBezTo>
                <a:close/>
                <a:moveTo>
                  <a:pt x="66" y="99"/>
                </a:moveTo>
                <a:cubicBezTo>
                  <a:pt x="67" y="112"/>
                  <a:pt x="68" y="124"/>
                  <a:pt x="67" y="135"/>
                </a:cubicBezTo>
                <a:cubicBezTo>
                  <a:pt x="66" y="130"/>
                  <a:pt x="66" y="127"/>
                  <a:pt x="66" y="126"/>
                </a:cubicBezTo>
                <a:cubicBezTo>
                  <a:pt x="66" y="126"/>
                  <a:pt x="64" y="128"/>
                  <a:pt x="62" y="132"/>
                </a:cubicBezTo>
                <a:cubicBezTo>
                  <a:pt x="63" y="121"/>
                  <a:pt x="64" y="110"/>
                  <a:pt x="66" y="99"/>
                </a:cubicBezTo>
                <a:close/>
                <a:moveTo>
                  <a:pt x="38" y="108"/>
                </a:moveTo>
                <a:cubicBezTo>
                  <a:pt x="42" y="123"/>
                  <a:pt x="44" y="137"/>
                  <a:pt x="46" y="151"/>
                </a:cubicBezTo>
                <a:cubicBezTo>
                  <a:pt x="43" y="141"/>
                  <a:pt x="36" y="122"/>
                  <a:pt x="36" y="122"/>
                </a:cubicBezTo>
                <a:cubicBezTo>
                  <a:pt x="36" y="122"/>
                  <a:pt x="36" y="122"/>
                  <a:pt x="36" y="122"/>
                </a:cubicBezTo>
                <a:cubicBezTo>
                  <a:pt x="37" y="118"/>
                  <a:pt x="37" y="113"/>
                  <a:pt x="38" y="108"/>
                </a:cubicBezTo>
                <a:close/>
              </a:path>
            </a:pathLst>
          </a:custGeom>
          <a:gradFill flip="none" rotWithShape="1">
            <a:gsLst>
              <a:gs pos="68000">
                <a:sysClr val="windowText" lastClr="000000"/>
              </a:gs>
              <a:gs pos="0">
                <a:srgbClr val="01859C">
                  <a:lumMod val="40000"/>
                  <a:lumOff val="60000"/>
                </a:srgbClr>
              </a:gs>
            </a:gsLst>
            <a:lin ang="6600000" scaled="0"/>
            <a:tileRect/>
          </a:gradFill>
          <a:ln>
            <a:noFill/>
          </a:ln>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grpSp>
        <p:nvGrpSpPr>
          <p:cNvPr id="111" name="Eyes3"/>
          <p:cNvGrpSpPr>
            <a:grpSpLocks noChangeAspect="1"/>
          </p:cNvGrpSpPr>
          <p:nvPr/>
        </p:nvGrpSpPr>
        <p:grpSpPr bwMode="auto">
          <a:xfrm rot="1051053">
            <a:off x="290550" y="7625142"/>
            <a:ext cx="1047616" cy="286738"/>
            <a:chOff x="352" y="2340"/>
            <a:chExt cx="1487" cy="407"/>
          </a:xfrm>
        </p:grpSpPr>
        <p:sp>
          <p:nvSpPr>
            <p:cNvPr id="112" name="Freeform 111"/>
            <p:cNvSpPr>
              <a:spLocks/>
            </p:cNvSpPr>
            <p:nvPr/>
          </p:nvSpPr>
          <p:spPr bwMode="auto">
            <a:xfrm>
              <a:off x="1304" y="2340"/>
              <a:ext cx="535" cy="407"/>
            </a:xfrm>
            <a:custGeom>
              <a:avLst/>
              <a:gdLst>
                <a:gd name="T0" fmla="*/ 307 w 999"/>
                <a:gd name="T1" fmla="*/ 247 h 754"/>
                <a:gd name="T2" fmla="*/ 0 w 999"/>
                <a:gd name="T3" fmla="*/ 316 h 754"/>
                <a:gd name="T4" fmla="*/ 9 w 999"/>
                <a:gd name="T5" fmla="*/ 355 h 754"/>
                <a:gd name="T6" fmla="*/ 600 w 999"/>
                <a:gd name="T7" fmla="*/ 681 h 754"/>
                <a:gd name="T8" fmla="*/ 926 w 999"/>
                <a:gd name="T9" fmla="*/ 90 h 754"/>
                <a:gd name="T10" fmla="*/ 890 w 999"/>
                <a:gd name="T11" fmla="*/ 0 h 754"/>
                <a:gd name="T12" fmla="*/ 307 w 999"/>
                <a:gd name="T13" fmla="*/ 247 h 754"/>
              </a:gdLst>
              <a:ahLst/>
              <a:cxnLst>
                <a:cxn ang="0">
                  <a:pos x="T0" y="T1"/>
                </a:cxn>
                <a:cxn ang="0">
                  <a:pos x="T2" y="T3"/>
                </a:cxn>
                <a:cxn ang="0">
                  <a:pos x="T4" y="T5"/>
                </a:cxn>
                <a:cxn ang="0">
                  <a:pos x="T6" y="T7"/>
                </a:cxn>
                <a:cxn ang="0">
                  <a:pos x="T8" y="T9"/>
                </a:cxn>
                <a:cxn ang="0">
                  <a:pos x="T10" y="T11"/>
                </a:cxn>
                <a:cxn ang="0">
                  <a:pos x="T12" y="T13"/>
                </a:cxn>
              </a:cxnLst>
              <a:rect l="0" t="0" r="r" b="b"/>
              <a:pathLst>
                <a:path w="999" h="754">
                  <a:moveTo>
                    <a:pt x="307" y="247"/>
                  </a:moveTo>
                  <a:cubicBezTo>
                    <a:pt x="205" y="277"/>
                    <a:pt x="102" y="299"/>
                    <a:pt x="0" y="316"/>
                  </a:cubicBezTo>
                  <a:cubicBezTo>
                    <a:pt x="2" y="329"/>
                    <a:pt x="5" y="342"/>
                    <a:pt x="9" y="355"/>
                  </a:cubicBezTo>
                  <a:cubicBezTo>
                    <a:pt x="82" y="608"/>
                    <a:pt x="347" y="754"/>
                    <a:pt x="600" y="681"/>
                  </a:cubicBezTo>
                  <a:cubicBezTo>
                    <a:pt x="853" y="608"/>
                    <a:pt x="999" y="343"/>
                    <a:pt x="926" y="90"/>
                  </a:cubicBezTo>
                  <a:cubicBezTo>
                    <a:pt x="917" y="58"/>
                    <a:pt x="905" y="28"/>
                    <a:pt x="890" y="0"/>
                  </a:cubicBezTo>
                  <a:cubicBezTo>
                    <a:pt x="710" y="103"/>
                    <a:pt x="515" y="187"/>
                    <a:pt x="307" y="247"/>
                  </a:cubicBezTo>
                  <a:close/>
                </a:path>
              </a:pathLst>
            </a:custGeom>
            <a:gradFill flip="none" rotWithShape="1">
              <a:gsLst>
                <a:gs pos="78000">
                  <a:sysClr val="windowText" lastClr="000000"/>
                </a:gs>
                <a:gs pos="0">
                  <a:srgbClr val="E92525"/>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13" name="Freeform 112"/>
            <p:cNvSpPr>
              <a:spLocks/>
            </p:cNvSpPr>
            <p:nvPr/>
          </p:nvSpPr>
          <p:spPr bwMode="auto">
            <a:xfrm>
              <a:off x="1447" y="2406"/>
              <a:ext cx="222" cy="151"/>
            </a:xfrm>
            <a:custGeom>
              <a:avLst/>
              <a:gdLst>
                <a:gd name="T0" fmla="*/ 39 w 414"/>
                <a:gd name="T1" fmla="*/ 126 h 281"/>
                <a:gd name="T2" fmla="*/ 0 w 414"/>
                <a:gd name="T3" fmla="*/ 137 h 281"/>
                <a:gd name="T4" fmla="*/ 244 w 414"/>
                <a:gd name="T5" fmla="*/ 252 h 281"/>
                <a:gd name="T6" fmla="*/ 384 w 414"/>
                <a:gd name="T7" fmla="*/ 0 h 281"/>
                <a:gd name="T8" fmla="*/ 39 w 414"/>
                <a:gd name="T9" fmla="*/ 126 h 281"/>
              </a:gdLst>
              <a:ahLst/>
              <a:cxnLst>
                <a:cxn ang="0">
                  <a:pos x="T0" y="T1"/>
                </a:cxn>
                <a:cxn ang="0">
                  <a:pos x="T2" y="T3"/>
                </a:cxn>
                <a:cxn ang="0">
                  <a:pos x="T4" y="T5"/>
                </a:cxn>
                <a:cxn ang="0">
                  <a:pos x="T6" y="T7"/>
                </a:cxn>
                <a:cxn ang="0">
                  <a:pos x="T8" y="T9"/>
                </a:cxn>
              </a:cxnLst>
              <a:rect l="0" t="0" r="r" b="b"/>
              <a:pathLst>
                <a:path w="414" h="281">
                  <a:moveTo>
                    <a:pt x="39" y="126"/>
                  </a:moveTo>
                  <a:cubicBezTo>
                    <a:pt x="26" y="130"/>
                    <a:pt x="13" y="133"/>
                    <a:pt x="0" y="137"/>
                  </a:cubicBezTo>
                  <a:cubicBezTo>
                    <a:pt x="40" y="230"/>
                    <a:pt x="144" y="281"/>
                    <a:pt x="244" y="252"/>
                  </a:cubicBezTo>
                  <a:cubicBezTo>
                    <a:pt x="352" y="220"/>
                    <a:pt x="414" y="108"/>
                    <a:pt x="384" y="0"/>
                  </a:cubicBezTo>
                  <a:cubicBezTo>
                    <a:pt x="274" y="49"/>
                    <a:pt x="159" y="91"/>
                    <a:pt x="39" y="1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14" name="Freeform 113"/>
            <p:cNvSpPr>
              <a:spLocks/>
            </p:cNvSpPr>
            <p:nvPr/>
          </p:nvSpPr>
          <p:spPr bwMode="auto">
            <a:xfrm>
              <a:off x="352" y="2342"/>
              <a:ext cx="542" cy="389"/>
            </a:xfrm>
            <a:custGeom>
              <a:avLst/>
              <a:gdLst>
                <a:gd name="T0" fmla="*/ 390 w 1010"/>
                <a:gd name="T1" fmla="*/ 117 h 723"/>
                <a:gd name="T2" fmla="*/ 97 w 1010"/>
                <a:gd name="T3" fmla="*/ 0 h 723"/>
                <a:gd name="T4" fmla="*/ 83 w 1010"/>
                <a:gd name="T5" fmla="*/ 37 h 723"/>
                <a:gd name="T6" fmla="*/ 386 w 1010"/>
                <a:gd name="T7" fmla="*/ 640 h 723"/>
                <a:gd name="T8" fmla="*/ 989 w 1010"/>
                <a:gd name="T9" fmla="*/ 338 h 723"/>
                <a:gd name="T10" fmla="*/ 1010 w 1010"/>
                <a:gd name="T11" fmla="*/ 243 h 723"/>
                <a:gd name="T12" fmla="*/ 390 w 1010"/>
                <a:gd name="T13" fmla="*/ 117 h 723"/>
              </a:gdLst>
              <a:ahLst/>
              <a:cxnLst>
                <a:cxn ang="0">
                  <a:pos x="T0" y="T1"/>
                </a:cxn>
                <a:cxn ang="0">
                  <a:pos x="T2" y="T3"/>
                </a:cxn>
                <a:cxn ang="0">
                  <a:pos x="T4" y="T5"/>
                </a:cxn>
                <a:cxn ang="0">
                  <a:pos x="T6" y="T7"/>
                </a:cxn>
                <a:cxn ang="0">
                  <a:pos x="T8" y="T9"/>
                </a:cxn>
                <a:cxn ang="0">
                  <a:pos x="T10" y="T11"/>
                </a:cxn>
                <a:cxn ang="0">
                  <a:pos x="T12" y="T13"/>
                </a:cxn>
              </a:cxnLst>
              <a:rect l="0" t="0" r="r" b="b"/>
              <a:pathLst>
                <a:path w="1010" h="723">
                  <a:moveTo>
                    <a:pt x="390" y="117"/>
                  </a:moveTo>
                  <a:cubicBezTo>
                    <a:pt x="289" y="84"/>
                    <a:pt x="191" y="44"/>
                    <a:pt x="97" y="0"/>
                  </a:cubicBezTo>
                  <a:cubicBezTo>
                    <a:pt x="92" y="12"/>
                    <a:pt x="87" y="24"/>
                    <a:pt x="83" y="37"/>
                  </a:cubicBezTo>
                  <a:cubicBezTo>
                    <a:pt x="0" y="287"/>
                    <a:pt x="135" y="557"/>
                    <a:pt x="386" y="640"/>
                  </a:cubicBezTo>
                  <a:cubicBezTo>
                    <a:pt x="636" y="723"/>
                    <a:pt x="906" y="588"/>
                    <a:pt x="989" y="338"/>
                  </a:cubicBezTo>
                  <a:cubicBezTo>
                    <a:pt x="999" y="307"/>
                    <a:pt x="1006" y="275"/>
                    <a:pt x="1010" y="243"/>
                  </a:cubicBezTo>
                  <a:cubicBezTo>
                    <a:pt x="803" y="227"/>
                    <a:pt x="596" y="185"/>
                    <a:pt x="390" y="117"/>
                  </a:cubicBezTo>
                  <a:close/>
                </a:path>
              </a:pathLst>
            </a:custGeom>
            <a:gradFill>
              <a:gsLst>
                <a:gs pos="78000">
                  <a:sysClr val="windowText" lastClr="000000"/>
                </a:gs>
                <a:gs pos="0">
                  <a:srgbClr val="E92525"/>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15" name="Freeform 114"/>
            <p:cNvSpPr>
              <a:spLocks/>
            </p:cNvSpPr>
            <p:nvPr/>
          </p:nvSpPr>
          <p:spPr bwMode="auto">
            <a:xfrm>
              <a:off x="530" y="2398"/>
              <a:ext cx="222" cy="144"/>
            </a:xfrm>
            <a:custGeom>
              <a:avLst/>
              <a:gdLst>
                <a:gd name="T0" fmla="*/ 58 w 413"/>
                <a:gd name="T1" fmla="*/ 13 h 268"/>
                <a:gd name="T2" fmla="*/ 19 w 413"/>
                <a:gd name="T3" fmla="*/ 0 h 268"/>
                <a:gd name="T4" fmla="*/ 155 w 413"/>
                <a:gd name="T5" fmla="*/ 233 h 268"/>
                <a:gd name="T6" fmla="*/ 413 w 413"/>
                <a:gd name="T7" fmla="*/ 104 h 268"/>
                <a:gd name="T8" fmla="*/ 58 w 413"/>
                <a:gd name="T9" fmla="*/ 13 h 268"/>
              </a:gdLst>
              <a:ahLst/>
              <a:cxnLst>
                <a:cxn ang="0">
                  <a:pos x="T0" y="T1"/>
                </a:cxn>
                <a:cxn ang="0">
                  <a:pos x="T2" y="T3"/>
                </a:cxn>
                <a:cxn ang="0">
                  <a:pos x="T4" y="T5"/>
                </a:cxn>
                <a:cxn ang="0">
                  <a:pos x="T6" y="T7"/>
                </a:cxn>
                <a:cxn ang="0">
                  <a:pos x="T8" y="T9"/>
                </a:cxn>
              </a:cxnLst>
              <a:rect l="0" t="0" r="r" b="b"/>
              <a:pathLst>
                <a:path w="413" h="268">
                  <a:moveTo>
                    <a:pt x="58" y="13"/>
                  </a:moveTo>
                  <a:cubicBezTo>
                    <a:pt x="45" y="9"/>
                    <a:pt x="32" y="4"/>
                    <a:pt x="19" y="0"/>
                  </a:cubicBezTo>
                  <a:cubicBezTo>
                    <a:pt x="0" y="99"/>
                    <a:pt x="57" y="200"/>
                    <a:pt x="155" y="233"/>
                  </a:cubicBezTo>
                  <a:cubicBezTo>
                    <a:pt x="262" y="268"/>
                    <a:pt x="377" y="211"/>
                    <a:pt x="413" y="104"/>
                  </a:cubicBezTo>
                  <a:cubicBezTo>
                    <a:pt x="295" y="83"/>
                    <a:pt x="176" y="52"/>
                    <a:pt x="58"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16" name="Freeform 115"/>
            <p:cNvSpPr>
              <a:spLocks noEditPoints="1"/>
            </p:cNvSpPr>
            <p:nvPr/>
          </p:nvSpPr>
          <p:spPr bwMode="auto">
            <a:xfrm>
              <a:off x="663" y="2434"/>
              <a:ext cx="972" cy="61"/>
            </a:xfrm>
            <a:custGeom>
              <a:avLst/>
              <a:gdLst>
                <a:gd name="T0" fmla="*/ 1766 w 1811"/>
                <a:gd name="T1" fmla="*/ 1 h 113"/>
                <a:gd name="T2" fmla="*/ 1760 w 1811"/>
                <a:gd name="T3" fmla="*/ 69 h 113"/>
                <a:gd name="T4" fmla="*/ 1766 w 1811"/>
                <a:gd name="T5" fmla="*/ 1 h 113"/>
                <a:gd name="T6" fmla="*/ 1731 w 1811"/>
                <a:gd name="T7" fmla="*/ 5 h 113"/>
                <a:gd name="T8" fmla="*/ 1712 w 1811"/>
                <a:gd name="T9" fmla="*/ 38 h 113"/>
                <a:gd name="T10" fmla="*/ 1746 w 1811"/>
                <a:gd name="T11" fmla="*/ 57 h 113"/>
                <a:gd name="T12" fmla="*/ 1764 w 1811"/>
                <a:gd name="T13" fmla="*/ 23 h 113"/>
                <a:gd name="T14" fmla="*/ 1731 w 1811"/>
                <a:gd name="T15" fmla="*/ 5 h 113"/>
                <a:gd name="T16" fmla="*/ 27 w 1811"/>
                <a:gd name="T17" fmla="*/ 89 h 113"/>
                <a:gd name="T18" fmla="*/ 69 w 1811"/>
                <a:gd name="T19" fmla="*/ 36 h 113"/>
                <a:gd name="T20" fmla="*/ 27 w 1811"/>
                <a:gd name="T21" fmla="*/ 89 h 113"/>
                <a:gd name="T22" fmla="*/ 39 w 1811"/>
                <a:gd name="T23" fmla="*/ 19 h 113"/>
                <a:gd name="T24" fmla="*/ 4 w 1811"/>
                <a:gd name="T25" fmla="*/ 36 h 113"/>
                <a:gd name="T26" fmla="*/ 22 w 1811"/>
                <a:gd name="T27" fmla="*/ 70 h 113"/>
                <a:gd name="T28" fmla="*/ 56 w 1811"/>
                <a:gd name="T29" fmla="*/ 53 h 113"/>
                <a:gd name="T30" fmla="*/ 39 w 1811"/>
                <a:gd name="T31" fmla="*/ 1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1" h="113">
                  <a:moveTo>
                    <a:pt x="1766" y="1"/>
                  </a:moveTo>
                  <a:cubicBezTo>
                    <a:pt x="1807" y="5"/>
                    <a:pt x="1811" y="63"/>
                    <a:pt x="1760" y="69"/>
                  </a:cubicBezTo>
                  <a:cubicBezTo>
                    <a:pt x="1789" y="49"/>
                    <a:pt x="1787" y="19"/>
                    <a:pt x="1766" y="1"/>
                  </a:cubicBezTo>
                  <a:close/>
                  <a:moveTo>
                    <a:pt x="1731" y="5"/>
                  </a:moveTo>
                  <a:cubicBezTo>
                    <a:pt x="1717" y="9"/>
                    <a:pt x="1708" y="24"/>
                    <a:pt x="1712" y="38"/>
                  </a:cubicBezTo>
                  <a:cubicBezTo>
                    <a:pt x="1717" y="52"/>
                    <a:pt x="1732" y="61"/>
                    <a:pt x="1746" y="57"/>
                  </a:cubicBezTo>
                  <a:cubicBezTo>
                    <a:pt x="1760" y="52"/>
                    <a:pt x="1769" y="37"/>
                    <a:pt x="1764" y="23"/>
                  </a:cubicBezTo>
                  <a:cubicBezTo>
                    <a:pt x="1760" y="9"/>
                    <a:pt x="1745" y="0"/>
                    <a:pt x="1731" y="5"/>
                  </a:cubicBezTo>
                  <a:close/>
                  <a:moveTo>
                    <a:pt x="27" y="89"/>
                  </a:moveTo>
                  <a:cubicBezTo>
                    <a:pt x="71" y="113"/>
                    <a:pt x="101" y="62"/>
                    <a:pt x="69" y="36"/>
                  </a:cubicBezTo>
                  <a:cubicBezTo>
                    <a:pt x="77" y="63"/>
                    <a:pt x="61" y="88"/>
                    <a:pt x="27" y="89"/>
                  </a:cubicBezTo>
                  <a:close/>
                  <a:moveTo>
                    <a:pt x="39" y="19"/>
                  </a:moveTo>
                  <a:cubicBezTo>
                    <a:pt x="24" y="14"/>
                    <a:pt x="9" y="22"/>
                    <a:pt x="4" y="36"/>
                  </a:cubicBezTo>
                  <a:cubicBezTo>
                    <a:pt x="0" y="50"/>
                    <a:pt x="7" y="66"/>
                    <a:pt x="22" y="70"/>
                  </a:cubicBezTo>
                  <a:cubicBezTo>
                    <a:pt x="36" y="75"/>
                    <a:pt x="51" y="67"/>
                    <a:pt x="56" y="53"/>
                  </a:cubicBezTo>
                  <a:cubicBezTo>
                    <a:pt x="61" y="39"/>
                    <a:pt x="53" y="24"/>
                    <a:pt x="3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grpSp>
      <p:grpSp>
        <p:nvGrpSpPr>
          <p:cNvPr id="117" name="Eyes2"/>
          <p:cNvGrpSpPr>
            <a:grpSpLocks noChangeAspect="1"/>
          </p:cNvGrpSpPr>
          <p:nvPr/>
        </p:nvGrpSpPr>
        <p:grpSpPr bwMode="auto">
          <a:xfrm rot="20631359">
            <a:off x="1649924" y="7423786"/>
            <a:ext cx="539781" cy="147741"/>
            <a:chOff x="352" y="2340"/>
            <a:chExt cx="1487" cy="407"/>
          </a:xfrm>
        </p:grpSpPr>
        <p:sp>
          <p:nvSpPr>
            <p:cNvPr id="118" name="Freeform 117"/>
            <p:cNvSpPr>
              <a:spLocks/>
            </p:cNvSpPr>
            <p:nvPr/>
          </p:nvSpPr>
          <p:spPr bwMode="auto">
            <a:xfrm>
              <a:off x="1304" y="2340"/>
              <a:ext cx="535" cy="407"/>
            </a:xfrm>
            <a:custGeom>
              <a:avLst/>
              <a:gdLst>
                <a:gd name="T0" fmla="*/ 307 w 999"/>
                <a:gd name="T1" fmla="*/ 247 h 754"/>
                <a:gd name="T2" fmla="*/ 0 w 999"/>
                <a:gd name="T3" fmla="*/ 316 h 754"/>
                <a:gd name="T4" fmla="*/ 9 w 999"/>
                <a:gd name="T5" fmla="*/ 355 h 754"/>
                <a:gd name="T6" fmla="*/ 600 w 999"/>
                <a:gd name="T7" fmla="*/ 681 h 754"/>
                <a:gd name="T8" fmla="*/ 926 w 999"/>
                <a:gd name="T9" fmla="*/ 90 h 754"/>
                <a:gd name="T10" fmla="*/ 890 w 999"/>
                <a:gd name="T11" fmla="*/ 0 h 754"/>
                <a:gd name="T12" fmla="*/ 307 w 999"/>
                <a:gd name="T13" fmla="*/ 247 h 754"/>
              </a:gdLst>
              <a:ahLst/>
              <a:cxnLst>
                <a:cxn ang="0">
                  <a:pos x="T0" y="T1"/>
                </a:cxn>
                <a:cxn ang="0">
                  <a:pos x="T2" y="T3"/>
                </a:cxn>
                <a:cxn ang="0">
                  <a:pos x="T4" y="T5"/>
                </a:cxn>
                <a:cxn ang="0">
                  <a:pos x="T6" y="T7"/>
                </a:cxn>
                <a:cxn ang="0">
                  <a:pos x="T8" y="T9"/>
                </a:cxn>
                <a:cxn ang="0">
                  <a:pos x="T10" y="T11"/>
                </a:cxn>
                <a:cxn ang="0">
                  <a:pos x="T12" y="T13"/>
                </a:cxn>
              </a:cxnLst>
              <a:rect l="0" t="0" r="r" b="b"/>
              <a:pathLst>
                <a:path w="999" h="754">
                  <a:moveTo>
                    <a:pt x="307" y="247"/>
                  </a:moveTo>
                  <a:cubicBezTo>
                    <a:pt x="205" y="277"/>
                    <a:pt x="102" y="299"/>
                    <a:pt x="0" y="316"/>
                  </a:cubicBezTo>
                  <a:cubicBezTo>
                    <a:pt x="2" y="329"/>
                    <a:pt x="5" y="342"/>
                    <a:pt x="9" y="355"/>
                  </a:cubicBezTo>
                  <a:cubicBezTo>
                    <a:pt x="82" y="608"/>
                    <a:pt x="347" y="754"/>
                    <a:pt x="600" y="681"/>
                  </a:cubicBezTo>
                  <a:cubicBezTo>
                    <a:pt x="853" y="608"/>
                    <a:pt x="999" y="343"/>
                    <a:pt x="926" y="90"/>
                  </a:cubicBezTo>
                  <a:cubicBezTo>
                    <a:pt x="917" y="58"/>
                    <a:pt x="905" y="28"/>
                    <a:pt x="890" y="0"/>
                  </a:cubicBezTo>
                  <a:cubicBezTo>
                    <a:pt x="710" y="103"/>
                    <a:pt x="515" y="187"/>
                    <a:pt x="307" y="247"/>
                  </a:cubicBezTo>
                  <a:close/>
                </a:path>
              </a:pathLst>
            </a:custGeom>
            <a:gradFill flip="none" rotWithShape="1">
              <a:gsLst>
                <a:gs pos="78000">
                  <a:sysClr val="windowText" lastClr="000000"/>
                </a:gs>
                <a:gs pos="0">
                  <a:srgbClr val="E92525"/>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19" name="Freeform 118"/>
            <p:cNvSpPr>
              <a:spLocks/>
            </p:cNvSpPr>
            <p:nvPr/>
          </p:nvSpPr>
          <p:spPr bwMode="auto">
            <a:xfrm>
              <a:off x="1447" y="2406"/>
              <a:ext cx="222" cy="151"/>
            </a:xfrm>
            <a:custGeom>
              <a:avLst/>
              <a:gdLst>
                <a:gd name="T0" fmla="*/ 39 w 414"/>
                <a:gd name="T1" fmla="*/ 126 h 281"/>
                <a:gd name="T2" fmla="*/ 0 w 414"/>
                <a:gd name="T3" fmla="*/ 137 h 281"/>
                <a:gd name="T4" fmla="*/ 244 w 414"/>
                <a:gd name="T5" fmla="*/ 252 h 281"/>
                <a:gd name="T6" fmla="*/ 384 w 414"/>
                <a:gd name="T7" fmla="*/ 0 h 281"/>
                <a:gd name="T8" fmla="*/ 39 w 414"/>
                <a:gd name="T9" fmla="*/ 126 h 281"/>
              </a:gdLst>
              <a:ahLst/>
              <a:cxnLst>
                <a:cxn ang="0">
                  <a:pos x="T0" y="T1"/>
                </a:cxn>
                <a:cxn ang="0">
                  <a:pos x="T2" y="T3"/>
                </a:cxn>
                <a:cxn ang="0">
                  <a:pos x="T4" y="T5"/>
                </a:cxn>
                <a:cxn ang="0">
                  <a:pos x="T6" y="T7"/>
                </a:cxn>
                <a:cxn ang="0">
                  <a:pos x="T8" y="T9"/>
                </a:cxn>
              </a:cxnLst>
              <a:rect l="0" t="0" r="r" b="b"/>
              <a:pathLst>
                <a:path w="414" h="281">
                  <a:moveTo>
                    <a:pt x="39" y="126"/>
                  </a:moveTo>
                  <a:cubicBezTo>
                    <a:pt x="26" y="130"/>
                    <a:pt x="13" y="133"/>
                    <a:pt x="0" y="137"/>
                  </a:cubicBezTo>
                  <a:cubicBezTo>
                    <a:pt x="40" y="230"/>
                    <a:pt x="144" y="281"/>
                    <a:pt x="244" y="252"/>
                  </a:cubicBezTo>
                  <a:cubicBezTo>
                    <a:pt x="352" y="220"/>
                    <a:pt x="414" y="108"/>
                    <a:pt x="384" y="0"/>
                  </a:cubicBezTo>
                  <a:cubicBezTo>
                    <a:pt x="274" y="49"/>
                    <a:pt x="159" y="91"/>
                    <a:pt x="39" y="1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0" name="Freeform 119"/>
            <p:cNvSpPr>
              <a:spLocks/>
            </p:cNvSpPr>
            <p:nvPr/>
          </p:nvSpPr>
          <p:spPr bwMode="auto">
            <a:xfrm>
              <a:off x="352" y="2342"/>
              <a:ext cx="542" cy="389"/>
            </a:xfrm>
            <a:custGeom>
              <a:avLst/>
              <a:gdLst>
                <a:gd name="T0" fmla="*/ 390 w 1010"/>
                <a:gd name="T1" fmla="*/ 117 h 723"/>
                <a:gd name="T2" fmla="*/ 97 w 1010"/>
                <a:gd name="T3" fmla="*/ 0 h 723"/>
                <a:gd name="T4" fmla="*/ 83 w 1010"/>
                <a:gd name="T5" fmla="*/ 37 h 723"/>
                <a:gd name="T6" fmla="*/ 386 w 1010"/>
                <a:gd name="T7" fmla="*/ 640 h 723"/>
                <a:gd name="T8" fmla="*/ 989 w 1010"/>
                <a:gd name="T9" fmla="*/ 338 h 723"/>
                <a:gd name="T10" fmla="*/ 1010 w 1010"/>
                <a:gd name="T11" fmla="*/ 243 h 723"/>
                <a:gd name="T12" fmla="*/ 390 w 1010"/>
                <a:gd name="T13" fmla="*/ 117 h 723"/>
              </a:gdLst>
              <a:ahLst/>
              <a:cxnLst>
                <a:cxn ang="0">
                  <a:pos x="T0" y="T1"/>
                </a:cxn>
                <a:cxn ang="0">
                  <a:pos x="T2" y="T3"/>
                </a:cxn>
                <a:cxn ang="0">
                  <a:pos x="T4" y="T5"/>
                </a:cxn>
                <a:cxn ang="0">
                  <a:pos x="T6" y="T7"/>
                </a:cxn>
                <a:cxn ang="0">
                  <a:pos x="T8" y="T9"/>
                </a:cxn>
                <a:cxn ang="0">
                  <a:pos x="T10" y="T11"/>
                </a:cxn>
                <a:cxn ang="0">
                  <a:pos x="T12" y="T13"/>
                </a:cxn>
              </a:cxnLst>
              <a:rect l="0" t="0" r="r" b="b"/>
              <a:pathLst>
                <a:path w="1010" h="723">
                  <a:moveTo>
                    <a:pt x="390" y="117"/>
                  </a:moveTo>
                  <a:cubicBezTo>
                    <a:pt x="289" y="84"/>
                    <a:pt x="191" y="44"/>
                    <a:pt x="97" y="0"/>
                  </a:cubicBezTo>
                  <a:cubicBezTo>
                    <a:pt x="92" y="12"/>
                    <a:pt x="87" y="24"/>
                    <a:pt x="83" y="37"/>
                  </a:cubicBezTo>
                  <a:cubicBezTo>
                    <a:pt x="0" y="287"/>
                    <a:pt x="135" y="557"/>
                    <a:pt x="386" y="640"/>
                  </a:cubicBezTo>
                  <a:cubicBezTo>
                    <a:pt x="636" y="723"/>
                    <a:pt x="906" y="588"/>
                    <a:pt x="989" y="338"/>
                  </a:cubicBezTo>
                  <a:cubicBezTo>
                    <a:pt x="999" y="307"/>
                    <a:pt x="1006" y="275"/>
                    <a:pt x="1010" y="243"/>
                  </a:cubicBezTo>
                  <a:cubicBezTo>
                    <a:pt x="803" y="227"/>
                    <a:pt x="596" y="185"/>
                    <a:pt x="390" y="117"/>
                  </a:cubicBezTo>
                  <a:close/>
                </a:path>
              </a:pathLst>
            </a:custGeom>
            <a:gradFill>
              <a:gsLst>
                <a:gs pos="78000">
                  <a:sysClr val="windowText" lastClr="000000"/>
                </a:gs>
                <a:gs pos="0">
                  <a:srgbClr val="E92525"/>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1" name="Freeform 120"/>
            <p:cNvSpPr>
              <a:spLocks/>
            </p:cNvSpPr>
            <p:nvPr/>
          </p:nvSpPr>
          <p:spPr bwMode="auto">
            <a:xfrm>
              <a:off x="530" y="2398"/>
              <a:ext cx="222" cy="144"/>
            </a:xfrm>
            <a:custGeom>
              <a:avLst/>
              <a:gdLst>
                <a:gd name="T0" fmla="*/ 58 w 413"/>
                <a:gd name="T1" fmla="*/ 13 h 268"/>
                <a:gd name="T2" fmla="*/ 19 w 413"/>
                <a:gd name="T3" fmla="*/ 0 h 268"/>
                <a:gd name="T4" fmla="*/ 155 w 413"/>
                <a:gd name="T5" fmla="*/ 233 h 268"/>
                <a:gd name="T6" fmla="*/ 413 w 413"/>
                <a:gd name="T7" fmla="*/ 104 h 268"/>
                <a:gd name="T8" fmla="*/ 58 w 413"/>
                <a:gd name="T9" fmla="*/ 13 h 268"/>
              </a:gdLst>
              <a:ahLst/>
              <a:cxnLst>
                <a:cxn ang="0">
                  <a:pos x="T0" y="T1"/>
                </a:cxn>
                <a:cxn ang="0">
                  <a:pos x="T2" y="T3"/>
                </a:cxn>
                <a:cxn ang="0">
                  <a:pos x="T4" y="T5"/>
                </a:cxn>
                <a:cxn ang="0">
                  <a:pos x="T6" y="T7"/>
                </a:cxn>
                <a:cxn ang="0">
                  <a:pos x="T8" y="T9"/>
                </a:cxn>
              </a:cxnLst>
              <a:rect l="0" t="0" r="r" b="b"/>
              <a:pathLst>
                <a:path w="413" h="268">
                  <a:moveTo>
                    <a:pt x="58" y="13"/>
                  </a:moveTo>
                  <a:cubicBezTo>
                    <a:pt x="45" y="9"/>
                    <a:pt x="32" y="4"/>
                    <a:pt x="19" y="0"/>
                  </a:cubicBezTo>
                  <a:cubicBezTo>
                    <a:pt x="0" y="99"/>
                    <a:pt x="57" y="200"/>
                    <a:pt x="155" y="233"/>
                  </a:cubicBezTo>
                  <a:cubicBezTo>
                    <a:pt x="262" y="268"/>
                    <a:pt x="377" y="211"/>
                    <a:pt x="413" y="104"/>
                  </a:cubicBezTo>
                  <a:cubicBezTo>
                    <a:pt x="295" y="83"/>
                    <a:pt x="176" y="52"/>
                    <a:pt x="58"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2" name="Freeform 121"/>
            <p:cNvSpPr>
              <a:spLocks noEditPoints="1"/>
            </p:cNvSpPr>
            <p:nvPr/>
          </p:nvSpPr>
          <p:spPr bwMode="auto">
            <a:xfrm>
              <a:off x="663" y="2434"/>
              <a:ext cx="972" cy="61"/>
            </a:xfrm>
            <a:custGeom>
              <a:avLst/>
              <a:gdLst>
                <a:gd name="T0" fmla="*/ 1766 w 1811"/>
                <a:gd name="T1" fmla="*/ 1 h 113"/>
                <a:gd name="T2" fmla="*/ 1760 w 1811"/>
                <a:gd name="T3" fmla="*/ 69 h 113"/>
                <a:gd name="T4" fmla="*/ 1766 w 1811"/>
                <a:gd name="T5" fmla="*/ 1 h 113"/>
                <a:gd name="T6" fmla="*/ 1731 w 1811"/>
                <a:gd name="T7" fmla="*/ 5 h 113"/>
                <a:gd name="T8" fmla="*/ 1712 w 1811"/>
                <a:gd name="T9" fmla="*/ 38 h 113"/>
                <a:gd name="T10" fmla="*/ 1746 w 1811"/>
                <a:gd name="T11" fmla="*/ 57 h 113"/>
                <a:gd name="T12" fmla="*/ 1764 w 1811"/>
                <a:gd name="T13" fmla="*/ 23 h 113"/>
                <a:gd name="T14" fmla="*/ 1731 w 1811"/>
                <a:gd name="T15" fmla="*/ 5 h 113"/>
                <a:gd name="T16" fmla="*/ 27 w 1811"/>
                <a:gd name="T17" fmla="*/ 89 h 113"/>
                <a:gd name="T18" fmla="*/ 69 w 1811"/>
                <a:gd name="T19" fmla="*/ 36 h 113"/>
                <a:gd name="T20" fmla="*/ 27 w 1811"/>
                <a:gd name="T21" fmla="*/ 89 h 113"/>
                <a:gd name="T22" fmla="*/ 39 w 1811"/>
                <a:gd name="T23" fmla="*/ 19 h 113"/>
                <a:gd name="T24" fmla="*/ 4 w 1811"/>
                <a:gd name="T25" fmla="*/ 36 h 113"/>
                <a:gd name="T26" fmla="*/ 22 w 1811"/>
                <a:gd name="T27" fmla="*/ 70 h 113"/>
                <a:gd name="T28" fmla="*/ 56 w 1811"/>
                <a:gd name="T29" fmla="*/ 53 h 113"/>
                <a:gd name="T30" fmla="*/ 39 w 1811"/>
                <a:gd name="T31" fmla="*/ 1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1" h="113">
                  <a:moveTo>
                    <a:pt x="1766" y="1"/>
                  </a:moveTo>
                  <a:cubicBezTo>
                    <a:pt x="1807" y="5"/>
                    <a:pt x="1811" y="63"/>
                    <a:pt x="1760" y="69"/>
                  </a:cubicBezTo>
                  <a:cubicBezTo>
                    <a:pt x="1789" y="49"/>
                    <a:pt x="1787" y="19"/>
                    <a:pt x="1766" y="1"/>
                  </a:cubicBezTo>
                  <a:close/>
                  <a:moveTo>
                    <a:pt x="1731" y="5"/>
                  </a:moveTo>
                  <a:cubicBezTo>
                    <a:pt x="1717" y="9"/>
                    <a:pt x="1708" y="24"/>
                    <a:pt x="1712" y="38"/>
                  </a:cubicBezTo>
                  <a:cubicBezTo>
                    <a:pt x="1717" y="52"/>
                    <a:pt x="1732" y="61"/>
                    <a:pt x="1746" y="57"/>
                  </a:cubicBezTo>
                  <a:cubicBezTo>
                    <a:pt x="1760" y="52"/>
                    <a:pt x="1769" y="37"/>
                    <a:pt x="1764" y="23"/>
                  </a:cubicBezTo>
                  <a:cubicBezTo>
                    <a:pt x="1760" y="9"/>
                    <a:pt x="1745" y="0"/>
                    <a:pt x="1731" y="5"/>
                  </a:cubicBezTo>
                  <a:close/>
                  <a:moveTo>
                    <a:pt x="27" y="89"/>
                  </a:moveTo>
                  <a:cubicBezTo>
                    <a:pt x="71" y="113"/>
                    <a:pt x="101" y="62"/>
                    <a:pt x="69" y="36"/>
                  </a:cubicBezTo>
                  <a:cubicBezTo>
                    <a:pt x="77" y="63"/>
                    <a:pt x="61" y="88"/>
                    <a:pt x="27" y="89"/>
                  </a:cubicBezTo>
                  <a:close/>
                  <a:moveTo>
                    <a:pt x="39" y="19"/>
                  </a:moveTo>
                  <a:cubicBezTo>
                    <a:pt x="24" y="14"/>
                    <a:pt x="9" y="22"/>
                    <a:pt x="4" y="36"/>
                  </a:cubicBezTo>
                  <a:cubicBezTo>
                    <a:pt x="0" y="50"/>
                    <a:pt x="7" y="66"/>
                    <a:pt x="22" y="70"/>
                  </a:cubicBezTo>
                  <a:cubicBezTo>
                    <a:pt x="36" y="75"/>
                    <a:pt x="51" y="67"/>
                    <a:pt x="56" y="53"/>
                  </a:cubicBezTo>
                  <a:cubicBezTo>
                    <a:pt x="61" y="39"/>
                    <a:pt x="53" y="24"/>
                    <a:pt x="3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grpSp>
      <p:grpSp>
        <p:nvGrpSpPr>
          <p:cNvPr id="123" name="Eyes1"/>
          <p:cNvGrpSpPr>
            <a:grpSpLocks noChangeAspect="1"/>
          </p:cNvGrpSpPr>
          <p:nvPr/>
        </p:nvGrpSpPr>
        <p:grpSpPr bwMode="auto">
          <a:xfrm rot="377885">
            <a:off x="861015" y="6940975"/>
            <a:ext cx="468697" cy="128285"/>
            <a:chOff x="352" y="2340"/>
            <a:chExt cx="1487" cy="407"/>
          </a:xfrm>
        </p:grpSpPr>
        <p:sp>
          <p:nvSpPr>
            <p:cNvPr id="124" name="Freeform 123"/>
            <p:cNvSpPr>
              <a:spLocks/>
            </p:cNvSpPr>
            <p:nvPr/>
          </p:nvSpPr>
          <p:spPr bwMode="auto">
            <a:xfrm>
              <a:off x="1304" y="2340"/>
              <a:ext cx="535" cy="407"/>
            </a:xfrm>
            <a:custGeom>
              <a:avLst/>
              <a:gdLst>
                <a:gd name="T0" fmla="*/ 307 w 999"/>
                <a:gd name="T1" fmla="*/ 247 h 754"/>
                <a:gd name="T2" fmla="*/ 0 w 999"/>
                <a:gd name="T3" fmla="*/ 316 h 754"/>
                <a:gd name="T4" fmla="*/ 9 w 999"/>
                <a:gd name="T5" fmla="*/ 355 h 754"/>
                <a:gd name="T6" fmla="*/ 600 w 999"/>
                <a:gd name="T7" fmla="*/ 681 h 754"/>
                <a:gd name="T8" fmla="*/ 926 w 999"/>
                <a:gd name="T9" fmla="*/ 90 h 754"/>
                <a:gd name="T10" fmla="*/ 890 w 999"/>
                <a:gd name="T11" fmla="*/ 0 h 754"/>
                <a:gd name="T12" fmla="*/ 307 w 999"/>
                <a:gd name="T13" fmla="*/ 247 h 754"/>
              </a:gdLst>
              <a:ahLst/>
              <a:cxnLst>
                <a:cxn ang="0">
                  <a:pos x="T0" y="T1"/>
                </a:cxn>
                <a:cxn ang="0">
                  <a:pos x="T2" y="T3"/>
                </a:cxn>
                <a:cxn ang="0">
                  <a:pos x="T4" y="T5"/>
                </a:cxn>
                <a:cxn ang="0">
                  <a:pos x="T6" y="T7"/>
                </a:cxn>
                <a:cxn ang="0">
                  <a:pos x="T8" y="T9"/>
                </a:cxn>
                <a:cxn ang="0">
                  <a:pos x="T10" y="T11"/>
                </a:cxn>
                <a:cxn ang="0">
                  <a:pos x="T12" y="T13"/>
                </a:cxn>
              </a:cxnLst>
              <a:rect l="0" t="0" r="r" b="b"/>
              <a:pathLst>
                <a:path w="999" h="754">
                  <a:moveTo>
                    <a:pt x="307" y="247"/>
                  </a:moveTo>
                  <a:cubicBezTo>
                    <a:pt x="205" y="277"/>
                    <a:pt x="102" y="299"/>
                    <a:pt x="0" y="316"/>
                  </a:cubicBezTo>
                  <a:cubicBezTo>
                    <a:pt x="2" y="329"/>
                    <a:pt x="5" y="342"/>
                    <a:pt x="9" y="355"/>
                  </a:cubicBezTo>
                  <a:cubicBezTo>
                    <a:pt x="82" y="608"/>
                    <a:pt x="347" y="754"/>
                    <a:pt x="600" y="681"/>
                  </a:cubicBezTo>
                  <a:cubicBezTo>
                    <a:pt x="853" y="608"/>
                    <a:pt x="999" y="343"/>
                    <a:pt x="926" y="90"/>
                  </a:cubicBezTo>
                  <a:cubicBezTo>
                    <a:pt x="917" y="58"/>
                    <a:pt x="905" y="28"/>
                    <a:pt x="890" y="0"/>
                  </a:cubicBezTo>
                  <a:cubicBezTo>
                    <a:pt x="710" y="103"/>
                    <a:pt x="515" y="187"/>
                    <a:pt x="307" y="247"/>
                  </a:cubicBezTo>
                  <a:close/>
                </a:path>
              </a:pathLst>
            </a:custGeom>
            <a:gradFill flip="none" rotWithShape="1">
              <a:gsLst>
                <a:gs pos="78000">
                  <a:sysClr val="windowText" lastClr="000000"/>
                </a:gs>
                <a:gs pos="0">
                  <a:srgbClr val="E92525"/>
                </a:gs>
              </a:gsLst>
              <a:path path="circle">
                <a:fillToRect l="50000" t="50000" r="50000" b="50000"/>
              </a:path>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5" name="Freeform 124"/>
            <p:cNvSpPr>
              <a:spLocks/>
            </p:cNvSpPr>
            <p:nvPr/>
          </p:nvSpPr>
          <p:spPr bwMode="auto">
            <a:xfrm>
              <a:off x="1447" y="2406"/>
              <a:ext cx="222" cy="151"/>
            </a:xfrm>
            <a:custGeom>
              <a:avLst/>
              <a:gdLst>
                <a:gd name="T0" fmla="*/ 39 w 414"/>
                <a:gd name="T1" fmla="*/ 126 h 281"/>
                <a:gd name="T2" fmla="*/ 0 w 414"/>
                <a:gd name="T3" fmla="*/ 137 h 281"/>
                <a:gd name="T4" fmla="*/ 244 w 414"/>
                <a:gd name="T5" fmla="*/ 252 h 281"/>
                <a:gd name="T6" fmla="*/ 384 w 414"/>
                <a:gd name="T7" fmla="*/ 0 h 281"/>
                <a:gd name="T8" fmla="*/ 39 w 414"/>
                <a:gd name="T9" fmla="*/ 126 h 281"/>
              </a:gdLst>
              <a:ahLst/>
              <a:cxnLst>
                <a:cxn ang="0">
                  <a:pos x="T0" y="T1"/>
                </a:cxn>
                <a:cxn ang="0">
                  <a:pos x="T2" y="T3"/>
                </a:cxn>
                <a:cxn ang="0">
                  <a:pos x="T4" y="T5"/>
                </a:cxn>
                <a:cxn ang="0">
                  <a:pos x="T6" y="T7"/>
                </a:cxn>
                <a:cxn ang="0">
                  <a:pos x="T8" y="T9"/>
                </a:cxn>
              </a:cxnLst>
              <a:rect l="0" t="0" r="r" b="b"/>
              <a:pathLst>
                <a:path w="414" h="281">
                  <a:moveTo>
                    <a:pt x="39" y="126"/>
                  </a:moveTo>
                  <a:cubicBezTo>
                    <a:pt x="26" y="130"/>
                    <a:pt x="13" y="133"/>
                    <a:pt x="0" y="137"/>
                  </a:cubicBezTo>
                  <a:cubicBezTo>
                    <a:pt x="40" y="230"/>
                    <a:pt x="144" y="281"/>
                    <a:pt x="244" y="252"/>
                  </a:cubicBezTo>
                  <a:cubicBezTo>
                    <a:pt x="352" y="220"/>
                    <a:pt x="414" y="108"/>
                    <a:pt x="384" y="0"/>
                  </a:cubicBezTo>
                  <a:cubicBezTo>
                    <a:pt x="274" y="49"/>
                    <a:pt x="159" y="91"/>
                    <a:pt x="39" y="12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6" name="Freeform 125"/>
            <p:cNvSpPr>
              <a:spLocks/>
            </p:cNvSpPr>
            <p:nvPr/>
          </p:nvSpPr>
          <p:spPr bwMode="auto">
            <a:xfrm>
              <a:off x="352" y="2342"/>
              <a:ext cx="542" cy="389"/>
            </a:xfrm>
            <a:custGeom>
              <a:avLst/>
              <a:gdLst>
                <a:gd name="T0" fmla="*/ 390 w 1010"/>
                <a:gd name="T1" fmla="*/ 117 h 723"/>
                <a:gd name="T2" fmla="*/ 97 w 1010"/>
                <a:gd name="T3" fmla="*/ 0 h 723"/>
                <a:gd name="T4" fmla="*/ 83 w 1010"/>
                <a:gd name="T5" fmla="*/ 37 h 723"/>
                <a:gd name="T6" fmla="*/ 386 w 1010"/>
                <a:gd name="T7" fmla="*/ 640 h 723"/>
                <a:gd name="T8" fmla="*/ 989 w 1010"/>
                <a:gd name="T9" fmla="*/ 338 h 723"/>
                <a:gd name="T10" fmla="*/ 1010 w 1010"/>
                <a:gd name="T11" fmla="*/ 243 h 723"/>
                <a:gd name="T12" fmla="*/ 390 w 1010"/>
                <a:gd name="T13" fmla="*/ 117 h 723"/>
              </a:gdLst>
              <a:ahLst/>
              <a:cxnLst>
                <a:cxn ang="0">
                  <a:pos x="T0" y="T1"/>
                </a:cxn>
                <a:cxn ang="0">
                  <a:pos x="T2" y="T3"/>
                </a:cxn>
                <a:cxn ang="0">
                  <a:pos x="T4" y="T5"/>
                </a:cxn>
                <a:cxn ang="0">
                  <a:pos x="T6" y="T7"/>
                </a:cxn>
                <a:cxn ang="0">
                  <a:pos x="T8" y="T9"/>
                </a:cxn>
                <a:cxn ang="0">
                  <a:pos x="T10" y="T11"/>
                </a:cxn>
                <a:cxn ang="0">
                  <a:pos x="T12" y="T13"/>
                </a:cxn>
              </a:cxnLst>
              <a:rect l="0" t="0" r="r" b="b"/>
              <a:pathLst>
                <a:path w="1010" h="723">
                  <a:moveTo>
                    <a:pt x="390" y="117"/>
                  </a:moveTo>
                  <a:cubicBezTo>
                    <a:pt x="289" y="84"/>
                    <a:pt x="191" y="44"/>
                    <a:pt x="97" y="0"/>
                  </a:cubicBezTo>
                  <a:cubicBezTo>
                    <a:pt x="92" y="12"/>
                    <a:pt x="87" y="24"/>
                    <a:pt x="83" y="37"/>
                  </a:cubicBezTo>
                  <a:cubicBezTo>
                    <a:pt x="0" y="287"/>
                    <a:pt x="135" y="557"/>
                    <a:pt x="386" y="640"/>
                  </a:cubicBezTo>
                  <a:cubicBezTo>
                    <a:pt x="636" y="723"/>
                    <a:pt x="906" y="588"/>
                    <a:pt x="989" y="338"/>
                  </a:cubicBezTo>
                  <a:cubicBezTo>
                    <a:pt x="999" y="307"/>
                    <a:pt x="1006" y="275"/>
                    <a:pt x="1010" y="243"/>
                  </a:cubicBezTo>
                  <a:cubicBezTo>
                    <a:pt x="803" y="227"/>
                    <a:pt x="596" y="185"/>
                    <a:pt x="390" y="117"/>
                  </a:cubicBezTo>
                  <a:close/>
                </a:path>
              </a:pathLst>
            </a:custGeom>
            <a:gradFill>
              <a:gsLst>
                <a:gs pos="78000">
                  <a:sysClr val="windowText" lastClr="000000"/>
                </a:gs>
                <a:gs pos="0">
                  <a:srgbClr val="E92525"/>
                </a:gs>
              </a:gsLst>
              <a:path path="circl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7" name="Freeform 126"/>
            <p:cNvSpPr>
              <a:spLocks/>
            </p:cNvSpPr>
            <p:nvPr/>
          </p:nvSpPr>
          <p:spPr bwMode="auto">
            <a:xfrm>
              <a:off x="530" y="2398"/>
              <a:ext cx="222" cy="144"/>
            </a:xfrm>
            <a:custGeom>
              <a:avLst/>
              <a:gdLst>
                <a:gd name="T0" fmla="*/ 58 w 413"/>
                <a:gd name="T1" fmla="*/ 13 h 268"/>
                <a:gd name="T2" fmla="*/ 19 w 413"/>
                <a:gd name="T3" fmla="*/ 0 h 268"/>
                <a:gd name="T4" fmla="*/ 155 w 413"/>
                <a:gd name="T5" fmla="*/ 233 h 268"/>
                <a:gd name="T6" fmla="*/ 413 w 413"/>
                <a:gd name="T7" fmla="*/ 104 h 268"/>
                <a:gd name="T8" fmla="*/ 58 w 413"/>
                <a:gd name="T9" fmla="*/ 13 h 268"/>
              </a:gdLst>
              <a:ahLst/>
              <a:cxnLst>
                <a:cxn ang="0">
                  <a:pos x="T0" y="T1"/>
                </a:cxn>
                <a:cxn ang="0">
                  <a:pos x="T2" y="T3"/>
                </a:cxn>
                <a:cxn ang="0">
                  <a:pos x="T4" y="T5"/>
                </a:cxn>
                <a:cxn ang="0">
                  <a:pos x="T6" y="T7"/>
                </a:cxn>
                <a:cxn ang="0">
                  <a:pos x="T8" y="T9"/>
                </a:cxn>
              </a:cxnLst>
              <a:rect l="0" t="0" r="r" b="b"/>
              <a:pathLst>
                <a:path w="413" h="268">
                  <a:moveTo>
                    <a:pt x="58" y="13"/>
                  </a:moveTo>
                  <a:cubicBezTo>
                    <a:pt x="45" y="9"/>
                    <a:pt x="32" y="4"/>
                    <a:pt x="19" y="0"/>
                  </a:cubicBezTo>
                  <a:cubicBezTo>
                    <a:pt x="0" y="99"/>
                    <a:pt x="57" y="200"/>
                    <a:pt x="155" y="233"/>
                  </a:cubicBezTo>
                  <a:cubicBezTo>
                    <a:pt x="262" y="268"/>
                    <a:pt x="377" y="211"/>
                    <a:pt x="413" y="104"/>
                  </a:cubicBezTo>
                  <a:cubicBezTo>
                    <a:pt x="295" y="83"/>
                    <a:pt x="176" y="52"/>
                    <a:pt x="58"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sp>
          <p:nvSpPr>
            <p:cNvPr id="128" name="Freeform 127"/>
            <p:cNvSpPr>
              <a:spLocks noEditPoints="1"/>
            </p:cNvSpPr>
            <p:nvPr/>
          </p:nvSpPr>
          <p:spPr bwMode="auto">
            <a:xfrm>
              <a:off x="663" y="2434"/>
              <a:ext cx="972" cy="61"/>
            </a:xfrm>
            <a:custGeom>
              <a:avLst/>
              <a:gdLst>
                <a:gd name="T0" fmla="*/ 1766 w 1811"/>
                <a:gd name="T1" fmla="*/ 1 h 113"/>
                <a:gd name="T2" fmla="*/ 1760 w 1811"/>
                <a:gd name="T3" fmla="*/ 69 h 113"/>
                <a:gd name="T4" fmla="*/ 1766 w 1811"/>
                <a:gd name="T5" fmla="*/ 1 h 113"/>
                <a:gd name="T6" fmla="*/ 1731 w 1811"/>
                <a:gd name="T7" fmla="*/ 5 h 113"/>
                <a:gd name="T8" fmla="*/ 1712 w 1811"/>
                <a:gd name="T9" fmla="*/ 38 h 113"/>
                <a:gd name="T10" fmla="*/ 1746 w 1811"/>
                <a:gd name="T11" fmla="*/ 57 h 113"/>
                <a:gd name="T12" fmla="*/ 1764 w 1811"/>
                <a:gd name="T13" fmla="*/ 23 h 113"/>
                <a:gd name="T14" fmla="*/ 1731 w 1811"/>
                <a:gd name="T15" fmla="*/ 5 h 113"/>
                <a:gd name="T16" fmla="*/ 27 w 1811"/>
                <a:gd name="T17" fmla="*/ 89 h 113"/>
                <a:gd name="T18" fmla="*/ 69 w 1811"/>
                <a:gd name="T19" fmla="*/ 36 h 113"/>
                <a:gd name="T20" fmla="*/ 27 w 1811"/>
                <a:gd name="T21" fmla="*/ 89 h 113"/>
                <a:gd name="T22" fmla="*/ 39 w 1811"/>
                <a:gd name="T23" fmla="*/ 19 h 113"/>
                <a:gd name="T24" fmla="*/ 4 w 1811"/>
                <a:gd name="T25" fmla="*/ 36 h 113"/>
                <a:gd name="T26" fmla="*/ 22 w 1811"/>
                <a:gd name="T27" fmla="*/ 70 h 113"/>
                <a:gd name="T28" fmla="*/ 56 w 1811"/>
                <a:gd name="T29" fmla="*/ 53 h 113"/>
                <a:gd name="T30" fmla="*/ 39 w 1811"/>
                <a:gd name="T31" fmla="*/ 1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1" h="113">
                  <a:moveTo>
                    <a:pt x="1766" y="1"/>
                  </a:moveTo>
                  <a:cubicBezTo>
                    <a:pt x="1807" y="5"/>
                    <a:pt x="1811" y="63"/>
                    <a:pt x="1760" y="69"/>
                  </a:cubicBezTo>
                  <a:cubicBezTo>
                    <a:pt x="1789" y="49"/>
                    <a:pt x="1787" y="19"/>
                    <a:pt x="1766" y="1"/>
                  </a:cubicBezTo>
                  <a:close/>
                  <a:moveTo>
                    <a:pt x="1731" y="5"/>
                  </a:moveTo>
                  <a:cubicBezTo>
                    <a:pt x="1717" y="9"/>
                    <a:pt x="1708" y="24"/>
                    <a:pt x="1712" y="38"/>
                  </a:cubicBezTo>
                  <a:cubicBezTo>
                    <a:pt x="1717" y="52"/>
                    <a:pt x="1732" y="61"/>
                    <a:pt x="1746" y="57"/>
                  </a:cubicBezTo>
                  <a:cubicBezTo>
                    <a:pt x="1760" y="52"/>
                    <a:pt x="1769" y="37"/>
                    <a:pt x="1764" y="23"/>
                  </a:cubicBezTo>
                  <a:cubicBezTo>
                    <a:pt x="1760" y="9"/>
                    <a:pt x="1745" y="0"/>
                    <a:pt x="1731" y="5"/>
                  </a:cubicBezTo>
                  <a:close/>
                  <a:moveTo>
                    <a:pt x="27" y="89"/>
                  </a:moveTo>
                  <a:cubicBezTo>
                    <a:pt x="71" y="113"/>
                    <a:pt x="101" y="62"/>
                    <a:pt x="69" y="36"/>
                  </a:cubicBezTo>
                  <a:cubicBezTo>
                    <a:pt x="77" y="63"/>
                    <a:pt x="61" y="88"/>
                    <a:pt x="27" y="89"/>
                  </a:cubicBezTo>
                  <a:close/>
                  <a:moveTo>
                    <a:pt x="39" y="19"/>
                  </a:moveTo>
                  <a:cubicBezTo>
                    <a:pt x="24" y="14"/>
                    <a:pt x="9" y="22"/>
                    <a:pt x="4" y="36"/>
                  </a:cubicBezTo>
                  <a:cubicBezTo>
                    <a:pt x="0" y="50"/>
                    <a:pt x="7" y="66"/>
                    <a:pt x="22" y="70"/>
                  </a:cubicBezTo>
                  <a:cubicBezTo>
                    <a:pt x="36" y="75"/>
                    <a:pt x="51" y="67"/>
                    <a:pt x="56" y="53"/>
                  </a:cubicBezTo>
                  <a:cubicBezTo>
                    <a:pt x="61" y="39"/>
                    <a:pt x="53" y="24"/>
                    <a:pt x="3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smtClean="0">
                <a:ln>
                  <a:noFill/>
                </a:ln>
                <a:solidFill>
                  <a:prstClr val="black"/>
                </a:solidFill>
                <a:effectLst/>
                <a:uLnTx/>
                <a:uFillTx/>
                <a:latin typeface="Tw Cen MT"/>
              </a:endParaRPr>
            </a:p>
          </p:txBody>
        </p:sp>
      </p:grpSp>
      <p:sp>
        <p:nvSpPr>
          <p:cNvPr id="129" name="far_hill"/>
          <p:cNvSpPr>
            <a:spLocks/>
          </p:cNvSpPr>
          <p:nvPr/>
        </p:nvSpPr>
        <p:spPr bwMode="auto">
          <a:xfrm>
            <a:off x="10468605" y="7078920"/>
            <a:ext cx="3933195" cy="1145415"/>
          </a:xfrm>
          <a:custGeom>
            <a:avLst/>
            <a:gdLst>
              <a:gd name="T0" fmla="*/ 2112 w 2112"/>
              <a:gd name="T1" fmla="*/ 614 h 614"/>
              <a:gd name="T2" fmla="*/ 0 w 2112"/>
              <a:gd name="T3" fmla="*/ 614 h 614"/>
              <a:gd name="T4" fmla="*/ 697 w 2112"/>
              <a:gd name="T5" fmla="*/ 239 h 614"/>
              <a:gd name="T6" fmla="*/ 1846 w 2112"/>
              <a:gd name="T7" fmla="*/ 275 h 614"/>
              <a:gd name="T8" fmla="*/ 2112 w 2112"/>
              <a:gd name="T9" fmla="*/ 475 h 614"/>
              <a:gd name="T10" fmla="*/ 2112 w 2112"/>
              <a:gd name="T11" fmla="*/ 614 h 614"/>
            </a:gdLst>
            <a:ahLst/>
            <a:cxnLst>
              <a:cxn ang="0">
                <a:pos x="T0" y="T1"/>
              </a:cxn>
              <a:cxn ang="0">
                <a:pos x="T2" y="T3"/>
              </a:cxn>
              <a:cxn ang="0">
                <a:pos x="T4" y="T5"/>
              </a:cxn>
              <a:cxn ang="0">
                <a:pos x="T6" y="T7"/>
              </a:cxn>
              <a:cxn ang="0">
                <a:pos x="T8" y="T9"/>
              </a:cxn>
              <a:cxn ang="0">
                <a:pos x="T10" y="T11"/>
              </a:cxn>
            </a:cxnLst>
            <a:rect l="0" t="0" r="r" b="b"/>
            <a:pathLst>
              <a:path w="2112" h="614">
                <a:moveTo>
                  <a:pt x="2112" y="614"/>
                </a:moveTo>
                <a:cubicBezTo>
                  <a:pt x="0" y="614"/>
                  <a:pt x="0" y="614"/>
                  <a:pt x="0" y="614"/>
                </a:cubicBezTo>
                <a:cubicBezTo>
                  <a:pt x="320" y="532"/>
                  <a:pt x="423" y="431"/>
                  <a:pt x="697" y="239"/>
                </a:cubicBezTo>
                <a:cubicBezTo>
                  <a:pt x="1039" y="0"/>
                  <a:pt x="1507" y="42"/>
                  <a:pt x="1846" y="275"/>
                </a:cubicBezTo>
                <a:cubicBezTo>
                  <a:pt x="1923" y="328"/>
                  <a:pt x="2018" y="406"/>
                  <a:pt x="2112" y="475"/>
                </a:cubicBezTo>
                <a:lnTo>
                  <a:pt x="2112" y="614"/>
                </a:lnTo>
                <a:close/>
              </a:path>
            </a:pathLst>
          </a:custGeom>
          <a:gradFill>
            <a:gsLst>
              <a:gs pos="86000">
                <a:schemeClr val="accent1">
                  <a:lumMod val="50000"/>
                </a:schemeClr>
              </a:gs>
              <a:gs pos="0">
                <a:schemeClr val="accent1">
                  <a:lumMod val="85000"/>
                  <a:lumOff val="15000"/>
                </a:schemeClr>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bat3"/>
          <p:cNvSpPr>
            <a:spLocks/>
          </p:cNvSpPr>
          <p:nvPr/>
        </p:nvSpPr>
        <p:spPr bwMode="auto">
          <a:xfrm>
            <a:off x="9662658" y="5567271"/>
            <a:ext cx="555736" cy="371396"/>
          </a:xfrm>
          <a:custGeom>
            <a:avLst/>
            <a:gdLst>
              <a:gd name="T0" fmla="*/ 504 w 948"/>
              <a:gd name="T1" fmla="*/ 215 h 633"/>
              <a:gd name="T2" fmla="*/ 585 w 948"/>
              <a:gd name="T3" fmla="*/ 278 h 633"/>
              <a:gd name="T4" fmla="*/ 715 w 948"/>
              <a:gd name="T5" fmla="*/ 441 h 633"/>
              <a:gd name="T6" fmla="*/ 948 w 948"/>
              <a:gd name="T7" fmla="*/ 573 h 633"/>
              <a:gd name="T8" fmla="*/ 727 w 948"/>
              <a:gd name="T9" fmla="*/ 282 h 633"/>
              <a:gd name="T10" fmla="*/ 526 w 948"/>
              <a:gd name="T11" fmla="*/ 114 h 633"/>
              <a:gd name="T12" fmla="*/ 502 w 948"/>
              <a:gd name="T13" fmla="*/ 79 h 633"/>
              <a:gd name="T14" fmla="*/ 533 w 948"/>
              <a:gd name="T15" fmla="*/ 0 h 633"/>
              <a:gd name="T16" fmla="*/ 450 w 948"/>
              <a:gd name="T17" fmla="*/ 57 h 633"/>
              <a:gd name="T18" fmla="*/ 367 w 948"/>
              <a:gd name="T19" fmla="*/ 31 h 633"/>
              <a:gd name="T20" fmla="*/ 419 w 948"/>
              <a:gd name="T21" fmla="*/ 96 h 633"/>
              <a:gd name="T22" fmla="*/ 393 w 948"/>
              <a:gd name="T23" fmla="*/ 118 h 633"/>
              <a:gd name="T24" fmla="*/ 128 w 948"/>
              <a:gd name="T25" fmla="*/ 318 h 633"/>
              <a:gd name="T26" fmla="*/ 0 w 948"/>
              <a:gd name="T27" fmla="*/ 633 h 633"/>
              <a:gd name="T28" fmla="*/ 236 w 948"/>
              <a:gd name="T29" fmla="*/ 405 h 633"/>
              <a:gd name="T30" fmla="*/ 347 w 948"/>
              <a:gd name="T31" fmla="*/ 249 h 633"/>
              <a:gd name="T32" fmla="*/ 422 w 948"/>
              <a:gd name="T33" fmla="*/ 263 h 633"/>
              <a:gd name="T34" fmla="*/ 450 w 948"/>
              <a:gd name="T35" fmla="*/ 234 h 633"/>
              <a:gd name="T36" fmla="*/ 477 w 948"/>
              <a:gd name="T37" fmla="*/ 265 h 633"/>
              <a:gd name="T38" fmla="*/ 504 w 948"/>
              <a:gd name="T39" fmla="*/ 215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8" h="633">
                <a:moveTo>
                  <a:pt x="504" y="215"/>
                </a:moveTo>
                <a:cubicBezTo>
                  <a:pt x="514" y="196"/>
                  <a:pt x="548" y="215"/>
                  <a:pt x="585" y="278"/>
                </a:cubicBezTo>
                <a:cubicBezTo>
                  <a:pt x="670" y="325"/>
                  <a:pt x="713" y="378"/>
                  <a:pt x="715" y="441"/>
                </a:cubicBezTo>
                <a:cubicBezTo>
                  <a:pt x="833" y="445"/>
                  <a:pt x="895" y="536"/>
                  <a:pt x="948" y="573"/>
                </a:cubicBezTo>
                <a:cubicBezTo>
                  <a:pt x="864" y="438"/>
                  <a:pt x="780" y="322"/>
                  <a:pt x="727" y="282"/>
                </a:cubicBezTo>
                <a:cubicBezTo>
                  <a:pt x="674" y="241"/>
                  <a:pt x="596" y="143"/>
                  <a:pt x="526" y="114"/>
                </a:cubicBezTo>
                <a:cubicBezTo>
                  <a:pt x="499" y="103"/>
                  <a:pt x="500" y="88"/>
                  <a:pt x="502" y="79"/>
                </a:cubicBezTo>
                <a:cubicBezTo>
                  <a:pt x="505" y="69"/>
                  <a:pt x="550" y="35"/>
                  <a:pt x="533" y="0"/>
                </a:cubicBezTo>
                <a:cubicBezTo>
                  <a:pt x="501" y="35"/>
                  <a:pt x="478" y="56"/>
                  <a:pt x="450" y="57"/>
                </a:cubicBezTo>
                <a:cubicBezTo>
                  <a:pt x="421" y="59"/>
                  <a:pt x="398" y="52"/>
                  <a:pt x="367" y="31"/>
                </a:cubicBezTo>
                <a:cubicBezTo>
                  <a:pt x="382" y="70"/>
                  <a:pt x="398" y="88"/>
                  <a:pt x="419" y="96"/>
                </a:cubicBezTo>
                <a:cubicBezTo>
                  <a:pt x="412" y="110"/>
                  <a:pt x="409" y="113"/>
                  <a:pt x="393" y="118"/>
                </a:cubicBezTo>
                <a:cubicBezTo>
                  <a:pt x="296" y="150"/>
                  <a:pt x="154" y="286"/>
                  <a:pt x="128" y="318"/>
                </a:cubicBezTo>
                <a:cubicBezTo>
                  <a:pt x="113" y="368"/>
                  <a:pt x="21" y="578"/>
                  <a:pt x="0" y="633"/>
                </a:cubicBezTo>
                <a:cubicBezTo>
                  <a:pt x="56" y="576"/>
                  <a:pt x="158" y="431"/>
                  <a:pt x="236" y="405"/>
                </a:cubicBezTo>
                <a:cubicBezTo>
                  <a:pt x="242" y="357"/>
                  <a:pt x="284" y="260"/>
                  <a:pt x="347" y="249"/>
                </a:cubicBezTo>
                <a:cubicBezTo>
                  <a:pt x="412" y="168"/>
                  <a:pt x="417" y="236"/>
                  <a:pt x="422" y="263"/>
                </a:cubicBezTo>
                <a:cubicBezTo>
                  <a:pt x="423" y="273"/>
                  <a:pt x="433" y="235"/>
                  <a:pt x="450" y="234"/>
                </a:cubicBezTo>
                <a:cubicBezTo>
                  <a:pt x="465" y="234"/>
                  <a:pt x="472" y="244"/>
                  <a:pt x="477" y="265"/>
                </a:cubicBezTo>
                <a:cubicBezTo>
                  <a:pt x="490" y="243"/>
                  <a:pt x="495" y="234"/>
                  <a:pt x="504" y="2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31" name="bat3"/>
          <p:cNvSpPr>
            <a:spLocks/>
          </p:cNvSpPr>
          <p:nvPr/>
        </p:nvSpPr>
        <p:spPr bwMode="auto">
          <a:xfrm>
            <a:off x="8264627" y="1718244"/>
            <a:ext cx="555736" cy="371396"/>
          </a:xfrm>
          <a:custGeom>
            <a:avLst/>
            <a:gdLst>
              <a:gd name="T0" fmla="*/ 504 w 948"/>
              <a:gd name="T1" fmla="*/ 215 h 633"/>
              <a:gd name="T2" fmla="*/ 585 w 948"/>
              <a:gd name="T3" fmla="*/ 278 h 633"/>
              <a:gd name="T4" fmla="*/ 715 w 948"/>
              <a:gd name="T5" fmla="*/ 441 h 633"/>
              <a:gd name="T6" fmla="*/ 948 w 948"/>
              <a:gd name="T7" fmla="*/ 573 h 633"/>
              <a:gd name="T8" fmla="*/ 727 w 948"/>
              <a:gd name="T9" fmla="*/ 282 h 633"/>
              <a:gd name="T10" fmla="*/ 526 w 948"/>
              <a:gd name="T11" fmla="*/ 114 h 633"/>
              <a:gd name="T12" fmla="*/ 502 w 948"/>
              <a:gd name="T13" fmla="*/ 79 h 633"/>
              <a:gd name="T14" fmla="*/ 533 w 948"/>
              <a:gd name="T15" fmla="*/ 0 h 633"/>
              <a:gd name="T16" fmla="*/ 450 w 948"/>
              <a:gd name="T17" fmla="*/ 57 h 633"/>
              <a:gd name="T18" fmla="*/ 367 w 948"/>
              <a:gd name="T19" fmla="*/ 31 h 633"/>
              <a:gd name="T20" fmla="*/ 419 w 948"/>
              <a:gd name="T21" fmla="*/ 96 h 633"/>
              <a:gd name="T22" fmla="*/ 393 w 948"/>
              <a:gd name="T23" fmla="*/ 118 h 633"/>
              <a:gd name="T24" fmla="*/ 128 w 948"/>
              <a:gd name="T25" fmla="*/ 318 h 633"/>
              <a:gd name="T26" fmla="*/ 0 w 948"/>
              <a:gd name="T27" fmla="*/ 633 h 633"/>
              <a:gd name="T28" fmla="*/ 236 w 948"/>
              <a:gd name="T29" fmla="*/ 405 h 633"/>
              <a:gd name="T30" fmla="*/ 347 w 948"/>
              <a:gd name="T31" fmla="*/ 249 h 633"/>
              <a:gd name="T32" fmla="*/ 422 w 948"/>
              <a:gd name="T33" fmla="*/ 263 h 633"/>
              <a:gd name="T34" fmla="*/ 450 w 948"/>
              <a:gd name="T35" fmla="*/ 234 h 633"/>
              <a:gd name="T36" fmla="*/ 477 w 948"/>
              <a:gd name="T37" fmla="*/ 265 h 633"/>
              <a:gd name="T38" fmla="*/ 504 w 948"/>
              <a:gd name="T39" fmla="*/ 215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8" h="633">
                <a:moveTo>
                  <a:pt x="504" y="215"/>
                </a:moveTo>
                <a:cubicBezTo>
                  <a:pt x="514" y="196"/>
                  <a:pt x="548" y="215"/>
                  <a:pt x="585" y="278"/>
                </a:cubicBezTo>
                <a:cubicBezTo>
                  <a:pt x="670" y="325"/>
                  <a:pt x="713" y="378"/>
                  <a:pt x="715" y="441"/>
                </a:cubicBezTo>
                <a:cubicBezTo>
                  <a:pt x="833" y="445"/>
                  <a:pt x="895" y="536"/>
                  <a:pt x="948" y="573"/>
                </a:cubicBezTo>
                <a:cubicBezTo>
                  <a:pt x="864" y="438"/>
                  <a:pt x="780" y="322"/>
                  <a:pt x="727" y="282"/>
                </a:cubicBezTo>
                <a:cubicBezTo>
                  <a:pt x="674" y="241"/>
                  <a:pt x="596" y="143"/>
                  <a:pt x="526" y="114"/>
                </a:cubicBezTo>
                <a:cubicBezTo>
                  <a:pt x="499" y="103"/>
                  <a:pt x="500" y="88"/>
                  <a:pt x="502" y="79"/>
                </a:cubicBezTo>
                <a:cubicBezTo>
                  <a:pt x="505" y="69"/>
                  <a:pt x="550" y="35"/>
                  <a:pt x="533" y="0"/>
                </a:cubicBezTo>
                <a:cubicBezTo>
                  <a:pt x="501" y="35"/>
                  <a:pt x="478" y="56"/>
                  <a:pt x="450" y="57"/>
                </a:cubicBezTo>
                <a:cubicBezTo>
                  <a:pt x="421" y="59"/>
                  <a:pt x="398" y="52"/>
                  <a:pt x="367" y="31"/>
                </a:cubicBezTo>
                <a:cubicBezTo>
                  <a:pt x="382" y="70"/>
                  <a:pt x="398" y="88"/>
                  <a:pt x="419" y="96"/>
                </a:cubicBezTo>
                <a:cubicBezTo>
                  <a:pt x="412" y="110"/>
                  <a:pt x="409" y="113"/>
                  <a:pt x="393" y="118"/>
                </a:cubicBezTo>
                <a:cubicBezTo>
                  <a:pt x="296" y="150"/>
                  <a:pt x="154" y="286"/>
                  <a:pt x="128" y="318"/>
                </a:cubicBezTo>
                <a:cubicBezTo>
                  <a:pt x="113" y="368"/>
                  <a:pt x="21" y="578"/>
                  <a:pt x="0" y="633"/>
                </a:cubicBezTo>
                <a:cubicBezTo>
                  <a:pt x="56" y="576"/>
                  <a:pt x="158" y="431"/>
                  <a:pt x="236" y="405"/>
                </a:cubicBezTo>
                <a:cubicBezTo>
                  <a:pt x="242" y="357"/>
                  <a:pt x="284" y="260"/>
                  <a:pt x="347" y="249"/>
                </a:cubicBezTo>
                <a:cubicBezTo>
                  <a:pt x="412" y="168"/>
                  <a:pt x="417" y="236"/>
                  <a:pt x="422" y="263"/>
                </a:cubicBezTo>
                <a:cubicBezTo>
                  <a:pt x="423" y="273"/>
                  <a:pt x="433" y="235"/>
                  <a:pt x="450" y="234"/>
                </a:cubicBezTo>
                <a:cubicBezTo>
                  <a:pt x="465" y="234"/>
                  <a:pt x="472" y="244"/>
                  <a:pt x="477" y="265"/>
                </a:cubicBezTo>
                <a:cubicBezTo>
                  <a:pt x="490" y="243"/>
                  <a:pt x="495" y="234"/>
                  <a:pt x="504" y="21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32" name="branch"/>
          <p:cNvSpPr>
            <a:spLocks noEditPoints="1"/>
          </p:cNvSpPr>
          <p:nvPr/>
        </p:nvSpPr>
        <p:spPr bwMode="auto">
          <a:xfrm>
            <a:off x="11483402" y="1319990"/>
            <a:ext cx="3464579" cy="4534523"/>
          </a:xfrm>
          <a:custGeom>
            <a:avLst/>
            <a:gdLst>
              <a:gd name="T0" fmla="*/ 1127 w 1554"/>
              <a:gd name="T1" fmla="*/ 1675 h 2034"/>
              <a:gd name="T2" fmla="*/ 861 w 1554"/>
              <a:gd name="T3" fmla="*/ 1682 h 2034"/>
              <a:gd name="T4" fmla="*/ 752 w 1554"/>
              <a:gd name="T5" fmla="*/ 1579 h 2034"/>
              <a:gd name="T6" fmla="*/ 713 w 1554"/>
              <a:gd name="T7" fmla="*/ 1209 h 2034"/>
              <a:gd name="T8" fmla="*/ 739 w 1554"/>
              <a:gd name="T9" fmla="*/ 918 h 2034"/>
              <a:gd name="T10" fmla="*/ 1068 w 1554"/>
              <a:gd name="T11" fmla="*/ 1035 h 2034"/>
              <a:gd name="T12" fmla="*/ 944 w 1554"/>
              <a:gd name="T13" fmla="*/ 1074 h 2034"/>
              <a:gd name="T14" fmla="*/ 1065 w 1554"/>
              <a:gd name="T15" fmla="*/ 1146 h 2034"/>
              <a:gd name="T16" fmla="*/ 1143 w 1554"/>
              <a:gd name="T17" fmla="*/ 1527 h 2034"/>
              <a:gd name="T18" fmla="*/ 1218 w 1554"/>
              <a:gd name="T19" fmla="*/ 1497 h 2034"/>
              <a:gd name="T20" fmla="*/ 1052 w 1554"/>
              <a:gd name="T21" fmla="*/ 1378 h 2034"/>
              <a:gd name="T22" fmla="*/ 1175 w 1554"/>
              <a:gd name="T23" fmla="*/ 1145 h 2034"/>
              <a:gd name="T24" fmla="*/ 1209 w 1554"/>
              <a:gd name="T25" fmla="*/ 1237 h 2034"/>
              <a:gd name="T26" fmla="*/ 1144 w 1554"/>
              <a:gd name="T27" fmla="*/ 1052 h 2034"/>
              <a:gd name="T28" fmla="*/ 774 w 1554"/>
              <a:gd name="T29" fmla="*/ 891 h 2034"/>
              <a:gd name="T30" fmla="*/ 818 w 1554"/>
              <a:gd name="T31" fmla="*/ 659 h 2034"/>
              <a:gd name="T32" fmla="*/ 1013 w 1554"/>
              <a:gd name="T33" fmla="*/ 258 h 2034"/>
              <a:gd name="T34" fmla="*/ 1378 w 1554"/>
              <a:gd name="T35" fmla="*/ 300 h 2034"/>
              <a:gd name="T36" fmla="*/ 1137 w 1554"/>
              <a:gd name="T37" fmla="*/ 191 h 2034"/>
              <a:gd name="T38" fmla="*/ 1547 w 1554"/>
              <a:gd name="T39" fmla="*/ 184 h 2034"/>
              <a:gd name="T40" fmla="*/ 1532 w 1554"/>
              <a:gd name="T41" fmla="*/ 150 h 2034"/>
              <a:gd name="T42" fmla="*/ 1028 w 1554"/>
              <a:gd name="T43" fmla="*/ 70 h 2034"/>
              <a:gd name="T44" fmla="*/ 1066 w 1554"/>
              <a:gd name="T45" fmla="*/ 188 h 2034"/>
              <a:gd name="T46" fmla="*/ 832 w 1554"/>
              <a:gd name="T47" fmla="*/ 237 h 2034"/>
              <a:gd name="T48" fmla="*/ 930 w 1554"/>
              <a:gd name="T49" fmla="*/ 312 h 2034"/>
              <a:gd name="T50" fmla="*/ 766 w 1554"/>
              <a:gd name="T51" fmla="*/ 547 h 2034"/>
              <a:gd name="T52" fmla="*/ 570 w 1554"/>
              <a:gd name="T53" fmla="*/ 444 h 2034"/>
              <a:gd name="T54" fmla="*/ 575 w 1554"/>
              <a:gd name="T55" fmla="*/ 456 h 2034"/>
              <a:gd name="T56" fmla="*/ 675 w 1554"/>
              <a:gd name="T57" fmla="*/ 763 h 2034"/>
              <a:gd name="T58" fmla="*/ 672 w 1554"/>
              <a:gd name="T59" fmla="*/ 1085 h 2034"/>
              <a:gd name="T60" fmla="*/ 567 w 1554"/>
              <a:gd name="T61" fmla="*/ 1050 h 2034"/>
              <a:gd name="T62" fmla="*/ 517 w 1554"/>
              <a:gd name="T63" fmla="*/ 1072 h 2034"/>
              <a:gd name="T64" fmla="*/ 704 w 1554"/>
              <a:gd name="T65" fmla="*/ 1233 h 2034"/>
              <a:gd name="T66" fmla="*/ 506 w 1554"/>
              <a:gd name="T67" fmla="*/ 1193 h 2034"/>
              <a:gd name="T68" fmla="*/ 290 w 1554"/>
              <a:gd name="T69" fmla="*/ 1243 h 2034"/>
              <a:gd name="T70" fmla="*/ 375 w 1554"/>
              <a:gd name="T71" fmla="*/ 1245 h 2034"/>
              <a:gd name="T72" fmla="*/ 444 w 1554"/>
              <a:gd name="T73" fmla="*/ 1397 h 2034"/>
              <a:gd name="T74" fmla="*/ 456 w 1554"/>
              <a:gd name="T75" fmla="*/ 1590 h 2034"/>
              <a:gd name="T76" fmla="*/ 438 w 1554"/>
              <a:gd name="T77" fmla="*/ 1482 h 2034"/>
              <a:gd name="T78" fmla="*/ 365 w 1554"/>
              <a:gd name="T79" fmla="*/ 1569 h 2034"/>
              <a:gd name="T80" fmla="*/ 387 w 1554"/>
              <a:gd name="T81" fmla="*/ 1634 h 2034"/>
              <a:gd name="T82" fmla="*/ 67 w 1554"/>
              <a:gd name="T83" fmla="*/ 1533 h 2034"/>
              <a:gd name="T84" fmla="*/ 103 w 1554"/>
              <a:gd name="T85" fmla="*/ 1634 h 2034"/>
              <a:gd name="T86" fmla="*/ 185 w 1554"/>
              <a:gd name="T87" fmla="*/ 1571 h 2034"/>
              <a:gd name="T88" fmla="*/ 544 w 1554"/>
              <a:gd name="T89" fmla="*/ 1673 h 2034"/>
              <a:gd name="T90" fmla="*/ 252 w 1554"/>
              <a:gd name="T91" fmla="*/ 1750 h 2034"/>
              <a:gd name="T92" fmla="*/ 368 w 1554"/>
              <a:gd name="T93" fmla="*/ 1850 h 2034"/>
              <a:gd name="T94" fmla="*/ 316 w 1554"/>
              <a:gd name="T95" fmla="*/ 1921 h 2034"/>
              <a:gd name="T96" fmla="*/ 399 w 1554"/>
              <a:gd name="T97" fmla="*/ 1979 h 2034"/>
              <a:gd name="T98" fmla="*/ 392 w 1554"/>
              <a:gd name="T99" fmla="*/ 1901 h 2034"/>
              <a:gd name="T100" fmla="*/ 672 w 1554"/>
              <a:gd name="T101" fmla="*/ 1684 h 2034"/>
              <a:gd name="T102" fmla="*/ 1034 w 1554"/>
              <a:gd name="T103" fmla="*/ 1753 h 2034"/>
              <a:gd name="T104" fmla="*/ 1076 w 1554"/>
              <a:gd name="T105" fmla="*/ 1746 h 2034"/>
              <a:gd name="T106" fmla="*/ 1263 w 1554"/>
              <a:gd name="T107" fmla="*/ 1751 h 2034"/>
              <a:gd name="T108" fmla="*/ 759 w 1554"/>
              <a:gd name="T109" fmla="*/ 613 h 2034"/>
              <a:gd name="T110" fmla="*/ 843 w 1554"/>
              <a:gd name="T111" fmla="*/ 792 h 2034"/>
              <a:gd name="T112" fmla="*/ 692 w 1554"/>
              <a:gd name="T113" fmla="*/ 1623 h 2034"/>
              <a:gd name="T114" fmla="*/ 528 w 1554"/>
              <a:gd name="T115" fmla="*/ 1432 h 2034"/>
              <a:gd name="T116" fmla="*/ 742 w 1554"/>
              <a:gd name="T117" fmla="*/ 1388 h 2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54" h="2034">
                <a:moveTo>
                  <a:pt x="1245" y="1747"/>
                </a:moveTo>
                <a:cubicBezTo>
                  <a:pt x="1229" y="1737"/>
                  <a:pt x="1219" y="1715"/>
                  <a:pt x="1210" y="1700"/>
                </a:cubicBezTo>
                <a:cubicBezTo>
                  <a:pt x="1177" y="1679"/>
                  <a:pt x="1167" y="1675"/>
                  <a:pt x="1127" y="1675"/>
                </a:cubicBezTo>
                <a:cubicBezTo>
                  <a:pt x="1108" y="1688"/>
                  <a:pt x="1071" y="1687"/>
                  <a:pt x="1050" y="1683"/>
                </a:cubicBezTo>
                <a:cubicBezTo>
                  <a:pt x="1057" y="1665"/>
                  <a:pt x="990" y="1644"/>
                  <a:pt x="972" y="1656"/>
                </a:cubicBezTo>
                <a:cubicBezTo>
                  <a:pt x="935" y="1666"/>
                  <a:pt x="898" y="1673"/>
                  <a:pt x="861" y="1682"/>
                </a:cubicBezTo>
                <a:cubicBezTo>
                  <a:pt x="849" y="1682"/>
                  <a:pt x="828" y="1698"/>
                  <a:pt x="818" y="1689"/>
                </a:cubicBezTo>
                <a:cubicBezTo>
                  <a:pt x="824" y="1666"/>
                  <a:pt x="788" y="1662"/>
                  <a:pt x="775" y="1656"/>
                </a:cubicBezTo>
                <a:cubicBezTo>
                  <a:pt x="741" y="1622"/>
                  <a:pt x="732" y="1623"/>
                  <a:pt x="752" y="1579"/>
                </a:cubicBezTo>
                <a:cubicBezTo>
                  <a:pt x="774" y="1528"/>
                  <a:pt x="774" y="1502"/>
                  <a:pt x="757" y="1449"/>
                </a:cubicBezTo>
                <a:cubicBezTo>
                  <a:pt x="735" y="1379"/>
                  <a:pt x="857" y="1364"/>
                  <a:pt x="794" y="1279"/>
                </a:cubicBezTo>
                <a:cubicBezTo>
                  <a:pt x="773" y="1253"/>
                  <a:pt x="739" y="1231"/>
                  <a:pt x="713" y="1209"/>
                </a:cubicBezTo>
                <a:cubicBezTo>
                  <a:pt x="712" y="1185"/>
                  <a:pt x="708" y="1135"/>
                  <a:pt x="694" y="1114"/>
                </a:cubicBezTo>
                <a:cubicBezTo>
                  <a:pt x="672" y="1079"/>
                  <a:pt x="723" y="1066"/>
                  <a:pt x="734" y="1036"/>
                </a:cubicBezTo>
                <a:cubicBezTo>
                  <a:pt x="746" y="1000"/>
                  <a:pt x="720" y="953"/>
                  <a:pt x="739" y="918"/>
                </a:cubicBezTo>
                <a:cubicBezTo>
                  <a:pt x="789" y="979"/>
                  <a:pt x="894" y="913"/>
                  <a:pt x="952" y="957"/>
                </a:cubicBezTo>
                <a:cubicBezTo>
                  <a:pt x="972" y="976"/>
                  <a:pt x="976" y="997"/>
                  <a:pt x="992" y="1019"/>
                </a:cubicBezTo>
                <a:cubicBezTo>
                  <a:pt x="1013" y="1047"/>
                  <a:pt x="1041" y="1029"/>
                  <a:pt x="1068" y="1035"/>
                </a:cubicBezTo>
                <a:cubicBezTo>
                  <a:pt x="1139" y="1050"/>
                  <a:pt x="1071" y="1175"/>
                  <a:pt x="1031" y="1120"/>
                </a:cubicBezTo>
                <a:cubicBezTo>
                  <a:pt x="1019" y="1104"/>
                  <a:pt x="981" y="1113"/>
                  <a:pt x="958" y="1107"/>
                </a:cubicBezTo>
                <a:cubicBezTo>
                  <a:pt x="941" y="1102"/>
                  <a:pt x="927" y="1073"/>
                  <a:pt x="944" y="1074"/>
                </a:cubicBezTo>
                <a:cubicBezTo>
                  <a:pt x="937" y="1073"/>
                  <a:pt x="932" y="1076"/>
                  <a:pt x="928" y="1082"/>
                </a:cubicBezTo>
                <a:cubicBezTo>
                  <a:pt x="927" y="1111"/>
                  <a:pt x="982" y="1119"/>
                  <a:pt x="1002" y="1119"/>
                </a:cubicBezTo>
                <a:cubicBezTo>
                  <a:pt x="1020" y="1119"/>
                  <a:pt x="1052" y="1148"/>
                  <a:pt x="1065" y="1146"/>
                </a:cubicBezTo>
                <a:cubicBezTo>
                  <a:pt x="1008" y="1204"/>
                  <a:pt x="975" y="1316"/>
                  <a:pt x="988" y="1393"/>
                </a:cubicBezTo>
                <a:cubicBezTo>
                  <a:pt x="992" y="1425"/>
                  <a:pt x="1041" y="1433"/>
                  <a:pt x="1065" y="1444"/>
                </a:cubicBezTo>
                <a:cubicBezTo>
                  <a:pt x="1099" y="1461"/>
                  <a:pt x="1117" y="1500"/>
                  <a:pt x="1143" y="1527"/>
                </a:cubicBezTo>
                <a:cubicBezTo>
                  <a:pt x="1179" y="1564"/>
                  <a:pt x="1220" y="1558"/>
                  <a:pt x="1262" y="1547"/>
                </a:cubicBezTo>
                <a:cubicBezTo>
                  <a:pt x="1261" y="1529"/>
                  <a:pt x="1263" y="1510"/>
                  <a:pt x="1265" y="1491"/>
                </a:cubicBezTo>
                <a:cubicBezTo>
                  <a:pt x="1243" y="1496"/>
                  <a:pt x="1222" y="1500"/>
                  <a:pt x="1218" y="1497"/>
                </a:cubicBezTo>
                <a:cubicBezTo>
                  <a:pt x="1198" y="1483"/>
                  <a:pt x="1177" y="1484"/>
                  <a:pt x="1163" y="1462"/>
                </a:cubicBezTo>
                <a:cubicBezTo>
                  <a:pt x="1157" y="1441"/>
                  <a:pt x="1130" y="1406"/>
                  <a:pt x="1107" y="1416"/>
                </a:cubicBezTo>
                <a:cubicBezTo>
                  <a:pt x="1125" y="1409"/>
                  <a:pt x="1059" y="1379"/>
                  <a:pt x="1052" y="1378"/>
                </a:cubicBezTo>
                <a:cubicBezTo>
                  <a:pt x="1036" y="1374"/>
                  <a:pt x="1035" y="1339"/>
                  <a:pt x="1038" y="1326"/>
                </a:cubicBezTo>
                <a:cubicBezTo>
                  <a:pt x="1042" y="1299"/>
                  <a:pt x="1142" y="1108"/>
                  <a:pt x="1142" y="1108"/>
                </a:cubicBezTo>
                <a:cubicBezTo>
                  <a:pt x="1156" y="1118"/>
                  <a:pt x="1166" y="1130"/>
                  <a:pt x="1175" y="1145"/>
                </a:cubicBezTo>
                <a:cubicBezTo>
                  <a:pt x="1200" y="1181"/>
                  <a:pt x="1172" y="1164"/>
                  <a:pt x="1169" y="1203"/>
                </a:cubicBezTo>
                <a:cubicBezTo>
                  <a:pt x="1167" y="1227"/>
                  <a:pt x="1186" y="1245"/>
                  <a:pt x="1207" y="1254"/>
                </a:cubicBezTo>
                <a:cubicBezTo>
                  <a:pt x="1207" y="1248"/>
                  <a:pt x="1208" y="1243"/>
                  <a:pt x="1209" y="1237"/>
                </a:cubicBezTo>
                <a:cubicBezTo>
                  <a:pt x="1176" y="1232"/>
                  <a:pt x="1196" y="1178"/>
                  <a:pt x="1216" y="1163"/>
                </a:cubicBezTo>
                <a:cubicBezTo>
                  <a:pt x="1195" y="1152"/>
                  <a:pt x="1183" y="1132"/>
                  <a:pt x="1168" y="1115"/>
                </a:cubicBezTo>
                <a:cubicBezTo>
                  <a:pt x="1144" y="1088"/>
                  <a:pt x="1150" y="1089"/>
                  <a:pt x="1144" y="1052"/>
                </a:cubicBezTo>
                <a:cubicBezTo>
                  <a:pt x="1125" y="969"/>
                  <a:pt x="1044" y="1028"/>
                  <a:pt x="1017" y="981"/>
                </a:cubicBezTo>
                <a:cubicBezTo>
                  <a:pt x="984" y="924"/>
                  <a:pt x="962" y="900"/>
                  <a:pt x="891" y="902"/>
                </a:cubicBezTo>
                <a:cubicBezTo>
                  <a:pt x="848" y="904"/>
                  <a:pt x="815" y="892"/>
                  <a:pt x="774" y="891"/>
                </a:cubicBezTo>
                <a:cubicBezTo>
                  <a:pt x="708" y="860"/>
                  <a:pt x="789" y="841"/>
                  <a:pt x="820" y="834"/>
                </a:cubicBezTo>
                <a:cubicBezTo>
                  <a:pt x="857" y="825"/>
                  <a:pt x="899" y="760"/>
                  <a:pt x="906" y="722"/>
                </a:cubicBezTo>
                <a:cubicBezTo>
                  <a:pt x="916" y="668"/>
                  <a:pt x="831" y="693"/>
                  <a:pt x="818" y="659"/>
                </a:cubicBezTo>
                <a:cubicBezTo>
                  <a:pt x="801" y="618"/>
                  <a:pt x="828" y="577"/>
                  <a:pt x="758" y="601"/>
                </a:cubicBezTo>
                <a:cubicBezTo>
                  <a:pt x="790" y="542"/>
                  <a:pt x="877" y="519"/>
                  <a:pt x="893" y="452"/>
                </a:cubicBezTo>
                <a:cubicBezTo>
                  <a:pt x="914" y="368"/>
                  <a:pt x="943" y="313"/>
                  <a:pt x="1013" y="258"/>
                </a:cubicBezTo>
                <a:cubicBezTo>
                  <a:pt x="1068" y="214"/>
                  <a:pt x="1118" y="360"/>
                  <a:pt x="1207" y="322"/>
                </a:cubicBezTo>
                <a:cubicBezTo>
                  <a:pt x="1237" y="310"/>
                  <a:pt x="1255" y="280"/>
                  <a:pt x="1281" y="309"/>
                </a:cubicBezTo>
                <a:cubicBezTo>
                  <a:pt x="1315" y="345"/>
                  <a:pt x="1348" y="328"/>
                  <a:pt x="1378" y="300"/>
                </a:cubicBezTo>
                <a:cubicBezTo>
                  <a:pt x="1310" y="357"/>
                  <a:pt x="1287" y="272"/>
                  <a:pt x="1215" y="301"/>
                </a:cubicBezTo>
                <a:cubicBezTo>
                  <a:pt x="1133" y="335"/>
                  <a:pt x="1110" y="279"/>
                  <a:pt x="1057" y="227"/>
                </a:cubicBezTo>
                <a:cubicBezTo>
                  <a:pt x="1082" y="217"/>
                  <a:pt x="1108" y="188"/>
                  <a:pt x="1137" y="191"/>
                </a:cubicBezTo>
                <a:cubicBezTo>
                  <a:pt x="1165" y="190"/>
                  <a:pt x="1196" y="184"/>
                  <a:pt x="1222" y="173"/>
                </a:cubicBezTo>
                <a:cubicBezTo>
                  <a:pt x="1282" y="161"/>
                  <a:pt x="1343" y="175"/>
                  <a:pt x="1402" y="166"/>
                </a:cubicBezTo>
                <a:cubicBezTo>
                  <a:pt x="1445" y="169"/>
                  <a:pt x="1532" y="125"/>
                  <a:pt x="1547" y="184"/>
                </a:cubicBezTo>
                <a:cubicBezTo>
                  <a:pt x="1548" y="188"/>
                  <a:pt x="1549" y="191"/>
                  <a:pt x="1550" y="193"/>
                </a:cubicBezTo>
                <a:cubicBezTo>
                  <a:pt x="1551" y="192"/>
                  <a:pt x="1553" y="191"/>
                  <a:pt x="1554" y="190"/>
                </a:cubicBezTo>
                <a:cubicBezTo>
                  <a:pt x="1548" y="176"/>
                  <a:pt x="1549" y="158"/>
                  <a:pt x="1532" y="150"/>
                </a:cubicBezTo>
                <a:cubicBezTo>
                  <a:pt x="1507" y="139"/>
                  <a:pt x="1479" y="155"/>
                  <a:pt x="1454" y="157"/>
                </a:cubicBezTo>
                <a:cubicBezTo>
                  <a:pt x="1344" y="174"/>
                  <a:pt x="1178" y="117"/>
                  <a:pt x="1085" y="194"/>
                </a:cubicBezTo>
                <a:cubicBezTo>
                  <a:pt x="1076" y="139"/>
                  <a:pt x="1091" y="98"/>
                  <a:pt x="1028" y="70"/>
                </a:cubicBezTo>
                <a:cubicBezTo>
                  <a:pt x="1002" y="59"/>
                  <a:pt x="965" y="32"/>
                  <a:pt x="943" y="0"/>
                </a:cubicBezTo>
                <a:cubicBezTo>
                  <a:pt x="959" y="31"/>
                  <a:pt x="981" y="65"/>
                  <a:pt x="990" y="68"/>
                </a:cubicBezTo>
                <a:cubicBezTo>
                  <a:pt x="1047" y="89"/>
                  <a:pt x="1086" y="120"/>
                  <a:pt x="1066" y="188"/>
                </a:cubicBezTo>
                <a:cubicBezTo>
                  <a:pt x="1056" y="222"/>
                  <a:pt x="957" y="291"/>
                  <a:pt x="918" y="290"/>
                </a:cubicBezTo>
                <a:cubicBezTo>
                  <a:pt x="869" y="290"/>
                  <a:pt x="823" y="267"/>
                  <a:pt x="790" y="228"/>
                </a:cubicBezTo>
                <a:cubicBezTo>
                  <a:pt x="805" y="217"/>
                  <a:pt x="824" y="220"/>
                  <a:pt x="832" y="237"/>
                </a:cubicBezTo>
                <a:cubicBezTo>
                  <a:pt x="823" y="217"/>
                  <a:pt x="800" y="213"/>
                  <a:pt x="784" y="227"/>
                </a:cubicBezTo>
                <a:cubicBezTo>
                  <a:pt x="786" y="231"/>
                  <a:pt x="848" y="294"/>
                  <a:pt x="845" y="294"/>
                </a:cubicBezTo>
                <a:cubicBezTo>
                  <a:pt x="851" y="321"/>
                  <a:pt x="912" y="310"/>
                  <a:pt x="930" y="312"/>
                </a:cubicBezTo>
                <a:cubicBezTo>
                  <a:pt x="884" y="345"/>
                  <a:pt x="889" y="399"/>
                  <a:pt x="872" y="448"/>
                </a:cubicBezTo>
                <a:cubicBezTo>
                  <a:pt x="860" y="483"/>
                  <a:pt x="842" y="494"/>
                  <a:pt x="814" y="515"/>
                </a:cubicBezTo>
                <a:cubicBezTo>
                  <a:pt x="798" y="527"/>
                  <a:pt x="781" y="532"/>
                  <a:pt x="766" y="547"/>
                </a:cubicBezTo>
                <a:cubicBezTo>
                  <a:pt x="751" y="563"/>
                  <a:pt x="745" y="585"/>
                  <a:pt x="726" y="599"/>
                </a:cubicBezTo>
                <a:cubicBezTo>
                  <a:pt x="697" y="552"/>
                  <a:pt x="665" y="552"/>
                  <a:pt x="627" y="517"/>
                </a:cubicBezTo>
                <a:cubicBezTo>
                  <a:pt x="610" y="491"/>
                  <a:pt x="598" y="460"/>
                  <a:pt x="570" y="444"/>
                </a:cubicBezTo>
                <a:cubicBezTo>
                  <a:pt x="552" y="434"/>
                  <a:pt x="532" y="430"/>
                  <a:pt x="513" y="422"/>
                </a:cubicBezTo>
                <a:cubicBezTo>
                  <a:pt x="513" y="423"/>
                  <a:pt x="513" y="424"/>
                  <a:pt x="512" y="426"/>
                </a:cubicBezTo>
                <a:cubicBezTo>
                  <a:pt x="534" y="435"/>
                  <a:pt x="557" y="440"/>
                  <a:pt x="575" y="456"/>
                </a:cubicBezTo>
                <a:cubicBezTo>
                  <a:pt x="599" y="478"/>
                  <a:pt x="608" y="510"/>
                  <a:pt x="629" y="535"/>
                </a:cubicBezTo>
                <a:cubicBezTo>
                  <a:pt x="657" y="568"/>
                  <a:pt x="716" y="548"/>
                  <a:pt x="715" y="607"/>
                </a:cubicBezTo>
                <a:cubicBezTo>
                  <a:pt x="715" y="659"/>
                  <a:pt x="677" y="708"/>
                  <a:pt x="675" y="763"/>
                </a:cubicBezTo>
                <a:cubicBezTo>
                  <a:pt x="674" y="818"/>
                  <a:pt x="694" y="882"/>
                  <a:pt x="738" y="917"/>
                </a:cubicBezTo>
                <a:cubicBezTo>
                  <a:pt x="721" y="947"/>
                  <a:pt x="728" y="981"/>
                  <a:pt x="723" y="1013"/>
                </a:cubicBezTo>
                <a:cubicBezTo>
                  <a:pt x="717" y="1051"/>
                  <a:pt x="682" y="1052"/>
                  <a:pt x="672" y="1085"/>
                </a:cubicBezTo>
                <a:cubicBezTo>
                  <a:pt x="663" y="1072"/>
                  <a:pt x="590" y="979"/>
                  <a:pt x="594" y="987"/>
                </a:cubicBezTo>
                <a:cubicBezTo>
                  <a:pt x="614" y="1031"/>
                  <a:pt x="667" y="1066"/>
                  <a:pt x="666" y="1120"/>
                </a:cubicBezTo>
                <a:cubicBezTo>
                  <a:pt x="623" y="1112"/>
                  <a:pt x="615" y="1050"/>
                  <a:pt x="567" y="1050"/>
                </a:cubicBezTo>
                <a:cubicBezTo>
                  <a:pt x="549" y="1049"/>
                  <a:pt x="533" y="1062"/>
                  <a:pt x="515" y="1066"/>
                </a:cubicBezTo>
                <a:cubicBezTo>
                  <a:pt x="488" y="1071"/>
                  <a:pt x="459" y="1036"/>
                  <a:pt x="497" y="1025"/>
                </a:cubicBezTo>
                <a:cubicBezTo>
                  <a:pt x="452" y="1034"/>
                  <a:pt x="484" y="1077"/>
                  <a:pt x="517" y="1072"/>
                </a:cubicBezTo>
                <a:cubicBezTo>
                  <a:pt x="543" y="1068"/>
                  <a:pt x="568" y="1050"/>
                  <a:pt x="590" y="1074"/>
                </a:cubicBezTo>
                <a:cubicBezTo>
                  <a:pt x="599" y="1083"/>
                  <a:pt x="672" y="1168"/>
                  <a:pt x="684" y="1137"/>
                </a:cubicBezTo>
                <a:cubicBezTo>
                  <a:pt x="695" y="1169"/>
                  <a:pt x="684" y="1203"/>
                  <a:pt x="704" y="1233"/>
                </a:cubicBezTo>
                <a:cubicBezTo>
                  <a:pt x="727" y="1266"/>
                  <a:pt x="776" y="1276"/>
                  <a:pt x="787" y="1319"/>
                </a:cubicBezTo>
                <a:cubicBezTo>
                  <a:pt x="799" y="1367"/>
                  <a:pt x="685" y="1407"/>
                  <a:pt x="654" y="1398"/>
                </a:cubicBezTo>
                <a:cubicBezTo>
                  <a:pt x="497" y="1354"/>
                  <a:pt x="581" y="1206"/>
                  <a:pt x="506" y="1193"/>
                </a:cubicBezTo>
                <a:cubicBezTo>
                  <a:pt x="546" y="1200"/>
                  <a:pt x="523" y="1283"/>
                  <a:pt x="554" y="1342"/>
                </a:cubicBezTo>
                <a:cubicBezTo>
                  <a:pt x="499" y="1319"/>
                  <a:pt x="441" y="1228"/>
                  <a:pt x="376" y="1239"/>
                </a:cubicBezTo>
                <a:cubicBezTo>
                  <a:pt x="349" y="1243"/>
                  <a:pt x="318" y="1256"/>
                  <a:pt x="290" y="1243"/>
                </a:cubicBezTo>
                <a:cubicBezTo>
                  <a:pt x="252" y="1224"/>
                  <a:pt x="258" y="1171"/>
                  <a:pt x="236" y="1140"/>
                </a:cubicBezTo>
                <a:cubicBezTo>
                  <a:pt x="254" y="1168"/>
                  <a:pt x="251" y="1204"/>
                  <a:pt x="271" y="1231"/>
                </a:cubicBezTo>
                <a:cubicBezTo>
                  <a:pt x="297" y="1266"/>
                  <a:pt x="340" y="1250"/>
                  <a:pt x="375" y="1245"/>
                </a:cubicBezTo>
                <a:cubicBezTo>
                  <a:pt x="414" y="1240"/>
                  <a:pt x="436" y="1261"/>
                  <a:pt x="458" y="1289"/>
                </a:cubicBezTo>
                <a:cubicBezTo>
                  <a:pt x="486" y="1323"/>
                  <a:pt x="521" y="1338"/>
                  <a:pt x="556" y="1362"/>
                </a:cubicBezTo>
                <a:cubicBezTo>
                  <a:pt x="547" y="1367"/>
                  <a:pt x="444" y="1397"/>
                  <a:pt x="444" y="1397"/>
                </a:cubicBezTo>
                <a:cubicBezTo>
                  <a:pt x="472" y="1398"/>
                  <a:pt x="498" y="1399"/>
                  <a:pt x="525" y="1390"/>
                </a:cubicBezTo>
                <a:cubicBezTo>
                  <a:pt x="515" y="1420"/>
                  <a:pt x="525" y="1459"/>
                  <a:pt x="511" y="1488"/>
                </a:cubicBezTo>
                <a:cubicBezTo>
                  <a:pt x="496" y="1522"/>
                  <a:pt x="457" y="1549"/>
                  <a:pt x="456" y="1590"/>
                </a:cubicBezTo>
                <a:cubicBezTo>
                  <a:pt x="407" y="1556"/>
                  <a:pt x="491" y="1522"/>
                  <a:pt x="439" y="1467"/>
                </a:cubicBezTo>
                <a:cubicBezTo>
                  <a:pt x="415" y="1440"/>
                  <a:pt x="448" y="1397"/>
                  <a:pt x="386" y="1352"/>
                </a:cubicBezTo>
                <a:cubicBezTo>
                  <a:pt x="439" y="1397"/>
                  <a:pt x="394" y="1427"/>
                  <a:pt x="438" y="1482"/>
                </a:cubicBezTo>
                <a:cubicBezTo>
                  <a:pt x="451" y="1499"/>
                  <a:pt x="444" y="1521"/>
                  <a:pt x="433" y="1538"/>
                </a:cubicBezTo>
                <a:cubicBezTo>
                  <a:pt x="408" y="1569"/>
                  <a:pt x="445" y="1588"/>
                  <a:pt x="454" y="1614"/>
                </a:cubicBezTo>
                <a:cubicBezTo>
                  <a:pt x="397" y="1635"/>
                  <a:pt x="401" y="1604"/>
                  <a:pt x="365" y="1569"/>
                </a:cubicBezTo>
                <a:cubicBezTo>
                  <a:pt x="339" y="1544"/>
                  <a:pt x="316" y="1537"/>
                  <a:pt x="282" y="1530"/>
                </a:cubicBezTo>
                <a:cubicBezTo>
                  <a:pt x="254" y="1521"/>
                  <a:pt x="306" y="1548"/>
                  <a:pt x="324" y="1555"/>
                </a:cubicBezTo>
                <a:cubicBezTo>
                  <a:pt x="361" y="1565"/>
                  <a:pt x="383" y="1596"/>
                  <a:pt x="387" y="1634"/>
                </a:cubicBezTo>
                <a:cubicBezTo>
                  <a:pt x="325" y="1661"/>
                  <a:pt x="311" y="1610"/>
                  <a:pt x="283" y="1570"/>
                </a:cubicBezTo>
                <a:cubicBezTo>
                  <a:pt x="263" y="1542"/>
                  <a:pt x="186" y="1547"/>
                  <a:pt x="160" y="1566"/>
                </a:cubicBezTo>
                <a:cubicBezTo>
                  <a:pt x="161" y="1567"/>
                  <a:pt x="72" y="1526"/>
                  <a:pt x="67" y="1533"/>
                </a:cubicBezTo>
                <a:cubicBezTo>
                  <a:pt x="66" y="1535"/>
                  <a:pt x="108" y="1548"/>
                  <a:pt x="130" y="1563"/>
                </a:cubicBezTo>
                <a:cubicBezTo>
                  <a:pt x="147" y="1574"/>
                  <a:pt x="146" y="1589"/>
                  <a:pt x="145" y="1590"/>
                </a:cubicBezTo>
                <a:cubicBezTo>
                  <a:pt x="143" y="1594"/>
                  <a:pt x="123" y="1620"/>
                  <a:pt x="103" y="1634"/>
                </a:cubicBezTo>
                <a:cubicBezTo>
                  <a:pt x="79" y="1651"/>
                  <a:pt x="9" y="1659"/>
                  <a:pt x="0" y="1659"/>
                </a:cubicBezTo>
                <a:cubicBezTo>
                  <a:pt x="10" y="1659"/>
                  <a:pt x="95" y="1664"/>
                  <a:pt x="123" y="1637"/>
                </a:cubicBezTo>
                <a:cubicBezTo>
                  <a:pt x="137" y="1623"/>
                  <a:pt x="178" y="1573"/>
                  <a:pt x="185" y="1571"/>
                </a:cubicBezTo>
                <a:cubicBezTo>
                  <a:pt x="205" y="1563"/>
                  <a:pt x="258" y="1569"/>
                  <a:pt x="270" y="1588"/>
                </a:cubicBezTo>
                <a:cubicBezTo>
                  <a:pt x="304" y="1641"/>
                  <a:pt x="330" y="1678"/>
                  <a:pt x="400" y="1656"/>
                </a:cubicBezTo>
                <a:cubicBezTo>
                  <a:pt x="453" y="1639"/>
                  <a:pt x="495" y="1644"/>
                  <a:pt x="544" y="1673"/>
                </a:cubicBezTo>
                <a:cubicBezTo>
                  <a:pt x="515" y="1696"/>
                  <a:pt x="493" y="1719"/>
                  <a:pt x="466" y="1745"/>
                </a:cubicBezTo>
                <a:cubicBezTo>
                  <a:pt x="449" y="1762"/>
                  <a:pt x="403" y="1835"/>
                  <a:pt x="378" y="1831"/>
                </a:cubicBezTo>
                <a:cubicBezTo>
                  <a:pt x="330" y="1822"/>
                  <a:pt x="300" y="1766"/>
                  <a:pt x="252" y="1750"/>
                </a:cubicBezTo>
                <a:cubicBezTo>
                  <a:pt x="243" y="1747"/>
                  <a:pt x="205" y="1738"/>
                  <a:pt x="183" y="1733"/>
                </a:cubicBezTo>
                <a:cubicBezTo>
                  <a:pt x="209" y="1741"/>
                  <a:pt x="243" y="1755"/>
                  <a:pt x="253" y="1759"/>
                </a:cubicBezTo>
                <a:cubicBezTo>
                  <a:pt x="292" y="1778"/>
                  <a:pt x="327" y="1846"/>
                  <a:pt x="368" y="1850"/>
                </a:cubicBezTo>
                <a:cubicBezTo>
                  <a:pt x="345" y="1872"/>
                  <a:pt x="336" y="1901"/>
                  <a:pt x="302" y="1906"/>
                </a:cubicBezTo>
                <a:cubicBezTo>
                  <a:pt x="261" y="1913"/>
                  <a:pt x="225" y="1904"/>
                  <a:pt x="184" y="1900"/>
                </a:cubicBezTo>
                <a:cubicBezTo>
                  <a:pt x="220" y="1917"/>
                  <a:pt x="294" y="1931"/>
                  <a:pt x="316" y="1921"/>
                </a:cubicBezTo>
                <a:cubicBezTo>
                  <a:pt x="312" y="1927"/>
                  <a:pt x="308" y="1933"/>
                  <a:pt x="304" y="1939"/>
                </a:cubicBezTo>
                <a:cubicBezTo>
                  <a:pt x="326" y="1922"/>
                  <a:pt x="359" y="1906"/>
                  <a:pt x="374" y="1883"/>
                </a:cubicBezTo>
                <a:cubicBezTo>
                  <a:pt x="379" y="1916"/>
                  <a:pt x="393" y="1946"/>
                  <a:pt x="399" y="1979"/>
                </a:cubicBezTo>
                <a:cubicBezTo>
                  <a:pt x="400" y="1986"/>
                  <a:pt x="402" y="2022"/>
                  <a:pt x="368" y="2025"/>
                </a:cubicBezTo>
                <a:cubicBezTo>
                  <a:pt x="407" y="2034"/>
                  <a:pt x="407" y="2003"/>
                  <a:pt x="408" y="1992"/>
                </a:cubicBezTo>
                <a:cubicBezTo>
                  <a:pt x="412" y="1962"/>
                  <a:pt x="398" y="1930"/>
                  <a:pt x="392" y="1901"/>
                </a:cubicBezTo>
                <a:cubicBezTo>
                  <a:pt x="386" y="1869"/>
                  <a:pt x="412" y="1843"/>
                  <a:pt x="441" y="1824"/>
                </a:cubicBezTo>
                <a:cubicBezTo>
                  <a:pt x="508" y="1789"/>
                  <a:pt x="553" y="1716"/>
                  <a:pt x="603" y="1693"/>
                </a:cubicBezTo>
                <a:cubicBezTo>
                  <a:pt x="611" y="1704"/>
                  <a:pt x="669" y="1694"/>
                  <a:pt x="672" y="1684"/>
                </a:cubicBezTo>
                <a:cubicBezTo>
                  <a:pt x="690" y="1653"/>
                  <a:pt x="726" y="1695"/>
                  <a:pt x="740" y="1698"/>
                </a:cubicBezTo>
                <a:cubicBezTo>
                  <a:pt x="790" y="1755"/>
                  <a:pt x="841" y="1722"/>
                  <a:pt x="898" y="1711"/>
                </a:cubicBezTo>
                <a:cubicBezTo>
                  <a:pt x="935" y="1704"/>
                  <a:pt x="1036" y="1686"/>
                  <a:pt x="1034" y="1753"/>
                </a:cubicBezTo>
                <a:cubicBezTo>
                  <a:pt x="1034" y="1750"/>
                  <a:pt x="1062" y="1752"/>
                  <a:pt x="1077" y="1767"/>
                </a:cubicBezTo>
                <a:cubicBezTo>
                  <a:pt x="1084" y="1768"/>
                  <a:pt x="1091" y="1770"/>
                  <a:pt x="1099" y="1771"/>
                </a:cubicBezTo>
                <a:cubicBezTo>
                  <a:pt x="1100" y="1759"/>
                  <a:pt x="1094" y="1749"/>
                  <a:pt x="1076" y="1746"/>
                </a:cubicBezTo>
                <a:cubicBezTo>
                  <a:pt x="1132" y="1731"/>
                  <a:pt x="1148" y="1724"/>
                  <a:pt x="1185" y="1772"/>
                </a:cubicBezTo>
                <a:cubicBezTo>
                  <a:pt x="1206" y="1799"/>
                  <a:pt x="1240" y="1806"/>
                  <a:pt x="1269" y="1819"/>
                </a:cubicBezTo>
                <a:cubicBezTo>
                  <a:pt x="1264" y="1797"/>
                  <a:pt x="1263" y="1773"/>
                  <a:pt x="1263" y="1751"/>
                </a:cubicBezTo>
                <a:cubicBezTo>
                  <a:pt x="1256" y="1750"/>
                  <a:pt x="1250" y="1749"/>
                  <a:pt x="1245" y="1747"/>
                </a:cubicBezTo>
                <a:close/>
                <a:moveTo>
                  <a:pt x="731" y="847"/>
                </a:moveTo>
                <a:cubicBezTo>
                  <a:pt x="710" y="807"/>
                  <a:pt x="686" y="630"/>
                  <a:pt x="759" y="613"/>
                </a:cubicBezTo>
                <a:cubicBezTo>
                  <a:pt x="835" y="595"/>
                  <a:pt x="781" y="629"/>
                  <a:pt x="800" y="667"/>
                </a:cubicBezTo>
                <a:cubicBezTo>
                  <a:pt x="816" y="700"/>
                  <a:pt x="866" y="680"/>
                  <a:pt x="888" y="705"/>
                </a:cubicBezTo>
                <a:cubicBezTo>
                  <a:pt x="910" y="729"/>
                  <a:pt x="858" y="776"/>
                  <a:pt x="843" y="792"/>
                </a:cubicBezTo>
                <a:cubicBezTo>
                  <a:pt x="812" y="826"/>
                  <a:pt x="755" y="814"/>
                  <a:pt x="731" y="847"/>
                </a:cubicBezTo>
                <a:close/>
                <a:moveTo>
                  <a:pt x="732" y="1509"/>
                </a:moveTo>
                <a:cubicBezTo>
                  <a:pt x="725" y="1552"/>
                  <a:pt x="673" y="1572"/>
                  <a:pt x="692" y="1623"/>
                </a:cubicBezTo>
                <a:cubicBezTo>
                  <a:pt x="714" y="1679"/>
                  <a:pt x="532" y="1646"/>
                  <a:pt x="505" y="1623"/>
                </a:cubicBezTo>
                <a:cubicBezTo>
                  <a:pt x="478" y="1601"/>
                  <a:pt x="464" y="1598"/>
                  <a:pt x="486" y="1557"/>
                </a:cubicBezTo>
                <a:cubicBezTo>
                  <a:pt x="508" y="1515"/>
                  <a:pt x="530" y="1481"/>
                  <a:pt x="528" y="1432"/>
                </a:cubicBezTo>
                <a:cubicBezTo>
                  <a:pt x="527" y="1403"/>
                  <a:pt x="540" y="1369"/>
                  <a:pt x="579" y="1378"/>
                </a:cubicBezTo>
                <a:cubicBezTo>
                  <a:pt x="615" y="1386"/>
                  <a:pt x="633" y="1432"/>
                  <a:pt x="677" y="1415"/>
                </a:cubicBezTo>
                <a:cubicBezTo>
                  <a:pt x="712" y="1402"/>
                  <a:pt x="706" y="1397"/>
                  <a:pt x="742" y="1388"/>
                </a:cubicBezTo>
                <a:cubicBezTo>
                  <a:pt x="712" y="1431"/>
                  <a:pt x="740" y="1464"/>
                  <a:pt x="732" y="1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34" name="bat_upsidedown2"/>
          <p:cNvSpPr>
            <a:spLocks/>
          </p:cNvSpPr>
          <p:nvPr/>
        </p:nvSpPr>
        <p:spPr bwMode="auto">
          <a:xfrm>
            <a:off x="13311219" y="5171687"/>
            <a:ext cx="350154" cy="565324"/>
          </a:xfrm>
          <a:custGeom>
            <a:avLst/>
            <a:gdLst>
              <a:gd name="T0" fmla="*/ 208 w 364"/>
              <a:gd name="T1" fmla="*/ 58 h 591"/>
              <a:gd name="T2" fmla="*/ 223 w 364"/>
              <a:gd name="T3" fmla="*/ 116 h 591"/>
              <a:gd name="T4" fmla="*/ 225 w 364"/>
              <a:gd name="T5" fmla="*/ 137 h 591"/>
              <a:gd name="T6" fmla="*/ 235 w 364"/>
              <a:gd name="T7" fmla="*/ 69 h 591"/>
              <a:gd name="T8" fmla="*/ 253 w 364"/>
              <a:gd name="T9" fmla="*/ 591 h 591"/>
              <a:gd name="T10" fmla="*/ 215 w 364"/>
              <a:gd name="T11" fmla="*/ 413 h 591"/>
              <a:gd name="T12" fmla="*/ 214 w 364"/>
              <a:gd name="T13" fmla="*/ 453 h 591"/>
              <a:gd name="T14" fmla="*/ 203 w 364"/>
              <a:gd name="T15" fmla="*/ 523 h 591"/>
              <a:gd name="T16" fmla="*/ 182 w 364"/>
              <a:gd name="T17" fmla="*/ 487 h 591"/>
              <a:gd name="T18" fmla="*/ 164 w 364"/>
              <a:gd name="T19" fmla="*/ 526 h 591"/>
              <a:gd name="T20" fmla="*/ 151 w 364"/>
              <a:gd name="T21" fmla="*/ 454 h 591"/>
              <a:gd name="T22" fmla="*/ 155 w 364"/>
              <a:gd name="T23" fmla="*/ 411 h 591"/>
              <a:gd name="T24" fmla="*/ 107 w 364"/>
              <a:gd name="T25" fmla="*/ 573 h 591"/>
              <a:gd name="T26" fmla="*/ 121 w 364"/>
              <a:gd name="T27" fmla="*/ 71 h 591"/>
              <a:gd name="T28" fmla="*/ 136 w 364"/>
              <a:gd name="T29" fmla="*/ 134 h 591"/>
              <a:gd name="T30" fmla="*/ 144 w 364"/>
              <a:gd name="T31" fmla="*/ 128 h 591"/>
              <a:gd name="T32" fmla="*/ 153 w 364"/>
              <a:gd name="T33" fmla="*/ 101 h 591"/>
              <a:gd name="T34" fmla="*/ 155 w 364"/>
              <a:gd name="T35" fmla="*/ 60 h 591"/>
              <a:gd name="T36" fmla="*/ 162 w 364"/>
              <a:gd name="T37" fmla="*/ 35 h 591"/>
              <a:gd name="T38" fmla="*/ 156 w 364"/>
              <a:gd name="T39" fmla="*/ 15 h 591"/>
              <a:gd name="T40" fmla="*/ 161 w 364"/>
              <a:gd name="T41" fmla="*/ 2 h 591"/>
              <a:gd name="T42" fmla="*/ 167 w 364"/>
              <a:gd name="T43" fmla="*/ 12 h 591"/>
              <a:gd name="T44" fmla="*/ 170 w 364"/>
              <a:gd name="T45" fmla="*/ 3 h 591"/>
              <a:gd name="T46" fmla="*/ 174 w 364"/>
              <a:gd name="T47" fmla="*/ 13 h 591"/>
              <a:gd name="T48" fmla="*/ 173 w 364"/>
              <a:gd name="T49" fmla="*/ 37 h 591"/>
              <a:gd name="T50" fmla="*/ 174 w 364"/>
              <a:gd name="T51" fmla="*/ 52 h 591"/>
              <a:gd name="T52" fmla="*/ 185 w 364"/>
              <a:gd name="T53" fmla="*/ 96 h 591"/>
              <a:gd name="T54" fmla="*/ 192 w 364"/>
              <a:gd name="T55" fmla="*/ 49 h 591"/>
              <a:gd name="T56" fmla="*/ 197 w 364"/>
              <a:gd name="T57" fmla="*/ 31 h 591"/>
              <a:gd name="T58" fmla="*/ 194 w 364"/>
              <a:gd name="T59" fmla="*/ 11 h 591"/>
              <a:gd name="T60" fmla="*/ 199 w 364"/>
              <a:gd name="T61" fmla="*/ 2 h 591"/>
              <a:gd name="T62" fmla="*/ 202 w 364"/>
              <a:gd name="T63" fmla="*/ 13 h 591"/>
              <a:gd name="T64" fmla="*/ 202 w 364"/>
              <a:gd name="T65" fmla="*/ 2 h 591"/>
              <a:gd name="T66" fmla="*/ 211 w 364"/>
              <a:gd name="T67" fmla="*/ 15 h 591"/>
              <a:gd name="T68" fmla="*/ 206 w 364"/>
              <a:gd name="T69" fmla="*/ 35 h 591"/>
              <a:gd name="T70" fmla="*/ 208 w 364"/>
              <a:gd name="T71" fmla="*/ 58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4" h="591">
                <a:moveTo>
                  <a:pt x="208" y="58"/>
                </a:moveTo>
                <a:cubicBezTo>
                  <a:pt x="208" y="87"/>
                  <a:pt x="221" y="111"/>
                  <a:pt x="223" y="116"/>
                </a:cubicBezTo>
                <a:cubicBezTo>
                  <a:pt x="224" y="121"/>
                  <a:pt x="223" y="138"/>
                  <a:pt x="225" y="137"/>
                </a:cubicBezTo>
                <a:cubicBezTo>
                  <a:pt x="230" y="132"/>
                  <a:pt x="234" y="88"/>
                  <a:pt x="235" y="69"/>
                </a:cubicBezTo>
                <a:cubicBezTo>
                  <a:pt x="309" y="144"/>
                  <a:pt x="364" y="460"/>
                  <a:pt x="253" y="591"/>
                </a:cubicBezTo>
                <a:cubicBezTo>
                  <a:pt x="261" y="460"/>
                  <a:pt x="231" y="435"/>
                  <a:pt x="215" y="413"/>
                </a:cubicBezTo>
                <a:cubicBezTo>
                  <a:pt x="207" y="424"/>
                  <a:pt x="211" y="444"/>
                  <a:pt x="214" y="453"/>
                </a:cubicBezTo>
                <a:cubicBezTo>
                  <a:pt x="217" y="462"/>
                  <a:pt x="236" y="491"/>
                  <a:pt x="203" y="523"/>
                </a:cubicBezTo>
                <a:cubicBezTo>
                  <a:pt x="208" y="487"/>
                  <a:pt x="191" y="487"/>
                  <a:pt x="182" y="487"/>
                </a:cubicBezTo>
                <a:cubicBezTo>
                  <a:pt x="174" y="487"/>
                  <a:pt x="156" y="496"/>
                  <a:pt x="164" y="526"/>
                </a:cubicBezTo>
                <a:cubicBezTo>
                  <a:pt x="136" y="497"/>
                  <a:pt x="141" y="471"/>
                  <a:pt x="151" y="454"/>
                </a:cubicBezTo>
                <a:cubicBezTo>
                  <a:pt x="161" y="437"/>
                  <a:pt x="158" y="422"/>
                  <a:pt x="155" y="411"/>
                </a:cubicBezTo>
                <a:cubicBezTo>
                  <a:pt x="137" y="425"/>
                  <a:pt x="79" y="495"/>
                  <a:pt x="107" y="573"/>
                </a:cubicBezTo>
                <a:cubicBezTo>
                  <a:pt x="0" y="476"/>
                  <a:pt x="30" y="152"/>
                  <a:pt x="121" y="71"/>
                </a:cubicBezTo>
                <a:cubicBezTo>
                  <a:pt x="129" y="64"/>
                  <a:pt x="125" y="120"/>
                  <a:pt x="136" y="134"/>
                </a:cubicBezTo>
                <a:cubicBezTo>
                  <a:pt x="145" y="145"/>
                  <a:pt x="141" y="136"/>
                  <a:pt x="144" y="128"/>
                </a:cubicBezTo>
                <a:cubicBezTo>
                  <a:pt x="144" y="118"/>
                  <a:pt x="148" y="111"/>
                  <a:pt x="153" y="101"/>
                </a:cubicBezTo>
                <a:cubicBezTo>
                  <a:pt x="155" y="69"/>
                  <a:pt x="154" y="76"/>
                  <a:pt x="155" y="60"/>
                </a:cubicBezTo>
                <a:cubicBezTo>
                  <a:pt x="155" y="53"/>
                  <a:pt x="162" y="44"/>
                  <a:pt x="162" y="35"/>
                </a:cubicBezTo>
                <a:cubicBezTo>
                  <a:pt x="162" y="27"/>
                  <a:pt x="156" y="20"/>
                  <a:pt x="156" y="15"/>
                </a:cubicBezTo>
                <a:cubicBezTo>
                  <a:pt x="156" y="10"/>
                  <a:pt x="156" y="4"/>
                  <a:pt x="161" y="2"/>
                </a:cubicBezTo>
                <a:cubicBezTo>
                  <a:pt x="164" y="0"/>
                  <a:pt x="164" y="12"/>
                  <a:pt x="167" y="12"/>
                </a:cubicBezTo>
                <a:cubicBezTo>
                  <a:pt x="169" y="12"/>
                  <a:pt x="167" y="4"/>
                  <a:pt x="170" y="3"/>
                </a:cubicBezTo>
                <a:cubicBezTo>
                  <a:pt x="173" y="1"/>
                  <a:pt x="173" y="10"/>
                  <a:pt x="174" y="13"/>
                </a:cubicBezTo>
                <a:cubicBezTo>
                  <a:pt x="175" y="16"/>
                  <a:pt x="172" y="30"/>
                  <a:pt x="173" y="37"/>
                </a:cubicBezTo>
                <a:cubicBezTo>
                  <a:pt x="174" y="43"/>
                  <a:pt x="175" y="46"/>
                  <a:pt x="174" y="52"/>
                </a:cubicBezTo>
                <a:cubicBezTo>
                  <a:pt x="174" y="57"/>
                  <a:pt x="177" y="97"/>
                  <a:pt x="185" y="96"/>
                </a:cubicBezTo>
                <a:cubicBezTo>
                  <a:pt x="189" y="96"/>
                  <a:pt x="194" y="60"/>
                  <a:pt x="192" y="49"/>
                </a:cubicBezTo>
                <a:cubicBezTo>
                  <a:pt x="191" y="43"/>
                  <a:pt x="197" y="36"/>
                  <a:pt x="197" y="31"/>
                </a:cubicBezTo>
                <a:cubicBezTo>
                  <a:pt x="196" y="22"/>
                  <a:pt x="191" y="17"/>
                  <a:pt x="194" y="11"/>
                </a:cubicBezTo>
                <a:cubicBezTo>
                  <a:pt x="195" y="9"/>
                  <a:pt x="196" y="1"/>
                  <a:pt x="199" y="2"/>
                </a:cubicBezTo>
                <a:cubicBezTo>
                  <a:pt x="202" y="2"/>
                  <a:pt x="199" y="13"/>
                  <a:pt x="202" y="13"/>
                </a:cubicBezTo>
                <a:cubicBezTo>
                  <a:pt x="205" y="13"/>
                  <a:pt x="200" y="3"/>
                  <a:pt x="202" y="2"/>
                </a:cubicBezTo>
                <a:cubicBezTo>
                  <a:pt x="204" y="2"/>
                  <a:pt x="211" y="12"/>
                  <a:pt x="211" y="15"/>
                </a:cubicBezTo>
                <a:cubicBezTo>
                  <a:pt x="212" y="19"/>
                  <a:pt x="205" y="28"/>
                  <a:pt x="206" y="35"/>
                </a:cubicBezTo>
                <a:cubicBezTo>
                  <a:pt x="208" y="46"/>
                  <a:pt x="208" y="58"/>
                  <a:pt x="208" y="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35" name="bat4"/>
          <p:cNvSpPr>
            <a:spLocks/>
          </p:cNvSpPr>
          <p:nvPr/>
        </p:nvSpPr>
        <p:spPr bwMode="auto">
          <a:xfrm rot="1174705">
            <a:off x="11410045" y="831529"/>
            <a:ext cx="628049" cy="287537"/>
          </a:xfrm>
          <a:custGeom>
            <a:avLst/>
            <a:gdLst>
              <a:gd name="T0" fmla="*/ 564 w 970"/>
              <a:gd name="T1" fmla="*/ 391 h 443"/>
              <a:gd name="T2" fmla="*/ 688 w 970"/>
              <a:gd name="T3" fmla="*/ 294 h 443"/>
              <a:gd name="T4" fmla="*/ 839 w 970"/>
              <a:gd name="T5" fmla="*/ 192 h 443"/>
              <a:gd name="T6" fmla="*/ 970 w 970"/>
              <a:gd name="T7" fmla="*/ 0 h 443"/>
              <a:gd name="T8" fmla="*/ 702 w 970"/>
              <a:gd name="T9" fmla="*/ 171 h 443"/>
              <a:gd name="T10" fmla="*/ 582 w 970"/>
              <a:gd name="T11" fmla="*/ 292 h 443"/>
              <a:gd name="T12" fmla="*/ 562 w 970"/>
              <a:gd name="T13" fmla="*/ 273 h 443"/>
              <a:gd name="T14" fmla="*/ 588 w 970"/>
              <a:gd name="T15" fmla="*/ 204 h 443"/>
              <a:gd name="T16" fmla="*/ 516 w 970"/>
              <a:gd name="T17" fmla="*/ 255 h 443"/>
              <a:gd name="T18" fmla="*/ 436 w 970"/>
              <a:gd name="T19" fmla="*/ 218 h 443"/>
              <a:gd name="T20" fmla="*/ 491 w 970"/>
              <a:gd name="T21" fmla="*/ 290 h 443"/>
              <a:gd name="T22" fmla="*/ 466 w 970"/>
              <a:gd name="T23" fmla="*/ 317 h 443"/>
              <a:gd name="T24" fmla="*/ 288 w 970"/>
              <a:gd name="T25" fmla="*/ 144 h 443"/>
              <a:gd name="T26" fmla="*/ 0 w 970"/>
              <a:gd name="T27" fmla="*/ 72 h 443"/>
              <a:gd name="T28" fmla="*/ 226 w 970"/>
              <a:gd name="T29" fmla="*/ 247 h 443"/>
              <a:gd name="T30" fmla="*/ 399 w 970"/>
              <a:gd name="T31" fmla="*/ 341 h 443"/>
              <a:gd name="T32" fmla="*/ 493 w 970"/>
              <a:gd name="T33" fmla="*/ 434 h 443"/>
              <a:gd name="T34" fmla="*/ 517 w 970"/>
              <a:gd name="T35" fmla="*/ 409 h 443"/>
              <a:gd name="T36" fmla="*/ 541 w 970"/>
              <a:gd name="T37" fmla="*/ 435 h 443"/>
              <a:gd name="T38" fmla="*/ 564 w 970"/>
              <a:gd name="T39" fmla="*/ 391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0" h="443">
                <a:moveTo>
                  <a:pt x="564" y="391"/>
                </a:moveTo>
                <a:cubicBezTo>
                  <a:pt x="573" y="375"/>
                  <a:pt x="608" y="280"/>
                  <a:pt x="688" y="294"/>
                </a:cubicBezTo>
                <a:cubicBezTo>
                  <a:pt x="735" y="223"/>
                  <a:pt x="784" y="190"/>
                  <a:pt x="839" y="192"/>
                </a:cubicBezTo>
                <a:cubicBezTo>
                  <a:pt x="850" y="90"/>
                  <a:pt x="935" y="43"/>
                  <a:pt x="970" y="0"/>
                </a:cubicBezTo>
                <a:cubicBezTo>
                  <a:pt x="847" y="63"/>
                  <a:pt x="740" y="128"/>
                  <a:pt x="702" y="171"/>
                </a:cubicBezTo>
                <a:cubicBezTo>
                  <a:pt x="663" y="214"/>
                  <a:pt x="597" y="279"/>
                  <a:pt x="582" y="292"/>
                </a:cubicBezTo>
                <a:cubicBezTo>
                  <a:pt x="572" y="282"/>
                  <a:pt x="560" y="281"/>
                  <a:pt x="562" y="273"/>
                </a:cubicBezTo>
                <a:cubicBezTo>
                  <a:pt x="564" y="265"/>
                  <a:pt x="603" y="235"/>
                  <a:pt x="588" y="204"/>
                </a:cubicBezTo>
                <a:cubicBezTo>
                  <a:pt x="560" y="235"/>
                  <a:pt x="541" y="253"/>
                  <a:pt x="516" y="255"/>
                </a:cubicBezTo>
                <a:cubicBezTo>
                  <a:pt x="491" y="256"/>
                  <a:pt x="459" y="241"/>
                  <a:pt x="436" y="218"/>
                </a:cubicBezTo>
                <a:cubicBezTo>
                  <a:pt x="445" y="257"/>
                  <a:pt x="472" y="283"/>
                  <a:pt x="491" y="290"/>
                </a:cubicBezTo>
                <a:cubicBezTo>
                  <a:pt x="485" y="302"/>
                  <a:pt x="473" y="317"/>
                  <a:pt x="466" y="317"/>
                </a:cubicBezTo>
                <a:cubicBezTo>
                  <a:pt x="438" y="303"/>
                  <a:pt x="318" y="162"/>
                  <a:pt x="288" y="144"/>
                </a:cubicBezTo>
                <a:cubicBezTo>
                  <a:pt x="243" y="137"/>
                  <a:pt x="50" y="83"/>
                  <a:pt x="0" y="72"/>
                </a:cubicBezTo>
                <a:cubicBezTo>
                  <a:pt x="57" y="113"/>
                  <a:pt x="194" y="183"/>
                  <a:pt x="226" y="247"/>
                </a:cubicBezTo>
                <a:cubicBezTo>
                  <a:pt x="268" y="246"/>
                  <a:pt x="383" y="288"/>
                  <a:pt x="399" y="341"/>
                </a:cubicBezTo>
                <a:cubicBezTo>
                  <a:pt x="459" y="364"/>
                  <a:pt x="489" y="410"/>
                  <a:pt x="493" y="434"/>
                </a:cubicBezTo>
                <a:cubicBezTo>
                  <a:pt x="494" y="443"/>
                  <a:pt x="502" y="409"/>
                  <a:pt x="517" y="409"/>
                </a:cubicBezTo>
                <a:cubicBezTo>
                  <a:pt x="530" y="408"/>
                  <a:pt x="537" y="417"/>
                  <a:pt x="541" y="435"/>
                </a:cubicBezTo>
                <a:cubicBezTo>
                  <a:pt x="552" y="416"/>
                  <a:pt x="556" y="408"/>
                  <a:pt x="564" y="3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36" name="bat1"/>
          <p:cNvSpPr>
            <a:spLocks/>
          </p:cNvSpPr>
          <p:nvPr/>
        </p:nvSpPr>
        <p:spPr bwMode="auto">
          <a:xfrm>
            <a:off x="12721601" y="867110"/>
            <a:ext cx="855992" cy="207809"/>
          </a:xfrm>
          <a:custGeom>
            <a:avLst/>
            <a:gdLst>
              <a:gd name="T0" fmla="*/ 1095 w 1965"/>
              <a:gd name="T1" fmla="*/ 253 h 475"/>
              <a:gd name="T2" fmla="*/ 1305 w 1965"/>
              <a:gd name="T3" fmla="*/ 94 h 475"/>
              <a:gd name="T4" fmla="*/ 1423 w 1965"/>
              <a:gd name="T5" fmla="*/ 10 h 475"/>
              <a:gd name="T6" fmla="*/ 1965 w 1965"/>
              <a:gd name="T7" fmla="*/ 132 h 475"/>
              <a:gd name="T8" fmla="*/ 1538 w 1965"/>
              <a:gd name="T9" fmla="*/ 142 h 475"/>
              <a:gd name="T10" fmla="*/ 1514 w 1965"/>
              <a:gd name="T11" fmla="*/ 168 h 475"/>
              <a:gd name="T12" fmla="*/ 1309 w 1965"/>
              <a:gd name="T13" fmla="*/ 302 h 475"/>
              <a:gd name="T14" fmla="*/ 1096 w 1965"/>
              <a:gd name="T15" fmla="*/ 403 h 475"/>
              <a:gd name="T16" fmla="*/ 1079 w 1965"/>
              <a:gd name="T17" fmla="*/ 452 h 475"/>
              <a:gd name="T18" fmla="*/ 1026 w 1965"/>
              <a:gd name="T19" fmla="*/ 450 h 475"/>
              <a:gd name="T20" fmla="*/ 977 w 1965"/>
              <a:gd name="T21" fmla="*/ 464 h 475"/>
              <a:gd name="T22" fmla="*/ 942 w 1965"/>
              <a:gd name="T23" fmla="*/ 408 h 475"/>
              <a:gd name="T24" fmla="*/ 684 w 1965"/>
              <a:gd name="T25" fmla="*/ 365 h 475"/>
              <a:gd name="T26" fmla="*/ 369 w 1965"/>
              <a:gd name="T27" fmla="*/ 335 h 475"/>
              <a:gd name="T28" fmla="*/ 0 w 1965"/>
              <a:gd name="T29" fmla="*/ 381 h 475"/>
              <a:gd name="T30" fmla="*/ 513 w 1965"/>
              <a:gd name="T31" fmla="*/ 90 h 475"/>
              <a:gd name="T32" fmla="*/ 850 w 1965"/>
              <a:gd name="T33" fmla="*/ 289 h 475"/>
              <a:gd name="T34" fmla="*/ 946 w 1965"/>
              <a:gd name="T35" fmla="*/ 279 h 475"/>
              <a:gd name="T36" fmla="*/ 941 w 1965"/>
              <a:gd name="T37" fmla="*/ 245 h 475"/>
              <a:gd name="T38" fmla="*/ 863 w 1965"/>
              <a:gd name="T39" fmla="*/ 156 h 475"/>
              <a:gd name="T40" fmla="*/ 998 w 1965"/>
              <a:gd name="T41" fmla="*/ 189 h 475"/>
              <a:gd name="T42" fmla="*/ 1100 w 1965"/>
              <a:gd name="T43" fmla="*/ 119 h 475"/>
              <a:gd name="T44" fmla="*/ 1069 w 1965"/>
              <a:gd name="T45" fmla="*/ 220 h 475"/>
              <a:gd name="T46" fmla="*/ 1095 w 1965"/>
              <a:gd name="T47" fmla="*/ 253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5" h="475">
                <a:moveTo>
                  <a:pt x="1095" y="253"/>
                </a:moveTo>
                <a:cubicBezTo>
                  <a:pt x="1119" y="237"/>
                  <a:pt x="1259" y="170"/>
                  <a:pt x="1305" y="94"/>
                </a:cubicBezTo>
                <a:cubicBezTo>
                  <a:pt x="1350" y="18"/>
                  <a:pt x="1348" y="13"/>
                  <a:pt x="1423" y="10"/>
                </a:cubicBezTo>
                <a:cubicBezTo>
                  <a:pt x="1623" y="0"/>
                  <a:pt x="1899" y="82"/>
                  <a:pt x="1965" y="132"/>
                </a:cubicBezTo>
                <a:cubicBezTo>
                  <a:pt x="1759" y="106"/>
                  <a:pt x="1540" y="110"/>
                  <a:pt x="1538" y="142"/>
                </a:cubicBezTo>
                <a:cubicBezTo>
                  <a:pt x="1536" y="174"/>
                  <a:pt x="1572" y="190"/>
                  <a:pt x="1514" y="168"/>
                </a:cubicBezTo>
                <a:cubicBezTo>
                  <a:pt x="1456" y="146"/>
                  <a:pt x="1307" y="218"/>
                  <a:pt x="1309" y="302"/>
                </a:cubicBezTo>
                <a:cubicBezTo>
                  <a:pt x="1253" y="282"/>
                  <a:pt x="1130" y="291"/>
                  <a:pt x="1096" y="403"/>
                </a:cubicBezTo>
                <a:cubicBezTo>
                  <a:pt x="1090" y="423"/>
                  <a:pt x="1100" y="443"/>
                  <a:pt x="1079" y="452"/>
                </a:cubicBezTo>
                <a:cubicBezTo>
                  <a:pt x="1065" y="458"/>
                  <a:pt x="1043" y="447"/>
                  <a:pt x="1026" y="450"/>
                </a:cubicBezTo>
                <a:cubicBezTo>
                  <a:pt x="1008" y="453"/>
                  <a:pt x="993" y="475"/>
                  <a:pt x="977" y="464"/>
                </a:cubicBezTo>
                <a:cubicBezTo>
                  <a:pt x="958" y="452"/>
                  <a:pt x="967" y="425"/>
                  <a:pt x="942" y="408"/>
                </a:cubicBezTo>
                <a:cubicBezTo>
                  <a:pt x="861" y="355"/>
                  <a:pt x="732" y="349"/>
                  <a:pt x="684" y="365"/>
                </a:cubicBezTo>
                <a:cubicBezTo>
                  <a:pt x="575" y="295"/>
                  <a:pt x="427" y="275"/>
                  <a:pt x="369" y="335"/>
                </a:cubicBezTo>
                <a:cubicBezTo>
                  <a:pt x="268" y="293"/>
                  <a:pt x="50" y="333"/>
                  <a:pt x="0" y="381"/>
                </a:cubicBezTo>
                <a:cubicBezTo>
                  <a:pt x="162" y="230"/>
                  <a:pt x="417" y="44"/>
                  <a:pt x="513" y="90"/>
                </a:cubicBezTo>
                <a:cubicBezTo>
                  <a:pt x="609" y="136"/>
                  <a:pt x="828" y="275"/>
                  <a:pt x="850" y="289"/>
                </a:cubicBezTo>
                <a:cubicBezTo>
                  <a:pt x="900" y="285"/>
                  <a:pt x="941" y="289"/>
                  <a:pt x="946" y="279"/>
                </a:cubicBezTo>
                <a:cubicBezTo>
                  <a:pt x="953" y="265"/>
                  <a:pt x="961" y="238"/>
                  <a:pt x="941" y="245"/>
                </a:cubicBezTo>
                <a:cubicBezTo>
                  <a:pt x="890" y="262"/>
                  <a:pt x="859" y="168"/>
                  <a:pt x="863" y="156"/>
                </a:cubicBezTo>
                <a:cubicBezTo>
                  <a:pt x="910" y="178"/>
                  <a:pt x="944" y="202"/>
                  <a:pt x="998" y="189"/>
                </a:cubicBezTo>
                <a:cubicBezTo>
                  <a:pt x="1055" y="176"/>
                  <a:pt x="1070" y="155"/>
                  <a:pt x="1100" y="119"/>
                </a:cubicBezTo>
                <a:cubicBezTo>
                  <a:pt x="1124" y="147"/>
                  <a:pt x="1112" y="213"/>
                  <a:pt x="1069" y="220"/>
                </a:cubicBezTo>
                <a:cubicBezTo>
                  <a:pt x="1063" y="244"/>
                  <a:pt x="1095" y="253"/>
                  <a:pt x="1095" y="2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914400"/>
            <a:endParaRPr lang="en-US" sz="2400">
              <a:solidFill>
                <a:prstClr val="black"/>
              </a:solidFill>
              <a:latin typeface="Tw Cen MT"/>
            </a:endParaRPr>
          </a:p>
        </p:txBody>
      </p:sp>
      <p:sp>
        <p:nvSpPr>
          <p:cNvPr id="137" name="Title 1">
            <a:extLst>
              <a:ext uri="{FF2B5EF4-FFF2-40B4-BE49-F238E27FC236}">
                <a16:creationId xmlns:a16="http://schemas.microsoft.com/office/drawing/2014/main" id="{841D368C-7AC3-4307-9848-ADC4A080BFEC}"/>
              </a:ext>
            </a:extLst>
          </p:cNvPr>
          <p:cNvSpPr txBox="1">
            <a:spLocks/>
          </p:cNvSpPr>
          <p:nvPr/>
        </p:nvSpPr>
        <p:spPr>
          <a:xfrm>
            <a:off x="1114856" y="4628166"/>
            <a:ext cx="10368546" cy="1154466"/>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r>
              <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rPr>
              <a:t>The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market opportunity is the development of a master header file </a:t>
            </a:r>
          </a:p>
          <a:p>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by utilizing </a:t>
            </a:r>
            <a:r>
              <a:rPr lang="en-US" sz="2800" b="1"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Linking</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 &amp; </a:t>
            </a:r>
            <a:r>
              <a:rPr lang="en-US" sz="2800" b="1"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Block Chain </a:t>
            </a:r>
          </a:p>
        </p:txBody>
      </p:sp>
      <p:sp>
        <p:nvSpPr>
          <p:cNvPr id="138" name="bat2"/>
          <p:cNvSpPr>
            <a:spLocks/>
          </p:cNvSpPr>
          <p:nvPr/>
        </p:nvSpPr>
        <p:spPr bwMode="auto">
          <a:xfrm>
            <a:off x="1426846" y="753814"/>
            <a:ext cx="545129" cy="270363"/>
          </a:xfrm>
          <a:custGeom>
            <a:avLst/>
            <a:gdLst>
              <a:gd name="T0" fmla="*/ 956 w 1292"/>
              <a:gd name="T1" fmla="*/ 456 h 639"/>
              <a:gd name="T2" fmla="*/ 1124 w 1292"/>
              <a:gd name="T3" fmla="*/ 300 h 639"/>
              <a:gd name="T4" fmla="*/ 1292 w 1292"/>
              <a:gd name="T5" fmla="*/ 0 h 639"/>
              <a:gd name="T6" fmla="*/ 947 w 1292"/>
              <a:gd name="T7" fmla="*/ 226 h 639"/>
              <a:gd name="T8" fmla="*/ 797 w 1292"/>
              <a:gd name="T9" fmla="*/ 400 h 639"/>
              <a:gd name="T10" fmla="*/ 766 w 1292"/>
              <a:gd name="T11" fmla="*/ 382 h 639"/>
              <a:gd name="T12" fmla="*/ 780 w 1292"/>
              <a:gd name="T13" fmla="*/ 288 h 639"/>
              <a:gd name="T14" fmla="*/ 703 w 1292"/>
              <a:gd name="T15" fmla="*/ 373 h 639"/>
              <a:gd name="T16" fmla="*/ 613 w 1292"/>
              <a:gd name="T17" fmla="*/ 370 h 639"/>
              <a:gd name="T18" fmla="*/ 682 w 1292"/>
              <a:gd name="T19" fmla="*/ 421 h 639"/>
              <a:gd name="T20" fmla="*/ 659 w 1292"/>
              <a:gd name="T21" fmla="*/ 466 h 639"/>
              <a:gd name="T22" fmla="*/ 383 w 1292"/>
              <a:gd name="T23" fmla="*/ 299 h 639"/>
              <a:gd name="T24" fmla="*/ 0 w 1292"/>
              <a:gd name="T25" fmla="*/ 293 h 639"/>
              <a:gd name="T26" fmla="*/ 326 w 1292"/>
              <a:gd name="T27" fmla="*/ 520 h 639"/>
              <a:gd name="T28" fmla="*/ 608 w 1292"/>
              <a:gd name="T29" fmla="*/ 555 h 639"/>
              <a:gd name="T30" fmla="*/ 738 w 1292"/>
              <a:gd name="T31" fmla="*/ 628 h 639"/>
              <a:gd name="T32" fmla="*/ 759 w 1292"/>
              <a:gd name="T33" fmla="*/ 587 h 639"/>
              <a:gd name="T34" fmla="*/ 824 w 1292"/>
              <a:gd name="T35" fmla="*/ 619 h 639"/>
              <a:gd name="T36" fmla="*/ 956 w 1292"/>
              <a:gd name="T37" fmla="*/ 45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2" h="639">
                <a:moveTo>
                  <a:pt x="956" y="456"/>
                </a:moveTo>
                <a:cubicBezTo>
                  <a:pt x="994" y="352"/>
                  <a:pt x="1053" y="297"/>
                  <a:pt x="1124" y="300"/>
                </a:cubicBezTo>
                <a:cubicBezTo>
                  <a:pt x="1137" y="168"/>
                  <a:pt x="1247" y="56"/>
                  <a:pt x="1292" y="0"/>
                </a:cubicBezTo>
                <a:cubicBezTo>
                  <a:pt x="1134" y="84"/>
                  <a:pt x="997" y="170"/>
                  <a:pt x="947" y="226"/>
                </a:cubicBezTo>
                <a:cubicBezTo>
                  <a:pt x="898" y="282"/>
                  <a:pt x="812" y="380"/>
                  <a:pt x="797" y="400"/>
                </a:cubicBezTo>
                <a:cubicBezTo>
                  <a:pt x="782" y="391"/>
                  <a:pt x="766" y="393"/>
                  <a:pt x="766" y="382"/>
                </a:cubicBezTo>
                <a:cubicBezTo>
                  <a:pt x="766" y="371"/>
                  <a:pt x="807" y="322"/>
                  <a:pt x="780" y="288"/>
                </a:cubicBezTo>
                <a:cubicBezTo>
                  <a:pt x="754" y="335"/>
                  <a:pt x="734" y="363"/>
                  <a:pt x="703" y="373"/>
                </a:cubicBezTo>
                <a:cubicBezTo>
                  <a:pt x="672" y="382"/>
                  <a:pt x="646" y="386"/>
                  <a:pt x="613" y="370"/>
                </a:cubicBezTo>
                <a:cubicBezTo>
                  <a:pt x="636" y="411"/>
                  <a:pt x="657" y="417"/>
                  <a:pt x="682" y="421"/>
                </a:cubicBezTo>
                <a:cubicBezTo>
                  <a:pt x="679" y="438"/>
                  <a:pt x="667" y="464"/>
                  <a:pt x="659" y="466"/>
                </a:cubicBezTo>
                <a:cubicBezTo>
                  <a:pt x="619" y="456"/>
                  <a:pt x="427" y="314"/>
                  <a:pt x="383" y="299"/>
                </a:cubicBezTo>
                <a:cubicBezTo>
                  <a:pt x="325" y="304"/>
                  <a:pt x="66" y="293"/>
                  <a:pt x="0" y="293"/>
                </a:cubicBezTo>
                <a:cubicBezTo>
                  <a:pt x="83" y="328"/>
                  <a:pt x="266" y="449"/>
                  <a:pt x="326" y="520"/>
                </a:cubicBezTo>
                <a:cubicBezTo>
                  <a:pt x="379" y="506"/>
                  <a:pt x="572" y="493"/>
                  <a:pt x="608" y="555"/>
                </a:cubicBezTo>
                <a:cubicBezTo>
                  <a:pt x="691" y="566"/>
                  <a:pt x="726" y="599"/>
                  <a:pt x="738" y="628"/>
                </a:cubicBezTo>
                <a:cubicBezTo>
                  <a:pt x="742" y="639"/>
                  <a:pt x="740" y="592"/>
                  <a:pt x="759" y="587"/>
                </a:cubicBezTo>
                <a:cubicBezTo>
                  <a:pt x="775" y="583"/>
                  <a:pt x="814" y="598"/>
                  <a:pt x="824" y="619"/>
                </a:cubicBezTo>
                <a:cubicBezTo>
                  <a:pt x="814" y="533"/>
                  <a:pt x="861" y="482"/>
                  <a:pt x="956" y="4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
        <p:nvSpPr>
          <p:cNvPr id="139" name="bat2"/>
          <p:cNvSpPr>
            <a:spLocks/>
          </p:cNvSpPr>
          <p:nvPr/>
        </p:nvSpPr>
        <p:spPr bwMode="auto">
          <a:xfrm>
            <a:off x="3339004" y="4141892"/>
            <a:ext cx="545129" cy="270363"/>
          </a:xfrm>
          <a:custGeom>
            <a:avLst/>
            <a:gdLst>
              <a:gd name="T0" fmla="*/ 956 w 1292"/>
              <a:gd name="T1" fmla="*/ 456 h 639"/>
              <a:gd name="T2" fmla="*/ 1124 w 1292"/>
              <a:gd name="T3" fmla="*/ 300 h 639"/>
              <a:gd name="T4" fmla="*/ 1292 w 1292"/>
              <a:gd name="T5" fmla="*/ 0 h 639"/>
              <a:gd name="T6" fmla="*/ 947 w 1292"/>
              <a:gd name="T7" fmla="*/ 226 h 639"/>
              <a:gd name="T8" fmla="*/ 797 w 1292"/>
              <a:gd name="T9" fmla="*/ 400 h 639"/>
              <a:gd name="T10" fmla="*/ 766 w 1292"/>
              <a:gd name="T11" fmla="*/ 382 h 639"/>
              <a:gd name="T12" fmla="*/ 780 w 1292"/>
              <a:gd name="T13" fmla="*/ 288 h 639"/>
              <a:gd name="T14" fmla="*/ 703 w 1292"/>
              <a:gd name="T15" fmla="*/ 373 h 639"/>
              <a:gd name="T16" fmla="*/ 613 w 1292"/>
              <a:gd name="T17" fmla="*/ 370 h 639"/>
              <a:gd name="T18" fmla="*/ 682 w 1292"/>
              <a:gd name="T19" fmla="*/ 421 h 639"/>
              <a:gd name="T20" fmla="*/ 659 w 1292"/>
              <a:gd name="T21" fmla="*/ 466 h 639"/>
              <a:gd name="T22" fmla="*/ 383 w 1292"/>
              <a:gd name="T23" fmla="*/ 299 h 639"/>
              <a:gd name="T24" fmla="*/ 0 w 1292"/>
              <a:gd name="T25" fmla="*/ 293 h 639"/>
              <a:gd name="T26" fmla="*/ 326 w 1292"/>
              <a:gd name="T27" fmla="*/ 520 h 639"/>
              <a:gd name="T28" fmla="*/ 608 w 1292"/>
              <a:gd name="T29" fmla="*/ 555 h 639"/>
              <a:gd name="T30" fmla="*/ 738 w 1292"/>
              <a:gd name="T31" fmla="*/ 628 h 639"/>
              <a:gd name="T32" fmla="*/ 759 w 1292"/>
              <a:gd name="T33" fmla="*/ 587 h 639"/>
              <a:gd name="T34" fmla="*/ 824 w 1292"/>
              <a:gd name="T35" fmla="*/ 619 h 639"/>
              <a:gd name="T36" fmla="*/ 956 w 1292"/>
              <a:gd name="T37" fmla="*/ 45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92" h="639">
                <a:moveTo>
                  <a:pt x="956" y="456"/>
                </a:moveTo>
                <a:cubicBezTo>
                  <a:pt x="994" y="352"/>
                  <a:pt x="1053" y="297"/>
                  <a:pt x="1124" y="300"/>
                </a:cubicBezTo>
                <a:cubicBezTo>
                  <a:pt x="1137" y="168"/>
                  <a:pt x="1247" y="56"/>
                  <a:pt x="1292" y="0"/>
                </a:cubicBezTo>
                <a:cubicBezTo>
                  <a:pt x="1134" y="84"/>
                  <a:pt x="997" y="170"/>
                  <a:pt x="947" y="226"/>
                </a:cubicBezTo>
                <a:cubicBezTo>
                  <a:pt x="898" y="282"/>
                  <a:pt x="812" y="380"/>
                  <a:pt x="797" y="400"/>
                </a:cubicBezTo>
                <a:cubicBezTo>
                  <a:pt x="782" y="391"/>
                  <a:pt x="766" y="393"/>
                  <a:pt x="766" y="382"/>
                </a:cubicBezTo>
                <a:cubicBezTo>
                  <a:pt x="766" y="371"/>
                  <a:pt x="807" y="322"/>
                  <a:pt x="780" y="288"/>
                </a:cubicBezTo>
                <a:cubicBezTo>
                  <a:pt x="754" y="335"/>
                  <a:pt x="734" y="363"/>
                  <a:pt x="703" y="373"/>
                </a:cubicBezTo>
                <a:cubicBezTo>
                  <a:pt x="672" y="382"/>
                  <a:pt x="646" y="386"/>
                  <a:pt x="613" y="370"/>
                </a:cubicBezTo>
                <a:cubicBezTo>
                  <a:pt x="636" y="411"/>
                  <a:pt x="657" y="417"/>
                  <a:pt x="682" y="421"/>
                </a:cubicBezTo>
                <a:cubicBezTo>
                  <a:pt x="679" y="438"/>
                  <a:pt x="667" y="464"/>
                  <a:pt x="659" y="466"/>
                </a:cubicBezTo>
                <a:cubicBezTo>
                  <a:pt x="619" y="456"/>
                  <a:pt x="427" y="314"/>
                  <a:pt x="383" y="299"/>
                </a:cubicBezTo>
                <a:cubicBezTo>
                  <a:pt x="325" y="304"/>
                  <a:pt x="66" y="293"/>
                  <a:pt x="0" y="293"/>
                </a:cubicBezTo>
                <a:cubicBezTo>
                  <a:pt x="83" y="328"/>
                  <a:pt x="266" y="449"/>
                  <a:pt x="326" y="520"/>
                </a:cubicBezTo>
                <a:cubicBezTo>
                  <a:pt x="379" y="506"/>
                  <a:pt x="572" y="493"/>
                  <a:pt x="608" y="555"/>
                </a:cubicBezTo>
                <a:cubicBezTo>
                  <a:pt x="691" y="566"/>
                  <a:pt x="726" y="599"/>
                  <a:pt x="738" y="628"/>
                </a:cubicBezTo>
                <a:cubicBezTo>
                  <a:pt x="742" y="639"/>
                  <a:pt x="740" y="592"/>
                  <a:pt x="759" y="587"/>
                </a:cubicBezTo>
                <a:cubicBezTo>
                  <a:pt x="775" y="583"/>
                  <a:pt x="814" y="598"/>
                  <a:pt x="824" y="619"/>
                </a:cubicBezTo>
                <a:cubicBezTo>
                  <a:pt x="814" y="533"/>
                  <a:pt x="861" y="482"/>
                  <a:pt x="956" y="4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2400"/>
          </a:p>
        </p:txBody>
      </p:sp>
    </p:spTree>
    <p:extLst>
      <p:ext uri="{BB962C8B-B14F-4D97-AF65-F5344CB8AC3E}">
        <p14:creationId xmlns:p14="http://schemas.microsoft.com/office/powerpoint/2010/main" val="178182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300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500"/>
                                        <p:tgtEl>
                                          <p:spTgt spid="100"/>
                                        </p:tgtEl>
                                      </p:cBhvr>
                                    </p:animEffect>
                                  </p:childTnLst>
                                </p:cTn>
                              </p:par>
                              <p:par>
                                <p:cTn id="11" presetID="10" presetClass="entr" presetSubtype="0" fill="hold" nodeType="withEffect">
                                  <p:stCondLst>
                                    <p:cond delay="4000"/>
                                  </p:stCondLst>
                                  <p:childTnLst>
                                    <p:set>
                                      <p:cBhvr>
                                        <p:cTn id="12" dur="1" fill="hold">
                                          <p:stCondLst>
                                            <p:cond delay="0"/>
                                          </p:stCondLst>
                                        </p:cTn>
                                        <p:tgtEl>
                                          <p:spTgt spid="123"/>
                                        </p:tgtEl>
                                        <p:attrNameLst>
                                          <p:attrName>style.visibility</p:attrName>
                                        </p:attrNameLst>
                                      </p:cBhvr>
                                      <p:to>
                                        <p:strVal val="visible"/>
                                      </p:to>
                                    </p:set>
                                    <p:animEffect transition="in" filter="fade">
                                      <p:cBhvr>
                                        <p:cTn id="13" dur="500"/>
                                        <p:tgtEl>
                                          <p:spTgt spid="123"/>
                                        </p:tgtEl>
                                      </p:cBhvr>
                                    </p:animEffect>
                                  </p:childTnLst>
                                </p:cTn>
                              </p:par>
                              <p:par>
                                <p:cTn id="14" presetID="10" presetClass="entr" presetSubtype="0" fill="hold" nodeType="withEffect">
                                  <p:stCondLst>
                                    <p:cond delay="400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500"/>
                                        <p:tgtEl>
                                          <p:spTgt spid="117"/>
                                        </p:tgtEl>
                                      </p:cBhvr>
                                    </p:animEffect>
                                  </p:childTnLst>
                                </p:cTn>
                              </p:par>
                              <p:par>
                                <p:cTn id="17" presetID="10" presetClass="entr" presetSubtype="0" fill="hold" nodeType="withEffect">
                                  <p:stCondLst>
                                    <p:cond delay="420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par>
                                <p:cTn id="20" presetID="12" presetClass="entr" presetSubtype="4" fill="hold" grpId="0" nodeType="withEffect">
                                  <p:stCondLst>
                                    <p:cond delay="4100"/>
                                  </p:stCondLst>
                                  <p:childTnLst>
                                    <p:set>
                                      <p:cBhvr>
                                        <p:cTn id="21" dur="1" fill="hold">
                                          <p:stCondLst>
                                            <p:cond delay="0"/>
                                          </p:stCondLst>
                                        </p:cTn>
                                        <p:tgtEl>
                                          <p:spTgt spid="108"/>
                                        </p:tgtEl>
                                        <p:attrNameLst>
                                          <p:attrName>style.visibility</p:attrName>
                                        </p:attrNameLst>
                                      </p:cBhvr>
                                      <p:to>
                                        <p:strVal val="visible"/>
                                      </p:to>
                                    </p:set>
                                    <p:anim calcmode="lin" valueType="num">
                                      <p:cBhvr additive="base">
                                        <p:cTn id="22" dur="800"/>
                                        <p:tgtEl>
                                          <p:spTgt spid="108"/>
                                        </p:tgtEl>
                                        <p:attrNameLst>
                                          <p:attrName>ppt_y</p:attrName>
                                        </p:attrNameLst>
                                      </p:cBhvr>
                                      <p:tavLst>
                                        <p:tav tm="0">
                                          <p:val>
                                            <p:strVal val="#ppt_y+#ppt_h*1.125000"/>
                                          </p:val>
                                        </p:tav>
                                        <p:tav tm="100000">
                                          <p:val>
                                            <p:strVal val="#ppt_y"/>
                                          </p:val>
                                        </p:tav>
                                      </p:tavLst>
                                    </p:anim>
                                    <p:animEffect transition="in" filter="wipe(up)">
                                      <p:cBhvr>
                                        <p:cTn id="23" dur="800"/>
                                        <p:tgtEl>
                                          <p:spTgt spid="108"/>
                                        </p:tgtEl>
                                      </p:cBhvr>
                                    </p:animEffect>
                                  </p:childTnLst>
                                </p:cTn>
                              </p:par>
                              <p:par>
                                <p:cTn id="24" presetID="12" presetClass="entr" presetSubtype="4" fill="hold" grpId="0" nodeType="withEffect">
                                  <p:stCondLst>
                                    <p:cond delay="4200"/>
                                  </p:stCondLst>
                                  <p:childTnLst>
                                    <p:set>
                                      <p:cBhvr>
                                        <p:cTn id="25" dur="1" fill="hold">
                                          <p:stCondLst>
                                            <p:cond delay="0"/>
                                          </p:stCondLst>
                                        </p:cTn>
                                        <p:tgtEl>
                                          <p:spTgt spid="109"/>
                                        </p:tgtEl>
                                        <p:attrNameLst>
                                          <p:attrName>style.visibility</p:attrName>
                                        </p:attrNameLst>
                                      </p:cBhvr>
                                      <p:to>
                                        <p:strVal val="visible"/>
                                      </p:to>
                                    </p:set>
                                    <p:anim calcmode="lin" valueType="num">
                                      <p:cBhvr additive="base">
                                        <p:cTn id="26" dur="800"/>
                                        <p:tgtEl>
                                          <p:spTgt spid="109"/>
                                        </p:tgtEl>
                                        <p:attrNameLst>
                                          <p:attrName>ppt_y</p:attrName>
                                        </p:attrNameLst>
                                      </p:cBhvr>
                                      <p:tavLst>
                                        <p:tav tm="0">
                                          <p:val>
                                            <p:strVal val="#ppt_y+#ppt_h*1.125000"/>
                                          </p:val>
                                        </p:tav>
                                        <p:tav tm="100000">
                                          <p:val>
                                            <p:strVal val="#ppt_y"/>
                                          </p:val>
                                        </p:tav>
                                      </p:tavLst>
                                    </p:anim>
                                    <p:animEffect transition="in" filter="wipe(up)">
                                      <p:cBhvr>
                                        <p:cTn id="27" dur="800"/>
                                        <p:tgtEl>
                                          <p:spTgt spid="109"/>
                                        </p:tgtEl>
                                      </p:cBhvr>
                                    </p:animEffect>
                                  </p:childTnLst>
                                </p:cTn>
                              </p:par>
                              <p:par>
                                <p:cTn id="28" presetID="10" presetClass="entr" presetSubtype="0" fill="hold" grpId="0" nodeType="withEffect">
                                  <p:stCondLst>
                                    <p:cond delay="300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childTnLst>
                                </p:cTn>
                              </p:par>
                              <p:par>
                                <p:cTn id="31" presetID="10" presetClass="entr" presetSubtype="0" fill="hold" grpId="0" nodeType="withEffect">
                                  <p:stCondLst>
                                    <p:cond delay="3000"/>
                                  </p:stCondLst>
                                  <p:childTnLst>
                                    <p:set>
                                      <p:cBhvr>
                                        <p:cTn id="32" dur="1" fill="hold">
                                          <p:stCondLst>
                                            <p:cond delay="0"/>
                                          </p:stCondLst>
                                        </p:cTn>
                                        <p:tgtEl>
                                          <p:spTgt spid="131"/>
                                        </p:tgtEl>
                                        <p:attrNameLst>
                                          <p:attrName>style.visibility</p:attrName>
                                        </p:attrNameLst>
                                      </p:cBhvr>
                                      <p:to>
                                        <p:strVal val="visible"/>
                                      </p:to>
                                    </p:set>
                                    <p:animEffect transition="in" filter="fade">
                                      <p:cBhvr>
                                        <p:cTn id="33" dur="500"/>
                                        <p:tgtEl>
                                          <p:spTgt spid="131"/>
                                        </p:tgtEl>
                                      </p:cBhvr>
                                    </p:animEffect>
                                  </p:childTnLst>
                                </p:cTn>
                              </p:par>
                              <p:par>
                                <p:cTn id="34" presetID="10" presetClass="entr" presetSubtype="0" fill="hold" grpId="0" nodeType="withEffect">
                                  <p:stCondLst>
                                    <p:cond delay="2200"/>
                                  </p:stCondLst>
                                  <p:childTnLst>
                                    <p:set>
                                      <p:cBhvr>
                                        <p:cTn id="35" dur="1" fill="hold">
                                          <p:stCondLst>
                                            <p:cond delay="0"/>
                                          </p:stCondLst>
                                        </p:cTn>
                                        <p:tgtEl>
                                          <p:spTgt spid="136"/>
                                        </p:tgtEl>
                                        <p:attrNameLst>
                                          <p:attrName>style.visibility</p:attrName>
                                        </p:attrNameLst>
                                      </p:cBhvr>
                                      <p:to>
                                        <p:strVal val="visible"/>
                                      </p:to>
                                    </p:set>
                                    <p:animEffect transition="in" filter="fade">
                                      <p:cBhvr>
                                        <p:cTn id="36" dur="500"/>
                                        <p:tgtEl>
                                          <p:spTgt spid="136"/>
                                        </p:tgtEl>
                                      </p:cBhvr>
                                    </p:animEffect>
                                  </p:childTnLst>
                                </p:cTn>
                              </p:par>
                              <p:par>
                                <p:cTn id="37" presetID="10" presetClass="entr" presetSubtype="0" fill="hold" grpId="0" nodeType="withEffect">
                                  <p:stCondLst>
                                    <p:cond delay="3100"/>
                                  </p:stCondLst>
                                  <p:childTnLst>
                                    <p:set>
                                      <p:cBhvr>
                                        <p:cTn id="38" dur="1" fill="hold">
                                          <p:stCondLst>
                                            <p:cond delay="0"/>
                                          </p:stCondLst>
                                        </p:cTn>
                                        <p:tgtEl>
                                          <p:spTgt spid="135"/>
                                        </p:tgtEl>
                                        <p:attrNameLst>
                                          <p:attrName>style.visibility</p:attrName>
                                        </p:attrNameLst>
                                      </p:cBhvr>
                                      <p:to>
                                        <p:strVal val="visible"/>
                                      </p:to>
                                    </p:set>
                                    <p:animEffect transition="in" filter="fade">
                                      <p:cBhvr>
                                        <p:cTn id="39" dur="500"/>
                                        <p:tgtEl>
                                          <p:spTgt spid="135"/>
                                        </p:tgtEl>
                                      </p:cBhvr>
                                    </p:animEffect>
                                  </p:childTnLst>
                                </p:cTn>
                              </p:par>
                              <p:par>
                                <p:cTn id="40" presetID="10" presetClass="entr" presetSubtype="0" fill="hold" grpId="0" nodeType="withEffect">
                                  <p:stCondLst>
                                    <p:cond delay="2800"/>
                                  </p:stCondLst>
                                  <p:childTnLst>
                                    <p:set>
                                      <p:cBhvr>
                                        <p:cTn id="41" dur="1" fill="hold">
                                          <p:stCondLst>
                                            <p:cond delay="0"/>
                                          </p:stCondLst>
                                        </p:cTn>
                                        <p:tgtEl>
                                          <p:spTgt spid="138"/>
                                        </p:tgtEl>
                                        <p:attrNameLst>
                                          <p:attrName>style.visibility</p:attrName>
                                        </p:attrNameLst>
                                      </p:cBhvr>
                                      <p:to>
                                        <p:strVal val="visible"/>
                                      </p:to>
                                    </p:set>
                                    <p:animEffect transition="in" filter="fade">
                                      <p:cBhvr>
                                        <p:cTn id="42" dur="500"/>
                                        <p:tgtEl>
                                          <p:spTgt spid="138"/>
                                        </p:tgtEl>
                                      </p:cBhvr>
                                    </p:animEffect>
                                  </p:childTnLst>
                                </p:cTn>
                              </p:par>
                              <p:par>
                                <p:cTn id="43" presetID="10" presetClass="entr" presetSubtype="0" fill="hold" grpId="0" nodeType="withEffect">
                                  <p:stCondLst>
                                    <p:cond delay="3000"/>
                                  </p:stCondLst>
                                  <p:childTnLst>
                                    <p:set>
                                      <p:cBhvr>
                                        <p:cTn id="44" dur="1" fill="hold">
                                          <p:stCondLst>
                                            <p:cond delay="0"/>
                                          </p:stCondLst>
                                        </p:cTn>
                                        <p:tgtEl>
                                          <p:spTgt spid="139"/>
                                        </p:tgtEl>
                                        <p:attrNameLst>
                                          <p:attrName>style.visibility</p:attrName>
                                        </p:attrNameLst>
                                      </p:cBhvr>
                                      <p:to>
                                        <p:strVal val="visible"/>
                                      </p:to>
                                    </p:set>
                                    <p:animEffect transition="in" filter="fade">
                                      <p:cBhvr>
                                        <p:cTn id="45" dur="500"/>
                                        <p:tgtEl>
                                          <p:spTgt spid="139"/>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fade">
                                      <p:cBhvr>
                                        <p:cTn id="49"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0" grpId="0" animBg="1"/>
      <p:bldP spid="108" grpId="0" animBg="1"/>
      <p:bldP spid="109" grpId="0" animBg="1"/>
      <p:bldP spid="130" grpId="0" animBg="1"/>
      <p:bldP spid="131" grpId="0" animBg="1"/>
      <p:bldP spid="135" grpId="0" animBg="1"/>
      <p:bldP spid="136" grpId="0" animBg="1"/>
      <p:bldP spid="137" grpId="0"/>
      <p:bldP spid="138" grpId="0" animBg="1"/>
      <p:bldP spid="1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719832" y="846926"/>
            <a:ext cx="9308763"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Not everything is predictive analytics</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20" name="TextBox 19">
            <a:extLst>
              <a:ext uri="{FF2B5EF4-FFF2-40B4-BE49-F238E27FC236}">
                <a16:creationId xmlns:a16="http://schemas.microsoft.com/office/drawing/2014/main" id="{ABD85190-A632-4D22-8867-ECD46537B46D}"/>
              </a:ext>
            </a:extLst>
          </p:cNvPr>
          <p:cNvSpPr txBox="1"/>
          <p:nvPr/>
        </p:nvSpPr>
        <p:spPr>
          <a:xfrm>
            <a:off x="902037" y="3788590"/>
            <a:ext cx="873790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No defined target in developing countries</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8" name="Title 1">
            <a:extLst>
              <a:ext uri="{FF2B5EF4-FFF2-40B4-BE49-F238E27FC236}">
                <a16:creationId xmlns:a16="http://schemas.microsoft.com/office/drawing/2014/main" id="{841D368C-7AC3-4307-9848-ADC4A080BFEC}"/>
              </a:ext>
            </a:extLst>
          </p:cNvPr>
          <p:cNvSpPr txBox="1">
            <a:spLocks/>
          </p:cNvSpPr>
          <p:nvPr/>
        </p:nvSpPr>
        <p:spPr>
          <a:xfrm>
            <a:off x="877756" y="5188286"/>
            <a:ext cx="11177084" cy="2065856"/>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spcBef>
                <a:spcPts val="600"/>
              </a:spcBef>
              <a:spcAft>
                <a:spcPts val="600"/>
              </a:spcAft>
            </a:pPr>
            <a:r>
              <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rPr>
              <a:t>The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market opportunity is twofold</a:t>
            </a:r>
          </a:p>
          <a:p>
            <a:pPr marL="971550" lvl="1" indent="-514350">
              <a:spcBef>
                <a:spcPts val="600"/>
              </a:spcBef>
              <a:spcAft>
                <a:spcPts val="600"/>
              </a:spcAft>
              <a:buFont typeface="+mj-lt"/>
              <a:buAutoNum type="arabicPeriod"/>
            </a:pP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Outlier </a:t>
            </a:r>
            <a:r>
              <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rPr>
              <a:t>analysis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for fraud</a:t>
            </a:r>
            <a:r>
              <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rPr>
              <a:t>,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waste </a:t>
            </a:r>
            <a:r>
              <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rPr>
              <a:t>&amp;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abuse solutions </a:t>
            </a:r>
          </a:p>
          <a:p>
            <a:pPr marL="971550" lvl="1" indent="-514350">
              <a:spcBef>
                <a:spcPts val="600"/>
              </a:spcBef>
              <a:spcAft>
                <a:spcPts val="600"/>
              </a:spcAft>
              <a:buFont typeface="+mj-lt"/>
              <a:buAutoNum type="arabicPeriod"/>
            </a:pP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Build the performance data  / Database build</a:t>
            </a:r>
            <a:endPar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endParaRPr>
          </a:p>
          <a:p>
            <a:endParaRPr lang="en-US" sz="2800" b="1" dirty="0">
              <a:solidFill>
                <a:schemeClr val="accent4">
                  <a:lumMod val="40000"/>
                  <a:lumOff val="60000"/>
                </a:schemeClr>
              </a:solidFill>
              <a:latin typeface="Source Sans Pro Semibold" panose="020B0603030403020204" pitchFamily="34" charset="0"/>
              <a:ea typeface="Source Sans Pro Semibold" panose="020B0603030403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022" y="2942331"/>
            <a:ext cx="3393835" cy="5430136"/>
          </a:xfrm>
          <a:prstGeom prst="rect">
            <a:avLst/>
          </a:prstGeom>
        </p:spPr>
      </p:pic>
      <p:sp>
        <p:nvSpPr>
          <p:cNvPr id="10" name="Blue overlay">
            <a:extLst>
              <a:ext uri="{FF2B5EF4-FFF2-40B4-BE49-F238E27FC236}">
                <a16:creationId xmlns:a16="http://schemas.microsoft.com/office/drawing/2014/main" id="{7B14B16F-8AE7-4738-AADD-B0DB54AAAFA2}"/>
              </a:ext>
            </a:extLst>
          </p:cNvPr>
          <p:cNvSpPr/>
          <p:nvPr/>
        </p:nvSpPr>
        <p:spPr>
          <a:xfrm>
            <a:off x="10668000" y="-21058"/>
            <a:ext cx="3733800" cy="8250657"/>
          </a:xfrm>
          <a:prstGeom prst="rect">
            <a:avLst/>
          </a:prstGeom>
          <a:gradFill flip="none" rotWithShape="1">
            <a:gsLst>
              <a:gs pos="0">
                <a:srgbClr val="002060"/>
              </a:gs>
              <a:gs pos="50000">
                <a:srgbClr val="002060">
                  <a:alpha val="80000"/>
                </a:srgbClr>
              </a:gs>
              <a:gs pos="100000">
                <a:srgbClr val="002060">
                  <a:alpha val="65000"/>
                </a:srgb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DCB5469-5230-476B-BF1E-C6948617D061}"/>
              </a:ext>
            </a:extLst>
          </p:cNvPr>
          <p:cNvCxnSpPr>
            <a:cxnSpLocks/>
          </p:cNvCxnSpPr>
          <p:nvPr/>
        </p:nvCxnSpPr>
        <p:spPr>
          <a:xfrm flipH="1">
            <a:off x="2256212" y="2658651"/>
            <a:ext cx="1925741" cy="21057"/>
          </a:xfrm>
          <a:prstGeom prst="line">
            <a:avLst/>
          </a:prstGeom>
          <a:ln w="44450" cap="rnd">
            <a:solidFill>
              <a:schemeClr val="accent6"/>
            </a:solidFill>
            <a:prstDash val="sysDot"/>
            <a:round/>
            <a:head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BD85190-A632-4D22-8867-ECD46537B46D}"/>
              </a:ext>
            </a:extLst>
          </p:cNvPr>
          <p:cNvSpPr txBox="1"/>
          <p:nvPr/>
        </p:nvSpPr>
        <p:spPr>
          <a:xfrm>
            <a:off x="883730" y="2397041"/>
            <a:ext cx="1160990"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Detect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3" name="TextBox 12">
            <a:extLst>
              <a:ext uri="{FF2B5EF4-FFF2-40B4-BE49-F238E27FC236}">
                <a16:creationId xmlns:a16="http://schemas.microsoft.com/office/drawing/2014/main" id="{ABD85190-A632-4D22-8867-ECD46537B46D}"/>
              </a:ext>
            </a:extLst>
          </p:cNvPr>
          <p:cNvSpPr txBox="1"/>
          <p:nvPr/>
        </p:nvSpPr>
        <p:spPr>
          <a:xfrm>
            <a:off x="4653797" y="2397041"/>
            <a:ext cx="144083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Predict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4" name="TextBox 13">
            <a:extLst>
              <a:ext uri="{FF2B5EF4-FFF2-40B4-BE49-F238E27FC236}">
                <a16:creationId xmlns:a16="http://schemas.microsoft.com/office/drawing/2014/main" id="{ABD85190-A632-4D22-8867-ECD46537B46D}"/>
              </a:ext>
            </a:extLst>
          </p:cNvPr>
          <p:cNvSpPr txBox="1"/>
          <p:nvPr/>
        </p:nvSpPr>
        <p:spPr>
          <a:xfrm>
            <a:off x="8426741" y="2392968"/>
            <a:ext cx="1355970"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Prevent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cxnSp>
        <p:nvCxnSpPr>
          <p:cNvPr id="16" name="Straight Connector 15">
            <a:extLst>
              <a:ext uri="{FF2B5EF4-FFF2-40B4-BE49-F238E27FC236}">
                <a16:creationId xmlns:a16="http://schemas.microsoft.com/office/drawing/2014/main" id="{0DCB5469-5230-476B-BF1E-C6948617D061}"/>
              </a:ext>
            </a:extLst>
          </p:cNvPr>
          <p:cNvCxnSpPr>
            <a:cxnSpLocks/>
          </p:cNvCxnSpPr>
          <p:nvPr/>
        </p:nvCxnSpPr>
        <p:spPr>
          <a:xfrm flipH="1">
            <a:off x="6184100" y="2658651"/>
            <a:ext cx="1925741" cy="21057"/>
          </a:xfrm>
          <a:prstGeom prst="line">
            <a:avLst/>
          </a:prstGeom>
          <a:ln w="44450" cap="rnd">
            <a:solidFill>
              <a:schemeClr val="accent6"/>
            </a:solidFill>
            <a:prstDash val="sysDot"/>
            <a:round/>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75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8"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3539549" y="544211"/>
            <a:ext cx="7309522"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The lean machine exercise</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19" name="TextBox 18">
            <a:extLst>
              <a:ext uri="{FF2B5EF4-FFF2-40B4-BE49-F238E27FC236}">
                <a16:creationId xmlns:a16="http://schemas.microsoft.com/office/drawing/2014/main" id="{ABD85190-A632-4D22-8867-ECD46537B46D}"/>
              </a:ext>
            </a:extLst>
          </p:cNvPr>
          <p:cNvSpPr txBox="1"/>
          <p:nvPr/>
        </p:nvSpPr>
        <p:spPr>
          <a:xfrm>
            <a:off x="938716" y="3403945"/>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Leverage your proven best practices</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938716" y="2239467"/>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In a developing market, speed to market is essential</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7" name="Glow circle">
            <a:extLst>
              <a:ext uri="{FF2B5EF4-FFF2-40B4-BE49-F238E27FC236}">
                <a16:creationId xmlns:a16="http://schemas.microsoft.com/office/drawing/2014/main" id="{DD1BDDB4-3AF2-4260-B324-37136D4A3F3C}"/>
              </a:ext>
            </a:extLst>
          </p:cNvPr>
          <p:cNvSpPr/>
          <p:nvPr/>
        </p:nvSpPr>
        <p:spPr>
          <a:xfrm>
            <a:off x="5798762" y="4510322"/>
            <a:ext cx="3024392" cy="3125591"/>
          </a:xfrm>
          <a:prstGeom prst="ellipse">
            <a:avLst/>
          </a:prstGeom>
          <a:gradFill flip="none" rotWithShape="1">
            <a:gsLst>
              <a:gs pos="58000">
                <a:schemeClr val="bg1">
                  <a:alpha val="0"/>
                </a:schemeClr>
              </a:gs>
              <a:gs pos="100000">
                <a:schemeClr val="bg1">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8" name="Glow circle">
            <a:extLst>
              <a:ext uri="{FF2B5EF4-FFF2-40B4-BE49-F238E27FC236}">
                <a16:creationId xmlns:a16="http://schemas.microsoft.com/office/drawing/2014/main" id="{FB2BEAD4-6547-4714-8446-B3C938FBD937}"/>
              </a:ext>
            </a:extLst>
          </p:cNvPr>
          <p:cNvSpPr/>
          <p:nvPr/>
        </p:nvSpPr>
        <p:spPr>
          <a:xfrm>
            <a:off x="10573187" y="4510322"/>
            <a:ext cx="3099154" cy="3125591"/>
          </a:xfrm>
          <a:prstGeom prst="ellipse">
            <a:avLst/>
          </a:prstGeom>
          <a:gradFill flip="none" rotWithShape="1">
            <a:gsLst>
              <a:gs pos="58000">
                <a:schemeClr val="bg1">
                  <a:alpha val="0"/>
                </a:schemeClr>
              </a:gs>
              <a:gs pos="100000">
                <a:schemeClr val="bg1">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9" name="Glow circle">
            <a:extLst>
              <a:ext uri="{FF2B5EF4-FFF2-40B4-BE49-F238E27FC236}">
                <a16:creationId xmlns:a16="http://schemas.microsoft.com/office/drawing/2014/main" id="{4D206712-7852-469B-B3EB-87F4BD32BB98}"/>
              </a:ext>
            </a:extLst>
          </p:cNvPr>
          <p:cNvSpPr/>
          <p:nvPr/>
        </p:nvSpPr>
        <p:spPr>
          <a:xfrm>
            <a:off x="938716" y="4510322"/>
            <a:ext cx="2934305" cy="3125591"/>
          </a:xfrm>
          <a:prstGeom prst="ellipse">
            <a:avLst/>
          </a:prstGeom>
          <a:gradFill flip="none" rotWithShape="1">
            <a:gsLst>
              <a:gs pos="58000">
                <a:schemeClr val="bg1">
                  <a:alpha val="0"/>
                </a:schemeClr>
              </a:gs>
              <a:gs pos="100000">
                <a:schemeClr val="bg1">
                  <a:alpha val="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cxnSp>
        <p:nvCxnSpPr>
          <p:cNvPr id="10" name="Straight Connector 9">
            <a:extLst>
              <a:ext uri="{FF2B5EF4-FFF2-40B4-BE49-F238E27FC236}">
                <a16:creationId xmlns:a16="http://schemas.microsoft.com/office/drawing/2014/main" id="{0DCB5469-5230-476B-BF1E-C6948617D061}"/>
              </a:ext>
            </a:extLst>
          </p:cNvPr>
          <p:cNvCxnSpPr>
            <a:cxnSpLocks/>
            <a:stCxn id="7" idx="2"/>
          </p:cNvCxnSpPr>
          <p:nvPr/>
        </p:nvCxnSpPr>
        <p:spPr>
          <a:xfrm flipH="1">
            <a:off x="3873021" y="6073118"/>
            <a:ext cx="1925741" cy="21057"/>
          </a:xfrm>
          <a:prstGeom prst="line">
            <a:avLst/>
          </a:prstGeom>
          <a:ln w="44450" cap="rnd">
            <a:solidFill>
              <a:schemeClr val="accent6"/>
            </a:solidFill>
            <a:prstDash val="sysDot"/>
            <a:round/>
            <a:head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853593-FA47-4132-A7DB-359A2F15A192}"/>
              </a:ext>
            </a:extLst>
          </p:cNvPr>
          <p:cNvCxnSpPr>
            <a:cxnSpLocks/>
          </p:cNvCxnSpPr>
          <p:nvPr/>
        </p:nvCxnSpPr>
        <p:spPr>
          <a:xfrm flipH="1">
            <a:off x="8871741" y="6094175"/>
            <a:ext cx="1652859" cy="0"/>
          </a:xfrm>
          <a:prstGeom prst="line">
            <a:avLst/>
          </a:prstGeom>
          <a:ln w="44450" cap="rnd">
            <a:solidFill>
              <a:schemeClr val="accent6"/>
            </a:solidFill>
            <a:prstDash val="sysDot"/>
            <a:round/>
            <a:headEnd type="ova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BD85190-A632-4D22-8867-ECD46537B46D}"/>
              </a:ext>
            </a:extLst>
          </p:cNvPr>
          <p:cNvSpPr txBox="1"/>
          <p:nvPr/>
        </p:nvSpPr>
        <p:spPr>
          <a:xfrm>
            <a:off x="1084527" y="5380619"/>
            <a:ext cx="2642684" cy="1384995"/>
          </a:xfrm>
          <a:prstGeom prst="rect">
            <a:avLst/>
          </a:prstGeom>
          <a:noFill/>
        </p:spPr>
        <p:txBody>
          <a:bodyPr wrap="square" rtlCol="0">
            <a:spAutoFit/>
          </a:bodyPr>
          <a:lstStyle/>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Attributes </a:t>
            </a:r>
          </a:p>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Data </a:t>
            </a:r>
          </a:p>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Preparation</a:t>
            </a:r>
            <a:endPar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endParaRPr>
          </a:p>
        </p:txBody>
      </p:sp>
      <p:sp>
        <p:nvSpPr>
          <p:cNvPr id="24" name="TextBox 23">
            <a:extLst>
              <a:ext uri="{FF2B5EF4-FFF2-40B4-BE49-F238E27FC236}">
                <a16:creationId xmlns:a16="http://schemas.microsoft.com/office/drawing/2014/main" id="{ABD85190-A632-4D22-8867-ECD46537B46D}"/>
              </a:ext>
            </a:extLst>
          </p:cNvPr>
          <p:cNvSpPr txBox="1"/>
          <p:nvPr/>
        </p:nvSpPr>
        <p:spPr>
          <a:xfrm>
            <a:off x="5989616" y="5401677"/>
            <a:ext cx="2642684" cy="1384995"/>
          </a:xfrm>
          <a:prstGeom prst="rect">
            <a:avLst/>
          </a:prstGeom>
          <a:noFill/>
        </p:spPr>
        <p:txBody>
          <a:bodyPr wrap="square" rtlCol="0">
            <a:spAutoFit/>
          </a:bodyPr>
          <a:lstStyle/>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Model </a:t>
            </a:r>
          </a:p>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Algorithm</a:t>
            </a:r>
          </a:p>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“math”</a:t>
            </a:r>
            <a:endPar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endParaRPr>
          </a:p>
        </p:txBody>
      </p:sp>
      <p:sp>
        <p:nvSpPr>
          <p:cNvPr id="25" name="TextBox 24">
            <a:extLst>
              <a:ext uri="{FF2B5EF4-FFF2-40B4-BE49-F238E27FC236}">
                <a16:creationId xmlns:a16="http://schemas.microsoft.com/office/drawing/2014/main" id="{ABD85190-A632-4D22-8867-ECD46537B46D}"/>
              </a:ext>
            </a:extLst>
          </p:cNvPr>
          <p:cNvSpPr txBox="1"/>
          <p:nvPr/>
        </p:nvSpPr>
        <p:spPr>
          <a:xfrm>
            <a:off x="10849071" y="5380618"/>
            <a:ext cx="2642684" cy="1384995"/>
          </a:xfrm>
          <a:prstGeom prst="rect">
            <a:avLst/>
          </a:prstGeom>
          <a:noFill/>
        </p:spPr>
        <p:txBody>
          <a:bodyPr wrap="square" rtlCol="0">
            <a:spAutoFit/>
          </a:bodyPr>
          <a:lstStyle/>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Calibration </a:t>
            </a:r>
          </a:p>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&amp; </a:t>
            </a:r>
          </a:p>
          <a:p>
            <a:pPr algn="ct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Reason Codes</a:t>
            </a:r>
            <a:endParaRPr lang="en-US" sz="2800" dirty="0">
              <a:solidFill>
                <a:schemeClr val="accent4">
                  <a:lumMod val="40000"/>
                  <a:lumOff val="60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23207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250" fill="hold"/>
                                        <p:tgtEl>
                                          <p:spTgt spid="9"/>
                                        </p:tgtEl>
                                        <p:attrNameLst>
                                          <p:attrName>ppt_w</p:attrName>
                                        </p:attrNameLst>
                                      </p:cBhvr>
                                      <p:tavLst>
                                        <p:tav tm="0">
                                          <p:val>
                                            <p:fltVal val="0"/>
                                          </p:val>
                                        </p:tav>
                                        <p:tav tm="100000">
                                          <p:val>
                                            <p:strVal val="#ppt_w"/>
                                          </p:val>
                                        </p:tav>
                                      </p:tavLst>
                                    </p:anim>
                                    <p:anim calcmode="lin" valueType="num">
                                      <p:cBhvr>
                                        <p:cTn id="17" dur="1250" fill="hold"/>
                                        <p:tgtEl>
                                          <p:spTgt spid="9"/>
                                        </p:tgtEl>
                                        <p:attrNameLst>
                                          <p:attrName>ppt_h</p:attrName>
                                        </p:attrNameLst>
                                      </p:cBhvr>
                                      <p:tavLst>
                                        <p:tav tm="0">
                                          <p:val>
                                            <p:fltVal val="0"/>
                                          </p:val>
                                        </p:tav>
                                        <p:tav tm="100000">
                                          <p:val>
                                            <p:strVal val="#ppt_h"/>
                                          </p:val>
                                        </p:tav>
                                      </p:tavLst>
                                    </p:anim>
                                    <p:animEffect transition="in" filter="fade">
                                      <p:cBhvr>
                                        <p:cTn id="18" dur="12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750"/>
                            </p:stCondLst>
                            <p:childTnLst>
                              <p:par>
                                <p:cTn id="24" presetID="2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par>
                          <p:cTn id="27" fill="hold">
                            <p:stCondLst>
                              <p:cond delay="2250"/>
                            </p:stCondLst>
                            <p:childTnLst>
                              <p:par>
                                <p:cTn id="28" presetID="53" presetClass="entr" presetSubtype="16"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1000" fill="hold"/>
                                        <p:tgtEl>
                                          <p:spTgt spid="7"/>
                                        </p:tgtEl>
                                        <p:attrNameLst>
                                          <p:attrName>ppt_w</p:attrName>
                                        </p:attrNameLst>
                                      </p:cBhvr>
                                      <p:tavLst>
                                        <p:tav tm="0">
                                          <p:val>
                                            <p:fltVal val="0"/>
                                          </p:val>
                                        </p:tav>
                                        <p:tav tm="100000">
                                          <p:val>
                                            <p:strVal val="#ppt_w"/>
                                          </p:val>
                                        </p:tav>
                                      </p:tavLst>
                                    </p:anim>
                                    <p:anim calcmode="lin" valueType="num">
                                      <p:cBhvr>
                                        <p:cTn id="31" dur="1000" fill="hold"/>
                                        <p:tgtEl>
                                          <p:spTgt spid="7"/>
                                        </p:tgtEl>
                                        <p:attrNameLst>
                                          <p:attrName>ppt_h</p:attrName>
                                        </p:attrNameLst>
                                      </p:cBhvr>
                                      <p:tavLst>
                                        <p:tav tm="0">
                                          <p:val>
                                            <p:fltVal val="0"/>
                                          </p:val>
                                        </p:tav>
                                        <p:tav tm="100000">
                                          <p:val>
                                            <p:strVal val="#ppt_h"/>
                                          </p:val>
                                        </p:tav>
                                      </p:tavLst>
                                    </p:anim>
                                    <p:animEffect transition="in" filter="fade">
                                      <p:cBhvr>
                                        <p:cTn id="32" dur="1000"/>
                                        <p:tgtEl>
                                          <p:spTgt spid="7"/>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par>
                          <p:cTn id="37" fill="hold">
                            <p:stCondLst>
                              <p:cond delay="3750"/>
                            </p:stCondLst>
                            <p:childTnLst>
                              <p:par>
                                <p:cTn id="38" presetID="22" presetClass="entr" presetSubtype="1"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up)">
                                      <p:cBhvr>
                                        <p:cTn id="40" dur="500"/>
                                        <p:tgtEl>
                                          <p:spTgt spid="11"/>
                                        </p:tgtEl>
                                      </p:cBhvr>
                                    </p:animEffect>
                                  </p:childTnLst>
                                </p:cTn>
                              </p:par>
                            </p:childTnLst>
                          </p:cTn>
                        </p:par>
                        <p:par>
                          <p:cTn id="41" fill="hold">
                            <p:stCondLst>
                              <p:cond delay="4250"/>
                            </p:stCondLst>
                            <p:childTnLst>
                              <p:par>
                                <p:cTn id="42" presetID="53" presetClass="entr" presetSubtype="16"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750" fill="hold"/>
                                        <p:tgtEl>
                                          <p:spTgt spid="8"/>
                                        </p:tgtEl>
                                        <p:attrNameLst>
                                          <p:attrName>ppt_w</p:attrName>
                                        </p:attrNameLst>
                                      </p:cBhvr>
                                      <p:tavLst>
                                        <p:tav tm="0">
                                          <p:val>
                                            <p:fltVal val="0"/>
                                          </p:val>
                                        </p:tav>
                                        <p:tav tm="100000">
                                          <p:val>
                                            <p:strVal val="#ppt_w"/>
                                          </p:val>
                                        </p:tav>
                                      </p:tavLst>
                                    </p:anim>
                                    <p:anim calcmode="lin" valueType="num">
                                      <p:cBhvr>
                                        <p:cTn id="45" dur="750" fill="hold"/>
                                        <p:tgtEl>
                                          <p:spTgt spid="8"/>
                                        </p:tgtEl>
                                        <p:attrNameLst>
                                          <p:attrName>ppt_h</p:attrName>
                                        </p:attrNameLst>
                                      </p:cBhvr>
                                      <p:tavLst>
                                        <p:tav tm="0">
                                          <p:val>
                                            <p:fltVal val="0"/>
                                          </p:val>
                                        </p:tav>
                                        <p:tav tm="100000">
                                          <p:val>
                                            <p:strVal val="#ppt_h"/>
                                          </p:val>
                                        </p:tav>
                                      </p:tavLst>
                                    </p:anim>
                                    <p:animEffect transition="in" filter="fade">
                                      <p:cBhvr>
                                        <p:cTn id="46" dur="750"/>
                                        <p:tgtEl>
                                          <p:spTgt spid="8"/>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7" grpId="0" animBg="1"/>
      <p:bldP spid="8" grpId="0" animBg="1"/>
      <p:bldP spid="9" grpId="0" animBg="1"/>
      <p:bldP spid="20"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3983318" y="752419"/>
            <a:ext cx="6435164"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Dogmatic data scientist</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19" name="TextBox 18">
            <a:extLst>
              <a:ext uri="{FF2B5EF4-FFF2-40B4-BE49-F238E27FC236}">
                <a16:creationId xmlns:a16="http://schemas.microsoft.com/office/drawing/2014/main" id="{ABD85190-A632-4D22-8867-ECD46537B46D}"/>
              </a:ext>
            </a:extLst>
          </p:cNvPr>
          <p:cNvSpPr txBox="1"/>
          <p:nvPr/>
        </p:nvSpPr>
        <p:spPr>
          <a:xfrm>
            <a:off x="938716" y="2906416"/>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Cannot discount local geography uniqueness </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2933318" y="1604098"/>
            <a:ext cx="8861523" cy="523220"/>
          </a:xfrm>
          <a:prstGeom prst="rect">
            <a:avLst/>
          </a:prstGeom>
          <a:noFill/>
        </p:spPr>
        <p:txBody>
          <a:bodyPr wrap="square" rtlCol="0">
            <a:spAutoFit/>
          </a:bodyPr>
          <a:lstStyle/>
          <a:p>
            <a:r>
              <a:rPr lang="en-US" sz="2800" i="1" dirty="0" smtClean="0">
                <a:solidFill>
                  <a:schemeClr val="bg1"/>
                </a:solidFill>
                <a:latin typeface="Source Sans Pro Light" panose="020B0403030403020204" pitchFamily="34" charset="0"/>
                <a:ea typeface="Source Sans Pro Light" panose="020B0403030403020204" pitchFamily="34" charset="0"/>
              </a:rPr>
              <a:t>“as much we think we understand the global data, we don’t”</a:t>
            </a:r>
            <a:endParaRPr lang="en-US" sz="2800" i="1" dirty="0">
              <a:solidFill>
                <a:schemeClr val="bg1"/>
              </a:solidFill>
              <a:latin typeface="Source Sans Pro Light" panose="020B0403030403020204" pitchFamily="34" charset="0"/>
              <a:ea typeface="Source Sans Pro Light" panose="020B0403030403020204" pitchFamily="34" charset="0"/>
            </a:endParaRPr>
          </a:p>
        </p:txBody>
      </p:sp>
      <p:sp>
        <p:nvSpPr>
          <p:cNvPr id="9" name="TextBox 8">
            <a:extLst>
              <a:ext uri="{FF2B5EF4-FFF2-40B4-BE49-F238E27FC236}">
                <a16:creationId xmlns:a16="http://schemas.microsoft.com/office/drawing/2014/main" id="{ABD85190-A632-4D22-8867-ECD46537B46D}"/>
              </a:ext>
            </a:extLst>
          </p:cNvPr>
          <p:cNvSpPr txBox="1"/>
          <p:nvPr/>
        </p:nvSpPr>
        <p:spPr>
          <a:xfrm>
            <a:off x="938716" y="4675582"/>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Compliance and regulations are specific to a market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2" name="Title 1">
            <a:extLst>
              <a:ext uri="{FF2B5EF4-FFF2-40B4-BE49-F238E27FC236}">
                <a16:creationId xmlns:a16="http://schemas.microsoft.com/office/drawing/2014/main" id="{841D368C-7AC3-4307-9848-ADC4A080BFEC}"/>
              </a:ext>
            </a:extLst>
          </p:cNvPr>
          <p:cNvSpPr txBox="1">
            <a:spLocks/>
          </p:cNvSpPr>
          <p:nvPr/>
        </p:nvSpPr>
        <p:spPr>
          <a:xfrm>
            <a:off x="938716" y="6587476"/>
            <a:ext cx="9089204" cy="883276"/>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Solution: Leverage local market expertise </a:t>
            </a:r>
            <a:endParaRPr lang="en-US" sz="2800" b="1" dirty="0">
              <a:solidFill>
                <a:schemeClr val="accent4">
                  <a:lumMod val="40000"/>
                  <a:lumOff val="60000"/>
                </a:schemeClr>
              </a:solidFill>
              <a:latin typeface="Source Sans Pro Semibold" panose="020B0603030403020204" pitchFamily="34" charset="0"/>
              <a:ea typeface="Source Sans Pro Semibold" panose="020B0603030403020204" pitchFamily="34" charset="0"/>
            </a:endParaRPr>
          </a:p>
        </p:txBody>
      </p:sp>
      <p:sp>
        <p:nvSpPr>
          <p:cNvPr id="13" name="TextBox 12">
            <a:extLst>
              <a:ext uri="{FF2B5EF4-FFF2-40B4-BE49-F238E27FC236}">
                <a16:creationId xmlns:a16="http://schemas.microsoft.com/office/drawing/2014/main" id="{ABD85190-A632-4D22-8867-ECD46537B46D}"/>
              </a:ext>
            </a:extLst>
          </p:cNvPr>
          <p:cNvSpPr txBox="1"/>
          <p:nvPr/>
        </p:nvSpPr>
        <p:spPr>
          <a:xfrm>
            <a:off x="957198" y="3753933"/>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There is nothing called global address cleaner </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4" name="TextBox 13">
            <a:extLst>
              <a:ext uri="{FF2B5EF4-FFF2-40B4-BE49-F238E27FC236}">
                <a16:creationId xmlns:a16="http://schemas.microsoft.com/office/drawing/2014/main" id="{ABD85190-A632-4D22-8867-ECD46537B46D}"/>
              </a:ext>
            </a:extLst>
          </p:cNvPr>
          <p:cNvSpPr txBox="1"/>
          <p:nvPr/>
        </p:nvSpPr>
        <p:spPr>
          <a:xfrm>
            <a:off x="957198" y="5597231"/>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Understand the data barriers </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282" y="2651296"/>
            <a:ext cx="4909118" cy="4295478"/>
          </a:xfrm>
          <a:prstGeom prst="rect">
            <a:avLst/>
          </a:prstGeom>
        </p:spPr>
      </p:pic>
    </p:spTree>
    <p:extLst>
      <p:ext uri="{BB962C8B-B14F-4D97-AF65-F5344CB8AC3E}">
        <p14:creationId xmlns:p14="http://schemas.microsoft.com/office/powerpoint/2010/main" val="234313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9"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3354608" y="771969"/>
            <a:ext cx="7705762"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Macroeconomics</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19" name="TextBox 18">
            <a:extLst>
              <a:ext uri="{FF2B5EF4-FFF2-40B4-BE49-F238E27FC236}">
                <a16:creationId xmlns:a16="http://schemas.microsoft.com/office/drawing/2014/main" id="{ABD85190-A632-4D22-8867-ECD46537B46D}"/>
              </a:ext>
            </a:extLst>
          </p:cNvPr>
          <p:cNvSpPr txBox="1"/>
          <p:nvPr/>
        </p:nvSpPr>
        <p:spPr>
          <a:xfrm>
            <a:off x="938716" y="3954669"/>
            <a:ext cx="823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Change of urgency in the market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938716" y="2313650"/>
            <a:ext cx="13310684" cy="954107"/>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Understanding the culture shift in the market</a:t>
            </a:r>
          </a:p>
          <a:p>
            <a:r>
              <a:rPr lang="en-US" sz="2800" dirty="0" smtClean="0">
                <a:solidFill>
                  <a:schemeClr val="bg1"/>
                </a:solidFill>
                <a:latin typeface="Source Sans Pro Light" panose="020B0403030403020204" pitchFamily="34" charset="0"/>
                <a:ea typeface="Source Sans Pro Light" panose="020B0403030403020204" pitchFamily="34" charset="0"/>
              </a:rPr>
              <a:t>Negative credit                                  Positive credit in Brazil and Spain</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cxnSp>
        <p:nvCxnSpPr>
          <p:cNvPr id="8" name="Straight Connector 7">
            <a:extLst>
              <a:ext uri="{FF2B5EF4-FFF2-40B4-BE49-F238E27FC236}">
                <a16:creationId xmlns:a16="http://schemas.microsoft.com/office/drawing/2014/main" id="{0DCB5469-5230-476B-BF1E-C6948617D061}"/>
              </a:ext>
            </a:extLst>
          </p:cNvPr>
          <p:cNvCxnSpPr>
            <a:cxnSpLocks/>
          </p:cNvCxnSpPr>
          <p:nvPr/>
        </p:nvCxnSpPr>
        <p:spPr>
          <a:xfrm flipH="1">
            <a:off x="3415821" y="3023783"/>
            <a:ext cx="1925741" cy="21057"/>
          </a:xfrm>
          <a:prstGeom prst="line">
            <a:avLst/>
          </a:prstGeom>
          <a:ln w="44450" cap="rnd">
            <a:solidFill>
              <a:schemeClr val="accent6"/>
            </a:solidFill>
            <a:prstDash val="sysDot"/>
            <a:round/>
            <a:head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689305">
            <a:off x="8961800" y="4522742"/>
            <a:ext cx="5959668" cy="3352313"/>
          </a:xfrm>
          <a:prstGeom prst="rect">
            <a:avLst/>
          </a:prstGeom>
        </p:spPr>
      </p:pic>
      <p:sp>
        <p:nvSpPr>
          <p:cNvPr id="10" name="Title 1">
            <a:extLst>
              <a:ext uri="{FF2B5EF4-FFF2-40B4-BE49-F238E27FC236}">
                <a16:creationId xmlns:a16="http://schemas.microsoft.com/office/drawing/2014/main" id="{841D368C-7AC3-4307-9848-ADC4A080BFEC}"/>
              </a:ext>
            </a:extLst>
          </p:cNvPr>
          <p:cNvSpPr txBox="1">
            <a:spLocks/>
          </p:cNvSpPr>
          <p:nvPr/>
        </p:nvSpPr>
        <p:spPr>
          <a:xfrm>
            <a:off x="938716" y="5301776"/>
            <a:ext cx="9089204" cy="1556224"/>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Solution: </a:t>
            </a:r>
            <a:endPar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endParaRPr>
          </a:p>
          <a:p>
            <a:pPr marL="514350" indent="-514350">
              <a:buFont typeface="+mj-lt"/>
              <a:buAutoNum type="arabicPeriod"/>
            </a:pP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Be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the driver of the change </a:t>
            </a:r>
          </a:p>
          <a:p>
            <a:pPr marL="514350" indent="-514350">
              <a:buFont typeface="+mj-lt"/>
              <a:buAutoNum type="arabicPeriod"/>
            </a:pP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Invest and study the local market</a:t>
            </a:r>
            <a:endParaRPr lang="en-US" sz="2800" b="1" dirty="0">
              <a:solidFill>
                <a:schemeClr val="accent4">
                  <a:lumMod val="40000"/>
                  <a:lumOff val="60000"/>
                </a:schemeClr>
              </a:solidFill>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02930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3354608" y="771969"/>
            <a:ext cx="7705762"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Market size does matter</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938716" y="2313650"/>
            <a:ext cx="13310684" cy="954107"/>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Be cognizant of the market size in your global journey; China and India</a:t>
            </a:r>
          </a:p>
          <a:p>
            <a:r>
              <a:rPr lang="en-US" sz="2800" dirty="0" smtClean="0">
                <a:solidFill>
                  <a:schemeClr val="bg1"/>
                </a:solidFill>
                <a:latin typeface="Source Sans Pro Light" panose="020B0403030403020204" pitchFamily="34" charset="0"/>
                <a:ea typeface="Source Sans Pro Light" panose="020B0403030403020204" pitchFamily="34" charset="0"/>
              </a:rPr>
              <a:t>Prototype – </a:t>
            </a:r>
            <a:r>
              <a:rPr lang="en-US" sz="2800" dirty="0" smtClean="0">
                <a:solidFill>
                  <a:schemeClr val="bg1"/>
                </a:solidFill>
                <a:latin typeface="Source Sans Pro Light" panose="020B0403030403020204" pitchFamily="34" charset="0"/>
                <a:ea typeface="Source Sans Pro Light" panose="020B0403030403020204" pitchFamily="34" charset="0"/>
              </a:rPr>
              <a:t>Proof of concept </a:t>
            </a:r>
            <a:r>
              <a:rPr lang="en-US" sz="2800" dirty="0" smtClean="0">
                <a:solidFill>
                  <a:schemeClr val="bg1"/>
                </a:solidFill>
                <a:latin typeface="Source Sans Pro Light" panose="020B0403030403020204" pitchFamily="34" charset="0"/>
                <a:ea typeface="Source Sans Pro Light" panose="020B0403030403020204" pitchFamily="34" charset="0"/>
              </a:rPr>
              <a:t>- </a:t>
            </a:r>
            <a:r>
              <a:rPr lang="en-US" sz="2800" dirty="0" smtClean="0">
                <a:solidFill>
                  <a:schemeClr val="bg1"/>
                </a:solidFill>
                <a:latin typeface="Source Sans Pro Light" panose="020B0403030403020204" pitchFamily="34" charset="0"/>
                <a:ea typeface="Source Sans Pro Light" panose="020B0403030403020204" pitchFamily="34" charset="0"/>
              </a:rPr>
              <a:t>Product</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1" name="TextBox 10">
            <a:extLst>
              <a:ext uri="{FF2B5EF4-FFF2-40B4-BE49-F238E27FC236}">
                <a16:creationId xmlns:a16="http://schemas.microsoft.com/office/drawing/2014/main" id="{ABD85190-A632-4D22-8867-ECD46537B46D}"/>
              </a:ext>
            </a:extLst>
          </p:cNvPr>
          <p:cNvSpPr txBox="1"/>
          <p:nvPr/>
        </p:nvSpPr>
        <p:spPr>
          <a:xfrm>
            <a:off x="938716" y="3935119"/>
            <a:ext cx="1331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SNA studies require extensive memory</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12" name="TextBox 11">
            <a:extLst>
              <a:ext uri="{FF2B5EF4-FFF2-40B4-BE49-F238E27FC236}">
                <a16:creationId xmlns:a16="http://schemas.microsoft.com/office/drawing/2014/main" id="{ABD85190-A632-4D22-8867-ECD46537B46D}"/>
              </a:ext>
            </a:extLst>
          </p:cNvPr>
          <p:cNvSpPr txBox="1"/>
          <p:nvPr/>
        </p:nvSpPr>
        <p:spPr>
          <a:xfrm>
            <a:off x="938716" y="5125701"/>
            <a:ext cx="1331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Big data </a:t>
            </a:r>
            <a:r>
              <a:rPr lang="en-US" sz="2800" dirty="0" smtClean="0">
                <a:solidFill>
                  <a:schemeClr val="bg1"/>
                </a:solidFill>
                <a:latin typeface="Source Sans Pro Light" panose="020B0403030403020204" pitchFamily="34" charset="0"/>
                <a:ea typeface="Source Sans Pro Light" panose="020B0403030403020204" pitchFamily="34" charset="0"/>
              </a:rPr>
              <a:t>systems are </a:t>
            </a:r>
            <a:r>
              <a:rPr lang="en-US" sz="2800" dirty="0" smtClean="0">
                <a:solidFill>
                  <a:schemeClr val="bg1"/>
                </a:solidFill>
                <a:latin typeface="Source Sans Pro Light" panose="020B0403030403020204" pitchFamily="34" charset="0"/>
                <a:ea typeface="Source Sans Pro Light" panose="020B0403030403020204" pitchFamily="34" charset="0"/>
              </a:rPr>
              <a:t>inevitable; be prepared for trillion node trees</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pic>
        <p:nvPicPr>
          <p:cNvPr id="1026" name="Picture 2" descr="https://hpccsystems.com/sites/default/files/gbb-uploads/homepage-splash-logo-fqwx5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5945" y="3373449"/>
            <a:ext cx="4213225" cy="3240944"/>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841D368C-7AC3-4307-9848-ADC4A080BFEC}"/>
              </a:ext>
            </a:extLst>
          </p:cNvPr>
          <p:cNvSpPr txBox="1">
            <a:spLocks/>
          </p:cNvSpPr>
          <p:nvPr/>
        </p:nvSpPr>
        <p:spPr>
          <a:xfrm>
            <a:off x="876741" y="6316282"/>
            <a:ext cx="9089204" cy="1364677"/>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Solution: </a:t>
            </a:r>
            <a:endPar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endParaRPr>
          </a:p>
          <a:p>
            <a:pPr marL="514350" indent="-514350">
              <a:buFont typeface="+mj-lt"/>
              <a:buAutoNum type="arabicPeriod"/>
            </a:pP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Upfront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cluster </a:t>
            </a: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analysis </a:t>
            </a:r>
            <a:endPar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endParaRPr>
          </a:p>
          <a:p>
            <a:pPr marL="514350" indent="-514350">
              <a:buFont typeface="+mj-lt"/>
              <a:buAutoNum type="arabicPeriod"/>
            </a:pPr>
            <a:r>
              <a:rPr lang="en-US" sz="28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Compute aggregated attributes real-time</a:t>
            </a:r>
            <a:endParaRPr lang="en-US" sz="2800" b="1" dirty="0">
              <a:solidFill>
                <a:schemeClr val="accent4">
                  <a:lumMod val="40000"/>
                  <a:lumOff val="60000"/>
                </a:schemeClr>
              </a:solidFill>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10266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05111AC-CC09-4105-8F55-736363E97AB5}"/>
              </a:ext>
            </a:extLst>
          </p:cNvPr>
          <p:cNvSpPr/>
          <p:nvPr/>
        </p:nvSpPr>
        <p:spPr>
          <a:xfrm>
            <a:off x="0" y="0"/>
            <a:ext cx="14401800" cy="8229600"/>
          </a:xfrm>
          <a:prstGeom prst="rect">
            <a:avLst/>
          </a:prstGeom>
          <a:gradFill>
            <a:gsLst>
              <a:gs pos="0">
                <a:srgbClr val="002F6C"/>
              </a:gs>
              <a:gs pos="64000">
                <a:srgbClr val="031528"/>
              </a:gs>
              <a:gs pos="100000">
                <a:srgbClr val="000009"/>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ue overlay">
            <a:extLst>
              <a:ext uri="{FF2B5EF4-FFF2-40B4-BE49-F238E27FC236}">
                <a16:creationId xmlns:a16="http://schemas.microsoft.com/office/drawing/2014/main" id="{56E501F9-C477-415A-9A4E-EC977EC3EDA7}"/>
              </a:ext>
            </a:extLst>
          </p:cNvPr>
          <p:cNvSpPr/>
          <p:nvPr/>
        </p:nvSpPr>
        <p:spPr>
          <a:xfrm flipH="1">
            <a:off x="0" y="-10529"/>
            <a:ext cx="14414979" cy="8229600"/>
          </a:xfrm>
          <a:prstGeom prst="rect">
            <a:avLst/>
          </a:prstGeom>
          <a:solidFill>
            <a:srgbClr val="00206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26"/>
          </a:p>
        </p:txBody>
      </p:sp>
      <p:sp>
        <p:nvSpPr>
          <p:cNvPr id="15" name="Title 1">
            <a:extLst>
              <a:ext uri="{FF2B5EF4-FFF2-40B4-BE49-F238E27FC236}">
                <a16:creationId xmlns:a16="http://schemas.microsoft.com/office/drawing/2014/main" id="{841D368C-7AC3-4307-9848-ADC4A080BFEC}"/>
              </a:ext>
            </a:extLst>
          </p:cNvPr>
          <p:cNvSpPr txBox="1">
            <a:spLocks/>
          </p:cNvSpPr>
          <p:nvPr/>
        </p:nvSpPr>
        <p:spPr>
          <a:xfrm>
            <a:off x="3354608" y="771969"/>
            <a:ext cx="7705762" cy="874319"/>
          </a:xfrm>
          <a:prstGeom prst="rect">
            <a:avLst/>
          </a:prstGeom>
        </p:spPr>
        <p:txBody>
          <a:bodyPr/>
          <a:lstStyle>
            <a:lvl1pPr marL="0" algn="l" defTabSz="914400" rtl="0" eaLnBrk="1" latinLnBrk="0" hangingPunct="1">
              <a:lnSpc>
                <a:spcPct val="90000"/>
              </a:lnSpc>
              <a:spcBef>
                <a:spcPct val="0"/>
              </a:spcBef>
              <a:buNone/>
              <a:defRPr lang="en-US" sz="2600" kern="1200" dirty="0">
                <a:solidFill>
                  <a:schemeClr val="accent1"/>
                </a:solidFill>
                <a:latin typeface="+mn-lt"/>
                <a:ea typeface="+mn-ea"/>
                <a:cs typeface="+mn-cs"/>
              </a:defRPr>
            </a:lvl1pPr>
          </a:lstStyle>
          <a:p>
            <a:pPr algn="ctr"/>
            <a:r>
              <a:rPr lang="en-US" sz="4800" dirty="0" smtClean="0">
                <a:solidFill>
                  <a:schemeClr val="bg1"/>
                </a:solidFill>
                <a:latin typeface="Source Sans Pro Light" panose="020B0403030403020204" pitchFamily="34" charset="0"/>
                <a:ea typeface="Source Sans Pro Light" panose="020B0403030403020204" pitchFamily="34" charset="0"/>
              </a:rPr>
              <a:t>Well, not everything is big data</a:t>
            </a:r>
            <a:endParaRPr lang="en-US" sz="4800" dirty="0">
              <a:solidFill>
                <a:schemeClr val="bg1"/>
              </a:solidFill>
              <a:latin typeface="Source Sans Pro Semibold" panose="020B0603030403020204" pitchFamily="34" charset="0"/>
              <a:ea typeface="Source Sans Pro Semibold" panose="020B0603030403020204" pitchFamily="34" charset="0"/>
            </a:endParaRPr>
          </a:p>
        </p:txBody>
      </p:sp>
      <p:sp>
        <p:nvSpPr>
          <p:cNvPr id="23" name="TextBox 22">
            <a:extLst>
              <a:ext uri="{FF2B5EF4-FFF2-40B4-BE49-F238E27FC236}">
                <a16:creationId xmlns:a16="http://schemas.microsoft.com/office/drawing/2014/main" id="{ABD85190-A632-4D22-8867-ECD46537B46D}"/>
              </a:ext>
            </a:extLst>
          </p:cNvPr>
          <p:cNvSpPr txBox="1"/>
          <p:nvPr/>
        </p:nvSpPr>
        <p:spPr>
          <a:xfrm>
            <a:off x="938716" y="2313650"/>
            <a:ext cx="133106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Don’t fight with the ‘math’ especially in ML algorithms</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6" name="TextBox 5">
            <a:extLst>
              <a:ext uri="{FF2B5EF4-FFF2-40B4-BE49-F238E27FC236}">
                <a16:creationId xmlns:a16="http://schemas.microsoft.com/office/drawing/2014/main" id="{ABD85190-A632-4D22-8867-ECD46537B46D}"/>
              </a:ext>
            </a:extLst>
          </p:cNvPr>
          <p:cNvSpPr txBox="1"/>
          <p:nvPr/>
        </p:nvSpPr>
        <p:spPr>
          <a:xfrm>
            <a:off x="938716" y="3504232"/>
            <a:ext cx="965308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N</a:t>
            </a:r>
            <a:r>
              <a:rPr lang="en-US" sz="2800" baseline="30000" dirty="0" smtClean="0">
                <a:solidFill>
                  <a:schemeClr val="bg1"/>
                </a:solidFill>
                <a:latin typeface="Source Sans Pro Light" panose="020B0403030403020204" pitchFamily="34" charset="0"/>
                <a:ea typeface="Source Sans Pro Light" panose="020B0403030403020204" pitchFamily="34" charset="0"/>
              </a:rPr>
              <a:t>2</a:t>
            </a:r>
            <a:r>
              <a:rPr lang="en-US" sz="2800" dirty="0" smtClean="0">
                <a:solidFill>
                  <a:schemeClr val="bg1"/>
                </a:solidFill>
                <a:latin typeface="Source Sans Pro Light" panose="020B0403030403020204" pitchFamily="34" charset="0"/>
                <a:ea typeface="Source Sans Pro Light" panose="020B0403030403020204" pitchFamily="34" charset="0"/>
              </a:rPr>
              <a:t> algorithms</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36" name="TextBox 35">
            <a:extLst>
              <a:ext uri="{FF2B5EF4-FFF2-40B4-BE49-F238E27FC236}">
                <a16:creationId xmlns:a16="http://schemas.microsoft.com/office/drawing/2014/main" id="{ABD85190-A632-4D22-8867-ECD46537B46D}"/>
              </a:ext>
            </a:extLst>
          </p:cNvPr>
          <p:cNvSpPr txBox="1"/>
          <p:nvPr/>
        </p:nvSpPr>
        <p:spPr>
          <a:xfrm>
            <a:off x="938716" y="4694814"/>
            <a:ext cx="11664764" cy="523220"/>
          </a:xfrm>
          <a:prstGeom prst="rect">
            <a:avLst/>
          </a:prstGeom>
          <a:noFill/>
        </p:spPr>
        <p:txBody>
          <a:bodyPr wrap="square" rtlCol="0">
            <a:spAutoFit/>
          </a:bodyPr>
          <a:lstStyle/>
          <a:p>
            <a:r>
              <a:rPr lang="en-US" sz="2800" dirty="0" smtClean="0">
                <a:solidFill>
                  <a:schemeClr val="bg1"/>
                </a:solidFill>
                <a:latin typeface="Source Sans Pro Light" panose="020B0403030403020204" pitchFamily="34" charset="0"/>
                <a:ea typeface="Source Sans Pro Light" panose="020B0403030403020204" pitchFamily="34" charset="0"/>
              </a:rPr>
              <a:t>Mahalanobis runs on a single node &lt; 200ms; will take an hour in a cluster</a:t>
            </a:r>
            <a:endParaRPr lang="en-US" sz="2800" dirty="0">
              <a:solidFill>
                <a:schemeClr val="bg1"/>
              </a:solidFill>
              <a:latin typeface="Source Sans Pro Light" panose="020B0403030403020204" pitchFamily="34" charset="0"/>
              <a:ea typeface="Source Sans Pro Light" panose="020B0403030403020204" pitchFamily="34" charset="0"/>
            </a:endParaRPr>
          </a:p>
        </p:txBody>
      </p:sp>
      <p:sp>
        <p:nvSpPr>
          <p:cNvPr id="37" name="TextBox 36">
            <a:extLst>
              <a:ext uri="{FF2B5EF4-FFF2-40B4-BE49-F238E27FC236}">
                <a16:creationId xmlns:a16="http://schemas.microsoft.com/office/drawing/2014/main" id="{ABD85190-A632-4D22-8867-ECD46537B46D}"/>
              </a:ext>
            </a:extLst>
          </p:cNvPr>
          <p:cNvSpPr txBox="1"/>
          <p:nvPr/>
        </p:nvSpPr>
        <p:spPr>
          <a:xfrm>
            <a:off x="938716" y="5885396"/>
            <a:ext cx="11664764" cy="1200329"/>
          </a:xfrm>
          <a:prstGeom prst="rect">
            <a:avLst/>
          </a:prstGeom>
          <a:noFill/>
        </p:spPr>
        <p:txBody>
          <a:bodyPr wrap="square" rtlCol="0">
            <a:spAutoFit/>
          </a:bodyPr>
          <a:lstStyle/>
          <a:p>
            <a:r>
              <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Solution: </a:t>
            </a:r>
            <a:endPar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endParaRPr>
          </a:p>
          <a:p>
            <a:pPr marL="457200" indent="-457200">
              <a:buFont typeface="+mj-lt"/>
              <a:buAutoNum type="arabicPeriod"/>
            </a:pPr>
            <a:r>
              <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Choose </a:t>
            </a:r>
            <a:r>
              <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your cluster size and your target platform </a:t>
            </a:r>
            <a:r>
              <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wisely</a:t>
            </a:r>
            <a:endPar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endParaRPr>
          </a:p>
          <a:p>
            <a:pPr marL="457200" indent="-457200">
              <a:buFont typeface="+mj-lt"/>
              <a:buAutoNum type="arabicPeriod"/>
            </a:pPr>
            <a:r>
              <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Ability to dynamically choose between big data vs. single </a:t>
            </a:r>
            <a:r>
              <a:rPr lang="en-US" sz="2400" dirty="0" smtClean="0">
                <a:solidFill>
                  <a:schemeClr val="accent4">
                    <a:lumMod val="40000"/>
                    <a:lumOff val="60000"/>
                  </a:schemeClr>
                </a:solidFill>
                <a:latin typeface="Source Sans Pro Light" panose="020B0403030403020204" pitchFamily="34" charset="0"/>
                <a:ea typeface="Source Sans Pro Light" panose="020B0403030403020204" pitchFamily="34" charset="0"/>
              </a:rPr>
              <a:t>node</a:t>
            </a:r>
            <a:endParaRPr lang="en-US" sz="2400" dirty="0">
              <a:solidFill>
                <a:schemeClr val="accent4">
                  <a:lumMod val="40000"/>
                  <a:lumOff val="60000"/>
                </a:schemeClr>
              </a:solidFill>
              <a:latin typeface="Source Sans Pro Light" panose="020B0403030403020204" pitchFamily="34" charset="0"/>
              <a:ea typeface="Source Sans Pro Light" panose="020B0403030403020204" pitchFamily="34" charset="0"/>
            </a:endParaRPr>
          </a:p>
        </p:txBody>
      </p:sp>
    </p:spTree>
    <p:extLst>
      <p:ext uri="{BB962C8B-B14F-4D97-AF65-F5344CB8AC3E}">
        <p14:creationId xmlns:p14="http://schemas.microsoft.com/office/powerpoint/2010/main" val="114864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p:bldP spid="36" grpId="0"/>
      <p:bldP spid="37" grpId="0"/>
    </p:bldLst>
  </p:timing>
</p:sld>
</file>

<file path=ppt/theme/theme1.xml><?xml version="1.0" encoding="utf-8"?>
<a:theme xmlns:a="http://schemas.openxmlformats.org/drawingml/2006/main" name="LNRS - 2016 Template">
  <a:themeElements>
    <a:clrScheme name="LXN CAM 2018">
      <a:dk1>
        <a:sysClr val="windowText" lastClr="000000"/>
      </a:dk1>
      <a:lt1>
        <a:sysClr val="window" lastClr="FFFFFF"/>
      </a:lt1>
      <a:dk2>
        <a:srgbClr val="671E75"/>
      </a:dk2>
      <a:lt2>
        <a:srgbClr val="00AF66"/>
      </a:lt2>
      <a:accent1>
        <a:srgbClr val="ED1C24"/>
      </a:accent1>
      <a:accent2>
        <a:srgbClr val="9BCBEB"/>
      </a:accent2>
      <a:accent3>
        <a:srgbClr val="FF8200"/>
      </a:accent3>
      <a:accent4>
        <a:srgbClr val="00778B"/>
      </a:accent4>
      <a:accent5>
        <a:srgbClr val="E1CD00"/>
      </a:accent5>
      <a:accent6>
        <a:srgbClr val="C8C9C7"/>
      </a:accent6>
      <a:hlink>
        <a:srgbClr val="002F6C"/>
      </a:hlink>
      <a:folHlink>
        <a:srgbClr val="01758D"/>
      </a:folHlink>
    </a:clrScheme>
    <a:fontScheme name="Source Sans">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LNRS - 2016 Template">
  <a:themeElements>
    <a:clrScheme name="LXN CAM 2018">
      <a:dk1>
        <a:sysClr val="windowText" lastClr="000000"/>
      </a:dk1>
      <a:lt1>
        <a:sysClr val="window" lastClr="FFFFFF"/>
      </a:lt1>
      <a:dk2>
        <a:srgbClr val="671E75"/>
      </a:dk2>
      <a:lt2>
        <a:srgbClr val="00AF66"/>
      </a:lt2>
      <a:accent1>
        <a:srgbClr val="ED1C24"/>
      </a:accent1>
      <a:accent2>
        <a:srgbClr val="9BCBEB"/>
      </a:accent2>
      <a:accent3>
        <a:srgbClr val="FF8200"/>
      </a:accent3>
      <a:accent4>
        <a:srgbClr val="00778B"/>
      </a:accent4>
      <a:accent5>
        <a:srgbClr val="E1CD00"/>
      </a:accent5>
      <a:accent6>
        <a:srgbClr val="C8C9C7"/>
      </a:accent6>
      <a:hlink>
        <a:srgbClr val="002F6C"/>
      </a:hlink>
      <a:folHlink>
        <a:srgbClr val="01758D"/>
      </a:folHlink>
    </a:clrScheme>
    <a:fontScheme name="Source Sans">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11025</TotalTime>
  <Words>964</Words>
  <Application>Microsoft Office PowerPoint</Application>
  <PresentationFormat>Custom</PresentationFormat>
  <Paragraphs>111</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Source Sans Pro</vt:lpstr>
      <vt:lpstr>Source Sans Pro Light</vt:lpstr>
      <vt:lpstr>Source Sans Pro Semibold</vt:lpstr>
      <vt:lpstr>Tw Cen MT</vt:lpstr>
      <vt:lpstr>LNRS - 2016 Template</vt:lpstr>
      <vt:lpstr>1_LNRS - 2016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prabhu.sadasivam@lexisnexisrisk.com</dc:creator>
  <cp:lastModifiedBy>Sadasivam, Prabhu (RIS-ATL)</cp:lastModifiedBy>
  <cp:revision>695</cp:revision>
  <dcterms:created xsi:type="dcterms:W3CDTF">2015-07-26T09:19:47Z</dcterms:created>
  <dcterms:modified xsi:type="dcterms:W3CDTF">2019-04-26T20:12:21Z</dcterms:modified>
</cp:coreProperties>
</file>