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619232-B6A2-4DC7-B725-9A5D0E5517A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81CEF8-9E9D-46DA-B25C-04B97240CFF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7C75A7B-59E4-46B2-A15E-311B40DC3E4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AA64B4-6025-4544-B5EE-C223FBC7444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049F70-A29A-407B-8F3A-5494C61BEE6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D61B5F4-0FC5-4775-ABB7-7CFBF201510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00736F3-50B4-4ECD-8427-8944D5AE80C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B733D7-B87B-4695-AD55-1009FE8B63A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FB2C10-4CAE-4554-ACCA-4A4E011594A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8554F7-B034-42A2-8E0E-D37E6A53E3F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5E05CE7-8ECA-4462-9730-AADA519482D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DA4912-5FED-4083-B152-95D463F2987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0A2583-974F-4D5E-B7F4-57B426DB6F8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54;p13"/>
          <p:cNvSpPr/>
          <p:nvPr/>
        </p:nvSpPr>
        <p:spPr>
          <a:xfrm>
            <a:off x="1187280" y="488160"/>
            <a:ext cx="67687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Google Sans"/>
                <a:ea typeface="Google Sans"/>
              </a:rPr>
              <a:t>Sample attack tree</a:t>
            </a:r>
            <a:endParaRPr b="0" lang="zxx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55;p13"/>
          <p:cNvSpPr/>
          <p:nvPr/>
        </p:nvSpPr>
        <p:spPr>
          <a:xfrm>
            <a:off x="1187280" y="1113840"/>
            <a:ext cx="676872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Note: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Applications like this normally have large, complex attack trees with many branches.</a:t>
            </a:r>
            <a:endParaRPr b="0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" name="Google Shape;56;p13"/>
          <p:cNvCxnSpPr>
            <a:stCxn id="42" idx="0"/>
            <a:endCxn id="43" idx="2"/>
          </p:cNvCxnSpPr>
          <p:nvPr/>
        </p:nvCxnSpPr>
        <p:spPr>
          <a:xfrm flipH="1" flipV="1" rot="5400000">
            <a:off x="3782880" y="2070360"/>
            <a:ext cx="591120" cy="986760"/>
          </a:xfrm>
          <a:prstGeom prst="bentConnector3">
            <a:avLst>
              <a:gd name="adj1" fmla="val 50030"/>
            </a:avLst>
          </a:prstGeom>
          <a:ln w="19050">
            <a:solidFill>
              <a:srgbClr val="000000"/>
            </a:solidFill>
            <a:miter/>
          </a:ln>
        </p:spPr>
      </p:cxnSp>
      <p:cxnSp>
        <p:nvCxnSpPr>
          <p:cNvPr id="44" name="Google Shape;59;p13"/>
          <p:cNvCxnSpPr>
            <a:stCxn id="45" idx="0"/>
            <a:endCxn id="42" idx="2"/>
          </p:cNvCxnSpPr>
          <p:nvPr/>
        </p:nvCxnSpPr>
        <p:spPr>
          <a:xfrm rot="16200000">
            <a:off x="3427920" y="3351600"/>
            <a:ext cx="315360" cy="360"/>
          </a:xfrm>
          <a:prstGeom prst="bentConnector2">
            <a:avLst/>
          </a:prstGeom>
          <a:ln w="19050">
            <a:solidFill>
              <a:srgbClr val="000000"/>
            </a:solidFill>
            <a:miter/>
          </a:ln>
        </p:spPr>
      </p:cxnSp>
      <p:sp>
        <p:nvSpPr>
          <p:cNvPr id="43" name="Google Shape;58;p13"/>
          <p:cNvSpPr/>
          <p:nvPr/>
        </p:nvSpPr>
        <p:spPr>
          <a:xfrm>
            <a:off x="3801600" y="1933200"/>
            <a:ext cx="1540080" cy="33516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84240" bIns="842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chemeClr val="dk1"/>
                </a:solidFill>
                <a:latin typeface="Google Sans"/>
                <a:ea typeface="Google Sans"/>
              </a:rPr>
              <a:t>User data</a:t>
            </a:r>
            <a:endParaRPr b="0" lang="zxx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Google Shape;57;p13"/>
          <p:cNvSpPr/>
          <p:nvPr/>
        </p:nvSpPr>
        <p:spPr>
          <a:xfrm>
            <a:off x="2816280" y="2859120"/>
            <a:ext cx="1537920" cy="33516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84240" bIns="842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chemeClr val="dk1"/>
                </a:solidFill>
                <a:latin typeface="Google Sans"/>
                <a:ea typeface="Google Sans"/>
              </a:rPr>
              <a:t>SQL injection</a:t>
            </a:r>
            <a:endParaRPr b="0" lang="zxx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60;p13"/>
          <p:cNvSpPr/>
          <p:nvPr/>
        </p:nvSpPr>
        <p:spPr>
          <a:xfrm>
            <a:off x="2816280" y="3509280"/>
            <a:ext cx="1537920" cy="51696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chemeClr val="dk1"/>
                </a:solidFill>
                <a:latin typeface="Google Sans"/>
                <a:ea typeface="Google Sans"/>
              </a:rPr>
              <a:t>Lack of prepared statements</a:t>
            </a:r>
            <a:endParaRPr b="0" lang="zxx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Google Shape;61;p13"/>
          <p:cNvCxnSpPr>
            <a:stCxn id="47" idx="2"/>
            <a:endCxn id="48" idx="0"/>
          </p:cNvCxnSpPr>
          <p:nvPr/>
        </p:nvCxnSpPr>
        <p:spPr>
          <a:xfrm rot="16200000">
            <a:off x="5425560" y="3351600"/>
            <a:ext cx="315360" cy="360"/>
          </a:xfrm>
          <a:prstGeom prst="bentConnector2">
            <a:avLst/>
          </a:prstGeom>
          <a:ln w="19050">
            <a:solidFill>
              <a:srgbClr val="000000"/>
            </a:solidFill>
            <a:miter/>
          </a:ln>
        </p:spPr>
      </p:cxnSp>
      <p:sp>
        <p:nvSpPr>
          <p:cNvPr id="47" name="Google Shape;62;p13"/>
          <p:cNvSpPr/>
          <p:nvPr/>
        </p:nvSpPr>
        <p:spPr>
          <a:xfrm>
            <a:off x="4813920" y="2859120"/>
            <a:ext cx="1537920" cy="33516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84240" bIns="842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chemeClr val="dk1"/>
                </a:solidFill>
                <a:latin typeface="Google Sans"/>
                <a:ea typeface="Google Sans"/>
              </a:rPr>
              <a:t>Session hijacking</a:t>
            </a:r>
            <a:endParaRPr b="0" lang="zxx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63;p13"/>
          <p:cNvSpPr/>
          <p:nvPr/>
        </p:nvSpPr>
        <p:spPr>
          <a:xfrm>
            <a:off x="4813920" y="3509280"/>
            <a:ext cx="1537920" cy="51696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chemeClr val="dk1"/>
                </a:solidFill>
                <a:latin typeface="Google Sans"/>
                <a:ea typeface="Google Sans"/>
              </a:rPr>
              <a:t>Weak login credentials</a:t>
            </a:r>
            <a:endParaRPr b="0" lang="zxx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64;p13"/>
          <p:cNvCxnSpPr>
            <a:stCxn id="47" idx="0"/>
            <a:endCxn id="43" idx="2"/>
          </p:cNvCxnSpPr>
          <p:nvPr/>
        </p:nvCxnSpPr>
        <p:spPr>
          <a:xfrm flipV="1" rot="16200000">
            <a:off x="4781880" y="2057760"/>
            <a:ext cx="591120" cy="1011600"/>
          </a:xfrm>
          <a:prstGeom prst="bentConnector3">
            <a:avLst>
              <a:gd name="adj1" fmla="val 50030"/>
            </a:avLst>
          </a:prstGeom>
          <a:ln w="1905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360000"/>
            <a:ext cx="852012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1400" spc="-1" strike="noStrike">
                <a:solidFill>
                  <a:srgbClr val="000000"/>
                </a:solidFill>
                <a:latin typeface="Arial"/>
              </a:rPr>
              <a:t>ATTACK TREE</a:t>
            </a:r>
            <a:endParaRPr b="1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420000" y="1080000"/>
            <a:ext cx="2160000" cy="540000"/>
          </a:xfrm>
          <a:prstGeom prst="rect">
            <a:avLst/>
          </a:prstGeom>
          <a:solidFill>
            <a:schemeClr val="accent1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zxx" sz="1400" spc="-1" strike="noStrike">
                <a:solidFill>
                  <a:srgbClr val="000000"/>
                </a:solidFill>
                <a:latin typeface="Arial"/>
              </a:rPr>
              <a:t>User data</a:t>
            </a:r>
            <a:endParaRPr b="0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720000" y="2340000"/>
            <a:ext cx="1980000" cy="540000"/>
          </a:xfrm>
          <a:prstGeom prst="rect">
            <a:avLst/>
          </a:prstGeom>
          <a:solidFill>
            <a:schemeClr val="accent1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zxx" sz="1400" spc="-1" strike="noStrike">
                <a:solidFill>
                  <a:srgbClr val="000000"/>
                </a:solidFill>
                <a:latin typeface="Arial"/>
              </a:rPr>
              <a:t>Unauthorized Access to API</a:t>
            </a:r>
            <a:endParaRPr b="0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3384000" y="2340000"/>
            <a:ext cx="2160000" cy="540000"/>
          </a:xfrm>
          <a:prstGeom prst="rect">
            <a:avLst/>
          </a:prstGeom>
          <a:solidFill>
            <a:schemeClr val="accent1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zxx" sz="1400" spc="-1" strike="noStrike">
                <a:solidFill>
                  <a:srgbClr val="000000"/>
                </a:solidFill>
                <a:latin typeface="Arial"/>
              </a:rPr>
              <a:t>SQL Injection Attack</a:t>
            </a:r>
            <a:endParaRPr b="0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6120000" y="2340000"/>
            <a:ext cx="2160000" cy="540000"/>
          </a:xfrm>
          <a:prstGeom prst="rect">
            <a:avLst/>
          </a:prstGeom>
          <a:solidFill>
            <a:schemeClr val="accent1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zxx" sz="1400" spc="-1" strike="noStrike">
                <a:solidFill>
                  <a:srgbClr val="000000"/>
                </a:solidFill>
                <a:latin typeface="Arial"/>
              </a:rPr>
              <a:t>Insider Threat</a:t>
            </a:r>
            <a:endParaRPr b="0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684000" y="3420000"/>
            <a:ext cx="1980000" cy="540000"/>
          </a:xfrm>
          <a:prstGeom prst="rect">
            <a:avLst/>
          </a:prstGeom>
          <a:solidFill>
            <a:schemeClr val="accent1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zxx" sz="1400" spc="-1" strike="noStrike">
                <a:solidFill>
                  <a:srgbClr val="000000"/>
                </a:solidFill>
                <a:latin typeface="Arial"/>
              </a:rPr>
              <a:t>Weak API authentication </a:t>
            </a:r>
            <a:endParaRPr b="0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3276000" y="3420000"/>
            <a:ext cx="2304000" cy="540000"/>
          </a:xfrm>
          <a:prstGeom prst="rect">
            <a:avLst/>
          </a:prstGeom>
          <a:solidFill>
            <a:schemeClr val="accent1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zxx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xx" sz="1400" spc="-1" strike="noStrike">
                <a:solidFill>
                  <a:srgbClr val="000000"/>
                </a:solidFill>
                <a:latin typeface="Arial"/>
              </a:rPr>
              <a:t>Inadequate input validation on user inputs</a:t>
            </a:r>
            <a:endParaRPr b="0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5976000" y="3420000"/>
            <a:ext cx="2520000" cy="540000"/>
          </a:xfrm>
          <a:prstGeom prst="rect">
            <a:avLst/>
          </a:prstGeom>
          <a:solidFill>
            <a:schemeClr val="accent1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zxx" sz="1400" spc="-1" strike="noStrike">
                <a:solidFill>
                  <a:srgbClr val="000000"/>
                </a:solidFill>
                <a:latin typeface="Arial"/>
              </a:rPr>
              <a:t>Lack of strict access control policies or monitoring </a:t>
            </a:r>
            <a:endParaRPr b="0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500000" y="1620000"/>
            <a:ext cx="0" cy="7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500000" y="2880000"/>
            <a:ext cx="0" cy="5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1620000" y="2880000"/>
            <a:ext cx="0" cy="5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7200000" y="2880000"/>
            <a:ext cx="0" cy="5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 flipH="1">
            <a:off x="1800000" y="1620000"/>
            <a:ext cx="1800000" cy="7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5400000" y="1620000"/>
            <a:ext cx="1800000" cy="7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2024-09-15T00:39:48Z</dcterms:modified>
  <cp:revision>1</cp:revision>
  <dc:subject/>
  <dc:title/>
</cp:coreProperties>
</file>