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0564A4-A0FA-4A3F-A365-C958765BFA4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3E12CA-263E-41AA-A2C9-AA8FB2B91A3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90FCB4-44BF-4C7B-A73D-340F3C07FAB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6E2171-A4F4-4108-956C-F896C5FD6F4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8A21C-212B-487F-83A7-92C9420E40C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80899C-D85F-49D0-A9F5-0E515D9C115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B1E896-AEDE-4A4E-9634-81CC72BBA1C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1F80CA-CDD9-49E4-9229-42221695AB2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E0B768-AF8C-4725-8667-3AB28EE7302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D1B3B6-C37B-4AB5-B429-2808E5D3A42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B8AB48-A24F-4A58-AAD6-E725976F633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333D92-E2E1-4E99-AB6C-979230DD924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181CAF-B374-4D8D-B795-2F83235F11E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2A0CD-4D48-443A-934A-A649E04DF64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757CAC-702F-4467-90FF-7928A1EE70C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A8571B-4C80-49C1-9357-198A446FB72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5E79E9-5D16-462D-ABCB-5FA7E8A8EC9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0F89EA-0A31-4753-804F-083369DDE27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23DDEA-2F9B-454C-92F8-1F459047DB0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A43E01-40F2-4710-94E1-BD28C9B2E28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35A1D0-7681-48BB-814A-B0E65EE7892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A288F3-2A99-4E0E-A441-6AED9E4F32B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39A3F1-6979-45C1-9E7B-4FEFD7D5533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3A9AA0-7E42-4D02-8535-F6D53F26C7A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C477A8-116B-4FC0-A64C-F27D5BDC357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0BC36A-0F42-43EC-BBB3-5B1E47DBEDE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311760" y="419400"/>
            <a:ext cx="7684560" cy="928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" sz="1790" spc="-1" strike="noStrike">
                <a:solidFill>
                  <a:schemeClr val="dk1"/>
                </a:solidFill>
                <a:latin typeface="Google Sans"/>
                <a:ea typeface="Google Sans"/>
              </a:rPr>
              <a:t>Has this file been identified as malicious? Explain why or why not.</a:t>
            </a:r>
            <a:endParaRPr b="0" lang="pt-BR" sz="179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79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55;p13"/>
          <p:cNvSpPr/>
          <p:nvPr/>
        </p:nvSpPr>
        <p:spPr>
          <a:xfrm>
            <a:off x="311760" y="1060200"/>
            <a:ext cx="7538400" cy="23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34343"/>
                </a:solidFill>
                <a:latin typeface="Arial"/>
                <a:ea typeface="Arial"/>
              </a:rPr>
              <a:t>Based on the VirusTotal report, the file appears malicious: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434343"/>
                </a:solidFill>
                <a:latin typeface="Arial"/>
                <a:ea typeface="Arial"/>
              </a:rPr>
              <a:t>Vendors' ratio: 59 out of 73 vendors flagged it as malicious.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434343"/>
                </a:solidFill>
                <a:latin typeface="Arial"/>
                <a:ea typeface="Arial"/>
              </a:rPr>
              <a:t>Community score: -210, which suggests negative consensus.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434343"/>
                </a:solidFill>
                <a:latin typeface="Arial"/>
                <a:ea typeface="Arial"/>
              </a:rPr>
              <a:t>Detection details: Various security vendors detected this as a type of malware (e.g., backdoor or trojan).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34343"/>
                </a:solidFill>
                <a:latin typeface="Arial"/>
                <a:ea typeface="Arial"/>
              </a:rPr>
              <a:t>In this case, with a high number of security vendors and the community labeling the file as malicious, it's safe to conclude that the file is dangerous.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60;p14"/>
          <p:cNvGrpSpPr/>
          <p:nvPr/>
        </p:nvGrpSpPr>
        <p:grpSpPr>
          <a:xfrm>
            <a:off x="52560" y="399240"/>
            <a:ext cx="5416920" cy="4685040"/>
            <a:chOff x="52560" y="399240"/>
            <a:chExt cx="5416920" cy="4685040"/>
          </a:xfrm>
        </p:grpSpPr>
        <p:sp>
          <p:nvSpPr>
            <p:cNvPr id="81" name="Google Shape;61;p14"/>
            <p:cNvSpPr/>
            <p:nvPr/>
          </p:nvSpPr>
          <p:spPr>
            <a:xfrm>
              <a:off x="52560" y="399240"/>
              <a:ext cx="5416920" cy="46850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2" name="Google Shape;62;p14"/>
            <p:cNvCxnSpPr/>
            <p:nvPr/>
          </p:nvCxnSpPr>
          <p:spPr>
            <a:xfrm>
              <a:off x="2174760" y="1426320"/>
              <a:ext cx="1162800" cy="360"/>
            </a:xfrm>
            <a:prstGeom prst="straightConnector1">
              <a:avLst/>
            </a:prstGeom>
            <a:ln w="28575">
              <a:solidFill>
                <a:srgbClr val="ffffff"/>
              </a:solidFill>
              <a:round/>
            </a:ln>
          </p:spPr>
        </p:cxnSp>
        <p:cxnSp>
          <p:nvCxnSpPr>
            <p:cNvPr id="83" name="Google Shape;63;p14"/>
            <p:cNvCxnSpPr/>
            <p:nvPr/>
          </p:nvCxnSpPr>
          <p:spPr>
            <a:xfrm>
              <a:off x="1714320" y="2214360"/>
              <a:ext cx="2094480" cy="360"/>
            </a:xfrm>
            <a:prstGeom prst="straightConnector1">
              <a:avLst/>
            </a:prstGeom>
            <a:ln w="28575">
              <a:solidFill>
                <a:srgbClr val="ffffff"/>
              </a:solidFill>
              <a:round/>
            </a:ln>
          </p:spPr>
        </p:cxnSp>
        <p:cxnSp>
          <p:nvCxnSpPr>
            <p:cNvPr id="84" name="Google Shape;64;p14"/>
            <p:cNvCxnSpPr/>
            <p:nvPr/>
          </p:nvCxnSpPr>
          <p:spPr>
            <a:xfrm>
              <a:off x="1269360" y="2976480"/>
              <a:ext cx="2971080" cy="360"/>
            </a:xfrm>
            <a:prstGeom prst="straightConnector1">
              <a:avLst/>
            </a:prstGeom>
            <a:ln w="28575">
              <a:solidFill>
                <a:srgbClr val="ffffff"/>
              </a:solidFill>
              <a:round/>
            </a:ln>
          </p:spPr>
        </p:cxnSp>
        <p:cxnSp>
          <p:nvCxnSpPr>
            <p:cNvPr id="85" name="Google Shape;65;p14"/>
            <p:cNvCxnSpPr/>
            <p:nvPr/>
          </p:nvCxnSpPr>
          <p:spPr>
            <a:xfrm>
              <a:off x="902880" y="3665520"/>
              <a:ext cx="3730320" cy="360"/>
            </a:xfrm>
            <a:prstGeom prst="straightConnector1">
              <a:avLst/>
            </a:prstGeom>
            <a:ln w="28575">
              <a:solidFill>
                <a:srgbClr val="ffffff"/>
              </a:solidFill>
              <a:round/>
            </a:ln>
          </p:spPr>
        </p:cxnSp>
        <p:cxnSp>
          <p:nvCxnSpPr>
            <p:cNvPr id="86" name="Google Shape;66;p14"/>
            <p:cNvCxnSpPr/>
            <p:nvPr/>
          </p:nvCxnSpPr>
          <p:spPr>
            <a:xfrm>
              <a:off x="484200" y="4351320"/>
              <a:ext cx="4541760" cy="360"/>
            </a:xfrm>
            <a:prstGeom prst="straightConnector1">
              <a:avLst/>
            </a:prstGeom>
            <a:ln w="28575">
              <a:solidFill>
                <a:srgbClr val="ffffff"/>
              </a:solidFill>
              <a:round/>
            </a:ln>
          </p:spPr>
        </p:cxnSp>
      </p:grpSp>
      <p:sp>
        <p:nvSpPr>
          <p:cNvPr id="87" name="Google Shape;67;p14"/>
          <p:cNvSpPr/>
          <p:nvPr/>
        </p:nvSpPr>
        <p:spPr>
          <a:xfrm>
            <a:off x="2424240" y="863640"/>
            <a:ext cx="80532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chemeClr val="lt1"/>
                </a:solidFill>
                <a:latin typeface="Google Sans"/>
                <a:ea typeface="Google Sans"/>
              </a:rPr>
              <a:t>TTPs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68;p14"/>
          <p:cNvSpPr/>
          <p:nvPr/>
        </p:nvSpPr>
        <p:spPr>
          <a:xfrm>
            <a:off x="2411280" y="1578960"/>
            <a:ext cx="80532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chemeClr val="lt1"/>
                </a:solidFill>
                <a:latin typeface="Google Sans"/>
                <a:ea typeface="Google Sans"/>
              </a:rPr>
              <a:t>Tools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69;p14"/>
          <p:cNvSpPr/>
          <p:nvPr/>
        </p:nvSpPr>
        <p:spPr>
          <a:xfrm>
            <a:off x="1792080" y="2294280"/>
            <a:ext cx="199116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chemeClr val="lt1"/>
                </a:solidFill>
                <a:latin typeface="Google Sans"/>
                <a:ea typeface="Google Sans"/>
              </a:rPr>
              <a:t>Network/host artifacts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70;p14"/>
          <p:cNvSpPr/>
          <p:nvPr/>
        </p:nvSpPr>
        <p:spPr>
          <a:xfrm>
            <a:off x="1978920" y="3118680"/>
            <a:ext cx="204840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chemeClr val="lt1"/>
                </a:solidFill>
                <a:latin typeface="Google Sans"/>
                <a:ea typeface="Google Sans"/>
              </a:rPr>
              <a:t>Domain names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71;p14"/>
          <p:cNvSpPr/>
          <p:nvPr/>
        </p:nvSpPr>
        <p:spPr>
          <a:xfrm>
            <a:off x="1978920" y="3755160"/>
            <a:ext cx="204840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chemeClr val="lt1"/>
                </a:solidFill>
                <a:latin typeface="Google Sans"/>
                <a:ea typeface="Google Sans"/>
              </a:rPr>
              <a:t>IP addresses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72;p14"/>
          <p:cNvSpPr/>
          <p:nvPr/>
        </p:nvSpPr>
        <p:spPr>
          <a:xfrm>
            <a:off x="1978920" y="4457520"/>
            <a:ext cx="204840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chemeClr val="lt1"/>
                </a:solidFill>
                <a:latin typeface="Google Sans"/>
                <a:ea typeface="Google Sans"/>
              </a:rPr>
              <a:t>Hash values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3" name="Google Shape;73;p14"/>
          <p:cNvCxnSpPr/>
          <p:nvPr/>
        </p:nvCxnSpPr>
        <p:spPr>
          <a:xfrm>
            <a:off x="3153600" y="1086120"/>
            <a:ext cx="1694880" cy="1080"/>
          </a:xfrm>
          <a:prstGeom prst="bentConnector3">
            <a:avLst>
              <a:gd name="adj1" fmla="val 50010"/>
            </a:avLst>
          </a:prstGeom>
          <a:ln w="9525">
            <a:solidFill>
              <a:srgbClr val="c2c2c2"/>
            </a:solidFill>
            <a:round/>
          </a:ln>
        </p:spPr>
      </p:cxnSp>
      <p:sp>
        <p:nvSpPr>
          <p:cNvPr id="94" name="Google Shape;74;p14"/>
          <p:cNvSpPr/>
          <p:nvPr/>
        </p:nvSpPr>
        <p:spPr>
          <a:xfrm>
            <a:off x="4848480" y="824400"/>
            <a:ext cx="2020320" cy="52488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Persistence, Privilege escalation, Command and control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Google Shape;75;p14"/>
          <p:cNvCxnSpPr>
            <a:endCxn id="96" idx="1"/>
          </p:cNvCxnSpPr>
          <p:nvPr/>
        </p:nvCxnSpPr>
        <p:spPr>
          <a:xfrm>
            <a:off x="3578760" y="1801440"/>
            <a:ext cx="1695240" cy="720"/>
          </a:xfrm>
          <a:prstGeom prst="bentConnector3">
            <a:avLst>
              <a:gd name="adj1" fmla="val 50000"/>
            </a:avLst>
          </a:prstGeom>
          <a:ln w="9525">
            <a:solidFill>
              <a:srgbClr val="c2c2c2"/>
            </a:solidFill>
            <a:round/>
          </a:ln>
        </p:spPr>
      </p:cxnSp>
      <p:sp>
        <p:nvSpPr>
          <p:cNvPr id="96" name="Google Shape;76;p14"/>
          <p:cNvSpPr/>
          <p:nvPr/>
        </p:nvSpPr>
        <p:spPr>
          <a:xfrm>
            <a:off x="5273640" y="1539360"/>
            <a:ext cx="2020320" cy="52488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7" name="Google Shape;77;p14"/>
          <p:cNvCxnSpPr>
            <a:endCxn id="98" idx="1"/>
          </p:cNvCxnSpPr>
          <p:nvPr/>
        </p:nvCxnSpPr>
        <p:spPr>
          <a:xfrm>
            <a:off x="3986280" y="2571120"/>
            <a:ext cx="154080" cy="720"/>
          </a:xfrm>
          <a:prstGeom prst="bentConnector3">
            <a:avLst>
              <a:gd name="adj1" fmla="val 49882"/>
            </a:avLst>
          </a:prstGeom>
          <a:ln w="9525">
            <a:solidFill>
              <a:srgbClr val="c2c2c2"/>
            </a:solidFill>
            <a:round/>
          </a:ln>
        </p:spPr>
      </p:cxnSp>
      <p:sp>
        <p:nvSpPr>
          <p:cNvPr id="98" name="Google Shape;78;p14"/>
          <p:cNvSpPr/>
          <p:nvPr/>
        </p:nvSpPr>
        <p:spPr>
          <a:xfrm>
            <a:off x="4140000" y="2309040"/>
            <a:ext cx="4860000" cy="52488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/>
            <a:r>
              <a:rPr b="0" lang="pt-BR" sz="900" spc="-1" strike="noStrike">
                <a:solidFill>
                  <a:srgbClr val="000000"/>
                </a:solidFill>
                <a:latin typeface="Arial"/>
              </a:rPr>
              <a:t>GET https://apis.google.com/_/scs/abc-static/_/js/k=gapi.gapi.en.MGCxJbnW_Xw.O/m=gapi_iframes,googleapis_client/rt=j/sv=1/d=1/ed=1/am=AAAg/rs=AHpOoo9xa4htLEVH9xe6c4ToUehtTaLWvA/cb=gapi.loaded_0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Google Shape;79;p14"/>
          <p:cNvCxnSpPr>
            <a:endCxn id="100" idx="1"/>
          </p:cNvCxnSpPr>
          <p:nvPr/>
        </p:nvCxnSpPr>
        <p:spPr>
          <a:xfrm>
            <a:off x="4425840" y="3274200"/>
            <a:ext cx="1695240" cy="1080"/>
          </a:xfrm>
          <a:prstGeom prst="bentConnector3">
            <a:avLst>
              <a:gd name="adj1" fmla="val 50000"/>
            </a:avLst>
          </a:prstGeom>
          <a:ln w="9525">
            <a:solidFill>
              <a:srgbClr val="c2c2c2"/>
            </a:solidFill>
            <a:round/>
          </a:ln>
        </p:spPr>
      </p:cxnSp>
      <p:sp>
        <p:nvSpPr>
          <p:cNvPr id="100" name="Google Shape;80;p14"/>
          <p:cNvSpPr/>
          <p:nvPr/>
        </p:nvSpPr>
        <p:spPr>
          <a:xfrm>
            <a:off x="6120720" y="3012480"/>
            <a:ext cx="2020320" cy="52488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*.misecure .com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1" name="Google Shape;81;p14"/>
          <p:cNvCxnSpPr>
            <a:endCxn id="102" idx="1"/>
          </p:cNvCxnSpPr>
          <p:nvPr/>
        </p:nvCxnSpPr>
        <p:spPr>
          <a:xfrm>
            <a:off x="4835520" y="3977640"/>
            <a:ext cx="1695240" cy="1080"/>
          </a:xfrm>
          <a:prstGeom prst="bentConnector3">
            <a:avLst>
              <a:gd name="adj1" fmla="val 50000"/>
            </a:avLst>
          </a:prstGeom>
          <a:ln w="9525">
            <a:solidFill>
              <a:srgbClr val="c2c2c2"/>
            </a:solidFill>
            <a:round/>
          </a:ln>
        </p:spPr>
      </p:cxnSp>
      <p:sp>
        <p:nvSpPr>
          <p:cNvPr id="102" name="Google Shape;82;p14"/>
          <p:cNvSpPr/>
          <p:nvPr/>
        </p:nvSpPr>
        <p:spPr>
          <a:xfrm>
            <a:off x="6530400" y="3715920"/>
            <a:ext cx="2020320" cy="52488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104.115.151.81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3" name="Google Shape;83;p14"/>
          <p:cNvCxnSpPr/>
          <p:nvPr/>
        </p:nvCxnSpPr>
        <p:spPr>
          <a:xfrm>
            <a:off x="5211000" y="4680000"/>
            <a:ext cx="1605600" cy="720"/>
          </a:xfrm>
          <a:prstGeom prst="bentConnector3">
            <a:avLst>
              <a:gd name="adj1" fmla="val 50011"/>
            </a:avLst>
          </a:prstGeom>
          <a:ln w="9525">
            <a:solidFill>
              <a:srgbClr val="c2c2c2"/>
            </a:solidFill>
            <a:round/>
          </a:ln>
        </p:spPr>
      </p:cxnSp>
      <p:sp>
        <p:nvSpPr>
          <p:cNvPr id="104" name="Google Shape;84;p14"/>
          <p:cNvSpPr/>
          <p:nvPr/>
        </p:nvSpPr>
        <p:spPr>
          <a:xfrm>
            <a:off x="5760000" y="4417920"/>
            <a:ext cx="3076920" cy="52488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MD5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287d612e29b71c90aa54947313810a25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2024-09-16T14:25:40Z</dcterms:modified>
  <cp:revision>1</cp:revision>
  <dc:subject/>
  <dc:title/>
</cp:coreProperties>
</file>