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5"/>
  </p:notesMasterIdLst>
  <p:sldIdLst>
    <p:sldId id="256" r:id="rId4"/>
    <p:sldId id="261" r:id="rId5"/>
    <p:sldId id="301" r:id="rId6"/>
    <p:sldId id="302" r:id="rId7"/>
    <p:sldId id="313" r:id="rId8"/>
    <p:sldId id="303" r:id="rId9"/>
    <p:sldId id="305" r:id="rId10"/>
    <p:sldId id="304" r:id="rId11"/>
    <p:sldId id="306" r:id="rId12"/>
    <p:sldId id="307" r:id="rId13"/>
    <p:sldId id="308" r:id="rId14"/>
    <p:sldId id="317" r:id="rId15"/>
    <p:sldId id="314" r:id="rId16"/>
    <p:sldId id="309" r:id="rId17"/>
    <p:sldId id="310" r:id="rId18"/>
    <p:sldId id="311" r:id="rId19"/>
    <p:sldId id="312" r:id="rId20"/>
    <p:sldId id="315" r:id="rId21"/>
    <p:sldId id="316" r:id="rId22"/>
    <p:sldId id="318" r:id="rId23"/>
    <p:sldId id="319" r:id="rId2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44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58" y="6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C9E72-581B-4744-B724-EA7E049F8E0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8994E-AE11-4F3C-AD73-5D1C0F6BA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9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8994E-AE11-4F3C-AD73-5D1C0F6BAE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1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8994E-AE11-4F3C-AD73-5D1C0F6BAE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15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8994E-AE11-4F3C-AD73-5D1C0F6BAE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53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04048" y="3003798"/>
            <a:ext cx="3888432" cy="1152129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3600" b="1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+mn-ea"/>
              </a:rPr>
              <a:t>FREE PPT TEMPLATES</a:t>
            </a:r>
            <a:endParaRPr lang="en-US" altLang="ko-KR" b="1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03900" y="4155926"/>
            <a:ext cx="3888432" cy="504056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2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OF YOUR PRESENTATION HERE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1952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01681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87924" y="1089585"/>
            <a:ext cx="1368152" cy="1482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00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07704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1880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076056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99209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183385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67561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51737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509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57557" y="286543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72774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57557" y="2662807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42340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29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7677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784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60041"/>
            <a:ext cx="316835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360041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18176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056440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110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920899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3147814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0550" y="915566"/>
            <a:ext cx="3117354" cy="396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219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39502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59832" y="2624708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166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9552" y="1131590"/>
            <a:ext cx="403244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9552" y="3291830"/>
            <a:ext cx="1656184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67744" y="3377692"/>
            <a:ext cx="2304256" cy="1354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646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644008" y="3060973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29900" y="3061296"/>
            <a:ext cx="4104000" cy="1728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033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9526" y="1183060"/>
            <a:ext cx="9153525" cy="3960440"/>
          </a:xfrm>
          <a:custGeom>
            <a:avLst/>
            <a:gdLst>
              <a:gd name="connsiteX0" fmla="*/ 0 w 9144000"/>
              <a:gd name="connsiteY0" fmla="*/ 0 h 3960440"/>
              <a:gd name="connsiteX1" fmla="*/ 9144000 w 9144000"/>
              <a:gd name="connsiteY1" fmla="*/ 0 h 3960440"/>
              <a:gd name="connsiteX2" fmla="*/ 9144000 w 9144000"/>
              <a:gd name="connsiteY2" fmla="*/ 3960440 h 3960440"/>
              <a:gd name="connsiteX3" fmla="*/ 0 w 9144000"/>
              <a:gd name="connsiteY3" fmla="*/ 3960440 h 3960440"/>
              <a:gd name="connsiteX4" fmla="*/ 0 w 9144000"/>
              <a:gd name="connsiteY4" fmla="*/ 0 h 3960440"/>
              <a:gd name="connsiteX0" fmla="*/ 0 w 9153525"/>
              <a:gd name="connsiteY0" fmla="*/ 3276600 h 3960440"/>
              <a:gd name="connsiteX1" fmla="*/ 9153525 w 9153525"/>
              <a:gd name="connsiteY1" fmla="*/ 0 h 3960440"/>
              <a:gd name="connsiteX2" fmla="*/ 9153525 w 9153525"/>
              <a:gd name="connsiteY2" fmla="*/ 3960440 h 3960440"/>
              <a:gd name="connsiteX3" fmla="*/ 9525 w 9153525"/>
              <a:gd name="connsiteY3" fmla="*/ 3960440 h 3960440"/>
              <a:gd name="connsiteX4" fmla="*/ 0 w 9153525"/>
              <a:gd name="connsiteY4" fmla="*/ 327660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3960440">
                <a:moveTo>
                  <a:pt x="0" y="3276600"/>
                </a:moveTo>
                <a:lnTo>
                  <a:pt x="9153525" y="0"/>
                </a:lnTo>
                <a:lnTo>
                  <a:pt x="9153525" y="3960440"/>
                </a:lnTo>
                <a:lnTo>
                  <a:pt x="9525" y="3960440"/>
                </a:lnTo>
                <a:lnTo>
                  <a:pt x="0" y="3276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98" y="777418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16216" y="915566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51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63838"/>
            <a:ext cx="9144000" cy="144016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8748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3555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1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34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52750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881512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576763" y="2331939"/>
            <a:ext cx="2346784" cy="1605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1127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955214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4860032" y="987574"/>
            <a:ext cx="3168352" cy="3168352"/>
          </a:xfrm>
          <a:prstGeom prst="ellipse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60032" y="1851670"/>
            <a:ext cx="3168352" cy="10081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2859782"/>
            <a:ext cx="3168352" cy="50405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059"/>
            <a:ext cx="3856106" cy="513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53958"/>
            <a:ext cx="64087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979712" y="15395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0292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0341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8205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3764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3836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72" r:id="rId8"/>
    <p:sldLayoutId id="2147483676" r:id="rId9"/>
    <p:sldLayoutId id="2147483655" r:id="rId10"/>
    <p:sldLayoutId id="2147483665" r:id="rId11"/>
    <p:sldLayoutId id="2147483666" r:id="rId12"/>
    <p:sldLayoutId id="2147483667" r:id="rId13"/>
    <p:sldLayoutId id="2147483668" r:id="rId14"/>
    <p:sldLayoutId id="2147483670" r:id="rId15"/>
    <p:sldLayoutId id="2147483671" r:id="rId16"/>
    <p:sldLayoutId id="2147483669" r:id="rId17"/>
    <p:sldLayoutId id="2147483675" r:id="rId18"/>
    <p:sldLayoutId id="2147483677" r:id="rId19"/>
    <p:sldLayoutId id="2147483656" r:id="rId2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07904" y="1707653"/>
            <a:ext cx="5184576" cy="1152129"/>
          </a:xfrm>
        </p:spPr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Methods for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021760" y="3338416"/>
            <a:ext cx="3888432" cy="817509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Instructor: </a:t>
            </a:r>
            <a:r>
              <a:rPr lang="en-US" altLang="ko-KR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Assoc.Prof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. Le Anh </a:t>
            </a:r>
            <a:r>
              <a:rPr lang="en-US" altLang="ko-KR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Cuong</a:t>
            </a:r>
            <a:endParaRPr lang="en-US" altLang="ko-K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sz="1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Ngo 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Minh Tuan </a:t>
            </a:r>
            <a:r>
              <a:rPr lang="en-US" altLang="ko-KR" sz="1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– 51503629</a:t>
            </a:r>
            <a:endParaRPr lang="en-US" altLang="ko-K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2" y="123478"/>
            <a:ext cx="6408712" cy="720080"/>
          </a:xfrm>
        </p:spPr>
        <p:txBody>
          <a:bodyPr/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Support Vector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Machines (SVM)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4771321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Informal Roman" panose="030604020304060B0204" pitchFamily="66" charset="0"/>
              </a:rPr>
              <a:t>9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10290" y="983594"/>
            <a:ext cx="8826206" cy="3822102"/>
            <a:chOff x="210290" y="983594"/>
            <a:chExt cx="8826206" cy="3822102"/>
          </a:xfrm>
        </p:grpSpPr>
        <p:grpSp>
          <p:nvGrpSpPr>
            <p:cNvPr id="7" name="Group 6"/>
            <p:cNvGrpSpPr/>
            <p:nvPr/>
          </p:nvGrpSpPr>
          <p:grpSpPr>
            <a:xfrm>
              <a:off x="683568" y="983594"/>
              <a:ext cx="8352928" cy="369332"/>
              <a:chOff x="683568" y="1203598"/>
              <a:chExt cx="8352928" cy="36933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83568" y="1203598"/>
                <a:ext cx="1872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dirty="0" smtClean="0">
                    <a:solidFill>
                      <a:schemeClr val="bg1"/>
                    </a:solidFill>
                    <a:latin typeface="Book Antiqua" panose="02040602050305030304" pitchFamily="18" charset="0"/>
                  </a:rPr>
                  <a:t>Problem:</a:t>
                </a:r>
                <a:endParaRPr lang="en-US" dirty="0">
                  <a:solidFill>
                    <a:schemeClr val="bg1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195736" y="1218987"/>
                <a:ext cx="6840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Book Antiqua" panose="02040602050305030304" pitchFamily="18" charset="0"/>
                  </a:rPr>
                  <a:t>In the case the data is not </a:t>
                </a:r>
                <a:r>
                  <a:rPr lang="en-US" sz="1600" dirty="0" smtClean="0">
                    <a:solidFill>
                      <a:schemeClr val="bg1"/>
                    </a:solidFill>
                    <a:latin typeface="Book Antiqua" panose="02040602050305030304" pitchFamily="18" charset="0"/>
                  </a:rPr>
                  <a:t>independent.</a:t>
                </a:r>
                <a:endParaRPr lang="en-US" sz="1600" dirty="0">
                  <a:solidFill>
                    <a:schemeClr val="bg1"/>
                  </a:solidFill>
                  <a:latin typeface="Book Antiqua" panose="02040602050305030304" pitchFamily="18" charset="0"/>
                </a:endParaRPr>
              </a:p>
            </p:txBody>
          </p: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8516" y="1529661"/>
              <a:ext cx="4005768" cy="327603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2" name="TextBox 11"/>
            <p:cNvSpPr txBox="1"/>
            <p:nvPr/>
          </p:nvSpPr>
          <p:spPr>
            <a:xfrm>
              <a:off x="210290" y="1948359"/>
              <a:ext cx="450572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1600" dirty="0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Here, the </a:t>
              </a:r>
              <a:r>
                <a:rPr lang="en-US" sz="16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red decision boundary completely separates all training points. </a:t>
              </a:r>
              <a:endParaRPr lang="en-US" sz="1600" dirty="0" smtClean="0">
                <a:solidFill>
                  <a:schemeClr val="bg1"/>
                </a:solidFill>
                <a:latin typeface="Book Antiqua" panose="02040602050305030304" pitchFamily="18" charset="0"/>
              </a:endParaRPr>
            </a:p>
            <a:p>
              <a:pPr marL="285750" indent="-285750" algn="just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1600" dirty="0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However</a:t>
              </a:r>
              <a:r>
                <a:rPr lang="en-US" sz="16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, the blue boundary has a wider </a:t>
              </a:r>
              <a:endParaRPr lang="en-US" sz="1600" dirty="0" smtClean="0">
                <a:solidFill>
                  <a:schemeClr val="bg1"/>
                </a:solidFill>
                <a:latin typeface="Book Antiqua" panose="02040602050305030304" pitchFamily="18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sz="1600" dirty="0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      margin </a:t>
              </a:r>
              <a:r>
                <a:rPr lang="en-US" sz="16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for it to generalize well on other </a:t>
              </a:r>
              <a:endParaRPr lang="en-US" sz="1600" dirty="0" smtClean="0">
                <a:solidFill>
                  <a:schemeClr val="bg1"/>
                </a:solidFill>
                <a:latin typeface="Book Antiqua" panose="02040602050305030304" pitchFamily="18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 </a:t>
              </a:r>
              <a:r>
                <a:rPr lang="en-US" sz="1600" dirty="0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     data </a:t>
              </a:r>
              <a:r>
                <a:rPr lang="en-US" sz="16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points.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367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2" y="123478"/>
            <a:ext cx="6408712" cy="720080"/>
          </a:xfrm>
        </p:spPr>
        <p:txBody>
          <a:bodyPr/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Support Vector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Machines (SVM)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4771321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C000"/>
                </a:solidFill>
                <a:latin typeface="Informal Roman" panose="030604020304060B0204" pitchFamily="66" charset="0"/>
              </a:rPr>
              <a:t>10</a:t>
            </a:r>
            <a:endParaRPr lang="en-US" dirty="0">
              <a:solidFill>
                <a:srgbClr val="FFC000"/>
              </a:solidFill>
              <a:latin typeface="Informal Roman" panose="030604020304060B0204" pitchFamily="66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10289" y="987574"/>
            <a:ext cx="8808849" cy="3815592"/>
            <a:chOff x="210289" y="987574"/>
            <a:chExt cx="8808849" cy="3815592"/>
          </a:xfrm>
        </p:grpSpPr>
        <p:grpSp>
          <p:nvGrpSpPr>
            <p:cNvPr id="7" name="Group 6"/>
            <p:cNvGrpSpPr/>
            <p:nvPr/>
          </p:nvGrpSpPr>
          <p:grpSpPr>
            <a:xfrm>
              <a:off x="450186" y="987574"/>
              <a:ext cx="8568952" cy="584775"/>
              <a:chOff x="683568" y="1203598"/>
              <a:chExt cx="8568952" cy="58477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83568" y="1203598"/>
                <a:ext cx="1872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dirty="0" smtClean="0">
                    <a:solidFill>
                      <a:schemeClr val="bg1"/>
                    </a:solidFill>
                    <a:latin typeface="Book Antiqua" panose="02040602050305030304" pitchFamily="18" charset="0"/>
                  </a:rPr>
                  <a:t>Solution:</a:t>
                </a:r>
                <a:endParaRPr lang="en-US" dirty="0">
                  <a:solidFill>
                    <a:schemeClr val="bg1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195736" y="1203598"/>
                <a:ext cx="70567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Book Antiqua" panose="02040602050305030304" pitchFamily="18" charset="0"/>
                  </a:rPr>
                  <a:t>Use soft margins to keep the margin as wide as possible so other points can still be classified correctly.</a:t>
                </a: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9992" y="1505360"/>
              <a:ext cx="4054090" cy="3297806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1" name="TextBox 10"/>
            <p:cNvSpPr txBox="1"/>
            <p:nvPr/>
          </p:nvSpPr>
          <p:spPr>
            <a:xfrm>
              <a:off x="210289" y="2090135"/>
              <a:ext cx="428970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sz="1600" dirty="0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Soft margin:</a:t>
              </a:r>
            </a:p>
            <a:p>
              <a:pPr marL="285750" indent="-285750" algn="just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endParaRPr lang="en-US" sz="1600" dirty="0">
                <a:solidFill>
                  <a:schemeClr val="bg1"/>
                </a:solidFill>
                <a:latin typeface="Book Antiqua" panose="02040602050305030304" pitchFamily="18" charset="0"/>
              </a:endParaRPr>
            </a:p>
            <a:p>
              <a:pPr marL="285750" indent="-285750" algn="just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endParaRPr lang="en-US" sz="1600" dirty="0" smtClean="0">
                <a:solidFill>
                  <a:schemeClr val="bg1"/>
                </a:solidFill>
                <a:latin typeface="Book Antiqua" panose="02040602050305030304" pitchFamily="18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 </a:t>
              </a:r>
              <a:r>
                <a:rPr lang="en-US" sz="1600" dirty="0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      corresponding </a:t>
              </a:r>
              <a:r>
                <a:rPr lang="en-US" sz="16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to the points closest to the margin and on the wrong side of the margin, the support vector.</a:t>
              </a:r>
              <a:endParaRPr lang="en-US" sz="1600" dirty="0" smtClean="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pic>
          <p:nvPicPr>
            <p:cNvPr id="12" name="Picture 11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179" y="2646737"/>
              <a:ext cx="3623945" cy="54102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13" name="Picture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83" y="3363838"/>
            <a:ext cx="140970" cy="2209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8744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2" y="123478"/>
            <a:ext cx="6408712" cy="720080"/>
          </a:xfrm>
        </p:spPr>
        <p:txBody>
          <a:bodyPr/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Multi-class SVM 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4771321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C000"/>
                </a:solidFill>
                <a:latin typeface="Informal Roman" panose="030604020304060B0204" pitchFamily="66" charset="0"/>
              </a:rPr>
              <a:t>11</a:t>
            </a:r>
            <a:endParaRPr lang="en-US" dirty="0">
              <a:solidFill>
                <a:srgbClr val="FFC000"/>
              </a:solidFill>
              <a:latin typeface="Informal Roman" panose="030604020304060B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0186" y="1194306"/>
            <a:ext cx="685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SVM was </a:t>
            </a: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mainly proposed to deal with binary </a:t>
            </a:r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classification.</a:t>
            </a:r>
            <a:endParaRPr lang="en-US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5748" y="2101508"/>
            <a:ext cx="68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Today’s </a:t>
            </a: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life, we mostly have huge amount of data which we want to classify. In this there will be more than two classes.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2052" y="3147814"/>
            <a:ext cx="704418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Multiclass classifications through binary include One-vs-one and One-vs-all, Directed acyclic graph </a:t>
            </a:r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SVM, </a:t>
            </a: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Error correcting </a:t>
            </a:r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output codes</a:t>
            </a: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09" y="1384975"/>
            <a:ext cx="8333148" cy="29446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115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4032448" y="339502"/>
            <a:ext cx="511155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 smtClean="0">
                <a:solidFill>
                  <a:schemeClr val="accent2"/>
                </a:solidFill>
                <a:latin typeface="Algerian" panose="04020705040A02060702" pitchFamily="82" charset="0"/>
                <a:cs typeface="Arial" pitchFamily="34" charset="0"/>
              </a:rPr>
              <a:t>OUtline</a:t>
            </a:r>
            <a:endParaRPr lang="en-US" sz="3600" dirty="0">
              <a:solidFill>
                <a:schemeClr val="accent2"/>
              </a:solidFill>
              <a:latin typeface="Algerian" panose="04020705040A02060702" pitchFamily="82" charset="0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80374" y="1203598"/>
            <a:ext cx="5328592" cy="755937"/>
            <a:chOff x="3414539" y="1203598"/>
            <a:chExt cx="5328592" cy="755937"/>
          </a:xfrm>
        </p:grpSpPr>
        <p:grpSp>
          <p:nvGrpSpPr>
            <p:cNvPr id="13" name="Group 12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14" name="Rectangle 13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" name="Rectangle 1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122111" y="2111871"/>
            <a:ext cx="5328592" cy="755937"/>
            <a:chOff x="3414539" y="1203598"/>
            <a:chExt cx="5328592" cy="755937"/>
          </a:xfrm>
        </p:grpSpPr>
        <p:grpSp>
          <p:nvGrpSpPr>
            <p:cNvPr id="19" name="Group 18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1" name="Rectangle 20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2763849" y="3020144"/>
            <a:ext cx="5328592" cy="755937"/>
            <a:chOff x="3414539" y="1203598"/>
            <a:chExt cx="5328592" cy="755937"/>
          </a:xfrm>
        </p:grpSpPr>
        <p:grpSp>
          <p:nvGrpSpPr>
            <p:cNvPr id="27" name="Group 26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31" name="Rectangle 30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9" name="Rectangle 28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2405587" y="3928417"/>
            <a:ext cx="5328592" cy="755937"/>
            <a:chOff x="3414539" y="1203598"/>
            <a:chExt cx="5328592" cy="755937"/>
          </a:xfrm>
        </p:grpSpPr>
        <p:grpSp>
          <p:nvGrpSpPr>
            <p:cNvPr id="35" name="Group 34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37" name="Rectangle 36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3695748" y="1260765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42756" y="2169038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89765" y="3077311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36774" y="3985584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733779" y="1402521"/>
            <a:ext cx="3716924" cy="534690"/>
            <a:chOff x="4667944" y="1383471"/>
            <a:chExt cx="3716924" cy="534690"/>
          </a:xfrm>
        </p:grpSpPr>
        <p:sp>
          <p:nvSpPr>
            <p:cNvPr id="46" name="TextBox 45"/>
            <p:cNvSpPr txBox="1"/>
            <p:nvPr/>
          </p:nvSpPr>
          <p:spPr>
            <a:xfrm>
              <a:off x="4667944" y="1641162"/>
              <a:ext cx="33070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Multi-class problem in text classification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67944" y="1383471"/>
              <a:ext cx="3716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Theorical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 issues: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cs typeface="Arial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380474" y="2314068"/>
            <a:ext cx="3716924" cy="534690"/>
            <a:chOff x="4667944" y="1383471"/>
            <a:chExt cx="3716924" cy="534690"/>
          </a:xfrm>
        </p:grpSpPr>
        <p:sp>
          <p:nvSpPr>
            <p:cNvPr id="50" name="TextBox 49"/>
            <p:cNvSpPr txBox="1"/>
            <p:nvPr/>
          </p:nvSpPr>
          <p:spPr>
            <a:xfrm>
              <a:off x="4667944" y="1641162"/>
              <a:ext cx="33070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Support </a:t>
              </a:r>
              <a:r>
                <a:rPr lang="en-US" sz="1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Vector </a:t>
              </a:r>
              <a:r>
                <a:rPr lang="en-US" sz="12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Machines (SVM)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667944" y="1383471"/>
              <a:ext cx="371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Machine learning method: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cs typeface="Arial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027169" y="3225615"/>
            <a:ext cx="3716924" cy="534690"/>
            <a:chOff x="4667944" y="1383471"/>
            <a:chExt cx="3716924" cy="534690"/>
          </a:xfrm>
        </p:grpSpPr>
        <p:sp>
          <p:nvSpPr>
            <p:cNvPr id="53" name="TextBox 52"/>
            <p:cNvSpPr txBox="1"/>
            <p:nvPr/>
          </p:nvSpPr>
          <p:spPr>
            <a:xfrm>
              <a:off x="4667944" y="1641162"/>
              <a:ext cx="33070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Logistic Regression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667944" y="1383471"/>
              <a:ext cx="371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Machine learning method: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cs typeface="Arial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673864" y="4137162"/>
            <a:ext cx="3716924" cy="534690"/>
            <a:chOff x="4667944" y="1383471"/>
            <a:chExt cx="3716924" cy="534690"/>
          </a:xfrm>
        </p:grpSpPr>
        <p:sp>
          <p:nvSpPr>
            <p:cNvPr id="56" name="TextBox 55"/>
            <p:cNvSpPr txBox="1"/>
            <p:nvPr/>
          </p:nvSpPr>
          <p:spPr>
            <a:xfrm>
              <a:off x="4667944" y="1641162"/>
              <a:ext cx="3622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JhengHei Light" panose="020B0304030504040204" pitchFamily="34" charset="-120"/>
                  <a:ea typeface="Microsoft JhengHei Light" panose="020B0304030504040204" pitchFamily="34" charset="-120"/>
                  <a:cs typeface="Arial" pitchFamily="34" charset="0"/>
                </a:rPr>
                <a:t>Spam classification with SVM &amp; Logistic regression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667944" y="1383471"/>
              <a:ext cx="371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Demo: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cs typeface="Arial" pitchFamily="34" charset="0"/>
              </a:endParaRPr>
            </a:p>
          </p:txBody>
        </p:sp>
      </p:grpSp>
      <p:sp>
        <p:nvSpPr>
          <p:cNvPr id="58" name="Block Arc 14"/>
          <p:cNvSpPr/>
          <p:nvPr/>
        </p:nvSpPr>
        <p:spPr>
          <a:xfrm rot="16200000">
            <a:off x="8280667" y="1501355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Rectangle 36"/>
          <p:cNvSpPr/>
          <p:nvPr/>
        </p:nvSpPr>
        <p:spPr>
          <a:xfrm>
            <a:off x="7251118" y="4246095"/>
            <a:ext cx="365579" cy="30559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Block Arc 14"/>
          <p:cNvSpPr/>
          <p:nvPr/>
        </p:nvSpPr>
        <p:spPr>
          <a:xfrm rot="16200000">
            <a:off x="7899799" y="2409595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Block Arc 14"/>
          <p:cNvSpPr/>
          <p:nvPr/>
        </p:nvSpPr>
        <p:spPr>
          <a:xfrm rot="16200000">
            <a:off x="7554465" y="3312628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" y="4771321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C000"/>
                </a:solidFill>
                <a:latin typeface="Informal Roman" panose="030604020304060B0204" pitchFamily="66" charset="0"/>
              </a:rPr>
              <a:t>12</a:t>
            </a:r>
            <a:endParaRPr lang="en-US" dirty="0">
              <a:solidFill>
                <a:srgbClr val="FFC000"/>
              </a:solidFill>
              <a:latin typeface="Informal Roman" panose="030604020304060B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04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5" grpId="0"/>
      <p:bldP spid="58" grpId="0" animBg="1"/>
      <p:bldP spid="59" grpId="0" animBg="1"/>
      <p:bldP spid="6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2" y="123478"/>
            <a:ext cx="6408712" cy="720080"/>
          </a:xfrm>
        </p:spPr>
        <p:txBody>
          <a:bodyPr/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Logistic Regression 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4771321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C000"/>
                </a:solidFill>
                <a:latin typeface="Informal Roman" panose="030604020304060B0204" pitchFamily="66" charset="0"/>
              </a:rPr>
              <a:t>13</a:t>
            </a:r>
            <a:endParaRPr lang="en-US" dirty="0">
              <a:solidFill>
                <a:srgbClr val="FFC000"/>
              </a:solidFill>
              <a:latin typeface="Informal Roman" panose="030604020304060B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1563638"/>
            <a:ext cx="77768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It’s an algorithm of the group of Supervised learning in Machine learning.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It’s used for classification issues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 regression is a prediction analysis algorithm, based on the analysis of a previous data set, combined with the foundation of probability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432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2" y="123478"/>
            <a:ext cx="6408712" cy="720080"/>
          </a:xfrm>
        </p:spPr>
        <p:txBody>
          <a:bodyPr/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Logistic Regression 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4771321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C000"/>
                </a:solidFill>
                <a:latin typeface="Informal Roman" panose="030604020304060B0204" pitchFamily="66" charset="0"/>
              </a:rPr>
              <a:t>14</a:t>
            </a:r>
            <a:endParaRPr lang="en-US" dirty="0">
              <a:solidFill>
                <a:srgbClr val="FFC000"/>
              </a:solidFill>
              <a:latin typeface="Informal Roman" panose="030604020304060B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59532" y="1275606"/>
                <a:ext cx="7932948" cy="2636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q"/>
                </a:pPr>
                <a:r>
                  <a:rPr lang="en-US" sz="1400" dirty="0" smtClean="0">
                    <a:solidFill>
                      <a:schemeClr val="bg1"/>
                    </a:solidFill>
                    <a:latin typeface="Book Antiqua" panose="02040602050305030304" pitchFamily="18" charset="0"/>
                    <a:cs typeface="Arial" panose="020B0604020202020204" pitchFamily="34" charset="0"/>
                  </a:rPr>
                  <a:t>One can call the logistic regression model a linear regression model, but the logistic regression using the cost function is more complicated than the linear regression model.</a:t>
                </a: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en-US" sz="1400" dirty="0" smtClean="0">
                    <a:solidFill>
                      <a:schemeClr val="bg1"/>
                    </a:solidFill>
                  </a:rPr>
                  <a:t>Linear regression: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sz="1600" dirty="0" smtClean="0">
                  <a:solidFill>
                    <a:schemeClr val="bg1"/>
                  </a:solidFill>
                  <a:latin typeface="Book Antiqua" panose="02040602050305030304" pitchFamily="18" charset="0"/>
                  <a:cs typeface="Arial" panose="020B0604020202020204" pitchFamily="34" charset="0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en-US" sz="1400" dirty="0" smtClean="0">
                    <a:solidFill>
                      <a:schemeClr val="bg1"/>
                    </a:solidFill>
                    <a:latin typeface="Book Antiqua" panose="02040602050305030304" pitchFamily="18" charset="0"/>
                    <a:cs typeface="Arial" panose="020B0604020202020204" pitchFamily="34" charset="0"/>
                  </a:rPr>
                  <a:t>Logistic regression: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, </m:t>
                    </m:r>
                  </m:oMath>
                </a14:m>
                <a:endParaRPr lang="en-US" sz="1600" i="1" dirty="0" smtClean="0">
                  <a:solidFill>
                    <a:schemeClr val="bg1"/>
                  </a:solidFill>
                </a:endParaRPr>
              </a:p>
              <a:p>
                <a:pPr lvl="7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  <a:latin typeface="Book Antiqua" panose="0204060205030503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532" y="1275606"/>
                <a:ext cx="7932948" cy="2636876"/>
              </a:xfrm>
              <a:prstGeom prst="rect">
                <a:avLst/>
              </a:prstGeom>
              <a:blipFill rotWithShape="0">
                <a:blip r:embed="rId2"/>
                <a:stretch>
                  <a:fillRect l="-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24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2" y="123478"/>
            <a:ext cx="6408712" cy="720080"/>
          </a:xfrm>
        </p:spPr>
        <p:txBody>
          <a:bodyPr/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Logistic Regression 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4771321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C000"/>
                </a:solidFill>
                <a:latin typeface="Informal Roman" panose="030604020304060B0204" pitchFamily="66" charset="0"/>
              </a:rPr>
              <a:t>15</a:t>
            </a:r>
            <a:endParaRPr lang="en-US" dirty="0">
              <a:solidFill>
                <a:srgbClr val="FFC000"/>
              </a:solidFill>
              <a:latin typeface="Informal Roman" panose="030604020304060B0204" pitchFamily="66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79512" y="1036989"/>
            <a:ext cx="9154046" cy="1213794"/>
            <a:chOff x="467545" y="892973"/>
            <a:chExt cx="9154046" cy="12137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467545" y="892973"/>
                  <a:ext cx="4171335" cy="12137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Ø"/>
                  </a:pPr>
                  <a:r>
                    <a:rPr lang="en-US" sz="1600" dirty="0">
                      <a:solidFill>
                        <a:schemeClr val="bg1"/>
                      </a:solidFill>
                      <a:latin typeface="Book Antiqua" panose="02040602050305030304" pitchFamily="18" charset="0"/>
                    </a:rPr>
                    <a:t>Cost function of linear regression </a:t>
                  </a:r>
                  <a:r>
                    <a:rPr lang="en-US" sz="1600" dirty="0" smtClean="0">
                      <a:solidFill>
                        <a:schemeClr val="bg1"/>
                      </a:solidFill>
                      <a:latin typeface="Book Antiqua" panose="02040602050305030304" pitchFamily="18" charset="0"/>
                    </a:rPr>
                    <a:t>model: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sSup>
                                  <m:sSupPr>
                                    <m:ctrlPr>
                                      <a:rPr lang="en-US" sz="1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  <a:latin typeface="Book Antiqua" panose="02040602050305030304" pitchFamily="18" charset="0"/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5" y="892973"/>
                  <a:ext cx="4171335" cy="12137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5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4638880" y="892973"/>
                  <a:ext cx="4982711" cy="1132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Ø"/>
                  </a:pPr>
                  <a:r>
                    <a:rPr lang="en-US" sz="1600" dirty="0" smtClean="0">
                      <a:solidFill>
                        <a:schemeClr val="bg1"/>
                      </a:solidFill>
                      <a:latin typeface="Book Antiqua" panose="02040602050305030304" pitchFamily="18" charset="0"/>
                    </a:rPr>
                    <a:t>Cost function of logistic regression model: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sz="1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1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[ </m:t>
                            </m:r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sz="1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1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)+</m:t>
                            </m:r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func>
                              <m:funcPr>
                                <m:ctrlPr>
                                  <a:rPr lang="en-US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1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1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sz="1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] </m:t>
                            </m:r>
                          </m:e>
                        </m:nary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  <a:latin typeface="Book Antiqua" panose="02040602050305030304" pitchFamily="18" charset="0"/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8880" y="892973"/>
                  <a:ext cx="4982711" cy="11325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250783"/>
            <a:ext cx="5183910" cy="27533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9610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2" y="123478"/>
            <a:ext cx="6408712" cy="720080"/>
          </a:xfrm>
        </p:spPr>
        <p:txBody>
          <a:bodyPr/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Multi class Logistic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Regression 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4771321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C000"/>
                </a:solidFill>
                <a:latin typeface="Informal Roman" panose="030604020304060B0204" pitchFamily="66" charset="0"/>
              </a:rPr>
              <a:t>16</a:t>
            </a:r>
            <a:endParaRPr lang="en-US" dirty="0">
              <a:solidFill>
                <a:srgbClr val="FFC000"/>
              </a:solidFill>
              <a:latin typeface="Informal Roman" panose="030604020304060B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050290"/>
            <a:ext cx="808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Logistic regression was </a:t>
            </a: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mainly proposed to deal with binary </a:t>
            </a:r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classification.</a:t>
            </a:r>
            <a:endParaRPr lang="en-US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1419622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</a:rPr>
              <a:t>Multiclass classification with </a:t>
            </a:r>
            <a:r>
              <a:rPr lang="en-US" sz="16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logistic </a:t>
            </a: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</a:rPr>
              <a:t>regression can be done either through </a:t>
            </a:r>
            <a:r>
              <a:rPr lang="en-US" sz="16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the </a:t>
            </a: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</a:rPr>
              <a:t>one-vs-rest scheme.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84" y="1836484"/>
            <a:ext cx="5040568" cy="31513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9119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4032448" y="339502"/>
            <a:ext cx="511155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 smtClean="0">
                <a:solidFill>
                  <a:schemeClr val="accent2"/>
                </a:solidFill>
                <a:latin typeface="Algerian" panose="04020705040A02060702" pitchFamily="82" charset="0"/>
                <a:cs typeface="Arial" pitchFamily="34" charset="0"/>
              </a:rPr>
              <a:t>OUtline</a:t>
            </a:r>
            <a:endParaRPr lang="en-US" sz="3600" dirty="0">
              <a:solidFill>
                <a:schemeClr val="accent2"/>
              </a:solidFill>
              <a:latin typeface="Algerian" panose="04020705040A02060702" pitchFamily="82" charset="0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80374" y="1203598"/>
            <a:ext cx="5328592" cy="755937"/>
            <a:chOff x="3414539" y="1203598"/>
            <a:chExt cx="5328592" cy="755937"/>
          </a:xfrm>
        </p:grpSpPr>
        <p:grpSp>
          <p:nvGrpSpPr>
            <p:cNvPr id="13" name="Group 12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14" name="Rectangle 13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" name="Rectangle 1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122111" y="2111871"/>
            <a:ext cx="5328592" cy="755937"/>
            <a:chOff x="3414539" y="1203598"/>
            <a:chExt cx="5328592" cy="755937"/>
          </a:xfrm>
        </p:grpSpPr>
        <p:grpSp>
          <p:nvGrpSpPr>
            <p:cNvPr id="19" name="Group 18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1" name="Rectangle 20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2763849" y="3020144"/>
            <a:ext cx="5328592" cy="755937"/>
            <a:chOff x="3414539" y="1203598"/>
            <a:chExt cx="5328592" cy="755937"/>
          </a:xfrm>
        </p:grpSpPr>
        <p:grpSp>
          <p:nvGrpSpPr>
            <p:cNvPr id="27" name="Group 26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31" name="Rectangle 30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9" name="Rectangle 28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2405587" y="3928417"/>
            <a:ext cx="5328592" cy="755937"/>
            <a:chOff x="3414539" y="1203598"/>
            <a:chExt cx="5328592" cy="755937"/>
          </a:xfrm>
        </p:grpSpPr>
        <p:grpSp>
          <p:nvGrpSpPr>
            <p:cNvPr id="35" name="Group 34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37" name="Rectangle 36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3695748" y="1260765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42756" y="2169038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89765" y="3077311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36774" y="3985584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733779" y="1402521"/>
            <a:ext cx="3716924" cy="534690"/>
            <a:chOff x="4667944" y="1383471"/>
            <a:chExt cx="3716924" cy="534690"/>
          </a:xfrm>
        </p:grpSpPr>
        <p:sp>
          <p:nvSpPr>
            <p:cNvPr id="46" name="TextBox 45"/>
            <p:cNvSpPr txBox="1"/>
            <p:nvPr/>
          </p:nvSpPr>
          <p:spPr>
            <a:xfrm>
              <a:off x="4667944" y="1641162"/>
              <a:ext cx="33070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Multi-class problem in text classification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67944" y="1383471"/>
              <a:ext cx="3716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Theorical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 issues: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cs typeface="Arial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380474" y="2314068"/>
            <a:ext cx="3716924" cy="534690"/>
            <a:chOff x="4667944" y="1383471"/>
            <a:chExt cx="3716924" cy="534690"/>
          </a:xfrm>
        </p:grpSpPr>
        <p:sp>
          <p:nvSpPr>
            <p:cNvPr id="50" name="TextBox 49"/>
            <p:cNvSpPr txBox="1"/>
            <p:nvPr/>
          </p:nvSpPr>
          <p:spPr>
            <a:xfrm>
              <a:off x="4667944" y="1641162"/>
              <a:ext cx="33070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Support </a:t>
              </a:r>
              <a:r>
                <a:rPr lang="en-US" sz="1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Vector </a:t>
              </a:r>
              <a:r>
                <a:rPr lang="en-US" sz="12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Machines (SVM)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667944" y="1383471"/>
              <a:ext cx="371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Machine learning method: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cs typeface="Arial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027169" y="3225615"/>
            <a:ext cx="3716924" cy="534690"/>
            <a:chOff x="4667944" y="1383471"/>
            <a:chExt cx="3716924" cy="534690"/>
          </a:xfrm>
        </p:grpSpPr>
        <p:sp>
          <p:nvSpPr>
            <p:cNvPr id="53" name="TextBox 52"/>
            <p:cNvSpPr txBox="1"/>
            <p:nvPr/>
          </p:nvSpPr>
          <p:spPr>
            <a:xfrm>
              <a:off x="4667944" y="1641162"/>
              <a:ext cx="33070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Logistic Regression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667944" y="1383471"/>
              <a:ext cx="371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Machine learning method: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cs typeface="Arial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673864" y="4137162"/>
            <a:ext cx="3716924" cy="534690"/>
            <a:chOff x="4667944" y="1383471"/>
            <a:chExt cx="3716924" cy="534690"/>
          </a:xfrm>
        </p:grpSpPr>
        <p:sp>
          <p:nvSpPr>
            <p:cNvPr id="56" name="TextBox 55"/>
            <p:cNvSpPr txBox="1"/>
            <p:nvPr/>
          </p:nvSpPr>
          <p:spPr>
            <a:xfrm>
              <a:off x="4667944" y="1641162"/>
              <a:ext cx="371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JhengHei Light" panose="020B0304030504040204" pitchFamily="34" charset="-120"/>
                  <a:ea typeface="Microsoft JhengHei Light" panose="020B0304030504040204" pitchFamily="34" charset="-120"/>
                  <a:cs typeface="Arial" pitchFamily="34" charset="0"/>
                </a:rPr>
                <a:t>Spam classification with SVM &amp; Logistic regression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667944" y="1383471"/>
              <a:ext cx="371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Demo: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cs typeface="Arial" pitchFamily="34" charset="0"/>
              </a:endParaRPr>
            </a:p>
          </p:txBody>
        </p:sp>
      </p:grpSp>
      <p:sp>
        <p:nvSpPr>
          <p:cNvPr id="58" name="Block Arc 14"/>
          <p:cNvSpPr/>
          <p:nvPr/>
        </p:nvSpPr>
        <p:spPr>
          <a:xfrm rot="16200000">
            <a:off x="8280667" y="1501355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Rectangle 36"/>
          <p:cNvSpPr/>
          <p:nvPr/>
        </p:nvSpPr>
        <p:spPr>
          <a:xfrm>
            <a:off x="7264973" y="4246095"/>
            <a:ext cx="365579" cy="30559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Block Arc 14"/>
          <p:cNvSpPr/>
          <p:nvPr/>
        </p:nvSpPr>
        <p:spPr>
          <a:xfrm rot="16200000">
            <a:off x="7899799" y="2409595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Block Arc 14"/>
          <p:cNvSpPr/>
          <p:nvPr/>
        </p:nvSpPr>
        <p:spPr>
          <a:xfrm rot="16200000">
            <a:off x="7554465" y="3312628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" y="4771321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C000"/>
                </a:solidFill>
                <a:latin typeface="Informal Roman" panose="030604020304060B0204" pitchFamily="66" charset="0"/>
              </a:rPr>
              <a:t>17</a:t>
            </a:r>
            <a:endParaRPr lang="en-US" dirty="0">
              <a:solidFill>
                <a:srgbClr val="FFC000"/>
              </a:solidFill>
              <a:latin typeface="Informal Roman" panose="030604020304060B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41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58" grpId="0" animBg="1"/>
      <p:bldP spid="64" grpId="0" animBg="1"/>
      <p:bldP spid="6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2" y="123478"/>
            <a:ext cx="6408712" cy="720080"/>
          </a:xfrm>
        </p:spPr>
        <p:txBody>
          <a:bodyPr/>
          <a:lstStyle/>
          <a:p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Demo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4771321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C000"/>
                </a:solidFill>
                <a:latin typeface="Informal Roman" panose="030604020304060B0204" pitchFamily="66" charset="0"/>
              </a:rPr>
              <a:t>18</a:t>
            </a:r>
            <a:endParaRPr lang="en-US" dirty="0">
              <a:solidFill>
                <a:srgbClr val="FFC000"/>
              </a:solidFill>
              <a:latin typeface="Informal Roman" panose="030604020304060B0204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76" y="1168997"/>
            <a:ext cx="6043184" cy="163844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73" y="2022047"/>
            <a:ext cx="5328593" cy="27811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5148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4032448" y="339502"/>
            <a:ext cx="511155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 smtClean="0">
                <a:solidFill>
                  <a:schemeClr val="accent2"/>
                </a:solidFill>
                <a:latin typeface="Algerian" panose="04020705040A02060702" pitchFamily="82" charset="0"/>
                <a:cs typeface="Arial" pitchFamily="34" charset="0"/>
              </a:rPr>
              <a:t>OUtline</a:t>
            </a:r>
            <a:endParaRPr lang="en-US" sz="3600" dirty="0">
              <a:solidFill>
                <a:schemeClr val="accent2"/>
              </a:solidFill>
              <a:latin typeface="Algerian" panose="04020705040A02060702" pitchFamily="82" charset="0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80374" y="1203598"/>
            <a:ext cx="5328592" cy="755937"/>
            <a:chOff x="3414539" y="1203598"/>
            <a:chExt cx="5328592" cy="755937"/>
          </a:xfrm>
        </p:grpSpPr>
        <p:grpSp>
          <p:nvGrpSpPr>
            <p:cNvPr id="13" name="Group 12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14" name="Rectangle 13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" name="Rectangle 1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122111" y="2111871"/>
            <a:ext cx="5328592" cy="755937"/>
            <a:chOff x="3414539" y="1203598"/>
            <a:chExt cx="5328592" cy="755937"/>
          </a:xfrm>
        </p:grpSpPr>
        <p:grpSp>
          <p:nvGrpSpPr>
            <p:cNvPr id="19" name="Group 18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1" name="Rectangle 20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2763849" y="3020144"/>
            <a:ext cx="5328592" cy="755937"/>
            <a:chOff x="3414539" y="1203598"/>
            <a:chExt cx="5328592" cy="755937"/>
          </a:xfrm>
        </p:grpSpPr>
        <p:grpSp>
          <p:nvGrpSpPr>
            <p:cNvPr id="27" name="Group 26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31" name="Rectangle 30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9" name="Rectangle 28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2405587" y="3928417"/>
            <a:ext cx="5328592" cy="755937"/>
            <a:chOff x="3414539" y="1203598"/>
            <a:chExt cx="5328592" cy="755937"/>
          </a:xfrm>
        </p:grpSpPr>
        <p:grpSp>
          <p:nvGrpSpPr>
            <p:cNvPr id="35" name="Group 34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37" name="Rectangle 36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3695748" y="1260765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42756" y="2169038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89765" y="3077311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36774" y="3985584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733779" y="1402521"/>
            <a:ext cx="3716924" cy="534690"/>
            <a:chOff x="4667944" y="1383471"/>
            <a:chExt cx="3716924" cy="534690"/>
          </a:xfrm>
        </p:grpSpPr>
        <p:sp>
          <p:nvSpPr>
            <p:cNvPr id="46" name="TextBox 45"/>
            <p:cNvSpPr txBox="1"/>
            <p:nvPr/>
          </p:nvSpPr>
          <p:spPr>
            <a:xfrm>
              <a:off x="4667944" y="1641162"/>
              <a:ext cx="33070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Multi-class problem in text classification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67944" y="1383471"/>
              <a:ext cx="3716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Theorical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 issues: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cs typeface="Arial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380474" y="2314068"/>
            <a:ext cx="3716924" cy="534690"/>
            <a:chOff x="4667944" y="1383471"/>
            <a:chExt cx="3716924" cy="534690"/>
          </a:xfrm>
        </p:grpSpPr>
        <p:sp>
          <p:nvSpPr>
            <p:cNvPr id="50" name="TextBox 49"/>
            <p:cNvSpPr txBox="1"/>
            <p:nvPr/>
          </p:nvSpPr>
          <p:spPr>
            <a:xfrm>
              <a:off x="4667944" y="1641162"/>
              <a:ext cx="33070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Support </a:t>
              </a:r>
              <a:r>
                <a:rPr lang="en-US" sz="1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Vector </a:t>
              </a:r>
              <a:r>
                <a:rPr lang="en-US" sz="12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Machines (SVM)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667944" y="1383471"/>
              <a:ext cx="371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Machine learning method: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cs typeface="Arial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027169" y="3225615"/>
            <a:ext cx="3716924" cy="534690"/>
            <a:chOff x="4667944" y="1383471"/>
            <a:chExt cx="3716924" cy="534690"/>
          </a:xfrm>
        </p:grpSpPr>
        <p:sp>
          <p:nvSpPr>
            <p:cNvPr id="53" name="TextBox 52"/>
            <p:cNvSpPr txBox="1"/>
            <p:nvPr/>
          </p:nvSpPr>
          <p:spPr>
            <a:xfrm>
              <a:off x="4667944" y="1641162"/>
              <a:ext cx="33070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Logistic Regression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667944" y="1383471"/>
              <a:ext cx="371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Machine learning method: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cs typeface="Arial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673864" y="4137162"/>
            <a:ext cx="3814518" cy="534690"/>
            <a:chOff x="4667944" y="1383471"/>
            <a:chExt cx="3716924" cy="534690"/>
          </a:xfrm>
        </p:grpSpPr>
        <p:sp>
          <p:nvSpPr>
            <p:cNvPr id="56" name="TextBox 55"/>
            <p:cNvSpPr txBox="1"/>
            <p:nvPr/>
          </p:nvSpPr>
          <p:spPr>
            <a:xfrm>
              <a:off x="4679474" y="1641162"/>
              <a:ext cx="3622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JhengHei Light" panose="020B0304030504040204" pitchFamily="34" charset="-120"/>
                  <a:ea typeface="Microsoft JhengHei Light" panose="020B0304030504040204" pitchFamily="34" charset="-120"/>
                  <a:cs typeface="Arial" pitchFamily="34" charset="0"/>
                </a:rPr>
                <a:t>Spam classification with SVM &amp; Logistic regression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667944" y="1383471"/>
              <a:ext cx="371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Demo: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cs typeface="Arial" pitchFamily="34" charset="0"/>
              </a:endParaRPr>
            </a:p>
          </p:txBody>
        </p:sp>
      </p:grpSp>
      <p:sp>
        <p:nvSpPr>
          <p:cNvPr id="58" name="Block Arc 14"/>
          <p:cNvSpPr/>
          <p:nvPr/>
        </p:nvSpPr>
        <p:spPr>
          <a:xfrm rot="16200000">
            <a:off x="8280667" y="1501355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Rectangle 36"/>
          <p:cNvSpPr/>
          <p:nvPr/>
        </p:nvSpPr>
        <p:spPr>
          <a:xfrm>
            <a:off x="7264004" y="4246095"/>
            <a:ext cx="365579" cy="30559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Block Arc 14"/>
          <p:cNvSpPr/>
          <p:nvPr/>
        </p:nvSpPr>
        <p:spPr>
          <a:xfrm rot="16200000">
            <a:off x="7899799" y="2409595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Block Arc 14"/>
          <p:cNvSpPr/>
          <p:nvPr/>
        </p:nvSpPr>
        <p:spPr>
          <a:xfrm rot="16200000">
            <a:off x="7554465" y="3312628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" y="4771321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Informal Roman" panose="030604020304060B0204" pitchFamily="66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59" grpId="0" animBg="1"/>
      <p:bldP spid="64" grpId="0" animBg="1"/>
      <p:bldP spid="6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2" y="123478"/>
            <a:ext cx="6408712" cy="720080"/>
          </a:xfrm>
        </p:spPr>
        <p:txBody>
          <a:bodyPr/>
          <a:lstStyle/>
          <a:p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Demo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4771321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C000"/>
                </a:solidFill>
                <a:latin typeface="Informal Roman" panose="030604020304060B0204" pitchFamily="66" charset="0"/>
              </a:rPr>
              <a:t>19</a:t>
            </a:r>
            <a:endParaRPr lang="en-US" dirty="0">
              <a:solidFill>
                <a:srgbClr val="FFC000"/>
              </a:solidFill>
              <a:latin typeface="Informal Roman" panose="030604020304060B0204" pitchFamily="66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995686"/>
            <a:ext cx="5700254" cy="116596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35646"/>
            <a:ext cx="7026249" cy="22023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89" y="915566"/>
            <a:ext cx="4983478" cy="305464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968" y="2516431"/>
            <a:ext cx="5265876" cy="23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2" y="123478"/>
            <a:ext cx="6408712" cy="720080"/>
          </a:xfrm>
        </p:spPr>
        <p:txBody>
          <a:bodyPr/>
          <a:lstStyle/>
          <a:p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Demo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4771321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C000"/>
                </a:solidFill>
                <a:latin typeface="Informal Roman" panose="030604020304060B0204" pitchFamily="66" charset="0"/>
              </a:rPr>
              <a:t>20</a:t>
            </a:r>
            <a:endParaRPr lang="en-US" dirty="0">
              <a:solidFill>
                <a:srgbClr val="FFC000"/>
              </a:solidFill>
              <a:latin typeface="Informal Roman" panose="030604020304060B0204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21522"/>
            <a:ext cx="4968552" cy="3903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981" y="2427734"/>
            <a:ext cx="5136325" cy="1364098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147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6408712" cy="576064"/>
          </a:xfrm>
        </p:spPr>
        <p:txBody>
          <a:bodyPr/>
          <a:lstStyle/>
          <a:p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What is Text classification?</a:t>
            </a:r>
            <a:endParaRPr 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203598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classification also known as text tagging or text categorization is the process of categorizing text into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 groups.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470" y="2030607"/>
            <a:ext cx="7855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Natural Language Processing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classifiers can automatically analyze text and then assign a set of pre-defined tags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categories based on its content.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174072"/>
            <a:ext cx="3313212" cy="14962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102000"/>
            <a:ext cx="3189734" cy="164043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" y="4771321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Informal Roman" panose="030604020304060B0204" pitchFamily="66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2234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2" y="123478"/>
            <a:ext cx="6408712" cy="720080"/>
          </a:xfrm>
        </p:spPr>
        <p:txBody>
          <a:bodyPr/>
          <a:lstStyle/>
          <a:p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Microsoft JhengHei Light" panose="020B0304030504040204" pitchFamily="34" charset="-120"/>
              </a:rPr>
              <a:t>Multi-class problem in 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Microsoft JhengHei Light" panose="020B0304030504040204" pitchFamily="34" charset="-120"/>
              </a:rPr>
              <a:t>Text classification</a:t>
            </a:r>
            <a:endParaRPr lang="en-US" altLang="ko-KR" sz="26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  <a:ea typeface="Microsoft JhengHei Light" panose="020B0304030504040204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4771321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Informal Roman" panose="030604020304060B0204" pitchFamily="66" charset="0"/>
              </a:rPr>
              <a:t>3</a:t>
            </a:r>
            <a:endParaRPr lang="en-US" dirty="0">
              <a:solidFill>
                <a:srgbClr val="FFC000"/>
              </a:solidFill>
              <a:latin typeface="Informal Roman" panose="030604020304060B0204" pitchFamily="66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33680" y="987574"/>
            <a:ext cx="7776864" cy="3962102"/>
            <a:chOff x="333680" y="987574"/>
            <a:chExt cx="7776864" cy="3962102"/>
          </a:xfrm>
        </p:grpSpPr>
        <p:sp>
          <p:nvSpPr>
            <p:cNvPr id="6" name="TextBox 5"/>
            <p:cNvSpPr txBox="1"/>
            <p:nvPr/>
          </p:nvSpPr>
          <p:spPr>
            <a:xfrm>
              <a:off x="333680" y="2807439"/>
              <a:ext cx="777686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q"/>
              </a:pPr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Multiclass classification is used to predict</a:t>
              </a:r>
              <a:r>
                <a:rPr lang="en-US" sz="1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  <a:p>
              <a:pPr marL="742950" lvl="1" indent="-2857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One 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 three or more possible 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outcomes.</a:t>
              </a:r>
            </a:p>
            <a:p>
              <a:pPr marL="742950" lvl="1" indent="-2857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 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likelihood of each one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0032" y="987574"/>
              <a:ext cx="2641402" cy="3962102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grpSp>
        <p:nvGrpSpPr>
          <p:cNvPr id="11" name="Group 10"/>
          <p:cNvGrpSpPr/>
          <p:nvPr/>
        </p:nvGrpSpPr>
        <p:grpSpPr>
          <a:xfrm>
            <a:off x="323528" y="921673"/>
            <a:ext cx="7776864" cy="1885766"/>
            <a:chOff x="323528" y="921673"/>
            <a:chExt cx="7776864" cy="1885766"/>
          </a:xfrm>
        </p:grpSpPr>
        <p:sp>
          <p:nvSpPr>
            <p:cNvPr id="8" name="TextBox 7"/>
            <p:cNvSpPr txBox="1"/>
            <p:nvPr/>
          </p:nvSpPr>
          <p:spPr>
            <a:xfrm>
              <a:off x="323528" y="921673"/>
              <a:ext cx="7776864" cy="508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q"/>
              </a:pPr>
              <a:r>
                <a:rPr lang="en-US" sz="1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Binary classification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" y="1584571"/>
              <a:ext cx="2707780" cy="12228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987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4032448" y="339502"/>
            <a:ext cx="511155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 smtClean="0">
                <a:solidFill>
                  <a:schemeClr val="accent2"/>
                </a:solidFill>
                <a:latin typeface="Algerian" panose="04020705040A02060702" pitchFamily="82" charset="0"/>
                <a:cs typeface="Arial" pitchFamily="34" charset="0"/>
              </a:rPr>
              <a:t>OUtline</a:t>
            </a:r>
            <a:endParaRPr lang="en-US" sz="3600" dirty="0">
              <a:solidFill>
                <a:schemeClr val="accent2"/>
              </a:solidFill>
              <a:latin typeface="Algerian" panose="04020705040A02060702" pitchFamily="82" charset="0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80374" y="1203598"/>
            <a:ext cx="5328592" cy="755937"/>
            <a:chOff x="3414539" y="1203598"/>
            <a:chExt cx="5328592" cy="755937"/>
          </a:xfrm>
        </p:grpSpPr>
        <p:grpSp>
          <p:nvGrpSpPr>
            <p:cNvPr id="13" name="Group 12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14" name="Rectangle 13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" name="Rectangle 1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122111" y="2111871"/>
            <a:ext cx="5328592" cy="755937"/>
            <a:chOff x="3414539" y="1203598"/>
            <a:chExt cx="5328592" cy="755937"/>
          </a:xfrm>
        </p:grpSpPr>
        <p:grpSp>
          <p:nvGrpSpPr>
            <p:cNvPr id="19" name="Group 18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1" name="Rectangle 20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2763849" y="3020144"/>
            <a:ext cx="5328592" cy="755937"/>
            <a:chOff x="3414539" y="1203598"/>
            <a:chExt cx="5328592" cy="755937"/>
          </a:xfrm>
        </p:grpSpPr>
        <p:grpSp>
          <p:nvGrpSpPr>
            <p:cNvPr id="27" name="Group 26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31" name="Rectangle 30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9" name="Rectangle 28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2405587" y="3928417"/>
            <a:ext cx="5328592" cy="755937"/>
            <a:chOff x="3414539" y="1203598"/>
            <a:chExt cx="5328592" cy="755937"/>
          </a:xfrm>
        </p:grpSpPr>
        <p:grpSp>
          <p:nvGrpSpPr>
            <p:cNvPr id="35" name="Group 34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37" name="Rectangle 36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3695748" y="1260765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42756" y="2169038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89765" y="3077311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36774" y="3985584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733779" y="1402521"/>
            <a:ext cx="3716924" cy="534690"/>
            <a:chOff x="4667944" y="1383471"/>
            <a:chExt cx="3716924" cy="534690"/>
          </a:xfrm>
        </p:grpSpPr>
        <p:sp>
          <p:nvSpPr>
            <p:cNvPr id="46" name="TextBox 45"/>
            <p:cNvSpPr txBox="1"/>
            <p:nvPr/>
          </p:nvSpPr>
          <p:spPr>
            <a:xfrm>
              <a:off x="4667944" y="1641162"/>
              <a:ext cx="33070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Multi-class problem in text classification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67944" y="1383471"/>
              <a:ext cx="3716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Theorical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 issues: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cs typeface="Arial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380474" y="2314068"/>
            <a:ext cx="3716924" cy="534690"/>
            <a:chOff x="4667944" y="1383471"/>
            <a:chExt cx="3716924" cy="534690"/>
          </a:xfrm>
        </p:grpSpPr>
        <p:sp>
          <p:nvSpPr>
            <p:cNvPr id="50" name="TextBox 49"/>
            <p:cNvSpPr txBox="1"/>
            <p:nvPr/>
          </p:nvSpPr>
          <p:spPr>
            <a:xfrm>
              <a:off x="4667944" y="1641162"/>
              <a:ext cx="33070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Support </a:t>
              </a:r>
              <a:r>
                <a:rPr lang="en-US" sz="1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Vector </a:t>
              </a:r>
              <a:r>
                <a:rPr lang="en-US" sz="12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Machines (SVM)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667944" y="1383471"/>
              <a:ext cx="371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Machine learning method: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cs typeface="Arial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027169" y="3225615"/>
            <a:ext cx="3716924" cy="534690"/>
            <a:chOff x="4667944" y="1383471"/>
            <a:chExt cx="3716924" cy="534690"/>
          </a:xfrm>
        </p:grpSpPr>
        <p:sp>
          <p:nvSpPr>
            <p:cNvPr id="53" name="TextBox 52"/>
            <p:cNvSpPr txBox="1"/>
            <p:nvPr/>
          </p:nvSpPr>
          <p:spPr>
            <a:xfrm>
              <a:off x="4667944" y="1641162"/>
              <a:ext cx="33070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Logistic Regression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667944" y="1383471"/>
              <a:ext cx="371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Machine learning method: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cs typeface="Arial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673864" y="4137162"/>
            <a:ext cx="3716924" cy="534690"/>
            <a:chOff x="4667944" y="1383471"/>
            <a:chExt cx="3716924" cy="534690"/>
          </a:xfrm>
        </p:grpSpPr>
        <p:sp>
          <p:nvSpPr>
            <p:cNvPr id="56" name="TextBox 55"/>
            <p:cNvSpPr txBox="1"/>
            <p:nvPr/>
          </p:nvSpPr>
          <p:spPr>
            <a:xfrm>
              <a:off x="4667944" y="1641162"/>
              <a:ext cx="36603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JhengHei Light" panose="020B0304030504040204" pitchFamily="34" charset="-120"/>
                  <a:ea typeface="Microsoft JhengHei Light" panose="020B0304030504040204" pitchFamily="34" charset="-120"/>
                  <a:cs typeface="Arial" pitchFamily="34" charset="0"/>
                </a:rPr>
                <a:t>Spam classification with SVM &amp; Logistic regression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667944" y="1383471"/>
              <a:ext cx="371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Demo: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cs typeface="Arial" pitchFamily="34" charset="0"/>
              </a:endParaRPr>
            </a:p>
          </p:txBody>
        </p:sp>
      </p:grpSp>
      <p:sp>
        <p:nvSpPr>
          <p:cNvPr id="58" name="Block Arc 14"/>
          <p:cNvSpPr/>
          <p:nvPr/>
        </p:nvSpPr>
        <p:spPr>
          <a:xfrm rot="16200000">
            <a:off x="8280667" y="1501355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Rectangle 36"/>
          <p:cNvSpPr/>
          <p:nvPr/>
        </p:nvSpPr>
        <p:spPr>
          <a:xfrm>
            <a:off x="7280621" y="4246095"/>
            <a:ext cx="332345" cy="30559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Block Arc 14"/>
          <p:cNvSpPr/>
          <p:nvPr/>
        </p:nvSpPr>
        <p:spPr>
          <a:xfrm rot="16200000">
            <a:off x="7899799" y="2409595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Block Arc 14"/>
          <p:cNvSpPr/>
          <p:nvPr/>
        </p:nvSpPr>
        <p:spPr>
          <a:xfrm rot="16200000">
            <a:off x="7554465" y="3312628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" y="4771321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Informal Roman" panose="030604020304060B0204" pitchFamily="66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8753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/>
      <p:bldP spid="45" grpId="0"/>
      <p:bldP spid="58" grpId="0" animBg="1"/>
      <p:bldP spid="59" grpId="0" animBg="1"/>
      <p:bldP spid="6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2" y="123478"/>
            <a:ext cx="6408712" cy="720080"/>
          </a:xfrm>
        </p:spPr>
        <p:txBody>
          <a:bodyPr/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Support Vector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Machines (SVM)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4771321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Informal Roman" panose="030604020304060B0204" pitchFamily="66" charset="0"/>
              </a:rPr>
              <a:t>5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67545" y="1491630"/>
            <a:ext cx="7787016" cy="2086413"/>
            <a:chOff x="323528" y="921673"/>
            <a:chExt cx="7787016" cy="2086413"/>
          </a:xfrm>
        </p:grpSpPr>
        <p:sp>
          <p:nvSpPr>
            <p:cNvPr id="7" name="TextBox 6"/>
            <p:cNvSpPr txBox="1"/>
            <p:nvPr/>
          </p:nvSpPr>
          <p:spPr>
            <a:xfrm>
              <a:off x="323528" y="921673"/>
              <a:ext cx="777686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q"/>
              </a:pPr>
              <a:r>
                <a:rPr lang="en-US" sz="1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It’s an algorithm of the group of Supervised learning in Machine learning.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q"/>
              </a:pPr>
              <a:r>
                <a:rPr lang="en-US" sz="1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It’s used to classify data into separate groups,</a:t>
              </a:r>
            </a:p>
            <a:p>
              <a:pPr algn="r">
                <a:lnSpc>
                  <a:spcPct val="15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based on the hypothetical space of the linear function in n-dimensional characteristic 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space,</a:t>
              </a:r>
            </a:p>
            <a:p>
              <a:pPr algn="r">
                <a:lnSpc>
                  <a:spcPct val="15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along with the algorithm to optimize the deviation from statistical 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theory.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3680" y="2499742"/>
              <a:ext cx="7776864" cy="508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q"/>
              </a:pPr>
              <a:r>
                <a:rPr lang="en-US" sz="1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SVM model makes predictions from analyzing a previous dataset.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60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2" y="123478"/>
            <a:ext cx="6408712" cy="720080"/>
          </a:xfrm>
        </p:spPr>
        <p:txBody>
          <a:bodyPr/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Support Vector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Machines (SVM)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4771321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Informal Roman" panose="030604020304060B0204" pitchFamily="66" charset="0"/>
              </a:rPr>
              <a:t>6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38262" y="956848"/>
            <a:ext cx="8956492" cy="4142057"/>
            <a:chOff x="138262" y="956848"/>
            <a:chExt cx="8956492" cy="4142057"/>
          </a:xfrm>
        </p:grpSpPr>
        <p:grpSp>
          <p:nvGrpSpPr>
            <p:cNvPr id="13" name="Group 12"/>
            <p:cNvGrpSpPr/>
            <p:nvPr/>
          </p:nvGrpSpPr>
          <p:grpSpPr>
            <a:xfrm>
              <a:off x="138262" y="956848"/>
              <a:ext cx="8956492" cy="4142057"/>
              <a:chOff x="179512" y="956848"/>
              <a:chExt cx="8956492" cy="4142057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79512" y="956848"/>
                <a:ext cx="8956492" cy="4142057"/>
                <a:chOff x="179512" y="956848"/>
                <a:chExt cx="8956492" cy="4142057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15932" y="956848"/>
                  <a:ext cx="5220072" cy="4142057"/>
                </a:xfrm>
                <a:prstGeom prst="rect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sp>
              <p:nvSpPr>
                <p:cNvPr id="7" name="TextBox 6"/>
                <p:cNvSpPr txBox="1"/>
                <p:nvPr/>
              </p:nvSpPr>
              <p:spPr>
                <a:xfrm>
                  <a:off x="179512" y="1131590"/>
                  <a:ext cx="3312367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q"/>
                  </a:pPr>
                  <a:r>
                    <a:rPr lang="en-US" sz="1400" dirty="0" smtClean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Support vectors are </a:t>
                  </a:r>
                  <a:r>
                    <a:rPr lang="en-US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the </a:t>
                  </a:r>
                  <a:r>
                    <a:rPr lang="en-US" sz="1400" dirty="0" smtClean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 </a:t>
                  </a:r>
                  <a:r>
                    <a:rPr lang="en-US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points nearest to the </a:t>
                  </a:r>
                  <a:r>
                    <a:rPr lang="en-US" sz="1400" dirty="0" smtClean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hyperplane.</a:t>
                  </a:r>
                  <a:endParaRPr 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202326" y="2068776"/>
                <a:ext cx="3361562" cy="698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sz="14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Support vectors machine is a </a:t>
                </a:r>
                <a:r>
                  <a:rPr 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border for best layer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division (-</a:t>
                </a:r>
                <a:r>
                  <a:rPr lang="en-US" sz="14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hyperplane</a:t>
                </a:r>
                <a:r>
                  <a:rPr lang="en-US" sz="14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).</a:t>
                </a:r>
                <a:endPara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216076" y="2966015"/>
              <a:ext cx="3502797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r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Margin is a measured from hyperplane</a:t>
              </a:r>
            </a:p>
            <a:p>
              <a:pPr algn="r">
                <a:lnSpc>
                  <a:spcPct val="150000"/>
                </a:lnSpc>
              </a:pP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the nearest two data points </a:t>
              </a:r>
            </a:p>
            <a:p>
              <a:pPr algn="r">
                <a:lnSpc>
                  <a:spcPct val="150000"/>
                </a:lnSpc>
              </a:pP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corresponding to the layers.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18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Support Vector Machines (SVM)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4771321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C000"/>
                </a:solidFill>
                <a:latin typeface="Informal Roman" panose="030604020304060B0204" pitchFamily="66" charset="0"/>
              </a:rPr>
              <a:t>7</a:t>
            </a:r>
            <a:endParaRPr lang="en-US" dirty="0">
              <a:solidFill>
                <a:srgbClr val="FFC000"/>
              </a:solidFill>
              <a:latin typeface="Informal Roman" panose="030604020304060B0204" pitchFamily="66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32213" y="792004"/>
            <a:ext cx="7840187" cy="3887637"/>
            <a:chOff x="332213" y="792004"/>
            <a:chExt cx="7840187" cy="388763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792004"/>
              <a:ext cx="3960440" cy="388763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2" name="TextBox 11"/>
            <p:cNvSpPr txBox="1"/>
            <p:nvPr/>
          </p:nvSpPr>
          <p:spPr>
            <a:xfrm>
              <a:off x="332213" y="1275606"/>
              <a:ext cx="3799056" cy="56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r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US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The goal of the SVM algorithm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5576" y="1995686"/>
              <a:ext cx="367240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dirty="0">
                  <a:latin typeface="Book Antiqua" panose="02040602050305030304" pitchFamily="18" charset="0"/>
                </a:rPr>
                <a:t>is to choose a hyperplane with the maximum margin. The larger the margin, the more accurate the </a:t>
              </a:r>
              <a:endParaRPr lang="en-US" dirty="0" smtClean="0">
                <a:latin typeface="Book Antiqua" panose="02040602050305030304" pitchFamily="18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dirty="0" smtClean="0">
                  <a:latin typeface="Book Antiqua" panose="02040602050305030304" pitchFamily="18" charset="0"/>
                </a:rPr>
                <a:t>classification </a:t>
              </a:r>
              <a:r>
                <a:rPr lang="en-US" dirty="0">
                  <a:latin typeface="Book Antiqua" panose="02040602050305030304" pitchFamily="18" charset="0"/>
                </a:rPr>
                <a:t>data.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240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2" y="123478"/>
            <a:ext cx="6408712" cy="720080"/>
          </a:xfrm>
        </p:spPr>
        <p:txBody>
          <a:bodyPr/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Support Vector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Machines (SVM)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" y="4771321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Informal Roman" panose="030604020304060B0204" pitchFamily="66" charset="0"/>
              </a:rPr>
              <a:t>8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83568" y="936191"/>
            <a:ext cx="8352928" cy="3759254"/>
            <a:chOff x="683568" y="936191"/>
            <a:chExt cx="8352928" cy="3759254"/>
          </a:xfrm>
        </p:grpSpPr>
        <p:sp>
          <p:nvSpPr>
            <p:cNvPr id="2" name="TextBox 1"/>
            <p:cNvSpPr txBox="1"/>
            <p:nvPr/>
          </p:nvSpPr>
          <p:spPr>
            <a:xfrm>
              <a:off x="683568" y="1043913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dirty="0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Problem:</a:t>
              </a:r>
              <a:endParaRPr lang="en-US" dirty="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95736" y="936191"/>
              <a:ext cx="68407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In case the data is not well filtered, we will not be able to find hyperplane in 2-dimensional space, , but with n </a:t>
              </a:r>
              <a:r>
                <a:rPr lang="en-US" sz="1600" dirty="0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dimensions.</a:t>
              </a:r>
              <a:endParaRPr lang="en-US" sz="1600" dirty="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5736" y="1825220"/>
              <a:ext cx="5848469" cy="287022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120088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2806</TotalTime>
  <Words>744</Words>
  <Application>Microsoft Office PowerPoint</Application>
  <PresentationFormat>On-screen Show (16:9)</PresentationFormat>
  <Paragraphs>143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Microsoft JhengHei Light</vt:lpstr>
      <vt:lpstr>Algerian</vt:lpstr>
      <vt:lpstr>Arial</vt:lpstr>
      <vt:lpstr>Arial Unicode MS</vt:lpstr>
      <vt:lpstr>Book Antiqua</vt:lpstr>
      <vt:lpstr>Calibri</vt:lpstr>
      <vt:lpstr>Cambria Math</vt:lpstr>
      <vt:lpstr>Informal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Tuan Ngo</cp:lastModifiedBy>
  <cp:revision>211</cp:revision>
  <dcterms:created xsi:type="dcterms:W3CDTF">2016-12-05T23:26:54Z</dcterms:created>
  <dcterms:modified xsi:type="dcterms:W3CDTF">2020-09-21T16:25:11Z</dcterms:modified>
</cp:coreProperties>
</file>