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heS7ZwzmPapTVYTkuqoHiSvYua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TSansNarrow-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edb362f5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cedb362f51_6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9"/>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9"/>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9"/>
          <p:cNvGrpSpPr/>
          <p:nvPr/>
        </p:nvGrpSpPr>
        <p:grpSpPr>
          <a:xfrm>
            <a:off x="1004144" y="1022025"/>
            <a:ext cx="7136668" cy="152400"/>
            <a:chOff x="1346429" y="1011300"/>
            <a:chExt cx="6452100" cy="152400"/>
          </a:xfrm>
        </p:grpSpPr>
        <p:cxnSp>
          <p:nvCxnSpPr>
            <p:cNvPr id="13" name="Google Shape;13;p19"/>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9"/>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9"/>
          <p:cNvGrpSpPr/>
          <p:nvPr/>
        </p:nvGrpSpPr>
        <p:grpSpPr>
          <a:xfrm>
            <a:off x="1004151" y="3969100"/>
            <a:ext cx="7136668" cy="152400"/>
            <a:chOff x="1346435" y="3969088"/>
            <a:chExt cx="6452100" cy="152400"/>
          </a:xfrm>
        </p:grpSpPr>
        <p:cxnSp>
          <p:nvCxnSpPr>
            <p:cNvPr id="16" name="Google Shape;16;p19"/>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9"/>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9"/>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9"/>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28"/>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29"/>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9"/>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29"/>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1" name="Google Shape;6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0"/>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0"/>
              </a:spcBef>
              <a:spcAft>
                <a:spcPts val="0"/>
              </a:spcAft>
              <a:buSzPts val="1800"/>
              <a:buChar char="●"/>
              <a:defRPr b="1" sz="2400">
                <a:latin typeface="Calibri"/>
                <a:ea typeface="Calibri"/>
                <a:cs typeface="Calibri"/>
                <a:sym typeface="Calibri"/>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2"/>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2"/>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4" name="Google Shape;34;p23"/>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3"/>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9" name="Google Shape;3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4" name="Shape 44"/>
        <p:cNvGrpSpPr/>
        <p:nvPr/>
      </p:nvGrpSpPr>
      <p:grpSpPr>
        <a:xfrm>
          <a:off x="0" y="0"/>
          <a:ext cx="0" cy="0"/>
          <a:chOff x="0" y="0"/>
          <a:chExt cx="0" cy="0"/>
        </a:xfrm>
      </p:grpSpPr>
      <p:sp>
        <p:nvSpPr>
          <p:cNvPr id="45" name="Google Shape;45;p26"/>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6" name="Google Shape;4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27"/>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27"/>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27"/>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3" name="Google Shape;5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xw6EfLZAWdZM9M_lyg_2Qc3Wf6jDSUz_/edit?usp=drive_link&amp;ouid=108709722467650010325&amp;rtpof=true&amp;sd=true" TargetMode="External"/><Relationship Id="rId4" Type="http://schemas.openxmlformats.org/officeDocument/2006/relationships/hyperlink" Target="https://drive.google.com/file/d/1r3Y2Ui-n4LnnSBlHA-u6Z0WmlbKIrLsU/view?usp=drive_li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753250" y="1446542"/>
            <a:ext cx="7136700" cy="1125208"/>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br>
              <a:rPr lang="en" sz="2800"/>
            </a:br>
            <a:r>
              <a:rPr lang="en" sz="2800"/>
              <a:t>Project Two</a:t>
            </a:r>
            <a:br>
              <a:rPr lang="en" sz="2800"/>
            </a:br>
            <a:r>
              <a:rPr lang="en" sz="2800"/>
              <a:t>Tic Tac Toe with Minimax and Alpha-Beta Pruning</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Functions</a:t>
            </a:r>
            <a:endParaRPr/>
          </a:p>
        </p:txBody>
      </p:sp>
      <p:sp>
        <p:nvSpPr>
          <p:cNvPr id="121" name="Google Shape;121;p11"/>
          <p:cNvSpPr txBox="1"/>
          <p:nvPr>
            <p:ph idx="1" type="body"/>
          </p:nvPr>
        </p:nvSpPr>
        <p:spPr>
          <a:xfrm>
            <a:off x="311700" y="1266325"/>
            <a:ext cx="8520600" cy="3527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1. def print_board(board):</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	This function is used to print the Tic Tac Toe board in the console.</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t/>
            </a:r>
            <a:endParaRPr sz="1400">
              <a:solidFill>
                <a:srgbClr val="3F3F3F"/>
              </a:solidFil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2. def check_winner(board, player):</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	This function checks whether a player has won the game by checking all the rows, columns, and 	diagonals.</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t/>
            </a:r>
            <a:endParaRPr sz="1400">
              <a:solidFill>
                <a:srgbClr val="3F3F3F"/>
              </a:solidFil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3. def is_full(board):</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	This function checks if the board is completely filled with player symbols.</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t/>
            </a:r>
            <a:endParaRPr sz="1400">
              <a:solidFill>
                <a:srgbClr val="3F3F3F"/>
              </a:solidFil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4. def available_moves(board):</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	This function returns a list of available moves on the board.</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t/>
            </a:r>
            <a:endParaRPr sz="1400">
              <a:solidFill>
                <a:srgbClr val="3F3F3F"/>
              </a:solidFil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5. def minimax(board, depth, alpha, beta, is_maximizing):</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	This function implements the minimax algorithm for the AI player to make the best possible 	move.</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t/>
            </a:r>
            <a:endParaRPr sz="1400">
              <a:solidFill>
                <a:srgbClr val="3F3F3F"/>
              </a:solidFil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6. def find_best_move(board, player):</a:t>
            </a:r>
            <a:endParaRPr b="0" sz="14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ct val="138996"/>
              <a:buFont typeface="Arial"/>
              <a:buNone/>
            </a:pPr>
            <a:r>
              <a:rPr lang="en" sz="1400">
                <a:solidFill>
                  <a:srgbClr val="3F3F3F"/>
                </a:solidFill>
              </a:rPr>
              <a:t>	This function finds the best move for the AI player based on the current board state and the 	player's symbol.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cedb362f51_6_0"/>
          <p:cNvSpPr txBox="1"/>
          <p:nvPr/>
        </p:nvSpPr>
        <p:spPr>
          <a:xfrm>
            <a:off x="571425" y="1571150"/>
            <a:ext cx="8485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31394D"/>
                </a:solidFill>
                <a:latin typeface="Calibri"/>
                <a:ea typeface="Calibri"/>
                <a:cs typeface="Calibri"/>
                <a:sym typeface="Calibri"/>
              </a:rPr>
              <a:t>Technical Report : </a:t>
            </a:r>
            <a:r>
              <a:rPr b="1" i="0" lang="en" sz="3000" u="sng" cap="none" strike="noStrike">
                <a:solidFill>
                  <a:schemeClr val="hlink"/>
                </a:solidFill>
                <a:latin typeface="Calibri"/>
                <a:ea typeface="Calibri"/>
                <a:cs typeface="Calibri"/>
                <a:sym typeface="Calibri"/>
                <a:hlinkClick r:id="rId3"/>
              </a:rPr>
              <a:t>Link</a:t>
            </a:r>
            <a:endParaRPr b="0" i="0" sz="400" u="none" cap="none" strike="noStrike">
              <a:solidFill>
                <a:srgbClr val="31394D"/>
              </a:solidFill>
              <a:latin typeface="Arial"/>
              <a:ea typeface="Arial"/>
              <a:cs typeface="Arial"/>
              <a:sym typeface="Arial"/>
            </a:endParaRPr>
          </a:p>
        </p:txBody>
      </p:sp>
      <p:sp>
        <p:nvSpPr>
          <p:cNvPr id="127" name="Google Shape;127;g2cedb362f51_6_0"/>
          <p:cNvSpPr txBox="1"/>
          <p:nvPr/>
        </p:nvSpPr>
        <p:spPr>
          <a:xfrm>
            <a:off x="571425" y="2571750"/>
            <a:ext cx="8224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31394D"/>
                </a:solidFill>
                <a:latin typeface="Calibri"/>
                <a:ea typeface="Calibri"/>
                <a:cs typeface="Calibri"/>
                <a:sym typeface="Calibri"/>
              </a:rPr>
              <a:t>Source Code : </a:t>
            </a:r>
            <a:r>
              <a:rPr b="1" i="0" lang="en" sz="3000" u="sng" cap="none" strike="noStrike">
                <a:solidFill>
                  <a:schemeClr val="hlink"/>
                </a:solidFill>
                <a:latin typeface="Calibri"/>
                <a:ea typeface="Calibri"/>
                <a:cs typeface="Calibri"/>
                <a:sym typeface="Calibri"/>
                <a:hlinkClick r:id="rId4"/>
              </a:rPr>
              <a:t>Link</a:t>
            </a:r>
            <a:endParaRPr b="0" i="0" sz="400" u="none" cap="none" strike="noStrike">
              <a:solidFill>
                <a:srgbClr val="31394D"/>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nvSpPr>
        <p:spPr>
          <a:xfrm>
            <a:off x="179700" y="1356900"/>
            <a:ext cx="8964300" cy="3170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31394D"/>
                </a:solidFill>
                <a:latin typeface="Calibri"/>
                <a:ea typeface="Calibri"/>
                <a:cs typeface="Calibri"/>
                <a:sym typeface="Calibri"/>
              </a:rPr>
              <a:t>The implementation of the Minimax algorithm and Alpha-Beta Pruning in the Tic Tac Toe game illustrates the prowess of artificial intelligence in strategic decision-making. This project not only deepens one's comprehension of adversarial search but also underscores the importance of efficient algorithmic The implementation of the Minimax algorithm and Alpha-Beta Pruning in the Tic Tac Toe game illustrates the prowess of artificial intelligence in strategic decision-making. This project not only deepens one's comprehension of adversarial search but also underscores the importance of efficient algorithmic optimization. By fostering problem-solving skills and proficiency in coding, it paves the way for the development of more complex AI applications.</a:t>
            </a:r>
            <a:endParaRPr b="0" i="0" sz="1400" u="none" cap="none" strike="noStrike">
              <a:solidFill>
                <a:srgbClr val="31394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31394D"/>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6"/>
          <p:cNvSpPr txBox="1"/>
          <p:nvPr/>
        </p:nvSpPr>
        <p:spPr>
          <a:xfrm>
            <a:off x="1303025" y="459050"/>
            <a:ext cx="7105200" cy="64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 sz="3100" u="none" cap="none" strike="noStrike">
                <a:solidFill>
                  <a:schemeClr val="dk2"/>
                </a:solidFill>
                <a:latin typeface="Open Sans"/>
                <a:ea typeface="Open Sans"/>
                <a:cs typeface="Open Sans"/>
                <a:sym typeface="Open Sans"/>
              </a:rPr>
              <a:t>                   Conclusion</a:t>
            </a:r>
            <a:endParaRPr b="1" i="0" sz="3100" u="none" cap="none" strike="noStrike">
              <a:solidFill>
                <a:schemeClr val="dk2"/>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nvSpPr>
        <p:spPr>
          <a:xfrm>
            <a:off x="1519275" y="1478475"/>
            <a:ext cx="6224700" cy="154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400"/>
              <a:buFont typeface="Arial"/>
              <a:buNone/>
            </a:pPr>
            <a:r>
              <a:rPr b="1" i="0" lang="en" sz="5400" u="none" cap="none" strike="noStrike">
                <a:solidFill>
                  <a:srgbClr val="3D85C6"/>
                </a:solidFill>
                <a:latin typeface="Open Sans"/>
                <a:ea typeface="Open Sans"/>
                <a:cs typeface="Open Sans"/>
                <a:sym typeface="Open Sans"/>
              </a:rPr>
              <a:t>     Thank you</a:t>
            </a:r>
            <a:endParaRPr b="1" i="0" sz="5400" u="none" cap="none" strike="noStrike">
              <a:solidFill>
                <a:srgbClr val="3D85C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311700" y="1203075"/>
            <a:ext cx="8520600" cy="758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a:t>Presented by</a:t>
            </a:r>
            <a:endParaRPr/>
          </a:p>
        </p:txBody>
      </p:sp>
      <p:sp>
        <p:nvSpPr>
          <p:cNvPr id="72" name="Google Shape;72;p2"/>
          <p:cNvSpPr txBox="1"/>
          <p:nvPr>
            <p:ph idx="1" type="body"/>
          </p:nvPr>
        </p:nvSpPr>
        <p:spPr>
          <a:xfrm>
            <a:off x="311700" y="1203075"/>
            <a:ext cx="8520600" cy="3366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                                </a:t>
            </a:r>
            <a:r>
              <a:rPr b="1" lang="en" sz="4000">
                <a:solidFill>
                  <a:schemeClr val="lt1"/>
                </a:solidFill>
                <a:latin typeface="Calibri"/>
                <a:ea typeface="Calibri"/>
                <a:cs typeface="Calibri"/>
                <a:sym typeface="Calibri"/>
              </a:rPr>
              <a:t>Presented by:</a:t>
            </a:r>
            <a:endParaRPr sz="1400">
              <a:solidFill>
                <a:srgbClr val="000000"/>
              </a:solidFill>
              <a:latin typeface="Arial"/>
              <a:ea typeface="Arial"/>
              <a:cs typeface="Arial"/>
              <a:sym typeface="Arial"/>
            </a:endParaRPr>
          </a:p>
          <a:p>
            <a:pPr indent="0" lvl="0" marL="0" rtl="0" algn="ctr">
              <a:lnSpc>
                <a:spcPct val="100000"/>
              </a:lnSpc>
              <a:spcBef>
                <a:spcPts val="0"/>
              </a:spcBef>
              <a:spcAft>
                <a:spcPts val="0"/>
              </a:spcAft>
              <a:buSzPts val="1800"/>
              <a:buNone/>
            </a:pPr>
            <a:r>
              <a:rPr lang="en" sz="2400">
                <a:solidFill>
                  <a:srgbClr val="1E4E79"/>
                </a:solidFill>
                <a:latin typeface="Calibri"/>
                <a:ea typeface="Calibri"/>
                <a:cs typeface="Calibri"/>
                <a:sym typeface="Calibri"/>
              </a:rPr>
              <a:t>Zidny Talukder(20201015)</a:t>
            </a:r>
            <a:endParaRPr sz="2400">
              <a:solidFill>
                <a:srgbClr val="1E4E79"/>
              </a:solidFill>
              <a:latin typeface="Calibri"/>
              <a:ea typeface="Calibri"/>
              <a:cs typeface="Calibri"/>
              <a:sym typeface="Calibri"/>
            </a:endParaRPr>
          </a:p>
          <a:p>
            <a:pPr indent="0" lvl="0" marL="0" rtl="0" algn="ctr">
              <a:lnSpc>
                <a:spcPct val="100000"/>
              </a:lnSpc>
              <a:spcBef>
                <a:spcPts val="0"/>
              </a:spcBef>
              <a:spcAft>
                <a:spcPts val="0"/>
              </a:spcAft>
              <a:buSzPts val="1800"/>
              <a:buNone/>
            </a:pPr>
            <a:r>
              <a:rPr lang="en" sz="2400">
                <a:solidFill>
                  <a:srgbClr val="1E4E79"/>
                </a:solidFill>
                <a:latin typeface="Calibri"/>
                <a:ea typeface="Calibri"/>
                <a:cs typeface="Calibri"/>
                <a:sym typeface="Calibri"/>
              </a:rPr>
              <a:t>Munimah Mahreen(20201017)</a:t>
            </a:r>
            <a:endParaRPr sz="2400">
              <a:solidFill>
                <a:srgbClr val="1E4E79"/>
              </a:solidFill>
              <a:latin typeface="Calibri"/>
              <a:ea typeface="Calibri"/>
              <a:cs typeface="Calibri"/>
              <a:sym typeface="Calibri"/>
            </a:endParaRPr>
          </a:p>
          <a:p>
            <a:pPr indent="0" lvl="0" marL="0" rtl="0" algn="ctr">
              <a:lnSpc>
                <a:spcPct val="100000"/>
              </a:lnSpc>
              <a:spcBef>
                <a:spcPts val="0"/>
              </a:spcBef>
              <a:spcAft>
                <a:spcPts val="0"/>
              </a:spcAft>
              <a:buClr>
                <a:srgbClr val="000000"/>
              </a:buClr>
              <a:buSzPts val="1800"/>
              <a:buFont typeface="Arial"/>
              <a:buNone/>
            </a:pPr>
            <a:r>
              <a:rPr lang="en" sz="2400">
                <a:solidFill>
                  <a:srgbClr val="1E4E79"/>
                </a:solidFill>
                <a:latin typeface="Calibri"/>
                <a:ea typeface="Calibri"/>
                <a:cs typeface="Calibri"/>
                <a:sym typeface="Calibri"/>
              </a:rPr>
              <a:t>Najmul Hassan Ove(20201020)</a:t>
            </a:r>
            <a:endParaRPr sz="2400">
              <a:solidFill>
                <a:srgbClr val="1E4E79"/>
              </a:solidFill>
              <a:latin typeface="Calibri"/>
              <a:ea typeface="Calibri"/>
              <a:cs typeface="Calibri"/>
              <a:sym typeface="Calibri"/>
            </a:endParaRPr>
          </a:p>
          <a:p>
            <a:pPr indent="0" lvl="0" marL="0" rtl="0" algn="ctr">
              <a:lnSpc>
                <a:spcPct val="100000"/>
              </a:lnSpc>
              <a:spcBef>
                <a:spcPts val="0"/>
              </a:spcBef>
              <a:spcAft>
                <a:spcPts val="0"/>
              </a:spcAft>
              <a:buClr>
                <a:srgbClr val="000000"/>
              </a:buClr>
              <a:buSzPts val="1800"/>
              <a:buFont typeface="Arial"/>
              <a:buNone/>
            </a:pPr>
            <a:r>
              <a:rPr lang="en" sz="2400">
                <a:solidFill>
                  <a:srgbClr val="1E4E79"/>
                </a:solidFill>
                <a:latin typeface="Calibri"/>
                <a:ea typeface="Calibri"/>
                <a:cs typeface="Calibri"/>
                <a:sym typeface="Calibri"/>
              </a:rPr>
              <a:t>Ishrat Jahan(20201025)</a:t>
            </a:r>
            <a:endParaRPr sz="2400">
              <a:solidFill>
                <a:srgbClr val="1E4E79"/>
              </a:solidFill>
              <a:latin typeface="Calibri"/>
              <a:ea typeface="Calibri"/>
              <a:cs typeface="Calibri"/>
              <a:sym typeface="Calibri"/>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Problem Statement</a:t>
            </a:r>
            <a:endParaRPr/>
          </a:p>
        </p:txBody>
      </p:sp>
      <p:sp>
        <p:nvSpPr>
          <p:cNvPr id="78" name="Google Shape;78;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800"/>
              <a:buFont typeface="Arial"/>
              <a:buNone/>
            </a:pPr>
            <a:r>
              <a:rPr b="0" lang="en" sz="2800">
                <a:solidFill>
                  <a:srgbClr val="31394D"/>
                </a:solidFill>
              </a:rPr>
              <a:t>Implementing Tic Tac Toe Game with Minimax and Alpha-Beta Pruning Algorithm</a:t>
            </a:r>
            <a:endParaRPr/>
          </a:p>
          <a:p>
            <a:pPr indent="0" lvl="0" marL="0" rtl="0" algn="l">
              <a:lnSpc>
                <a:spcPct val="100000"/>
              </a:lnSpc>
              <a:spcBef>
                <a:spcPts val="0"/>
              </a:spcBef>
              <a:spcAft>
                <a:spcPts val="0"/>
              </a:spcAft>
              <a:buClr>
                <a:srgbClr val="000000"/>
              </a:buClr>
              <a:buSzPts val="1800"/>
              <a:buFont typeface="Arial"/>
              <a:buNone/>
            </a:pPr>
            <a:r>
              <a:t/>
            </a:r>
            <a:endParaRPr b="0" sz="1200">
              <a:solidFill>
                <a:srgbClr val="31394D"/>
              </a:solidFill>
            </a:endParaRPr>
          </a:p>
          <a:p>
            <a:pPr indent="0" lvl="0" marL="114300" rtl="0" algn="just">
              <a:lnSpc>
                <a:spcPct val="100000"/>
              </a:lnSpc>
              <a:spcBef>
                <a:spcPts val="0"/>
              </a:spcBef>
              <a:spcAft>
                <a:spcPts val="0"/>
              </a:spcAft>
              <a:buSzPts val="1800"/>
              <a:buNone/>
            </a:pPr>
            <a:r>
              <a:rPr b="0" i="0" lang="en" sz="1800" u="none" strike="noStrike">
                <a:solidFill>
                  <a:srgbClr val="000000"/>
                </a:solidFill>
                <a:latin typeface="Times New Roman"/>
                <a:ea typeface="Times New Roman"/>
                <a:cs typeface="Times New Roman"/>
                <a:sym typeface="Times New Roman"/>
              </a:rPr>
              <a:t>In this assignment, we need to implement the classic game of Tic Tac Toe as an adversarial search problem and develop an AI player using the minimax algorithm with alpha-beta pruning. </a:t>
            </a:r>
            <a:endParaRPr b="0" sz="1800">
              <a:solidFill>
                <a:srgbClr val="000000"/>
              </a:solidFill>
              <a:latin typeface="Arial"/>
              <a:ea typeface="Arial"/>
              <a:cs typeface="Arial"/>
              <a:sym typeface="Arial"/>
            </a:endParaRPr>
          </a:p>
          <a:p>
            <a:pPr indent="0" lvl="0" marL="114300" rtl="0" algn="just">
              <a:lnSpc>
                <a:spcPct val="100000"/>
              </a:lnSpc>
              <a:spcBef>
                <a:spcPts val="0"/>
              </a:spcBef>
              <a:spcAft>
                <a:spcPts val="0"/>
              </a:spcAft>
              <a:buSzPts val="1800"/>
              <a:buNone/>
            </a:pPr>
            <a:br>
              <a:rPr b="0" lang="en"/>
            </a:br>
            <a:r>
              <a:rPr b="0" i="0" lang="en" sz="1800" u="none" strike="noStrike">
                <a:solidFill>
                  <a:srgbClr val="000000"/>
                </a:solidFill>
                <a:latin typeface="Times New Roman"/>
                <a:ea typeface="Times New Roman"/>
                <a:cs typeface="Times New Roman"/>
                <a:sym typeface="Times New Roman"/>
              </a:rPr>
              <a:t>We have to create a program that allows human vs. computer and computer vs. computer gameplay and should print the game board on the console after every move.</a:t>
            </a:r>
            <a:endParaRPr b="0" i="0" sz="1800" u="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Functionalities </a:t>
            </a:r>
            <a:endParaRPr/>
          </a:p>
        </p:txBody>
      </p:sp>
      <p:sp>
        <p:nvSpPr>
          <p:cNvPr id="84" name="Google Shape;84;p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800"/>
              <a:buFont typeface="Arial"/>
              <a:buNone/>
            </a:pPr>
            <a:r>
              <a:rPr lang="en">
                <a:solidFill>
                  <a:srgbClr val="434343"/>
                </a:solidFill>
              </a:rPr>
              <a:t>● Understanding Minimax and Alpha-Beta Pruning Techniques</a:t>
            </a:r>
            <a:endParaRPr b="0"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lang="en">
                <a:solidFill>
                  <a:srgbClr val="434343"/>
                </a:solidFill>
              </a:rPr>
              <a:t>● Implementing Advanced AI Algorithms for Game Development</a:t>
            </a:r>
            <a:endParaRPr b="0"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lang="en">
                <a:solidFill>
                  <a:srgbClr val="434343"/>
                </a:solidFill>
              </a:rPr>
              <a:t>● Creating an Optimal Game-playing AI System</a:t>
            </a:r>
            <a:endParaRPr b="0"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lang="en">
                <a:solidFill>
                  <a:srgbClr val="434343"/>
                </a:solidFill>
              </a:rPr>
              <a:t>● Developing an Educational Tool with Enhanced Scalability</a:t>
            </a:r>
            <a:endParaRPr b="0"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lang="en">
                <a:solidFill>
                  <a:srgbClr val="434343"/>
                </a:solidFill>
              </a:rPr>
              <a:t>● Exploring Challenging Logic and Debugging Techniques</a:t>
            </a:r>
            <a:endParaRPr b="0" sz="1400">
              <a:solidFill>
                <a:srgbClr val="434343"/>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Adversarial Search</a:t>
            </a:r>
            <a:endParaRPr/>
          </a:p>
        </p:txBody>
      </p:sp>
      <p:sp>
        <p:nvSpPr>
          <p:cNvPr id="90" name="Google Shape;90;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800"/>
              <a:buFont typeface="Arial"/>
              <a:buNone/>
            </a:pPr>
            <a:r>
              <a:rPr lang="en" sz="1800">
                <a:solidFill>
                  <a:srgbClr val="31394D"/>
                </a:solidFill>
              </a:rPr>
              <a:t>Adversarial search constitutes a pivotal algorithm in game theory, utilized for scenarios involving multiple opponents making alternating moves. Its primary goal is to maximize one's own advantage while simultaneously minimizing the opponent's advantage.</a:t>
            </a:r>
            <a:endParaRPr sz="1400">
              <a:solidFill>
                <a:srgbClr val="31394D"/>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lang="en" sz="1800">
                <a:solidFill>
                  <a:srgbClr val="31394D"/>
                </a:solidFill>
              </a:rPr>
              <a:t>When applied to the development of a Tic Tac Toe game, adversarial search enables the creation of an intelligent computer player (AI) capable of strategically optimal or near-optimal moves in response to human actions.</a:t>
            </a:r>
            <a:endParaRPr>
              <a:solidFill>
                <a:srgbClr val="31394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Minimax Algorithm</a:t>
            </a:r>
            <a:endParaRPr/>
          </a:p>
        </p:txBody>
      </p:sp>
      <p:sp>
        <p:nvSpPr>
          <p:cNvPr id="96" name="Google Shape;96;p7"/>
          <p:cNvSpPr txBox="1"/>
          <p:nvPr>
            <p:ph idx="1" type="body"/>
          </p:nvPr>
        </p:nvSpPr>
        <p:spPr>
          <a:xfrm>
            <a:off x="199900" y="1394050"/>
            <a:ext cx="4671600" cy="3067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rgbClr val="000000"/>
              </a:buClr>
              <a:buSzPts val="1800"/>
              <a:buFont typeface="Arial"/>
              <a:buNone/>
            </a:pPr>
            <a:r>
              <a:rPr lang="en" sz="1600">
                <a:solidFill>
                  <a:srgbClr val="434343"/>
                </a:solidFill>
              </a:rPr>
              <a:t>The Minimax algorithm is a vital component of adversarial search, operating by minimizing the potential loss for the player initiating the move. It selects the move that results in the best possible outcome, taking into account the opponent's best responses.</a:t>
            </a:r>
            <a:endParaRPr b="0"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lang="en" sz="1600">
                <a:solidFill>
                  <a:srgbClr val="434343"/>
                </a:solidFill>
              </a:rPr>
              <a:t>Minimax finds application in Tic Tac Toe to facilitate the creation of an intelligent computer player capable of making optimal decisions. It achieves this by meticulously evaluating all feasible game states and anticipating the potential moves of the opponent</a:t>
            </a:r>
            <a:endParaRPr>
              <a:solidFill>
                <a:srgbClr val="434343"/>
              </a:solidFill>
            </a:endParaRPr>
          </a:p>
        </p:txBody>
      </p:sp>
      <p:pic>
        <p:nvPicPr>
          <p:cNvPr id="97" name="Google Shape;97;p7"/>
          <p:cNvPicPr preferRelativeResize="0"/>
          <p:nvPr/>
        </p:nvPicPr>
        <p:blipFill rotWithShape="1">
          <a:blip r:embed="rId3">
            <a:alphaModFix amt="71000"/>
          </a:blip>
          <a:srcRect b="0" l="0" r="0" t="0"/>
          <a:stretch/>
        </p:blipFill>
        <p:spPr>
          <a:xfrm>
            <a:off x="5242933" y="1649900"/>
            <a:ext cx="3748667" cy="281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Alpha-Beta </a:t>
            </a:r>
            <a:r>
              <a:rPr lang="en"/>
              <a:t>Pruning</a:t>
            </a:r>
            <a:endParaRPr/>
          </a:p>
        </p:txBody>
      </p:sp>
      <p:sp>
        <p:nvSpPr>
          <p:cNvPr id="103" name="Google Shape;103;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800"/>
              <a:buFont typeface="Arial"/>
              <a:buNone/>
            </a:pPr>
            <a:r>
              <a:rPr lang="en" sz="1600">
                <a:solidFill>
                  <a:srgbClr val="434343"/>
                </a:solidFill>
              </a:rPr>
              <a:t>Alpha-Beta pruning serves as a crucial technique within the Minimax algorithm, designed to curtail the number of nodes assessed in the game tree. It effectively removes branches that hold no potential to impact the final decision, thus streamlining the search process.</a:t>
            </a:r>
            <a:endParaRPr b="0" sz="1400">
              <a:solidFill>
                <a:srgbClr val="434343"/>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lang="en" sz="1600">
                <a:solidFill>
                  <a:srgbClr val="434343"/>
                </a:solidFill>
              </a:rPr>
              <a:t>Even within the relatively small game tree of Tic Tac Toe, Alpha-Beta pruning remains an invaluable tool for optimizing the decision-making process of the AI. Its implementation ensures a quicker identification of the best move by reducing the evaluation of redundant and unproductive game states."</a:t>
            </a:r>
            <a:endParaRPr>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Tic Tac Toe Representation</a:t>
            </a:r>
            <a:endParaRPr/>
          </a:p>
        </p:txBody>
      </p:sp>
      <p:pic>
        <p:nvPicPr>
          <p:cNvPr id="109" name="Google Shape;109;p9"/>
          <p:cNvPicPr preferRelativeResize="0"/>
          <p:nvPr/>
        </p:nvPicPr>
        <p:blipFill rotWithShape="1">
          <a:blip r:embed="rId3">
            <a:alphaModFix/>
          </a:blip>
          <a:srcRect b="0" l="0" r="0" t="0"/>
          <a:stretch/>
        </p:blipFill>
        <p:spPr>
          <a:xfrm>
            <a:off x="1377004" y="1152425"/>
            <a:ext cx="6389991" cy="3636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940"/>
              <a:t>Game Modes</a:t>
            </a:r>
            <a:endParaRPr sz="3940"/>
          </a:p>
        </p:txBody>
      </p:sp>
      <p:sp>
        <p:nvSpPr>
          <p:cNvPr id="115" name="Google Shape;115;p1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800"/>
              <a:buFont typeface="Arial"/>
              <a:buNone/>
            </a:pPr>
            <a:r>
              <a:rPr b="0" lang="en" sz="3300">
                <a:solidFill>
                  <a:srgbClr val="1E4E79"/>
                </a:solidFill>
              </a:rPr>
              <a:t>● Human vs Computer : </a:t>
            </a:r>
            <a:r>
              <a:rPr b="0" lang="en" sz="3000">
                <a:solidFill>
                  <a:srgbClr val="000000"/>
                </a:solidFill>
                <a:latin typeface="Times New Roman"/>
                <a:ea typeface="Times New Roman"/>
                <a:cs typeface="Times New Roman"/>
                <a:sym typeface="Times New Roman"/>
              </a:rPr>
              <a:t>A game mode where a human plays against a computer opponent.</a:t>
            </a:r>
            <a:endParaRPr b="0" sz="2200">
              <a:solidFill>
                <a:srgbClr val="000000"/>
              </a:solidFill>
              <a:latin typeface="Arial"/>
              <a:ea typeface="Arial"/>
              <a:cs typeface="Arial"/>
              <a:sym typeface="Arial"/>
            </a:endParaRPr>
          </a:p>
          <a:p>
            <a:pPr indent="0" lvl="0" marL="0" rtl="0" algn="l">
              <a:lnSpc>
                <a:spcPct val="100000"/>
              </a:lnSpc>
              <a:spcBef>
                <a:spcPts val="0"/>
              </a:spcBef>
              <a:spcAft>
                <a:spcPts val="0"/>
              </a:spcAft>
              <a:buClr>
                <a:srgbClr val="000000"/>
              </a:buClr>
              <a:buSzPts val="1800"/>
              <a:buFont typeface="Arial"/>
              <a:buNone/>
            </a:pPr>
            <a:r>
              <a:rPr b="0" lang="en" sz="3300">
                <a:solidFill>
                  <a:srgbClr val="1E4E79"/>
                </a:solidFill>
              </a:rPr>
              <a:t>● Computer vs Computer : </a:t>
            </a:r>
            <a:r>
              <a:rPr b="0" lang="en" sz="3000">
                <a:solidFill>
                  <a:srgbClr val="000000"/>
                </a:solidFill>
                <a:latin typeface="Times New Roman"/>
                <a:ea typeface="Times New Roman"/>
                <a:cs typeface="Times New Roman"/>
                <a:sym typeface="Times New Roman"/>
              </a:rPr>
              <a:t>A game mode where two computer programs or AI agents play against each other.</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