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1" r:id="rId9"/>
    <p:sldId id="26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/>
    <p:restoredTop sz="94713"/>
  </p:normalViewPr>
  <p:slideViewPr>
    <p:cSldViewPr snapToGrid="0">
      <p:cViewPr>
        <p:scale>
          <a:sx n="170" d="100"/>
          <a:sy n="170" d="100"/>
        </p:scale>
        <p:origin x="95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338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805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order-manager-application.herokuapp.com/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github.com/jaime-a-esquivel-a/OrderManager" TargetMode="External"/><Relationship Id="rId4" Type="http://schemas.openxmlformats.org/officeDocument/2006/relationships/hyperlink" Target="https://order-manager-application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AB512ADF-2C41-CDC5-7606-F85671E25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301449" y="229388"/>
            <a:ext cx="4541601" cy="5143500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6583" y="71562"/>
            <a:ext cx="9070831" cy="10001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 dirty="0">
                <a:solidFill>
                  <a:srgbClr val="7030A0"/>
                </a:solidFill>
                <a:latin typeface="Arkitech" panose="02000000000000000000" pitchFamily="2" charset="0"/>
              </a:rPr>
              <a:t>O</a:t>
            </a:r>
            <a:r>
              <a:rPr lang="es-419" sz="4800" dirty="0">
                <a:solidFill>
                  <a:srgbClr val="0070C0"/>
                </a:solidFill>
                <a:latin typeface="Arkitech" panose="02000000000000000000" pitchFamily="2" charset="0"/>
              </a:rPr>
              <a:t>RDER </a:t>
            </a:r>
            <a:r>
              <a:rPr lang="es-419" sz="4800" dirty="0">
                <a:solidFill>
                  <a:srgbClr val="7030A0"/>
                </a:solidFill>
                <a:latin typeface="Arkitech" panose="02000000000000000000" pitchFamily="2" charset="0"/>
              </a:rPr>
              <a:t>M</a:t>
            </a:r>
            <a:r>
              <a:rPr lang="es-419" sz="4800" dirty="0">
                <a:solidFill>
                  <a:srgbClr val="0070C0"/>
                </a:solidFill>
                <a:latin typeface="Arkitech" panose="02000000000000000000" pitchFamily="2" charset="0"/>
              </a:rPr>
              <a:t>ANAGER</a:t>
            </a:r>
            <a:endParaRPr sz="4800" dirty="0">
              <a:solidFill>
                <a:srgbClr val="0070C0"/>
              </a:solidFill>
              <a:latin typeface="Arkitech" panose="02000000000000000000" pitchFamily="2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C00AA8F-9C4C-01E9-391A-E226062D8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228" y="1403980"/>
            <a:ext cx="2335540" cy="23355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B274E9-22EB-745D-F2EF-BC8685B6B77D}"/>
              </a:ext>
            </a:extLst>
          </p:cNvPr>
          <p:cNvSpPr txBox="1"/>
          <p:nvPr/>
        </p:nvSpPr>
        <p:spPr>
          <a:xfrm>
            <a:off x="480136" y="3875998"/>
            <a:ext cx="26724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Carolina Cruz</a:t>
            </a:r>
          </a:p>
          <a:p>
            <a:pPr marL="285750" indent="-285750">
              <a:buFontTx/>
              <a:buChar char="-"/>
            </a:pPr>
            <a:r>
              <a:rPr lang="en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Jorge Anzaldo</a:t>
            </a:r>
          </a:p>
          <a:p>
            <a:pPr marL="285750" indent="-285750">
              <a:buFontTx/>
              <a:buChar char="-"/>
            </a:pPr>
            <a:r>
              <a:rPr lang="en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Jaime Esquivel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AA1E25D1-F4DF-6AFB-9881-0F274E23D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301449" y="229388"/>
            <a:ext cx="4541601" cy="5143500"/>
          </a:xfrm>
          <a:prstGeom prst="rect">
            <a:avLst/>
          </a:prstGeom>
        </p:spPr>
      </p:pic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95934" y="114108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 dirty="0">
                <a:solidFill>
                  <a:srgbClr val="0070C0"/>
                </a:solidFill>
              </a:rPr>
              <a:t>Discurso de venta</a:t>
            </a:r>
            <a:endParaRPr sz="3000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C0C896-75E0-7D94-2DCC-40FE6D808DF8}"/>
              </a:ext>
            </a:extLst>
          </p:cNvPr>
          <p:cNvSpPr txBox="1"/>
          <p:nvPr/>
        </p:nvSpPr>
        <p:spPr>
          <a:xfrm>
            <a:off x="264173" y="1173902"/>
            <a:ext cx="87384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Ofrecer una herramienta de cotizaciones en el mercado de materiales de construcción de fácil manejo para PyMEs. Dándoles la oportunidad de competir con el sector de Grandes Empresas.</a:t>
            </a:r>
          </a:p>
          <a:p>
            <a:endParaRPr lang="en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mercado de materiales de construcción es uno de los más cambiantes en el d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í</a:t>
            </a:r>
            <a:r>
              <a:rPr lang="en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a d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í</a:t>
            </a:r>
            <a:r>
              <a:rPr lang="en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en cuanto a precios.</a:t>
            </a:r>
          </a:p>
          <a:p>
            <a:endParaRPr lang="en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manej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de</a:t>
            </a:r>
            <a:r>
              <a:rPr lang="en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grandes vol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ú</a:t>
            </a:r>
            <a:r>
              <a:rPr lang="en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menes de información en herramientas tradicionales como hojas de cálculo o documentos en una PC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en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genera un atraso en poder realizar cotizaciones y darles seguimiento hasta la conclusión de la venta, además de errores en los precios del d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í</a:t>
            </a:r>
            <a:r>
              <a:rPr lang="en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sobre determinados materiales. </a:t>
            </a:r>
          </a:p>
          <a:p>
            <a:endParaRPr lang="en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 MANAGER permite centralizar esta información y dar un seguimiento de las 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ó</a:t>
            </a:r>
            <a:r>
              <a:rPr lang="en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rdenes hasta la conclusión de la venta, permitiendo realizar ajustes hasta determinado punto del proceso, dando visibilidad en todo momento del proceso Order-To-Cash.</a:t>
            </a:r>
            <a:endParaRPr lang="en-MX" dirty="0"/>
          </a:p>
          <a:p>
            <a:endParaRPr lang="en-MX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D49A8AF2-8158-FE6F-2AA0-FFCEB0BA3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825" y="4500439"/>
            <a:ext cx="541380" cy="5413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223DFA1C-68F1-C02B-984E-AD1EE6FF0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301449" y="229388"/>
            <a:ext cx="4541601" cy="5143500"/>
          </a:xfrm>
          <a:prstGeom prst="rect">
            <a:avLst/>
          </a:prstGeom>
        </p:spPr>
      </p:pic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1016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0070C0"/>
                </a:solidFill>
              </a:rPr>
              <a:t>Concepto</a:t>
            </a:r>
            <a:endParaRPr sz="3000" dirty="0">
              <a:solidFill>
                <a:srgbClr val="0070C0"/>
              </a:solidFill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809197"/>
            <a:ext cx="8520600" cy="3556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Descripción: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Consiste en un administrador de órdenes de VENTA, con acceso controlado al sistema, que permite la creación, cotización y monitoreo de órdenes conformadas por un conjunto de materiales mantenidos en una DB.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¿Motivación para el desarrollo?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 un sistema para el manejo del proceso </a:t>
            </a:r>
            <a:r>
              <a:rPr lang="es-419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</a:t>
            </a:r>
            <a:r>
              <a:rPr lang="es-419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-To-Cash en un mercado complejo y volátil como el de materiales de construcción.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Historia del usuario: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COMO empresa de venta de materiales de construcción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QUIERO un sistema centralizado de manejo de empleados, productos, clientes y órdenes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tener un seguimiento del proceso de ventas (Order-To-Cash).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5A77C671-D6F6-5488-ED57-B20FCB73C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825" y="4500439"/>
            <a:ext cx="541380" cy="5413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13157BDA-3F79-0A3C-12B3-67537D794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301449" y="229388"/>
            <a:ext cx="4541601" cy="5143500"/>
          </a:xfrm>
          <a:prstGeom prst="rect">
            <a:avLst/>
          </a:prstGeom>
        </p:spPr>
      </p:pic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1016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 dirty="0">
                <a:solidFill>
                  <a:srgbClr val="0070C0"/>
                </a:solidFill>
              </a:rPr>
              <a:t>Proceso</a:t>
            </a:r>
            <a:endParaRPr sz="3000" dirty="0">
              <a:solidFill>
                <a:srgbClr val="0070C0"/>
              </a:solidFill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73900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Tecnologías utilizadas</a:t>
            </a:r>
          </a:p>
          <a:p>
            <a:pPr marL="114300" indent="0">
              <a:buNone/>
            </a:pPr>
            <a:r>
              <a:rPr lang="es-419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	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- Node JS versión 16.18.0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- Express 4.17.1</a:t>
            </a:r>
          </a:p>
          <a:p>
            <a:pPr marL="114300" indent="0">
              <a:buNone/>
            </a:pP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	-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equelize 6.3.5</a:t>
            </a:r>
          </a:p>
          <a:p>
            <a:pPr marL="114300" indent="0">
              <a:buNone/>
            </a:pP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	- MySql2 2.2.5</a:t>
            </a:r>
          </a:p>
          <a:p>
            <a:pPr marL="114300" indent="0">
              <a:buNone/>
            </a:pP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	-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otenv 8.2.0</a:t>
            </a:r>
          </a:p>
          <a:p>
            <a:pPr marL="114300" indent="0">
              <a:buNone/>
            </a:pP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	-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crypt 5.0.0</a:t>
            </a:r>
          </a:p>
          <a:p>
            <a:pPr marL="114300" indent="0">
              <a:buNone/>
            </a:pP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	- Connect-session-</a:t>
            </a:r>
            <a:r>
              <a:rPr lang="en-US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sequelize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 7.0.4</a:t>
            </a:r>
          </a:p>
          <a:p>
            <a:pPr marL="114300" indent="0">
              <a:buNone/>
            </a:pP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	-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xpress-handlebars 5.2.0</a:t>
            </a:r>
          </a:p>
          <a:p>
            <a:pPr marL="114300" indent="0">
              <a:buNone/>
            </a:pP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	-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xpress-session 1.17.1</a:t>
            </a:r>
          </a:p>
          <a:p>
            <a:pPr marL="114300" indent="0">
              <a:buNone/>
            </a:pP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	-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andlebars 4.7.6</a:t>
            </a:r>
          </a:p>
          <a:p>
            <a:pPr marL="114300" indent="0">
              <a:buNone/>
            </a:pP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	</a:t>
            </a:r>
            <a:r>
              <a:rPr lang="en-US" sz="1600" b="1" dirty="0">
                <a:solidFill>
                  <a:srgbClr val="7030A0"/>
                </a:solidFill>
                <a:effectLst/>
                <a:latin typeface="+mn-lt"/>
              </a:rPr>
              <a:t>- </a:t>
            </a:r>
            <a:r>
              <a:rPr lang="en-US" sz="1600" b="1" dirty="0">
                <a:solidFill>
                  <a:srgbClr val="7030A0"/>
                </a:solidFill>
                <a:latin typeface="+mn-lt"/>
              </a:rPr>
              <a:t>C</a:t>
            </a:r>
            <a:r>
              <a:rPr lang="en-US" sz="1600" b="1" dirty="0">
                <a:solidFill>
                  <a:srgbClr val="7030A0"/>
                </a:solidFill>
                <a:effectLst/>
                <a:latin typeface="+mn-lt"/>
              </a:rPr>
              <a:t>hart.js</a:t>
            </a:r>
          </a:p>
          <a:p>
            <a:pPr marL="114300" indent="0">
              <a:buNone/>
            </a:pP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	- Boostrap 5</a:t>
            </a:r>
          </a:p>
          <a:p>
            <a:pPr marL="114300" indent="0">
              <a:buNone/>
            </a:pP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	- HTML</a:t>
            </a:r>
          </a:p>
          <a:p>
            <a:pPr marL="114300" indent="0">
              <a:buNone/>
            </a:pP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	- Heroku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B164E826-CC6E-8612-4309-37153BC0F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825" y="4500439"/>
            <a:ext cx="541380" cy="541380"/>
          </a:xfrm>
          <a:prstGeom prst="rect">
            <a:avLst/>
          </a:prstGeom>
        </p:spPr>
      </p:pic>
      <p:pic>
        <p:nvPicPr>
          <p:cNvPr id="5" name="Picture 4" descr="A picture containing text, first-aid kit, clipart&#10;&#10;Description automatically generated">
            <a:extLst>
              <a:ext uri="{FF2B5EF4-FFF2-40B4-BE49-F238E27FC236}">
                <a16:creationId xmlns:a16="http://schemas.microsoft.com/office/drawing/2014/main" id="{9CCD9C3A-0306-8F8F-0057-CCB6B5FF9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660" y="471801"/>
            <a:ext cx="912061" cy="534411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76E1A422-B313-4C94-650F-5B818385A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0922" y="1006212"/>
            <a:ext cx="472332" cy="472332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808896D7-591E-61E8-6141-EB4AF2D4BD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3254" y="1839302"/>
            <a:ext cx="569244" cy="569244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3E8BFA2D-FFA2-00CB-81AA-0013952538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6959" y="3870784"/>
            <a:ext cx="491891" cy="569245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9FBF75EE-862A-7951-718E-A4D66E60A0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4088" y="880603"/>
            <a:ext cx="491891" cy="696073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6519014B-2AC6-1DDC-7F3B-7409492629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40934" y="3909460"/>
            <a:ext cx="491891" cy="491891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8AA3318A-E999-BDD1-C0E4-2F2410EC9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7475" y="1886194"/>
            <a:ext cx="491891" cy="491891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A504FC2-6CF8-B0DA-73B5-0609388792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70190" y="2981356"/>
            <a:ext cx="604015" cy="481324"/>
          </a:xfrm>
          <a:prstGeom prst="rect">
            <a:avLst/>
          </a:prstGeom>
        </p:spPr>
      </p:pic>
      <p:pic>
        <p:nvPicPr>
          <p:cNvPr id="25" name="Picture 24" descr="Logo, icon&#10;&#10;Description automatically generated">
            <a:extLst>
              <a:ext uri="{FF2B5EF4-FFF2-40B4-BE49-F238E27FC236}">
                <a16:creationId xmlns:a16="http://schemas.microsoft.com/office/drawing/2014/main" id="{1C403954-DFD4-B25D-3C1A-3063E9FAF8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66240" y="4537998"/>
            <a:ext cx="491891" cy="491891"/>
          </a:xfrm>
          <a:prstGeom prst="rect">
            <a:avLst/>
          </a:prstGeom>
        </p:spPr>
      </p:pic>
      <p:pic>
        <p:nvPicPr>
          <p:cNvPr id="27" name="Picture 26" descr="A picture containing icon&#10;&#10;Description automatically generated">
            <a:extLst>
              <a:ext uri="{FF2B5EF4-FFF2-40B4-BE49-F238E27FC236}">
                <a16:creationId xmlns:a16="http://schemas.microsoft.com/office/drawing/2014/main" id="{D1D6513B-5587-050B-57D4-9184165FB6C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21231" y="2858302"/>
            <a:ext cx="604378" cy="604378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902C4656-5582-AEF1-DFB2-4F4498866A5B}"/>
              </a:ext>
            </a:extLst>
          </p:cNvPr>
          <p:cNvSpPr/>
          <p:nvPr/>
        </p:nvSpPr>
        <p:spPr>
          <a:xfrm>
            <a:off x="4347148" y="739007"/>
            <a:ext cx="4485152" cy="4087826"/>
          </a:xfrm>
          <a:prstGeom prst="ellipse">
            <a:avLst/>
          </a:prstGeom>
          <a:noFill/>
          <a:ln>
            <a:solidFill>
              <a:srgbClr val="7030A0">
                <a:alpha val="47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29" name="Google Shape;54;p13">
            <a:extLst>
              <a:ext uri="{FF2B5EF4-FFF2-40B4-BE49-F238E27FC236}">
                <a16:creationId xmlns:a16="http://schemas.microsoft.com/office/drawing/2014/main" id="{0BF6FB62-1F45-C0DE-2140-DC3367B3DB9D}"/>
              </a:ext>
            </a:extLst>
          </p:cNvPr>
          <p:cNvSpPr txBox="1">
            <a:spLocks/>
          </p:cNvSpPr>
          <p:nvPr/>
        </p:nvSpPr>
        <p:spPr>
          <a:xfrm>
            <a:off x="4409499" y="2421178"/>
            <a:ext cx="4580385" cy="50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2000" dirty="0">
                <a:solidFill>
                  <a:srgbClr val="7030A0"/>
                </a:solidFill>
                <a:latin typeface="Arkitech" panose="02000000000000000000" pitchFamily="2" charset="0"/>
              </a:rPr>
              <a:t>O</a:t>
            </a:r>
            <a:r>
              <a:rPr lang="es-419" sz="2000" dirty="0">
                <a:solidFill>
                  <a:srgbClr val="0070C0"/>
                </a:solidFill>
                <a:latin typeface="Arkitech" panose="02000000000000000000" pitchFamily="2" charset="0"/>
              </a:rPr>
              <a:t>RDER </a:t>
            </a:r>
            <a:r>
              <a:rPr lang="es-419" sz="2000" dirty="0">
                <a:solidFill>
                  <a:srgbClr val="7030A0"/>
                </a:solidFill>
                <a:latin typeface="Arkitech" panose="02000000000000000000" pitchFamily="2" charset="0"/>
              </a:rPr>
              <a:t>M</a:t>
            </a:r>
            <a:r>
              <a:rPr lang="es-419" sz="2000" dirty="0">
                <a:solidFill>
                  <a:srgbClr val="0070C0"/>
                </a:solidFill>
                <a:latin typeface="Arkitech" panose="02000000000000000000" pitchFamily="2" charset="0"/>
              </a:rPr>
              <a:t>ANAGER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7050027F-32E1-8BC3-3998-CF5B2DDA0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301449" y="229388"/>
            <a:ext cx="4541601" cy="5143500"/>
          </a:xfrm>
          <a:prstGeom prst="rect">
            <a:avLst/>
          </a:prstGeom>
        </p:spPr>
      </p:pic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1016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0070C0"/>
                </a:solidFill>
              </a:rPr>
              <a:t>Proceso</a:t>
            </a:r>
            <a:endParaRPr sz="3000">
              <a:solidFill>
                <a:srgbClr val="0070C0"/>
              </a:solidFill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208461" y="74287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419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Detalles de tareas y funciones:</a:t>
            </a:r>
            <a:endParaRPr lang="es-419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Desarrollo de historias de usuario (Todos los integrantes).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Diseño de proceso E2E (Todos los integrantes).</a:t>
            </a:r>
          </a:p>
          <a:p>
            <a:pPr marL="114300" indent="0">
              <a:buNone/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Definición de alcance de la versión 1 (Todos los integrantes).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Fase de desarrollo: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- Diseño, creación, seeds, modelos y asociaciones de DB (Jaime).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- Diseño y creación de vistas de interfaz de navegación (Caro).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- Creación de controladores y rutas para consultas a DB (Jorge).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- Integración de vistas y controladores (Todos los integrantes).</a:t>
            </a:r>
          </a:p>
          <a:p>
            <a:pPr marL="114300" indent="0">
              <a:buNone/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- Integración de nueva biblioteca Chart.js (Todos los integrantes).</a:t>
            </a:r>
          </a:p>
          <a:p>
            <a:pPr marL="114300" indent="0">
              <a:buNone/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- Issues &amp; Fixes (Todos los integrantes).</a:t>
            </a:r>
          </a:p>
          <a:p>
            <a:pPr marL="114300" indent="0">
              <a:buNone/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- Pruebas por módulo (Todos los integrantes).</a:t>
            </a:r>
          </a:p>
          <a:p>
            <a:pPr marL="114300" indent="0">
              <a:buNone/>
            </a:pP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B164E826-CC6E-8612-4309-37153BC0F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825" y="4500439"/>
            <a:ext cx="541380" cy="54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6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FE50C263-CA40-984E-1D28-C70157DB3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301449" y="229388"/>
            <a:ext cx="4541601" cy="5143500"/>
          </a:xfrm>
          <a:prstGeom prst="rect">
            <a:avLst/>
          </a:prstGeom>
        </p:spPr>
      </p:pic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1016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0070C0"/>
                </a:solidFill>
              </a:rPr>
              <a:t>Proceso</a:t>
            </a:r>
            <a:endParaRPr sz="3000">
              <a:solidFill>
                <a:srgbClr val="0070C0"/>
              </a:solidFill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739007"/>
            <a:ext cx="8520600" cy="3867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Desafíos:</a:t>
            </a:r>
          </a:p>
          <a:p>
            <a:pPr marL="114300" indent="0">
              <a:buNone/>
            </a:pPr>
            <a:r>
              <a:rPr lang="es-419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Definir alcance de la versión 1.</a:t>
            </a:r>
          </a:p>
          <a:p>
            <a:pPr marL="114300" indent="0">
              <a:buNone/>
            </a:pPr>
            <a:r>
              <a:rPr lang="es-419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Implementar el uso de la nueva biblioteca Chart.js.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Implementar una metodología de trabajo real en GitHub.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Desarrollo de pantalla para Crear Orden (comportamiento dinámico).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Manejo de handlebars (Enviar variables entre handlebars es complejo).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Manejo de permisos de usuarios (Super-user &amp; Regular-</a:t>
            </a:r>
            <a:r>
              <a:rPr lang="es-419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es-419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	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Éxitos: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Se logró la funcionalidad deseada en las historias de usuario.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Se logró implementar el uso de una nueva biblioteca con un uso práctico en la herramienta.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Mayor actividad en GitHub para continuar familiarizándose con su uso real.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Se logró una pantalla de creación de órdenes dinámica para evitar usar diferentes pantallas 	  en su creación y modificación.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Se encontró una manera para enviar variables entre handlebars. </a:t>
            </a:r>
          </a:p>
          <a:p>
            <a:pPr marL="114300" indent="0">
              <a:buNone/>
            </a:pPr>
            <a:r>
              <a:rPr lang="es-419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Se logró un manejo de Super-user en el sistema.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419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419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B164E826-CC6E-8612-4309-37153BC0F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825" y="4500439"/>
            <a:ext cx="541380" cy="54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6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0C23DCD6-77C0-1401-640C-85796F024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301449" y="229388"/>
            <a:ext cx="4541601" cy="5143500"/>
          </a:xfrm>
          <a:prstGeom prst="rect">
            <a:avLst/>
          </a:prstGeom>
        </p:spPr>
      </p:pic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101681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0070C0"/>
                </a:solidFill>
              </a:rPr>
              <a:t>Demostración</a:t>
            </a:r>
            <a:endParaRPr sz="3000">
              <a:solidFill>
                <a:srgbClr val="0070C0"/>
              </a:solidFill>
            </a:endParaRP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D09A9E46-B3F2-D94D-C3D1-B086D15DA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825" y="4500439"/>
            <a:ext cx="541380" cy="541380"/>
          </a:xfrm>
          <a:prstGeom prst="rect">
            <a:avLst/>
          </a:prstGeom>
        </p:spPr>
      </p:pic>
      <p:pic>
        <p:nvPicPr>
          <p:cNvPr id="6" name="Picture 5" descr="Chart, sunburst chart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BBD74FA3-18E4-AC4F-D79F-30E7BD7F096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5000"/>
          </a:blip>
          <a:stretch>
            <a:fillRect/>
          </a:stretch>
        </p:blipFill>
        <p:spPr>
          <a:xfrm>
            <a:off x="405581" y="780106"/>
            <a:ext cx="7772400" cy="3583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2A4CA85A-31DF-A441-948E-D2398B6BA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301449" y="229388"/>
            <a:ext cx="4541601" cy="5143500"/>
          </a:xfrm>
          <a:prstGeom prst="rect">
            <a:avLst/>
          </a:prstGeom>
        </p:spPr>
      </p:pic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8721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0070C0"/>
                </a:solidFill>
              </a:rPr>
              <a:t>Instrucciones para el desarrollo futuro</a:t>
            </a:r>
            <a:endParaRPr sz="3000">
              <a:solidFill>
                <a:srgbClr val="0070C0"/>
              </a:solidFill>
            </a:endParaRPr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1417169" y="1200775"/>
            <a:ext cx="559778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s-ES" sz="1400" dirty="0"/>
              <a:t>Definir, modelar y desarrollar el proceso de manejo de stock (sistema de almacén).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s-ES" sz="1400" dirty="0"/>
              <a:t>Definir, modelar y desarrollar el proceso de mercancía en tránsito (sistema de transportación).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s-ES" sz="1400" dirty="0"/>
              <a:t>Definir reportes (gráficos) para órdenes por diferentes parámetros (Fecha, Cliente, etc.).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s-ES" sz="1400" dirty="0"/>
              <a:t>Página de Home con mayor información disponible (sugerencias al usuario de qué orden dar seguimiento).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sz="1400" dirty="0"/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C4E2374C-9FA0-1270-33FF-24FA614B2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825" y="4500439"/>
            <a:ext cx="541380" cy="5413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69A7A215-118C-09A6-B5B1-8E1DBF957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301449" y="229388"/>
            <a:ext cx="4541601" cy="5143500"/>
          </a:xfrm>
          <a:prstGeom prst="rect">
            <a:avLst/>
          </a:prstGeom>
        </p:spPr>
      </p:pic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11902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0070C0"/>
                </a:solidFill>
              </a:rPr>
              <a:t>Enlaces</a:t>
            </a:r>
            <a:endParaRPr sz="3000">
              <a:solidFill>
                <a:srgbClr val="0070C0"/>
              </a:solidFill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553605" y="108403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Aplicación desplegada: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s-419" dirty="0">
              <a:solidFill>
                <a:srgbClr val="FF0000"/>
              </a:solidFill>
              <a:hlinkClick r:id="rId4"/>
            </a:endParaRPr>
          </a:p>
          <a:p>
            <a:pPr lvl="1"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r>
              <a:rPr lang="es-419" dirty="0">
                <a:solidFill>
                  <a:srgbClr val="FF0000"/>
                </a:solidFill>
                <a:hlinkClick r:id="rId4"/>
              </a:rPr>
              <a:t>https://order-manager-application.herokuapp.com/</a:t>
            </a:r>
            <a:endParaRPr lang="es-419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400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Repositorio de GitHub: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s-419" sz="1400" dirty="0">
              <a:solidFill>
                <a:schemeClr val="tx1">
                  <a:lumMod val="75000"/>
                  <a:lumOff val="25000"/>
                </a:schemeClr>
              </a:solidFill>
              <a:hlinkClick r:id="rId5"/>
            </a:endParaRPr>
          </a:p>
          <a:p>
            <a:pPr lvl="1"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https://github.com/jaime-a-esquivel-a/OrderManager</a:t>
            </a:r>
            <a:endParaRPr lang="es-41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AED47197-CEAC-0DE6-A223-90B2FCB48E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2825" y="4500439"/>
            <a:ext cx="541380" cy="5413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742</Words>
  <Application>Microsoft Macintosh PowerPoint</Application>
  <PresentationFormat>On-screen Show (16:9)</PresentationFormat>
  <Paragraphs>84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Arkitech</vt:lpstr>
      <vt:lpstr>Wingdings</vt:lpstr>
      <vt:lpstr>Simple Light</vt:lpstr>
      <vt:lpstr>ORDER MANAGER</vt:lpstr>
      <vt:lpstr>Discurso de venta</vt:lpstr>
      <vt:lpstr>Concepto</vt:lpstr>
      <vt:lpstr>Proceso</vt:lpstr>
      <vt:lpstr>Proceso</vt:lpstr>
      <vt:lpstr>Proceso</vt:lpstr>
      <vt:lpstr>Demostración</vt:lpstr>
      <vt:lpstr>Instrucciones para el desarrollo futuro</vt:lpstr>
      <vt:lpstr>Enlaces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MANAGER</dc:title>
  <cp:lastModifiedBy>Jaime Esquivel</cp:lastModifiedBy>
  <cp:revision>26</cp:revision>
  <dcterms:modified xsi:type="dcterms:W3CDTF">2023-01-13T02:09:31Z</dcterms:modified>
</cp:coreProperties>
</file>