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5487-4900-4ECB-B987-C16BF2E4D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34DE0-EBE3-4A43-89F7-0D3155EAB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2BFCE-A72C-41DC-A3D8-990AD288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9ED4-38B6-48BB-AF0B-70C354B8B05B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0D817-CF9C-44E3-9A00-F8417A84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633BF-D192-4D2F-8FB5-6991E121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D86-7197-458F-80D9-0D7D7C6FA9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8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3761-3A00-474D-A9BC-BB4DAAD9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8B944-A4EE-4D3F-B3B0-C38486619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FE814-00E1-4E8E-92EB-94BD042E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9ED4-38B6-48BB-AF0B-70C354B8B05B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148FE-EFE0-4D11-A21E-3E5A4BDA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2AC85-41E5-49A1-96C7-FC3AB9F3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D86-7197-458F-80D9-0D7D7C6FA9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57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5CEFB-4439-44C7-B147-28B128338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DB88E-A13C-47A0-B3A9-4199366AE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D6AC5-6CC8-42CB-8FC3-EEDAF57F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9ED4-38B6-48BB-AF0B-70C354B8B05B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DD541-ED74-465E-B95C-5DE6C985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A236-4F34-4C1F-BC0D-88667899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D86-7197-458F-80D9-0D7D7C6FA9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36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54A2-7C03-4E28-B47E-658AF045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81D10-17D8-4BCC-A008-FB75D2D2A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3B3DC-1D15-412C-AC09-FC2F78C1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9ED4-38B6-48BB-AF0B-70C354B8B05B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6353A-ABCC-4FDD-8EFC-2629863E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D90A7-EA52-491B-81A8-0FE44018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D86-7197-458F-80D9-0D7D7C6FA9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79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C25B-721A-47F9-BCCF-04A71916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4B80A-A3DB-4EAC-A506-6CDAE845C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F9EB8-2119-4C8A-8A70-036133A4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9ED4-38B6-48BB-AF0B-70C354B8B05B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FD4F3-FC70-41B4-B088-2E02E45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25BC-9BBE-4FB3-9FC4-26AA0BE4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D86-7197-458F-80D9-0D7D7C6FA9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65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3C70-2F5F-4CAC-A4BC-2FC098CD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07862-AFE4-484B-B1EA-CEE4A8272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52436-255D-4CF5-AE80-ADF2FB7C2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09CD0-63D2-4DCC-8CAD-1E37115C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9ED4-38B6-48BB-AF0B-70C354B8B05B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2AC35-B2CE-4A4B-A867-ADCFA881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B258C-931E-439B-9ACE-B1543911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D86-7197-458F-80D9-0D7D7C6FA9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61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379B-7837-4E0A-92E9-284C98F9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8EC69-D2DB-4D09-A2FA-8C20A774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4A935-D335-4BDF-BE4B-FCA6E1149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CE87D-159A-466B-B845-4ECA74C72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21832-5001-473F-94CD-6E22EFE39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6B301-96A6-49F7-B390-E2A94C72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9ED4-38B6-48BB-AF0B-70C354B8B05B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53F1C-65E9-4C97-A6F0-5A19C135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31894-109E-44B9-81EF-B5A70A14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D86-7197-458F-80D9-0D7D7C6FA9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76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CC62-1D27-441F-82CC-51A25F97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8D308-4AFB-4444-95DB-980D938A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9ED4-38B6-48BB-AF0B-70C354B8B05B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6F3CB-FFF0-43B0-B4F1-D030BA90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1BA5E-E5C7-4F9A-AB21-0F9EC575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D86-7197-458F-80D9-0D7D7C6FA9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80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A474C-1270-41F8-AF9F-88EAF3D8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9ED4-38B6-48BB-AF0B-70C354B8B05B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9F4A8-9A4E-4F7D-A0F3-4CA62437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134D6-53AF-4B47-B10D-382E46D5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D86-7197-458F-80D9-0D7D7C6FA9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35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4C5D-CCA4-4579-9E92-BDA45B32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38CA1-502E-4D1A-934A-1D052219A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63A1F-C905-414C-93CB-6AA9B61B3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63654-EEBB-4A88-AC68-716846B1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9ED4-38B6-48BB-AF0B-70C354B8B05B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16CA0-A69F-449A-8993-61665369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75580-A367-4E47-8C85-936C2A2C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D86-7197-458F-80D9-0D7D7C6FA9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5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D76E-94B7-4D69-B7FE-75BE1EF9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F9869-E854-4BA8-8159-DE069F985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0DD22-CF01-45E9-BB24-1E4C51450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8970D-3E55-41C0-98A0-E25CBBEF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9ED4-38B6-48BB-AF0B-70C354B8B05B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2A8B7-7B5A-4045-B39A-10AF556E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74092-2206-4119-9F15-9E2F203F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D86-7197-458F-80D9-0D7D7C6FA9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90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336CA-CB1C-4DB1-96F2-748204C9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E1A86-B393-4D34-A1DC-749A06360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4A65-DC4E-4B73-BE3D-BE55908B6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49ED4-38B6-48BB-AF0B-70C354B8B05B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81040-8EDD-4F88-9358-F5944F26C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098C-C26E-422E-B7BB-70DDC504D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B3D86-7197-458F-80D9-0D7D7C6FA9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28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stgreSQL Enterprise Bacula Plugin Quick Guide - Bacula Latin America &amp;  Brazil">
            <a:extLst>
              <a:ext uri="{FF2B5EF4-FFF2-40B4-BE49-F238E27FC236}">
                <a16:creationId xmlns:a16="http://schemas.microsoft.com/office/drawing/2014/main" id="{4F1785F2-4741-4E76-A5DB-514468725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623" y="554258"/>
            <a:ext cx="1047750" cy="116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st S3 folders with Boto3 | Cofounderstown">
            <a:extLst>
              <a:ext uri="{FF2B5EF4-FFF2-40B4-BE49-F238E27FC236}">
                <a16:creationId xmlns:a16="http://schemas.microsoft.com/office/drawing/2014/main" id="{BE4ECEA0-593C-470E-8BE9-780657411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380" y="3272179"/>
            <a:ext cx="1138237" cy="85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ubernetes">
            <a:extLst>
              <a:ext uri="{FF2B5EF4-FFF2-40B4-BE49-F238E27FC236}">
                <a16:creationId xmlns:a16="http://schemas.microsoft.com/office/drawing/2014/main" id="{526BC8AE-7B11-4121-BA81-58F750BE5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830" y="196719"/>
            <a:ext cx="3057186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pache Airflow">
            <a:extLst>
              <a:ext uri="{FF2B5EF4-FFF2-40B4-BE49-F238E27FC236}">
                <a16:creationId xmlns:a16="http://schemas.microsoft.com/office/drawing/2014/main" id="{5F556E06-F267-4718-A220-6C1E57C7C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257" y="373684"/>
            <a:ext cx="2285661" cy="96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mazon Redshift Setup — Tutorial for Use with AWS VPC, EC2 and PostgreSQL |  by Will Nowak | AWS Tip">
            <a:extLst>
              <a:ext uri="{FF2B5EF4-FFF2-40B4-BE49-F238E27FC236}">
                <a16:creationId xmlns:a16="http://schemas.microsoft.com/office/drawing/2014/main" id="{6E7CC162-DF94-424E-9614-BF9BA163D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959" y="3429000"/>
            <a:ext cx="166687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evOps data import - eazyBI for Jira">
            <a:extLst>
              <a:ext uri="{FF2B5EF4-FFF2-40B4-BE49-F238E27FC236}">
                <a16:creationId xmlns:a16="http://schemas.microsoft.com/office/drawing/2014/main" id="{EF06C972-5E9C-426C-A7D1-00E11C2294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52" b="5850"/>
          <a:stretch/>
        </p:blipFill>
        <p:spPr bwMode="auto">
          <a:xfrm>
            <a:off x="2705100" y="5200415"/>
            <a:ext cx="2285661" cy="122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ontainer Registries You Might Have Missed">
            <a:extLst>
              <a:ext uri="{FF2B5EF4-FFF2-40B4-BE49-F238E27FC236}">
                <a16:creationId xmlns:a16="http://schemas.microsoft.com/office/drawing/2014/main" id="{C25F3E02-B791-4DD5-8C96-AC3A0A0E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73" y="1458863"/>
            <a:ext cx="1824037" cy="136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tlassian Bamboo - Annatech | Development and IT Consulting">
            <a:extLst>
              <a:ext uri="{FF2B5EF4-FFF2-40B4-BE49-F238E27FC236}">
                <a16:creationId xmlns:a16="http://schemas.microsoft.com/office/drawing/2014/main" id="{06093409-044F-44D7-9C40-7531BA2FB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061" y="4326182"/>
            <a:ext cx="2305050" cy="73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aptop icon on white background 636084 - Download Free Vectors, Clipart  Graphics &amp; Vector Art">
            <a:extLst>
              <a:ext uri="{FF2B5EF4-FFF2-40B4-BE49-F238E27FC236}">
                <a16:creationId xmlns:a16="http://schemas.microsoft.com/office/drawing/2014/main" id="{BB0650DF-8E88-434E-9EB5-7EE18FF1B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23" y="4933950"/>
            <a:ext cx="2013857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2840801-5350-4886-A7D7-7D990DF93AD5}"/>
              </a:ext>
            </a:extLst>
          </p:cNvPr>
          <p:cNvSpPr/>
          <p:nvPr/>
        </p:nvSpPr>
        <p:spPr>
          <a:xfrm>
            <a:off x="2139518" y="1589103"/>
            <a:ext cx="2398426" cy="4358936"/>
          </a:xfrm>
          <a:custGeom>
            <a:avLst/>
            <a:gdLst>
              <a:gd name="connsiteX0" fmla="*/ 0 w 2398426"/>
              <a:gd name="connsiteY0" fmla="*/ 4358936 h 4358936"/>
              <a:gd name="connsiteX1" fmla="*/ 2272684 w 2398426"/>
              <a:gd name="connsiteY1" fmla="*/ 3151573 h 4358936"/>
              <a:gd name="connsiteX2" fmla="*/ 2121764 w 2398426"/>
              <a:gd name="connsiteY2" fmla="*/ 0 h 4358936"/>
              <a:gd name="connsiteX3" fmla="*/ 2121764 w 2398426"/>
              <a:gd name="connsiteY3" fmla="*/ 0 h 4358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8426" h="4358936">
                <a:moveTo>
                  <a:pt x="0" y="4358936"/>
                </a:moveTo>
                <a:cubicBezTo>
                  <a:pt x="959528" y="4118499"/>
                  <a:pt x="1919057" y="3878062"/>
                  <a:pt x="2272684" y="3151573"/>
                </a:cubicBezTo>
                <a:cubicBezTo>
                  <a:pt x="2626311" y="2425084"/>
                  <a:pt x="2121764" y="0"/>
                  <a:pt x="2121764" y="0"/>
                </a:cubicBezTo>
                <a:lnTo>
                  <a:pt x="212176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D884D7-9B3C-4857-B1EB-C89008E90D4F}"/>
              </a:ext>
            </a:extLst>
          </p:cNvPr>
          <p:cNvSpPr/>
          <p:nvPr/>
        </p:nvSpPr>
        <p:spPr>
          <a:xfrm>
            <a:off x="1867840" y="2521444"/>
            <a:ext cx="1726289" cy="3338003"/>
          </a:xfrm>
          <a:custGeom>
            <a:avLst/>
            <a:gdLst>
              <a:gd name="connsiteX0" fmla="*/ 381740 w 1726289"/>
              <a:gd name="connsiteY0" fmla="*/ 3338003 h 3338003"/>
              <a:gd name="connsiteX1" fmla="*/ 1722268 w 1726289"/>
              <a:gd name="connsiteY1" fmla="*/ 2290438 h 3338003"/>
              <a:gd name="connsiteX2" fmla="*/ 0 w 1726289"/>
              <a:gd name="connsiteY2" fmla="*/ 0 h 3338003"/>
              <a:gd name="connsiteX3" fmla="*/ 0 w 1726289"/>
              <a:gd name="connsiteY3" fmla="*/ 0 h 333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6289" h="3338003">
                <a:moveTo>
                  <a:pt x="381740" y="3338003"/>
                </a:moveTo>
                <a:cubicBezTo>
                  <a:pt x="1083815" y="3092387"/>
                  <a:pt x="1785891" y="2846772"/>
                  <a:pt x="1722268" y="2290438"/>
                </a:cubicBezTo>
                <a:cubicBezTo>
                  <a:pt x="1658645" y="173410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2B13688-02AD-41C8-BBEB-FABC3EDA24B7}"/>
              </a:ext>
            </a:extLst>
          </p:cNvPr>
          <p:cNvSpPr/>
          <p:nvPr/>
        </p:nvSpPr>
        <p:spPr>
          <a:xfrm rot="20872946">
            <a:off x="4147203" y="1427792"/>
            <a:ext cx="186431" cy="192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89EA0F1-4AB5-4598-9FE1-5A46351EC293}"/>
              </a:ext>
            </a:extLst>
          </p:cNvPr>
          <p:cNvSpPr/>
          <p:nvPr/>
        </p:nvSpPr>
        <p:spPr>
          <a:xfrm rot="19782896">
            <a:off x="1753340" y="2399845"/>
            <a:ext cx="186431" cy="192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474FF3-7164-4FCD-A754-1379403ABFD1}"/>
              </a:ext>
            </a:extLst>
          </p:cNvPr>
          <p:cNvCxnSpPr/>
          <p:nvPr/>
        </p:nvCxnSpPr>
        <p:spPr>
          <a:xfrm>
            <a:off x="5060272" y="1136342"/>
            <a:ext cx="1526959" cy="27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A1CE0E-50C2-4C51-BC6F-6011819FBCBD}"/>
              </a:ext>
            </a:extLst>
          </p:cNvPr>
          <p:cNvCxnSpPr>
            <a:cxnSpLocks/>
            <a:stCxn id="1042" idx="3"/>
          </p:cNvCxnSpPr>
          <p:nvPr/>
        </p:nvCxnSpPr>
        <p:spPr>
          <a:xfrm flipV="1">
            <a:off x="2301110" y="1882067"/>
            <a:ext cx="4286121" cy="25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8" descr="Demystifying Docker. Introduction | by Suraj Joshi | Medium">
            <a:extLst>
              <a:ext uri="{FF2B5EF4-FFF2-40B4-BE49-F238E27FC236}">
                <a16:creationId xmlns:a16="http://schemas.microsoft.com/office/drawing/2014/main" id="{09CB623C-88B0-4D59-AD65-51FB0D7D0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450" y="1902947"/>
            <a:ext cx="646515" cy="55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mystifying Docker. Introduction | by Suraj Joshi | Medium">
            <a:extLst>
              <a:ext uri="{FF2B5EF4-FFF2-40B4-BE49-F238E27FC236}">
                <a16:creationId xmlns:a16="http://schemas.microsoft.com/office/drawing/2014/main" id="{6AAA64DC-B3B9-4267-85B7-02E4892D4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224" y="2733243"/>
            <a:ext cx="787556" cy="67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71B8B5-4DA6-4054-8902-24A90D63A8F0}"/>
              </a:ext>
            </a:extLst>
          </p:cNvPr>
          <p:cNvSpPr txBox="1"/>
          <p:nvPr/>
        </p:nvSpPr>
        <p:spPr>
          <a:xfrm flipH="1">
            <a:off x="523781" y="1523984"/>
            <a:ext cx="181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Docker registry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FA5DA2-5018-4C12-A306-75C815D4240E}"/>
              </a:ext>
            </a:extLst>
          </p:cNvPr>
          <p:cNvSpPr txBox="1"/>
          <p:nvPr/>
        </p:nvSpPr>
        <p:spPr>
          <a:xfrm flipH="1">
            <a:off x="2301110" y="132736"/>
            <a:ext cx="274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Job scheduler/orchestrator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3EBC10-CAA8-4B6B-8D7C-5E22EE64129E}"/>
              </a:ext>
            </a:extLst>
          </p:cNvPr>
          <p:cNvSpPr/>
          <p:nvPr/>
        </p:nvSpPr>
        <p:spPr>
          <a:xfrm>
            <a:off x="6611959" y="1099488"/>
            <a:ext cx="1420427" cy="1045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POD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880B86-00D5-414C-A49C-AD4DC5D83D16}"/>
              </a:ext>
            </a:extLst>
          </p:cNvPr>
          <p:cNvSpPr/>
          <p:nvPr/>
        </p:nvSpPr>
        <p:spPr>
          <a:xfrm>
            <a:off x="5726097" y="132736"/>
            <a:ext cx="4164793" cy="2600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5239F5-3DE9-42D8-A0DF-B057E8CFD81A}"/>
              </a:ext>
            </a:extLst>
          </p:cNvPr>
          <p:cNvSpPr/>
          <p:nvPr/>
        </p:nvSpPr>
        <p:spPr>
          <a:xfrm>
            <a:off x="6764359" y="1251888"/>
            <a:ext cx="1420427" cy="1045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POD</a:t>
            </a: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DFB1A5-1231-4E70-8D34-243F3FC55683}"/>
              </a:ext>
            </a:extLst>
          </p:cNvPr>
          <p:cNvSpPr/>
          <p:nvPr/>
        </p:nvSpPr>
        <p:spPr>
          <a:xfrm>
            <a:off x="6916759" y="1404288"/>
            <a:ext cx="1420427" cy="1045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POD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6D0CD7-BC14-4739-A617-3550DD509CF0}"/>
              </a:ext>
            </a:extLst>
          </p:cNvPr>
          <p:cNvSpPr txBox="1"/>
          <p:nvPr/>
        </p:nvSpPr>
        <p:spPr>
          <a:xfrm flipH="1">
            <a:off x="4351750" y="5009615"/>
            <a:ext cx="2489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Continuous integration/deployment</a:t>
            </a:r>
            <a:endParaRPr lang="en-GB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764DA3-985F-4924-8861-D5469E3AE465}"/>
              </a:ext>
            </a:extLst>
          </p:cNvPr>
          <p:cNvSpPr txBox="1"/>
          <p:nvPr/>
        </p:nvSpPr>
        <p:spPr>
          <a:xfrm>
            <a:off x="4494356" y="3135023"/>
            <a:ext cx="64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DAG</a:t>
            </a:r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1A5E95-CD5E-4AC2-9C99-6056B2E11CC5}"/>
              </a:ext>
            </a:extLst>
          </p:cNvPr>
          <p:cNvCxnSpPr/>
          <p:nvPr/>
        </p:nvCxnSpPr>
        <p:spPr>
          <a:xfrm flipV="1">
            <a:off x="7445396" y="2825130"/>
            <a:ext cx="0" cy="44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954456-099C-49CF-8566-4F29DF47D2F1}"/>
              </a:ext>
            </a:extLst>
          </p:cNvPr>
          <p:cNvCxnSpPr/>
          <p:nvPr/>
        </p:nvCxnSpPr>
        <p:spPr>
          <a:xfrm>
            <a:off x="8513685" y="2733243"/>
            <a:ext cx="870012" cy="58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04FDF6-B524-426D-B156-C3F2299DB993}"/>
              </a:ext>
            </a:extLst>
          </p:cNvPr>
          <p:cNvCxnSpPr/>
          <p:nvPr/>
        </p:nvCxnSpPr>
        <p:spPr>
          <a:xfrm flipH="1" flipV="1">
            <a:off x="9064380" y="2733243"/>
            <a:ext cx="569118" cy="40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EF5A0A-B735-4658-A49E-4E71E7F8EF13}"/>
              </a:ext>
            </a:extLst>
          </p:cNvPr>
          <p:cNvCxnSpPr/>
          <p:nvPr/>
        </p:nvCxnSpPr>
        <p:spPr>
          <a:xfrm>
            <a:off x="9890890" y="932155"/>
            <a:ext cx="61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DA32D8-5923-4543-8AFF-87A3E869F389}"/>
              </a:ext>
            </a:extLst>
          </p:cNvPr>
          <p:cNvCxnSpPr>
            <a:stCxn id="1026" idx="1"/>
          </p:cNvCxnSpPr>
          <p:nvPr/>
        </p:nvCxnSpPr>
        <p:spPr>
          <a:xfrm flipH="1" flipV="1">
            <a:off x="9890890" y="1136341"/>
            <a:ext cx="4627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73EF4C0-456F-4538-BDA6-9BD04D610D87}"/>
              </a:ext>
            </a:extLst>
          </p:cNvPr>
          <p:cNvSpPr txBox="1"/>
          <p:nvPr/>
        </p:nvSpPr>
        <p:spPr>
          <a:xfrm>
            <a:off x="6894972" y="4487005"/>
            <a:ext cx="155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Pardot data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7330D8-97E7-4C3F-822F-986BBE6AD6AD}"/>
              </a:ext>
            </a:extLst>
          </p:cNvPr>
          <p:cNvSpPr txBox="1"/>
          <p:nvPr/>
        </p:nvSpPr>
        <p:spPr>
          <a:xfrm>
            <a:off x="9024457" y="4202527"/>
            <a:ext cx="1445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i-FI" sz="1200" dirty="0"/>
              <a:t>Classifier</a:t>
            </a:r>
          </a:p>
          <a:p>
            <a:pPr marL="285750" indent="-285750">
              <a:buFontTx/>
              <a:buChar char="-"/>
            </a:pPr>
            <a:r>
              <a:rPr lang="fi-FI" sz="1200" dirty="0"/>
              <a:t>Count vectorizer</a:t>
            </a:r>
          </a:p>
          <a:p>
            <a:pPr marL="285750" indent="-285750">
              <a:buFontTx/>
              <a:buChar char="-"/>
            </a:pPr>
            <a:r>
              <a:rPr lang="fi-FI" sz="1200" dirty="0"/>
              <a:t>Tf-idf transformer</a:t>
            </a:r>
            <a:endParaRPr lang="en-GB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3CF417-3C9A-4654-BA05-DA83C68A9BA8}"/>
              </a:ext>
            </a:extLst>
          </p:cNvPr>
          <p:cNvSpPr txBox="1"/>
          <p:nvPr/>
        </p:nvSpPr>
        <p:spPr>
          <a:xfrm>
            <a:off x="10345069" y="1796195"/>
            <a:ext cx="132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i-FI" sz="1200" dirty="0"/>
              <a:t>Model metadata</a:t>
            </a:r>
          </a:p>
          <a:p>
            <a:pPr marL="285750" indent="-285750">
              <a:buFontTx/>
              <a:buChar char="-"/>
            </a:pPr>
            <a:r>
              <a:rPr lang="fi-FI" sz="1200" dirty="0"/>
              <a:t>Predictions</a:t>
            </a:r>
            <a:endParaRPr lang="en-GB" sz="1200" dirty="0"/>
          </a:p>
        </p:txBody>
      </p:sp>
      <p:pic>
        <p:nvPicPr>
          <p:cNvPr id="1048" name="Picture 24" descr="How to Generate a Random Directed Acyclic Graph for a Given Number of Edges  in Java? - GeeksforGeeks">
            <a:extLst>
              <a:ext uri="{FF2B5EF4-FFF2-40B4-BE49-F238E27FC236}">
                <a16:creationId xmlns:a16="http://schemas.microsoft.com/office/drawing/2014/main" id="{7548ED54-9545-4CF4-9F65-704B64599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582" y="3405947"/>
            <a:ext cx="641379" cy="56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5B3F769-A563-40CC-8FCD-3B91E7B7C45F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8797771" y="2141997"/>
            <a:ext cx="1523410" cy="95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24C3262-7056-4FD0-B68D-59050642F6E3}"/>
              </a:ext>
            </a:extLst>
          </p:cNvPr>
          <p:cNvSpPr txBox="1"/>
          <p:nvPr/>
        </p:nvSpPr>
        <p:spPr>
          <a:xfrm flipH="1">
            <a:off x="8278834" y="941508"/>
            <a:ext cx="1420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/>
              <a:t>Model training</a:t>
            </a:r>
            <a:endParaRPr lang="en-GB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0285AB-B9FB-4910-97EB-23865574BFC5}"/>
              </a:ext>
            </a:extLst>
          </p:cNvPr>
          <p:cNvSpPr txBox="1"/>
          <p:nvPr/>
        </p:nvSpPr>
        <p:spPr>
          <a:xfrm flipH="1">
            <a:off x="8588606" y="1539373"/>
            <a:ext cx="86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/>
              <a:t>Scoring</a:t>
            </a:r>
            <a:endParaRPr lang="en-GB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256467-A424-4CC9-9D85-08E3465A5CD8}"/>
              </a:ext>
            </a:extLst>
          </p:cNvPr>
          <p:cNvSpPr txBox="1"/>
          <p:nvPr/>
        </p:nvSpPr>
        <p:spPr>
          <a:xfrm>
            <a:off x="10334907" y="3209003"/>
            <a:ext cx="1866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solidFill>
                  <a:srgbClr val="FF0000"/>
                </a:solidFill>
              </a:rPr>
              <a:t>Push predictions to Pardot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AFC7FF7-78F9-4B3E-9D60-23C70969B0F1}"/>
              </a:ext>
            </a:extLst>
          </p:cNvPr>
          <p:cNvSpPr/>
          <p:nvPr/>
        </p:nvSpPr>
        <p:spPr>
          <a:xfrm>
            <a:off x="10012492" y="2981462"/>
            <a:ext cx="2107860" cy="8008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33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4B48A1-DD22-4C3B-884F-141E4C69A730}"/>
              </a:ext>
            </a:extLst>
          </p:cNvPr>
          <p:cNvSpPr/>
          <p:nvPr/>
        </p:nvSpPr>
        <p:spPr>
          <a:xfrm>
            <a:off x="2823100" y="1305017"/>
            <a:ext cx="1198486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start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AADCC-0D51-445D-BFC6-BBEAA69CDCA9}"/>
              </a:ext>
            </a:extLst>
          </p:cNvPr>
          <p:cNvSpPr/>
          <p:nvPr/>
        </p:nvSpPr>
        <p:spPr>
          <a:xfrm>
            <a:off x="4832414" y="2318551"/>
            <a:ext cx="1399712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seniority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187032-C874-4A27-88DC-AC2ECFE47254}"/>
              </a:ext>
            </a:extLst>
          </p:cNvPr>
          <p:cNvSpPr/>
          <p:nvPr/>
        </p:nvSpPr>
        <p:spPr>
          <a:xfrm>
            <a:off x="4830934" y="1313895"/>
            <a:ext cx="1401192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sector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45ECE-F982-49B5-9019-C7CE12FACC6D}"/>
              </a:ext>
            </a:extLst>
          </p:cNvPr>
          <p:cNvSpPr/>
          <p:nvPr/>
        </p:nvSpPr>
        <p:spPr>
          <a:xfrm>
            <a:off x="4830934" y="279647"/>
            <a:ext cx="1401192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department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A5B443-9FD0-4545-B3ED-293B910AA99B}"/>
              </a:ext>
            </a:extLst>
          </p:cNvPr>
          <p:cNvSpPr/>
          <p:nvPr/>
        </p:nvSpPr>
        <p:spPr>
          <a:xfrm>
            <a:off x="1793291" y="62144"/>
            <a:ext cx="5992425" cy="3025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2AD5B-3F49-42F4-AF67-88B1359BB1E3}"/>
              </a:ext>
            </a:extLst>
          </p:cNvPr>
          <p:cNvSpPr/>
          <p:nvPr/>
        </p:nvSpPr>
        <p:spPr>
          <a:xfrm>
            <a:off x="1793293" y="3323207"/>
            <a:ext cx="5992426" cy="3025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0" descr="Apache Airflow">
            <a:extLst>
              <a:ext uri="{FF2B5EF4-FFF2-40B4-BE49-F238E27FC236}">
                <a16:creationId xmlns:a16="http://schemas.microsoft.com/office/drawing/2014/main" id="{425749AC-CB48-4599-B809-56C5938C7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530" y="2721802"/>
            <a:ext cx="2285661" cy="96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BF51E4-1BF0-4D5B-ABF9-CD67037BE855}"/>
              </a:ext>
            </a:extLst>
          </p:cNvPr>
          <p:cNvSpPr txBox="1"/>
          <p:nvPr/>
        </p:nvSpPr>
        <p:spPr>
          <a:xfrm>
            <a:off x="6587233" y="181084"/>
            <a:ext cx="985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dirty="0"/>
              <a:t>Training</a:t>
            </a:r>
          </a:p>
          <a:p>
            <a:r>
              <a:rPr lang="fi-FI" sz="1100" dirty="0"/>
              <a:t>(once a week)</a:t>
            </a:r>
            <a:endParaRPr lang="en-GB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21EA17-6388-4ED8-835B-500776D8EB54}"/>
              </a:ext>
            </a:extLst>
          </p:cNvPr>
          <p:cNvSpPr txBox="1"/>
          <p:nvPr/>
        </p:nvSpPr>
        <p:spPr>
          <a:xfrm>
            <a:off x="6641638" y="3420692"/>
            <a:ext cx="11440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dirty="0"/>
              <a:t>Inference</a:t>
            </a:r>
          </a:p>
          <a:p>
            <a:r>
              <a:rPr lang="fi-FI" sz="1100" dirty="0"/>
              <a:t>(once a day)</a:t>
            </a:r>
            <a:endParaRPr lang="en-GB" sz="11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A30F3-04A9-4BC0-ABE2-93C1DE345871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021586" y="550416"/>
            <a:ext cx="809348" cy="102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53FFAB-0158-46F0-AD78-87A5DAB72BDC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021586" y="1575786"/>
            <a:ext cx="809348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98FBCD-9FDD-4075-B936-60EE386FD6C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021586" y="1575786"/>
            <a:ext cx="810828" cy="101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 descr="List S3 folders with Boto3 | Cofounderstown">
            <a:extLst>
              <a:ext uri="{FF2B5EF4-FFF2-40B4-BE49-F238E27FC236}">
                <a16:creationId xmlns:a16="http://schemas.microsoft.com/office/drawing/2014/main" id="{5111104B-ECCC-4D70-9751-4A6CE7C1E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860" y="2660978"/>
            <a:ext cx="1138237" cy="85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61FD1F-B09A-4798-A5F1-8FCDBAF21FCB}"/>
              </a:ext>
            </a:extLst>
          </p:cNvPr>
          <p:cNvCxnSpPr>
            <a:stCxn id="12" idx="3"/>
          </p:cNvCxnSpPr>
          <p:nvPr/>
        </p:nvCxnSpPr>
        <p:spPr>
          <a:xfrm>
            <a:off x="7785716" y="1574706"/>
            <a:ext cx="1384918" cy="114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2896A5-52C0-4FB7-84CC-AB6318AB6C0B}"/>
              </a:ext>
            </a:extLst>
          </p:cNvPr>
          <p:cNvCxnSpPr>
            <a:cxnSpLocks/>
          </p:cNvCxnSpPr>
          <p:nvPr/>
        </p:nvCxnSpPr>
        <p:spPr>
          <a:xfrm flipH="1">
            <a:off x="6711298" y="2957741"/>
            <a:ext cx="2459337" cy="111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PostgreSQL Enterprise Bacula Plugin Quick Guide - Bacula Latin America &amp;  Brazil">
            <a:extLst>
              <a:ext uri="{FF2B5EF4-FFF2-40B4-BE49-F238E27FC236}">
                <a16:creationId xmlns:a16="http://schemas.microsoft.com/office/drawing/2014/main" id="{8845C43F-A0D0-4D86-BC71-39A608C0E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363" y="2589320"/>
            <a:ext cx="1047750" cy="116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DB9FC9D-C874-46F4-804E-05CA9002B9FF}"/>
              </a:ext>
            </a:extLst>
          </p:cNvPr>
          <p:cNvCxnSpPr/>
          <p:nvPr/>
        </p:nvCxnSpPr>
        <p:spPr>
          <a:xfrm>
            <a:off x="7785716" y="1216241"/>
            <a:ext cx="3102647" cy="157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6974705-68A4-44EE-8457-79D04B7F7E21}"/>
              </a:ext>
            </a:extLst>
          </p:cNvPr>
          <p:cNvCxnSpPr>
            <a:cxnSpLocks/>
          </p:cNvCxnSpPr>
          <p:nvPr/>
        </p:nvCxnSpPr>
        <p:spPr>
          <a:xfrm flipH="1">
            <a:off x="6776040" y="3420692"/>
            <a:ext cx="4112325" cy="81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PostgreSQL Enterprise Bacula Plugin Quick Guide - Bacula Latin America &amp;  Brazil">
            <a:extLst>
              <a:ext uri="{FF2B5EF4-FFF2-40B4-BE49-F238E27FC236}">
                <a16:creationId xmlns:a16="http://schemas.microsoft.com/office/drawing/2014/main" id="{4EE49B56-834E-43B0-807E-5289D8595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142" y="4193503"/>
            <a:ext cx="1047750" cy="116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B82BD06-DAD6-4EDB-B19F-1D27859F63B5}"/>
              </a:ext>
            </a:extLst>
          </p:cNvPr>
          <p:cNvSpPr txBox="1"/>
          <p:nvPr/>
        </p:nvSpPr>
        <p:spPr>
          <a:xfrm>
            <a:off x="9106267" y="2222643"/>
            <a:ext cx="985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Model artifacts</a:t>
            </a:r>
            <a:endParaRPr lang="en-GB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90916B-6268-4B75-9AD3-FD17E825AD21}"/>
              </a:ext>
            </a:extLst>
          </p:cNvPr>
          <p:cNvSpPr txBox="1"/>
          <p:nvPr/>
        </p:nvSpPr>
        <p:spPr>
          <a:xfrm>
            <a:off x="11003554" y="2199179"/>
            <a:ext cx="985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Model metadata</a:t>
            </a:r>
            <a:endParaRPr lang="en-GB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36353B-EB40-4BA2-A1C6-4D6DC66DBFE0}"/>
              </a:ext>
            </a:extLst>
          </p:cNvPr>
          <p:cNvSpPr txBox="1"/>
          <p:nvPr/>
        </p:nvSpPr>
        <p:spPr>
          <a:xfrm>
            <a:off x="11003554" y="4033923"/>
            <a:ext cx="98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predictions</a:t>
            </a:r>
            <a:endParaRPr lang="en-GB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99D261-9E11-4E23-A81A-2A7C72E63189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6827078" y="4775587"/>
            <a:ext cx="4120064" cy="903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12" descr="Amazon Redshift Setup — Tutorial for Use with AWS VPC, EC2 and PostgreSQL |  by Will Nowak | AWS Tip">
            <a:extLst>
              <a:ext uri="{FF2B5EF4-FFF2-40B4-BE49-F238E27FC236}">
                <a16:creationId xmlns:a16="http://schemas.microsoft.com/office/drawing/2014/main" id="{BA51D1FA-263C-4567-95D1-13944AE4B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9" y="2602823"/>
            <a:ext cx="166687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4A6870E-71C5-4FA1-9E39-68225B3A13A0}"/>
              </a:ext>
            </a:extLst>
          </p:cNvPr>
          <p:cNvSpPr txBox="1"/>
          <p:nvPr/>
        </p:nvSpPr>
        <p:spPr>
          <a:xfrm>
            <a:off x="318216" y="2378193"/>
            <a:ext cx="98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Pardot data</a:t>
            </a:r>
            <a:endParaRPr lang="en-GB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6A2870-68A3-491C-8580-86C0C545C3CC}"/>
              </a:ext>
            </a:extLst>
          </p:cNvPr>
          <p:cNvCxnSpPr>
            <a:endCxn id="12" idx="1"/>
          </p:cNvCxnSpPr>
          <p:nvPr/>
        </p:nvCxnSpPr>
        <p:spPr>
          <a:xfrm flipV="1">
            <a:off x="1303637" y="1574706"/>
            <a:ext cx="489654" cy="138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0A4D240-CD5A-4B0B-93A8-873AE3535B78}"/>
              </a:ext>
            </a:extLst>
          </p:cNvPr>
          <p:cNvCxnSpPr>
            <a:endCxn id="13" idx="1"/>
          </p:cNvCxnSpPr>
          <p:nvPr/>
        </p:nvCxnSpPr>
        <p:spPr>
          <a:xfrm>
            <a:off x="1303637" y="3605358"/>
            <a:ext cx="489656" cy="123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46DFBC0-F2B5-4563-B18F-F201F4178B0F}"/>
              </a:ext>
            </a:extLst>
          </p:cNvPr>
          <p:cNvSpPr/>
          <p:nvPr/>
        </p:nvSpPr>
        <p:spPr>
          <a:xfrm>
            <a:off x="2820852" y="4563920"/>
            <a:ext cx="1198486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start</a:t>
            </a:r>
            <a:endParaRPr lang="en-GB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44CD9E-90CC-4C92-AB9D-B6CF4BF8090D}"/>
              </a:ext>
            </a:extLst>
          </p:cNvPr>
          <p:cNvSpPr/>
          <p:nvPr/>
        </p:nvSpPr>
        <p:spPr>
          <a:xfrm>
            <a:off x="4830166" y="5577454"/>
            <a:ext cx="1399712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seniority</a:t>
            </a:r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017CA1A-B0AC-4BEA-AB77-066C26D069CE}"/>
              </a:ext>
            </a:extLst>
          </p:cNvPr>
          <p:cNvSpPr/>
          <p:nvPr/>
        </p:nvSpPr>
        <p:spPr>
          <a:xfrm>
            <a:off x="4828686" y="4572798"/>
            <a:ext cx="1401192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sector</a:t>
            </a:r>
            <a:endParaRPr lang="en-GB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06936D-873B-4A7A-98AB-2F6F8F8C0072}"/>
              </a:ext>
            </a:extLst>
          </p:cNvPr>
          <p:cNvSpPr/>
          <p:nvPr/>
        </p:nvSpPr>
        <p:spPr>
          <a:xfrm>
            <a:off x="4828686" y="3538550"/>
            <a:ext cx="1401192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department</a:t>
            </a:r>
            <a:endParaRPr lang="en-GB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8BBB5CA-9E6D-4CE7-B024-44772BDE9450}"/>
              </a:ext>
            </a:extLst>
          </p:cNvPr>
          <p:cNvCxnSpPr>
            <a:stCxn id="57" idx="3"/>
            <a:endCxn id="60" idx="1"/>
          </p:cNvCxnSpPr>
          <p:nvPr/>
        </p:nvCxnSpPr>
        <p:spPr>
          <a:xfrm flipV="1">
            <a:off x="4019338" y="3809319"/>
            <a:ext cx="809348" cy="102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14AFBEF-8E86-4E6F-A784-E6D6D025D039}"/>
              </a:ext>
            </a:extLst>
          </p:cNvPr>
          <p:cNvCxnSpPr>
            <a:stCxn id="57" idx="3"/>
            <a:endCxn id="59" idx="1"/>
          </p:cNvCxnSpPr>
          <p:nvPr/>
        </p:nvCxnSpPr>
        <p:spPr>
          <a:xfrm>
            <a:off x="4019338" y="4834689"/>
            <a:ext cx="809348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49DCC92-B5B7-4F8B-91F7-A1D42DB10364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>
            <a:off x="4019338" y="4834689"/>
            <a:ext cx="810828" cy="101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D62015D-06CE-4B3E-81A7-AD87ED1BA28F}"/>
              </a:ext>
            </a:extLst>
          </p:cNvPr>
          <p:cNvCxnSpPr/>
          <p:nvPr/>
        </p:nvCxnSpPr>
        <p:spPr>
          <a:xfrm flipH="1" flipV="1">
            <a:off x="10670959" y="1216241"/>
            <a:ext cx="452761" cy="93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B8BCFA-EDD3-42EE-812D-3229CB6877DA}"/>
              </a:ext>
            </a:extLst>
          </p:cNvPr>
          <p:cNvSpPr txBox="1"/>
          <p:nvPr/>
        </p:nvSpPr>
        <p:spPr>
          <a:xfrm>
            <a:off x="10045568" y="821185"/>
            <a:ext cx="17972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dirty="0"/>
              <a:t>Model performance monitoring</a:t>
            </a:r>
            <a:endParaRPr lang="en-GB" sz="11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E44C18-C345-461D-B740-0182030DF5A1}"/>
              </a:ext>
            </a:extLst>
          </p:cNvPr>
          <p:cNvCxnSpPr>
            <a:stCxn id="60" idx="3"/>
          </p:cNvCxnSpPr>
          <p:nvPr/>
        </p:nvCxnSpPr>
        <p:spPr>
          <a:xfrm>
            <a:off x="6229878" y="3809319"/>
            <a:ext cx="561539" cy="83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17D9AB-776F-418A-ABE2-4E0D4767FDB9}"/>
              </a:ext>
            </a:extLst>
          </p:cNvPr>
          <p:cNvCxnSpPr>
            <a:stCxn id="59" idx="3"/>
          </p:cNvCxnSpPr>
          <p:nvPr/>
        </p:nvCxnSpPr>
        <p:spPr>
          <a:xfrm>
            <a:off x="6229878" y="4843567"/>
            <a:ext cx="561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37E0F8-B991-4CAB-8E3C-6799F215A5F2}"/>
              </a:ext>
            </a:extLst>
          </p:cNvPr>
          <p:cNvCxnSpPr>
            <a:stCxn id="58" idx="3"/>
          </p:cNvCxnSpPr>
          <p:nvPr/>
        </p:nvCxnSpPr>
        <p:spPr>
          <a:xfrm flipV="1">
            <a:off x="6229878" y="5114336"/>
            <a:ext cx="561539" cy="73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0D69B71-02EE-41C0-B54C-14297044406E}"/>
              </a:ext>
            </a:extLst>
          </p:cNvPr>
          <p:cNvSpPr/>
          <p:nvPr/>
        </p:nvSpPr>
        <p:spPr>
          <a:xfrm>
            <a:off x="6834479" y="4443954"/>
            <a:ext cx="836045" cy="8204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Pardot push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358323-9BD0-43D4-AE4B-58A9370E896A}"/>
              </a:ext>
            </a:extLst>
          </p:cNvPr>
          <p:cNvCxnSpPr>
            <a:cxnSpLocks/>
          </p:cNvCxnSpPr>
          <p:nvPr/>
        </p:nvCxnSpPr>
        <p:spPr>
          <a:xfrm>
            <a:off x="7629590" y="5030078"/>
            <a:ext cx="2047070" cy="547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9D5375-15C7-4F89-97AF-A64E4382B850}"/>
              </a:ext>
            </a:extLst>
          </p:cNvPr>
          <p:cNvSpPr txBox="1"/>
          <p:nvPr/>
        </p:nvSpPr>
        <p:spPr>
          <a:xfrm>
            <a:off x="9783191" y="5646198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Pardot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022C72F-DD8B-4DBC-96E9-46CF5A51B96E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7670524" y="4599595"/>
            <a:ext cx="3217840" cy="254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69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stgreSQL Enterprise Bacula Plugin Quick Guide - Bacula Latin America &amp;  Brazil">
            <a:extLst>
              <a:ext uri="{FF2B5EF4-FFF2-40B4-BE49-F238E27FC236}">
                <a16:creationId xmlns:a16="http://schemas.microsoft.com/office/drawing/2014/main" id="{4F1785F2-4741-4E76-A5DB-514468725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623" y="554258"/>
            <a:ext cx="1047750" cy="116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st S3 folders with Boto3 | Cofounderstown">
            <a:extLst>
              <a:ext uri="{FF2B5EF4-FFF2-40B4-BE49-F238E27FC236}">
                <a16:creationId xmlns:a16="http://schemas.microsoft.com/office/drawing/2014/main" id="{BE4ECEA0-593C-470E-8BE9-780657411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380" y="3272179"/>
            <a:ext cx="1138237" cy="85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ubernetes">
            <a:extLst>
              <a:ext uri="{FF2B5EF4-FFF2-40B4-BE49-F238E27FC236}">
                <a16:creationId xmlns:a16="http://schemas.microsoft.com/office/drawing/2014/main" id="{526BC8AE-7B11-4121-BA81-58F750BE5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830" y="196719"/>
            <a:ext cx="3057186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pache Airflow">
            <a:extLst>
              <a:ext uri="{FF2B5EF4-FFF2-40B4-BE49-F238E27FC236}">
                <a16:creationId xmlns:a16="http://schemas.microsoft.com/office/drawing/2014/main" id="{5F556E06-F267-4718-A220-6C1E57C7C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257" y="341600"/>
            <a:ext cx="2285661" cy="96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mazon Redshift Setup — Tutorial for Use with AWS VPC, EC2 and PostgreSQL |  by Will Nowak | AWS Tip">
            <a:extLst>
              <a:ext uri="{FF2B5EF4-FFF2-40B4-BE49-F238E27FC236}">
                <a16:creationId xmlns:a16="http://schemas.microsoft.com/office/drawing/2014/main" id="{6E7CC162-DF94-424E-9614-BF9BA163D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959" y="3429000"/>
            <a:ext cx="166687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evOps data import - eazyBI for Jira">
            <a:extLst>
              <a:ext uri="{FF2B5EF4-FFF2-40B4-BE49-F238E27FC236}">
                <a16:creationId xmlns:a16="http://schemas.microsoft.com/office/drawing/2014/main" id="{EF06C972-5E9C-426C-A7D1-00E11C2294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52" b="5850"/>
          <a:stretch/>
        </p:blipFill>
        <p:spPr bwMode="auto">
          <a:xfrm>
            <a:off x="2705100" y="5200415"/>
            <a:ext cx="2285661" cy="122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ontainer Registries You Might Have Missed">
            <a:extLst>
              <a:ext uri="{FF2B5EF4-FFF2-40B4-BE49-F238E27FC236}">
                <a16:creationId xmlns:a16="http://schemas.microsoft.com/office/drawing/2014/main" id="{C25F3E02-B791-4DD5-8C96-AC3A0A0E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73" y="1458863"/>
            <a:ext cx="1824037" cy="136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aptop icon on white background 636084 - Download Free Vectors, Clipart  Graphics &amp; Vector Art">
            <a:extLst>
              <a:ext uri="{FF2B5EF4-FFF2-40B4-BE49-F238E27FC236}">
                <a16:creationId xmlns:a16="http://schemas.microsoft.com/office/drawing/2014/main" id="{BB0650DF-8E88-434E-9EB5-7EE18FF1B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23" y="4933950"/>
            <a:ext cx="2013857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2840801-5350-4886-A7D7-7D990DF93AD5}"/>
              </a:ext>
            </a:extLst>
          </p:cNvPr>
          <p:cNvSpPr/>
          <p:nvPr/>
        </p:nvSpPr>
        <p:spPr>
          <a:xfrm>
            <a:off x="2139518" y="1589103"/>
            <a:ext cx="2398426" cy="4358936"/>
          </a:xfrm>
          <a:custGeom>
            <a:avLst/>
            <a:gdLst>
              <a:gd name="connsiteX0" fmla="*/ 0 w 2398426"/>
              <a:gd name="connsiteY0" fmla="*/ 4358936 h 4358936"/>
              <a:gd name="connsiteX1" fmla="*/ 2272684 w 2398426"/>
              <a:gd name="connsiteY1" fmla="*/ 3151573 h 4358936"/>
              <a:gd name="connsiteX2" fmla="*/ 2121764 w 2398426"/>
              <a:gd name="connsiteY2" fmla="*/ 0 h 4358936"/>
              <a:gd name="connsiteX3" fmla="*/ 2121764 w 2398426"/>
              <a:gd name="connsiteY3" fmla="*/ 0 h 4358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8426" h="4358936">
                <a:moveTo>
                  <a:pt x="0" y="4358936"/>
                </a:moveTo>
                <a:cubicBezTo>
                  <a:pt x="959528" y="4118499"/>
                  <a:pt x="1919057" y="3878062"/>
                  <a:pt x="2272684" y="3151573"/>
                </a:cubicBezTo>
                <a:cubicBezTo>
                  <a:pt x="2626311" y="2425084"/>
                  <a:pt x="2121764" y="0"/>
                  <a:pt x="2121764" y="0"/>
                </a:cubicBezTo>
                <a:lnTo>
                  <a:pt x="212176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D884D7-9B3C-4857-B1EB-C89008E90D4F}"/>
              </a:ext>
            </a:extLst>
          </p:cNvPr>
          <p:cNvSpPr/>
          <p:nvPr/>
        </p:nvSpPr>
        <p:spPr>
          <a:xfrm>
            <a:off x="1867840" y="2521444"/>
            <a:ext cx="1726289" cy="3338003"/>
          </a:xfrm>
          <a:custGeom>
            <a:avLst/>
            <a:gdLst>
              <a:gd name="connsiteX0" fmla="*/ 381740 w 1726289"/>
              <a:gd name="connsiteY0" fmla="*/ 3338003 h 3338003"/>
              <a:gd name="connsiteX1" fmla="*/ 1722268 w 1726289"/>
              <a:gd name="connsiteY1" fmla="*/ 2290438 h 3338003"/>
              <a:gd name="connsiteX2" fmla="*/ 0 w 1726289"/>
              <a:gd name="connsiteY2" fmla="*/ 0 h 3338003"/>
              <a:gd name="connsiteX3" fmla="*/ 0 w 1726289"/>
              <a:gd name="connsiteY3" fmla="*/ 0 h 333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6289" h="3338003">
                <a:moveTo>
                  <a:pt x="381740" y="3338003"/>
                </a:moveTo>
                <a:cubicBezTo>
                  <a:pt x="1083815" y="3092387"/>
                  <a:pt x="1785891" y="2846772"/>
                  <a:pt x="1722268" y="2290438"/>
                </a:cubicBezTo>
                <a:cubicBezTo>
                  <a:pt x="1658645" y="173410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2B13688-02AD-41C8-BBEB-FABC3EDA24B7}"/>
              </a:ext>
            </a:extLst>
          </p:cNvPr>
          <p:cNvSpPr/>
          <p:nvPr/>
        </p:nvSpPr>
        <p:spPr>
          <a:xfrm rot="20872946">
            <a:off x="4147203" y="1427792"/>
            <a:ext cx="186431" cy="192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89EA0F1-4AB5-4598-9FE1-5A46351EC293}"/>
              </a:ext>
            </a:extLst>
          </p:cNvPr>
          <p:cNvSpPr/>
          <p:nvPr/>
        </p:nvSpPr>
        <p:spPr>
          <a:xfrm rot="19782896">
            <a:off x="1753340" y="2399845"/>
            <a:ext cx="186431" cy="192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474FF3-7164-4FCD-A754-1379403ABFD1}"/>
              </a:ext>
            </a:extLst>
          </p:cNvPr>
          <p:cNvCxnSpPr/>
          <p:nvPr/>
        </p:nvCxnSpPr>
        <p:spPr>
          <a:xfrm>
            <a:off x="5060272" y="1136342"/>
            <a:ext cx="1526959" cy="27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A1CE0E-50C2-4C51-BC6F-6011819FBCBD}"/>
              </a:ext>
            </a:extLst>
          </p:cNvPr>
          <p:cNvCxnSpPr>
            <a:cxnSpLocks/>
            <a:stCxn id="1042" idx="3"/>
          </p:cNvCxnSpPr>
          <p:nvPr/>
        </p:nvCxnSpPr>
        <p:spPr>
          <a:xfrm flipV="1">
            <a:off x="2301110" y="1882067"/>
            <a:ext cx="4286121" cy="25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8" descr="Demystifying Docker. Introduction | by Suraj Joshi | Medium">
            <a:extLst>
              <a:ext uri="{FF2B5EF4-FFF2-40B4-BE49-F238E27FC236}">
                <a16:creationId xmlns:a16="http://schemas.microsoft.com/office/drawing/2014/main" id="{09CB623C-88B0-4D59-AD65-51FB0D7D0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450" y="1902947"/>
            <a:ext cx="646515" cy="55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mystifying Docker. Introduction | by Suraj Joshi | Medium">
            <a:extLst>
              <a:ext uri="{FF2B5EF4-FFF2-40B4-BE49-F238E27FC236}">
                <a16:creationId xmlns:a16="http://schemas.microsoft.com/office/drawing/2014/main" id="{6AAA64DC-B3B9-4267-85B7-02E4892D4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224" y="2733243"/>
            <a:ext cx="787556" cy="67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71B8B5-4DA6-4054-8902-24A90D63A8F0}"/>
              </a:ext>
            </a:extLst>
          </p:cNvPr>
          <p:cNvSpPr txBox="1"/>
          <p:nvPr/>
        </p:nvSpPr>
        <p:spPr>
          <a:xfrm flipH="1">
            <a:off x="523781" y="1523984"/>
            <a:ext cx="181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Docker registry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FA5DA2-5018-4C12-A306-75C815D4240E}"/>
              </a:ext>
            </a:extLst>
          </p:cNvPr>
          <p:cNvSpPr txBox="1"/>
          <p:nvPr/>
        </p:nvSpPr>
        <p:spPr>
          <a:xfrm flipH="1">
            <a:off x="2301110" y="132736"/>
            <a:ext cx="274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Job scheduler/orchestrator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3EBC10-CAA8-4B6B-8D7C-5E22EE64129E}"/>
              </a:ext>
            </a:extLst>
          </p:cNvPr>
          <p:cNvSpPr/>
          <p:nvPr/>
        </p:nvSpPr>
        <p:spPr>
          <a:xfrm>
            <a:off x="6611959" y="1099488"/>
            <a:ext cx="1420427" cy="1045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POD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880B86-00D5-414C-A49C-AD4DC5D83D16}"/>
              </a:ext>
            </a:extLst>
          </p:cNvPr>
          <p:cNvSpPr/>
          <p:nvPr/>
        </p:nvSpPr>
        <p:spPr>
          <a:xfrm>
            <a:off x="5726097" y="132736"/>
            <a:ext cx="4164793" cy="2600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5239F5-3DE9-42D8-A0DF-B057E8CFD81A}"/>
              </a:ext>
            </a:extLst>
          </p:cNvPr>
          <p:cNvSpPr/>
          <p:nvPr/>
        </p:nvSpPr>
        <p:spPr>
          <a:xfrm>
            <a:off x="6764359" y="1251888"/>
            <a:ext cx="1420427" cy="1045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POD</a:t>
            </a: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DFB1A5-1231-4E70-8D34-243F3FC55683}"/>
              </a:ext>
            </a:extLst>
          </p:cNvPr>
          <p:cNvSpPr/>
          <p:nvPr/>
        </p:nvSpPr>
        <p:spPr>
          <a:xfrm>
            <a:off x="6916759" y="1404288"/>
            <a:ext cx="1420427" cy="1045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POD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764DA3-985F-4924-8861-D5469E3AE465}"/>
              </a:ext>
            </a:extLst>
          </p:cNvPr>
          <p:cNvSpPr txBox="1"/>
          <p:nvPr/>
        </p:nvSpPr>
        <p:spPr>
          <a:xfrm>
            <a:off x="4494356" y="3135023"/>
            <a:ext cx="64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DAG</a:t>
            </a:r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1A5E95-CD5E-4AC2-9C99-6056B2E11CC5}"/>
              </a:ext>
            </a:extLst>
          </p:cNvPr>
          <p:cNvCxnSpPr/>
          <p:nvPr/>
        </p:nvCxnSpPr>
        <p:spPr>
          <a:xfrm flipV="1">
            <a:off x="7445396" y="2825130"/>
            <a:ext cx="0" cy="44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954456-099C-49CF-8566-4F29DF47D2F1}"/>
              </a:ext>
            </a:extLst>
          </p:cNvPr>
          <p:cNvCxnSpPr/>
          <p:nvPr/>
        </p:nvCxnSpPr>
        <p:spPr>
          <a:xfrm>
            <a:off x="8513685" y="2733243"/>
            <a:ext cx="870012" cy="58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04FDF6-B524-426D-B156-C3F2299DB993}"/>
              </a:ext>
            </a:extLst>
          </p:cNvPr>
          <p:cNvCxnSpPr/>
          <p:nvPr/>
        </p:nvCxnSpPr>
        <p:spPr>
          <a:xfrm flipH="1" flipV="1">
            <a:off x="9064380" y="2733243"/>
            <a:ext cx="569118" cy="40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EF5A0A-B735-4658-A49E-4E71E7F8EF13}"/>
              </a:ext>
            </a:extLst>
          </p:cNvPr>
          <p:cNvCxnSpPr/>
          <p:nvPr/>
        </p:nvCxnSpPr>
        <p:spPr>
          <a:xfrm>
            <a:off x="9890890" y="932155"/>
            <a:ext cx="61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DA32D8-5923-4543-8AFF-87A3E869F389}"/>
              </a:ext>
            </a:extLst>
          </p:cNvPr>
          <p:cNvCxnSpPr>
            <a:stCxn id="1026" idx="1"/>
          </p:cNvCxnSpPr>
          <p:nvPr/>
        </p:nvCxnSpPr>
        <p:spPr>
          <a:xfrm flipH="1" flipV="1">
            <a:off x="9890890" y="1136341"/>
            <a:ext cx="4627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73EF4C0-456F-4538-BDA6-9BD04D610D87}"/>
              </a:ext>
            </a:extLst>
          </p:cNvPr>
          <p:cNvSpPr txBox="1"/>
          <p:nvPr/>
        </p:nvSpPr>
        <p:spPr>
          <a:xfrm>
            <a:off x="6894972" y="4487005"/>
            <a:ext cx="155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Pardot data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7330D8-97E7-4C3F-822F-986BBE6AD6AD}"/>
              </a:ext>
            </a:extLst>
          </p:cNvPr>
          <p:cNvSpPr txBox="1"/>
          <p:nvPr/>
        </p:nvSpPr>
        <p:spPr>
          <a:xfrm>
            <a:off x="9024457" y="4202527"/>
            <a:ext cx="1445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i-FI" sz="1200" dirty="0"/>
              <a:t>Classifier</a:t>
            </a:r>
          </a:p>
          <a:p>
            <a:pPr marL="285750" indent="-285750">
              <a:buFontTx/>
              <a:buChar char="-"/>
            </a:pPr>
            <a:r>
              <a:rPr lang="fi-FI" sz="1200" dirty="0"/>
              <a:t>Count vectorizer</a:t>
            </a:r>
          </a:p>
          <a:p>
            <a:pPr marL="285750" indent="-285750">
              <a:buFontTx/>
              <a:buChar char="-"/>
            </a:pPr>
            <a:r>
              <a:rPr lang="fi-FI" sz="1200" dirty="0"/>
              <a:t>Tf-idf transformer</a:t>
            </a:r>
            <a:endParaRPr lang="en-GB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3CF417-3C9A-4654-BA05-DA83C68A9BA8}"/>
              </a:ext>
            </a:extLst>
          </p:cNvPr>
          <p:cNvSpPr txBox="1"/>
          <p:nvPr/>
        </p:nvSpPr>
        <p:spPr>
          <a:xfrm>
            <a:off x="10345069" y="1796195"/>
            <a:ext cx="132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i-FI" sz="1200" dirty="0"/>
              <a:t>Model metadata</a:t>
            </a:r>
          </a:p>
          <a:p>
            <a:pPr marL="285750" indent="-285750">
              <a:buFontTx/>
              <a:buChar char="-"/>
            </a:pPr>
            <a:r>
              <a:rPr lang="fi-FI" sz="1200" dirty="0"/>
              <a:t>Predictions</a:t>
            </a:r>
            <a:endParaRPr lang="en-GB" sz="1200" dirty="0"/>
          </a:p>
        </p:txBody>
      </p:sp>
      <p:pic>
        <p:nvPicPr>
          <p:cNvPr id="1048" name="Picture 24" descr="How to Generate a Random Directed Acyclic Graph for a Given Number of Edges  in Java? - GeeksforGeeks">
            <a:extLst>
              <a:ext uri="{FF2B5EF4-FFF2-40B4-BE49-F238E27FC236}">
                <a16:creationId xmlns:a16="http://schemas.microsoft.com/office/drawing/2014/main" id="{7548ED54-9545-4CF4-9F65-704B64599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582" y="3405947"/>
            <a:ext cx="641379" cy="56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5B3F769-A563-40CC-8FCD-3B91E7B7C45F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8797771" y="2141997"/>
            <a:ext cx="1523410" cy="95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24C3262-7056-4FD0-B68D-59050642F6E3}"/>
              </a:ext>
            </a:extLst>
          </p:cNvPr>
          <p:cNvSpPr txBox="1"/>
          <p:nvPr/>
        </p:nvSpPr>
        <p:spPr>
          <a:xfrm flipH="1">
            <a:off x="8278834" y="941508"/>
            <a:ext cx="1420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/>
              <a:t>Model training</a:t>
            </a:r>
            <a:endParaRPr lang="en-GB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0285AB-B9FB-4910-97EB-23865574BFC5}"/>
              </a:ext>
            </a:extLst>
          </p:cNvPr>
          <p:cNvSpPr txBox="1"/>
          <p:nvPr/>
        </p:nvSpPr>
        <p:spPr>
          <a:xfrm flipH="1">
            <a:off x="8588606" y="1539373"/>
            <a:ext cx="86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/>
              <a:t>Scoring</a:t>
            </a:r>
            <a:endParaRPr lang="en-GB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256467-A424-4CC9-9D85-08E3465A5CD8}"/>
              </a:ext>
            </a:extLst>
          </p:cNvPr>
          <p:cNvSpPr txBox="1"/>
          <p:nvPr/>
        </p:nvSpPr>
        <p:spPr>
          <a:xfrm>
            <a:off x="10334907" y="3209003"/>
            <a:ext cx="1866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solidFill>
                  <a:srgbClr val="FF0000"/>
                </a:solidFill>
              </a:rPr>
              <a:t>Push predictions to Pardot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AFC7FF7-78F9-4B3E-9D60-23C70969B0F1}"/>
              </a:ext>
            </a:extLst>
          </p:cNvPr>
          <p:cNvSpPr/>
          <p:nvPr/>
        </p:nvSpPr>
        <p:spPr>
          <a:xfrm>
            <a:off x="10012492" y="2981462"/>
            <a:ext cx="2107860" cy="8008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45E20A-4459-9BD6-EE14-BF2404F3880F}"/>
              </a:ext>
            </a:extLst>
          </p:cNvPr>
          <p:cNvSpPr txBox="1"/>
          <p:nvPr/>
        </p:nvSpPr>
        <p:spPr>
          <a:xfrm>
            <a:off x="6926357" y="3185928"/>
            <a:ext cx="277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Clickhouse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EE69E-3EF6-6B0F-9F81-4EA79B2F7859}"/>
              </a:ext>
            </a:extLst>
          </p:cNvPr>
          <p:cNvSpPr txBox="1"/>
          <p:nvPr/>
        </p:nvSpPr>
        <p:spPr>
          <a:xfrm>
            <a:off x="9020506" y="5200415"/>
            <a:ext cx="277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Clickhouse</a:t>
            </a:r>
            <a:r>
              <a:rPr lang="en-US" dirty="0"/>
              <a:t>?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DB65A-E4D5-28AE-2E18-FAFE7830B384}"/>
              </a:ext>
            </a:extLst>
          </p:cNvPr>
          <p:cNvSpPr txBox="1"/>
          <p:nvPr/>
        </p:nvSpPr>
        <p:spPr>
          <a:xfrm>
            <a:off x="3388618" y="6187307"/>
            <a:ext cx="155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Kafka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33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5649</TotalTime>
  <Words>95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Kallava, Tomi</dc:creator>
  <cp:lastModifiedBy>Jaime Lopez</cp:lastModifiedBy>
  <cp:revision>11</cp:revision>
  <dcterms:created xsi:type="dcterms:W3CDTF">2021-04-21T04:01:57Z</dcterms:created>
  <dcterms:modified xsi:type="dcterms:W3CDTF">2022-09-19T17:08:52Z</dcterms:modified>
</cp:coreProperties>
</file>