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ink/ink1.xml" ContentType="application/inkml+xml"/>
  <Override PartName="/ppt/ink/ink2.xml" ContentType="application/inkml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0" r:id="rId2"/>
    <p:sldId id="858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859" r:id="rId16"/>
    <p:sldId id="860" r:id="rId17"/>
    <p:sldId id="861" r:id="rId18"/>
    <p:sldId id="862" r:id="rId19"/>
    <p:sldId id="863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693" r:id="rId33"/>
    <p:sldId id="300" r:id="rId34"/>
    <p:sldId id="696" r:id="rId35"/>
    <p:sldId id="864" r:id="rId36"/>
    <p:sldId id="865" r:id="rId37"/>
    <p:sldId id="866" r:id="rId38"/>
    <p:sldId id="867" r:id="rId39"/>
    <p:sldId id="868" r:id="rId40"/>
    <p:sldId id="673" r:id="rId41"/>
    <p:sldId id="481" r:id="rId42"/>
    <p:sldId id="668" r:id="rId43"/>
    <p:sldId id="669" r:id="rId44"/>
    <p:sldId id="869" r:id="rId45"/>
    <p:sldId id="670" r:id="rId46"/>
    <p:sldId id="671" r:id="rId47"/>
    <p:sldId id="499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508" r:id="rId5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37"/>
    <a:srgbClr val="BE8806"/>
    <a:srgbClr val="FFCCCC"/>
    <a:srgbClr val="B89637"/>
    <a:srgbClr val="070C13"/>
    <a:srgbClr val="FFCA7D"/>
    <a:srgbClr val="D3BDFF"/>
    <a:srgbClr val="9966FF"/>
    <a:srgbClr val="90DC99"/>
    <a:srgbClr val="483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61"/>
  </p:normalViewPr>
  <p:slideViewPr>
    <p:cSldViewPr snapToGrid="0">
      <p:cViewPr varScale="1">
        <p:scale>
          <a:sx n="102" d="100"/>
          <a:sy n="102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1:24:03.29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1:24:04.7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66B3-FAD6-4F5C-A06E-0891331428C7}" type="datetimeFigureOut">
              <a:rPr lang="en-DE" smtClean="0"/>
              <a:t>3/27/25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FDAED-067A-4842-A47A-5077A97458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986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s-CO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EE43C-5C79-4F4C-B32B-7981550A76BB}" type="slidenum">
              <a:rPr kumimoji="0" lang="en-CA" altLang="es-CO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alt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24C3-6A9E-A51E-4F9A-12FD61524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759B-B955-25C6-13B9-06F91BAC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8FF2-68AB-C1C2-9A7C-A9CA39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D8A0-1ABE-ADDE-59D8-7453D6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1445-B9F8-430F-BE62-3FAE13A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47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0CA5-57AE-9625-F11C-ED6CFE2F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24E3A-DCAE-3A24-0F89-6448BB50B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ECED-E41E-8710-828F-576B8920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A8DB4-A444-69CD-9319-B0CCA5D8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33A7-7C7C-5776-06C8-FFB1144C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133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52D28-B1C9-3920-9668-9D900B5F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81888-CD16-5FDB-C13E-1E6F679D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24CA-0FF3-B91C-3E53-5659D547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5B8D-5909-C3CC-AB68-976FBA91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01DF-0EE3-9B7D-8039-FC4B2757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549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7EA9-0206-23EF-A88E-FEAFC1D0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3879-C120-9795-0A82-DFE2024D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AFF4-4DB1-B883-6EE6-1B14AF8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EE7D-0AB6-0C14-40F1-63CD5B83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6C3C-864A-DA59-F73E-CC63D8F6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616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7A2-9D91-9A54-DE9C-99DE86ED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D1E08-97B8-C45D-5770-6358B9587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D5C-3D35-92D0-D2E0-4B0CE27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517C-82B5-4638-4237-D7BE1F9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F64B-7460-513D-1F7E-6E38094B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880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81B-3B0E-66F1-2098-0F63699A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0BB6-96CD-7EC4-4609-B3BBBE3E0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2B7FB-4E51-F58F-04FD-54C8554E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53B9F-626A-7777-8C28-37431C90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22DC-E306-BEDC-87B2-D18EB656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7BA44-A1CD-4216-C559-6E1A2C4F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53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57B5-F57E-82D8-F91D-F453B95B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B825-6311-E24D-6030-F6CEC159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00BC-634E-54C3-0C4B-4F2DDDBF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A6CA8-4F6B-8819-A7DC-56FE7D95C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F9B9C-BB6A-4E10-4521-F65B3548B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6165D-CDA1-E6F8-97D4-3B6A69F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26A0C-C301-B84F-4F9D-85E6CF36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5446-ACB6-ACEE-CA1A-3E12468A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58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8DAD-8823-CDD2-42F7-3CBB5B3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2F652-F172-BB37-B649-C4A499DC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BA66D-EFEF-4F57-CD80-32E1EA18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0947A-0398-4558-24E4-7BA9E566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90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9CE31-3F2B-1ECC-14FB-B277B87F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65047-33D4-DD35-4B38-0063199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12FE4-A288-A7BA-473A-0408308A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2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11D1-DA28-F054-C1DF-38EE653D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EC23-AB8C-72CE-9D5D-6940BDF5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25062-7FFD-9039-A327-6AF8A984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A43C-C08D-E3F3-75EE-E173CECF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6F26-6BC7-1BED-95BB-12E286F6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12D-62FC-737C-74C7-637C9E2C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78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0582-801C-5795-2E98-49E8F9F9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64232-80FD-ADC5-10D5-98F95E4AC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D658-7EE5-D39C-E889-F1D85FA0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94B00-FAD4-4D94-7E94-9017551B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3D51-9BAD-5AAE-916F-3482C5C9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D4C71-33E4-4DCA-C40A-28207706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2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4230C-1D9E-2ECC-7EF1-0B1FBC7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EF04-7045-B820-2F19-EF4F5E10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AF86-EE9B-67EC-53D8-3CA7AC074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2BF7-82BD-4AAE-AE4E-8A68FD07AD2A}" type="datetimeFigureOut">
              <a:rPr lang="en-DE" smtClean="0"/>
              <a:t>3/27/25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98F6-7175-6766-743A-48DF6D84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1AC4-5BA5-656C-E7C6-4AA3023A8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41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Relationship Id="rId6" Type="http://schemas.openxmlformats.org/officeDocument/2006/relationships/customXml" Target="../ink/ink2.xml"/><Relationship Id="rId5" Type="http://schemas.openxmlformats.org/officeDocument/2006/relationships/image" Target="../media/image240.png"/><Relationship Id="rId4" Type="http://schemas.openxmlformats.org/officeDocument/2006/relationships/customXml" Target="../ink/ink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Relationship Id="rId4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Relationship Id="rId6" Type="http://schemas.openxmlformats.org/officeDocument/2006/relationships/image" Target="../media/image25.wmf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Relationship Id="rId6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Relationship Id="rId6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BD36C-EAA9-1B38-94D2-F04A1857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638" y="3437039"/>
            <a:ext cx="11248724" cy="844184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Montserrat ExtraBold" panose="00000900000000000000" pitchFamily="2" charset="0"/>
              </a:rPr>
              <a:t>Regresión lineal simple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9F874D-8B93-2109-2D3F-57F7DB5E1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534" y="5394150"/>
            <a:ext cx="5554312" cy="449887"/>
          </a:xfrm>
        </p:spPr>
        <p:txBody>
          <a:bodyPr/>
          <a:lstStyle/>
          <a:p>
            <a:pPr algn="r"/>
            <a:r>
              <a:rPr lang="es-CO" dirty="0">
                <a:solidFill>
                  <a:srgbClr val="FFC000"/>
                </a:solidFill>
                <a:latin typeface="Montserrat" panose="00000500000000000000" pitchFamily="2" charset="0"/>
              </a:rPr>
              <a:t>Profesor: Jaime Rojas</a:t>
            </a:r>
          </a:p>
          <a:p>
            <a:pPr algn="r"/>
            <a:endParaRPr lang="en-DE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5506EB-292B-B30E-35D7-38A12FE0A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99"/>
          <a:stretch/>
        </p:blipFill>
        <p:spPr>
          <a:xfrm>
            <a:off x="601044" y="4840391"/>
            <a:ext cx="3068320" cy="15574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D8AD8-81AC-8658-E667-79DB0E0CD2EB}"/>
              </a:ext>
            </a:extLst>
          </p:cNvPr>
          <p:cNvGrpSpPr/>
          <p:nvPr/>
        </p:nvGrpSpPr>
        <p:grpSpPr>
          <a:xfrm>
            <a:off x="3921760" y="2387485"/>
            <a:ext cx="4348480" cy="731520"/>
            <a:chOff x="3962400" y="2781607"/>
            <a:chExt cx="4348480" cy="7315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542338-BE02-C269-FD1C-E7667C861526}"/>
                </a:ext>
              </a:extLst>
            </p:cNvPr>
            <p:cNvSpPr/>
            <p:nvPr/>
          </p:nvSpPr>
          <p:spPr>
            <a:xfrm>
              <a:off x="3962400" y="2781607"/>
              <a:ext cx="4348480" cy="731520"/>
            </a:xfrm>
            <a:prstGeom prst="roundRect">
              <a:avLst>
                <a:gd name="adj" fmla="val 50000"/>
              </a:avLst>
            </a:prstGeom>
            <a:solidFill>
              <a:srgbClr val="24253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08E713-583A-DEA4-2036-68C99278067A}"/>
                </a:ext>
              </a:extLst>
            </p:cNvPr>
            <p:cNvSpPr txBox="1"/>
            <p:nvPr/>
          </p:nvSpPr>
          <p:spPr>
            <a:xfrm>
              <a:off x="4008120" y="2885757"/>
              <a:ext cx="42570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ExtraBold" panose="00000900000000000000" pitchFamily="2" charset="0"/>
                </a:rPr>
                <a:t>Analítica de datos</a:t>
              </a:r>
              <a:endParaRPr lang="en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H="1" flipV="1">
            <a:off x="3810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 flipV="1">
            <a:off x="3810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 flipH="1">
            <a:off x="5545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 flipV="1">
            <a:off x="3835398" y="2990850"/>
            <a:ext cx="6281739" cy="1782764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6" name="Freeform 8"/>
          <p:cNvSpPr>
            <a:spLocks/>
          </p:cNvSpPr>
          <p:nvPr/>
        </p:nvSpPr>
        <p:spPr bwMode="auto">
          <a:xfrm>
            <a:off x="6535739" y="4743451"/>
            <a:ext cx="454025" cy="454025"/>
          </a:xfrm>
          <a:custGeom>
            <a:avLst/>
            <a:gdLst>
              <a:gd name="T0" fmla="*/ 0 w 286"/>
              <a:gd name="T1" fmla="*/ 2147483646 h 286"/>
              <a:gd name="T2" fmla="*/ 2147483646 w 286"/>
              <a:gd name="T3" fmla="*/ 2147483646 h 286"/>
              <a:gd name="T4" fmla="*/ 2147483646 w 286"/>
              <a:gd name="T5" fmla="*/ 2147483646 h 286"/>
              <a:gd name="T6" fmla="*/ 2147483646 w 286"/>
              <a:gd name="T7" fmla="*/ 2147483646 h 286"/>
              <a:gd name="T8" fmla="*/ 2147483646 w 286"/>
              <a:gd name="T9" fmla="*/ 2147483646 h 286"/>
              <a:gd name="T10" fmla="*/ 2147483646 w 286"/>
              <a:gd name="T11" fmla="*/ 0 h 286"/>
              <a:gd name="T12" fmla="*/ 2147483646 w 286"/>
              <a:gd name="T13" fmla="*/ 2147483646 h 286"/>
              <a:gd name="T14" fmla="*/ 2147483646 w 286"/>
              <a:gd name="T15" fmla="*/ 2147483646 h 286"/>
              <a:gd name="T16" fmla="*/ 2147483646 w 286"/>
              <a:gd name="T17" fmla="*/ 2147483646 h 286"/>
              <a:gd name="T18" fmla="*/ 2147483646 w 286"/>
              <a:gd name="T19" fmla="*/ 2147483646 h 286"/>
              <a:gd name="T20" fmla="*/ 2147483646 w 286"/>
              <a:gd name="T21" fmla="*/ 2147483646 h 286"/>
              <a:gd name="T22" fmla="*/ 2147483646 w 286"/>
              <a:gd name="T23" fmla="*/ 2147483646 h 286"/>
              <a:gd name="T24" fmla="*/ 2147483646 w 286"/>
              <a:gd name="T25" fmla="*/ 2147483646 h 286"/>
              <a:gd name="T26" fmla="*/ 2147483646 w 286"/>
              <a:gd name="T27" fmla="*/ 2147483646 h 286"/>
              <a:gd name="T28" fmla="*/ 2147483646 w 286"/>
              <a:gd name="T29" fmla="*/ 2147483646 h 286"/>
              <a:gd name="T30" fmla="*/ 2147483646 w 286"/>
              <a:gd name="T31" fmla="*/ 2147483646 h 286"/>
              <a:gd name="T32" fmla="*/ 2147483646 w 286"/>
              <a:gd name="T33" fmla="*/ 2147483646 h 286"/>
              <a:gd name="T34" fmla="*/ 2147483646 w 286"/>
              <a:gd name="T35" fmla="*/ 2147483646 h 286"/>
              <a:gd name="T36" fmla="*/ 2147483646 w 286"/>
              <a:gd name="T37" fmla="*/ 2147483646 h 286"/>
              <a:gd name="T38" fmla="*/ 2147483646 w 286"/>
              <a:gd name="T39" fmla="*/ 2147483646 h 286"/>
              <a:gd name="T40" fmla="*/ 0 w 286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6421438" y="5337176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7091363" y="4330701"/>
            <a:ext cx="3048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 aleatorio para este valor de  X</a:t>
            </a:r>
            <a:r>
              <a:rPr kumimoji="0" lang="es-ES_tradnl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s-ES_tradnl" alt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9" name="Rectangle 11"/>
          <p:cNvSpPr>
            <a:spLocks noChangeArrowheads="1"/>
          </p:cNvSpPr>
          <p:nvPr/>
        </p:nvSpPr>
        <p:spPr bwMode="auto">
          <a:xfrm>
            <a:off x="3335338" y="1924051"/>
            <a:ext cx="457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9736138" y="5824538"/>
            <a:ext cx="4572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611" name="Freeform 13"/>
          <p:cNvSpPr>
            <a:spLocks/>
          </p:cNvSpPr>
          <p:nvPr/>
        </p:nvSpPr>
        <p:spPr bwMode="auto">
          <a:xfrm>
            <a:off x="9278938" y="2686051"/>
            <a:ext cx="455612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2" name="Freeform 14"/>
          <p:cNvSpPr>
            <a:spLocks/>
          </p:cNvSpPr>
          <p:nvPr/>
        </p:nvSpPr>
        <p:spPr bwMode="auto">
          <a:xfrm>
            <a:off x="4025901" y="4673601"/>
            <a:ext cx="455613" cy="455613"/>
          </a:xfrm>
          <a:custGeom>
            <a:avLst/>
            <a:gdLst>
              <a:gd name="T0" fmla="*/ 0 w 287"/>
              <a:gd name="T1" fmla="*/ 2147483646 h 287"/>
              <a:gd name="T2" fmla="*/ 2147483646 w 287"/>
              <a:gd name="T3" fmla="*/ 2147483646 h 287"/>
              <a:gd name="T4" fmla="*/ 2147483646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2147483646 h 287"/>
              <a:gd name="T10" fmla="*/ 2147483646 w 287"/>
              <a:gd name="T11" fmla="*/ 0 h 287"/>
              <a:gd name="T12" fmla="*/ 2147483646 w 287"/>
              <a:gd name="T13" fmla="*/ 2147483646 h 287"/>
              <a:gd name="T14" fmla="*/ 2147483646 w 287"/>
              <a:gd name="T15" fmla="*/ 2147483646 h 287"/>
              <a:gd name="T16" fmla="*/ 2147483646 w 287"/>
              <a:gd name="T17" fmla="*/ 2147483646 h 287"/>
              <a:gd name="T18" fmla="*/ 2147483646 w 287"/>
              <a:gd name="T19" fmla="*/ 2147483646 h 287"/>
              <a:gd name="T20" fmla="*/ 2147483646 w 287"/>
              <a:gd name="T21" fmla="*/ 2147483646 h 287"/>
              <a:gd name="T22" fmla="*/ 2147483646 w 287"/>
              <a:gd name="T23" fmla="*/ 2147483646 h 287"/>
              <a:gd name="T24" fmla="*/ 2147483646 w 287"/>
              <a:gd name="T25" fmla="*/ 2147483646 h 287"/>
              <a:gd name="T26" fmla="*/ 2147483646 w 287"/>
              <a:gd name="T27" fmla="*/ 2147483646 h 287"/>
              <a:gd name="T28" fmla="*/ 2147483646 w 287"/>
              <a:gd name="T29" fmla="*/ 2147483646 h 287"/>
              <a:gd name="T30" fmla="*/ 2147483646 w 287"/>
              <a:gd name="T31" fmla="*/ 2147483646 h 287"/>
              <a:gd name="T32" fmla="*/ 2147483646 w 287"/>
              <a:gd name="T33" fmla="*/ 2147483646 h 287"/>
              <a:gd name="T34" fmla="*/ 2147483646 w 287"/>
              <a:gd name="T35" fmla="*/ 2147483646 h 287"/>
              <a:gd name="T36" fmla="*/ 2147483646 w 287"/>
              <a:gd name="T37" fmla="*/ 2147483646 h 287"/>
              <a:gd name="T38" fmla="*/ 2147483646 w 287"/>
              <a:gd name="T39" fmla="*/ 2147483646 h 287"/>
              <a:gd name="T40" fmla="*/ 0 w 287"/>
              <a:gd name="T41" fmla="*/ 2147483646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3" name="Rectangle 15"/>
          <p:cNvSpPr>
            <a:spLocks noChangeArrowheads="1"/>
          </p:cNvSpPr>
          <p:nvPr/>
        </p:nvSpPr>
        <p:spPr bwMode="auto">
          <a:xfrm>
            <a:off x="4662488" y="4937126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4" name="Freeform 16"/>
          <p:cNvSpPr>
            <a:spLocks/>
          </p:cNvSpPr>
          <p:nvPr/>
        </p:nvSpPr>
        <p:spPr bwMode="auto">
          <a:xfrm>
            <a:off x="8534401" y="3810001"/>
            <a:ext cx="455613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7069138" y="3143251"/>
            <a:ext cx="455612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6" name="Rectangle 18"/>
          <p:cNvSpPr>
            <a:spLocks noChangeArrowheads="1"/>
          </p:cNvSpPr>
          <p:nvPr/>
        </p:nvSpPr>
        <p:spPr bwMode="auto">
          <a:xfrm>
            <a:off x="4298950" y="4110039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5459413" y="2994026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5459413" y="3054351"/>
            <a:ext cx="184150" cy="920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5959475" y="3024189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0" name="Freeform 22"/>
          <p:cNvSpPr>
            <a:spLocks/>
          </p:cNvSpPr>
          <p:nvPr/>
        </p:nvSpPr>
        <p:spPr bwMode="auto">
          <a:xfrm>
            <a:off x="3810001" y="2438401"/>
            <a:ext cx="6323013" cy="3452813"/>
          </a:xfrm>
          <a:custGeom>
            <a:avLst/>
            <a:gdLst>
              <a:gd name="T0" fmla="*/ 2147483646 w 3983"/>
              <a:gd name="T1" fmla="*/ 0 h 2175"/>
              <a:gd name="T2" fmla="*/ 0 w 3983"/>
              <a:gd name="T3" fmla="*/ 2147483646 h 2175"/>
              <a:gd name="T4" fmla="*/ 2147483646 w 3983"/>
              <a:gd name="T5" fmla="*/ 2147483646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3424239" y="2516189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2" name="Line 24"/>
          <p:cNvSpPr>
            <a:spLocks noChangeShapeType="1"/>
          </p:cNvSpPr>
          <p:nvPr/>
        </p:nvSpPr>
        <p:spPr bwMode="auto">
          <a:xfrm>
            <a:off x="3424239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424239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4" name="Line 26"/>
          <p:cNvSpPr>
            <a:spLocks noChangeShapeType="1"/>
          </p:cNvSpPr>
          <p:nvPr/>
        </p:nvSpPr>
        <p:spPr bwMode="auto">
          <a:xfrm>
            <a:off x="3424239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424239" y="4014789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6" name="Line 28"/>
          <p:cNvSpPr>
            <a:spLocks noChangeShapeType="1"/>
          </p:cNvSpPr>
          <p:nvPr/>
        </p:nvSpPr>
        <p:spPr bwMode="auto">
          <a:xfrm>
            <a:off x="3424239" y="4329114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3424239" y="4637089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8" name="Line 30"/>
          <p:cNvSpPr>
            <a:spLocks noChangeShapeType="1"/>
          </p:cNvSpPr>
          <p:nvPr/>
        </p:nvSpPr>
        <p:spPr bwMode="auto">
          <a:xfrm>
            <a:off x="3424239" y="4951414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29" name="Line 31"/>
          <p:cNvSpPr>
            <a:spLocks noChangeShapeType="1"/>
          </p:cNvSpPr>
          <p:nvPr/>
        </p:nvSpPr>
        <p:spPr bwMode="auto">
          <a:xfrm>
            <a:off x="3424239" y="5259389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0" name="Line 32"/>
          <p:cNvSpPr>
            <a:spLocks noChangeShapeType="1"/>
          </p:cNvSpPr>
          <p:nvPr/>
        </p:nvSpPr>
        <p:spPr bwMode="auto">
          <a:xfrm>
            <a:off x="3424239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1" name="Rectangle 33"/>
          <p:cNvSpPr>
            <a:spLocks noChangeArrowheads="1"/>
          </p:cNvSpPr>
          <p:nvPr/>
        </p:nvSpPr>
        <p:spPr bwMode="auto">
          <a:xfrm>
            <a:off x="3282951" y="4237038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2" name="Rectangle 34"/>
          <p:cNvSpPr>
            <a:spLocks noChangeArrowheads="1"/>
          </p:cNvSpPr>
          <p:nvPr/>
        </p:nvSpPr>
        <p:spPr bwMode="auto">
          <a:xfrm>
            <a:off x="6848475" y="6164264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3" name="Rectangle 35"/>
          <p:cNvSpPr>
            <a:spLocks noChangeArrowheads="1"/>
          </p:cNvSpPr>
          <p:nvPr/>
        </p:nvSpPr>
        <p:spPr bwMode="auto">
          <a:xfrm>
            <a:off x="1676400" y="2667000"/>
            <a:ext cx="2057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 observado de Y dado X</a:t>
            </a:r>
            <a:r>
              <a:rPr kumimoji="0" lang="es-ES_tradnl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endParaRPr kumimoji="0" lang="es-ES_tradnl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4" name="AutoShape 36"/>
          <p:cNvSpPr>
            <a:spLocks/>
          </p:cNvSpPr>
          <p:nvPr/>
        </p:nvSpPr>
        <p:spPr bwMode="auto">
          <a:xfrm>
            <a:off x="3581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E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5" name="Line 37"/>
          <p:cNvSpPr>
            <a:spLocks noChangeShapeType="1"/>
          </p:cNvSpPr>
          <p:nvPr/>
        </p:nvSpPr>
        <p:spPr bwMode="auto">
          <a:xfrm>
            <a:off x="8229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6" name="Line 38"/>
          <p:cNvSpPr>
            <a:spLocks noChangeShapeType="1"/>
          </p:cNvSpPr>
          <p:nvPr/>
        </p:nvSpPr>
        <p:spPr bwMode="auto">
          <a:xfrm>
            <a:off x="9906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7" name="AutoShape 39"/>
          <p:cNvSpPr>
            <a:spLocks/>
          </p:cNvSpPr>
          <p:nvPr/>
        </p:nvSpPr>
        <p:spPr bwMode="auto">
          <a:xfrm flipH="1">
            <a:off x="5621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8" name="Freeform 40"/>
          <p:cNvSpPr>
            <a:spLocks/>
          </p:cNvSpPr>
          <p:nvPr/>
        </p:nvSpPr>
        <p:spPr bwMode="auto">
          <a:xfrm>
            <a:off x="5395582" y="4135294"/>
            <a:ext cx="288000" cy="288000"/>
          </a:xfrm>
          <a:custGeom>
            <a:avLst/>
            <a:gdLst>
              <a:gd name="T0" fmla="*/ 0 w 286"/>
              <a:gd name="T1" fmla="*/ 2147483646 h 286"/>
              <a:gd name="T2" fmla="*/ 2147483646 w 286"/>
              <a:gd name="T3" fmla="*/ 2147483646 h 286"/>
              <a:gd name="T4" fmla="*/ 2147483646 w 286"/>
              <a:gd name="T5" fmla="*/ 2147483646 h 286"/>
              <a:gd name="T6" fmla="*/ 2147483646 w 286"/>
              <a:gd name="T7" fmla="*/ 2147483646 h 286"/>
              <a:gd name="T8" fmla="*/ 2147483646 w 286"/>
              <a:gd name="T9" fmla="*/ 2147483646 h 286"/>
              <a:gd name="T10" fmla="*/ 2147483646 w 286"/>
              <a:gd name="T11" fmla="*/ 0 h 286"/>
              <a:gd name="T12" fmla="*/ 2147483646 w 286"/>
              <a:gd name="T13" fmla="*/ 2147483646 h 286"/>
              <a:gd name="T14" fmla="*/ 2147483646 w 286"/>
              <a:gd name="T15" fmla="*/ 2147483646 h 286"/>
              <a:gd name="T16" fmla="*/ 2147483646 w 286"/>
              <a:gd name="T17" fmla="*/ 2147483646 h 286"/>
              <a:gd name="T18" fmla="*/ 2147483646 w 286"/>
              <a:gd name="T19" fmla="*/ 2147483646 h 286"/>
              <a:gd name="T20" fmla="*/ 2147483646 w 286"/>
              <a:gd name="T21" fmla="*/ 2147483646 h 286"/>
              <a:gd name="T22" fmla="*/ 2147483646 w 286"/>
              <a:gd name="T23" fmla="*/ 2147483646 h 286"/>
              <a:gd name="T24" fmla="*/ 2147483646 w 286"/>
              <a:gd name="T25" fmla="*/ 2147483646 h 286"/>
              <a:gd name="T26" fmla="*/ 2147483646 w 286"/>
              <a:gd name="T27" fmla="*/ 2147483646 h 286"/>
              <a:gd name="T28" fmla="*/ 2147483646 w 286"/>
              <a:gd name="T29" fmla="*/ 2147483646 h 286"/>
              <a:gd name="T30" fmla="*/ 2147483646 w 286"/>
              <a:gd name="T31" fmla="*/ 2147483646 h 286"/>
              <a:gd name="T32" fmla="*/ 2147483646 w 286"/>
              <a:gd name="T33" fmla="*/ 2147483646 h 286"/>
              <a:gd name="T34" fmla="*/ 2147483646 w 286"/>
              <a:gd name="T35" fmla="*/ 2147483646 h 286"/>
              <a:gd name="T36" fmla="*/ 2147483646 w 286"/>
              <a:gd name="T37" fmla="*/ 2147483646 h 286"/>
              <a:gd name="T38" fmla="*/ 2147483646 w 286"/>
              <a:gd name="T39" fmla="*/ 2147483646 h 286"/>
              <a:gd name="T40" fmla="*/ 0 w 286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39" name="Rectangle 41"/>
          <p:cNvSpPr>
            <a:spLocks noChangeArrowheads="1"/>
          </p:cNvSpPr>
          <p:nvPr/>
        </p:nvSpPr>
        <p:spPr bwMode="auto">
          <a:xfrm>
            <a:off x="1752600" y="3886200"/>
            <a:ext cx="1981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Predicción de Y dado X</a:t>
            </a:r>
            <a:r>
              <a:rPr kumimoji="0" lang="es-ES_tradnl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5640" name="Object 43"/>
          <p:cNvGraphicFramePr>
            <a:graphicFrameLocks noChangeAspect="1"/>
          </p:cNvGraphicFramePr>
          <p:nvPr/>
        </p:nvGraphicFramePr>
        <p:xfrm>
          <a:off x="5153026" y="1752600"/>
          <a:ext cx="38782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2564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6" y="1752600"/>
                        <a:ext cx="3878263" cy="776288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1" name="Text Box 43"/>
          <p:cNvSpPr txBox="1">
            <a:spLocks noChangeArrowheads="1"/>
          </p:cNvSpPr>
          <p:nvPr/>
        </p:nvSpPr>
        <p:spPr bwMode="auto">
          <a:xfrm>
            <a:off x="5334000" y="58674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s-ES_tradnl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5642" name="Freeform 44"/>
          <p:cNvSpPr>
            <a:spLocks/>
          </p:cNvSpPr>
          <p:nvPr/>
        </p:nvSpPr>
        <p:spPr bwMode="auto">
          <a:xfrm>
            <a:off x="5316538" y="2762251"/>
            <a:ext cx="455612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43" name="Line 45"/>
          <p:cNvSpPr>
            <a:spLocks noChangeShapeType="1"/>
          </p:cNvSpPr>
          <p:nvPr/>
        </p:nvSpPr>
        <p:spPr bwMode="auto">
          <a:xfrm flipH="1" flipV="1">
            <a:off x="6186488" y="3810000"/>
            <a:ext cx="898525" cy="6381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44" name="Line 46"/>
          <p:cNvSpPr>
            <a:spLocks noChangeShapeType="1"/>
          </p:cNvSpPr>
          <p:nvPr/>
        </p:nvSpPr>
        <p:spPr bwMode="auto">
          <a:xfrm>
            <a:off x="7848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45" name="Rectangle 47"/>
          <p:cNvSpPr>
            <a:spLocks noChangeArrowheads="1"/>
          </p:cNvSpPr>
          <p:nvPr/>
        </p:nvSpPr>
        <p:spPr bwMode="auto">
          <a:xfrm>
            <a:off x="8458200" y="3429000"/>
            <a:ext cx="2209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Pendiente = β</a:t>
            </a:r>
            <a:r>
              <a:rPr kumimoji="0" lang="es-ES_tradnl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646" name="Rectangle 48"/>
          <p:cNvSpPr>
            <a:spLocks noChangeArrowheads="1"/>
          </p:cNvSpPr>
          <p:nvPr/>
        </p:nvSpPr>
        <p:spPr bwMode="auto">
          <a:xfrm>
            <a:off x="1655764" y="5105401"/>
            <a:ext cx="2001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Intercepto = β</a:t>
            </a:r>
            <a:r>
              <a:rPr kumimoji="0" lang="es-ES_tradnl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5647" name="Text Box 49"/>
          <p:cNvSpPr txBox="1">
            <a:spLocks noChangeArrowheads="1"/>
          </p:cNvSpPr>
          <p:nvPr/>
        </p:nvSpPr>
        <p:spPr bwMode="auto">
          <a:xfrm>
            <a:off x="5715000" y="33528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ε</a:t>
            </a:r>
            <a:r>
              <a:rPr kumimoji="0" lang="es-ES_tradnl" alt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B7D277-1CA6-7A31-2346-A43E8F4A6524}"/>
              </a:ext>
            </a:extLst>
          </p:cNvPr>
          <p:cNvSpPr txBox="1">
            <a:spLocks noChangeArrowheads="1"/>
          </p:cNvSpPr>
          <p:nvPr/>
        </p:nvSpPr>
        <p:spPr>
          <a:xfrm>
            <a:off x="131382" y="328614"/>
            <a:ext cx="968013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Modelo de regresión lineal simple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375DF8-61FF-9108-7A71-52E8CCB8F4D4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rgbClr val="24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8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3" grpId="0" animBg="1"/>
      <p:bldP spid="25604" grpId="0" animBg="1"/>
      <p:bldP spid="25608" grpId="0"/>
      <p:bldP spid="25633" grpId="0"/>
      <p:bldP spid="25634" grpId="0" animBg="1"/>
      <p:bldP spid="25635" grpId="0" animBg="1"/>
      <p:bldP spid="25636" grpId="0" animBg="1"/>
      <p:bldP spid="25637" grpId="0" animBg="1"/>
      <p:bldP spid="25638" grpId="0" animBg="1"/>
      <p:bldP spid="25639" grpId="0"/>
      <p:bldP spid="25641" grpId="0"/>
      <p:bldP spid="25642" grpId="0" animBg="1"/>
      <p:bldP spid="25643" grpId="0" animBg="1"/>
      <p:bldP spid="25644" grpId="0" animBg="1"/>
      <p:bldP spid="25645" grpId="0"/>
      <p:bldP spid="25646" grpId="0"/>
      <p:bldP spid="256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68701"/>
              </p:ext>
            </p:extLst>
          </p:nvPr>
        </p:nvGraphicFramePr>
        <p:xfrm>
          <a:off x="4006851" y="4275138"/>
          <a:ext cx="37941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5920" imgH="253890" progId="Equation.3">
                  <p:embed/>
                </p:oleObj>
              </mc:Choice>
              <mc:Fallback>
                <p:oleObj name="Equation" r:id="rId4" imgW="875920" imgH="253890" progId="Equation.3">
                  <p:embed/>
                  <p:pic>
                    <p:nvPicPr>
                      <p:cNvPr id="266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1" y="4275138"/>
                        <a:ext cx="3794125" cy="1103312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667000" y="1600201"/>
            <a:ext cx="708660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Esta ecuación provee un </a:t>
            </a: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ontserrat" panose="00000500000000000000" pitchFamily="2" charset="0"/>
              </a:rPr>
              <a:t>estimado</a:t>
            </a: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de la línea regresión poblacional. 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451975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latin typeface="Montserrat ExtraBold" panose="00000900000000000000" pitchFamily="2" charset="0"/>
              </a:rPr>
              <a:t>Ecuación de regresión lineal simple (línea de predicción)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953000" y="2959100"/>
            <a:ext cx="182880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Estimado del intercepto</a:t>
            </a:r>
            <a:endParaRPr kumimoji="0" lang="es-ES_tradnl" altLang="en-US" sz="20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086600" y="2681288"/>
            <a:ext cx="2438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Estimado de la pendiente/efecto marginal</a:t>
            </a:r>
            <a:b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endParaRPr kumimoji="0" lang="es-ES_tradnl" altLang="en-US" sz="20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334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6934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590800" y="2654300"/>
            <a:ext cx="1752600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Valor estimado de Y para la observación i. </a:t>
            </a:r>
            <a:endParaRPr kumimoji="0" lang="es-ES_tradnl" altLang="en-US" sz="20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657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8153400" y="4102101"/>
            <a:ext cx="175260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Valor de X para la observación i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7620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4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6369"/>
            <a:ext cx="1092708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El método de mínimos cuadrados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3038"/>
            <a:ext cx="10479024" cy="534352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  <a:r>
              <a:rPr lang="es-ES_tradnl" altLang="en-US" sz="2700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0</a:t>
            </a:r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 y b</a:t>
            </a:r>
            <a:r>
              <a:rPr lang="es-ES_tradnl" altLang="en-US" sz="2700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 son los valores que minimizan la suma de las diferencias al cuadrado (una medida de distancia) entre Y y    .</a:t>
            </a:r>
          </a:p>
          <a:p>
            <a:pPr eaLnBrk="1" hangingPunct="1">
              <a:lnSpc>
                <a:spcPct val="130000"/>
              </a:lnSpc>
              <a:defRPr/>
            </a:pPr>
            <a:endParaRPr lang="es-ES_tradnl" altLang="en-US" sz="27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s-ES_tradnl" altLang="en-US" sz="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76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09878"/>
              </p:ext>
            </p:extLst>
          </p:nvPr>
        </p:nvGraphicFramePr>
        <p:xfrm>
          <a:off x="2091531" y="3182113"/>
          <a:ext cx="80089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266700" progId="Equation.3">
                  <p:embed/>
                </p:oleObj>
              </mc:Choice>
              <mc:Fallback>
                <p:oleObj name="Equation" r:id="rId4" imgW="2705100" imgH="266700" progId="Equation.3">
                  <p:embed/>
                  <p:pic>
                    <p:nvPicPr>
                      <p:cNvPr id="276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531" y="3182113"/>
                        <a:ext cx="8008937" cy="785813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Object 7"/>
              <p:cNvSpPr txBox="1"/>
              <p:nvPr/>
            </p:nvSpPr>
            <p:spPr bwMode="auto">
              <a:xfrm>
                <a:off x="11006074" y="2011680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D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65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06074" y="2011680"/>
                <a:ext cx="3175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2E9E37-EAE0-3BA8-C7AF-07538AE226F1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0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2376" y="2130933"/>
            <a:ext cx="10314432" cy="40274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s-ES_tradnl" altLang="en-US" sz="3100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  <a:r>
              <a:rPr lang="es-ES_tradnl" altLang="en-US" sz="3100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0</a:t>
            </a:r>
            <a:r>
              <a:rPr lang="es-ES_tradnl" altLang="en-US" sz="3100" dirty="0">
                <a:solidFill>
                  <a:schemeClr val="bg1"/>
                </a:solidFill>
                <a:latin typeface="Montserrat" panose="00000500000000000000" pitchFamily="2" charset="0"/>
              </a:rPr>
              <a:t> es el valor medio estimado de Y cuando el valor de X es cero.</a:t>
            </a:r>
            <a:endParaRPr lang="es-ES_tradnl" alt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s-ES_tradnl" altLang="en-US" sz="3100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  <a:r>
              <a:rPr lang="es-ES_tradnl" altLang="en-US" sz="3100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sz="3100" dirty="0">
                <a:solidFill>
                  <a:schemeClr val="bg1"/>
                </a:solidFill>
                <a:latin typeface="Montserrat" panose="00000500000000000000" pitchFamily="2" charset="0"/>
              </a:rPr>
              <a:t> es el cambio estimado en valor medio de Y, como resultado de un incremento de una unidad en X.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3737" y="318580"/>
            <a:ext cx="11661648" cy="762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Interpretación del intercepto y la pendiente (estimados)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9D6361-1B82-B9DE-6807-C7B7639679A8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09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8912" y="291021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Ejemplo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618488" y="1371600"/>
            <a:ext cx="8382000" cy="41148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s-ES_tradnl" altLang="en-US" sz="2700" dirty="0">
                <a:latin typeface="Montserrat" panose="00000500000000000000" pitchFamily="2" charset="0"/>
              </a:rPr>
              <a:t>Un agente de bienes raíces quiere examinar la relación entre el precio de venta de una casa y su tamaño (medido en pies cuadrados). </a:t>
            </a:r>
          </a:p>
          <a:p>
            <a:pPr eaLnBrk="1" hangingPunct="1">
              <a:defRPr/>
            </a:pPr>
            <a:endParaRPr lang="es-ES_tradnl" altLang="en-US" sz="1400" dirty="0">
              <a:latin typeface="Montserrat" panose="00000500000000000000" pitchFamily="2" charset="0"/>
            </a:endParaRPr>
          </a:p>
          <a:p>
            <a:pPr eaLnBrk="1" hangingPunct="1">
              <a:defRPr/>
            </a:pPr>
            <a:r>
              <a:rPr lang="es-ES_tradnl" altLang="en-US" sz="2700" dirty="0">
                <a:latin typeface="Montserrat" panose="00000500000000000000" pitchFamily="2" charset="0"/>
              </a:rPr>
              <a:t>Se selecciona muestral aleatoria de 29 casas.</a:t>
            </a:r>
          </a:p>
          <a:p>
            <a:pPr lvl="1" eaLnBrk="1" hangingPunct="1">
              <a:defRPr/>
            </a:pPr>
            <a:r>
              <a:rPr lang="es-ES_tradnl" altLang="en-US" sz="2700" dirty="0">
                <a:solidFill>
                  <a:srgbClr val="008000"/>
                </a:solidFill>
                <a:latin typeface="Montserrat" panose="00000500000000000000" pitchFamily="2" charset="0"/>
              </a:rPr>
              <a:t>Variable dependiente (Y) = precio en </a:t>
            </a:r>
            <a:r>
              <a:rPr lang="es-ES_tradnl" altLang="en-US" sz="2300" dirty="0">
                <a:solidFill>
                  <a:srgbClr val="008000"/>
                </a:solidFill>
                <a:latin typeface="Montserrat" panose="00000500000000000000" pitchFamily="2" charset="0"/>
              </a:rPr>
              <a:t>$1,000s.</a:t>
            </a:r>
          </a:p>
          <a:p>
            <a:pPr lvl="1" eaLnBrk="1" hangingPunct="1">
              <a:defRPr/>
            </a:pPr>
            <a:r>
              <a:rPr lang="es-ES_tradnl" altLang="en-US" sz="2700" dirty="0">
                <a:solidFill>
                  <a:srgbClr val="008000"/>
                </a:solidFill>
                <a:latin typeface="Montserrat" panose="00000500000000000000" pitchFamily="2" charset="0"/>
              </a:rPr>
              <a:t>Variable independiente (X) = pies cuadrados.</a:t>
            </a:r>
          </a:p>
        </p:txBody>
      </p:sp>
      <p:pic>
        <p:nvPicPr>
          <p:cNvPr id="29701" name="Picture 5" descr="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88" y="4181475"/>
            <a:ext cx="1981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33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0624" y="146499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Ejemplo en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0A58D6-3D27-B14A-2872-90DCC380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" y="1079190"/>
            <a:ext cx="1106424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Importar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archivo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casas y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cargar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library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library(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tidyverse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lang="es-CO" altLang="en-DE" sz="20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419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library</a:t>
            </a:r>
            <a:r>
              <a:rPr kumimoji="0" lang="es-419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419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ggthemes</a:t>
            </a:r>
            <a:r>
              <a:rPr kumimoji="0" lang="es-419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Diagrama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de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dispersión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con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ggplot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Casas_ejemplo1slides |&gt; </a:t>
            </a:r>
            <a:endParaRPr kumimoji="0" lang="es-CO" altLang="en-DE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ggplot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(SQFT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PRICE)) 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geom_point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color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"#2E3B5F"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alpha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0.8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CO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theme_</a:t>
            </a:r>
            <a:r>
              <a:rPr lang="es-CO" altLang="en-DE" sz="2000" dirty="0" err="1">
                <a:solidFill>
                  <a:srgbClr val="A9B7C6"/>
                </a:solidFill>
                <a:latin typeface="Arial Unicode MS"/>
              </a:rPr>
              <a:t>tufte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s-CO" altLang="en-DE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n-DE" sz="20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n-DE" sz="2000" dirty="0">
                <a:solidFill>
                  <a:srgbClr val="AFAC6B"/>
                </a:solidFill>
                <a:latin typeface="Arial Unicode MS"/>
              </a:rPr>
              <a:t>## Coeficiente de correlación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n-DE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Casas_ejemplo1slides |&gt;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summarize</a:t>
            </a:r>
            <a:r>
              <a:rPr kumimoji="0" lang="es-CO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 = </a:t>
            </a:r>
            <a:r>
              <a:rPr kumimoji="0" lang="es-CO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cor</a:t>
            </a:r>
            <a:r>
              <a:rPr kumimoji="0" lang="es-CO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(SQFT, PRICE)) |&gt;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pull</a:t>
            </a:r>
            <a:r>
              <a:rPr kumimoji="0" lang="es-CO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(r)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7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0623" y="146499"/>
            <a:ext cx="10231665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Recordemos: coeficientes de correlación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889B511-E24C-1AAF-911A-3107C5FF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31" y="1137099"/>
            <a:ext cx="8990029" cy="55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0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0624" y="146499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Ejemplo en 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D88692-F6E0-BEC4-9719-2A55691E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24" y="1929152"/>
            <a:ext cx="11512296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## Se puede agregar fácil la línea de regresión en ggplot2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Casas_ejemplo1slides |&gt; ggplot(aes(SQFT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PRICE)) +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geom_point(color 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"#2E3B5F"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 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alpha 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0.8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)+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theme_tufte()+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geom_smooth(method 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"lm"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66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0624" y="146499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Ejemplo en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7F9E2-7547-2765-D11F-4AB2ACCF7D36}"/>
              </a:ext>
            </a:extLst>
          </p:cNvPr>
          <p:cNvSpPr txBox="1"/>
          <p:nvPr/>
        </p:nvSpPr>
        <p:spPr>
          <a:xfrm>
            <a:off x="343921" y="1330731"/>
            <a:ext cx="105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700" dirty="0">
                <a:latin typeface="Montserrat" panose="00000500000000000000" pitchFamily="2" charset="0"/>
              </a:rPr>
              <a:t>Podemos usar la función lm() en R para ajustar un modelo de regresión lineal simple.</a:t>
            </a:r>
            <a:endParaRPr lang="en-DE" sz="2700" dirty="0">
              <a:latin typeface="Montserrat" panose="000005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7270C4-BD48-3991-9F93-14D5DC5A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80" y="2447693"/>
            <a:ext cx="1151499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n-DE" sz="2000" dirty="0" err="1">
                <a:solidFill>
                  <a:srgbClr val="A9B7C6"/>
                </a:solidFill>
                <a:latin typeface="Arial Unicode MS"/>
              </a:rPr>
              <a:t>library</a:t>
            </a:r>
            <a:r>
              <a:rPr lang="es-CO" altLang="en-DE" sz="2000" dirty="0">
                <a:solidFill>
                  <a:srgbClr val="A9B7C6"/>
                </a:solidFill>
                <a:latin typeface="Arial Unicode MS"/>
              </a:rPr>
              <a:t>(</a:t>
            </a:r>
            <a:r>
              <a:rPr lang="es-CO" altLang="en-DE" sz="2000" dirty="0" err="1">
                <a:solidFill>
                  <a:srgbClr val="A9B7C6"/>
                </a:solidFill>
                <a:latin typeface="Arial Unicode MS"/>
              </a:rPr>
              <a:t>jtools</a:t>
            </a:r>
            <a:r>
              <a:rPr lang="es-CO" altLang="en-DE" sz="2000" dirty="0">
                <a:solidFill>
                  <a:srgbClr val="A9B7C6"/>
                </a:solidFill>
                <a:latin typeface="Arial Unicode MS"/>
              </a:rPr>
              <a:t>) </a:t>
            </a:r>
            <a:r>
              <a:rPr lang="es-CO" altLang="en-DE" sz="2000" dirty="0">
                <a:solidFill>
                  <a:srgbClr val="AFAC6B"/>
                </a:solidFill>
                <a:latin typeface="Arial Unicode MS"/>
              </a:rPr>
              <a:t>#verificar si está instalado el paquete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n-DE" sz="2000" b="0" i="0" u="none" strike="noStrike" cap="none" normalizeH="0" baseline="0" dirty="0">
              <a:ln>
                <a:noFill/>
              </a:ln>
              <a:solidFill>
                <a:srgbClr val="AFAC6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Ajusta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modelo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de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regresión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lineal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(PRICE ~ SQFT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 = Casas_ejemplo1slides)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Muestra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los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resultados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del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modelo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s-419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419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summ</a:t>
            </a:r>
            <a:r>
              <a:rPr kumimoji="0" lang="es-419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419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</a:t>
            </a:r>
            <a:r>
              <a:rPr kumimoji="0" lang="es-419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419" altLang="en-DE" sz="20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419" altLang="en-DE" sz="2000" dirty="0" err="1">
                <a:solidFill>
                  <a:srgbClr val="A9B7C6"/>
                </a:solidFill>
                <a:latin typeface="Arial Unicode MS"/>
              </a:rPr>
              <a:t>summary</a:t>
            </a:r>
            <a:r>
              <a:rPr lang="es-419" altLang="en-DE" sz="2000" dirty="0">
                <a:solidFill>
                  <a:srgbClr val="A9B7C6"/>
                </a:solidFill>
                <a:latin typeface="Arial Unicode MS"/>
              </a:rPr>
              <a:t>(</a:t>
            </a:r>
            <a:r>
              <a:rPr lang="es-419" altLang="en-DE" sz="2000" dirty="0" err="1">
                <a:solidFill>
                  <a:srgbClr val="A9B7C6"/>
                </a:solidFill>
                <a:latin typeface="Arial Unicode MS"/>
              </a:rPr>
              <a:t>lm_model</a:t>
            </a:r>
            <a:r>
              <a:rPr lang="es-419" altLang="en-DE" sz="2000" dirty="0">
                <a:solidFill>
                  <a:srgbClr val="A9B7C6"/>
                </a:solidFill>
                <a:latin typeface="Arial Unicode MS"/>
              </a:rPr>
              <a:t>) </a:t>
            </a:r>
            <a:endParaRPr lang="en-DE" altLang="en-DE" sz="2000" dirty="0">
              <a:solidFill>
                <a:srgbClr val="A9B7C6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52186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0624" y="146499"/>
            <a:ext cx="897940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Para exportar tabla a Word dos opciones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13FA99A-5865-A78C-44F5-EEA287711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" y="1137099"/>
            <a:ext cx="11265408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library(broom)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library(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flextable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library(officer)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library(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huxtable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export_summs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digits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to.file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"docx"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file.name =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"test.docx"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Crear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flextable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flextable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lm_summary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set_caption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Resultados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de la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regresión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lineal simple"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autofit() 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align(align =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center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part =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"all"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fontsize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(size =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bold(part =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"header"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theme_vanilla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colformat_double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(digits =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add_footer_lines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Tabla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de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ejemplo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clase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analítica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agregar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nota al pie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%&gt;%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BR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save_as_docx</a:t>
            </a:r>
            <a:r>
              <a:rPr kumimoji="0" lang="pt-BR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(path</a:t>
            </a:r>
            <a:r>
              <a:rPr lang="pt-BR" altLang="en-DE" dirty="0">
                <a:solidFill>
                  <a:srgbClr val="A9B7C6"/>
                </a:solidFill>
                <a:latin typeface="Arial Unicode MS"/>
              </a:rPr>
              <a:t>=</a:t>
            </a:r>
            <a:r>
              <a:rPr lang="pt-BR" altLang="en-DE" dirty="0">
                <a:solidFill>
                  <a:srgbClr val="6A8759"/>
                </a:solidFill>
                <a:latin typeface="Arial Unicode MS"/>
              </a:rPr>
              <a:t>"resultados_regression.docx"</a:t>
            </a:r>
            <a:r>
              <a:rPr lang="pt-BR" altLang="en-DE" dirty="0">
                <a:solidFill>
                  <a:srgbClr val="A9B7C6"/>
                </a:solidFill>
                <a:latin typeface="Arial Unicode MS"/>
              </a:rPr>
              <a:t>)</a:t>
            </a:r>
            <a:endParaRPr lang="en-DE" altLang="en-DE" dirty="0">
              <a:solidFill>
                <a:srgbClr val="A9B7C6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49439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CB6AC9-8EB0-4731-CB79-545FC61B7914}"/>
              </a:ext>
            </a:extLst>
          </p:cNvPr>
          <p:cNvSpPr txBox="1"/>
          <p:nvPr/>
        </p:nvSpPr>
        <p:spPr>
          <a:xfrm>
            <a:off x="569344" y="1682151"/>
            <a:ext cx="10265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  <a:latin typeface="Montserrat" panose="00000500000000000000" pitchFamily="2" charset="0"/>
              </a:rPr>
              <a:t>Podemos utilizar un diagrama de dispersión para realizar un primer análisis de la relación entre dos variables.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prstClr val="white"/>
              </a:solidFill>
              <a:latin typeface="Montserrat" panose="0000050000000000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  <a:latin typeface="Montserrat" panose="00000500000000000000" pitchFamily="2" charset="0"/>
              </a:rPr>
              <a:t>El coeficiente de correlación (lineal) es utilizado para medir la fuerza de la asociación (lineal) entre dos variables.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prstClr val="white"/>
              </a:solidFill>
              <a:latin typeface="Montserrat" panose="0000050000000000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  <a:latin typeface="Montserrat" panose="00000500000000000000" pitchFamily="2" charset="0"/>
              </a:rPr>
              <a:t>Solamente nos habla de la relación (lineal) entre dos variables.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prstClr val="white"/>
              </a:solidFill>
              <a:latin typeface="Montserrat" panose="0000050000000000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  <a:latin typeface="Montserrat" panose="00000500000000000000" pitchFamily="2" charset="0"/>
              </a:rPr>
              <a:t>No implica relación causal.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6E454C-DB8B-5BF2-77AF-22C8080F9D14}"/>
              </a:ext>
            </a:extLst>
          </p:cNvPr>
          <p:cNvSpPr txBox="1">
            <a:spLocks noChangeArrowheads="1"/>
          </p:cNvSpPr>
          <p:nvPr/>
        </p:nvSpPr>
        <p:spPr>
          <a:xfrm>
            <a:off x="73152" y="282202"/>
            <a:ext cx="1026543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Bold" panose="00000900000000000000" pitchFamily="2" charset="0"/>
                <a:ea typeface="+mj-ea"/>
                <a:cs typeface="+mj-cs"/>
              </a:rPr>
              <a:t>Correlación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D3AA1-BF30-8086-E3C7-C076D07CBCAC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95149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1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4267200" y="1866901"/>
            <a:ext cx="990600" cy="461963"/>
          </a:xfrm>
          <a:prstGeom prst="rect">
            <a:avLst/>
          </a:prstGeom>
          <a:solidFill>
            <a:srgbClr val="FF9BAE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15263" y="284162"/>
            <a:ext cx="85663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Ejemplo: interpretación de </a:t>
            </a:r>
            <a:r>
              <a:rPr lang="es-ES_tradnl" altLang="en-US" dirty="0" err="1">
                <a:solidFill>
                  <a:srgbClr val="242537"/>
                </a:solidFill>
                <a:latin typeface="Montserrat ExtraBold" panose="00000900000000000000" pitchFamily="2" charset="0"/>
              </a:rPr>
              <a:t>b</a:t>
            </a:r>
            <a:r>
              <a:rPr lang="es-ES_tradnl" altLang="en-US" baseline="-25000" dirty="0" err="1">
                <a:solidFill>
                  <a:srgbClr val="242537"/>
                </a:solidFill>
                <a:latin typeface="Montserrat ExtraBold" panose="00000900000000000000" pitchFamily="2" charset="0"/>
              </a:rPr>
              <a:t>o</a:t>
            </a:r>
            <a:endParaRPr lang="es-ES_tradnl" altLang="en-US" baseline="-25000" dirty="0">
              <a:solidFill>
                <a:srgbClr val="242537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8337" y="2815995"/>
            <a:ext cx="8077200" cy="2130840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  <a:defRPr/>
            </a:pPr>
            <a:r>
              <a:rPr lang="es-ES_tradnl" altLang="en-US" dirty="0">
                <a:latin typeface="Montserrat" panose="00000500000000000000" pitchFamily="2" charset="0"/>
              </a:rPr>
              <a:t>b</a:t>
            </a:r>
            <a:r>
              <a:rPr lang="es-ES_tradnl" altLang="en-US" baseline="-25000" dirty="0">
                <a:latin typeface="Montserrat" panose="00000500000000000000" pitchFamily="2" charset="0"/>
              </a:rPr>
              <a:t>0</a:t>
            </a:r>
            <a:r>
              <a:rPr lang="es-ES_tradnl" altLang="en-US" dirty="0">
                <a:latin typeface="Montserrat" panose="00000500000000000000" pitchFamily="2" charset="0"/>
              </a:rPr>
              <a:t> es el valor medio estimado de Y cuando el valor de X es cero. 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defRPr/>
            </a:pPr>
            <a:r>
              <a:rPr lang="es-ES_tradnl" altLang="en-US" dirty="0">
                <a:latin typeface="Montserrat" panose="00000500000000000000" pitchFamily="2" charset="0"/>
              </a:rPr>
              <a:t>Como una casa no puede tener 0 metros cuadrados, b</a:t>
            </a:r>
            <a:r>
              <a:rPr lang="es-ES_tradnl" altLang="en-US" baseline="-25000" dirty="0">
                <a:latin typeface="Montserrat" panose="00000500000000000000" pitchFamily="2" charset="0"/>
              </a:rPr>
              <a:t>0</a:t>
            </a:r>
            <a:r>
              <a:rPr lang="es-ES_tradnl" altLang="en-US" dirty="0">
                <a:latin typeface="Montserrat" panose="00000500000000000000" pitchFamily="2" charset="0"/>
              </a:rPr>
              <a:t> no tiene aplicación práctica.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5573770" y="1880957"/>
            <a:ext cx="806335" cy="4603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1750" name="Picture 9" descr="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562600"/>
            <a:ext cx="1295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52001" y="1909358"/>
            <a:ext cx="8229600" cy="376642"/>
          </a:xfrm>
          <a:prstGeom prst="rect">
            <a:avLst/>
          </a:prstGeom>
          <a:blipFill rotWithShape="0">
            <a:blip r:embed="rId5"/>
            <a:stretch>
              <a:fillRect t="-16129" b="-35484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8766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3505200" y="4343400"/>
            <a:ext cx="2133600" cy="476250"/>
          </a:xfrm>
          <a:prstGeom prst="rect">
            <a:avLst/>
          </a:prstGeom>
          <a:solidFill>
            <a:srgbClr val="FF9BAE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71700" y="2523744"/>
            <a:ext cx="8077200" cy="3779838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s-ES_tradnl" altLang="en-US" sz="3200" dirty="0">
                <a:latin typeface="Montserrat" panose="00000500000000000000" pitchFamily="2" charset="0"/>
              </a:rPr>
              <a:t>b</a:t>
            </a:r>
            <a:r>
              <a:rPr lang="es-ES_tradnl" altLang="en-US" sz="3200" baseline="-25000" dirty="0">
                <a:latin typeface="Montserrat" panose="00000500000000000000" pitchFamily="2" charset="0"/>
              </a:rPr>
              <a:t>1</a:t>
            </a:r>
            <a:r>
              <a:rPr lang="es-ES_tradnl" altLang="en-US" sz="3200" dirty="0">
                <a:latin typeface="Montserrat" panose="00000500000000000000" pitchFamily="2" charset="0"/>
              </a:rPr>
              <a:t> estima el cambio en valor medio de Y como resultado de un incremento en una unidad de X. 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s-ES_tradnl" altLang="en-US" dirty="0">
                <a:solidFill>
                  <a:srgbClr val="242537"/>
                </a:solidFill>
                <a:latin typeface="Montserrat" panose="00000500000000000000" pitchFamily="2" charset="0"/>
              </a:rPr>
              <a:t>Aquí,   b</a:t>
            </a:r>
            <a:r>
              <a:rPr lang="es-ES_tradnl" altLang="en-US" baseline="-25000" dirty="0">
                <a:solidFill>
                  <a:srgbClr val="242537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solidFill>
                  <a:srgbClr val="242537"/>
                </a:solidFill>
                <a:latin typeface="Montserrat" panose="00000500000000000000" pitchFamily="2" charset="0"/>
              </a:rPr>
              <a:t> = 0.102      nos dice que se estima que el valor medio de una casa se incrementa en 0.102*($1,000) = $102, por cada pie cuadrado adicional.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0038"/>
            <a:ext cx="9226296" cy="739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Ejemplo: interpretación de b</a:t>
            </a:r>
            <a:r>
              <a:rPr lang="es-ES_tradnl" altLang="en-US" baseline="-25000" dirty="0">
                <a:solidFill>
                  <a:srgbClr val="242537"/>
                </a:solidFill>
                <a:latin typeface="Montserrat ExtraBold" panose="00000900000000000000" pitchFamily="2" charset="0"/>
              </a:rPr>
              <a:t>1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5791200" y="1687513"/>
            <a:ext cx="838200" cy="461962"/>
          </a:xfrm>
          <a:prstGeom prst="rect">
            <a:avLst/>
          </a:prstGeom>
          <a:solidFill>
            <a:srgbClr val="FF9BAE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4572000" y="1687513"/>
            <a:ext cx="955964" cy="4603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2775" name="Picture 9" descr="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718176"/>
            <a:ext cx="108743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0" y="1714754"/>
            <a:ext cx="8229600" cy="376642"/>
          </a:xfrm>
          <a:prstGeom prst="rect">
            <a:avLst/>
          </a:prstGeom>
          <a:blipFill rotWithShape="0">
            <a:blip r:embed="rId5"/>
            <a:stretch>
              <a:fillRect t="-16129" b="-35484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0309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715001"/>
            <a:ext cx="1143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3343656" y="1382840"/>
            <a:ext cx="5334000" cy="14285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Prediciendo el precio de una casa de 2,000 pies cuadrados:</a:t>
            </a: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2667000" y="4237038"/>
            <a:ext cx="7486650" cy="1428750"/>
          </a:xfrm>
          <a:prstGeom prst="rect">
            <a:avLst/>
          </a:prstGeom>
          <a:solidFill>
            <a:srgbClr val="FF9BA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Predecimos que el precio de una casa de 2,000 pies cuadrados es 286.916($1,000s) = $286,916</a:t>
            </a:r>
          </a:p>
        </p:txBody>
      </p:sp>
      <p:sp>
        <p:nvSpPr>
          <p:cNvPr id="33797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3350"/>
            <a:ext cx="69342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latin typeface="Montserrat ExtraBold" panose="00000900000000000000" pitchFamily="2" charset="0"/>
              </a:rPr>
              <a:t>Ejemplo: predicción</a:t>
            </a:r>
          </a:p>
        </p:txBody>
      </p:sp>
      <p:sp>
        <p:nvSpPr>
          <p:cNvPr id="9" name="CuadroTexto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7400" y="3037979"/>
            <a:ext cx="8229600" cy="745973"/>
          </a:xfrm>
          <a:prstGeom prst="rect">
            <a:avLst/>
          </a:prstGeom>
          <a:blipFill rotWithShape="0">
            <a:blip r:embed="rId5"/>
            <a:stretch>
              <a:fillRect b="-4065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7107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55575" y="144462"/>
            <a:ext cx="7461250" cy="106680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n-US">
                <a:solidFill>
                  <a:srgbClr val="242537"/>
                </a:solidFill>
                <a:latin typeface="Montserrat ExtraBold" panose="00000900000000000000" pitchFamily="2" charset="0"/>
              </a:rPr>
              <a:t>Ejemplo: predicción</a:t>
            </a:r>
          </a:p>
        </p:txBody>
      </p:sp>
      <p:sp>
        <p:nvSpPr>
          <p:cNvPr id="34819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536575" y="1128270"/>
            <a:ext cx="8375650" cy="102711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s-ES_tradnl" altLang="en-US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Solamente hacer predicciones utilizando valores de X en el rango de valores observados.</a:t>
            </a:r>
          </a:p>
        </p:txBody>
      </p:sp>
      <p:sp>
        <p:nvSpPr>
          <p:cNvPr id="34820" name="Line 11"/>
          <p:cNvSpPr>
            <a:spLocks noChangeShapeType="1"/>
          </p:cNvSpPr>
          <p:nvPr/>
        </p:nvSpPr>
        <p:spPr bwMode="auto">
          <a:xfrm flipH="1">
            <a:off x="2286000" y="44196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</a:endParaRPr>
          </a:p>
        </p:txBody>
      </p:sp>
      <p:sp>
        <p:nvSpPr>
          <p:cNvPr id="34821" name="Line 14"/>
          <p:cNvSpPr>
            <a:spLocks noChangeShapeType="1"/>
          </p:cNvSpPr>
          <p:nvPr/>
        </p:nvSpPr>
        <p:spPr bwMode="auto">
          <a:xfrm flipH="1">
            <a:off x="5408613" y="2879725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</a:endParaRPr>
          </a:p>
        </p:txBody>
      </p:sp>
      <p:sp>
        <p:nvSpPr>
          <p:cNvPr id="34822" name="Line 17"/>
          <p:cNvSpPr>
            <a:spLocks noChangeShapeType="1"/>
          </p:cNvSpPr>
          <p:nvPr/>
        </p:nvSpPr>
        <p:spPr bwMode="auto">
          <a:xfrm>
            <a:off x="38100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</a:endParaRPr>
          </a:p>
        </p:txBody>
      </p:sp>
      <p:sp>
        <p:nvSpPr>
          <p:cNvPr id="34823" name="Line 18"/>
          <p:cNvSpPr>
            <a:spLocks noChangeShapeType="1"/>
          </p:cNvSpPr>
          <p:nvPr/>
        </p:nvSpPr>
        <p:spPr bwMode="auto">
          <a:xfrm>
            <a:off x="56388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</a:endParaRPr>
          </a:p>
        </p:txBody>
      </p:sp>
      <p:sp>
        <p:nvSpPr>
          <p:cNvPr id="34824" name="AutoShape 19"/>
          <p:cNvSpPr>
            <a:spLocks/>
          </p:cNvSpPr>
          <p:nvPr/>
        </p:nvSpPr>
        <p:spPr bwMode="auto">
          <a:xfrm rot="5400000">
            <a:off x="4572000" y="236220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4825" name="Text Box 20"/>
          <p:cNvSpPr txBox="1">
            <a:spLocks noChangeArrowheads="1"/>
          </p:cNvSpPr>
          <p:nvPr/>
        </p:nvSpPr>
        <p:spPr bwMode="auto">
          <a:xfrm>
            <a:off x="3581400" y="1981200"/>
            <a:ext cx="2286000" cy="1015663"/>
          </a:xfrm>
          <a:prstGeom prst="rect">
            <a:avLst/>
          </a:prstGeom>
          <a:solidFill>
            <a:srgbClr val="FF9BAE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Rango de valores observados</a:t>
            </a:r>
          </a:p>
        </p:txBody>
      </p:sp>
      <p:sp>
        <p:nvSpPr>
          <p:cNvPr id="33802" name="Text Box 21"/>
          <p:cNvSpPr txBox="1">
            <a:spLocks noChangeArrowheads="1"/>
          </p:cNvSpPr>
          <p:nvPr/>
        </p:nvSpPr>
        <p:spPr bwMode="auto">
          <a:xfrm>
            <a:off x="6629400" y="5105400"/>
            <a:ext cx="2286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Mejor no intentar extrapolar fuera del rango</a:t>
            </a:r>
          </a:p>
        </p:txBody>
      </p:sp>
      <p:sp>
        <p:nvSpPr>
          <p:cNvPr id="34827" name="Line 22"/>
          <p:cNvSpPr>
            <a:spLocks noChangeShapeType="1"/>
          </p:cNvSpPr>
          <p:nvPr/>
        </p:nvSpPr>
        <p:spPr bwMode="auto">
          <a:xfrm flipH="1" flipV="1">
            <a:off x="6248400" y="3429000"/>
            <a:ext cx="4572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</a:endParaRPr>
          </a:p>
        </p:txBody>
      </p:sp>
      <p:sp>
        <p:nvSpPr>
          <p:cNvPr id="34828" name="Line 23"/>
          <p:cNvSpPr>
            <a:spLocks noChangeShapeType="1"/>
          </p:cNvSpPr>
          <p:nvPr/>
        </p:nvSpPr>
        <p:spPr bwMode="auto">
          <a:xfrm flipH="1" flipV="1">
            <a:off x="3200400" y="4876800"/>
            <a:ext cx="3429000" cy="990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</a:endParaRPr>
          </a:p>
        </p:txBody>
      </p:sp>
      <p:graphicFrame>
        <p:nvGraphicFramePr>
          <p:cNvPr id="34829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816500"/>
              </p:ext>
            </p:extLst>
          </p:nvPr>
        </p:nvGraphicFramePr>
        <p:xfrm>
          <a:off x="1911350" y="3001964"/>
          <a:ext cx="4597400" cy="344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4" imgW="4602879" imgH="3450635" progId="Excel.Chart.8">
                  <p:embed/>
                </p:oleObj>
              </mc:Choice>
              <mc:Fallback>
                <p:oleObj name="Gráfico" r:id="rId4" imgW="4602879" imgH="3450635" progId="Excel.Chart.8">
                  <p:embed/>
                  <p:pic>
                    <p:nvPicPr>
                      <p:cNvPr id="34829" name="Gráfico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001964"/>
                        <a:ext cx="4597400" cy="344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39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2608" y="1432879"/>
            <a:ext cx="10747375" cy="4532312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s-ES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¿Qué tan bueno es nuestro modelo?</a:t>
            </a:r>
          </a:p>
          <a:p>
            <a:pPr marL="0" indent="0" eaLnBrk="1" hangingPunct="1">
              <a:buNone/>
            </a:pPr>
            <a:endParaRPr lang="es-ES_tradnl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El coeficiente de determinación nos dice </a:t>
            </a:r>
            <a:r>
              <a:rPr lang="es-ES_tradnl" altLang="en-US" sz="2700" u="sng" dirty="0">
                <a:solidFill>
                  <a:schemeClr val="bg1"/>
                </a:solidFill>
                <a:latin typeface="Montserrat" panose="00000500000000000000" pitchFamily="2" charset="0"/>
              </a:rPr>
              <a:t>qué tan bien capturamos cambios o variaciones en la variable dependiente con nuestra regresión lineal</a:t>
            </a:r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, comparado con simplemente usar el promedio de la variable dependiente para hacer predicción. </a:t>
            </a:r>
          </a:p>
          <a:p>
            <a:pPr eaLnBrk="1" hangingPunct="1"/>
            <a:endParaRPr lang="es-ES_tradnl" altLang="en-US" sz="27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En otras palabras, cuanto de la variación en Y es explicada por variaciones de X.</a:t>
            </a:r>
          </a:p>
          <a:p>
            <a:pPr eaLnBrk="1" hangingPunct="1"/>
            <a:endParaRPr lang="es-ES_tradnl" altLang="en-US" sz="27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También se le llama r-cuadrado y se le denota r</a:t>
            </a:r>
            <a:r>
              <a:rPr lang="es-ES_tradnl" altLang="en-US" sz="2700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eaLnBrk="1" hangingPunct="1"/>
            <a:endParaRPr lang="es-ES_tradnl" altLang="en-US" sz="27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ES_tradnl" altLang="en-US" sz="2700" dirty="0">
                <a:solidFill>
                  <a:schemeClr val="bg1"/>
                </a:solidFill>
                <a:latin typeface="Montserrat" panose="00000500000000000000" pitchFamily="2" charset="0"/>
              </a:rPr>
              <a:t>El r cuadrado nos dice que tan bien podemos predecir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92608" y="330200"/>
            <a:ext cx="10799064" cy="7620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Coeficiente de determinación: </a:t>
            </a:r>
            <a:r>
              <a:rPr lang="es-ES_tradnl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r</a:t>
            </a:r>
            <a:r>
              <a:rPr lang="es-ES_tradnl" altLang="en-US" baseline="30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2</a:t>
            </a:r>
          </a:p>
        </p:txBody>
      </p:sp>
      <p:graphicFrame>
        <p:nvGraphicFramePr>
          <p:cNvPr id="358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834608"/>
              </p:ext>
            </p:extLst>
          </p:nvPr>
        </p:nvGraphicFramePr>
        <p:xfrm>
          <a:off x="4901184" y="5932487"/>
          <a:ext cx="1831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203112" progId="Equation.3">
                  <p:embed/>
                </p:oleObj>
              </mc:Choice>
              <mc:Fallback>
                <p:oleObj name="Equation" r:id="rId4" imgW="622030" imgH="203112" progId="Equation.3">
                  <p:embed/>
                  <p:pic>
                    <p:nvPicPr>
                      <p:cNvPr id="358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184" y="5932487"/>
                        <a:ext cx="1831975" cy="5953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93834F-74C6-4672-C1D4-61DE2148E63F}"/>
              </a:ext>
            </a:extLst>
          </p:cNvPr>
          <p:cNvCxnSpPr>
            <a:cxnSpLocks/>
          </p:cNvCxnSpPr>
          <p:nvPr/>
        </p:nvCxnSpPr>
        <p:spPr>
          <a:xfrm>
            <a:off x="0" y="1092200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6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138488" y="5992813"/>
            <a:ext cx="93186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r</a:t>
            </a:r>
            <a:r>
              <a:rPr kumimoji="0" lang="es-ES_tradnl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 = 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54739" y="281056"/>
            <a:ext cx="7793037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Ejemplos </a:t>
            </a:r>
            <a:r>
              <a:rPr kumimoji="0" lang="es-ES_tradnl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r</a:t>
            </a:r>
            <a:r>
              <a:rPr kumimoji="0" lang="es-ES_tradnl" altLang="en-US" sz="44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endParaRPr lang="es-ES_tradnl" altLang="en-US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2455863" y="2295525"/>
            <a:ext cx="0" cy="15240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 flipV="1">
            <a:off x="2471739" y="2447925"/>
            <a:ext cx="2574925" cy="914400"/>
          </a:xfrm>
          <a:prstGeom prst="lin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 rot="7282380" flipH="1">
            <a:off x="4589463" y="3133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 rot="7282380" flipH="1">
            <a:off x="3979863" y="2905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 rot="7282380" flipH="1">
            <a:off x="3522663" y="2752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 rot="7282380" flipH="1">
            <a:off x="2532063" y="2371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 rot="7282380" flipH="1">
            <a:off x="2913063" y="2524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 rot="7282380" flipH="1">
            <a:off x="3294063" y="2676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279650" y="1760538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455863" y="3819525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 rot="7282380" flipH="1">
            <a:off x="4208463" y="2981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4718050" y="3589338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2462213" y="4495800"/>
            <a:ext cx="0" cy="14478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2614613" y="4800601"/>
            <a:ext cx="2667000" cy="720725"/>
          </a:xfrm>
          <a:prstGeom prst="lin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133600" y="4265613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2462213" y="59436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 rot="14317620">
            <a:off x="2767013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724400" y="5789613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3124201" y="3886200"/>
            <a:ext cx="931863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r</a:t>
            </a:r>
            <a:r>
              <a:rPr kumimoji="0" lang="es-ES_tradnl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 = 1</a:t>
            </a:r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 rot="14317620">
            <a:off x="3071813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 rot="14317620">
            <a:off x="3376613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 rot="14317620">
            <a:off x="3681413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 rot="14317620">
            <a:off x="4138613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 rot="14317620">
            <a:off x="4443413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92" name="Oval 28"/>
          <p:cNvSpPr>
            <a:spLocks noChangeArrowheads="1"/>
          </p:cNvSpPr>
          <p:nvPr/>
        </p:nvSpPr>
        <p:spPr bwMode="auto">
          <a:xfrm rot="14317620">
            <a:off x="4976813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5732463" y="2709864"/>
            <a:ext cx="457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Relación lineal perfecta entre X y Y.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100% de  la variación en Y explicada con variación en X.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25C094-292B-0C76-7C38-1901EB00B082}"/>
              </a:ext>
            </a:extLst>
          </p:cNvPr>
          <p:cNvCxnSpPr>
            <a:cxnSpLocks/>
          </p:cNvCxnSpPr>
          <p:nvPr/>
        </p:nvCxnSpPr>
        <p:spPr>
          <a:xfrm>
            <a:off x="0" y="1211072"/>
            <a:ext cx="46360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52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Line 3"/>
          <p:cNvSpPr>
            <a:spLocks noChangeShapeType="1"/>
          </p:cNvSpPr>
          <p:nvPr/>
        </p:nvSpPr>
        <p:spPr bwMode="auto">
          <a:xfrm flipH="1">
            <a:off x="2514600" y="2362200"/>
            <a:ext cx="0" cy="14478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H="1" flipV="1">
            <a:off x="2524126" y="2506664"/>
            <a:ext cx="2574925" cy="873125"/>
          </a:xfrm>
          <a:prstGeom prst="lin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 rot="1431762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 rot="14317620">
            <a:off x="4565650" y="3116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 rot="14317620">
            <a:off x="2736850" y="2125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 rot="14317620">
            <a:off x="3094038" y="2506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 rot="14317620">
            <a:off x="4260850" y="3344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 rot="14317620">
            <a:off x="2584450" y="28114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 rot="14317620">
            <a:off x="3856038" y="3268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 rot="14317620">
            <a:off x="32766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 rot="14317620">
            <a:off x="4114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 rot="14317620">
            <a:off x="4572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 rot="14317620">
            <a:off x="2941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 rot="14317620">
            <a:off x="3733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 rot="14317620">
            <a:off x="327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 rot="14317620">
            <a:off x="3703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332038" y="1743075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2514600" y="3810000"/>
            <a:ext cx="23622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4800600" y="3657600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2508250" y="4640263"/>
            <a:ext cx="0" cy="14478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2524126" y="4792664"/>
            <a:ext cx="2574925" cy="873125"/>
          </a:xfrm>
          <a:prstGeom prst="lin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 rot="14317620">
            <a:off x="2736850" y="5707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 rot="14317620">
            <a:off x="2736850" y="5402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 rot="14317620">
            <a:off x="4489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 rot="14317620">
            <a:off x="4641850" y="4792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16" name="Oval 28"/>
          <p:cNvSpPr>
            <a:spLocks noChangeArrowheads="1"/>
          </p:cNvSpPr>
          <p:nvPr/>
        </p:nvSpPr>
        <p:spPr bwMode="auto">
          <a:xfrm rot="14317620">
            <a:off x="31940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17" name="Oval 29"/>
          <p:cNvSpPr>
            <a:spLocks noChangeArrowheads="1"/>
          </p:cNvSpPr>
          <p:nvPr/>
        </p:nvSpPr>
        <p:spPr bwMode="auto">
          <a:xfrm rot="14317620">
            <a:off x="44894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 rot="14317620">
            <a:off x="40322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 rot="14317620">
            <a:off x="4108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20" name="Oval 32"/>
          <p:cNvSpPr>
            <a:spLocks noChangeArrowheads="1"/>
          </p:cNvSpPr>
          <p:nvPr/>
        </p:nvSpPr>
        <p:spPr bwMode="auto">
          <a:xfrm rot="14317620">
            <a:off x="35750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21" name="Oval 33"/>
          <p:cNvSpPr>
            <a:spLocks noChangeArrowheads="1"/>
          </p:cNvSpPr>
          <p:nvPr/>
        </p:nvSpPr>
        <p:spPr bwMode="auto">
          <a:xfrm rot="14317620">
            <a:off x="26606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 rot="14317620">
            <a:off x="2889250" y="4640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 rot="14317620">
            <a:off x="3270250" y="5208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24" name="Oval 36"/>
          <p:cNvSpPr>
            <a:spLocks noChangeArrowheads="1"/>
          </p:cNvSpPr>
          <p:nvPr/>
        </p:nvSpPr>
        <p:spPr bwMode="auto">
          <a:xfrm rot="14317620">
            <a:off x="4108450" y="5173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25" name="Oval 37"/>
          <p:cNvSpPr>
            <a:spLocks noChangeArrowheads="1"/>
          </p:cNvSpPr>
          <p:nvPr/>
        </p:nvSpPr>
        <p:spPr bwMode="auto">
          <a:xfrm rot="14317620">
            <a:off x="3727450" y="5326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26" name="Oval 38"/>
          <p:cNvSpPr>
            <a:spLocks noChangeArrowheads="1"/>
          </p:cNvSpPr>
          <p:nvPr/>
        </p:nvSpPr>
        <p:spPr bwMode="auto">
          <a:xfrm rot="14317620">
            <a:off x="3575050" y="5783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2179638" y="4333875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2508250" y="6088063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 rot="14317620">
            <a:off x="4870450" y="5249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4770438" y="5934075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37931" name="Oval 43"/>
          <p:cNvSpPr>
            <a:spLocks noChangeArrowheads="1"/>
          </p:cNvSpPr>
          <p:nvPr/>
        </p:nvSpPr>
        <p:spPr bwMode="auto">
          <a:xfrm rot="14317620">
            <a:off x="40322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 rot="14317620">
            <a:off x="38798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33" name="Oval 45"/>
          <p:cNvSpPr>
            <a:spLocks noChangeArrowheads="1"/>
          </p:cNvSpPr>
          <p:nvPr/>
        </p:nvSpPr>
        <p:spPr bwMode="auto">
          <a:xfrm rot="14317620">
            <a:off x="33464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34" name="Oval 46"/>
          <p:cNvSpPr>
            <a:spLocks noChangeArrowheads="1"/>
          </p:cNvSpPr>
          <p:nvPr/>
        </p:nvSpPr>
        <p:spPr bwMode="auto">
          <a:xfrm rot="14317620">
            <a:off x="4160838" y="2887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35" name="Oval 47"/>
          <p:cNvSpPr>
            <a:spLocks noChangeArrowheads="1"/>
          </p:cNvSpPr>
          <p:nvPr/>
        </p:nvSpPr>
        <p:spPr bwMode="auto">
          <a:xfrm rot="14317620">
            <a:off x="34290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36" name="Oval 48"/>
          <p:cNvSpPr>
            <a:spLocks noChangeArrowheads="1"/>
          </p:cNvSpPr>
          <p:nvPr/>
        </p:nvSpPr>
        <p:spPr bwMode="auto">
          <a:xfrm rot="14317620">
            <a:off x="34290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5638800" y="2286000"/>
            <a:ext cx="148309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0 &lt; r</a:t>
            </a:r>
            <a:r>
              <a:rPr kumimoji="0" lang="es-ES_tradnl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 &lt; 1</a:t>
            </a: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5638800" y="3048001"/>
            <a:ext cx="4191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Relaciones lineales más débiles entre X y </a:t>
            </a:r>
            <a:r>
              <a:rPr kumimoji="0" lang="es-ES_tradnl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Una parte, pero no toda la variación en Y es explicada por variación en X. </a:t>
            </a:r>
          </a:p>
        </p:txBody>
      </p:sp>
      <p:sp>
        <p:nvSpPr>
          <p:cNvPr id="37939" name="Oval 51"/>
          <p:cNvSpPr>
            <a:spLocks noChangeArrowheads="1"/>
          </p:cNvSpPr>
          <p:nvPr/>
        </p:nvSpPr>
        <p:spPr bwMode="auto">
          <a:xfrm rot="14317620">
            <a:off x="45720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B98936-4DDE-1F39-9D67-E10CE90F7215}"/>
              </a:ext>
            </a:extLst>
          </p:cNvPr>
          <p:cNvSpPr txBox="1">
            <a:spLocks noChangeArrowheads="1"/>
          </p:cNvSpPr>
          <p:nvPr/>
        </p:nvSpPr>
        <p:spPr>
          <a:xfrm>
            <a:off x="354739" y="281056"/>
            <a:ext cx="7793037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ES_tradnl" altLang="en-US">
                <a:solidFill>
                  <a:schemeClr val="bg1"/>
                </a:solidFill>
                <a:latin typeface="Montserrat ExtraBold" panose="00000900000000000000" pitchFamily="2" charset="0"/>
              </a:rPr>
              <a:t>Ejemplos </a:t>
            </a:r>
            <a:r>
              <a:rPr lang="es-ES_tradnl" altLang="en-US" b="1">
                <a:solidFill>
                  <a:schemeClr val="bg1"/>
                </a:solidFill>
                <a:latin typeface="Montserrat" panose="00000500000000000000" pitchFamily="2" charset="0"/>
              </a:rPr>
              <a:t>r</a:t>
            </a:r>
            <a:r>
              <a:rPr lang="es-ES_tradnl" altLang="en-US" b="1" baseline="3000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endParaRPr lang="es-ES_tradnl" altLang="en-US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0C386-F705-E5D1-E334-F16D5EF9176A}"/>
              </a:ext>
            </a:extLst>
          </p:cNvPr>
          <p:cNvCxnSpPr>
            <a:cxnSpLocks/>
          </p:cNvCxnSpPr>
          <p:nvPr/>
        </p:nvCxnSpPr>
        <p:spPr>
          <a:xfrm>
            <a:off x="0" y="1211072"/>
            <a:ext cx="46360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06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638801" y="2286000"/>
            <a:ext cx="100540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r</a:t>
            </a:r>
            <a:r>
              <a:rPr kumimoji="0" lang="es-ES_tradnl" alt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 = 0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638800" y="3048001"/>
            <a:ext cx="4191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No hay relación lineal entre X y 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El valor de Y no depende de X.  (Nada de la variación en Y se explica por variación en X.)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2414588" y="2936875"/>
            <a:ext cx="0" cy="16002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 rot="14317620">
            <a:off x="2667000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 rot="14317620">
            <a:off x="4495800" y="3317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 rot="14317620">
            <a:off x="4191000" y="3470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 rot="14317620">
            <a:off x="3810000" y="3775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 rot="14317620">
            <a:off x="38862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 rot="14317620">
            <a:off x="34290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 rot="14317620">
            <a:off x="2590800" y="32416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 rot="14317620">
            <a:off x="2895600" y="3394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 rot="14317620">
            <a:off x="3200400" y="3581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 rot="14317620">
            <a:off x="3581400" y="3546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 rot="14317620">
            <a:off x="3352800" y="3851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157413" y="2554288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2410968" y="4537075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 rot="14317620">
            <a:off x="4319588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4572000" y="4459288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2490788" y="3622675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3176071" y="4613275"/>
            <a:ext cx="100540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r</a:t>
            </a:r>
            <a:r>
              <a:rPr kumimoji="0" lang="es-ES_tradnl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2</a:t>
            </a: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 = 0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C876B4E-2168-75EB-3C76-2EF7FDAF62EE}"/>
              </a:ext>
            </a:extLst>
          </p:cNvPr>
          <p:cNvSpPr txBox="1">
            <a:spLocks noChangeArrowheads="1"/>
          </p:cNvSpPr>
          <p:nvPr/>
        </p:nvSpPr>
        <p:spPr>
          <a:xfrm>
            <a:off x="354739" y="281056"/>
            <a:ext cx="7793037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ES_tradnl" altLang="en-US">
                <a:solidFill>
                  <a:schemeClr val="bg1"/>
                </a:solidFill>
                <a:latin typeface="Montserrat ExtraBold" panose="00000900000000000000" pitchFamily="2" charset="0"/>
              </a:rPr>
              <a:t>Ejemplos </a:t>
            </a:r>
            <a:r>
              <a:rPr lang="es-ES_tradnl" altLang="en-US" b="1">
                <a:solidFill>
                  <a:schemeClr val="bg1"/>
                </a:solidFill>
                <a:latin typeface="Montserrat" panose="00000500000000000000" pitchFamily="2" charset="0"/>
              </a:rPr>
              <a:t>r</a:t>
            </a:r>
            <a:r>
              <a:rPr lang="es-ES_tradnl" altLang="en-US" b="1" baseline="3000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endParaRPr lang="es-ES_tradnl" altLang="en-US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6EFD8C-105C-416D-4F86-6625CC17D22C}"/>
              </a:ext>
            </a:extLst>
          </p:cNvPr>
          <p:cNvCxnSpPr>
            <a:cxnSpLocks/>
          </p:cNvCxnSpPr>
          <p:nvPr/>
        </p:nvCxnSpPr>
        <p:spPr>
          <a:xfrm>
            <a:off x="0" y="1211072"/>
            <a:ext cx="46360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094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987868" y="617424"/>
                <a:ext cx="7620000" cy="1822426"/>
              </a:xfrm>
            </p:spPr>
            <p:txBody>
              <a:bodyPr/>
              <a:lstStyle/>
              <a:p>
                <a:pPr eaLnBrk="1" hangingPunct="1"/>
                <a:endParaRPr lang="es-ES_tradnl" altLang="en-US" sz="2700" dirty="0">
                  <a:latin typeface="Montserrat" panose="00000500000000000000" pitchFamily="2" charset="0"/>
                </a:endParaRPr>
              </a:p>
              <a:p>
                <a:pPr marL="0" indent="0" eaLnBrk="1" hangingPunct="1">
                  <a:buNone/>
                </a:pPr>
                <a:r>
                  <a:rPr lang="es-ES_tradnl" altLang="en-US" sz="2700" dirty="0">
                    <a:latin typeface="Montserrat" panose="00000500000000000000" pitchFamily="2" charset="0"/>
                  </a:rPr>
                  <a:t>Estimación: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_tradnl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num>
                        <m:den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den>
                      </m:f>
                    </m:oMath>
                  </m:oMathPara>
                </a14:m>
                <a:endParaRPr lang="es-ES_tradnl" altLang="en-US" sz="24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987868" y="617424"/>
                <a:ext cx="7620000" cy="1822426"/>
              </a:xfrm>
              <a:blipFill>
                <a:blip r:embed="rId4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61794" y="324862"/>
            <a:ext cx="9211263" cy="762000"/>
          </a:xfrm>
        </p:spPr>
        <p:txBody>
          <a:bodyPr>
            <a:normAutofit fontScale="90000"/>
          </a:bodyPr>
          <a:lstStyle/>
          <a:p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Coeficiente de determinación, r</a:t>
            </a:r>
            <a:r>
              <a:rPr lang="es-ES_tradnl" altLang="en-US" baseline="30000" dirty="0">
                <a:solidFill>
                  <a:srgbClr val="242537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767497" y="3072578"/>
            <a:ext cx="6884" cy="302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3047049" y="2911163"/>
            <a:ext cx="6242049" cy="262755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613718" y="5583959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27618" y="2170834"/>
            <a:ext cx="457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928418" y="6071321"/>
            <a:ext cx="4572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54768" y="5183909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651693" y="3240809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151755" y="3270972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3002281" y="2685184"/>
            <a:ext cx="6323013" cy="3452813"/>
          </a:xfrm>
          <a:custGeom>
            <a:avLst/>
            <a:gdLst>
              <a:gd name="T0" fmla="*/ 2147483646 w 3983"/>
              <a:gd name="T1" fmla="*/ 0 h 2175"/>
              <a:gd name="T2" fmla="*/ 0 w 3983"/>
              <a:gd name="T3" fmla="*/ 2147483646 h 2175"/>
              <a:gd name="T4" fmla="*/ 2147483646 w 3983"/>
              <a:gd name="T5" fmla="*/ 2147483646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616519" y="2762972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616519" y="3323358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616519" y="3637683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616519" y="3945658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616519" y="4261572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616519" y="4575897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616519" y="4883872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616519" y="5198197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16519" y="5506172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616519" y="5822083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475231" y="4483821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6040755" y="6411047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9" name="AutoShape 36"/>
          <p:cNvSpPr>
            <a:spLocks/>
          </p:cNvSpPr>
          <p:nvPr/>
        </p:nvSpPr>
        <p:spPr bwMode="auto">
          <a:xfrm>
            <a:off x="2773680" y="5538715"/>
            <a:ext cx="158970" cy="518318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E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7421880" y="3751983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9067800" y="3005858"/>
            <a:ext cx="32068" cy="746125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 flipH="1">
            <a:off x="6844012" y="3060987"/>
            <a:ext cx="132073" cy="787806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6683392" y="3908234"/>
            <a:ext cx="152400" cy="152400"/>
          </a:xfrm>
          <a:custGeom>
            <a:avLst/>
            <a:gdLst>
              <a:gd name="T0" fmla="*/ 0 w 286"/>
              <a:gd name="T1" fmla="*/ 2147483646 h 286"/>
              <a:gd name="T2" fmla="*/ 2147483646 w 286"/>
              <a:gd name="T3" fmla="*/ 2147483646 h 286"/>
              <a:gd name="T4" fmla="*/ 2147483646 w 286"/>
              <a:gd name="T5" fmla="*/ 2147483646 h 286"/>
              <a:gd name="T6" fmla="*/ 2147483646 w 286"/>
              <a:gd name="T7" fmla="*/ 2147483646 h 286"/>
              <a:gd name="T8" fmla="*/ 2147483646 w 286"/>
              <a:gd name="T9" fmla="*/ 2147483646 h 286"/>
              <a:gd name="T10" fmla="*/ 2147483646 w 286"/>
              <a:gd name="T11" fmla="*/ 0 h 286"/>
              <a:gd name="T12" fmla="*/ 2147483646 w 286"/>
              <a:gd name="T13" fmla="*/ 2147483646 h 286"/>
              <a:gd name="T14" fmla="*/ 2147483646 w 286"/>
              <a:gd name="T15" fmla="*/ 2147483646 h 286"/>
              <a:gd name="T16" fmla="*/ 2147483646 w 286"/>
              <a:gd name="T17" fmla="*/ 2147483646 h 286"/>
              <a:gd name="T18" fmla="*/ 2147483646 w 286"/>
              <a:gd name="T19" fmla="*/ 2147483646 h 286"/>
              <a:gd name="T20" fmla="*/ 2147483646 w 286"/>
              <a:gd name="T21" fmla="*/ 2147483646 h 286"/>
              <a:gd name="T22" fmla="*/ 2147483646 w 286"/>
              <a:gd name="T23" fmla="*/ 2147483646 h 286"/>
              <a:gd name="T24" fmla="*/ 2147483646 w 286"/>
              <a:gd name="T25" fmla="*/ 2147483646 h 286"/>
              <a:gd name="T26" fmla="*/ 2147483646 w 286"/>
              <a:gd name="T27" fmla="*/ 2147483646 h 286"/>
              <a:gd name="T28" fmla="*/ 2147483646 w 286"/>
              <a:gd name="T29" fmla="*/ 2147483646 h 286"/>
              <a:gd name="T30" fmla="*/ 2147483646 w 286"/>
              <a:gd name="T31" fmla="*/ 2147483646 h 286"/>
              <a:gd name="T32" fmla="*/ 2147483646 w 286"/>
              <a:gd name="T33" fmla="*/ 2147483646 h 286"/>
              <a:gd name="T34" fmla="*/ 2147483646 w 286"/>
              <a:gd name="T35" fmla="*/ 2147483646 h 286"/>
              <a:gd name="T36" fmla="*/ 2147483646 w 286"/>
              <a:gd name="T37" fmla="*/ 2147483646 h 286"/>
              <a:gd name="T38" fmla="*/ 2147483646 w 286"/>
              <a:gd name="T39" fmla="*/ 2147483646 h 286"/>
              <a:gd name="T40" fmla="*/ 0 w 286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4526280" y="6114183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  <a:r>
              <a:rPr kumimoji="0" lang="es-ES_tradnl" altLang="en-US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i</a:t>
            </a:r>
          </a:p>
        </p:txBody>
      </p:sp>
      <p:sp>
        <p:nvSpPr>
          <p:cNvPr id="47" name="Freeform 44"/>
          <p:cNvSpPr>
            <a:spLocks/>
          </p:cNvSpPr>
          <p:nvPr/>
        </p:nvSpPr>
        <p:spPr bwMode="auto">
          <a:xfrm>
            <a:off x="6520498" y="2630017"/>
            <a:ext cx="455612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7600309" y="3784149"/>
            <a:ext cx="220980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Pendiente = β</a:t>
            </a:r>
            <a:r>
              <a:rPr kumimoji="0" lang="es-ES_tradnl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848044" y="5352184"/>
            <a:ext cx="2001837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Intercepto = β</a:t>
            </a:r>
            <a:r>
              <a:rPr kumimoji="0" lang="es-ES_tradnl" altLang="en-US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0</a:t>
            </a:r>
            <a:r>
              <a:rPr kumimoji="0" lang="es-ES_tradnl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  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6901084" y="3184753"/>
            <a:ext cx="10042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SSE</a:t>
            </a:r>
            <a:endParaRPr kumimoji="0" lang="es-ES_tradnl" altLang="en-US" sz="2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6946568" y="2580135"/>
            <a:ext cx="6023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  <a:r>
              <a:rPr kumimoji="0" lang="es-ES_tradnl" altLang="en-US" sz="26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i</a:t>
            </a:r>
            <a:endParaRPr kumimoji="0" lang="es-ES_tradnl" altLang="en-US" sz="2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6813940" y="3796327"/>
                <a:ext cx="602382" cy="503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00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6699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s-ES_tradnl" altLang="en-US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s-ES" altLang="en-US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kumimoji="0" lang="es-ES_tradnl" alt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i</a:t>
                </a:r>
              </a:p>
            </p:txBody>
          </p:sp>
        </mc:Choice>
        <mc:Fallback xmlns="">
          <p:sp>
            <p:nvSpPr>
              <p:cNvPr id="54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3940" y="3796327"/>
                <a:ext cx="602382" cy="503279"/>
              </a:xfrm>
              <a:prstGeom prst="rect">
                <a:avLst/>
              </a:prstGeom>
              <a:blipFill>
                <a:blip r:embed="rId5"/>
                <a:stretch>
                  <a:fillRect b="-29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94779"/>
              </p:ext>
            </p:extLst>
          </p:nvPr>
        </p:nvGraphicFramePr>
        <p:xfrm>
          <a:off x="9353245" y="2662064"/>
          <a:ext cx="317500" cy="45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39639" imgH="203112" progId="Equation.3">
                  <p:embed/>
                </p:oleObj>
              </mc:Choice>
              <mc:Fallback>
                <p:oleObj name="Ecuación" r:id="rId6" imgW="139639" imgH="203112" progId="Equation.3">
                  <p:embed/>
                  <p:pic>
                    <p:nvPicPr>
                      <p:cNvPr id="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3245" y="2662064"/>
                        <a:ext cx="317500" cy="455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ector recto 4"/>
          <p:cNvCxnSpPr/>
          <p:nvPr/>
        </p:nvCxnSpPr>
        <p:spPr>
          <a:xfrm flipV="1">
            <a:off x="3047049" y="4883871"/>
            <a:ext cx="57228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8892349" y="4709367"/>
                <a:ext cx="206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s-CO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49" y="4709367"/>
                <a:ext cx="206018" cy="276999"/>
              </a:xfrm>
              <a:prstGeom prst="rect">
                <a:avLst/>
              </a:prstGeom>
              <a:blipFill>
                <a:blip r:embed="rId8"/>
                <a:stretch>
                  <a:fillRect l="-26471" t="-4444" r="-41176" b="-88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utoShape 39"/>
          <p:cNvSpPr>
            <a:spLocks/>
          </p:cNvSpPr>
          <p:nvPr/>
        </p:nvSpPr>
        <p:spPr bwMode="auto">
          <a:xfrm flipH="1">
            <a:off x="6819148" y="4115801"/>
            <a:ext cx="156936" cy="722942"/>
          </a:xfrm>
          <a:prstGeom prst="leftBrace">
            <a:avLst>
              <a:gd name="adj1" fmla="val 54167"/>
              <a:gd name="adj2" fmla="val 42627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3" name="Text Box 49"/>
          <p:cNvSpPr txBox="1">
            <a:spLocks noChangeArrowheads="1"/>
          </p:cNvSpPr>
          <p:nvPr/>
        </p:nvSpPr>
        <p:spPr bwMode="auto">
          <a:xfrm>
            <a:off x="6941445" y="4267570"/>
            <a:ext cx="10042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SSR</a:t>
            </a:r>
            <a:endParaRPr kumimoji="0" lang="es-ES_tradnl" altLang="en-US" sz="2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4" name="AutoShape 39"/>
          <p:cNvSpPr>
            <a:spLocks/>
          </p:cNvSpPr>
          <p:nvPr/>
        </p:nvSpPr>
        <p:spPr bwMode="auto">
          <a:xfrm>
            <a:off x="6284777" y="3081565"/>
            <a:ext cx="207309" cy="1757061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5" name="Text Box 49"/>
          <p:cNvSpPr txBox="1">
            <a:spLocks noChangeArrowheads="1"/>
          </p:cNvSpPr>
          <p:nvPr/>
        </p:nvSpPr>
        <p:spPr bwMode="auto">
          <a:xfrm>
            <a:off x="5202112" y="3776011"/>
            <a:ext cx="10042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SST</a:t>
            </a:r>
            <a:endParaRPr kumimoji="0" lang="es-ES_tradnl" altLang="en-US" sz="2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24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  <p:bldP spid="9" grpId="0" animBg="1"/>
      <p:bldP spid="10" grpId="0" animBg="1"/>
      <p:bldP spid="12" grpId="0"/>
      <p:bldP spid="14" grpId="0"/>
      <p:bldP spid="15" grpId="0"/>
      <p:bldP spid="18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9" grpId="0" animBg="1"/>
      <p:bldP spid="40" grpId="0" animBg="1"/>
      <p:bldP spid="41" grpId="0" animBg="1"/>
      <p:bldP spid="42" grpId="0" animBg="1"/>
      <p:bldP spid="43" grpId="0" animBg="1"/>
      <p:bldP spid="46" grpId="0"/>
      <p:bldP spid="47" grpId="0" animBg="1"/>
      <p:bldP spid="50" grpId="0"/>
      <p:bldP spid="51" grpId="0"/>
      <p:bldP spid="52" grpId="0"/>
      <p:bldP spid="53" grpId="0"/>
      <p:bldP spid="54" grpId="0"/>
      <p:bldP spid="56" grpId="0"/>
      <p:bldP spid="62" grpId="0" animBg="1"/>
      <p:bldP spid="63" grpId="0"/>
      <p:bldP spid="64" grpId="0" animBg="1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630887" y="1261872"/>
                <a:ext cx="8750808" cy="5093208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endParaRPr lang="es-ES_tradnl" altLang="en-US" sz="2700" dirty="0">
                  <a:latin typeface="Montserrat" panose="00000500000000000000" pitchFamily="2" charset="0"/>
                </a:endParaRPr>
              </a:p>
              <a:p>
                <a:pPr marL="0" indent="0" eaLnBrk="1" hangingPunct="1">
                  <a:buNone/>
                </a:pPr>
                <a:r>
                  <a:rPr lang="es-ES_tradnl" altLang="en-US" sz="2700" dirty="0">
                    <a:latin typeface="Montserrat" panose="00000500000000000000" pitchFamily="2" charset="0"/>
                  </a:rPr>
                  <a:t>Estimación: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_tradnl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𝑅𝑒𝑔𝑟𝑒𝑠𝑠𝑖𝑜𝑛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num>
                        <m:den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den>
                      </m:f>
                    </m:oMath>
                  </m:oMathPara>
                </a14:m>
                <a:endParaRPr lang="es-ES_tradnl" altLang="en-US" sz="240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s-ES_tradnl" altLang="en-US" sz="2400" i="1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_tradnl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num>
                        <m:den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altLang="en-US" sz="2400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den>
                      </m:f>
                    </m:oMath>
                  </m:oMathPara>
                </a14:m>
                <a:endParaRPr lang="es-ES_tradnl" altLang="en-US" sz="240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s-ES_tradnl" altLang="en-US" sz="240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r>
                  <a:rPr lang="es-ES_tradnl" altLang="en-US" sz="2400" dirty="0">
                    <a:latin typeface="Montserrat" panose="00000500000000000000" pitchFamily="2" charset="0"/>
                  </a:rPr>
                  <a:t>Donde,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n-US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𝑆𝑇</m:t>
                      </m:r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altLang="en-US" sz="240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n-US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𝑆𝑅</m:t>
                      </m:r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altLang="en-US" sz="24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altLang="en-US" sz="24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altLang="en-US" sz="24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altLang="en-US" sz="240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n-US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s-E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alt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ES" altLang="en-US" sz="2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altLang="en-US" sz="24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altLang="en-US" sz="24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altLang="en-US" sz="24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alt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altLang="en-US" sz="240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s-ES_tradnl" altLang="en-US" sz="24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630887" y="1261872"/>
                <a:ext cx="8750808" cy="5093208"/>
              </a:xfrm>
              <a:blipFill>
                <a:blip r:embed="rId4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1">
            <a:extLst>
              <a:ext uri="{FF2B5EF4-FFF2-40B4-BE49-F238E27FC236}">
                <a16:creationId xmlns:a16="http://schemas.microsoft.com/office/drawing/2014/main" id="{49BE22EC-A9E4-48F0-B4C9-3DD64489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0" y="0"/>
            <a:ext cx="571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201C7C8-9B65-FF88-A02B-A091C71EAEE0}"/>
              </a:ext>
            </a:extLst>
          </p:cNvPr>
          <p:cNvSpPr txBox="1">
            <a:spLocks noChangeArrowheads="1"/>
          </p:cNvSpPr>
          <p:nvPr/>
        </p:nvSpPr>
        <p:spPr>
          <a:xfrm>
            <a:off x="361794" y="324862"/>
            <a:ext cx="9211263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>
                <a:solidFill>
                  <a:srgbClr val="242537"/>
                </a:solidFill>
                <a:latin typeface="Montserrat ExtraBold" panose="00000900000000000000" pitchFamily="2" charset="0"/>
              </a:rPr>
              <a:t>Coeficiente de determinación, r</a:t>
            </a:r>
            <a:r>
              <a:rPr lang="es-ES_tradnl" altLang="en-US" baseline="30000">
                <a:solidFill>
                  <a:srgbClr val="242537"/>
                </a:solidFill>
                <a:latin typeface="Montserrat ExtraBold" panose="00000900000000000000" pitchFamily="2" charset="0"/>
              </a:rPr>
              <a:t>2</a:t>
            </a:r>
            <a:endParaRPr lang="es-ES_tradnl" altLang="en-US" baseline="30000" dirty="0">
              <a:solidFill>
                <a:srgbClr val="242537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12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459" name="Oval 4"/>
          <p:cNvSpPr>
            <a:spLocks noChangeArrowheads="1"/>
          </p:cNvSpPr>
          <p:nvPr/>
        </p:nvSpPr>
        <p:spPr bwMode="auto">
          <a:xfrm rot="14317620">
            <a:off x="41910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0" name="Oval 5"/>
          <p:cNvSpPr>
            <a:spLocks noChangeArrowheads="1"/>
          </p:cNvSpPr>
          <p:nvPr/>
        </p:nvSpPr>
        <p:spPr bwMode="auto">
          <a:xfrm rot="14317620">
            <a:off x="2895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 rot="14317620">
            <a:off x="4648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 rot="14317620">
            <a:off x="3276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 rot="14317620">
            <a:off x="4038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 rot="14317620">
            <a:off x="4343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 rot="1431762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 rot="14317620">
            <a:off x="2819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 rot="14317620">
            <a:off x="3124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8" name="Oval 13"/>
          <p:cNvSpPr>
            <a:spLocks noChangeArrowheads="1"/>
          </p:cNvSpPr>
          <p:nvPr/>
        </p:nvSpPr>
        <p:spPr bwMode="auto">
          <a:xfrm rot="14317620">
            <a:off x="33528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69" name="Oval 14"/>
          <p:cNvSpPr>
            <a:spLocks noChangeArrowheads="1"/>
          </p:cNvSpPr>
          <p:nvPr/>
        </p:nvSpPr>
        <p:spPr bwMode="auto">
          <a:xfrm rot="14317620">
            <a:off x="3962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70" name="Oval 15"/>
          <p:cNvSpPr>
            <a:spLocks noChangeArrowheads="1"/>
          </p:cNvSpPr>
          <p:nvPr/>
        </p:nvSpPr>
        <p:spPr bwMode="auto">
          <a:xfrm rot="14317620">
            <a:off x="3886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71" name="Oval 16"/>
          <p:cNvSpPr>
            <a:spLocks noChangeArrowheads="1"/>
          </p:cNvSpPr>
          <p:nvPr/>
        </p:nvSpPr>
        <p:spPr bwMode="auto">
          <a:xfrm rot="14317620">
            <a:off x="36576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2209801" y="4465639"/>
            <a:ext cx="35779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4929188" y="6065839"/>
            <a:ext cx="3674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476" name="Oval 21"/>
          <p:cNvSpPr>
            <a:spLocks noChangeArrowheads="1"/>
          </p:cNvSpPr>
          <p:nvPr/>
        </p:nvSpPr>
        <p:spPr bwMode="auto">
          <a:xfrm rot="14317620">
            <a:off x="2743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77" name="Oval 22"/>
          <p:cNvSpPr>
            <a:spLocks noChangeArrowheads="1"/>
          </p:cNvSpPr>
          <p:nvPr/>
        </p:nvSpPr>
        <p:spPr bwMode="auto">
          <a:xfrm rot="14317620">
            <a:off x="2971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78" name="Oval 23"/>
          <p:cNvSpPr>
            <a:spLocks noChangeArrowheads="1"/>
          </p:cNvSpPr>
          <p:nvPr/>
        </p:nvSpPr>
        <p:spPr bwMode="auto">
          <a:xfrm rot="14317620">
            <a:off x="4648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79" name="Oval 24"/>
          <p:cNvSpPr>
            <a:spLocks noChangeArrowheads="1"/>
          </p:cNvSpPr>
          <p:nvPr/>
        </p:nvSpPr>
        <p:spPr bwMode="auto">
          <a:xfrm rot="14317620">
            <a:off x="4800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0" name="Oval 25"/>
          <p:cNvSpPr>
            <a:spLocks noChangeArrowheads="1"/>
          </p:cNvSpPr>
          <p:nvPr/>
        </p:nvSpPr>
        <p:spPr bwMode="auto">
          <a:xfrm rot="14317620">
            <a:off x="3200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1" name="Oval 26"/>
          <p:cNvSpPr>
            <a:spLocks noChangeArrowheads="1"/>
          </p:cNvSpPr>
          <p:nvPr/>
        </p:nvSpPr>
        <p:spPr bwMode="auto">
          <a:xfrm rot="14317620">
            <a:off x="4419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2" name="Oval 27"/>
          <p:cNvSpPr>
            <a:spLocks noChangeArrowheads="1"/>
          </p:cNvSpPr>
          <p:nvPr/>
        </p:nvSpPr>
        <p:spPr bwMode="auto">
          <a:xfrm rot="14317620">
            <a:off x="4038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3" name="Oval 28"/>
          <p:cNvSpPr>
            <a:spLocks noChangeArrowheads="1"/>
          </p:cNvSpPr>
          <p:nvPr/>
        </p:nvSpPr>
        <p:spPr bwMode="auto">
          <a:xfrm rot="14317620">
            <a:off x="4114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4" name="Oval 29"/>
          <p:cNvSpPr>
            <a:spLocks noChangeArrowheads="1"/>
          </p:cNvSpPr>
          <p:nvPr/>
        </p:nvSpPr>
        <p:spPr bwMode="auto">
          <a:xfrm rot="14317620">
            <a:off x="3733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5" name="Oval 30"/>
          <p:cNvSpPr>
            <a:spLocks noChangeArrowheads="1"/>
          </p:cNvSpPr>
          <p:nvPr/>
        </p:nvSpPr>
        <p:spPr bwMode="auto">
          <a:xfrm rot="14317620">
            <a:off x="2819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6" name="Oval 31"/>
          <p:cNvSpPr>
            <a:spLocks noChangeArrowheads="1"/>
          </p:cNvSpPr>
          <p:nvPr/>
        </p:nvSpPr>
        <p:spPr bwMode="auto">
          <a:xfrm rot="14317620">
            <a:off x="31242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7" name="Oval 32"/>
          <p:cNvSpPr>
            <a:spLocks noChangeArrowheads="1"/>
          </p:cNvSpPr>
          <p:nvPr/>
        </p:nvSpPr>
        <p:spPr bwMode="auto">
          <a:xfrm rot="14317620">
            <a:off x="3429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8" name="Oval 33"/>
          <p:cNvSpPr>
            <a:spLocks noChangeArrowheads="1"/>
          </p:cNvSpPr>
          <p:nvPr/>
        </p:nvSpPr>
        <p:spPr bwMode="auto">
          <a:xfrm rot="14317620">
            <a:off x="4343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89" name="Oval 34"/>
          <p:cNvSpPr>
            <a:spLocks noChangeArrowheads="1"/>
          </p:cNvSpPr>
          <p:nvPr/>
        </p:nvSpPr>
        <p:spPr bwMode="auto">
          <a:xfrm rot="14317620">
            <a:off x="3810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90" name="Oval 35"/>
          <p:cNvSpPr>
            <a:spLocks noChangeArrowheads="1"/>
          </p:cNvSpPr>
          <p:nvPr/>
        </p:nvSpPr>
        <p:spPr bwMode="auto">
          <a:xfrm rot="14317620">
            <a:off x="3581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91" name="Text Box 36"/>
          <p:cNvSpPr txBox="1">
            <a:spLocks noChangeArrowheads="1"/>
          </p:cNvSpPr>
          <p:nvPr/>
        </p:nvSpPr>
        <p:spPr bwMode="auto">
          <a:xfrm>
            <a:off x="2209801" y="2255839"/>
            <a:ext cx="35779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19492" name="Line 37"/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493" name="Oval 38"/>
          <p:cNvSpPr>
            <a:spLocks noChangeArrowheads="1"/>
          </p:cNvSpPr>
          <p:nvPr/>
        </p:nvSpPr>
        <p:spPr bwMode="auto">
          <a:xfrm rot="14317620">
            <a:off x="46482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94" name="Text Box 39"/>
          <p:cNvSpPr txBox="1">
            <a:spLocks noChangeArrowheads="1"/>
          </p:cNvSpPr>
          <p:nvPr/>
        </p:nvSpPr>
        <p:spPr bwMode="auto">
          <a:xfrm>
            <a:off x="4929188" y="3856039"/>
            <a:ext cx="3674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19495" name="Line 41"/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496" name="Oval 42"/>
          <p:cNvSpPr>
            <a:spLocks noChangeArrowheads="1"/>
          </p:cNvSpPr>
          <p:nvPr/>
        </p:nvSpPr>
        <p:spPr bwMode="auto">
          <a:xfrm rot="14317620">
            <a:off x="8187866" y="5547559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09" name="Text Box 55"/>
          <p:cNvSpPr txBox="1">
            <a:spLocks noChangeArrowheads="1"/>
          </p:cNvSpPr>
          <p:nvPr/>
        </p:nvSpPr>
        <p:spPr bwMode="auto">
          <a:xfrm>
            <a:off x="7010401" y="4465639"/>
            <a:ext cx="35779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19510" name="Line 56"/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511" name="Line 57"/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512" name="Oval 58"/>
          <p:cNvSpPr>
            <a:spLocks noChangeArrowheads="1"/>
          </p:cNvSpPr>
          <p:nvPr/>
        </p:nvSpPr>
        <p:spPr bwMode="auto">
          <a:xfrm rot="14317620">
            <a:off x="75438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13" name="Oval 59"/>
          <p:cNvSpPr>
            <a:spLocks noChangeArrowheads="1"/>
          </p:cNvSpPr>
          <p:nvPr/>
        </p:nvSpPr>
        <p:spPr bwMode="auto">
          <a:xfrm rot="14317620">
            <a:off x="7772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14" name="Oval 60"/>
          <p:cNvSpPr>
            <a:spLocks noChangeArrowheads="1"/>
          </p:cNvSpPr>
          <p:nvPr/>
        </p:nvSpPr>
        <p:spPr bwMode="auto">
          <a:xfrm rot="14317620">
            <a:off x="9677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15" name="Oval 61"/>
          <p:cNvSpPr>
            <a:spLocks noChangeArrowheads="1"/>
          </p:cNvSpPr>
          <p:nvPr/>
        </p:nvSpPr>
        <p:spPr bwMode="auto">
          <a:xfrm rot="14317620">
            <a:off x="9220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16" name="Oval 62"/>
          <p:cNvSpPr>
            <a:spLocks noChangeArrowheads="1"/>
          </p:cNvSpPr>
          <p:nvPr/>
        </p:nvSpPr>
        <p:spPr bwMode="auto">
          <a:xfrm rot="14317620">
            <a:off x="8153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17" name="Oval 63"/>
          <p:cNvSpPr>
            <a:spLocks noChangeArrowheads="1"/>
          </p:cNvSpPr>
          <p:nvPr/>
        </p:nvSpPr>
        <p:spPr bwMode="auto">
          <a:xfrm rot="14317620">
            <a:off x="9677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18" name="Oval 64"/>
          <p:cNvSpPr>
            <a:spLocks noChangeArrowheads="1"/>
          </p:cNvSpPr>
          <p:nvPr/>
        </p:nvSpPr>
        <p:spPr bwMode="auto">
          <a:xfrm rot="14317620">
            <a:off x="9372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19" name="Oval 65"/>
          <p:cNvSpPr>
            <a:spLocks noChangeArrowheads="1"/>
          </p:cNvSpPr>
          <p:nvPr/>
        </p:nvSpPr>
        <p:spPr bwMode="auto">
          <a:xfrm rot="14317620">
            <a:off x="8915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20" name="Oval 66"/>
          <p:cNvSpPr>
            <a:spLocks noChangeArrowheads="1"/>
          </p:cNvSpPr>
          <p:nvPr/>
        </p:nvSpPr>
        <p:spPr bwMode="auto">
          <a:xfrm rot="14317620">
            <a:off x="85344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21" name="Oval 67"/>
          <p:cNvSpPr>
            <a:spLocks noChangeArrowheads="1"/>
          </p:cNvSpPr>
          <p:nvPr/>
        </p:nvSpPr>
        <p:spPr bwMode="auto">
          <a:xfrm rot="14317620">
            <a:off x="76962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22" name="Oval 68"/>
          <p:cNvSpPr>
            <a:spLocks noChangeArrowheads="1"/>
          </p:cNvSpPr>
          <p:nvPr/>
        </p:nvSpPr>
        <p:spPr bwMode="auto">
          <a:xfrm rot="14317620">
            <a:off x="7924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23" name="Oval 69"/>
          <p:cNvSpPr>
            <a:spLocks noChangeArrowheads="1"/>
          </p:cNvSpPr>
          <p:nvPr/>
        </p:nvSpPr>
        <p:spPr bwMode="auto">
          <a:xfrm rot="14317620">
            <a:off x="82296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24" name="Oval 70"/>
          <p:cNvSpPr>
            <a:spLocks noChangeArrowheads="1"/>
          </p:cNvSpPr>
          <p:nvPr/>
        </p:nvSpPr>
        <p:spPr bwMode="auto">
          <a:xfrm rot="14317620">
            <a:off x="9144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25" name="Oval 71"/>
          <p:cNvSpPr>
            <a:spLocks noChangeArrowheads="1"/>
          </p:cNvSpPr>
          <p:nvPr/>
        </p:nvSpPr>
        <p:spPr bwMode="auto">
          <a:xfrm rot="14317620">
            <a:off x="8610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26" name="Oval 72"/>
          <p:cNvSpPr>
            <a:spLocks noChangeArrowheads="1"/>
          </p:cNvSpPr>
          <p:nvPr/>
        </p:nvSpPr>
        <p:spPr bwMode="auto">
          <a:xfrm rot="14317620">
            <a:off x="8839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27" name="Text Box 73"/>
          <p:cNvSpPr txBox="1">
            <a:spLocks noChangeArrowheads="1"/>
          </p:cNvSpPr>
          <p:nvPr/>
        </p:nvSpPr>
        <p:spPr bwMode="auto">
          <a:xfrm>
            <a:off x="7010401" y="2255839"/>
            <a:ext cx="35779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19528" name="Line 74"/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529" name="Oval 75"/>
          <p:cNvSpPr>
            <a:spLocks noChangeArrowheads="1"/>
          </p:cNvSpPr>
          <p:nvPr/>
        </p:nvSpPr>
        <p:spPr bwMode="auto">
          <a:xfrm rot="14317620">
            <a:off x="9448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530" name="Text Box 76"/>
          <p:cNvSpPr txBox="1">
            <a:spLocks noChangeArrowheads="1"/>
          </p:cNvSpPr>
          <p:nvPr/>
        </p:nvSpPr>
        <p:spPr bwMode="auto">
          <a:xfrm>
            <a:off x="9729788" y="3856039"/>
            <a:ext cx="3674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19531" name="Text Box 77"/>
          <p:cNvSpPr txBox="1">
            <a:spLocks noChangeArrowheads="1"/>
          </p:cNvSpPr>
          <p:nvPr/>
        </p:nvSpPr>
        <p:spPr bwMode="auto">
          <a:xfrm>
            <a:off x="9753601" y="6065839"/>
            <a:ext cx="3674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19532" name="Text Box 78"/>
          <p:cNvSpPr txBox="1">
            <a:spLocks noChangeArrowheads="1"/>
          </p:cNvSpPr>
          <p:nvPr/>
        </p:nvSpPr>
        <p:spPr bwMode="auto">
          <a:xfrm>
            <a:off x="2567591" y="1703329"/>
            <a:ext cx="2991485" cy="400110"/>
          </a:xfrm>
          <a:prstGeom prst="rect">
            <a:avLst/>
          </a:prstGeom>
          <a:solidFill>
            <a:srgbClr val="B89637"/>
          </a:solidFill>
          <a:ln w="1270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Relaciones lineales</a:t>
            </a:r>
          </a:p>
        </p:txBody>
      </p:sp>
      <p:sp>
        <p:nvSpPr>
          <p:cNvPr id="19533" name="Text Box 79"/>
          <p:cNvSpPr txBox="1">
            <a:spLocks noChangeArrowheads="1"/>
          </p:cNvSpPr>
          <p:nvPr/>
        </p:nvSpPr>
        <p:spPr bwMode="auto">
          <a:xfrm>
            <a:off x="7239000" y="1676401"/>
            <a:ext cx="3200400" cy="409575"/>
          </a:xfrm>
          <a:prstGeom prst="rect">
            <a:avLst/>
          </a:prstGeom>
          <a:solidFill>
            <a:srgbClr val="B89637"/>
          </a:solidFill>
          <a:ln w="1270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Otras relaciones</a:t>
            </a:r>
          </a:p>
        </p:txBody>
      </p:sp>
      <p:sp>
        <p:nvSpPr>
          <p:cNvPr id="19534" name="Line 80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535" name="Line 81"/>
          <p:cNvSpPr>
            <a:spLocks noChangeShapeType="1"/>
          </p:cNvSpPr>
          <p:nvPr/>
        </p:nvSpPr>
        <p:spPr bwMode="auto">
          <a:xfrm flipV="1">
            <a:off x="2667000" y="2590800"/>
            <a:ext cx="2362200" cy="1143000"/>
          </a:xfrm>
          <a:prstGeom prst="line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536" name="Line 82"/>
          <p:cNvSpPr>
            <a:spLocks noChangeShapeType="1"/>
          </p:cNvSpPr>
          <p:nvPr/>
        </p:nvSpPr>
        <p:spPr bwMode="auto">
          <a:xfrm>
            <a:off x="2819400" y="4724400"/>
            <a:ext cx="1828800" cy="1295400"/>
          </a:xfrm>
          <a:prstGeom prst="line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537" name="Freeform 83"/>
          <p:cNvSpPr>
            <a:spLocks/>
          </p:cNvSpPr>
          <p:nvPr/>
        </p:nvSpPr>
        <p:spPr bwMode="auto">
          <a:xfrm>
            <a:off x="7620000" y="2692400"/>
            <a:ext cx="2209800" cy="1117600"/>
          </a:xfrm>
          <a:custGeom>
            <a:avLst/>
            <a:gdLst>
              <a:gd name="T0" fmla="*/ 0 w 1392"/>
              <a:gd name="T1" fmla="*/ 2147483646 h 704"/>
              <a:gd name="T2" fmla="*/ 2147483646 w 1392"/>
              <a:gd name="T3" fmla="*/ 2147483646 h 704"/>
              <a:gd name="T4" fmla="*/ 2147483646 w 1392"/>
              <a:gd name="T5" fmla="*/ 2147483646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74FB89-7ECD-4D0D-9006-EE9A6DC9E547}"/>
              </a:ext>
            </a:extLst>
          </p:cNvPr>
          <p:cNvGrpSpPr/>
          <p:nvPr/>
        </p:nvGrpSpPr>
        <p:grpSpPr>
          <a:xfrm rot="4357707">
            <a:off x="7734300" y="4523076"/>
            <a:ext cx="1981200" cy="1676400"/>
            <a:chOff x="7620000" y="4343400"/>
            <a:chExt cx="1981200" cy="1676400"/>
          </a:xfrm>
        </p:grpSpPr>
        <p:sp>
          <p:nvSpPr>
            <p:cNvPr id="19497" name="Oval 43"/>
            <p:cNvSpPr>
              <a:spLocks noChangeArrowheads="1"/>
            </p:cNvSpPr>
            <p:nvPr/>
          </p:nvSpPr>
          <p:spPr bwMode="auto">
            <a:xfrm rot="14317620">
              <a:off x="7848600" y="5562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498" name="Oval 44"/>
            <p:cNvSpPr>
              <a:spLocks noChangeArrowheads="1"/>
            </p:cNvSpPr>
            <p:nvPr/>
          </p:nvSpPr>
          <p:spPr bwMode="auto">
            <a:xfrm rot="14317620">
              <a:off x="9372600" y="4495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499" name="Oval 45"/>
            <p:cNvSpPr>
              <a:spLocks noChangeArrowheads="1"/>
            </p:cNvSpPr>
            <p:nvPr/>
          </p:nvSpPr>
          <p:spPr bwMode="auto">
            <a:xfrm rot="14317620">
              <a:off x="9296400" y="4800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0" name="Oval 46"/>
            <p:cNvSpPr>
              <a:spLocks noChangeArrowheads="1"/>
            </p:cNvSpPr>
            <p:nvPr/>
          </p:nvSpPr>
          <p:spPr bwMode="auto">
            <a:xfrm rot="14317620">
              <a:off x="7924800" y="5791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1" name="Oval 47"/>
            <p:cNvSpPr>
              <a:spLocks noChangeArrowheads="1"/>
            </p:cNvSpPr>
            <p:nvPr/>
          </p:nvSpPr>
          <p:spPr bwMode="auto">
            <a:xfrm rot="14317620">
              <a:off x="8991600" y="4648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2" name="Oval 48"/>
            <p:cNvSpPr>
              <a:spLocks noChangeArrowheads="1"/>
            </p:cNvSpPr>
            <p:nvPr/>
          </p:nvSpPr>
          <p:spPr bwMode="auto">
            <a:xfrm rot="14317620">
              <a:off x="8915400" y="5410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3" name="Oval 49"/>
            <p:cNvSpPr>
              <a:spLocks noChangeArrowheads="1"/>
            </p:cNvSpPr>
            <p:nvPr/>
          </p:nvSpPr>
          <p:spPr bwMode="auto">
            <a:xfrm rot="14317620">
              <a:off x="8839200" y="5105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4" name="Oval 50"/>
            <p:cNvSpPr>
              <a:spLocks noChangeArrowheads="1"/>
            </p:cNvSpPr>
            <p:nvPr/>
          </p:nvSpPr>
          <p:spPr bwMode="auto">
            <a:xfrm rot="14317620">
              <a:off x="9144000" y="4343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5" name="Oval 51"/>
            <p:cNvSpPr>
              <a:spLocks noChangeArrowheads="1"/>
            </p:cNvSpPr>
            <p:nvPr/>
          </p:nvSpPr>
          <p:spPr bwMode="auto">
            <a:xfrm rot="14317620">
              <a:off x="8153400" y="5486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6" name="Oval 52"/>
            <p:cNvSpPr>
              <a:spLocks noChangeArrowheads="1"/>
            </p:cNvSpPr>
            <p:nvPr/>
          </p:nvSpPr>
          <p:spPr bwMode="auto">
            <a:xfrm rot="14317620">
              <a:off x="9144000" y="5105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7" name="Oval 53"/>
            <p:cNvSpPr>
              <a:spLocks noChangeArrowheads="1"/>
            </p:cNvSpPr>
            <p:nvPr/>
          </p:nvSpPr>
          <p:spPr bwMode="auto">
            <a:xfrm rot="14317620">
              <a:off x="8534400" y="5334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08" name="Oval 54"/>
            <p:cNvSpPr>
              <a:spLocks noChangeArrowheads="1"/>
            </p:cNvSpPr>
            <p:nvPr/>
          </p:nvSpPr>
          <p:spPr bwMode="auto">
            <a:xfrm rot="14317620">
              <a:off x="8382000" y="5638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s-ES_tradnl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538" name="Freeform 84"/>
            <p:cNvSpPr>
              <a:spLocks/>
            </p:cNvSpPr>
            <p:nvPr/>
          </p:nvSpPr>
          <p:spPr bwMode="auto">
            <a:xfrm>
              <a:off x="7620000" y="4419600"/>
              <a:ext cx="1828800" cy="1447800"/>
            </a:xfrm>
            <a:custGeom>
              <a:avLst/>
              <a:gdLst>
                <a:gd name="T0" fmla="*/ 0 w 1152"/>
                <a:gd name="T1" fmla="*/ 2147483646 h 912"/>
                <a:gd name="T2" fmla="*/ 2147483646 w 1152"/>
                <a:gd name="T3" fmla="*/ 2147483646 h 912"/>
                <a:gd name="T4" fmla="*/ 2147483646 w 1152"/>
                <a:gd name="T5" fmla="*/ 0 h 912"/>
                <a:gd name="T6" fmla="*/ 0 60000 65536"/>
                <a:gd name="T7" fmla="*/ 0 60000 65536"/>
                <a:gd name="T8" fmla="*/ 0 60000 65536"/>
                <a:gd name="T9" fmla="*/ 0 w 1152"/>
                <a:gd name="T10" fmla="*/ 0 h 912"/>
                <a:gd name="T11" fmla="*/ 1152 w 115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912">
                  <a:moveTo>
                    <a:pt x="0" y="912"/>
                  </a:moveTo>
                  <a:cubicBezTo>
                    <a:pt x="312" y="844"/>
                    <a:pt x="624" y="776"/>
                    <a:pt x="816" y="624"/>
                  </a:cubicBezTo>
                  <a:cubicBezTo>
                    <a:pt x="1008" y="472"/>
                    <a:pt x="1080" y="236"/>
                    <a:pt x="1152" y="0"/>
                  </a:cubicBezTo>
                </a:path>
              </a:pathLst>
            </a:custGeom>
            <a:noFill/>
            <a:ln w="19050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Rectangle 2"/>
          <p:cNvSpPr txBox="1">
            <a:spLocks noChangeArrowheads="1"/>
          </p:cNvSpPr>
          <p:nvPr/>
        </p:nvSpPr>
        <p:spPr bwMode="auto">
          <a:xfrm>
            <a:off x="128016" y="227013"/>
            <a:ext cx="1096365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</a:rPr>
              <a:t>Tipos de relaciones entre dos variables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48A51C-2BEE-7026-4423-5F8F5759E9AC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11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29184" y="789432"/>
            <a:ext cx="11055096" cy="990600"/>
          </a:xfrm>
        </p:spPr>
        <p:txBody>
          <a:bodyPr/>
          <a:lstStyle/>
          <a:p>
            <a:pPr eaLnBrk="1" hangingPunct="1"/>
            <a:r>
              <a:rPr lang="es-ES_tradnl" altLang="en-US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Interpretando r</a:t>
            </a:r>
            <a:r>
              <a:rPr lang="es-ES_tradnl" altLang="en-US" sz="3200" baseline="30000" dirty="0">
                <a:solidFill>
                  <a:schemeClr val="bg1"/>
                </a:solidFill>
                <a:latin typeface="Montserrat ExtraBold" panose="00000900000000000000" pitchFamily="2" charset="0"/>
              </a:rPr>
              <a:t>2</a:t>
            </a:r>
            <a:r>
              <a:rPr lang="es-ES_tradnl" altLang="en-US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 en nuestro ejemplo…</a:t>
            </a:r>
            <a:endParaRPr lang="es-ES_tradnl" altLang="en-US" sz="3200" baseline="300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" name="Text Box 127"/>
          <p:cNvSpPr txBox="1">
            <a:spLocks noChangeArrowheads="1"/>
          </p:cNvSpPr>
          <p:nvPr/>
        </p:nvSpPr>
        <p:spPr bwMode="auto">
          <a:xfrm>
            <a:off x="2780188" y="2266581"/>
            <a:ext cx="6631623" cy="206210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¿Qué porcentaje de la variación en los precios de las casas es explicado por la variación en los pies cuadrados? </a:t>
            </a:r>
          </a:p>
        </p:txBody>
      </p:sp>
    </p:spTree>
    <p:extLst>
      <p:ext uri="{BB962C8B-B14F-4D97-AF65-F5344CB8AC3E}">
        <p14:creationId xmlns:p14="http://schemas.microsoft.com/office/powerpoint/2010/main" val="2235720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496" y="515112"/>
            <a:ext cx="10105485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Inferencia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sobre la pendiente o el efecto marginal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14500" y="2298192"/>
            <a:ext cx="8763000" cy="2743200"/>
          </a:xfrm>
        </p:spPr>
        <p:txBody>
          <a:bodyPr>
            <a:normAutofit fontScale="92500"/>
          </a:bodyPr>
          <a:lstStyle/>
          <a:p>
            <a:pPr marL="425450" lvl="1" indent="0" eaLnBrk="1" hangingPunct="1">
              <a:lnSpc>
                <a:spcPct val="90000"/>
              </a:lnSpc>
              <a:buNone/>
              <a:defRPr/>
            </a:pPr>
            <a:r>
              <a:rPr lang="es-ES_tradnl" altLang="en-US" sz="3600" dirty="0">
                <a:solidFill>
                  <a:schemeClr val="bg1"/>
                </a:solidFill>
                <a:latin typeface="Montserrat" panose="00000500000000000000" pitchFamily="2" charset="0"/>
              </a:rPr>
              <a:t>¿Existe una relación lineal entre X y Y?</a:t>
            </a:r>
          </a:p>
          <a:p>
            <a:pPr marL="425450" lvl="1" indent="0" eaLnBrk="1" hangingPunct="1">
              <a:lnSpc>
                <a:spcPct val="90000"/>
              </a:lnSpc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25450" lvl="1" indent="0" eaLnBrk="1" hangingPunct="1">
              <a:lnSpc>
                <a:spcPct val="90000"/>
              </a:lnSpc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Hipótesis nula y alternativa: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H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0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:  β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= 0	(no existe relación)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H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:  β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≠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0	(sí existe relación)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1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0375"/>
            <a:ext cx="10844784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Ejemplo: inferencia sobre la pendiente</a:t>
            </a:r>
          </a:p>
        </p:txBody>
      </p:sp>
      <p:sp>
        <p:nvSpPr>
          <p:cNvPr id="41987" name="Rectangle 46"/>
          <p:cNvSpPr>
            <a:spLocks noChangeArrowheads="1"/>
          </p:cNvSpPr>
          <p:nvPr/>
        </p:nvSpPr>
        <p:spPr bwMode="auto">
          <a:xfrm>
            <a:off x="4394200" y="1870076"/>
            <a:ext cx="502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Ecuación estimada:</a:t>
            </a:r>
          </a:p>
        </p:txBody>
      </p:sp>
      <p:sp>
        <p:nvSpPr>
          <p:cNvPr id="41988" name="Rectangle 47"/>
          <p:cNvSpPr>
            <a:spLocks noChangeArrowheads="1"/>
          </p:cNvSpPr>
          <p:nvPr/>
        </p:nvSpPr>
        <p:spPr bwMode="auto">
          <a:xfrm>
            <a:off x="2278316" y="3564892"/>
            <a:ext cx="8438451" cy="19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La pendiente/efecto marginal es 0.102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¿Existe una relación entre los pies cuadrados de una casa y su precio de venta? </a:t>
            </a:r>
          </a:p>
        </p:txBody>
      </p:sp>
      <p:pic>
        <p:nvPicPr>
          <p:cNvPr id="41989" name="Imagen 1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679701"/>
            <a:ext cx="82311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08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913765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dirty="0">
                <a:latin typeface="Montserrat ExtraBold" panose="00000900000000000000" pitchFamily="2" charset="0"/>
              </a:rPr>
              <a:t>Ejemplo: inferencia sobre la pendiente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27832" y="1566671"/>
            <a:ext cx="1676400" cy="99060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H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0</a:t>
            </a:r>
            <a:r>
              <a:rPr lang="es-ES_tradnl" altLang="en-US" sz="2400" dirty="0">
                <a:latin typeface="Montserrat" panose="00000500000000000000" pitchFamily="2" charset="0"/>
              </a:rPr>
              <a:t>: β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1</a:t>
            </a:r>
            <a:r>
              <a:rPr lang="es-ES_tradnl" altLang="en-US" sz="2400" dirty="0">
                <a:latin typeface="Montserrat" panose="00000500000000000000" pitchFamily="2" charset="0"/>
              </a:rPr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H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1</a:t>
            </a:r>
            <a:r>
              <a:rPr lang="es-ES_tradnl" altLang="en-US" sz="2400" dirty="0">
                <a:latin typeface="Montserrat" panose="00000500000000000000" pitchFamily="2" charset="0"/>
              </a:rPr>
              <a:t>: β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1</a:t>
            </a:r>
            <a:r>
              <a:rPr lang="es-ES_tradnl" altLang="en-US" sz="2400" dirty="0">
                <a:latin typeface="Montserrat" panose="00000500000000000000" pitchFamily="2" charset="0"/>
              </a:rPr>
              <a:t> </a:t>
            </a:r>
            <a:r>
              <a:rPr lang="es-ES_tradnl" altLang="en-US" sz="2400" dirty="0">
                <a:latin typeface="Montserrat" panose="00000500000000000000" pitchFamily="2" charset="0"/>
                <a:cs typeface="Times New Roman" panose="02020603050405020304" pitchFamily="18" charset="0"/>
              </a:rPr>
              <a:t>≠ </a:t>
            </a:r>
            <a:r>
              <a:rPr lang="es-ES_tradnl" altLang="en-US" sz="2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52601" y="1981200"/>
            <a:ext cx="36671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De R: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762691-6C0F-5E08-8CAF-F5B110A03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9631"/>
              </p:ext>
            </p:extLst>
          </p:nvPr>
        </p:nvGraphicFramePr>
        <p:xfrm>
          <a:off x="2987867" y="2639431"/>
          <a:ext cx="4391341" cy="2549323"/>
        </p:xfrm>
        <a:graphic>
          <a:graphicData uri="http://schemas.openxmlformats.org/drawingml/2006/table">
            <a:tbl>
              <a:tblPr firstRow="1" bandRow="1"/>
              <a:tblGrid>
                <a:gridCol w="2108016">
                  <a:extLst>
                    <a:ext uri="{9D8B030D-6E8A-4147-A177-3AD203B41FA5}">
                      <a16:colId xmlns:a16="http://schemas.microsoft.com/office/drawing/2014/main" val="2395215988"/>
                    </a:ext>
                  </a:extLst>
                </a:gridCol>
                <a:gridCol w="2283325">
                  <a:extLst>
                    <a:ext uri="{9D8B030D-6E8A-4147-A177-3AD203B41FA5}">
                      <a16:colId xmlns:a16="http://schemas.microsoft.com/office/drawing/2014/main" val="810451813"/>
                    </a:ext>
                  </a:extLst>
                </a:gridCol>
              </a:tblGrid>
              <a:tr h="289999">
                <a:tc>
                  <a:txBody>
                    <a:bodyPr/>
                    <a:lstStyle/>
                    <a:p>
                      <a:pPr marL="76200" marR="7620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 1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434348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(Intercept)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82.9162 ***</a:t>
                      </a:r>
                      <a:endParaRPr lang="en-DE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0570"/>
                  </a:ext>
                </a:extLst>
              </a:tr>
              <a:tr h="289999">
                <a:tc>
                  <a:txBody>
                    <a:bodyPr/>
                    <a:lstStyle/>
                    <a:p>
                      <a:pPr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(14.5281)   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34192"/>
                  </a:ext>
                </a:extLst>
              </a:tr>
              <a:tr h="296921">
                <a:tc>
                  <a:txBody>
                    <a:bodyPr/>
                    <a:lstStyle/>
                    <a:p>
                      <a:pPr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SQFT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0.1020 ***</a:t>
                      </a:r>
                      <a:endParaRPr lang="en-DE" sz="1600" dirty="0"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27599"/>
                  </a:ext>
                </a:extLst>
              </a:tr>
              <a:tr h="289999">
                <a:tc>
                  <a:txBody>
                    <a:bodyPr/>
                    <a:lstStyle/>
                    <a:p>
                      <a:pPr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DE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(0.0081)   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88487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29         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55843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DE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0.8555    </a:t>
                      </a:r>
                      <a:endParaRPr lang="en-DE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24100"/>
                  </a:ext>
                </a:extLst>
              </a:tr>
              <a:tr h="531665">
                <a:tc gridSpan="2">
                  <a:txBody>
                    <a:bodyPr/>
                    <a:lstStyle/>
                    <a:p>
                      <a:pPr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*** p &lt; 0.001; 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** p &lt; 0.01;  * p &lt; 0.05.</a:t>
                      </a:r>
                      <a:endParaRPr lang="en-DE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313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D6A07B-D315-D408-2306-E98A4CE50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6"/>
          <a:stretch/>
        </p:blipFill>
        <p:spPr>
          <a:xfrm>
            <a:off x="7907601" y="2639431"/>
            <a:ext cx="3576847" cy="2549322"/>
          </a:xfrm>
          <a:prstGeom prst="rect">
            <a:avLst/>
          </a:prstGeom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75220DE7-A90A-B090-3B41-B766A789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5291329"/>
            <a:ext cx="8203692" cy="1382430"/>
          </a:xfrm>
          <a:prstGeom prst="rect">
            <a:avLst/>
          </a:prstGeom>
          <a:solidFill>
            <a:srgbClr val="FF9BA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Estadísticamente, hay suficiente evidencia para decir que el número de pies cuadrados afecta el precio de venta de las casas.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2C45D3B8-769C-38C1-9002-90037356E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0" y="5291329"/>
            <a:ext cx="3246501" cy="13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Decisión:  Rechazar H</a:t>
            </a:r>
            <a:r>
              <a:rPr kumimoji="0" lang="es-ES_tradnl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0</a:t>
            </a:r>
            <a:r>
              <a:rPr kumimoji="0" lang="es-ES_tradn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ya que p-</a:t>
            </a:r>
            <a:r>
              <a:rPr kumimoji="0" lang="es-ES_tradn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value</a:t>
            </a:r>
            <a:r>
              <a:rPr kumimoji="0" lang="es-ES_tradn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&lt; </a:t>
            </a:r>
            <a:r>
              <a:rPr kumimoji="0" lang="es-ES_tradn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Times New Roman" panose="02020603050405020304" pitchFamily="18" charset="0"/>
              </a:rPr>
              <a:t>α.</a:t>
            </a:r>
            <a:endParaRPr kumimoji="0" lang="es-ES_tradnl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33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35100"/>
            <a:ext cx="10483850" cy="5011738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CO" altLang="en-US" sz="2400" dirty="0">
                <a:solidFill>
                  <a:srgbClr val="242537"/>
                </a:solidFill>
                <a:latin typeface="Montserrat" panose="00000500000000000000" pitchFamily="2" charset="0"/>
              </a:rPr>
              <a:t>¿Existe evidencia estadística de que el presupuesto de una película afecta su recaudo?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endParaRPr lang="es-CO" altLang="en-US" sz="2400" dirty="0">
              <a:solidFill>
                <a:srgbClr val="242537"/>
              </a:solidFill>
              <a:latin typeface="Montserrat" panose="00000500000000000000" pitchFamily="2" charset="0"/>
            </a:endParaRP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CO" altLang="en-US" sz="2400" dirty="0">
                <a:solidFill>
                  <a:srgbClr val="242537"/>
                </a:solidFill>
                <a:latin typeface="Montserrat" panose="00000500000000000000" pitchFamily="2" charset="0"/>
              </a:rPr>
              <a:t>Usemos los datos del caso Hollywood Rules.</a:t>
            </a: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542236" y="444373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Ejercicio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AB9DA1-8393-417C-9477-5BBEFB676A4A}"/>
                  </a:ext>
                </a:extLst>
              </p14:cNvPr>
              <p14:cNvContentPartPr/>
              <p14:nvPr/>
            </p14:nvContentPartPr>
            <p14:xfrm>
              <a:off x="1917108" y="182834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AB9DA1-8393-417C-9477-5BBEFB676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2788" y="182402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ACA998-C87A-43FF-A654-BA66911DA948}"/>
                  </a:ext>
                </a:extLst>
              </p14:cNvPr>
              <p14:cNvContentPartPr/>
              <p14:nvPr/>
            </p14:nvContentPartPr>
            <p14:xfrm>
              <a:off x="2565108" y="171278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ACA998-C87A-43FF-A654-BA66911DA9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0788" y="170846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593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85F4D1-02EF-9204-C4A1-DD094AA7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1565166"/>
            <a:ext cx="11567160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Importar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data de Hollywood Rules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Empezar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con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gráfico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Hollywood_Rules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&lt;-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Hollywood_Rules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|&gt;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mutate(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Total_revenue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`Total Non-U.S.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Gross`+`Total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U.S. Gross`)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Hollywood_Rules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|&gt;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ggplot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Total_revenue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Budget)) 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geom_point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color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"#2E3B5F"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alpha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0.8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theme_minimal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geom_smooth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(method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lm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6D45DF-F974-F9C2-0E54-4E2580F6538D}"/>
              </a:ext>
            </a:extLst>
          </p:cNvPr>
          <p:cNvSpPr txBox="1">
            <a:spLocks noChangeArrowheads="1"/>
          </p:cNvSpPr>
          <p:nvPr/>
        </p:nvSpPr>
        <p:spPr>
          <a:xfrm>
            <a:off x="234644" y="389509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Ejercicio Hollywood Rules</a:t>
            </a:r>
          </a:p>
        </p:txBody>
      </p:sp>
    </p:spTree>
    <p:extLst>
      <p:ext uri="{BB962C8B-B14F-4D97-AF65-F5344CB8AC3E}">
        <p14:creationId xmlns:p14="http://schemas.microsoft.com/office/powerpoint/2010/main" val="376636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6D45DF-F974-F9C2-0E54-4E2580F6538D}"/>
              </a:ext>
            </a:extLst>
          </p:cNvPr>
          <p:cNvSpPr txBox="1">
            <a:spLocks noChangeArrowheads="1"/>
          </p:cNvSpPr>
          <p:nvPr/>
        </p:nvSpPr>
        <p:spPr>
          <a:xfrm>
            <a:off x="234644" y="389509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Ejercicio Hollywood Rules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C0B183-289B-3A2E-2ACA-FB1053DD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1380109"/>
            <a:ext cx="1171346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Ajusta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modelo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de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regresión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lineal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lm_model_movies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Total_revenue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~ Budget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 =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Hollywood_Rules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Muestra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los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resultados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del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modelo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summ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lm_model_movies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FC48B2-0FB2-59CB-78AC-B52B5EBE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3913472"/>
            <a:ext cx="1171346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Puedo mejorar el gráfico manipulando los valores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summary(Hollywood_Rules)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Ahí veo que puedo presentar la información den millones de dólares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Hollywood_Rules&lt;-Hollywood_Rules |&gt;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mutate(Total_revenue_millions = Total_revenue/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1000000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|&gt;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mutate(Budget_millions = Budget/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1000000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1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6D45DF-F974-F9C2-0E54-4E2580F6538D}"/>
              </a:ext>
            </a:extLst>
          </p:cNvPr>
          <p:cNvSpPr txBox="1">
            <a:spLocks noChangeArrowheads="1"/>
          </p:cNvSpPr>
          <p:nvPr/>
        </p:nvSpPr>
        <p:spPr>
          <a:xfrm>
            <a:off x="234644" y="389509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Ejercicio Hollywood Rules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3983D-522B-6094-3A0D-2F052D31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4" y="1664190"/>
            <a:ext cx="1163426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gráfico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Hollywood_Rules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|&gt;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ggplot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Total_revenue_millions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Budget_millions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geom_point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color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"#2E3B5F"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alpha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0.8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theme_minimal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geom_smooth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(method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lm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Y la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regresión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lm_model_movies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Total_revenue_millions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~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Budget_millions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 =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Hollywood_Rules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Muestra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los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resultados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del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modelo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summ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lm_model_movies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2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6D45DF-F974-F9C2-0E54-4E2580F6538D}"/>
              </a:ext>
            </a:extLst>
          </p:cNvPr>
          <p:cNvSpPr txBox="1">
            <a:spLocks noChangeArrowheads="1"/>
          </p:cNvSpPr>
          <p:nvPr/>
        </p:nvSpPr>
        <p:spPr>
          <a:xfrm>
            <a:off x="234644" y="389509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Ejercicio Hollywood Rules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A7DC92-8C6B-DCC0-14BC-F7D12B79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4" y="1593944"/>
            <a:ext cx="1091080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Podemos eliminar el outlier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movies_wo_outlier&lt;-Hollywood_Rules |&gt;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filter(Total_revenue_millions&lt;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400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lm_model_movies2 &lt;-lm(Total_revenue_millions ~ Budget_millions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 = movies_wo_outlier)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summ(lm_model_movies2)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4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6D45DF-F974-F9C2-0E54-4E2580F6538D}"/>
              </a:ext>
            </a:extLst>
          </p:cNvPr>
          <p:cNvSpPr txBox="1">
            <a:spLocks noChangeArrowheads="1"/>
          </p:cNvSpPr>
          <p:nvPr/>
        </p:nvSpPr>
        <p:spPr>
          <a:xfrm>
            <a:off x="234644" y="389509"/>
            <a:ext cx="1095761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No sólo es hacer las cosas sino saberlas presentar: exportemos bien los gráficos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BB31DA-5F07-0E47-8020-1E7F0B729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4" y="1772359"/>
            <a:ext cx="1166170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gráfico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Hollywood_Rules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|&gt;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ggplot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Total_revenue_millions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Budget_millions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geom_point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color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"#2E3B5F"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alpha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0.8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xlab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Ingreso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Total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Taquillas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millones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USD)"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ylab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Presupuesto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millones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USD)"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theme_minimal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()+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geom_smooth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(method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lm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Guardar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gráfico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en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formato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PNG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ggsave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grafico</a:t>
            </a:r>
            <a:r>
              <a:rPr kumimoji="0" lang="es-CO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_</a:t>
            </a:r>
            <a:r>
              <a:rPr kumimoji="0" lang="es-CO" altLang="en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hollywood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.png"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dpi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width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height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units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8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 rot="14317620">
            <a:off x="4267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 rot="14317620">
            <a:off x="2895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 rot="14317620">
            <a:off x="4648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 rot="14317620">
            <a:off x="3276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 rot="14317620">
            <a:off x="4038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 rot="14317620">
            <a:off x="4343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 rot="14317620">
            <a:off x="3657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 rot="14317620">
            <a:off x="2819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 rot="14317620">
            <a:off x="3124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 rot="14317620">
            <a:off x="3429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 rot="14317620">
            <a:off x="3962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 rot="14317620">
            <a:off x="3886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 rot="14317620">
            <a:off x="3657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09801" y="4465639"/>
            <a:ext cx="357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929188" y="606583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 rot="14317620">
            <a:off x="2743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 rot="14317620">
            <a:off x="2971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 rot="14317620">
            <a:off x="4648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 rot="14317620">
            <a:off x="4800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 rot="14317620">
            <a:off x="3200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 rot="14317620">
            <a:off x="4953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 rot="14317620">
            <a:off x="4114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 rot="14317620">
            <a:off x="4114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 rot="14317620">
            <a:off x="4495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 rot="14317620">
            <a:off x="3810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 rot="14317620">
            <a:off x="3200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 rot="14317620">
            <a:off x="3429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 rot="14317620">
            <a:off x="4343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 rot="14317620">
            <a:off x="3810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 rot="14317620">
            <a:off x="3581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2209801" y="2255839"/>
            <a:ext cx="357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4929188" y="385603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20519" name="Line 40"/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20" name="Oval 41"/>
          <p:cNvSpPr>
            <a:spLocks noChangeArrowheads="1"/>
          </p:cNvSpPr>
          <p:nvPr/>
        </p:nvSpPr>
        <p:spPr bwMode="auto">
          <a:xfrm rot="1431762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1" name="Oval 42"/>
          <p:cNvSpPr>
            <a:spLocks noChangeArrowheads="1"/>
          </p:cNvSpPr>
          <p:nvPr/>
        </p:nvSpPr>
        <p:spPr bwMode="auto">
          <a:xfrm rot="14317620">
            <a:off x="7620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2" name="Oval 43"/>
          <p:cNvSpPr>
            <a:spLocks noChangeArrowheads="1"/>
          </p:cNvSpPr>
          <p:nvPr/>
        </p:nvSpPr>
        <p:spPr bwMode="auto">
          <a:xfrm rot="14317620">
            <a:off x="8077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3" name="Oval 44"/>
          <p:cNvSpPr>
            <a:spLocks noChangeArrowheads="1"/>
          </p:cNvSpPr>
          <p:nvPr/>
        </p:nvSpPr>
        <p:spPr bwMode="auto">
          <a:xfrm rot="14317620">
            <a:off x="89154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4" name="Oval 45"/>
          <p:cNvSpPr>
            <a:spLocks noChangeArrowheads="1"/>
          </p:cNvSpPr>
          <p:nvPr/>
        </p:nvSpPr>
        <p:spPr bwMode="auto">
          <a:xfrm rot="14317620">
            <a:off x="7772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5" name="Oval 46"/>
          <p:cNvSpPr>
            <a:spLocks noChangeArrowheads="1"/>
          </p:cNvSpPr>
          <p:nvPr/>
        </p:nvSpPr>
        <p:spPr bwMode="auto">
          <a:xfrm rot="14317620">
            <a:off x="8458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6" name="Oval 47"/>
          <p:cNvSpPr>
            <a:spLocks noChangeArrowheads="1"/>
          </p:cNvSpPr>
          <p:nvPr/>
        </p:nvSpPr>
        <p:spPr bwMode="auto">
          <a:xfrm rot="14317620">
            <a:off x="8839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7" name="Oval 48"/>
          <p:cNvSpPr>
            <a:spLocks noChangeArrowheads="1"/>
          </p:cNvSpPr>
          <p:nvPr/>
        </p:nvSpPr>
        <p:spPr bwMode="auto">
          <a:xfrm rot="14317620">
            <a:off x="87630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8" name="Oval 49"/>
          <p:cNvSpPr>
            <a:spLocks noChangeArrowheads="1"/>
          </p:cNvSpPr>
          <p:nvPr/>
        </p:nvSpPr>
        <p:spPr bwMode="auto">
          <a:xfrm rot="14317620">
            <a:off x="84582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29" name="Oval 50"/>
          <p:cNvSpPr>
            <a:spLocks noChangeArrowheads="1"/>
          </p:cNvSpPr>
          <p:nvPr/>
        </p:nvSpPr>
        <p:spPr bwMode="auto">
          <a:xfrm rot="14317620">
            <a:off x="80772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30" name="Oval 51"/>
          <p:cNvSpPr>
            <a:spLocks noChangeArrowheads="1"/>
          </p:cNvSpPr>
          <p:nvPr/>
        </p:nvSpPr>
        <p:spPr bwMode="auto">
          <a:xfrm rot="14317620">
            <a:off x="90678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31" name="Oval 52"/>
          <p:cNvSpPr>
            <a:spLocks noChangeArrowheads="1"/>
          </p:cNvSpPr>
          <p:nvPr/>
        </p:nvSpPr>
        <p:spPr bwMode="auto">
          <a:xfrm rot="14317620">
            <a:off x="8534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32" name="Oval 53"/>
          <p:cNvSpPr>
            <a:spLocks noChangeArrowheads="1"/>
          </p:cNvSpPr>
          <p:nvPr/>
        </p:nvSpPr>
        <p:spPr bwMode="auto">
          <a:xfrm rot="14317620">
            <a:off x="8305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33" name="Text Box 54"/>
          <p:cNvSpPr txBox="1">
            <a:spLocks noChangeArrowheads="1"/>
          </p:cNvSpPr>
          <p:nvPr/>
        </p:nvSpPr>
        <p:spPr bwMode="auto">
          <a:xfrm>
            <a:off x="7010401" y="4465639"/>
            <a:ext cx="357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20534" name="Line 55"/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35" name="Line 56"/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36" name="Oval 57"/>
          <p:cNvSpPr>
            <a:spLocks noChangeArrowheads="1"/>
          </p:cNvSpPr>
          <p:nvPr/>
        </p:nvSpPr>
        <p:spPr bwMode="auto">
          <a:xfrm rot="14317620">
            <a:off x="86106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37" name="Oval 58"/>
          <p:cNvSpPr>
            <a:spLocks noChangeArrowheads="1"/>
          </p:cNvSpPr>
          <p:nvPr/>
        </p:nvSpPr>
        <p:spPr bwMode="auto">
          <a:xfrm rot="14317620">
            <a:off x="7772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38" name="Oval 59"/>
          <p:cNvSpPr>
            <a:spLocks noChangeArrowheads="1"/>
          </p:cNvSpPr>
          <p:nvPr/>
        </p:nvSpPr>
        <p:spPr bwMode="auto">
          <a:xfrm rot="14317620">
            <a:off x="8839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39" name="Oval 60"/>
          <p:cNvSpPr>
            <a:spLocks noChangeArrowheads="1"/>
          </p:cNvSpPr>
          <p:nvPr/>
        </p:nvSpPr>
        <p:spPr bwMode="auto">
          <a:xfrm rot="14317620">
            <a:off x="9220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0" name="Oval 61"/>
          <p:cNvSpPr>
            <a:spLocks noChangeArrowheads="1"/>
          </p:cNvSpPr>
          <p:nvPr/>
        </p:nvSpPr>
        <p:spPr bwMode="auto">
          <a:xfrm rot="14317620">
            <a:off x="8077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1" name="Oval 62"/>
          <p:cNvSpPr>
            <a:spLocks noChangeArrowheads="1"/>
          </p:cNvSpPr>
          <p:nvPr/>
        </p:nvSpPr>
        <p:spPr bwMode="auto">
          <a:xfrm rot="14317620">
            <a:off x="81534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2" name="Oval 63"/>
          <p:cNvSpPr>
            <a:spLocks noChangeArrowheads="1"/>
          </p:cNvSpPr>
          <p:nvPr/>
        </p:nvSpPr>
        <p:spPr bwMode="auto">
          <a:xfrm rot="14317620">
            <a:off x="83820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3" name="Oval 64"/>
          <p:cNvSpPr>
            <a:spLocks noChangeArrowheads="1"/>
          </p:cNvSpPr>
          <p:nvPr/>
        </p:nvSpPr>
        <p:spPr bwMode="auto">
          <a:xfrm rot="14317620">
            <a:off x="8915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4" name="Oval 65"/>
          <p:cNvSpPr>
            <a:spLocks noChangeArrowheads="1"/>
          </p:cNvSpPr>
          <p:nvPr/>
        </p:nvSpPr>
        <p:spPr bwMode="auto">
          <a:xfrm rot="14317620">
            <a:off x="83820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5" name="Oval 66"/>
          <p:cNvSpPr>
            <a:spLocks noChangeArrowheads="1"/>
          </p:cNvSpPr>
          <p:nvPr/>
        </p:nvSpPr>
        <p:spPr bwMode="auto">
          <a:xfrm rot="14317620">
            <a:off x="7772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6" name="Oval 67"/>
          <p:cNvSpPr>
            <a:spLocks noChangeArrowheads="1"/>
          </p:cNvSpPr>
          <p:nvPr/>
        </p:nvSpPr>
        <p:spPr bwMode="auto">
          <a:xfrm rot="1431762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7" name="Oval 68"/>
          <p:cNvSpPr>
            <a:spLocks noChangeArrowheads="1"/>
          </p:cNvSpPr>
          <p:nvPr/>
        </p:nvSpPr>
        <p:spPr bwMode="auto">
          <a:xfrm rot="14317620">
            <a:off x="8229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8" name="Oval 69"/>
          <p:cNvSpPr>
            <a:spLocks noChangeArrowheads="1"/>
          </p:cNvSpPr>
          <p:nvPr/>
        </p:nvSpPr>
        <p:spPr bwMode="auto">
          <a:xfrm rot="14317620">
            <a:off x="9144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49" name="Oval 70"/>
          <p:cNvSpPr>
            <a:spLocks noChangeArrowheads="1"/>
          </p:cNvSpPr>
          <p:nvPr/>
        </p:nvSpPr>
        <p:spPr bwMode="auto">
          <a:xfrm rot="14317620">
            <a:off x="8610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50" name="Oval 71"/>
          <p:cNvSpPr>
            <a:spLocks noChangeArrowheads="1"/>
          </p:cNvSpPr>
          <p:nvPr/>
        </p:nvSpPr>
        <p:spPr bwMode="auto">
          <a:xfrm rot="14317620">
            <a:off x="88392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51" name="Text Box 72"/>
          <p:cNvSpPr txBox="1">
            <a:spLocks noChangeArrowheads="1"/>
          </p:cNvSpPr>
          <p:nvPr/>
        </p:nvSpPr>
        <p:spPr bwMode="auto">
          <a:xfrm>
            <a:off x="7010401" y="2255839"/>
            <a:ext cx="357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20552" name="Line 73"/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53" name="Oval 74"/>
          <p:cNvSpPr>
            <a:spLocks noChangeArrowheads="1"/>
          </p:cNvSpPr>
          <p:nvPr/>
        </p:nvSpPr>
        <p:spPr bwMode="auto">
          <a:xfrm rot="14317620">
            <a:off x="96774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54" name="Text Box 75"/>
          <p:cNvSpPr txBox="1">
            <a:spLocks noChangeArrowheads="1"/>
          </p:cNvSpPr>
          <p:nvPr/>
        </p:nvSpPr>
        <p:spPr bwMode="auto">
          <a:xfrm>
            <a:off x="9729788" y="385603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20555" name="Text Box 76"/>
          <p:cNvSpPr txBox="1">
            <a:spLocks noChangeArrowheads="1"/>
          </p:cNvSpPr>
          <p:nvPr/>
        </p:nvSpPr>
        <p:spPr bwMode="auto">
          <a:xfrm>
            <a:off x="9753601" y="606583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20556" name="Text Box 77"/>
          <p:cNvSpPr txBox="1">
            <a:spLocks noChangeArrowheads="1"/>
          </p:cNvSpPr>
          <p:nvPr/>
        </p:nvSpPr>
        <p:spPr bwMode="auto">
          <a:xfrm>
            <a:off x="2667000" y="1547812"/>
            <a:ext cx="2667000" cy="409575"/>
          </a:xfrm>
          <a:prstGeom prst="rect">
            <a:avLst/>
          </a:prstGeom>
          <a:solidFill>
            <a:srgbClr val="B89637"/>
          </a:solidFill>
          <a:ln w="1270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Relaciones fuertes</a:t>
            </a:r>
          </a:p>
        </p:txBody>
      </p:sp>
      <p:sp>
        <p:nvSpPr>
          <p:cNvPr id="20557" name="Text Box 78"/>
          <p:cNvSpPr txBox="1">
            <a:spLocks noChangeArrowheads="1"/>
          </p:cNvSpPr>
          <p:nvPr/>
        </p:nvSpPr>
        <p:spPr bwMode="auto">
          <a:xfrm>
            <a:off x="7300084" y="1547685"/>
            <a:ext cx="3090795" cy="400110"/>
          </a:xfrm>
          <a:prstGeom prst="rect">
            <a:avLst/>
          </a:prstGeom>
          <a:solidFill>
            <a:srgbClr val="B89637"/>
          </a:solidFill>
          <a:ln w="1270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Relaciones débiles</a:t>
            </a:r>
          </a:p>
        </p:txBody>
      </p:sp>
      <p:sp>
        <p:nvSpPr>
          <p:cNvPr id="20558" name="Line 79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59" name="Oval 81"/>
          <p:cNvSpPr>
            <a:spLocks noChangeArrowheads="1"/>
          </p:cNvSpPr>
          <p:nvPr/>
        </p:nvSpPr>
        <p:spPr bwMode="auto">
          <a:xfrm rot="14317620">
            <a:off x="9525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60" name="Oval 82"/>
          <p:cNvSpPr>
            <a:spLocks noChangeArrowheads="1"/>
          </p:cNvSpPr>
          <p:nvPr/>
        </p:nvSpPr>
        <p:spPr bwMode="auto">
          <a:xfrm rot="14317620">
            <a:off x="93726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61" name="Oval 83"/>
          <p:cNvSpPr>
            <a:spLocks noChangeArrowheads="1"/>
          </p:cNvSpPr>
          <p:nvPr/>
        </p:nvSpPr>
        <p:spPr bwMode="auto">
          <a:xfrm rot="14317620">
            <a:off x="9144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62" name="Oval 84"/>
          <p:cNvSpPr>
            <a:spLocks noChangeArrowheads="1"/>
          </p:cNvSpPr>
          <p:nvPr/>
        </p:nvSpPr>
        <p:spPr bwMode="auto">
          <a:xfrm rot="14317620">
            <a:off x="9525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63" name="Oval 85"/>
          <p:cNvSpPr>
            <a:spLocks noChangeArrowheads="1"/>
          </p:cNvSpPr>
          <p:nvPr/>
        </p:nvSpPr>
        <p:spPr bwMode="auto">
          <a:xfrm rot="14317620">
            <a:off x="9372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64" name="Oval 86"/>
          <p:cNvSpPr>
            <a:spLocks noChangeArrowheads="1"/>
          </p:cNvSpPr>
          <p:nvPr/>
        </p:nvSpPr>
        <p:spPr bwMode="auto">
          <a:xfrm rot="14317620">
            <a:off x="9525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65" name="Oval 87"/>
          <p:cNvSpPr>
            <a:spLocks noChangeArrowheads="1"/>
          </p:cNvSpPr>
          <p:nvPr/>
        </p:nvSpPr>
        <p:spPr bwMode="auto">
          <a:xfrm rot="14317620">
            <a:off x="8839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66" name="Oval 88"/>
          <p:cNvSpPr>
            <a:spLocks noChangeArrowheads="1"/>
          </p:cNvSpPr>
          <p:nvPr/>
        </p:nvSpPr>
        <p:spPr bwMode="auto">
          <a:xfrm rot="14317620">
            <a:off x="81534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567" name="Line 89"/>
          <p:cNvSpPr>
            <a:spLocks noChangeShapeType="1"/>
          </p:cNvSpPr>
          <p:nvPr/>
        </p:nvSpPr>
        <p:spPr bwMode="auto">
          <a:xfrm flipV="1">
            <a:off x="2743200" y="2209800"/>
            <a:ext cx="2057400" cy="1295400"/>
          </a:xfrm>
          <a:prstGeom prst="line">
            <a:avLst/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68" name="Line 90"/>
          <p:cNvSpPr>
            <a:spLocks noChangeShapeType="1"/>
          </p:cNvSpPr>
          <p:nvPr/>
        </p:nvSpPr>
        <p:spPr bwMode="auto">
          <a:xfrm flipV="1">
            <a:off x="3276600" y="2667000"/>
            <a:ext cx="2057400" cy="1295400"/>
          </a:xfrm>
          <a:prstGeom prst="line">
            <a:avLst/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69" name="Line 91"/>
          <p:cNvSpPr>
            <a:spLocks noChangeShapeType="1"/>
          </p:cNvSpPr>
          <p:nvPr/>
        </p:nvSpPr>
        <p:spPr bwMode="auto">
          <a:xfrm flipV="1">
            <a:off x="7467600" y="2057400"/>
            <a:ext cx="1143000" cy="685800"/>
          </a:xfrm>
          <a:prstGeom prst="line">
            <a:avLst/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0" name="Line 92"/>
          <p:cNvSpPr>
            <a:spLocks noChangeShapeType="1"/>
          </p:cNvSpPr>
          <p:nvPr/>
        </p:nvSpPr>
        <p:spPr bwMode="auto">
          <a:xfrm flipV="1">
            <a:off x="8534400" y="2895600"/>
            <a:ext cx="1676400" cy="1066800"/>
          </a:xfrm>
          <a:prstGeom prst="line">
            <a:avLst/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1" name="Line 93"/>
          <p:cNvSpPr>
            <a:spLocks noChangeShapeType="1"/>
          </p:cNvSpPr>
          <p:nvPr/>
        </p:nvSpPr>
        <p:spPr bwMode="auto">
          <a:xfrm>
            <a:off x="3124200" y="4572000"/>
            <a:ext cx="1905000" cy="1371600"/>
          </a:xfrm>
          <a:prstGeom prst="line">
            <a:avLst/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2" name="Line 94"/>
          <p:cNvSpPr>
            <a:spLocks noChangeShapeType="1"/>
          </p:cNvSpPr>
          <p:nvPr/>
        </p:nvSpPr>
        <p:spPr bwMode="auto">
          <a:xfrm>
            <a:off x="2667000" y="4953000"/>
            <a:ext cx="1676400" cy="1219200"/>
          </a:xfrm>
          <a:prstGeom prst="line">
            <a:avLst/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3" name="Line 95"/>
          <p:cNvSpPr>
            <a:spLocks noChangeShapeType="1"/>
          </p:cNvSpPr>
          <p:nvPr/>
        </p:nvSpPr>
        <p:spPr bwMode="auto">
          <a:xfrm>
            <a:off x="8610600" y="4267200"/>
            <a:ext cx="1524000" cy="1143000"/>
          </a:xfrm>
          <a:prstGeom prst="line">
            <a:avLst/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4" name="Line 96"/>
          <p:cNvSpPr>
            <a:spLocks noChangeShapeType="1"/>
          </p:cNvSpPr>
          <p:nvPr/>
        </p:nvSpPr>
        <p:spPr bwMode="auto">
          <a:xfrm>
            <a:off x="7467600" y="5486400"/>
            <a:ext cx="990600" cy="685800"/>
          </a:xfrm>
          <a:prstGeom prst="line">
            <a:avLst/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5" name="Line 98"/>
          <p:cNvSpPr>
            <a:spLocks noChangeShapeType="1"/>
          </p:cNvSpPr>
          <p:nvPr/>
        </p:nvSpPr>
        <p:spPr bwMode="auto">
          <a:xfrm flipV="1">
            <a:off x="2895600" y="2514600"/>
            <a:ext cx="2057400" cy="1295400"/>
          </a:xfrm>
          <a:prstGeom prst="line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6" name="Line 99"/>
          <p:cNvSpPr>
            <a:spLocks noChangeShapeType="1"/>
          </p:cNvSpPr>
          <p:nvPr/>
        </p:nvSpPr>
        <p:spPr bwMode="auto">
          <a:xfrm>
            <a:off x="2819400" y="4724400"/>
            <a:ext cx="1905000" cy="1371600"/>
          </a:xfrm>
          <a:prstGeom prst="line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7" name="Line 100"/>
          <p:cNvSpPr>
            <a:spLocks noChangeShapeType="1"/>
          </p:cNvSpPr>
          <p:nvPr/>
        </p:nvSpPr>
        <p:spPr bwMode="auto">
          <a:xfrm flipV="1">
            <a:off x="7696200" y="2209800"/>
            <a:ext cx="2057400" cy="1295400"/>
          </a:xfrm>
          <a:prstGeom prst="line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78" name="Line 101"/>
          <p:cNvSpPr>
            <a:spLocks noChangeShapeType="1"/>
          </p:cNvSpPr>
          <p:nvPr/>
        </p:nvSpPr>
        <p:spPr bwMode="auto">
          <a:xfrm>
            <a:off x="7848600" y="4724400"/>
            <a:ext cx="1752600" cy="1295400"/>
          </a:xfrm>
          <a:prstGeom prst="line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DA6B03-A1EE-08DD-258A-12FC89A2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6" y="227013"/>
            <a:ext cx="1096365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</a:rPr>
              <a:t>Tipos de relaciones entre dos variables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360C59-8A0E-0585-45BF-3A94AC6C0DE7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3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>
            <a:extLst>
              <a:ext uri="{FF2B5EF4-FFF2-40B4-BE49-F238E27FC236}">
                <a16:creationId xmlns:a16="http://schemas.microsoft.com/office/drawing/2014/main" id="{4A548424-7223-4482-D7C6-3A04A0380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564132"/>
            <a:ext cx="7239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CO" altLang="en-US" sz="3200" b="1" dirty="0">
              <a:solidFill>
                <a:schemeClr val="bg1"/>
              </a:solidFill>
              <a:latin typeface="Montserrat ExtraBold" panose="00000900000000000000" pitchFamily="2" charset="0"/>
            </a:endParaRPr>
          </a:p>
          <a:p>
            <a:endParaRPr lang="es-CO" altLang="en-US" sz="3200" b="1" dirty="0">
              <a:solidFill>
                <a:schemeClr val="bg1"/>
              </a:solidFill>
              <a:latin typeface="Montserrat ExtraBold" panose="00000900000000000000" pitchFamily="2" charset="0"/>
            </a:endParaRPr>
          </a:p>
          <a:p>
            <a:pPr algn="ctr"/>
            <a:r>
              <a:rPr lang="es-CO" altLang="en-US" sz="32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REGRESIÓN LINEAL MÚLTIPLE</a:t>
            </a:r>
          </a:p>
          <a:p>
            <a:endParaRPr lang="en-US" altLang="en-US" sz="32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  <a:p>
            <a:endParaRPr lang="en-US" altLang="en-US" dirty="0">
              <a:solidFill>
                <a:schemeClr val="bg1"/>
              </a:solidFill>
              <a:latin typeface="Montserrat ExtraBold" panose="00000900000000000000" pitchFamily="2" charset="0"/>
            </a:endParaRPr>
          </a:p>
          <a:p>
            <a:endParaRPr lang="en-US" altLang="en-US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D4116B5-D14E-2ED2-4BFC-72AF1847EA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662"/>
            <a:ext cx="11000232" cy="990600"/>
          </a:xfrm>
        </p:spPr>
        <p:txBody>
          <a:bodyPr>
            <a:noAutofit/>
          </a:bodyPr>
          <a:lstStyle/>
          <a:p>
            <a:r>
              <a:rPr lang="es-ES_tradnl" altLang="en-US" sz="3600" dirty="0">
                <a:solidFill>
                  <a:schemeClr val="bg1"/>
                </a:solidFill>
                <a:latin typeface="Montserrat ExtraBold" panose="00000900000000000000" pitchFamily="2" charset="0"/>
              </a:rPr>
              <a:t>Modelo de </a:t>
            </a:r>
            <a:r>
              <a:rPr lang="es-ES_tradnl" altLang="en-US" sz="36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regresión múltiple con dos variables</a:t>
            </a:r>
            <a:r>
              <a:rPr lang="es-ES_tradnl" altLang="en-US" sz="3600" dirty="0">
                <a:solidFill>
                  <a:schemeClr val="bg1"/>
                </a:solidFill>
                <a:latin typeface="Montserrat ExtraBold" panose="00000900000000000000" pitchFamily="2" charset="0"/>
              </a:rPr>
              <a:t> independientes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Object 18">
                <a:extLst>
                  <a:ext uri="{FF2B5EF4-FFF2-40B4-BE49-F238E27FC236}">
                    <a16:creationId xmlns:a16="http://schemas.microsoft.com/office/drawing/2014/main" id="{A1D215BD-4EDE-4FBB-5329-5C7F44F3F9FA}"/>
                  </a:ext>
                </a:extLst>
              </p:cNvPr>
              <p:cNvSpPr txBox="1"/>
              <p:nvPr/>
            </p:nvSpPr>
            <p:spPr bwMode="auto">
              <a:xfrm>
                <a:off x="2825496" y="1826641"/>
                <a:ext cx="6264402" cy="79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D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D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D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D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D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D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D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D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D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D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DE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083" name="Object 18">
                <a:extLst>
                  <a:ext uri="{FF2B5EF4-FFF2-40B4-BE49-F238E27FC236}">
                    <a16:creationId xmlns:a16="http://schemas.microsoft.com/office/drawing/2014/main" id="{A1D215BD-4EDE-4FBB-5329-5C7F44F3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5496" y="1826641"/>
                <a:ext cx="6264402" cy="79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TextBox 13">
            <a:extLst>
              <a:ext uri="{FF2B5EF4-FFF2-40B4-BE49-F238E27FC236}">
                <a16:creationId xmlns:a16="http://schemas.microsoft.com/office/drawing/2014/main" id="{05BE675E-FE9B-A72B-603B-B0ACCF670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006" y="2895601"/>
            <a:ext cx="85359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donde:</a:t>
            </a:r>
          </a:p>
          <a:p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	β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0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=  intercepto.</a:t>
            </a:r>
          </a:p>
          <a:p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	β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= “efecto” de un cambio en 1 unidad en X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 			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sobre Y, manteniendo X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2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constante.</a:t>
            </a:r>
          </a:p>
          <a:p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	β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= “efecto” de un cambio en 1 unidad en X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			sobre Y, manteniendo X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2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constante. </a:t>
            </a:r>
          </a:p>
          <a:p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	</a:t>
            </a:r>
            <a:r>
              <a:rPr lang="es-ES_tradnl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ε</a:t>
            </a:r>
            <a:r>
              <a:rPr lang="es-ES_tradnl" altLang="en-US" baseline="-250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= error aleatorio en Y para la observación i.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EC983B5-8DEF-3EE0-E3A3-3CFC6E8EE862}"/>
              </a:ext>
            </a:extLst>
          </p:cNvPr>
          <p:cNvCxnSpPr>
            <a:cxnSpLocks/>
          </p:cNvCxnSpPr>
          <p:nvPr/>
        </p:nvCxnSpPr>
        <p:spPr>
          <a:xfrm>
            <a:off x="0" y="1377952"/>
            <a:ext cx="102504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1C0D246-98F6-602A-2B41-BCBF0128AB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146" y="276229"/>
            <a:ext cx="1084294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Ejemplo: 2 variables independientes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45A7473-415F-292A-BE4D-CD27C30D7A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069" y="1714500"/>
            <a:ext cx="9888315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Un distribuidor de pies congelados quiere examinar los factores que influyen en la demanda.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 eaLnBrk="1" hangingPunct="1"/>
            <a:r>
              <a:rPr lang="es-ES_tradnl" altLang="en-US" sz="2500" dirty="0">
                <a:solidFill>
                  <a:schemeClr val="bg1"/>
                </a:solidFill>
                <a:latin typeface="Montserrat" panose="00000500000000000000" pitchFamily="2" charset="0"/>
              </a:rPr>
              <a:t>Variable </a:t>
            </a:r>
            <a:r>
              <a:rPr lang="es-ES_tradnl" altLang="en-US" sz="2500" dirty="0" err="1">
                <a:solidFill>
                  <a:schemeClr val="bg1"/>
                </a:solidFill>
                <a:latin typeface="Montserrat" panose="00000500000000000000" pitchFamily="2" charset="0"/>
              </a:rPr>
              <a:t>depend</a:t>
            </a:r>
            <a:r>
              <a:rPr lang="es-ES_tradnl" altLang="en-US" sz="2500" dirty="0">
                <a:solidFill>
                  <a:schemeClr val="bg1"/>
                </a:solidFill>
                <a:latin typeface="Montserrat" panose="00000500000000000000" pitchFamily="2" charset="0"/>
              </a:rPr>
              <a:t>.:           Ventas (unidades x </a:t>
            </a:r>
            <a:r>
              <a:rPr lang="es-ES_tradnl" altLang="en-US" sz="2500" dirty="0" err="1">
                <a:solidFill>
                  <a:schemeClr val="bg1"/>
                </a:solidFill>
                <a:latin typeface="Montserrat" panose="00000500000000000000" pitchFamily="2" charset="0"/>
              </a:rPr>
              <a:t>sem</a:t>
            </a:r>
            <a:r>
              <a:rPr lang="es-ES_tradnl" altLang="en-US" sz="2500" dirty="0">
                <a:solidFill>
                  <a:schemeClr val="bg1"/>
                </a:solidFill>
                <a:latin typeface="Montserrat" panose="00000500000000000000" pitchFamily="2" charset="0"/>
              </a:rPr>
              <a:t>.)</a:t>
            </a:r>
          </a:p>
          <a:p>
            <a:pPr lvl="1" eaLnBrk="1" hangingPunct="1"/>
            <a:r>
              <a:rPr lang="es-ES_tradnl" altLang="en-US" sz="25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Variables </a:t>
            </a:r>
            <a:r>
              <a:rPr lang="es-ES_tradnl" altLang="en-US" sz="25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independ</a:t>
            </a:r>
            <a:r>
              <a:rPr lang="es-ES_tradnl" altLang="en-US" sz="25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.:      </a:t>
            </a:r>
            <a:r>
              <a:rPr lang="es-ES_tradnl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Precio (en $)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				           </a:t>
            </a:r>
            <a:r>
              <a:rPr lang="es-ES_tradnl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Gasto publicidad ($100’s)</a:t>
            </a:r>
          </a:p>
          <a:p>
            <a:pPr eaLnBrk="1" hangingPunct="1">
              <a:lnSpc>
                <a:spcPct val="15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Se recolectan datos por 15 semanas.</a:t>
            </a:r>
          </a:p>
        </p:txBody>
      </p:sp>
      <p:pic>
        <p:nvPicPr>
          <p:cNvPr id="49156" name="Picture 4" descr="j0228901">
            <a:extLst>
              <a:ext uri="{FF2B5EF4-FFF2-40B4-BE49-F238E27FC236}">
                <a16:creationId xmlns:a16="http://schemas.microsoft.com/office/drawing/2014/main" id="{0911A16C-B5F5-5488-5896-F3A67E56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83" y="5465947"/>
            <a:ext cx="21431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AutoShape 5">
            <a:extLst>
              <a:ext uri="{FF2B5EF4-FFF2-40B4-BE49-F238E27FC236}">
                <a16:creationId xmlns:a16="http://schemas.microsoft.com/office/drawing/2014/main" id="{FC931157-2C9D-21B9-5FDC-E964A46C8B8C}"/>
              </a:ext>
            </a:extLst>
          </p:cNvPr>
          <p:cNvSpPr>
            <a:spLocks/>
          </p:cNvSpPr>
          <p:nvPr/>
        </p:nvSpPr>
        <p:spPr bwMode="auto">
          <a:xfrm>
            <a:off x="5053584" y="33528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1C125B-4707-194D-99E1-08F354C23833}"/>
              </a:ext>
            </a:extLst>
          </p:cNvPr>
          <p:cNvCxnSpPr>
            <a:cxnSpLocks/>
          </p:cNvCxnSpPr>
          <p:nvPr/>
        </p:nvCxnSpPr>
        <p:spPr>
          <a:xfrm>
            <a:off x="0" y="1377952"/>
            <a:ext cx="102504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B8F73E3-BB74-38FA-00FB-B4DF63EB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9800"/>
            <a:ext cx="4267200" cy="1295400"/>
          </a:xfrm>
          <a:prstGeom prst="rect">
            <a:avLst/>
          </a:prstGeom>
          <a:solidFill>
            <a:srgbClr val="2425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31C931D-55FF-D42E-7D5F-E6C78E69DE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93663"/>
            <a:ext cx="7383463" cy="990600"/>
          </a:xfrm>
        </p:spPr>
        <p:txBody>
          <a:bodyPr/>
          <a:lstStyle/>
          <a:p>
            <a:pPr eaLnBrk="1" hangingPunct="1"/>
            <a:r>
              <a:rPr lang="es-ES_tradnl" altLang="en-US">
                <a:latin typeface="Montserrat" panose="00000500000000000000" pitchFamily="2" charset="0"/>
              </a:rPr>
              <a:t>Ejemplo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116B55EB-E175-66FD-1FEF-597F144C0F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5500" y="2511427"/>
            <a:ext cx="4343400" cy="117475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Ventas = b</a:t>
            </a:r>
            <a:r>
              <a:rPr lang="es-ES_tradnl" alt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0</a:t>
            </a:r>
            <a:r>
              <a:rPr lang="es-ES_tradnl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+ b</a:t>
            </a:r>
            <a:r>
              <a:rPr lang="es-ES_tradnl" alt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(Precio)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		    + b</a:t>
            </a:r>
            <a:r>
              <a:rPr lang="es-ES_tradnl" alt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2</a:t>
            </a:r>
            <a:r>
              <a:rPr lang="es-ES_tradnl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(Publicidad).</a:t>
            </a:r>
          </a:p>
        </p:txBody>
      </p:sp>
      <p:graphicFrame>
        <p:nvGraphicFramePr>
          <p:cNvPr id="21586" name="Group 82">
            <a:extLst>
              <a:ext uri="{FF2B5EF4-FFF2-40B4-BE49-F238E27FC236}">
                <a16:creationId xmlns:a16="http://schemas.microsoft.com/office/drawing/2014/main" id="{127FC1D3-9E66-232A-6452-291210960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8054"/>
              </p:ext>
            </p:extLst>
          </p:nvPr>
        </p:nvGraphicFramePr>
        <p:xfrm>
          <a:off x="1033272" y="1241486"/>
          <a:ext cx="4191000" cy="508952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Semana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B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B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($)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B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Publicidad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($100s)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B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45700" marB="457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</a:txBody>
                  <a:tcPr marT="45700" marB="457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0254" name="Freeform 80">
            <a:extLst>
              <a:ext uri="{FF2B5EF4-FFF2-40B4-BE49-F238E27FC236}">
                <a16:creationId xmlns:a16="http://schemas.microsoft.com/office/drawing/2014/main" id="{C0340777-8A13-C5AA-91A6-A49A22C9E3B9}"/>
              </a:ext>
            </a:extLst>
          </p:cNvPr>
          <p:cNvSpPr>
            <a:spLocks/>
          </p:cNvSpPr>
          <p:nvPr/>
        </p:nvSpPr>
        <p:spPr bwMode="auto">
          <a:xfrm>
            <a:off x="6254496" y="2403033"/>
            <a:ext cx="604838" cy="155575"/>
          </a:xfrm>
          <a:custGeom>
            <a:avLst/>
            <a:gdLst>
              <a:gd name="T0" fmla="*/ 0 w 381"/>
              <a:gd name="T1" fmla="*/ 2147483646 h 98"/>
              <a:gd name="T2" fmla="*/ 2147483646 w 381"/>
              <a:gd name="T3" fmla="*/ 0 h 98"/>
              <a:gd name="T4" fmla="*/ 2147483646 w 381"/>
              <a:gd name="T5" fmla="*/ 2147483646 h 98"/>
              <a:gd name="T6" fmla="*/ 0 60000 65536"/>
              <a:gd name="T7" fmla="*/ 0 60000 65536"/>
              <a:gd name="T8" fmla="*/ 0 60000 65536"/>
              <a:gd name="T9" fmla="*/ 0 w 381"/>
              <a:gd name="T10" fmla="*/ 0 h 98"/>
              <a:gd name="T11" fmla="*/ 381 w 381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DE">
              <a:solidFill>
                <a:schemeClr val="accent2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0255" name="Rectangle 81">
            <a:extLst>
              <a:ext uri="{FF2B5EF4-FFF2-40B4-BE49-F238E27FC236}">
                <a16:creationId xmlns:a16="http://schemas.microsoft.com/office/drawing/2014/main" id="{63783E8E-4ED2-5304-2663-8C72CAC8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41486"/>
            <a:ext cx="45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Ecuación de regresión múltiple:</a:t>
            </a:r>
          </a:p>
        </p:txBody>
      </p:sp>
      <p:pic>
        <p:nvPicPr>
          <p:cNvPr id="50256" name="Picture 82" descr="j0228901">
            <a:extLst>
              <a:ext uri="{FF2B5EF4-FFF2-40B4-BE49-F238E27FC236}">
                <a16:creationId xmlns:a16="http://schemas.microsoft.com/office/drawing/2014/main" id="{4E1A91F1-B996-85D1-CF79-3EDA8318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5" y="5093209"/>
            <a:ext cx="2494211" cy="139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57" name="CuadroTexto 1">
            <a:extLst>
              <a:ext uri="{FF2B5EF4-FFF2-40B4-BE49-F238E27FC236}">
                <a16:creationId xmlns:a16="http://schemas.microsoft.com/office/drawing/2014/main" id="{84AFDE41-906C-5498-9E1A-67780E9C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25121"/>
            <a:ext cx="424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_tradnl" altLang="en-US" dirty="0">
                <a:latin typeface="Montserrat" panose="00000500000000000000" pitchFamily="2" charset="0"/>
              </a:rPr>
              <a:t>Estimar en 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6D45DF-F974-F9C2-0E54-4E2580F6538D}"/>
              </a:ext>
            </a:extLst>
          </p:cNvPr>
          <p:cNvSpPr txBox="1">
            <a:spLocks noChangeArrowheads="1"/>
          </p:cNvSpPr>
          <p:nvPr/>
        </p:nvSpPr>
        <p:spPr>
          <a:xfrm>
            <a:off x="234644" y="389509"/>
            <a:ext cx="1095761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Crear data </a:t>
            </a:r>
            <a:r>
              <a:rPr kumimoji="0" lang="es-CO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frame</a:t>
            </a:r>
            <a:r>
              <a:rPr kumimoji="0" lang="es-CO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 y correr regresión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28A2E-EA96-E209-6C78-DA26CA27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4" y="1746272"/>
            <a:ext cx="1102417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datos_ejemplo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data.frame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Semana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15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Ventas = c(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460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430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380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430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470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490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340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440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Precio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c(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5.50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7.50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8.00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8.00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6.80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7.50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4.50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6.40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7.00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5.00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7.20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7.90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5.90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5.00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7.00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Publicidad = c(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3.3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3.3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4.5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4.0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3.7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3.5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4.0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3.5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3.2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4.0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3.5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2.7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DE8E82-9F8E-2836-E3BC-533F87792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4" y="4532073"/>
            <a:ext cx="1102417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lm_model_multiple &lt;-lm(Ventas ~ Precio + Publicidad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 = datos_ejemplo)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summ(lm_model_multiple)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A24A3-2DAA-743C-3146-7B12BCEDCCBB}"/>
              </a:ext>
            </a:extLst>
          </p:cNvPr>
          <p:cNvCxnSpPr>
            <a:cxnSpLocks/>
          </p:cNvCxnSpPr>
          <p:nvPr/>
        </p:nvCxnSpPr>
        <p:spPr>
          <a:xfrm>
            <a:off x="0" y="1377952"/>
            <a:ext cx="102504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2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E4E09CF-30B3-FB9D-D3B1-89E57B2A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25" y="3589338"/>
            <a:ext cx="2667000" cy="2590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>
              <a:latin typeface="Montserrat" panose="00000500000000000000" pitchFamily="2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AFC24F9-7F75-5A26-20F9-9425EEB0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2667000" cy="2590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>
              <a:latin typeface="Montserrat" panose="00000500000000000000" pitchFamily="2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7719C84B-CA1E-0612-FCBB-FA373D967C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38600" y="228600"/>
            <a:ext cx="8153400" cy="617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dirty="0">
                <a:latin typeface="Montserrat" panose="00000500000000000000" pitchFamily="2" charset="0"/>
              </a:rPr>
              <a:t>Ejemplo</a:t>
            </a:r>
          </a:p>
        </p:txBody>
      </p:sp>
      <p:sp>
        <p:nvSpPr>
          <p:cNvPr id="51205" name="Rectangle 6">
            <a:extLst>
              <a:ext uri="{FF2B5EF4-FFF2-40B4-BE49-F238E27FC236}">
                <a16:creationId xmlns:a16="http://schemas.microsoft.com/office/drawing/2014/main" id="{21AF32A6-C7D7-E474-B171-678E1FDD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1"/>
            <a:ext cx="2667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BA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1">
                <a:solidFill>
                  <a:schemeClr val="folHlink"/>
                </a:solidFill>
                <a:latin typeface="Montserrat" panose="00000500000000000000" pitchFamily="2" charset="0"/>
              </a:rPr>
              <a:t>b</a:t>
            </a:r>
            <a:r>
              <a:rPr lang="es-ES_tradnl" altLang="en-US" sz="2000" b="1" baseline="-25000">
                <a:solidFill>
                  <a:schemeClr val="folHlink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sz="2000" b="1">
                <a:solidFill>
                  <a:schemeClr val="folHlink"/>
                </a:solidFill>
                <a:latin typeface="Montserrat" panose="00000500000000000000" pitchFamily="2" charset="0"/>
              </a:rPr>
              <a:t> = </a:t>
            </a:r>
            <a:r>
              <a:rPr lang="es-ES_tradnl" altLang="en-US" sz="2000" b="1">
                <a:latin typeface="Montserrat" panose="00000500000000000000" pitchFamily="2" charset="0"/>
              </a:rPr>
              <a:t>-</a:t>
            </a:r>
            <a:r>
              <a:rPr lang="es-ES_tradnl" altLang="en-US" sz="2000" b="1">
                <a:solidFill>
                  <a:schemeClr val="tx2"/>
                </a:solidFill>
                <a:latin typeface="Montserrat" panose="00000500000000000000" pitchFamily="2" charset="0"/>
              </a:rPr>
              <a:t>24.975</a:t>
            </a:r>
            <a:r>
              <a:rPr lang="es-ES_tradnl" altLang="en-US" sz="2000">
                <a:solidFill>
                  <a:schemeClr val="tx2"/>
                </a:solidFill>
                <a:latin typeface="Montserrat" panose="00000500000000000000" pitchFamily="2" charset="0"/>
              </a:rPr>
              <a:t>:</a:t>
            </a:r>
            <a:r>
              <a:rPr lang="es-ES_tradnl" altLang="en-US" sz="2000">
                <a:latin typeface="Montserrat" panose="00000500000000000000" pitchFamily="2" charset="0"/>
              </a:rPr>
              <a:t>  se estima que las las ventas disminuyen, en promedio, ___________________________________________________</a:t>
            </a:r>
          </a:p>
        </p:txBody>
      </p:sp>
      <p:sp>
        <p:nvSpPr>
          <p:cNvPr id="51206" name="Rectangle 7">
            <a:extLst>
              <a:ext uri="{FF2B5EF4-FFF2-40B4-BE49-F238E27FC236}">
                <a16:creationId xmlns:a16="http://schemas.microsoft.com/office/drawing/2014/main" id="{9A7A4384-F359-38E9-BFEE-BDDF9FECA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0"/>
            <a:ext cx="2667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BA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1">
                <a:solidFill>
                  <a:schemeClr val="folHlink"/>
                </a:solidFill>
                <a:latin typeface="Montserrat" panose="00000500000000000000" pitchFamily="2" charset="0"/>
              </a:rPr>
              <a:t>b</a:t>
            </a:r>
            <a:r>
              <a:rPr lang="es-ES_tradnl" altLang="en-US" sz="2000" b="1" baseline="-25000">
                <a:solidFill>
                  <a:schemeClr val="folHlink"/>
                </a:solidFill>
                <a:latin typeface="Montserrat" panose="00000500000000000000" pitchFamily="2" charset="0"/>
              </a:rPr>
              <a:t>2</a:t>
            </a:r>
            <a:r>
              <a:rPr lang="es-ES_tradnl" altLang="en-US" sz="2000" b="1">
                <a:solidFill>
                  <a:schemeClr val="folHlink"/>
                </a:solidFill>
                <a:latin typeface="Montserrat" panose="00000500000000000000" pitchFamily="2" charset="0"/>
              </a:rPr>
              <a:t> = 74.131</a:t>
            </a:r>
            <a:r>
              <a:rPr lang="es-ES_tradnl" altLang="en-US" sz="2000">
                <a:solidFill>
                  <a:schemeClr val="folHlink"/>
                </a:solidFill>
                <a:latin typeface="Montserrat" panose="00000500000000000000" pitchFamily="2" charset="0"/>
              </a:rPr>
              <a:t>: </a:t>
            </a:r>
            <a:r>
              <a:rPr lang="es-ES_tradnl" altLang="en-US" sz="2000">
                <a:latin typeface="Montserrat" panose="00000500000000000000" pitchFamily="2" charset="0"/>
              </a:rPr>
              <a:t>_____________________________________________________________________________________</a:t>
            </a:r>
          </a:p>
        </p:txBody>
      </p:sp>
      <p:sp>
        <p:nvSpPr>
          <p:cNvPr id="51207" name="Rectangle 8">
            <a:extLst>
              <a:ext uri="{FF2B5EF4-FFF2-40B4-BE49-F238E27FC236}">
                <a16:creationId xmlns:a16="http://schemas.microsoft.com/office/drawing/2014/main" id="{8E3659D3-B68B-7DF7-781E-9FAE39A3A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33" y="2565737"/>
            <a:ext cx="568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dirty="0">
                <a:latin typeface="Montserrat" panose="00000500000000000000" pitchFamily="2" charset="0"/>
              </a:rPr>
              <a:t>Ventas en número de pies por semana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dirty="0">
                <a:latin typeface="Montserrat" panose="00000500000000000000" pitchFamily="2" charset="0"/>
              </a:rPr>
              <a:t>Precio en dólares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n-US" sz="2000" dirty="0">
                <a:latin typeface="Montserrat" panose="00000500000000000000" pitchFamily="2" charset="0"/>
              </a:rPr>
              <a:t>Publicidad en $100’s.</a:t>
            </a:r>
          </a:p>
        </p:txBody>
      </p:sp>
      <p:sp>
        <p:nvSpPr>
          <p:cNvPr id="51208" name="Line 9">
            <a:extLst>
              <a:ext uri="{FF2B5EF4-FFF2-40B4-BE49-F238E27FC236}">
                <a16:creationId xmlns:a16="http://schemas.microsoft.com/office/drawing/2014/main" id="{D1A24055-16D7-4FF9-9BDB-E48ED44FA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136776"/>
            <a:ext cx="0" cy="1444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51209" name="Line 10">
            <a:extLst>
              <a:ext uri="{FF2B5EF4-FFF2-40B4-BE49-F238E27FC236}">
                <a16:creationId xmlns:a16="http://schemas.microsoft.com/office/drawing/2014/main" id="{032644EF-3627-3B1E-3BBE-AAFE38FF6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>
              <a:latin typeface="Montserrat" panose="00000500000000000000" pitchFamily="2" charset="0"/>
            </a:endParaRPr>
          </a:p>
        </p:txBody>
      </p:sp>
      <p:pic>
        <p:nvPicPr>
          <p:cNvPr id="51210" name="Picture 11" descr="j0228901">
            <a:extLst>
              <a:ext uri="{FF2B5EF4-FFF2-40B4-BE49-F238E27FC236}">
                <a16:creationId xmlns:a16="http://schemas.microsoft.com/office/drawing/2014/main" id="{E6664927-D78E-A3EA-7491-E8BC0BAF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5715001"/>
            <a:ext cx="1381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1" name="Group 2">
            <a:extLst>
              <a:ext uri="{FF2B5EF4-FFF2-40B4-BE49-F238E27FC236}">
                <a16:creationId xmlns:a16="http://schemas.microsoft.com/office/drawing/2014/main" id="{B187DBF8-7A44-27A3-8ED0-B1C66D94C16C}"/>
              </a:ext>
            </a:extLst>
          </p:cNvPr>
          <p:cNvGrpSpPr>
            <a:grpSpLocks/>
          </p:cNvGrpSpPr>
          <p:nvPr/>
        </p:nvGrpSpPr>
        <p:grpSpPr bwMode="auto">
          <a:xfrm>
            <a:off x="1664208" y="1674814"/>
            <a:ext cx="8698992" cy="461665"/>
            <a:chOff x="169985" y="1674962"/>
            <a:chExt cx="8364415" cy="461071"/>
          </a:xfrm>
        </p:grpSpPr>
        <p:sp>
          <p:nvSpPr>
            <p:cNvPr id="51212" name="TextBox 1">
              <a:extLst>
                <a:ext uri="{FF2B5EF4-FFF2-40B4-BE49-F238E27FC236}">
                  <a16:creationId xmlns:a16="http://schemas.microsoft.com/office/drawing/2014/main" id="{37EAEA4F-4436-FCB5-A0D7-3C03FE597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85" y="1674962"/>
              <a:ext cx="8364415" cy="4610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latin typeface="Montserrat" panose="00000500000000000000" pitchFamily="2" charset="0"/>
                </a:rPr>
                <a:t>Ventas = 306.526 – 24.975(</a:t>
              </a:r>
              <a:r>
                <a:rPr lang="en-US" altLang="en-US" dirty="0" err="1">
                  <a:latin typeface="Montserrat" panose="00000500000000000000" pitchFamily="2" charset="0"/>
                </a:rPr>
                <a:t>Precio</a:t>
              </a:r>
              <a:r>
                <a:rPr lang="en-US" altLang="en-US" dirty="0">
                  <a:latin typeface="Montserrat" panose="00000500000000000000" pitchFamily="2" charset="0"/>
                </a:rPr>
                <a:t>) + 74.131(Publicidad) </a:t>
              </a:r>
            </a:p>
          </p:txBody>
        </p:sp>
        <p:sp>
          <p:nvSpPr>
            <p:cNvPr id="51213" name="Freeform 12">
              <a:extLst>
                <a:ext uri="{FF2B5EF4-FFF2-40B4-BE49-F238E27FC236}">
                  <a16:creationId xmlns:a16="http://schemas.microsoft.com/office/drawing/2014/main" id="{0F64DEDD-FA42-72BE-98E6-9F1CEC86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47" y="1685983"/>
              <a:ext cx="609600" cy="76200"/>
            </a:xfrm>
            <a:custGeom>
              <a:avLst/>
              <a:gdLst>
                <a:gd name="T0" fmla="*/ 0 w 384"/>
                <a:gd name="T1" fmla="*/ 2147483646 h 48"/>
                <a:gd name="T2" fmla="*/ 2147483646 w 384"/>
                <a:gd name="T3" fmla="*/ 0 h 48"/>
                <a:gd name="T4" fmla="*/ 2147483646 w 384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lnTo>
                    <a:pt x="192" y="0"/>
                  </a:lnTo>
                  <a:lnTo>
                    <a:pt x="384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6" grpId="0"/>
      <p:bldP spid="5120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7699DF4-A8B5-9C46-C3F5-B9C095F05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23" y="3012898"/>
            <a:ext cx="7543800" cy="1828800"/>
          </a:xfrm>
          <a:prstGeom prst="rect">
            <a:avLst/>
          </a:prstGeom>
          <a:solidFill>
            <a:srgbClr val="FFCCCC"/>
          </a:solidFill>
          <a:ln w="9525">
            <a:solidFill>
              <a:srgbClr val="FFCC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D9E47B4-3FD1-8B78-FFBF-57D1E11626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5797" y="171453"/>
            <a:ext cx="9938829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Utilizando la ecuación para hacer predicciones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E3E6D4E-0E57-A87B-F120-FF72582D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80" y="1548699"/>
            <a:ext cx="7858125" cy="1382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dirty="0">
                <a:solidFill>
                  <a:srgbClr val="242537"/>
                </a:solidFill>
                <a:latin typeface="Montserrat" panose="00000500000000000000" pitchFamily="2" charset="0"/>
              </a:rPr>
              <a:t>Predecimos las ventas en una semana cuando el precio es $5.50 y el gasto en publicidad $350: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989D75-19CE-05B5-DBA7-44241FEC5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5385817"/>
            <a:ext cx="3124200" cy="1382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dirty="0">
                <a:solidFill>
                  <a:srgbClr val="242537"/>
                </a:solidFill>
                <a:latin typeface="Montserrat" panose="00000500000000000000" pitchFamily="2" charset="0"/>
              </a:rPr>
              <a:t>Predecimos venta de 428.6216 pies.</a:t>
            </a:r>
          </a:p>
        </p:txBody>
      </p:sp>
      <p:graphicFrame>
        <p:nvGraphicFramePr>
          <p:cNvPr id="52230" name="Object 11">
            <a:extLst>
              <a:ext uri="{FF2B5EF4-FFF2-40B4-BE49-F238E27FC236}">
                <a16:creationId xmlns:a16="http://schemas.microsoft.com/office/drawing/2014/main" id="{C1B09BBC-EF30-A990-865E-2D566F74A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45699"/>
              </p:ext>
            </p:extLst>
          </p:nvPr>
        </p:nvGraphicFramePr>
        <p:xfrm>
          <a:off x="2111216" y="3254794"/>
          <a:ext cx="7364413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467100" imgH="660400" progId="Equation.3">
                  <p:embed/>
                </p:oleObj>
              </mc:Choice>
              <mc:Fallback>
                <p:oleObj name="Ecuación" r:id="rId4" imgW="3467100" imgH="660400" progId="Equation.3">
                  <p:embed/>
                  <p:pic>
                    <p:nvPicPr>
                      <p:cNvPr id="52230" name="Object 11">
                        <a:extLst>
                          <a:ext uri="{FF2B5EF4-FFF2-40B4-BE49-F238E27FC236}">
                            <a16:creationId xmlns:a16="http://schemas.microsoft.com/office/drawing/2014/main" id="{C1B09BBC-EF30-A990-865E-2D566F74A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216" y="3254794"/>
                        <a:ext cx="7364413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Line 7">
            <a:extLst>
              <a:ext uri="{FF2B5EF4-FFF2-40B4-BE49-F238E27FC236}">
                <a16:creationId xmlns:a16="http://schemas.microsoft.com/office/drawing/2014/main" id="{E70B9F9E-E18C-BCE1-259A-6BF4CD8070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9960" y="4700016"/>
            <a:ext cx="0" cy="685800"/>
          </a:xfrm>
          <a:prstGeom prst="line">
            <a:avLst/>
          </a:prstGeom>
          <a:noFill/>
          <a:ln w="28575">
            <a:solidFill>
              <a:srgbClr val="BE880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6698A2B1-B6AE-0C22-07DC-04C0DD21A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960" y="5157216"/>
            <a:ext cx="2743200" cy="1197764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800" dirty="0">
                <a:solidFill>
                  <a:srgbClr val="242537"/>
                </a:solidFill>
                <a:latin typeface="Montserrat" panose="00000500000000000000" pitchFamily="2" charset="0"/>
              </a:rPr>
              <a:t>Notar que publicidad está en $100s, entonces $350 sería X</a:t>
            </a:r>
            <a:r>
              <a:rPr lang="es-ES_tradnl" altLang="en-US" sz="1800" baseline="-25000" dirty="0">
                <a:solidFill>
                  <a:srgbClr val="242537"/>
                </a:solidFill>
                <a:latin typeface="Montserrat" panose="00000500000000000000" pitchFamily="2" charset="0"/>
              </a:rPr>
              <a:t>2</a:t>
            </a:r>
            <a:r>
              <a:rPr lang="es-ES_tradnl" altLang="en-US" sz="1800" dirty="0">
                <a:solidFill>
                  <a:srgbClr val="242537"/>
                </a:solidFill>
                <a:latin typeface="Montserrat" panose="00000500000000000000" pitchFamily="2" charset="0"/>
              </a:rPr>
              <a:t> = 3.5.</a:t>
            </a:r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F1709BEC-A91D-1F6E-49C9-3DF5DE96CB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09560" y="4242816"/>
            <a:ext cx="0" cy="914400"/>
          </a:xfrm>
          <a:prstGeom prst="line">
            <a:avLst/>
          </a:prstGeom>
          <a:noFill/>
          <a:ln w="19050">
            <a:solidFill>
              <a:srgbClr val="BE880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2234" name="Freeform 10">
            <a:extLst>
              <a:ext uri="{FF2B5EF4-FFF2-40B4-BE49-F238E27FC236}">
                <a16:creationId xmlns:a16="http://schemas.microsoft.com/office/drawing/2014/main" id="{C9A4F1FC-AAC0-2E10-DBDF-837BD35E7EAB}"/>
              </a:ext>
            </a:extLst>
          </p:cNvPr>
          <p:cNvSpPr>
            <a:spLocks/>
          </p:cNvSpPr>
          <p:nvPr/>
        </p:nvSpPr>
        <p:spPr bwMode="auto">
          <a:xfrm>
            <a:off x="2321877" y="3168073"/>
            <a:ext cx="609600" cy="76200"/>
          </a:xfrm>
          <a:custGeom>
            <a:avLst/>
            <a:gdLst>
              <a:gd name="T0" fmla="*/ 0 w 384"/>
              <a:gd name="T1" fmla="*/ 2147483646 h 48"/>
              <a:gd name="T2" fmla="*/ 2147483646 w 384"/>
              <a:gd name="T3" fmla="*/ 0 h 48"/>
              <a:gd name="T4" fmla="*/ 2147483646 w 384"/>
              <a:gd name="T5" fmla="*/ 2147483646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0" y="48"/>
                </a:moveTo>
                <a:lnTo>
                  <a:pt x="192" y="0"/>
                </a:lnTo>
                <a:lnTo>
                  <a:pt x="384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311BC-FAF3-E541-D690-F7C43E89851F}"/>
              </a:ext>
            </a:extLst>
          </p:cNvPr>
          <p:cNvCxnSpPr>
            <a:cxnSpLocks/>
          </p:cNvCxnSpPr>
          <p:nvPr/>
        </p:nvCxnSpPr>
        <p:spPr>
          <a:xfrm>
            <a:off x="0" y="1377952"/>
            <a:ext cx="102504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29" grpId="0" animBg="1"/>
      <p:bldP spid="52231" grpId="0" animBg="1"/>
      <p:bldP spid="52232" grpId="0" animBg="1"/>
      <p:bldP spid="52233" grpId="0" animBg="1"/>
      <p:bldP spid="522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962C21C-9658-1186-7F8A-41DF8A7E35D4}"/>
              </a:ext>
            </a:extLst>
          </p:cNvPr>
          <p:cNvSpPr txBox="1"/>
          <p:nvPr/>
        </p:nvSpPr>
        <p:spPr>
          <a:xfrm>
            <a:off x="1188720" y="728473"/>
            <a:ext cx="968654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400" u="sng" dirty="0">
                <a:latin typeface="Montserrat" panose="00000500000000000000" pitchFamily="2" charset="0"/>
              </a:rPr>
              <a:t>Ejemplos:</a:t>
            </a:r>
          </a:p>
          <a:p>
            <a:pPr>
              <a:defRPr/>
            </a:pPr>
            <a:endParaRPr lang="es-ES_tradnl" sz="2400" dirty="0">
              <a:latin typeface="Montserrat" panose="00000500000000000000" pitchFamily="2" charset="0"/>
            </a:endParaRPr>
          </a:p>
          <a:p>
            <a:pPr>
              <a:defRPr/>
            </a:pPr>
            <a:endParaRPr lang="es-ES_tradnl" sz="2400" dirty="0"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s-ES_tradnl" sz="2400" dirty="0">
                <a:latin typeface="Montserrat" panose="00000500000000000000" pitchFamily="2" charset="0"/>
              </a:rPr>
              <a:t>warecost.xls (predicción de costos de distribución en un negocio de venta por catálogo, basándose en ventas totales en miles de $ y número de órdenes).</a:t>
            </a:r>
          </a:p>
          <a:p>
            <a:pPr marL="342900" indent="-342900">
              <a:buFontTx/>
              <a:buChar char="-"/>
              <a:defRPr/>
            </a:pPr>
            <a:endParaRPr lang="es-ES_tradnl" sz="2400" dirty="0"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s-ES_tradnl" sz="2400" dirty="0">
                <a:latin typeface="Montserrat" panose="00000500000000000000" pitchFamily="2" charset="0"/>
              </a:rPr>
              <a:t>auto.xls (predicción de consumo de galones de gasolina por milla, basándose en caballos de fuerza y peso del vehículo).</a:t>
            </a:r>
          </a:p>
          <a:p>
            <a:pPr marL="342900" indent="-342900">
              <a:buFontTx/>
              <a:buChar char="-"/>
              <a:defRPr/>
            </a:pPr>
            <a:endParaRPr lang="es-ES_tradnl" sz="2400" dirty="0"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s-ES_tradnl" sz="2400" dirty="0">
                <a:latin typeface="Montserrat" panose="00000500000000000000" pitchFamily="2" charset="0"/>
              </a:rPr>
              <a:t>advertise.xls (predicción de ventas en miles de $, basándose en gasto en publicidad por televisión y en radio, en miles de $).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18901DD-9E10-8F45-B1E3-9DBD71545B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266700"/>
            <a:ext cx="7383462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n-US" sz="4000" dirty="0">
                <a:solidFill>
                  <a:schemeClr val="bg1"/>
                </a:solidFill>
                <a:latin typeface="Montserrat ExtraBold" panose="00000900000000000000" pitchFamily="2" charset="0"/>
              </a:rPr>
              <a:t>Variables </a:t>
            </a:r>
            <a:r>
              <a:rPr lang="es-ES_tradnl" altLang="en-US" sz="4000" dirty="0" err="1">
                <a:solidFill>
                  <a:schemeClr val="bg1"/>
                </a:solidFill>
                <a:latin typeface="Montserrat ExtraBold" panose="00000900000000000000" pitchFamily="2" charset="0"/>
              </a:rPr>
              <a:t>Dummy</a:t>
            </a:r>
            <a:endParaRPr lang="es-ES_tradnl" altLang="en-US" sz="40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E9528C4-23AB-D3C4-3926-1BEDF94758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6176" y="1725168"/>
            <a:ext cx="10719816" cy="4343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Una variable categórica con dos niveles:</a:t>
            </a:r>
          </a:p>
          <a:p>
            <a:pPr lvl="1" eaLnBrk="1" hangingPunct="1">
              <a:defRPr/>
            </a:pPr>
            <a:r>
              <a:rPr lang="es-ES_tradnl" altLang="en-US" sz="2500" dirty="0">
                <a:solidFill>
                  <a:schemeClr val="bg1"/>
                </a:solidFill>
                <a:latin typeface="Montserrat" panose="00000500000000000000" pitchFamily="2" charset="0"/>
              </a:rPr>
              <a:t>sí o no, masculino o femenino.</a:t>
            </a:r>
          </a:p>
          <a:p>
            <a:pPr lvl="1" eaLnBrk="1" hangingPunct="1">
              <a:defRPr/>
            </a:pPr>
            <a:r>
              <a:rPr lang="es-ES_tradnl" altLang="en-US" sz="2500" dirty="0">
                <a:solidFill>
                  <a:schemeClr val="bg1"/>
                </a:solidFill>
                <a:latin typeface="Montserrat" panose="00000500000000000000" pitchFamily="2" charset="0"/>
              </a:rPr>
              <a:t>Codificado como 0 o 1.</a:t>
            </a: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Si la variable categórica tiene más de dos niveles, el número de dummies necesarias es: número de niveles – 1.</a:t>
            </a:r>
            <a:endParaRPr lang="es-ES_tradnl" altLang="en-US" sz="2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932A97-11D6-D225-A94B-DEBC89345BAD}"/>
              </a:ext>
            </a:extLst>
          </p:cNvPr>
          <p:cNvCxnSpPr>
            <a:cxnSpLocks/>
          </p:cNvCxnSpPr>
          <p:nvPr/>
        </p:nvCxnSpPr>
        <p:spPr>
          <a:xfrm>
            <a:off x="0" y="1377952"/>
            <a:ext cx="102504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7F89257-72D9-0F2D-6286-760D4FFF0D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09958"/>
            <a:ext cx="9485376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Variable </a:t>
            </a:r>
            <a:r>
              <a:rPr lang="es-ES_tradnl" altLang="en-US" dirty="0" err="1">
                <a:solidFill>
                  <a:schemeClr val="bg1"/>
                </a:solidFill>
                <a:latin typeface="Montserrat ExtraBold" panose="00000900000000000000" pitchFamily="2" charset="0"/>
              </a:rPr>
              <a:t>dummy</a:t>
            </a:r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 con 2 niveles</a:t>
            </a:r>
            <a:b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</a:br>
            <a:endParaRPr lang="es-ES_tradnl" altLang="en-US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DD435F0-52B1-C5A4-40B4-CF75C188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40" y="2886457"/>
            <a:ext cx="8458200" cy="282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Sea: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Y  = venta de pies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X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= precio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X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= festivo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(X</a:t>
            </a:r>
            <a:r>
              <a:rPr lang="es-ES_tradnl" altLang="en-US" sz="2400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= 1 si hubo día festivo durante la semana y X</a:t>
            </a:r>
            <a:r>
              <a:rPr lang="es-ES_tradnl" altLang="en-US" sz="2400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= 0 si no hubo día festivo).</a:t>
            </a:r>
            <a:endParaRPr lang="es-ES_tradnl" altLang="en-US" sz="2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55300" name="Object 9">
            <a:extLst>
              <a:ext uri="{FF2B5EF4-FFF2-40B4-BE49-F238E27FC236}">
                <a16:creationId xmlns:a16="http://schemas.microsoft.com/office/drawing/2014/main" id="{563E7EB1-4C50-7895-359F-2A9287334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6625"/>
              </p:ext>
            </p:extLst>
          </p:nvPr>
        </p:nvGraphicFramePr>
        <p:xfrm>
          <a:off x="3672841" y="1972056"/>
          <a:ext cx="35544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227" imgH="253890" progId="Equation.3">
                  <p:embed/>
                </p:oleObj>
              </mc:Choice>
              <mc:Fallback>
                <p:oleObj name="Equation" r:id="rId4" imgW="1320227" imgH="253890" progId="Equation.3">
                  <p:embed/>
                  <p:pic>
                    <p:nvPicPr>
                      <p:cNvPr id="55300" name="Object 9">
                        <a:extLst>
                          <a:ext uri="{FF2B5EF4-FFF2-40B4-BE49-F238E27FC236}">
                            <a16:creationId xmlns:a16="http://schemas.microsoft.com/office/drawing/2014/main" id="{563E7EB1-4C50-7895-359F-2A9287334C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841" y="1972056"/>
                        <a:ext cx="3554413" cy="679450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1" name="Picture 5" descr="j0228901">
            <a:extLst>
              <a:ext uri="{FF2B5EF4-FFF2-40B4-BE49-F238E27FC236}">
                <a16:creationId xmlns:a16="http://schemas.microsoft.com/office/drawing/2014/main" id="{80CE19B4-4D30-221D-3761-8033F150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41" y="5705856"/>
            <a:ext cx="1228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031D70-4BEA-DA51-181E-3CA1EC5925DB}"/>
              </a:ext>
            </a:extLst>
          </p:cNvPr>
          <p:cNvCxnSpPr>
            <a:cxnSpLocks/>
          </p:cNvCxnSpPr>
          <p:nvPr/>
        </p:nvCxnSpPr>
        <p:spPr>
          <a:xfrm>
            <a:off x="0" y="1204216"/>
            <a:ext cx="102504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4953000" y="4648200"/>
            <a:ext cx="0" cy="14478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 rot="14317620">
            <a:off x="70104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 rot="14317620">
            <a:off x="541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 rot="14317620">
            <a:off x="6934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 rot="14317620">
            <a:off x="5638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 rot="14317620">
            <a:off x="6553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 rot="14317620">
            <a:off x="6705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 rot="14317620">
            <a:off x="5943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 rot="14317620">
            <a:off x="5029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 rot="14317620">
            <a:off x="5257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 rot="14317620">
            <a:off x="5715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 rot="14317620">
            <a:off x="6400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 rot="14317620">
            <a:off x="6172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 rot="14317620">
            <a:off x="6096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495801" y="4389439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953000" y="60960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215188" y="5989639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4953000" y="2362200"/>
            <a:ext cx="0" cy="152400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 rot="14317620">
            <a:off x="6400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 rot="14317620">
            <a:off x="5105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 rot="14317620">
            <a:off x="6934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 rot="14317620">
            <a:off x="70866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 rot="14317620">
            <a:off x="54864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 rot="14317620">
            <a:off x="56388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 rot="1431762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 rot="14317620">
            <a:off x="6553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 rot="14317620">
            <a:off x="70104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 rot="14317620">
            <a:off x="6096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 rot="14317620">
            <a:off x="5486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 rot="14317620">
            <a:off x="5715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 rot="14317620">
            <a:off x="6705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 rot="14317620">
            <a:off x="6096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 rot="14317620">
            <a:off x="58674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4495801" y="2179639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4953000" y="3886200"/>
            <a:ext cx="2286000" cy="0"/>
          </a:xfrm>
          <a:prstGeom prst="lin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7215188" y="3779839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543" name="Text Box 40"/>
          <p:cNvSpPr txBox="1">
            <a:spLocks noChangeArrowheads="1"/>
          </p:cNvSpPr>
          <p:nvPr/>
        </p:nvSpPr>
        <p:spPr bwMode="auto">
          <a:xfrm>
            <a:off x="5081588" y="1547814"/>
            <a:ext cx="2133600" cy="409575"/>
          </a:xfrm>
          <a:prstGeom prst="rect">
            <a:avLst/>
          </a:prstGeom>
          <a:solidFill>
            <a:srgbClr val="B89637"/>
          </a:solidFill>
          <a:ln w="1270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 relación</a:t>
            </a:r>
          </a:p>
        </p:txBody>
      </p:sp>
      <p:sp>
        <p:nvSpPr>
          <p:cNvPr id="21544" name="Oval 42"/>
          <p:cNvSpPr>
            <a:spLocks noChangeArrowheads="1"/>
          </p:cNvSpPr>
          <p:nvPr/>
        </p:nvSpPr>
        <p:spPr bwMode="auto">
          <a:xfrm rot="14317620">
            <a:off x="5181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45" name="Oval 43"/>
          <p:cNvSpPr>
            <a:spLocks noChangeArrowheads="1"/>
          </p:cNvSpPr>
          <p:nvPr/>
        </p:nvSpPr>
        <p:spPr bwMode="auto">
          <a:xfrm rot="14317620">
            <a:off x="6324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46" name="Oval 44"/>
          <p:cNvSpPr>
            <a:spLocks noChangeArrowheads="1"/>
          </p:cNvSpPr>
          <p:nvPr/>
        </p:nvSpPr>
        <p:spPr bwMode="auto">
          <a:xfrm rot="14317620">
            <a:off x="67818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47" name="Line 45"/>
          <p:cNvSpPr>
            <a:spLocks noChangeShapeType="1"/>
          </p:cNvSpPr>
          <p:nvPr/>
        </p:nvSpPr>
        <p:spPr bwMode="auto">
          <a:xfrm>
            <a:off x="5105400" y="2895600"/>
            <a:ext cx="2362200" cy="0"/>
          </a:xfrm>
          <a:prstGeom prst="line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48" name="Line 46"/>
          <p:cNvSpPr>
            <a:spLocks noChangeShapeType="1"/>
          </p:cNvSpPr>
          <p:nvPr/>
        </p:nvSpPr>
        <p:spPr bwMode="auto">
          <a:xfrm>
            <a:off x="5029200" y="5181600"/>
            <a:ext cx="2362200" cy="0"/>
          </a:xfrm>
          <a:prstGeom prst="line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2D7B5D3-95F5-7582-DB03-9F6D232B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6" y="227013"/>
            <a:ext cx="1096365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852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</a:rPr>
              <a:t>Tipos de relaciones entre dos variables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C5728F-9641-D037-8D1A-16550822BE0A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01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D17AC8A-1223-1385-CA38-DC1B64B3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62200"/>
            <a:ext cx="82296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D97E427-6354-4B68-089C-2D377FFED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52600"/>
            <a:ext cx="8229600" cy="609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C311BAB4-0CB0-77CB-8C5F-A60C1413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6" y="3048000"/>
            <a:ext cx="14446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b="1">
                <a:solidFill>
                  <a:schemeClr val="hlink"/>
                </a:solidFill>
              </a:rPr>
              <a:t>Misma pendiente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732C9022-E920-777C-887B-A3DD266489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838" y="86276"/>
            <a:ext cx="11059834" cy="106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Variable </a:t>
            </a:r>
            <a:r>
              <a:rPr lang="es-ES_tradnl" altLang="en-US" dirty="0" err="1">
                <a:solidFill>
                  <a:srgbClr val="242537"/>
                </a:solidFill>
                <a:latin typeface="Montserrat ExtraBold" panose="00000900000000000000" pitchFamily="2" charset="0"/>
              </a:rPr>
              <a:t>dummy</a:t>
            </a:r>
            <a:r>
              <a:rPr lang="es-ES_tradnl" altLang="en-US" dirty="0">
                <a:solidFill>
                  <a:srgbClr val="242537"/>
                </a:solidFill>
                <a:latin typeface="Montserrat ExtraBold" panose="00000900000000000000" pitchFamily="2" charset="0"/>
              </a:rPr>
              <a:t> con 2 niveles</a:t>
            </a:r>
          </a:p>
        </p:txBody>
      </p:sp>
      <p:sp>
        <p:nvSpPr>
          <p:cNvPr id="56326" name="Line 7">
            <a:extLst>
              <a:ext uri="{FF2B5EF4-FFF2-40B4-BE49-F238E27FC236}">
                <a16:creationId xmlns:a16="http://schemas.microsoft.com/office/drawing/2014/main" id="{1A6826C0-EABE-BAA3-E641-5ED62AE58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6327" name="Line 8">
            <a:extLst>
              <a:ext uri="{FF2B5EF4-FFF2-40B4-BE49-F238E27FC236}">
                <a16:creationId xmlns:a16="http://schemas.microsoft.com/office/drawing/2014/main" id="{0CDAC73E-FB49-6506-FB44-F1EE670F2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8" y="6400800"/>
            <a:ext cx="4513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6328" name="Line 9">
            <a:extLst>
              <a:ext uri="{FF2B5EF4-FFF2-40B4-BE49-F238E27FC236}">
                <a16:creationId xmlns:a16="http://schemas.microsoft.com/office/drawing/2014/main" id="{ED4DA4AD-B99A-552A-AAA5-BAD9CF560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95800"/>
            <a:ext cx="3581400" cy="1143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6329" name="Rectangle 10">
            <a:extLst>
              <a:ext uri="{FF2B5EF4-FFF2-40B4-BE49-F238E27FC236}">
                <a16:creationId xmlns:a16="http://schemas.microsoft.com/office/drawing/2014/main" id="{73FAC81C-B93E-F8AA-036C-CD22BB8E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6388100"/>
            <a:ext cx="1444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/>
              <a:t>X</a:t>
            </a:r>
            <a:r>
              <a:rPr lang="es-ES_tradnl" altLang="en-US" sz="2000" baseline="-25000"/>
              <a:t>1</a:t>
            </a:r>
            <a:r>
              <a:rPr lang="es-ES_tradnl" altLang="en-US" sz="2000"/>
              <a:t> (Precio)</a:t>
            </a:r>
          </a:p>
        </p:txBody>
      </p:sp>
      <p:sp>
        <p:nvSpPr>
          <p:cNvPr id="56330" name="Rectangle 11">
            <a:extLst>
              <a:ext uri="{FF2B5EF4-FFF2-40B4-BE49-F238E27FC236}">
                <a16:creationId xmlns:a16="http://schemas.microsoft.com/office/drawing/2014/main" id="{61801597-E656-6B97-1D33-E5B2216D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0"/>
            <a:ext cx="1447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/>
              <a:t>Y (ventas)</a:t>
            </a:r>
          </a:p>
        </p:txBody>
      </p:sp>
      <p:sp>
        <p:nvSpPr>
          <p:cNvPr id="56331" name="Rectangle 12">
            <a:extLst>
              <a:ext uri="{FF2B5EF4-FFF2-40B4-BE49-F238E27FC236}">
                <a16:creationId xmlns:a16="http://schemas.microsoft.com/office/drawing/2014/main" id="{91E078F9-66F6-2221-B3A7-8432BD6CB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4191000"/>
            <a:ext cx="12160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/>
              <a:t>b</a:t>
            </a:r>
            <a:r>
              <a:rPr lang="es-ES_tradnl" altLang="en-US" sz="2400" b="1" baseline="-25000"/>
              <a:t>0</a:t>
            </a:r>
            <a:r>
              <a:rPr lang="es-ES_tradnl" altLang="en-US" sz="2400" b="1"/>
              <a:t> + b</a:t>
            </a:r>
            <a:r>
              <a:rPr lang="es-ES_tradnl" altLang="en-US" sz="2400" b="1" baseline="-25000"/>
              <a:t>2</a:t>
            </a:r>
          </a:p>
        </p:txBody>
      </p:sp>
      <p:sp>
        <p:nvSpPr>
          <p:cNvPr id="56332" name="Rectangle 13">
            <a:extLst>
              <a:ext uri="{FF2B5EF4-FFF2-40B4-BE49-F238E27FC236}">
                <a16:creationId xmlns:a16="http://schemas.microsoft.com/office/drawing/2014/main" id="{CF4E7D02-8076-83D3-DD8C-9C67E01A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4803775"/>
            <a:ext cx="6064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/>
              <a:t>b</a:t>
            </a:r>
            <a:r>
              <a:rPr lang="es-ES_tradnl" altLang="en-US" sz="2400" b="1" baseline="-25000"/>
              <a:t>0</a:t>
            </a:r>
            <a:r>
              <a:rPr lang="es-ES_tradnl" altLang="en-US" sz="2400" b="1"/>
              <a:t> </a:t>
            </a:r>
          </a:p>
        </p:txBody>
      </p:sp>
      <p:graphicFrame>
        <p:nvGraphicFramePr>
          <p:cNvPr id="56333" name="Object 19">
            <a:extLst>
              <a:ext uri="{FF2B5EF4-FFF2-40B4-BE49-F238E27FC236}">
                <a16:creationId xmlns:a16="http://schemas.microsoft.com/office/drawing/2014/main" id="{CFC48A95-4123-52BB-508A-7242B83D8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1752600"/>
          <a:ext cx="66262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482600" progId="Equation.3">
                  <p:embed/>
                </p:oleObj>
              </mc:Choice>
              <mc:Fallback>
                <p:oleObj name="Equation" r:id="rId4" imgW="2463800" imgH="482600" progId="Equation.3">
                  <p:embed/>
                  <p:pic>
                    <p:nvPicPr>
                      <p:cNvPr id="56333" name="Object 19">
                        <a:extLst>
                          <a:ext uri="{FF2B5EF4-FFF2-40B4-BE49-F238E27FC236}">
                            <a16:creationId xmlns:a16="http://schemas.microsoft.com/office/drawing/2014/main" id="{CFC48A95-4123-52BB-508A-7242B83D8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752600"/>
                        <a:ext cx="662622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Rectangle 15">
            <a:extLst>
              <a:ext uri="{FF2B5EF4-FFF2-40B4-BE49-F238E27FC236}">
                <a16:creationId xmlns:a16="http://schemas.microsoft.com/office/drawing/2014/main" id="{1974467E-0971-4E8F-5A5A-55141EB2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976" y="1828800"/>
            <a:ext cx="1520825" cy="10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b="1"/>
              <a:t>Festivo</a:t>
            </a:r>
          </a:p>
          <a:p>
            <a:pPr>
              <a:lnSpc>
                <a:spcPct val="1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b="1"/>
              <a:t>No festivo</a:t>
            </a:r>
          </a:p>
        </p:txBody>
      </p:sp>
      <p:sp>
        <p:nvSpPr>
          <p:cNvPr id="56335" name="Rectangle 16">
            <a:extLst>
              <a:ext uri="{FF2B5EF4-FFF2-40B4-BE49-F238E27FC236}">
                <a16:creationId xmlns:a16="http://schemas.microsoft.com/office/drawing/2014/main" id="{BD265379-275E-CAE2-985E-DEFABD58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3048000"/>
            <a:ext cx="1752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b="1">
                <a:solidFill>
                  <a:schemeClr val="hlink"/>
                </a:solidFill>
              </a:rPr>
              <a:t>Diferentes interceptos</a:t>
            </a:r>
          </a:p>
        </p:txBody>
      </p:sp>
      <p:sp>
        <p:nvSpPr>
          <p:cNvPr id="56336" name="Rectangle 17">
            <a:extLst>
              <a:ext uri="{FF2B5EF4-FFF2-40B4-BE49-F238E27FC236}">
                <a16:creationId xmlns:a16="http://schemas.microsoft.com/office/drawing/2014/main" id="{13C9B17A-CBFC-E455-A62F-6C9058D2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1676400"/>
            <a:ext cx="1524000" cy="1371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6337" name="Rectangle 18">
            <a:extLst>
              <a:ext uri="{FF2B5EF4-FFF2-40B4-BE49-F238E27FC236}">
                <a16:creationId xmlns:a16="http://schemas.microsoft.com/office/drawing/2014/main" id="{9B9AAC54-EF3C-1966-B6F8-445A9F9A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1600200"/>
            <a:ext cx="381000" cy="152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6338" name="Line 19">
            <a:extLst>
              <a:ext uri="{FF2B5EF4-FFF2-40B4-BE49-F238E27FC236}">
                <a16:creationId xmlns:a16="http://schemas.microsoft.com/office/drawing/2014/main" id="{1A4C17AB-2EBD-4AE5-4F0A-A41E49CD8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181600"/>
            <a:ext cx="3581400" cy="11430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6339" name="Rectangle 20">
            <a:extLst>
              <a:ext uri="{FF2B5EF4-FFF2-40B4-BE49-F238E27FC236}">
                <a16:creationId xmlns:a16="http://schemas.microsoft.com/office/drawing/2014/main" id="{D3C93CEC-1928-417F-F1D1-9FC7B611DAC0}"/>
              </a:ext>
            </a:extLst>
          </p:cNvPr>
          <p:cNvSpPr>
            <a:spLocks noChangeArrowheads="1"/>
          </p:cNvSpPr>
          <p:nvPr/>
        </p:nvSpPr>
        <p:spPr bwMode="auto">
          <a:xfrm rot="970924">
            <a:off x="4095750" y="4686301"/>
            <a:ext cx="2465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/>
              <a:t>Festivo (X</a:t>
            </a:r>
            <a:r>
              <a:rPr lang="es-ES_tradnl" altLang="en-US" sz="2400" b="1" baseline="-25000"/>
              <a:t>2</a:t>
            </a:r>
            <a:r>
              <a:rPr lang="es-ES_tradnl" altLang="en-US" sz="2400" b="1"/>
              <a:t> = 1)</a:t>
            </a:r>
          </a:p>
        </p:txBody>
      </p:sp>
      <p:sp>
        <p:nvSpPr>
          <p:cNvPr id="56340" name="Rectangle 21">
            <a:extLst>
              <a:ext uri="{FF2B5EF4-FFF2-40B4-BE49-F238E27FC236}">
                <a16:creationId xmlns:a16="http://schemas.microsoft.com/office/drawing/2014/main" id="{B5212094-B83D-606F-B8F3-D6BC7FE19444}"/>
              </a:ext>
            </a:extLst>
          </p:cNvPr>
          <p:cNvSpPr>
            <a:spLocks noChangeArrowheads="1"/>
          </p:cNvSpPr>
          <p:nvPr/>
        </p:nvSpPr>
        <p:spPr bwMode="auto">
          <a:xfrm rot="970924">
            <a:off x="3930651" y="5387976"/>
            <a:ext cx="3122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/>
              <a:t>No festivo (X</a:t>
            </a:r>
            <a:r>
              <a:rPr lang="es-ES_tradnl" altLang="en-US" sz="2400" b="1" baseline="-25000"/>
              <a:t>2</a:t>
            </a:r>
            <a:r>
              <a:rPr lang="es-ES_tradnl" altLang="en-US" sz="2400" b="1"/>
              <a:t> = 0)</a:t>
            </a:r>
          </a:p>
        </p:txBody>
      </p:sp>
      <p:sp>
        <p:nvSpPr>
          <p:cNvPr id="56341" name="Rectangle 22">
            <a:extLst>
              <a:ext uri="{FF2B5EF4-FFF2-40B4-BE49-F238E27FC236}">
                <a16:creationId xmlns:a16="http://schemas.microsoft.com/office/drawing/2014/main" id="{D2F7898C-9AE5-36C2-E647-31BC3CDC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1" y="3400425"/>
            <a:ext cx="2514600" cy="2730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  <a:buClrTx/>
              <a:buSzTx/>
              <a:buFontTx/>
              <a:buNone/>
            </a:pPr>
            <a:r>
              <a:rPr lang="es-ES_tradnl" altLang="en-US" sz="2400" dirty="0"/>
              <a:t>Si  H</a:t>
            </a:r>
            <a:r>
              <a:rPr lang="es-ES_tradnl" altLang="en-US" sz="2400" baseline="-25000" dirty="0"/>
              <a:t>0</a:t>
            </a:r>
            <a:r>
              <a:rPr lang="es-ES_tradnl" altLang="en-US" sz="2400" dirty="0"/>
              <a:t>: β</a:t>
            </a:r>
            <a:r>
              <a:rPr lang="es-ES_tradnl" altLang="en-US" sz="2400" baseline="-25000" dirty="0"/>
              <a:t>2</a:t>
            </a:r>
            <a:r>
              <a:rPr lang="es-ES_tradnl" altLang="en-US" sz="2400" dirty="0"/>
              <a:t> = 0  se rechaza, entonces</a:t>
            </a:r>
          </a:p>
          <a:p>
            <a:pPr>
              <a:spcBef>
                <a:spcPct val="15000"/>
              </a:spcBef>
              <a:buClrTx/>
              <a:buSzTx/>
              <a:buFontTx/>
              <a:buNone/>
            </a:pPr>
            <a:r>
              <a:rPr lang="es-ES_tradnl" altLang="en-US" sz="2400" dirty="0"/>
              <a:t>“Festivo” tiene un efecto significativo sobre ventas.</a:t>
            </a:r>
          </a:p>
        </p:txBody>
      </p:sp>
      <p:pic>
        <p:nvPicPr>
          <p:cNvPr id="56342" name="Picture 23" descr="j0228901">
            <a:extLst>
              <a:ext uri="{FF2B5EF4-FFF2-40B4-BE49-F238E27FC236}">
                <a16:creationId xmlns:a16="http://schemas.microsoft.com/office/drawing/2014/main" id="{6D910974-1A39-9539-7BA1-2B2E9F76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5715000"/>
            <a:ext cx="1228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7EFD5EA1-1C96-39DB-85FD-54A2801A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86000"/>
            <a:ext cx="73850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/>
              <a:t>Ventas: número de pies vendidos en semana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/>
              <a:t>Precio:  precio del pie en $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/>
              <a:t>Festivo: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D76546B-EC5A-12DF-8728-4C16099969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9388"/>
            <a:ext cx="9267825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altLang="en-US" dirty="0">
                <a:latin typeface="Montserrat ExtraBold" panose="00000900000000000000" pitchFamily="2" charset="0"/>
              </a:rPr>
              <a:t>Variable </a:t>
            </a:r>
            <a:r>
              <a:rPr lang="es-ES_tradnl" altLang="en-US" dirty="0" err="1">
                <a:latin typeface="Montserrat ExtraBold" panose="00000900000000000000" pitchFamily="2" charset="0"/>
              </a:rPr>
              <a:t>dummy</a:t>
            </a:r>
            <a:r>
              <a:rPr lang="es-ES_tradnl" altLang="en-US" dirty="0">
                <a:latin typeface="Montserrat ExtraBold" panose="00000900000000000000" pitchFamily="2" charset="0"/>
              </a:rPr>
              <a:t> con 2 niveles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16AB818D-DFF2-73A5-5F74-7C396FCC7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600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AFA4BA71-3F3A-F9E1-AAC2-42A4E266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524001"/>
            <a:ext cx="1584325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altLang="en-US" dirty="0"/>
              <a:t>Ejemplo: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0F99AA3D-F2D8-EFD1-6048-990131293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3302001"/>
            <a:ext cx="424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/>
              <a:t>1  si festivo en la semana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1D76B0AB-D589-BAD8-27B5-9055D7A4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3759201"/>
            <a:ext cx="4741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/>
              <a:t>0  si no festivo en la semana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AA146B75-319A-11F8-34DC-A96D60B2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9" y="4429125"/>
            <a:ext cx="8321675" cy="1816100"/>
          </a:xfrm>
          <a:prstGeom prst="rect">
            <a:avLst/>
          </a:prstGeom>
          <a:solidFill>
            <a:srgbClr val="FF9BA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/>
              <a:t>b</a:t>
            </a:r>
            <a:r>
              <a:rPr lang="es-ES_tradnl" altLang="en-US" baseline="-25000"/>
              <a:t>2</a:t>
            </a:r>
            <a:r>
              <a:rPr lang="es-ES_tradnl" altLang="en-US"/>
              <a:t> = 15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/>
              <a:t>Estimamos________________________________________________________, dado el mismo precio.</a:t>
            </a:r>
          </a:p>
        </p:txBody>
      </p:sp>
      <p:sp>
        <p:nvSpPr>
          <p:cNvPr id="57353" name="AutoShape 9">
            <a:extLst>
              <a:ext uri="{FF2B5EF4-FFF2-40B4-BE49-F238E27FC236}">
                <a16:creationId xmlns:a16="http://schemas.microsoft.com/office/drawing/2014/main" id="{0B944C75-13A9-B325-5069-3AD35A49D9EA}"/>
              </a:ext>
            </a:extLst>
          </p:cNvPr>
          <p:cNvSpPr>
            <a:spLocks/>
          </p:cNvSpPr>
          <p:nvPr/>
        </p:nvSpPr>
        <p:spPr bwMode="auto">
          <a:xfrm>
            <a:off x="3802063" y="3430588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graphicFrame>
        <p:nvGraphicFramePr>
          <p:cNvPr id="57354" name="Object 15">
            <a:extLst>
              <a:ext uri="{FF2B5EF4-FFF2-40B4-BE49-F238E27FC236}">
                <a16:creationId xmlns:a16="http://schemas.microsoft.com/office/drawing/2014/main" id="{C9994214-DB12-E78A-2DD4-37DCE2E7F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0" y="1549400"/>
          <a:ext cx="62357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413000" imgH="203200" progId="Equation.3">
                  <p:embed/>
                </p:oleObj>
              </mc:Choice>
              <mc:Fallback>
                <p:oleObj name="Ecuación" r:id="rId4" imgW="2413000" imgH="203200" progId="Equation.3">
                  <p:embed/>
                  <p:pic>
                    <p:nvPicPr>
                      <p:cNvPr id="57354" name="Object 15">
                        <a:extLst>
                          <a:ext uri="{FF2B5EF4-FFF2-40B4-BE49-F238E27FC236}">
                            <a16:creationId xmlns:a16="http://schemas.microsoft.com/office/drawing/2014/main" id="{C9994214-DB12-E78A-2DD4-37DCE2E7F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549400"/>
                        <a:ext cx="6235700" cy="527050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5" name="Picture 11" descr="j0228901">
            <a:extLst>
              <a:ext uri="{FF2B5EF4-FFF2-40B4-BE49-F238E27FC236}">
                <a16:creationId xmlns:a16="http://schemas.microsoft.com/office/drawing/2014/main" id="{4EF13031-6CF7-5DCD-D4F6-812EFD166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6245225"/>
            <a:ext cx="990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6" name="Line 12">
            <a:extLst>
              <a:ext uri="{FF2B5EF4-FFF2-40B4-BE49-F238E27FC236}">
                <a16:creationId xmlns:a16="http://schemas.microsoft.com/office/drawing/2014/main" id="{0D46D66A-E069-D354-9E94-06C58BE2D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524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/>
          </a:p>
        </p:txBody>
      </p:sp>
      <p:sp>
        <p:nvSpPr>
          <p:cNvPr id="57357" name="Line 13">
            <a:extLst>
              <a:ext uri="{FF2B5EF4-FFF2-40B4-BE49-F238E27FC236}">
                <a16:creationId xmlns:a16="http://schemas.microsoft.com/office/drawing/2014/main" id="{826CF0B3-FBDB-67E2-307F-071DD858A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524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935F439-A0ED-3A41-2E8E-72FE78D9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336" y="1640778"/>
            <a:ext cx="8077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n-US" sz="2400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8A60AF3-4D11-D9A0-58DB-136B5F83FB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3988"/>
            <a:ext cx="10726738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latin typeface="Montserrat ExtraBold" panose="00000900000000000000" pitchFamily="2" charset="0"/>
              </a:rPr>
              <a:t>Variable </a:t>
            </a:r>
            <a:r>
              <a:rPr lang="es-ES_tradnl" altLang="en-US" dirty="0" err="1">
                <a:latin typeface="Montserrat ExtraBold" panose="00000900000000000000" pitchFamily="2" charset="0"/>
              </a:rPr>
              <a:t>dummy</a:t>
            </a:r>
            <a:r>
              <a:rPr lang="es-ES_tradnl" altLang="en-US" dirty="0">
                <a:latin typeface="Montserrat ExtraBold" panose="00000900000000000000" pitchFamily="2" charset="0"/>
              </a:rPr>
              <a:t> con más de 2 niveles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2B28EA2-4D41-D835-5365-2FB91683BD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07336" y="1640778"/>
            <a:ext cx="8077200" cy="4456113"/>
          </a:xfrm>
        </p:spPr>
        <p:txBody>
          <a:bodyPr/>
          <a:lstStyle/>
          <a:p>
            <a:pPr eaLnBrk="1" hangingPunct="1"/>
            <a:r>
              <a:rPr lang="es-ES_tradnl" altLang="en-US" dirty="0"/>
              <a:t>Número de </a:t>
            </a:r>
            <a:r>
              <a:rPr lang="es-ES_tradnl" altLang="en-US" dirty="0" err="1"/>
              <a:t>dummies</a:t>
            </a:r>
            <a:r>
              <a:rPr lang="es-ES_tradnl" altLang="en-US" dirty="0"/>
              <a:t> que necesitaremos es </a:t>
            </a:r>
            <a:r>
              <a:rPr lang="es-ES_tradnl" altLang="en-US" b="1" dirty="0">
                <a:solidFill>
                  <a:schemeClr val="folHlink"/>
                </a:solidFill>
              </a:rPr>
              <a:t>uno menos el número de niveles.</a:t>
            </a:r>
          </a:p>
          <a:p>
            <a:pPr eaLnBrk="1" hangingPunct="1"/>
            <a:r>
              <a:rPr lang="es-ES_tradnl" altLang="en-US" dirty="0"/>
              <a:t>Ejemplo: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dirty="0"/>
              <a:t>		Y = precio casa;  X</a:t>
            </a:r>
            <a:r>
              <a:rPr lang="es-ES_tradnl" altLang="en-US" baseline="-25000" dirty="0"/>
              <a:t>1 </a:t>
            </a:r>
            <a:r>
              <a:rPr lang="es-ES_tradnl" altLang="en-US" dirty="0"/>
              <a:t>= pies cuadrados.</a:t>
            </a:r>
            <a:br>
              <a:rPr lang="es-ES_tradnl" altLang="en-US" dirty="0"/>
            </a:br>
            <a:endParaRPr lang="es-ES_tradnl" altLang="en-US" dirty="0"/>
          </a:p>
          <a:p>
            <a:pPr eaLnBrk="1" hangingPunct="1"/>
            <a:r>
              <a:rPr lang="es-ES_tradnl" altLang="en-US" dirty="0"/>
              <a:t>Si pensamos que el estilo de la casa importa: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dirty="0"/>
              <a:t>		Estilo = </a:t>
            </a:r>
            <a:r>
              <a:rPr lang="es-ES_tradnl" altLang="en-US" dirty="0" err="1">
                <a:solidFill>
                  <a:srgbClr val="008000"/>
                </a:solidFill>
              </a:rPr>
              <a:t>ranch</a:t>
            </a:r>
            <a:r>
              <a:rPr lang="es-ES_tradnl" altLang="en-US" dirty="0">
                <a:solidFill>
                  <a:srgbClr val="008000"/>
                </a:solidFill>
              </a:rPr>
              <a:t>,  </a:t>
            </a:r>
            <a:r>
              <a:rPr lang="es-ES_tradnl" altLang="en-US" dirty="0" err="1">
                <a:solidFill>
                  <a:srgbClr val="008000"/>
                </a:solidFill>
              </a:rPr>
              <a:t>split</a:t>
            </a:r>
            <a:r>
              <a:rPr lang="es-ES_tradnl" altLang="en-US" dirty="0">
                <a:solidFill>
                  <a:srgbClr val="008000"/>
                </a:solidFill>
              </a:rPr>
              <a:t> </a:t>
            </a:r>
            <a:r>
              <a:rPr lang="es-ES_tradnl" altLang="en-US" dirty="0" err="1">
                <a:solidFill>
                  <a:srgbClr val="008000"/>
                </a:solidFill>
              </a:rPr>
              <a:t>level</a:t>
            </a:r>
            <a:r>
              <a:rPr lang="es-ES_tradnl" altLang="en-US" dirty="0">
                <a:solidFill>
                  <a:srgbClr val="008000"/>
                </a:solidFill>
              </a:rPr>
              <a:t>,  colonial</a:t>
            </a:r>
            <a:r>
              <a:rPr lang="es-ES_tradnl" altLang="en-US" dirty="0">
                <a:solidFill>
                  <a:schemeClr val="folHlink"/>
                </a:solidFill>
              </a:rPr>
              <a:t>.</a:t>
            </a:r>
            <a:endParaRPr lang="es-ES_tradnl" altLang="en-US" baseline="-25000" dirty="0">
              <a:solidFill>
                <a:schemeClr val="folHlink"/>
              </a:solidFill>
            </a:endParaRPr>
          </a:p>
        </p:txBody>
      </p:sp>
      <p:sp>
        <p:nvSpPr>
          <p:cNvPr id="58373" name="AutoShape 5">
            <a:extLst>
              <a:ext uri="{FF2B5EF4-FFF2-40B4-BE49-F238E27FC236}">
                <a16:creationId xmlns:a16="http://schemas.microsoft.com/office/drawing/2014/main" id="{2F228E98-5275-91A8-2991-515DE384E98B}"/>
              </a:ext>
            </a:extLst>
          </p:cNvPr>
          <p:cNvSpPr>
            <a:spLocks/>
          </p:cNvSpPr>
          <p:nvPr/>
        </p:nvSpPr>
        <p:spPr bwMode="auto">
          <a:xfrm rot="16200000">
            <a:off x="6324600" y="3200400"/>
            <a:ext cx="228600" cy="3733800"/>
          </a:xfrm>
          <a:prstGeom prst="leftBrace">
            <a:avLst>
              <a:gd name="adj1" fmla="val 1361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 dirty="0"/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1D72FB3D-3E3E-091C-1E7C-E95156B3A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10201"/>
            <a:ext cx="4038600" cy="830263"/>
          </a:xfrm>
          <a:prstGeom prst="rect">
            <a:avLst/>
          </a:prstGeom>
          <a:solidFill>
            <a:srgbClr val="FF9BA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/>
              <a:t>3 niveles, entonces necesitamos 2 dummies</a:t>
            </a:r>
          </a:p>
        </p:txBody>
      </p:sp>
      <p:pic>
        <p:nvPicPr>
          <p:cNvPr id="58375" name="Picture 7" descr="house">
            <a:extLst>
              <a:ext uri="{FF2B5EF4-FFF2-40B4-BE49-F238E27FC236}">
                <a16:creationId xmlns:a16="http://schemas.microsoft.com/office/drawing/2014/main" id="{775E32DF-CFFD-0397-F60E-8A11A131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562600"/>
            <a:ext cx="1295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>
            <a:extLst>
              <a:ext uri="{FF2B5EF4-FFF2-40B4-BE49-F238E27FC236}">
                <a16:creationId xmlns:a16="http://schemas.microsoft.com/office/drawing/2014/main" id="{49A09352-E7A4-E0CB-2C12-BEF0B2D8EE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385157"/>
            <a:ext cx="79248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n-US" sz="2400" dirty="0">
                <a:latin typeface="Montserrat" panose="00000500000000000000" pitchFamily="2" charset="0"/>
              </a:rPr>
              <a:t>Ejemplo: Podríamos seleccionar “Colonial” como categoría de “default”. X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2</a:t>
            </a:r>
            <a:r>
              <a:rPr lang="es-ES_tradnl" altLang="en-US" sz="2400" dirty="0">
                <a:latin typeface="Montserrat" panose="00000500000000000000" pitchFamily="2" charset="0"/>
              </a:rPr>
              <a:t> y X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3</a:t>
            </a:r>
            <a:r>
              <a:rPr lang="es-ES_tradnl" altLang="en-US" sz="2400" dirty="0">
                <a:latin typeface="Montserrat" panose="00000500000000000000" pitchFamily="2" charset="0"/>
              </a:rPr>
              <a:t> se usan para las otras dos categorías: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			Y = precio casa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			X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1 </a:t>
            </a:r>
            <a:r>
              <a:rPr lang="es-ES_tradnl" altLang="en-US" sz="2400" dirty="0">
                <a:latin typeface="Montserrat" panose="00000500000000000000" pitchFamily="2" charset="0"/>
              </a:rPr>
              <a:t>= pies cuadrados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			X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2 </a:t>
            </a:r>
            <a:r>
              <a:rPr lang="es-ES_tradnl" altLang="en-US" sz="2400" dirty="0">
                <a:latin typeface="Montserrat" panose="00000500000000000000" pitchFamily="2" charset="0"/>
              </a:rPr>
              <a:t>= 1 si </a:t>
            </a:r>
            <a:r>
              <a:rPr lang="es-ES_tradnl" altLang="en-US" sz="2400" dirty="0" err="1">
                <a:latin typeface="Montserrat" panose="00000500000000000000" pitchFamily="2" charset="0"/>
              </a:rPr>
              <a:t>ranch</a:t>
            </a:r>
            <a:r>
              <a:rPr lang="es-ES_tradnl" altLang="en-US" sz="2400" dirty="0">
                <a:latin typeface="Montserrat" panose="00000500000000000000" pitchFamily="2" charset="0"/>
              </a:rPr>
              <a:t>, 0  si no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			X</a:t>
            </a:r>
            <a:r>
              <a:rPr lang="es-ES_tradnl" altLang="en-US" sz="2400" baseline="-25000" dirty="0">
                <a:latin typeface="Montserrat" panose="00000500000000000000" pitchFamily="2" charset="0"/>
              </a:rPr>
              <a:t>3 </a:t>
            </a:r>
            <a:r>
              <a:rPr lang="es-ES_tradnl" altLang="en-US" sz="2400" dirty="0">
                <a:latin typeface="Montserrat" panose="00000500000000000000" pitchFamily="2" charset="0"/>
              </a:rPr>
              <a:t>= 1 si </a:t>
            </a:r>
            <a:r>
              <a:rPr lang="es-ES_tradnl" altLang="en-US" sz="2400" dirty="0" err="1">
                <a:latin typeface="Montserrat" panose="00000500000000000000" pitchFamily="2" charset="0"/>
              </a:rPr>
              <a:t>split-level</a:t>
            </a:r>
            <a:r>
              <a:rPr lang="es-ES_tradnl" altLang="en-US" sz="2400" dirty="0">
                <a:latin typeface="Montserrat" panose="00000500000000000000" pitchFamily="2" charset="0"/>
              </a:rPr>
              <a:t>, 0 si no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n-US" sz="2400" dirty="0">
              <a:latin typeface="Montserrat" panose="00000500000000000000" pitchFamily="2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La ecuación de regresión múltiple sería:</a:t>
            </a:r>
          </a:p>
        </p:txBody>
      </p:sp>
      <p:pic>
        <p:nvPicPr>
          <p:cNvPr id="59395" name="Picture 7" descr="house">
            <a:extLst>
              <a:ext uri="{FF2B5EF4-FFF2-40B4-BE49-F238E27FC236}">
                <a16:creationId xmlns:a16="http://schemas.microsoft.com/office/drawing/2014/main" id="{F2F1D4C0-A5CA-C1A9-1192-0091D9C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562600"/>
            <a:ext cx="1295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396" name="Object 14">
            <a:extLst>
              <a:ext uri="{FF2B5EF4-FFF2-40B4-BE49-F238E27FC236}">
                <a16:creationId xmlns:a16="http://schemas.microsoft.com/office/drawing/2014/main" id="{7563CBA2-59B3-823C-005F-1312B05C2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77454"/>
              </p:ext>
            </p:extLst>
          </p:nvPr>
        </p:nvGraphicFramePr>
        <p:xfrm>
          <a:off x="3548064" y="5646738"/>
          <a:ext cx="484663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03400" imgH="254000" progId="Equation.3">
                  <p:embed/>
                </p:oleObj>
              </mc:Choice>
              <mc:Fallback>
                <p:oleObj name="Equation" r:id="rId5" imgW="1803400" imgH="254000" progId="Equation.3">
                  <p:embed/>
                  <p:pic>
                    <p:nvPicPr>
                      <p:cNvPr id="59396" name="Object 14">
                        <a:extLst>
                          <a:ext uri="{FF2B5EF4-FFF2-40B4-BE49-F238E27FC236}">
                            <a16:creationId xmlns:a16="http://schemas.microsoft.com/office/drawing/2014/main" id="{7563CBA2-59B3-823C-005F-1312B05C2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4" y="5646738"/>
                        <a:ext cx="484663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A6D5DE7-4ED9-87C7-5050-58F055F8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" y="190500"/>
            <a:ext cx="9712453" cy="11430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 anchor="b"/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ES_tradnl" altLang="en-US" kern="0" dirty="0">
                <a:solidFill>
                  <a:srgbClr val="242537"/>
                </a:solidFill>
                <a:latin typeface="Montserrat ExtraBold" panose="00000900000000000000" pitchFamily="2" charset="0"/>
              </a:rPr>
              <a:t>Variable dummy con más de 2 niveles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8">
            <a:extLst>
              <a:ext uri="{FF2B5EF4-FFF2-40B4-BE49-F238E27FC236}">
                <a16:creationId xmlns:a16="http://schemas.microsoft.com/office/drawing/2014/main" id="{32924038-3C17-A16F-9800-321315043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6" y="5599114"/>
          <a:ext cx="45688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241300" progId="Equation.3">
                  <p:embed/>
                </p:oleObj>
              </mc:Choice>
              <mc:Fallback>
                <p:oleObj name="Equation" r:id="rId2" imgW="1905000" imgH="241300" progId="Equation.3">
                  <p:embed/>
                  <p:pic>
                    <p:nvPicPr>
                      <p:cNvPr id="60418" name="Object 28">
                        <a:extLst>
                          <a:ext uri="{FF2B5EF4-FFF2-40B4-BE49-F238E27FC236}">
                            <a16:creationId xmlns:a16="http://schemas.microsoft.com/office/drawing/2014/main" id="{32924038-3C17-A16F-9800-321315043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6" y="5599114"/>
                        <a:ext cx="4568825" cy="574675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29">
            <a:extLst>
              <a:ext uri="{FF2B5EF4-FFF2-40B4-BE49-F238E27FC236}">
                <a16:creationId xmlns:a16="http://schemas.microsoft.com/office/drawing/2014/main" id="{D9AA50DD-3199-04EB-D848-374556E3E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6" y="4303714"/>
          <a:ext cx="46005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700" imgH="241300" progId="Equation.3">
                  <p:embed/>
                </p:oleObj>
              </mc:Choice>
              <mc:Fallback>
                <p:oleObj name="Equation" r:id="rId4" imgW="1917700" imgH="241300" progId="Equation.3">
                  <p:embed/>
                  <p:pic>
                    <p:nvPicPr>
                      <p:cNvPr id="60419" name="Object 29">
                        <a:extLst>
                          <a:ext uri="{FF2B5EF4-FFF2-40B4-BE49-F238E27FC236}">
                            <a16:creationId xmlns:a16="http://schemas.microsoft.com/office/drawing/2014/main" id="{D9AA50DD-3199-04EB-D848-374556E3E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6" y="4303714"/>
                        <a:ext cx="4600575" cy="574675"/>
                      </a:xfrm>
                      <a:prstGeom prst="rect">
                        <a:avLst/>
                      </a:prstGeom>
                      <a:solidFill>
                        <a:srgbClr val="FFD5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>
            <a:extLst>
              <a:ext uri="{FF2B5EF4-FFF2-40B4-BE49-F238E27FC236}">
                <a16:creationId xmlns:a16="http://schemas.microsoft.com/office/drawing/2014/main" id="{3928F82B-A0CE-1101-7C4E-04003DEBD0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68288"/>
            <a:ext cx="9296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n-US">
                <a:latin typeface="Garamond" panose="02020404030301010803" pitchFamily="18" charset="0"/>
              </a:rPr>
              <a:t>Variable dummy con más de 2 niveles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DD9ABBAF-DC70-EDA8-DE5A-7698A33E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2927350"/>
            <a:ext cx="3657600" cy="1938338"/>
          </a:xfrm>
          <a:prstGeom prst="rect">
            <a:avLst/>
          </a:prstGeom>
          <a:solidFill>
            <a:srgbClr val="FFD5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/>
              <a:t>Manteniendo el número de pies cuadrados constante, estimamos que un rancho tendrá, en promedio, un precio 23.53 miles de dólares mayor que una casa colonial.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CF9A5D29-F3DF-4F79-B093-E7791562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91075"/>
            <a:ext cx="3657600" cy="1938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altLang="en-US" sz="2000" dirty="0"/>
              <a:t>Manteniendo el número de pies cuadrados constante________________________________________________________________________________________</a:t>
            </a:r>
          </a:p>
        </p:txBody>
      </p:sp>
      <p:sp>
        <p:nvSpPr>
          <p:cNvPr id="60423" name="Line 7">
            <a:extLst>
              <a:ext uri="{FF2B5EF4-FFF2-40B4-BE49-F238E27FC236}">
                <a16:creationId xmlns:a16="http://schemas.microsoft.com/office/drawing/2014/main" id="{49002BE0-8E67-C3B2-1BD2-911F354EDB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800475"/>
            <a:ext cx="6096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24" name="Line 8">
            <a:extLst>
              <a:ext uri="{FF2B5EF4-FFF2-40B4-BE49-F238E27FC236}">
                <a16:creationId xmlns:a16="http://schemas.microsoft.com/office/drawing/2014/main" id="{0DC9F64F-A708-533D-99F2-2DCF5725D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705475"/>
            <a:ext cx="60960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CFB88395-74C0-6652-2DA3-EDEA82B4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438276"/>
            <a:ext cx="425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Supongamos que estimamos:</a:t>
            </a:r>
          </a:p>
        </p:txBody>
      </p:sp>
      <p:graphicFrame>
        <p:nvGraphicFramePr>
          <p:cNvPr id="60426" name="Object 30">
            <a:extLst>
              <a:ext uri="{FF2B5EF4-FFF2-40B4-BE49-F238E27FC236}">
                <a16:creationId xmlns:a16="http://schemas.microsoft.com/office/drawing/2014/main" id="{060D387A-F63A-26EC-1CE7-F52AE0487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92739"/>
              </p:ext>
            </p:extLst>
          </p:nvPr>
        </p:nvGraphicFramePr>
        <p:xfrm>
          <a:off x="2713038" y="1865314"/>
          <a:ext cx="66103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55900" imgH="254000" progId="Equation.3">
                  <p:embed/>
                </p:oleObj>
              </mc:Choice>
              <mc:Fallback>
                <p:oleObj name="Equation" r:id="rId6" imgW="2755900" imgH="254000" progId="Equation.3">
                  <p:embed/>
                  <p:pic>
                    <p:nvPicPr>
                      <p:cNvPr id="60426" name="Object 30">
                        <a:extLst>
                          <a:ext uri="{FF2B5EF4-FFF2-40B4-BE49-F238E27FC236}">
                            <a16:creationId xmlns:a16="http://schemas.microsoft.com/office/drawing/2014/main" id="{060D387A-F63A-26EC-1CE7-F52AE0487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1865314"/>
                        <a:ext cx="6610350" cy="6048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31">
            <a:extLst>
              <a:ext uri="{FF2B5EF4-FFF2-40B4-BE49-F238E27FC236}">
                <a16:creationId xmlns:a16="http://schemas.microsoft.com/office/drawing/2014/main" id="{52E764DD-FB31-825E-6FDA-6C9C0B603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6" y="3084514"/>
          <a:ext cx="32877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241300" progId="Equation.3">
                  <p:embed/>
                </p:oleObj>
              </mc:Choice>
              <mc:Fallback>
                <p:oleObj name="Equation" r:id="rId8" imgW="1371600" imgH="241300" progId="Equation.3">
                  <p:embed/>
                  <p:pic>
                    <p:nvPicPr>
                      <p:cNvPr id="60427" name="Object 31">
                        <a:extLst>
                          <a:ext uri="{FF2B5EF4-FFF2-40B4-BE49-F238E27FC236}">
                            <a16:creationId xmlns:a16="http://schemas.microsoft.com/office/drawing/2014/main" id="{52E764DD-FB31-825E-6FDA-6C9C0B603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6" y="3084514"/>
                        <a:ext cx="3287713" cy="574675"/>
                      </a:xfrm>
                      <a:prstGeom prst="rect">
                        <a:avLst/>
                      </a:prstGeom>
                      <a:solidFill>
                        <a:srgbClr val="FF9B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Text Box 12">
            <a:extLst>
              <a:ext uri="{FF2B5EF4-FFF2-40B4-BE49-F238E27FC236}">
                <a16:creationId xmlns:a16="http://schemas.microsoft.com/office/drawing/2014/main" id="{A6B4D72B-BACF-9F43-BC2F-6EBD7C59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657476"/>
            <a:ext cx="400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Si casa colonial: X</a:t>
            </a:r>
            <a:r>
              <a:rPr lang="es-ES_tradnl" altLang="en-US" sz="2400" baseline="-25000"/>
              <a:t>2</a:t>
            </a:r>
            <a:r>
              <a:rPr lang="es-ES_tradnl" altLang="en-US" sz="2400"/>
              <a:t> = X</a:t>
            </a:r>
            <a:r>
              <a:rPr lang="es-ES_tradnl" altLang="en-US" sz="2400" baseline="-25000"/>
              <a:t>3</a:t>
            </a:r>
            <a:r>
              <a:rPr lang="es-ES_tradnl" altLang="en-US" sz="2400"/>
              <a:t> = 0</a:t>
            </a:r>
          </a:p>
        </p:txBody>
      </p:sp>
      <p:sp>
        <p:nvSpPr>
          <p:cNvPr id="60429" name="Text Box 13">
            <a:extLst>
              <a:ext uri="{FF2B5EF4-FFF2-40B4-BE49-F238E27FC236}">
                <a16:creationId xmlns:a16="http://schemas.microsoft.com/office/drawing/2014/main" id="{51D293CF-6790-2B5A-6117-8227BBD74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76676"/>
            <a:ext cx="350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Si rancho: X</a:t>
            </a:r>
            <a:r>
              <a:rPr lang="es-ES_tradnl" altLang="en-US" sz="2400" baseline="-25000"/>
              <a:t>2</a:t>
            </a:r>
            <a:r>
              <a:rPr lang="es-ES_tradnl" altLang="en-US" sz="2400"/>
              <a:t> = 1; X</a:t>
            </a:r>
            <a:r>
              <a:rPr lang="es-ES_tradnl" altLang="en-US" sz="2400" baseline="-25000"/>
              <a:t>3</a:t>
            </a:r>
            <a:r>
              <a:rPr lang="es-ES_tradnl" altLang="en-US" sz="2400"/>
              <a:t> = 0</a:t>
            </a:r>
          </a:p>
        </p:txBody>
      </p:sp>
      <p:sp>
        <p:nvSpPr>
          <p:cNvPr id="60430" name="Text Box 14">
            <a:extLst>
              <a:ext uri="{FF2B5EF4-FFF2-40B4-BE49-F238E27FC236}">
                <a16:creationId xmlns:a16="http://schemas.microsoft.com/office/drawing/2014/main" id="{668EC3EA-4078-6C3D-5C6C-FBCB5D1CA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72076"/>
            <a:ext cx="3849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Si split-level: X</a:t>
            </a:r>
            <a:r>
              <a:rPr lang="es-ES_tradnl" altLang="en-US" sz="2400" baseline="-25000"/>
              <a:t>2</a:t>
            </a:r>
            <a:r>
              <a:rPr lang="es-ES_tradnl" altLang="en-US" sz="2400"/>
              <a:t> = 0; X</a:t>
            </a:r>
            <a:r>
              <a:rPr lang="es-ES_tradnl" altLang="en-US" sz="2400" baseline="-25000"/>
              <a:t>3</a:t>
            </a:r>
            <a:r>
              <a:rPr lang="es-ES_tradnl" altLang="en-US" sz="2400"/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604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AD5CB48-4482-FC9E-65CF-429A05431641}"/>
              </a:ext>
            </a:extLst>
          </p:cNvPr>
          <p:cNvSpPr txBox="1"/>
          <p:nvPr/>
        </p:nvSpPr>
        <p:spPr>
          <a:xfrm>
            <a:off x="621792" y="152400"/>
            <a:ext cx="95890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s-ES_tradnl" sz="2000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s-ES_tradnl" sz="2000" u="sng" dirty="0">
                <a:latin typeface="Montserrat" panose="00000500000000000000" pitchFamily="2" charset="0"/>
              </a:rPr>
              <a:t>Ejemplos:</a:t>
            </a:r>
          </a:p>
          <a:p>
            <a:pPr>
              <a:defRPr/>
            </a:pPr>
            <a:endParaRPr lang="es-ES_tradnl" sz="2000" dirty="0">
              <a:latin typeface="Montserrat" panose="00000500000000000000" pitchFamily="2" charset="0"/>
            </a:endParaRPr>
          </a:p>
          <a:p>
            <a:pPr>
              <a:defRPr/>
            </a:pPr>
            <a:endParaRPr lang="es-ES_tradnl" sz="2000" dirty="0"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s-ES_tradnl" sz="2000" dirty="0">
                <a:latin typeface="Montserrat" panose="00000500000000000000" pitchFamily="2" charset="0"/>
              </a:rPr>
              <a:t>neighbor.xls (predicción del precio de venta en miles de $ de una casa, basándose en el número de habitaciones y si la casa está en el oeste de la ciudad).</a:t>
            </a:r>
          </a:p>
          <a:p>
            <a:pPr marL="342900" indent="-342900">
              <a:buFontTx/>
              <a:buChar char="-"/>
              <a:defRPr/>
            </a:pPr>
            <a:endParaRPr lang="es-ES_tradnl" sz="2000" dirty="0"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s-ES_tradnl" sz="2000" dirty="0">
                <a:latin typeface="Montserrat" panose="00000500000000000000" pitchFamily="2" charset="0"/>
              </a:rPr>
              <a:t>moving.xls (predicción del número de horas total de trabajo en mudanza basándose en el número de pies cúbicos de los objetos y si hay elevador o no en el edificio)</a:t>
            </a:r>
          </a:p>
          <a:p>
            <a:pPr marL="342900" indent="-342900">
              <a:buFontTx/>
              <a:buChar char="-"/>
              <a:defRPr/>
            </a:pPr>
            <a:endParaRPr lang="es-ES_tradnl" sz="2000" dirty="0"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s-ES_tradnl" sz="2000" dirty="0">
                <a:latin typeface="Montserrat" panose="00000500000000000000" pitchFamily="2" charset="0"/>
              </a:rPr>
              <a:t>underwriting.xls (predicción de puntos en examen sobre conocimiento de distintos seguros, basándose en puntos en examen de entrada y método de entrenamiento).</a:t>
            </a:r>
          </a:p>
          <a:p>
            <a:pPr marL="342900" indent="-342900">
              <a:buFontTx/>
              <a:buChar char="-"/>
              <a:defRPr/>
            </a:pPr>
            <a:endParaRPr lang="es-ES_tradnl" sz="2000" dirty="0"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endParaRPr lang="es-ES_tradnl" sz="2000" dirty="0"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628" y="254666"/>
            <a:ext cx="10948416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>
                <a:solidFill>
                  <a:schemeClr val="bg1"/>
                </a:solidFill>
                <a:latin typeface="Montserrat ExtraBold" panose="00000900000000000000" pitchFamily="2" charset="0"/>
              </a:rPr>
              <a:t>Introducción al análisis de regresión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3464" y="1816164"/>
            <a:ext cx="11091672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El análisis de regresión se usa para: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Predecir el valor de una variable dependiente, basándonos en los valores de por lo menos una variable independiente.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Conocer el efecto de cambios en una variable independiente sobre la variable dependiente. </a:t>
            </a:r>
          </a:p>
          <a:p>
            <a:pPr marL="425450" lvl="1" indent="0"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s-ES_tradnl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Variable dependiente: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variable que queremos predecir o explicar.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s-ES_tradnl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Variable independiente: 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variable utilizada para predecir o explicar la dependiente.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D6CD23-B73E-0E7D-6A2B-E58333208642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20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01040" y="158482"/>
            <a:ext cx="10515600" cy="1325563"/>
          </a:xfrm>
        </p:spPr>
        <p:txBody>
          <a:bodyPr/>
          <a:lstStyle/>
          <a:p>
            <a:pPr eaLnBrk="1" hangingPunct="1"/>
            <a:r>
              <a:rPr lang="en-CA" altLang="es-CO" dirty="0" err="1">
                <a:solidFill>
                  <a:srgbClr val="242537"/>
                </a:solidFill>
                <a:latin typeface="Montserrat ExtraBold" panose="00000900000000000000" pitchFamily="2" charset="0"/>
              </a:rPr>
              <a:t>Ejemplos</a:t>
            </a:r>
            <a:endParaRPr lang="en-CA" altLang="es-CO" dirty="0">
              <a:solidFill>
                <a:srgbClr val="242537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32127" y="1230128"/>
            <a:ext cx="9053426" cy="4525962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CO" altLang="es-CO" sz="2400" dirty="0">
                <a:solidFill>
                  <a:srgbClr val="242537"/>
                </a:solidFill>
                <a:latin typeface="Montserrat" panose="00000500000000000000" pitchFamily="2" charset="0"/>
              </a:rPr>
              <a:t>Precio de la gasolina y el precio del petróleo: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altLang="es-CO" sz="2000" b="1" dirty="0">
                <a:solidFill>
                  <a:srgbClr val="242537"/>
                </a:solidFill>
                <a:latin typeface="Montserrat" panose="00000500000000000000" pitchFamily="2" charset="0"/>
              </a:rPr>
              <a:t>Variable dependiente</a:t>
            </a:r>
            <a:r>
              <a:rPr lang="es-CO" altLang="es-CO" sz="2000" dirty="0">
                <a:solidFill>
                  <a:srgbClr val="242537"/>
                </a:solidFill>
                <a:latin typeface="Montserrat" panose="00000500000000000000" pitchFamily="2" charset="0"/>
              </a:rPr>
              <a:t>: precio </a:t>
            </a:r>
            <a:r>
              <a:rPr lang="es-CO" altLang="es-CO" sz="2000" dirty="0" err="1">
                <a:solidFill>
                  <a:srgbClr val="242537"/>
                </a:solidFill>
                <a:latin typeface="Montserrat" panose="00000500000000000000" pitchFamily="2" charset="0"/>
              </a:rPr>
              <a:t>retail</a:t>
            </a:r>
            <a:r>
              <a:rPr lang="es-CO" altLang="es-CO" sz="2000" dirty="0">
                <a:solidFill>
                  <a:srgbClr val="242537"/>
                </a:solidFill>
                <a:latin typeface="Montserrat" panose="00000500000000000000" pitchFamily="2" charset="0"/>
              </a:rPr>
              <a:t> (minorista) de la gasolina en Bogotá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altLang="es-CO" sz="2000" b="1" dirty="0">
                <a:solidFill>
                  <a:srgbClr val="242537"/>
                </a:solidFill>
                <a:latin typeface="Montserrat" panose="00000500000000000000" pitchFamily="2" charset="0"/>
              </a:rPr>
              <a:t>Variable independiente</a:t>
            </a:r>
            <a:r>
              <a:rPr lang="es-CO" altLang="es-CO" sz="2000" dirty="0">
                <a:solidFill>
                  <a:srgbClr val="242537"/>
                </a:solidFill>
                <a:latin typeface="Montserrat" panose="00000500000000000000" pitchFamily="2" charset="0"/>
              </a:rPr>
              <a:t>: precio internacional del petróleo.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s-CO" altLang="es-CO" sz="2400" dirty="0">
              <a:solidFill>
                <a:srgbClr val="242537"/>
              </a:solidFill>
              <a:latin typeface="Montserrat" panose="00000500000000000000" pitchFamily="2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CA" altLang="es-CO" dirty="0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90199"/>
              </p:ext>
            </p:extLst>
          </p:nvPr>
        </p:nvGraphicFramePr>
        <p:xfrm>
          <a:off x="3353354" y="2766971"/>
          <a:ext cx="5342589" cy="37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10648980" imgH="7543759" progId="Excel.Chart.8">
                  <p:embed/>
                </p:oleObj>
              </mc:Choice>
              <mc:Fallback>
                <p:oleObj name="Chart" r:id="rId5" imgW="10648980" imgH="7543759" progId="Excel.Char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354" y="2766971"/>
                        <a:ext cx="5342589" cy="3781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129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670" y="197310"/>
            <a:ext cx="9680130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Modelo de regresión lineal simple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328" y="2032762"/>
            <a:ext cx="11183112" cy="3824288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defRPr/>
            </a:pPr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Sólo </a:t>
            </a:r>
            <a:r>
              <a:rPr lang="es-ES_tradnl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una</a:t>
            </a:r>
            <a:r>
              <a:rPr lang="es-ES_tradnl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variable independiente, X.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La relación entre X y </a:t>
            </a:r>
            <a:r>
              <a:rPr lang="es-ES_tradnl" alt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Y</a:t>
            </a:r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es descrita por una función lineal.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ES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Se asume que cambios en Y están relacionados con cambios en X (</a:t>
            </a:r>
            <a:r>
              <a:rPr lang="es-ES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causalidad</a:t>
            </a:r>
            <a:r>
              <a:rPr lang="es-ES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). </a:t>
            </a:r>
          </a:p>
          <a:p>
            <a:pPr eaLnBrk="1" hangingPunct="1">
              <a:spcBef>
                <a:spcPct val="45000"/>
              </a:spcBef>
              <a:defRPr/>
            </a:pPr>
            <a:endParaRPr lang="es-ES_tradnl" alt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6EAA95-603F-E471-71DA-4EA2E9B04728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5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235059"/>
              </p:ext>
            </p:extLst>
          </p:nvPr>
        </p:nvGraphicFramePr>
        <p:xfrm>
          <a:off x="3167063" y="3581401"/>
          <a:ext cx="60880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2457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581401"/>
                        <a:ext cx="6088062" cy="1217613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888954" y="5105400"/>
            <a:ext cx="265008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Componente lineal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2886075" y="2279181"/>
            <a:ext cx="1990725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Intercepto (poblacional)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724400" y="2090690"/>
            <a:ext cx="2557462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Efecto marginal de X, pendiente (poblacional)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9229727" y="2375351"/>
            <a:ext cx="1763711" cy="101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Término de error aleatorio</a:t>
            </a: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1362075" y="2906713"/>
            <a:ext cx="1838325" cy="70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Variable dependiente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4495800" y="3200400"/>
            <a:ext cx="381000" cy="457200"/>
          </a:xfrm>
          <a:prstGeom prst="line">
            <a:avLst/>
          </a:prstGeom>
          <a:noFill/>
          <a:ln w="28575">
            <a:solidFill>
              <a:srgbClr val="BE88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2819400" y="3657600"/>
            <a:ext cx="381000" cy="152400"/>
          </a:xfrm>
          <a:prstGeom prst="line">
            <a:avLst/>
          </a:prstGeom>
          <a:noFill/>
          <a:ln w="28575">
            <a:solidFill>
              <a:srgbClr val="BE88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 flipH="1">
            <a:off x="7391400" y="3200400"/>
            <a:ext cx="0" cy="457200"/>
          </a:xfrm>
          <a:prstGeom prst="line">
            <a:avLst/>
          </a:prstGeom>
          <a:noFill/>
          <a:ln w="28575">
            <a:solidFill>
              <a:srgbClr val="BE88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 rot="20940815" flipH="1">
            <a:off x="8843963" y="3429001"/>
            <a:ext cx="463550" cy="365125"/>
          </a:xfrm>
          <a:prstGeom prst="line">
            <a:avLst/>
          </a:prstGeom>
          <a:noFill/>
          <a:ln w="28575">
            <a:solidFill>
              <a:srgbClr val="BE88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6911976" y="2513560"/>
            <a:ext cx="214312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Variable independiente</a:t>
            </a:r>
          </a:p>
        </p:txBody>
      </p:sp>
      <p:sp>
        <p:nvSpPr>
          <p:cNvPr id="24590" name="AutoShape 15"/>
          <p:cNvSpPr>
            <a:spLocks/>
          </p:cNvSpPr>
          <p:nvPr/>
        </p:nvSpPr>
        <p:spPr bwMode="auto">
          <a:xfrm rot="16200000" flipV="1">
            <a:off x="6093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rgbClr val="BE8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 rot="20940815">
            <a:off x="6316663" y="3292476"/>
            <a:ext cx="227012" cy="396875"/>
          </a:xfrm>
          <a:prstGeom prst="line">
            <a:avLst/>
          </a:prstGeom>
          <a:noFill/>
          <a:ln w="28575">
            <a:solidFill>
              <a:srgbClr val="BE88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592" name="AutoShape 17"/>
          <p:cNvSpPr>
            <a:spLocks/>
          </p:cNvSpPr>
          <p:nvPr/>
        </p:nvSpPr>
        <p:spPr bwMode="auto">
          <a:xfrm rot="16200000" flipV="1">
            <a:off x="8648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BE8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7816107" y="5161534"/>
            <a:ext cx="201369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Error aleatorio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CFC469-4896-8ED8-CDAE-66DACD8D7A7A}"/>
              </a:ext>
            </a:extLst>
          </p:cNvPr>
          <p:cNvSpPr txBox="1">
            <a:spLocks noChangeArrowheads="1"/>
          </p:cNvSpPr>
          <p:nvPr/>
        </p:nvSpPr>
        <p:spPr>
          <a:xfrm>
            <a:off x="149670" y="197310"/>
            <a:ext cx="968013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ExtraBold" panose="00000900000000000000" pitchFamily="2" charset="0"/>
              </a:rPr>
              <a:t>Modelo de regresión lineal simple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FB3D60-5C79-B81D-12C3-7B06EE9C4F99}"/>
              </a:ext>
            </a:extLst>
          </p:cNvPr>
          <p:cNvCxnSpPr>
            <a:cxnSpLocks/>
          </p:cNvCxnSpPr>
          <p:nvPr/>
        </p:nvCxnSpPr>
        <p:spPr>
          <a:xfrm>
            <a:off x="0" y="1315369"/>
            <a:ext cx="110916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1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4582" grpId="0"/>
      <p:bldP spid="24583" grpId="0"/>
      <p:bldP spid="24584" grpId="0"/>
      <p:bldP spid="24585" grpId="0" animBg="1"/>
      <p:bldP spid="24586" grpId="0" animBg="1"/>
      <p:bldP spid="24587" grpId="0" animBg="1"/>
      <p:bldP spid="24588" grpId="0" animBg="1"/>
      <p:bldP spid="24589" grpId="0"/>
      <p:bldP spid="24590" grpId="0" animBg="1"/>
      <p:bldP spid="24591" grpId="0" animBg="1"/>
      <p:bldP spid="24592" grpId="0" animBg="1"/>
      <p:bldP spid="245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3155</Words>
  <Application>Microsoft Macintosh PowerPoint</Application>
  <PresentationFormat>Widescreen</PresentationFormat>
  <Paragraphs>419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 Unicode MS</vt:lpstr>
      <vt:lpstr>Arial</vt:lpstr>
      <vt:lpstr>Calibri</vt:lpstr>
      <vt:lpstr>Calibri Light</vt:lpstr>
      <vt:lpstr>Cambria Math</vt:lpstr>
      <vt:lpstr>Garamond</vt:lpstr>
      <vt:lpstr>Montserrat</vt:lpstr>
      <vt:lpstr>Montserrat ExtraBold</vt:lpstr>
      <vt:lpstr>Wingdings</vt:lpstr>
      <vt:lpstr>Office Theme</vt:lpstr>
      <vt:lpstr>Ecuación</vt:lpstr>
      <vt:lpstr>Chart</vt:lpstr>
      <vt:lpstr>Equation</vt:lpstr>
      <vt:lpstr>Gráfico</vt:lpstr>
      <vt:lpstr>Regresión lineal simple</vt:lpstr>
      <vt:lpstr>PowerPoint Presentation</vt:lpstr>
      <vt:lpstr>PowerPoint Presentation</vt:lpstr>
      <vt:lpstr>PowerPoint Presentation</vt:lpstr>
      <vt:lpstr>PowerPoint Presentation</vt:lpstr>
      <vt:lpstr>Introducción al análisis de regresión</vt:lpstr>
      <vt:lpstr>Ejemplos</vt:lpstr>
      <vt:lpstr>Modelo de regresión lineal simple</vt:lpstr>
      <vt:lpstr>PowerPoint Presentation</vt:lpstr>
      <vt:lpstr>PowerPoint Presentation</vt:lpstr>
      <vt:lpstr>Ecuación de regresión lineal simple (línea de predicción)</vt:lpstr>
      <vt:lpstr>El método de mínimos cuadrados</vt:lpstr>
      <vt:lpstr>Interpretación del intercepto y la pendiente (estimados)</vt:lpstr>
      <vt:lpstr>Ejemplo</vt:lpstr>
      <vt:lpstr>Ejemplo en R</vt:lpstr>
      <vt:lpstr>Recordemos: coeficientes de correlación</vt:lpstr>
      <vt:lpstr>Ejemplo en R</vt:lpstr>
      <vt:lpstr>Ejemplo en R</vt:lpstr>
      <vt:lpstr>Para exportar tabla a Word dos opciones </vt:lpstr>
      <vt:lpstr>Ejemplo: interpretación de bo</vt:lpstr>
      <vt:lpstr>Ejemplo: interpretación de b1</vt:lpstr>
      <vt:lpstr>Ejemplo: predicción</vt:lpstr>
      <vt:lpstr>Ejemplo: predicción</vt:lpstr>
      <vt:lpstr>Coeficiente de determinación: r2</vt:lpstr>
      <vt:lpstr>Ejemplos r2</vt:lpstr>
      <vt:lpstr>PowerPoint Presentation</vt:lpstr>
      <vt:lpstr>PowerPoint Presentation</vt:lpstr>
      <vt:lpstr>Coeficiente de determinación, r2</vt:lpstr>
      <vt:lpstr>PowerPoint Presentation</vt:lpstr>
      <vt:lpstr>Interpretando r2 en nuestro ejemplo…</vt:lpstr>
      <vt:lpstr>Inferencia sobre la pendiente o el efecto marginal</vt:lpstr>
      <vt:lpstr>Ejemplo: inferencia sobre la pendiente</vt:lpstr>
      <vt:lpstr>Ejemplo: inferencia sobre la pendiente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Modelo de regresión múltiple con dos variables independientes</vt:lpstr>
      <vt:lpstr>Ejemplo: 2 variables independientes</vt:lpstr>
      <vt:lpstr>Ejemplo</vt:lpstr>
      <vt:lpstr>PowerPoint Presentation</vt:lpstr>
      <vt:lpstr>Ejemplo</vt:lpstr>
      <vt:lpstr>Utilizando la ecuación para hacer predicciones</vt:lpstr>
      <vt:lpstr>PowerPoint Presentation</vt:lpstr>
      <vt:lpstr>Variables Dummy</vt:lpstr>
      <vt:lpstr>Variable dummy con 2 niveles </vt:lpstr>
      <vt:lpstr>Variable dummy con 2 niveles</vt:lpstr>
      <vt:lpstr>Variable dummy con 2 niveles</vt:lpstr>
      <vt:lpstr>Variable dummy con más de 2 niveles</vt:lpstr>
      <vt:lpstr>PowerPoint Presentation</vt:lpstr>
      <vt:lpstr>Variable dummy con más de 2 niveles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Felipe Parra Carreño</dc:creator>
  <cp:lastModifiedBy>Jaime Edison Rojas Mora</cp:lastModifiedBy>
  <cp:revision>245</cp:revision>
  <dcterms:created xsi:type="dcterms:W3CDTF">2023-01-09T16:10:50Z</dcterms:created>
  <dcterms:modified xsi:type="dcterms:W3CDTF">2025-03-27T19:49:41Z</dcterms:modified>
</cp:coreProperties>
</file>