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ppt/theme/themeOverride35.xml" ContentType="application/vnd.openxmlformats-officedocument.themeOverride+xml"/>
  <Override PartName="/ppt/theme/themeOverride36.xml" ContentType="application/vnd.openxmlformats-officedocument.themeOverride+xml"/>
  <Override PartName="/ppt/theme/themeOverride37.xml" ContentType="application/vnd.openxmlformats-officedocument.themeOverride+xml"/>
  <Override PartName="/ppt/theme/themeOverride38.xml" ContentType="application/vnd.openxmlformats-officedocument.themeOverride+xml"/>
  <Override PartName="/ppt/theme/themeOverride39.xml" ContentType="application/vnd.openxmlformats-officedocument.themeOverride+xml"/>
  <Override PartName="/ppt/theme/themeOverride40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60" r:id="rId2"/>
    <p:sldId id="695" r:id="rId3"/>
    <p:sldId id="264" r:id="rId4"/>
    <p:sldId id="822" r:id="rId5"/>
    <p:sldId id="685" r:id="rId6"/>
    <p:sldId id="682" r:id="rId7"/>
    <p:sldId id="514" r:id="rId8"/>
    <p:sldId id="419" r:id="rId9"/>
    <p:sldId id="420" r:id="rId10"/>
    <p:sldId id="421" r:id="rId11"/>
    <p:sldId id="423" r:id="rId12"/>
    <p:sldId id="429" r:id="rId13"/>
    <p:sldId id="436" r:id="rId14"/>
    <p:sldId id="687" r:id="rId15"/>
    <p:sldId id="455" r:id="rId16"/>
    <p:sldId id="456" r:id="rId17"/>
    <p:sldId id="459" r:id="rId18"/>
    <p:sldId id="460" r:id="rId19"/>
    <p:sldId id="461" r:id="rId20"/>
    <p:sldId id="462" r:id="rId21"/>
    <p:sldId id="825" r:id="rId22"/>
    <p:sldId id="826" r:id="rId23"/>
    <p:sldId id="463" r:id="rId24"/>
    <p:sldId id="297" r:id="rId25"/>
    <p:sldId id="819" r:id="rId26"/>
    <p:sldId id="666" r:id="rId27"/>
    <p:sldId id="667" r:id="rId28"/>
    <p:sldId id="668" r:id="rId29"/>
    <p:sldId id="669" r:id="rId30"/>
    <p:sldId id="670" r:id="rId31"/>
    <p:sldId id="424" r:id="rId32"/>
    <p:sldId id="688" r:id="rId33"/>
    <p:sldId id="671" r:id="rId34"/>
    <p:sldId id="440" r:id="rId35"/>
    <p:sldId id="441" r:id="rId36"/>
    <p:sldId id="824" r:id="rId37"/>
    <p:sldId id="689" r:id="rId38"/>
    <p:sldId id="820" r:id="rId39"/>
    <p:sldId id="484" r:id="rId40"/>
    <p:sldId id="691" r:id="rId41"/>
    <p:sldId id="269" r:id="rId42"/>
    <p:sldId id="829" r:id="rId43"/>
    <p:sldId id="692" r:id="rId44"/>
    <p:sldId id="516" r:id="rId45"/>
    <p:sldId id="517" r:id="rId46"/>
    <p:sldId id="519" r:id="rId47"/>
    <p:sldId id="527" r:id="rId48"/>
    <p:sldId id="520" r:id="rId49"/>
    <p:sldId id="528" r:id="rId50"/>
    <p:sldId id="521" r:id="rId51"/>
    <p:sldId id="522" r:id="rId52"/>
    <p:sldId id="523" r:id="rId53"/>
    <p:sldId id="524" r:id="rId5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537"/>
    <a:srgbClr val="FFCA7D"/>
    <a:srgbClr val="BE8806"/>
    <a:srgbClr val="D3BDFF"/>
    <a:srgbClr val="9966FF"/>
    <a:srgbClr val="90DC99"/>
    <a:srgbClr val="483247"/>
    <a:srgbClr val="B896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266B3-FAD6-4F5C-A06E-0891331428C7}" type="datetimeFigureOut">
              <a:rPr lang="en-DE" smtClean="0"/>
              <a:t>2/19/25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FDAED-067A-4842-A47A-5077A97458A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69862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Marcador de imagen de diapositiva 1">
            <a:extLst>
              <a:ext uri="{FF2B5EF4-FFF2-40B4-BE49-F238E27FC236}">
                <a16:creationId xmlns:a16="http://schemas.microsoft.com/office/drawing/2014/main" id="{D07639CD-7704-A4B4-9C71-7B45785D37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Marcador de notas 2">
            <a:extLst>
              <a:ext uri="{FF2B5EF4-FFF2-40B4-BE49-F238E27FC236}">
                <a16:creationId xmlns:a16="http://schemas.microsoft.com/office/drawing/2014/main" id="{F3575DCD-A576-438B-1C90-5A3E78342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Marcador de imagen de diapositiva 1">
            <a:extLst>
              <a:ext uri="{FF2B5EF4-FFF2-40B4-BE49-F238E27FC236}">
                <a16:creationId xmlns:a16="http://schemas.microsoft.com/office/drawing/2014/main" id="{548E2FF9-9F54-BFD4-6295-01ABEA66D4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Marcador de notas 2">
            <a:extLst>
              <a:ext uri="{FF2B5EF4-FFF2-40B4-BE49-F238E27FC236}">
                <a16:creationId xmlns:a16="http://schemas.microsoft.com/office/drawing/2014/main" id="{2D9471DC-22FA-FBBC-0EE9-C724C96BA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s-CO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Marcador de imagen de diapositiva 1">
            <a:extLst>
              <a:ext uri="{FF2B5EF4-FFF2-40B4-BE49-F238E27FC236}">
                <a16:creationId xmlns:a16="http://schemas.microsoft.com/office/drawing/2014/main" id="{D263C061-72AF-9966-F68C-318B7C3E1E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Marcador de notas 2">
            <a:extLst>
              <a:ext uri="{FF2B5EF4-FFF2-40B4-BE49-F238E27FC236}">
                <a16:creationId xmlns:a16="http://schemas.microsoft.com/office/drawing/2014/main" id="{68EBAB44-16D1-2E72-3994-4B55A91F6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s-CO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Marcador de imagen de diapositiva 1">
            <a:extLst>
              <a:ext uri="{FF2B5EF4-FFF2-40B4-BE49-F238E27FC236}">
                <a16:creationId xmlns:a16="http://schemas.microsoft.com/office/drawing/2014/main" id="{C6DB5E94-26E7-C647-6623-65B6325199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Marcador de notas 2">
            <a:extLst>
              <a:ext uri="{FF2B5EF4-FFF2-40B4-BE49-F238E27FC236}">
                <a16:creationId xmlns:a16="http://schemas.microsoft.com/office/drawing/2014/main" id="{6241474B-7DFA-A407-6DB3-F8ED4DF7B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s-C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Marcador de imagen de diapositiva 1">
            <a:extLst>
              <a:ext uri="{FF2B5EF4-FFF2-40B4-BE49-F238E27FC236}">
                <a16:creationId xmlns:a16="http://schemas.microsoft.com/office/drawing/2014/main" id="{F9E075E4-E850-1AE1-6CD4-CD22D685CA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Marcador de notas 2">
            <a:extLst>
              <a:ext uri="{FF2B5EF4-FFF2-40B4-BE49-F238E27FC236}">
                <a16:creationId xmlns:a16="http://schemas.microsoft.com/office/drawing/2014/main" id="{64482FE8-1CCB-387B-FB51-2AFA60B9B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s-C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E24C3-6A9E-A51E-4F9A-12FD615241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22759B-B955-25C6-13B9-06F91BAC6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68FF2-68AB-C1C2-9A7C-A9CA391AB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2BF7-82BD-4AAE-AE4E-8A68FD07AD2A}" type="datetimeFigureOut">
              <a:rPr lang="en-DE" smtClean="0"/>
              <a:t>2/19/25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AD8A0-1ABE-ADDE-59D8-7453D6CE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11445-B9F8-430F-BE62-3FAE13A6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0F36-B841-4C80-B94D-CE1B1FD743D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3478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F0CA5-57AE-9625-F11C-ED6CFE2F4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324E3A-DCAE-3A24-0F89-6448BB50B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EECED-E41E-8710-828F-576B89206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2BF7-82BD-4AAE-AE4E-8A68FD07AD2A}" type="datetimeFigureOut">
              <a:rPr lang="en-DE" smtClean="0"/>
              <a:t>2/19/25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A8DB4-A444-69CD-9319-B0CCA5D81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733A7-7C7C-5776-06C8-FFB1144CD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0F36-B841-4C80-B94D-CE1B1FD743D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51332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152D28-B1C9-3920-9668-9D900B5F55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81888-CD16-5FDB-C13E-1E6F679DD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924CA-0FF3-B91C-3E53-5659D547D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2BF7-82BD-4AAE-AE4E-8A68FD07AD2A}" type="datetimeFigureOut">
              <a:rPr lang="en-DE" smtClean="0"/>
              <a:t>2/19/25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75B8D-5909-C3CC-AB68-976FBA915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001DF-0EE3-9B7D-8039-FC4B2757E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0F36-B841-4C80-B94D-CE1B1FD743D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55496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57EA9-0206-23EF-A88E-FEAFC1D03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83879-C120-9795-0A82-DFE2024D6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7AFF4-4DB1-B883-6EE6-1B14AF8D3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2BF7-82BD-4AAE-AE4E-8A68FD07AD2A}" type="datetimeFigureOut">
              <a:rPr lang="en-DE" smtClean="0"/>
              <a:t>2/19/25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6EE7D-0AB6-0C14-40F1-63CD5B83A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A6C3C-864A-DA59-F73E-CC63D8F65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0F36-B841-4C80-B94D-CE1B1FD743D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06168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A47A2-9D91-9A54-DE9C-99DE86ED9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D1E08-97B8-C45D-5770-6358B9587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C5D5C-3D35-92D0-D2E0-4B0CE2762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2BF7-82BD-4AAE-AE4E-8A68FD07AD2A}" type="datetimeFigureOut">
              <a:rPr lang="en-DE" smtClean="0"/>
              <a:t>2/19/25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D517C-82B5-4638-4237-D7BE1F902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9F64B-7460-513D-1F7E-6E38094B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0F36-B841-4C80-B94D-CE1B1FD743D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6880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7A81B-3B0E-66F1-2098-0F63699A2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30BB6-96CD-7EC4-4609-B3BBBE3E0C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52B7FB-4E51-F58F-04FD-54C8554EA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53B9F-626A-7777-8C28-37431C90A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2BF7-82BD-4AAE-AE4E-8A68FD07AD2A}" type="datetimeFigureOut">
              <a:rPr lang="en-DE" smtClean="0"/>
              <a:t>2/19/25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022DC-E306-BEDC-87B2-D18EB656C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7BA44-A1CD-4216-C559-6E1A2C4F1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0F36-B841-4C80-B94D-CE1B1FD743D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4535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057B5-F57E-82D8-F91D-F453B95B2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B825-6311-E24D-6030-F6CEC159F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100BC-634E-54C3-0C4B-4F2DDDBFA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4A6CA8-4F6B-8819-A7DC-56FE7D95C9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F9B9C-BB6A-4E10-4521-F65B3548BB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86165D-CDA1-E6F8-97D4-3B6A69F6A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2BF7-82BD-4AAE-AE4E-8A68FD07AD2A}" type="datetimeFigureOut">
              <a:rPr lang="en-DE" smtClean="0"/>
              <a:t>2/19/25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026A0C-C301-B84F-4F9D-85E6CF368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B25446-ACB6-ACEE-CA1A-3E12468A7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0F36-B841-4C80-B94D-CE1B1FD743D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07581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88DAD-8823-CDD2-42F7-3CBB5B367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12F652-F172-BB37-B649-C4A499DC1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2BF7-82BD-4AAE-AE4E-8A68FD07AD2A}" type="datetimeFigureOut">
              <a:rPr lang="en-DE" smtClean="0"/>
              <a:t>2/19/25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BA66D-EFEF-4F57-CD80-32E1EA186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10947A-0398-4558-24E4-7BA9E5667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0F36-B841-4C80-B94D-CE1B1FD743D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0908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E9CE31-3F2B-1ECC-14FB-B277B87FE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2BF7-82BD-4AAE-AE4E-8A68FD07AD2A}" type="datetimeFigureOut">
              <a:rPr lang="en-DE" smtClean="0"/>
              <a:t>2/19/25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965047-33D4-DD35-4B38-00631996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12FE4-A288-A7BA-473A-0408308A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0F36-B841-4C80-B94D-CE1B1FD743D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0824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111D1-DA28-F054-C1DF-38EE653D9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9EC23-AB8C-72CE-9D5D-6940BDF58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B25062-7FFD-9039-A327-6AF8A9843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EA43C-C08D-E3F3-75EE-E173CECF6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2BF7-82BD-4AAE-AE4E-8A68FD07AD2A}" type="datetimeFigureOut">
              <a:rPr lang="en-DE" smtClean="0"/>
              <a:t>2/19/25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16F26-6BC7-1BED-95BB-12E286F6E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1C12D-62FC-737C-74C7-637C9E2C7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0F36-B841-4C80-B94D-CE1B1FD743D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87802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0582-801C-5795-2E98-49E8F9F95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D64232-80FD-ADC5-10D5-98F95E4ACE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DD658-7EE5-D39C-E889-F1D85FA09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94B00-FAD4-4D94-7E94-9017551B7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2BF7-82BD-4AAE-AE4E-8A68FD07AD2A}" type="datetimeFigureOut">
              <a:rPr lang="en-DE" smtClean="0"/>
              <a:t>2/19/25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63D51-9BAD-5AAE-916F-3482C5C97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D4C71-33E4-4DCA-C40A-28207706E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0F36-B841-4C80-B94D-CE1B1FD743D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59296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14230C-1D9E-2ECC-7EF1-0B1FBC7C9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5EF04-7045-B820-2F19-EF4F5E102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AAF86-EE9B-67EC-53D8-3CA7AC0742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C2BF7-82BD-4AAE-AE4E-8A68FD07AD2A}" type="datetimeFigureOut">
              <a:rPr lang="en-DE" smtClean="0"/>
              <a:t>2/19/25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598F6-7175-6766-743A-48DF6D842F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51AC4-5BA5-656C-E7C6-4AA3023A83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F0F36-B841-4C80-B94D-CE1B1FD743D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5341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jp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3.xml"/><Relationship Id="rId4" Type="http://schemas.openxmlformats.org/officeDocument/2006/relationships/image" Target="../media/image5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4.xml"/><Relationship Id="rId4" Type="http://schemas.openxmlformats.org/officeDocument/2006/relationships/image" Target="../media/image10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5.jp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5.xml"/><Relationship Id="rId6" Type="http://schemas.openxmlformats.org/officeDocument/2006/relationships/image" Target="../media/image13.png"/><Relationship Id="rId5" Type="http://schemas.openxmlformats.org/officeDocument/2006/relationships/image" Target="../media/image11.wmf"/><Relationship Id="rId4" Type="http://schemas.openxmlformats.org/officeDocument/2006/relationships/oleObject" Target="../embeddings/oleObject2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7.xml"/><Relationship Id="rId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2.xml"/><Relationship Id="rId4" Type="http://schemas.openxmlformats.org/officeDocument/2006/relationships/image" Target="../media/image12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0BD36C-EAA9-1B38-94D2-F04A18571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094" y="3292671"/>
            <a:ext cx="11248724" cy="1452365"/>
          </a:xfrm>
        </p:spPr>
        <p:txBody>
          <a:bodyPr>
            <a:noAutofit/>
          </a:bodyPr>
          <a:lstStyle/>
          <a:p>
            <a:r>
              <a:rPr lang="es-ES" sz="4800" dirty="0">
                <a:solidFill>
                  <a:schemeClr val="bg1"/>
                </a:solidFill>
                <a:latin typeface="Montserrat ExtraBold" panose="00000900000000000000" pitchFamily="2" charset="0"/>
              </a:rPr>
              <a:t>Intervalos de confianza y pruebas de hipótesis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79F874D-8B93-2109-2D3F-57F7DB5E18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2534" y="5394150"/>
            <a:ext cx="5554312" cy="449887"/>
          </a:xfrm>
        </p:spPr>
        <p:txBody>
          <a:bodyPr/>
          <a:lstStyle/>
          <a:p>
            <a:pPr algn="r"/>
            <a:r>
              <a:rPr lang="es-CO" dirty="0">
                <a:solidFill>
                  <a:srgbClr val="FFC000"/>
                </a:solidFill>
                <a:latin typeface="Montserrat" panose="00000500000000000000" pitchFamily="2" charset="0"/>
              </a:rPr>
              <a:t>Profesor: Jaime Rojas</a:t>
            </a:r>
            <a:endParaRPr lang="en-DE" dirty="0">
              <a:solidFill>
                <a:srgbClr val="FFC000"/>
              </a:solidFill>
              <a:latin typeface="Montserrat" panose="00000500000000000000" pitchFamily="2" charset="0"/>
            </a:endParaRPr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BB5506EB-292B-B30E-35D7-38A12FE0A3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699"/>
          <a:stretch/>
        </p:blipFill>
        <p:spPr>
          <a:xfrm>
            <a:off x="601044" y="4840391"/>
            <a:ext cx="3068320" cy="155740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C2D8AD8-81AC-8658-E667-79DB0E0CD2EB}"/>
              </a:ext>
            </a:extLst>
          </p:cNvPr>
          <p:cNvGrpSpPr/>
          <p:nvPr/>
        </p:nvGrpSpPr>
        <p:grpSpPr>
          <a:xfrm>
            <a:off x="3921760" y="2387485"/>
            <a:ext cx="4348480" cy="731520"/>
            <a:chOff x="3962400" y="2781607"/>
            <a:chExt cx="4348480" cy="73152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7542338-BE02-C269-FD1C-E7667C861526}"/>
                </a:ext>
              </a:extLst>
            </p:cNvPr>
            <p:cNvSpPr/>
            <p:nvPr/>
          </p:nvSpPr>
          <p:spPr>
            <a:xfrm>
              <a:off x="3962400" y="2781607"/>
              <a:ext cx="4348480" cy="731520"/>
            </a:xfrm>
            <a:prstGeom prst="roundRect">
              <a:avLst>
                <a:gd name="adj" fmla="val 50000"/>
              </a:avLst>
            </a:prstGeom>
            <a:solidFill>
              <a:srgbClr val="242537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A08E713-583A-DEA4-2036-68C99278067A}"/>
                </a:ext>
              </a:extLst>
            </p:cNvPr>
            <p:cNvSpPr txBox="1"/>
            <p:nvPr/>
          </p:nvSpPr>
          <p:spPr>
            <a:xfrm>
              <a:off x="4008120" y="2885757"/>
              <a:ext cx="425704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419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ontserrat ExtraBold" panose="00000900000000000000" pitchFamily="2" charset="0"/>
                </a:rPr>
                <a:t>Analítica de datos</a:t>
              </a:r>
              <a:endParaRPr lang="en-D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4735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9">
            <a:extLst>
              <a:ext uri="{FF2B5EF4-FFF2-40B4-BE49-F238E27FC236}">
                <a16:creationId xmlns:a16="http://schemas.microsoft.com/office/drawing/2014/main" id="{98148E12-529B-B978-240E-93C2EF594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232" y="4848046"/>
            <a:ext cx="7063555" cy="1013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n-US" sz="2400" dirty="0">
                <a:latin typeface="Montserrat" panose="00000500000000000000" pitchFamily="2" charset="0"/>
              </a:rPr>
              <a:t>Media poblacional = 21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n-US" sz="2400" dirty="0">
                <a:latin typeface="Montserrat" panose="00000500000000000000" pitchFamily="2" charset="0"/>
              </a:rPr>
              <a:t>Desviación estándar poblacional: 2.5819</a:t>
            </a:r>
          </a:p>
        </p:txBody>
      </p:sp>
      <p:sp>
        <p:nvSpPr>
          <p:cNvPr id="49155" name="Rectangle 20">
            <a:extLst>
              <a:ext uri="{FF2B5EF4-FFF2-40B4-BE49-F238E27FC236}">
                <a16:creationId xmlns:a16="http://schemas.microsoft.com/office/drawing/2014/main" id="{7771BAB9-DFA9-236F-B749-6A30AFD5706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27705" y="679858"/>
            <a:ext cx="8555037" cy="6858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s-ES_tradnl" altLang="en-US" dirty="0">
                <a:latin typeface="Montserrat" panose="00000500000000000000" pitchFamily="2" charset="0"/>
              </a:rPr>
              <a:t>“Deduciendo” una distribución muestral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0837AD-B371-BAD7-7EC1-708B6831B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669" y="1590286"/>
            <a:ext cx="11543640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# </a:t>
            </a:r>
            <a:r>
              <a:rPr kumimoji="0" lang="en-DE" altLang="en-DE" b="0" i="0" u="none" strike="noStrike" cap="none" normalizeH="0" baseline="0" dirty="0" err="1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datos</a:t>
            </a:r>
            <a:b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</a:br>
            <a:r>
              <a:rPr kumimoji="0" lang="en-DE" altLang="en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edades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&lt;- c(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18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20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22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24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# </a:t>
            </a:r>
            <a:r>
              <a:rPr kumimoji="0" lang="en-DE" altLang="en-DE" b="0" i="0" u="none" strike="noStrike" cap="none" normalizeH="0" baseline="0" dirty="0" err="1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Calcular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 la media</a:t>
            </a:r>
            <a:b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</a:br>
            <a:r>
              <a:rPr kumimoji="0" lang="en-DE" altLang="en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media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&lt;- mean(</a:t>
            </a:r>
            <a:r>
              <a:rPr kumimoji="0" lang="en-DE" altLang="en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edades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print(paste(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"La media es:"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media))</a:t>
            </a:r>
            <a:b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# </a:t>
            </a:r>
            <a:r>
              <a:rPr kumimoji="0" lang="en-DE" altLang="en-DE" b="0" i="0" u="none" strike="noStrike" cap="none" normalizeH="0" baseline="0" dirty="0" err="1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Calcular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 la </a:t>
            </a:r>
            <a:r>
              <a:rPr kumimoji="0" lang="en-DE" altLang="en-DE" b="0" i="0" u="none" strike="noStrike" cap="none" normalizeH="0" baseline="0" dirty="0" err="1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desviación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 </a:t>
            </a:r>
            <a:r>
              <a:rPr kumimoji="0" lang="en-DE" altLang="en-DE" b="0" i="0" u="none" strike="noStrike" cap="none" normalizeH="0" baseline="0" dirty="0" err="1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estándar</a:t>
            </a:r>
            <a:b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</a:br>
            <a:r>
              <a:rPr kumimoji="0" lang="en-DE" altLang="en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desviacion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&lt;- </a:t>
            </a:r>
            <a:r>
              <a:rPr kumimoji="0" lang="en-DE" altLang="en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sd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DE" altLang="en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edades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print(paste(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"La </a:t>
            </a:r>
            <a:r>
              <a:rPr kumimoji="0" lang="en-DE" altLang="en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desviación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DE" altLang="en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estándar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es:"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DE" altLang="en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desviacion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))</a:t>
            </a:r>
            <a:endParaRPr kumimoji="0" lang="en-DE" altLang="en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>
            <a:extLst>
              <a:ext uri="{FF2B5EF4-FFF2-40B4-BE49-F238E27FC236}">
                <a16:creationId xmlns:a16="http://schemas.microsoft.com/office/drawing/2014/main" id="{B2A229AE-DEBA-A29B-B6FD-81E82A7FDC2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23900" y="1223964"/>
            <a:ext cx="7086600" cy="5334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20000"/>
              </a:lnSpc>
            </a:pPr>
            <a:r>
              <a:rPr lang="es-ES_tradnl" altLang="en-US" sz="2700" dirty="0">
                <a:solidFill>
                  <a:srgbClr val="242537"/>
                </a:solidFill>
                <a:latin typeface="Montserrat" panose="00000500000000000000" pitchFamily="2" charset="0"/>
              </a:rPr>
              <a:t>Distribución de la media muestral con n=2.</a:t>
            </a:r>
          </a:p>
        </p:txBody>
      </p:sp>
      <p:sp>
        <p:nvSpPr>
          <p:cNvPr id="50179" name="Line 4">
            <a:extLst>
              <a:ext uri="{FF2B5EF4-FFF2-40B4-BE49-F238E27FC236}">
                <a16:creationId xmlns:a16="http://schemas.microsoft.com/office/drawing/2014/main" id="{49CE4675-9F09-8278-B92C-79B2FE919BC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3817938"/>
            <a:ext cx="0" cy="1719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DE"/>
          </a:p>
        </p:txBody>
      </p:sp>
      <p:sp>
        <p:nvSpPr>
          <p:cNvPr id="50180" name="Line 5">
            <a:extLst>
              <a:ext uri="{FF2B5EF4-FFF2-40B4-BE49-F238E27FC236}">
                <a16:creationId xmlns:a16="http://schemas.microsoft.com/office/drawing/2014/main" id="{29FDBD78-A06C-A89A-243A-C399774A797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5788" y="5721350"/>
            <a:ext cx="33956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DE"/>
          </a:p>
        </p:txBody>
      </p:sp>
      <p:sp>
        <p:nvSpPr>
          <p:cNvPr id="50181" name="Line 6">
            <a:extLst>
              <a:ext uri="{FF2B5EF4-FFF2-40B4-BE49-F238E27FC236}">
                <a16:creationId xmlns:a16="http://schemas.microsoft.com/office/drawing/2014/main" id="{2C5A0C86-D076-EC81-9BBC-84B1F76D5C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05600" y="5105400"/>
            <a:ext cx="35052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DE"/>
          </a:p>
        </p:txBody>
      </p:sp>
      <p:sp>
        <p:nvSpPr>
          <p:cNvPr id="50182" name="Line 7">
            <a:extLst>
              <a:ext uri="{FF2B5EF4-FFF2-40B4-BE49-F238E27FC236}">
                <a16:creationId xmlns:a16="http://schemas.microsoft.com/office/drawing/2014/main" id="{57CB69A6-3121-298F-FC7E-F779AB292B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05600" y="4495800"/>
            <a:ext cx="35052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DE"/>
          </a:p>
        </p:txBody>
      </p:sp>
      <p:sp>
        <p:nvSpPr>
          <p:cNvPr id="50183" name="Line 8">
            <a:extLst>
              <a:ext uri="{FF2B5EF4-FFF2-40B4-BE49-F238E27FC236}">
                <a16:creationId xmlns:a16="http://schemas.microsoft.com/office/drawing/2014/main" id="{5EAE4EC2-1AB3-0345-BFA7-8727CC07CC6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3886200"/>
            <a:ext cx="35052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DE"/>
          </a:p>
        </p:txBody>
      </p:sp>
      <p:sp>
        <p:nvSpPr>
          <p:cNvPr id="50184" name="Rectangle 9">
            <a:extLst>
              <a:ext uri="{FF2B5EF4-FFF2-40B4-BE49-F238E27FC236}">
                <a16:creationId xmlns:a16="http://schemas.microsoft.com/office/drawing/2014/main" id="{23E07D9B-C7C8-40A9-B22B-1C6C6D34D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959350"/>
            <a:ext cx="381000" cy="7620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s-ES_tradnl" altLang="en-US" sz="2400"/>
          </a:p>
        </p:txBody>
      </p:sp>
      <p:sp>
        <p:nvSpPr>
          <p:cNvPr id="50185" name="Rectangle 10">
            <a:extLst>
              <a:ext uri="{FF2B5EF4-FFF2-40B4-BE49-F238E27FC236}">
                <a16:creationId xmlns:a16="http://schemas.microsoft.com/office/drawing/2014/main" id="{1B79044C-BF37-149A-E00F-9BE4276E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578350"/>
            <a:ext cx="381000" cy="11430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s-ES_tradnl" altLang="en-US" sz="2400"/>
          </a:p>
        </p:txBody>
      </p:sp>
      <p:sp>
        <p:nvSpPr>
          <p:cNvPr id="50186" name="Rectangle 11">
            <a:extLst>
              <a:ext uri="{FF2B5EF4-FFF2-40B4-BE49-F238E27FC236}">
                <a16:creationId xmlns:a16="http://schemas.microsoft.com/office/drawing/2014/main" id="{BA836260-CAA9-F38E-25E6-BFA1348D8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4197350"/>
            <a:ext cx="381000" cy="15240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s-ES_tradnl" altLang="en-US" sz="2400"/>
          </a:p>
        </p:txBody>
      </p:sp>
      <p:sp>
        <p:nvSpPr>
          <p:cNvPr id="50187" name="Rectangle 12">
            <a:extLst>
              <a:ext uri="{FF2B5EF4-FFF2-40B4-BE49-F238E27FC236}">
                <a16:creationId xmlns:a16="http://schemas.microsoft.com/office/drawing/2014/main" id="{95B6229B-55FA-97BB-2A5F-BCC2F0085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4578350"/>
            <a:ext cx="381000" cy="11430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s-ES_tradnl" altLang="en-US" sz="2400"/>
          </a:p>
        </p:txBody>
      </p:sp>
      <p:sp>
        <p:nvSpPr>
          <p:cNvPr id="50188" name="Rectangle 13">
            <a:extLst>
              <a:ext uri="{FF2B5EF4-FFF2-40B4-BE49-F238E27FC236}">
                <a16:creationId xmlns:a16="http://schemas.microsoft.com/office/drawing/2014/main" id="{545D79A8-52FF-66C5-6665-ABECB7CFF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4959350"/>
            <a:ext cx="381000" cy="7620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s-ES_tradnl" altLang="en-US" sz="2400"/>
          </a:p>
        </p:txBody>
      </p:sp>
      <p:sp>
        <p:nvSpPr>
          <p:cNvPr id="50189" name="Rectangle 14">
            <a:extLst>
              <a:ext uri="{FF2B5EF4-FFF2-40B4-BE49-F238E27FC236}">
                <a16:creationId xmlns:a16="http://schemas.microsoft.com/office/drawing/2014/main" id="{975A47F4-994C-C5D3-A2B4-5F927304A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0" y="5340350"/>
            <a:ext cx="381000" cy="3810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s-ES_tradnl" altLang="en-US" sz="2400"/>
          </a:p>
        </p:txBody>
      </p:sp>
      <p:sp>
        <p:nvSpPr>
          <p:cNvPr id="50190" name="Rectangle 15">
            <a:extLst>
              <a:ext uri="{FF2B5EF4-FFF2-40B4-BE49-F238E27FC236}">
                <a16:creationId xmlns:a16="http://schemas.microsoft.com/office/drawing/2014/main" id="{1D8C6524-0571-768C-CA3C-BB79459E6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139" y="5703889"/>
            <a:ext cx="35401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n-US" sz="1800"/>
              <a:t>18   19    20   21   22   23    24</a:t>
            </a:r>
          </a:p>
        </p:txBody>
      </p:sp>
      <p:sp>
        <p:nvSpPr>
          <p:cNvPr id="50191" name="Rectangle 16">
            <a:extLst>
              <a:ext uri="{FF2B5EF4-FFF2-40B4-BE49-F238E27FC236}">
                <a16:creationId xmlns:a16="http://schemas.microsoft.com/office/drawing/2014/main" id="{740A8F5C-DC14-9C11-0556-593E47422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7139" y="5475289"/>
            <a:ext cx="4159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n-US" sz="2400"/>
              <a:t>0 </a:t>
            </a:r>
          </a:p>
        </p:txBody>
      </p:sp>
      <p:sp>
        <p:nvSpPr>
          <p:cNvPr id="50192" name="Rectangle 17">
            <a:extLst>
              <a:ext uri="{FF2B5EF4-FFF2-40B4-BE49-F238E27FC236}">
                <a16:creationId xmlns:a16="http://schemas.microsoft.com/office/drawing/2014/main" id="{092B3EF9-DB9D-3009-CDA8-EB8F0804E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0939" y="4865689"/>
            <a:ext cx="5683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n-US" sz="2400"/>
              <a:t>.1 </a:t>
            </a:r>
          </a:p>
        </p:txBody>
      </p:sp>
      <p:sp>
        <p:nvSpPr>
          <p:cNvPr id="50193" name="Rectangle 18">
            <a:extLst>
              <a:ext uri="{FF2B5EF4-FFF2-40B4-BE49-F238E27FC236}">
                <a16:creationId xmlns:a16="http://schemas.microsoft.com/office/drawing/2014/main" id="{046A788C-0CD2-F440-FEC3-F47C62BBF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0939" y="4256089"/>
            <a:ext cx="5683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n-US" sz="2400"/>
              <a:t>.2 </a:t>
            </a:r>
          </a:p>
        </p:txBody>
      </p:sp>
      <p:sp>
        <p:nvSpPr>
          <p:cNvPr id="50194" name="Rectangle 19">
            <a:extLst>
              <a:ext uri="{FF2B5EF4-FFF2-40B4-BE49-F238E27FC236}">
                <a16:creationId xmlns:a16="http://schemas.microsoft.com/office/drawing/2014/main" id="{6E0205A5-8906-256E-4DBE-FA42997FC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340350"/>
            <a:ext cx="381000" cy="3810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s-ES_tradnl" altLang="en-US" sz="2400"/>
          </a:p>
        </p:txBody>
      </p:sp>
      <p:sp>
        <p:nvSpPr>
          <p:cNvPr id="50195" name="Rectangle 20">
            <a:extLst>
              <a:ext uri="{FF2B5EF4-FFF2-40B4-BE49-F238E27FC236}">
                <a16:creationId xmlns:a16="http://schemas.microsoft.com/office/drawing/2014/main" id="{BD08DB6C-2A08-EE5D-2DC4-C84036A43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0939" y="3646489"/>
            <a:ext cx="5683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n-US" sz="2400"/>
              <a:t>.3 </a:t>
            </a:r>
          </a:p>
        </p:txBody>
      </p:sp>
      <p:sp>
        <p:nvSpPr>
          <p:cNvPr id="50196" name="Rectangle 21">
            <a:extLst>
              <a:ext uri="{FF2B5EF4-FFF2-40B4-BE49-F238E27FC236}">
                <a16:creationId xmlns:a16="http://schemas.microsoft.com/office/drawing/2014/main" id="{491D9A1F-8A77-1CE1-A47A-0B5313C89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1" y="3276600"/>
            <a:ext cx="9493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n-US" sz="2400" b="1"/>
              <a:t>P(X)</a:t>
            </a:r>
            <a:r>
              <a:rPr lang="es-ES_tradnl" altLang="en-US" sz="2400"/>
              <a:t> </a:t>
            </a:r>
          </a:p>
        </p:txBody>
      </p:sp>
      <p:sp>
        <p:nvSpPr>
          <p:cNvPr id="50197" name="Line 22">
            <a:extLst>
              <a:ext uri="{FF2B5EF4-FFF2-40B4-BE49-F238E27FC236}">
                <a16:creationId xmlns:a16="http://schemas.microsoft.com/office/drawing/2014/main" id="{BABD61E0-17C2-B1E1-4309-65ADA869683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35814" y="3206750"/>
            <a:ext cx="15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DE"/>
          </a:p>
        </p:txBody>
      </p:sp>
      <p:sp>
        <p:nvSpPr>
          <p:cNvPr id="50198" name="Rectangle 23">
            <a:extLst>
              <a:ext uri="{FF2B5EF4-FFF2-40B4-BE49-F238E27FC236}">
                <a16:creationId xmlns:a16="http://schemas.microsoft.com/office/drawing/2014/main" id="{3ACC09CE-D8E9-BC06-8640-0ED0E4C84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9676" y="5715000"/>
            <a:ext cx="4921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n-US" sz="800" b="1"/>
              <a:t> </a:t>
            </a:r>
            <a:r>
              <a:rPr lang="es-ES_tradnl" altLang="en-US" sz="2400" b="1"/>
              <a:t>X</a:t>
            </a:r>
          </a:p>
        </p:txBody>
      </p:sp>
      <p:sp>
        <p:nvSpPr>
          <p:cNvPr id="50199" name="Line 24">
            <a:extLst>
              <a:ext uri="{FF2B5EF4-FFF2-40B4-BE49-F238E27FC236}">
                <a16:creationId xmlns:a16="http://schemas.microsoft.com/office/drawing/2014/main" id="{4A23A0F2-D85A-6F02-AB66-151673951C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2414" y="5797550"/>
            <a:ext cx="15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DE"/>
          </a:p>
        </p:txBody>
      </p:sp>
      <p:sp>
        <p:nvSpPr>
          <p:cNvPr id="21529" name="Rectangle 25">
            <a:extLst>
              <a:ext uri="{FF2B5EF4-FFF2-40B4-BE49-F238E27FC236}">
                <a16:creationId xmlns:a16="http://schemas.microsoft.com/office/drawing/2014/main" id="{AD9C04A4-E33E-4042-6375-B932F0A2B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650" y="2057401"/>
            <a:ext cx="2673350" cy="9509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s-ES_tradnl" altLang="en-US" dirty="0">
                <a:solidFill>
                  <a:srgbClr val="242537"/>
                </a:solidFill>
                <a:latin typeface="Montserrat" panose="00000500000000000000" pitchFamily="2" charset="0"/>
              </a:rPr>
              <a:t>Distribución muestral</a:t>
            </a:r>
          </a:p>
        </p:txBody>
      </p:sp>
      <p:sp>
        <p:nvSpPr>
          <p:cNvPr id="21530" name="Rectangle 26">
            <a:extLst>
              <a:ext uri="{FF2B5EF4-FFF2-40B4-BE49-F238E27FC236}">
                <a16:creationId xmlns:a16="http://schemas.microsoft.com/office/drawing/2014/main" id="{9C94B876-1D02-05FC-5286-6AD34464F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063" y="2028826"/>
            <a:ext cx="3587750" cy="9509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s-ES_tradnl" altLang="en-US" dirty="0">
                <a:latin typeface="Montserrat" panose="00000500000000000000" pitchFamily="2" charset="0"/>
              </a:rPr>
              <a:t>16 posibles medias muestrales</a:t>
            </a:r>
          </a:p>
        </p:txBody>
      </p:sp>
      <p:sp>
        <p:nvSpPr>
          <p:cNvPr id="50202" name="Rectangle 27">
            <a:extLst>
              <a:ext uri="{FF2B5EF4-FFF2-40B4-BE49-F238E27FC236}">
                <a16:creationId xmlns:a16="http://schemas.microsoft.com/office/drawing/2014/main" id="{87C129C0-37F2-8116-2DB4-EEA55F96F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5076" y="5351464"/>
            <a:ext cx="390525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n-US" b="1"/>
              <a:t>_</a:t>
            </a:r>
          </a:p>
        </p:txBody>
      </p:sp>
      <p:sp>
        <p:nvSpPr>
          <p:cNvPr id="50203" name="Rectangle 28">
            <a:extLst>
              <a:ext uri="{FF2B5EF4-FFF2-40B4-BE49-F238E27FC236}">
                <a16:creationId xmlns:a16="http://schemas.microsoft.com/office/drawing/2014/main" id="{9BD79E52-7E38-DAFA-FE50-B805AE93C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52400"/>
            <a:ext cx="87836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342" tIns="42672" rIns="85342" bIns="42672" anchor="b"/>
          <a:lstStyle>
            <a:lvl1pPr defTabSz="852488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52488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52488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52488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52488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_tradnl" altLang="en-US" sz="4100">
              <a:solidFill>
                <a:srgbClr val="FF0000"/>
              </a:solidFill>
            </a:endParaRPr>
          </a:p>
        </p:txBody>
      </p:sp>
      <p:sp>
        <p:nvSpPr>
          <p:cNvPr id="50204" name="AutoShape 30">
            <a:extLst>
              <a:ext uri="{FF2B5EF4-FFF2-40B4-BE49-F238E27FC236}">
                <a16:creationId xmlns:a16="http://schemas.microsoft.com/office/drawing/2014/main" id="{190E2560-4230-FFD2-746A-354938601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6482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4253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s-ES_tradnl" altLang="en-US" sz="2400" dirty="0"/>
          </a:p>
        </p:txBody>
      </p:sp>
      <p:sp>
        <p:nvSpPr>
          <p:cNvPr id="50205" name="Rectangle 32">
            <a:extLst>
              <a:ext uri="{FF2B5EF4-FFF2-40B4-BE49-F238E27FC236}">
                <a16:creationId xmlns:a16="http://schemas.microsoft.com/office/drawing/2014/main" id="{FAA91693-311B-C999-E3F9-EB4133230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1" y="2913064"/>
            <a:ext cx="390525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n-US" b="1"/>
              <a:t>_</a:t>
            </a:r>
          </a:p>
        </p:txBody>
      </p:sp>
      <p:sp>
        <p:nvSpPr>
          <p:cNvPr id="50206" name="Rectangle 9">
            <a:extLst>
              <a:ext uri="{FF2B5EF4-FFF2-40B4-BE49-F238E27FC236}">
                <a16:creationId xmlns:a16="http://schemas.microsoft.com/office/drawing/2014/main" id="{922D2857-4C45-065C-FEDF-4E524E58F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17" y="288925"/>
            <a:ext cx="112747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342" tIns="42672" rIns="85342" bIns="42672" anchor="b"/>
          <a:lstStyle>
            <a:lvl1pPr defTabSz="852488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52488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52488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52488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52488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4000" dirty="0">
                <a:solidFill>
                  <a:srgbClr val="242537"/>
                </a:solidFill>
                <a:latin typeface="Montserrat" panose="00000500000000000000" pitchFamily="2" charset="0"/>
              </a:rPr>
              <a:t>“Deduciendo” una distribución muestral</a:t>
            </a:r>
          </a:p>
        </p:txBody>
      </p:sp>
      <p:graphicFrame>
        <p:nvGraphicFramePr>
          <p:cNvPr id="50207" name="Object 4">
            <a:hlinkClick r:id="" action="ppaction://ole?verb=0"/>
            <a:extLst>
              <a:ext uri="{FF2B5EF4-FFF2-40B4-BE49-F238E27FC236}">
                <a16:creationId xmlns:a16="http://schemas.microsoft.com/office/drawing/2014/main" id="{739514E6-9ECB-1ACF-064A-DDB5EC93E5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7396592"/>
              </p:ext>
            </p:extLst>
          </p:nvPr>
        </p:nvGraphicFramePr>
        <p:xfrm>
          <a:off x="1770063" y="3148013"/>
          <a:ext cx="4114800" cy="388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4183422" imgH="3875909" progId="Word.Document.8">
                  <p:embed/>
                </p:oleObj>
              </mc:Choice>
              <mc:Fallback>
                <p:oleObj name="Document" r:id="rId4" imgW="4183422" imgH="3875909" progId="Word.Document.8">
                  <p:embed/>
                  <p:pic>
                    <p:nvPicPr>
                      <p:cNvPr id="50207" name="Object 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739514E6-9ECB-1ACF-064A-DDB5EC93E57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063" y="3148013"/>
                        <a:ext cx="4114800" cy="388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>
            <a:extLst>
              <a:ext uri="{FF2B5EF4-FFF2-40B4-BE49-F238E27FC236}">
                <a16:creationId xmlns:a16="http://schemas.microsoft.com/office/drawing/2014/main" id="{8CA99232-EB33-B62F-5BA6-CB4B5D1AA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5700" y="1711326"/>
            <a:ext cx="2362200" cy="708025"/>
          </a:xfrm>
          <a:prstGeom prst="rect">
            <a:avLst/>
          </a:prstGeom>
          <a:solidFill>
            <a:srgbClr val="9BFF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n-US" sz="2000"/>
              <a:t>Distribución poblacional</a:t>
            </a:r>
          </a:p>
        </p:txBody>
      </p:sp>
      <p:sp>
        <p:nvSpPr>
          <p:cNvPr id="51203" name="Text Box 3">
            <a:extLst>
              <a:ext uri="{FF2B5EF4-FFF2-40B4-BE49-F238E27FC236}">
                <a16:creationId xmlns:a16="http://schemas.microsoft.com/office/drawing/2014/main" id="{794D7194-5A44-9247-3ACB-823781A50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1400" y="3962400"/>
            <a:ext cx="2362200" cy="1011238"/>
          </a:xfrm>
          <a:prstGeom prst="rect">
            <a:avLst/>
          </a:prstGeom>
          <a:solidFill>
            <a:srgbClr val="9BFF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n-US" sz="2000" dirty="0"/>
              <a:t>Distribución muestral normal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n-US" sz="2000" b="1" u="sng" dirty="0">
                <a:solidFill>
                  <a:schemeClr val="accent6">
                    <a:lumMod val="50000"/>
                  </a:schemeClr>
                </a:solidFill>
              </a:rPr>
              <a:t>(misma media)</a:t>
            </a:r>
          </a:p>
        </p:txBody>
      </p:sp>
      <p:sp>
        <p:nvSpPr>
          <p:cNvPr id="51204" name="Line 5">
            <a:extLst>
              <a:ext uri="{FF2B5EF4-FFF2-40B4-BE49-F238E27FC236}">
                <a16:creationId xmlns:a16="http://schemas.microsoft.com/office/drawing/2014/main" id="{33F70899-6C9D-591E-5AC2-20EB377551B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31300" y="2168525"/>
            <a:ext cx="0" cy="11430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DE"/>
          </a:p>
        </p:txBody>
      </p:sp>
      <p:sp>
        <p:nvSpPr>
          <p:cNvPr id="51205" name="Freeform 6">
            <a:extLst>
              <a:ext uri="{FF2B5EF4-FFF2-40B4-BE49-F238E27FC236}">
                <a16:creationId xmlns:a16="http://schemas.microsoft.com/office/drawing/2014/main" id="{4A3B8AE3-9846-E978-D7A0-0423B12077E9}"/>
              </a:ext>
            </a:extLst>
          </p:cNvPr>
          <p:cNvSpPr>
            <a:spLocks/>
          </p:cNvSpPr>
          <p:nvPr/>
        </p:nvSpPr>
        <p:spPr bwMode="auto">
          <a:xfrm>
            <a:off x="7454900" y="2168526"/>
            <a:ext cx="1638300" cy="1039813"/>
          </a:xfrm>
          <a:custGeom>
            <a:avLst/>
            <a:gdLst>
              <a:gd name="T0" fmla="*/ 0 w 1032"/>
              <a:gd name="T1" fmla="*/ 2147483646 h 991"/>
              <a:gd name="T2" fmla="*/ 2147483646 w 1032"/>
              <a:gd name="T3" fmla="*/ 2147483646 h 991"/>
              <a:gd name="T4" fmla="*/ 2147483646 w 1032"/>
              <a:gd name="T5" fmla="*/ 2147483646 h 991"/>
              <a:gd name="T6" fmla="*/ 2147483646 w 1032"/>
              <a:gd name="T7" fmla="*/ 2147483646 h 991"/>
              <a:gd name="T8" fmla="*/ 2147483646 w 1032"/>
              <a:gd name="T9" fmla="*/ 2147483646 h 991"/>
              <a:gd name="T10" fmla="*/ 2147483646 w 1032"/>
              <a:gd name="T11" fmla="*/ 2147483646 h 991"/>
              <a:gd name="T12" fmla="*/ 2147483646 w 1032"/>
              <a:gd name="T13" fmla="*/ 2147483646 h 991"/>
              <a:gd name="T14" fmla="*/ 2147483646 w 1032"/>
              <a:gd name="T15" fmla="*/ 2147483646 h 991"/>
              <a:gd name="T16" fmla="*/ 2147483646 w 1032"/>
              <a:gd name="T17" fmla="*/ 2147483646 h 991"/>
              <a:gd name="T18" fmla="*/ 2147483646 w 1032"/>
              <a:gd name="T19" fmla="*/ 2147483646 h 991"/>
              <a:gd name="T20" fmla="*/ 2147483646 w 1032"/>
              <a:gd name="T21" fmla="*/ 2147483646 h 991"/>
              <a:gd name="T22" fmla="*/ 2147483646 w 1032"/>
              <a:gd name="T23" fmla="*/ 2147483646 h 991"/>
              <a:gd name="T24" fmla="*/ 2147483646 w 1032"/>
              <a:gd name="T25" fmla="*/ 2147483646 h 991"/>
              <a:gd name="T26" fmla="*/ 2147483646 w 1032"/>
              <a:gd name="T27" fmla="*/ 2147483646 h 991"/>
              <a:gd name="T28" fmla="*/ 2147483646 w 1032"/>
              <a:gd name="T29" fmla="*/ 2147483646 h 991"/>
              <a:gd name="T30" fmla="*/ 2147483646 w 1032"/>
              <a:gd name="T31" fmla="*/ 0 h 99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032"/>
              <a:gd name="T49" fmla="*/ 0 h 991"/>
              <a:gd name="T50" fmla="*/ 1032 w 1032"/>
              <a:gd name="T51" fmla="*/ 991 h 99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032" h="991">
                <a:moveTo>
                  <a:pt x="0" y="990"/>
                </a:moveTo>
                <a:lnTo>
                  <a:pt x="108" y="980"/>
                </a:lnTo>
                <a:lnTo>
                  <a:pt x="163" y="967"/>
                </a:lnTo>
                <a:lnTo>
                  <a:pt x="218" y="952"/>
                </a:lnTo>
                <a:lnTo>
                  <a:pt x="271" y="929"/>
                </a:lnTo>
                <a:lnTo>
                  <a:pt x="326" y="897"/>
                </a:lnTo>
                <a:lnTo>
                  <a:pt x="381" y="857"/>
                </a:lnTo>
                <a:lnTo>
                  <a:pt x="488" y="743"/>
                </a:lnTo>
                <a:lnTo>
                  <a:pt x="596" y="581"/>
                </a:lnTo>
                <a:lnTo>
                  <a:pt x="706" y="386"/>
                </a:lnTo>
                <a:lnTo>
                  <a:pt x="759" y="287"/>
                </a:lnTo>
                <a:lnTo>
                  <a:pt x="814" y="196"/>
                </a:lnTo>
                <a:lnTo>
                  <a:pt x="868" y="116"/>
                </a:lnTo>
                <a:lnTo>
                  <a:pt x="921" y="53"/>
                </a:lnTo>
                <a:lnTo>
                  <a:pt x="976" y="13"/>
                </a:lnTo>
                <a:lnTo>
                  <a:pt x="1031" y="0"/>
                </a:lnTo>
              </a:path>
            </a:pathLst>
          </a:custGeom>
          <a:noFill/>
          <a:ln w="50800" cap="rnd">
            <a:solidFill>
              <a:srgbClr val="FFCA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DE"/>
          </a:p>
        </p:txBody>
      </p:sp>
      <p:sp>
        <p:nvSpPr>
          <p:cNvPr id="51206" name="Freeform 7">
            <a:extLst>
              <a:ext uri="{FF2B5EF4-FFF2-40B4-BE49-F238E27FC236}">
                <a16:creationId xmlns:a16="http://schemas.microsoft.com/office/drawing/2014/main" id="{6362FCBD-27CF-8143-2511-B94F7122978D}"/>
              </a:ext>
            </a:extLst>
          </p:cNvPr>
          <p:cNvSpPr>
            <a:spLocks/>
          </p:cNvSpPr>
          <p:nvPr/>
        </p:nvSpPr>
        <p:spPr bwMode="auto">
          <a:xfrm>
            <a:off x="9131301" y="2168526"/>
            <a:ext cx="1635125" cy="1039813"/>
          </a:xfrm>
          <a:custGeom>
            <a:avLst/>
            <a:gdLst>
              <a:gd name="T0" fmla="*/ 2147483646 w 1030"/>
              <a:gd name="T1" fmla="*/ 2147483646 h 991"/>
              <a:gd name="T2" fmla="*/ 2147483646 w 1030"/>
              <a:gd name="T3" fmla="*/ 2147483646 h 991"/>
              <a:gd name="T4" fmla="*/ 2147483646 w 1030"/>
              <a:gd name="T5" fmla="*/ 2147483646 h 991"/>
              <a:gd name="T6" fmla="*/ 2147483646 w 1030"/>
              <a:gd name="T7" fmla="*/ 2147483646 h 991"/>
              <a:gd name="T8" fmla="*/ 2147483646 w 1030"/>
              <a:gd name="T9" fmla="*/ 2147483646 h 991"/>
              <a:gd name="T10" fmla="*/ 2147483646 w 1030"/>
              <a:gd name="T11" fmla="*/ 2147483646 h 991"/>
              <a:gd name="T12" fmla="*/ 2147483646 w 1030"/>
              <a:gd name="T13" fmla="*/ 2147483646 h 991"/>
              <a:gd name="T14" fmla="*/ 2147483646 w 1030"/>
              <a:gd name="T15" fmla="*/ 2147483646 h 991"/>
              <a:gd name="T16" fmla="*/ 2147483646 w 1030"/>
              <a:gd name="T17" fmla="*/ 2147483646 h 991"/>
              <a:gd name="T18" fmla="*/ 2147483646 w 1030"/>
              <a:gd name="T19" fmla="*/ 2147483646 h 991"/>
              <a:gd name="T20" fmla="*/ 2147483646 w 1030"/>
              <a:gd name="T21" fmla="*/ 2147483646 h 991"/>
              <a:gd name="T22" fmla="*/ 2147483646 w 1030"/>
              <a:gd name="T23" fmla="*/ 2147483646 h 991"/>
              <a:gd name="T24" fmla="*/ 2147483646 w 1030"/>
              <a:gd name="T25" fmla="*/ 2147483646 h 991"/>
              <a:gd name="T26" fmla="*/ 2147483646 w 1030"/>
              <a:gd name="T27" fmla="*/ 2147483646 h 991"/>
              <a:gd name="T28" fmla="*/ 2147483646 w 1030"/>
              <a:gd name="T29" fmla="*/ 2147483646 h 991"/>
              <a:gd name="T30" fmla="*/ 0 w 1030"/>
              <a:gd name="T31" fmla="*/ 0 h 99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030"/>
              <a:gd name="T49" fmla="*/ 0 h 991"/>
              <a:gd name="T50" fmla="*/ 1030 w 1030"/>
              <a:gd name="T51" fmla="*/ 991 h 99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030" h="991">
                <a:moveTo>
                  <a:pt x="1029" y="990"/>
                </a:moveTo>
                <a:lnTo>
                  <a:pt x="921" y="980"/>
                </a:lnTo>
                <a:lnTo>
                  <a:pt x="866" y="967"/>
                </a:lnTo>
                <a:lnTo>
                  <a:pt x="813" y="952"/>
                </a:lnTo>
                <a:lnTo>
                  <a:pt x="758" y="929"/>
                </a:lnTo>
                <a:lnTo>
                  <a:pt x="703" y="897"/>
                </a:lnTo>
                <a:lnTo>
                  <a:pt x="651" y="857"/>
                </a:lnTo>
                <a:lnTo>
                  <a:pt x="541" y="743"/>
                </a:lnTo>
                <a:lnTo>
                  <a:pt x="433" y="581"/>
                </a:lnTo>
                <a:lnTo>
                  <a:pt x="325" y="386"/>
                </a:lnTo>
                <a:lnTo>
                  <a:pt x="270" y="287"/>
                </a:lnTo>
                <a:lnTo>
                  <a:pt x="215" y="196"/>
                </a:lnTo>
                <a:lnTo>
                  <a:pt x="163" y="116"/>
                </a:lnTo>
                <a:lnTo>
                  <a:pt x="108" y="53"/>
                </a:lnTo>
                <a:lnTo>
                  <a:pt x="53" y="13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FFCA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DE"/>
          </a:p>
        </p:txBody>
      </p:sp>
      <p:sp>
        <p:nvSpPr>
          <p:cNvPr id="51207" name="Line 8">
            <a:extLst>
              <a:ext uri="{FF2B5EF4-FFF2-40B4-BE49-F238E27FC236}">
                <a16:creationId xmlns:a16="http://schemas.microsoft.com/office/drawing/2014/main" id="{AEE71650-D939-EE5C-3280-D9E7C9B0162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4900" y="3311525"/>
            <a:ext cx="3252788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DE"/>
          </a:p>
        </p:txBody>
      </p:sp>
      <p:sp>
        <p:nvSpPr>
          <p:cNvPr id="51208" name="Line 9">
            <a:extLst>
              <a:ext uri="{FF2B5EF4-FFF2-40B4-BE49-F238E27FC236}">
                <a16:creationId xmlns:a16="http://schemas.microsoft.com/office/drawing/2014/main" id="{381E179A-DFAF-AE7C-2646-F0FA9D1C70A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31300" y="3921125"/>
            <a:ext cx="0" cy="16764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DE"/>
          </a:p>
        </p:txBody>
      </p:sp>
      <p:sp>
        <p:nvSpPr>
          <p:cNvPr id="51209" name="Freeform 10">
            <a:extLst>
              <a:ext uri="{FF2B5EF4-FFF2-40B4-BE49-F238E27FC236}">
                <a16:creationId xmlns:a16="http://schemas.microsoft.com/office/drawing/2014/main" id="{C9D2B202-A5EC-BA7F-B20C-ED4BA92BEB41}"/>
              </a:ext>
            </a:extLst>
          </p:cNvPr>
          <p:cNvSpPr>
            <a:spLocks/>
          </p:cNvSpPr>
          <p:nvPr/>
        </p:nvSpPr>
        <p:spPr bwMode="auto">
          <a:xfrm>
            <a:off x="8369300" y="3921126"/>
            <a:ext cx="723900" cy="1573213"/>
          </a:xfrm>
          <a:custGeom>
            <a:avLst/>
            <a:gdLst>
              <a:gd name="T0" fmla="*/ 0 w 1032"/>
              <a:gd name="T1" fmla="*/ 2147483646 h 991"/>
              <a:gd name="T2" fmla="*/ 2147483646 w 1032"/>
              <a:gd name="T3" fmla="*/ 2147483646 h 991"/>
              <a:gd name="T4" fmla="*/ 2147483646 w 1032"/>
              <a:gd name="T5" fmla="*/ 2147483646 h 991"/>
              <a:gd name="T6" fmla="*/ 2147483646 w 1032"/>
              <a:gd name="T7" fmla="*/ 2147483646 h 991"/>
              <a:gd name="T8" fmla="*/ 2147483646 w 1032"/>
              <a:gd name="T9" fmla="*/ 2147483646 h 991"/>
              <a:gd name="T10" fmla="*/ 2147483646 w 1032"/>
              <a:gd name="T11" fmla="*/ 2147483646 h 991"/>
              <a:gd name="T12" fmla="*/ 2147483646 w 1032"/>
              <a:gd name="T13" fmla="*/ 2147483646 h 991"/>
              <a:gd name="T14" fmla="*/ 2147483646 w 1032"/>
              <a:gd name="T15" fmla="*/ 2147483646 h 991"/>
              <a:gd name="T16" fmla="*/ 2147483646 w 1032"/>
              <a:gd name="T17" fmla="*/ 2147483646 h 991"/>
              <a:gd name="T18" fmla="*/ 2147483646 w 1032"/>
              <a:gd name="T19" fmla="*/ 2147483646 h 991"/>
              <a:gd name="T20" fmla="*/ 2147483646 w 1032"/>
              <a:gd name="T21" fmla="*/ 2147483646 h 991"/>
              <a:gd name="T22" fmla="*/ 2147483646 w 1032"/>
              <a:gd name="T23" fmla="*/ 2147483646 h 991"/>
              <a:gd name="T24" fmla="*/ 2147483646 w 1032"/>
              <a:gd name="T25" fmla="*/ 2147483646 h 991"/>
              <a:gd name="T26" fmla="*/ 2147483646 w 1032"/>
              <a:gd name="T27" fmla="*/ 2147483646 h 991"/>
              <a:gd name="T28" fmla="*/ 2147483646 w 1032"/>
              <a:gd name="T29" fmla="*/ 2147483646 h 991"/>
              <a:gd name="T30" fmla="*/ 2147483646 w 1032"/>
              <a:gd name="T31" fmla="*/ 0 h 99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032"/>
              <a:gd name="T49" fmla="*/ 0 h 991"/>
              <a:gd name="T50" fmla="*/ 1032 w 1032"/>
              <a:gd name="T51" fmla="*/ 991 h 99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032" h="991">
                <a:moveTo>
                  <a:pt x="0" y="990"/>
                </a:moveTo>
                <a:lnTo>
                  <a:pt x="108" y="980"/>
                </a:lnTo>
                <a:lnTo>
                  <a:pt x="163" y="967"/>
                </a:lnTo>
                <a:lnTo>
                  <a:pt x="218" y="952"/>
                </a:lnTo>
                <a:lnTo>
                  <a:pt x="271" y="929"/>
                </a:lnTo>
                <a:lnTo>
                  <a:pt x="326" y="897"/>
                </a:lnTo>
                <a:lnTo>
                  <a:pt x="381" y="857"/>
                </a:lnTo>
                <a:lnTo>
                  <a:pt x="488" y="743"/>
                </a:lnTo>
                <a:lnTo>
                  <a:pt x="596" y="581"/>
                </a:lnTo>
                <a:lnTo>
                  <a:pt x="706" y="386"/>
                </a:lnTo>
                <a:lnTo>
                  <a:pt x="759" y="287"/>
                </a:lnTo>
                <a:lnTo>
                  <a:pt x="814" y="196"/>
                </a:lnTo>
                <a:lnTo>
                  <a:pt x="868" y="116"/>
                </a:lnTo>
                <a:lnTo>
                  <a:pt x="921" y="53"/>
                </a:lnTo>
                <a:lnTo>
                  <a:pt x="976" y="13"/>
                </a:lnTo>
                <a:lnTo>
                  <a:pt x="1031" y="0"/>
                </a:lnTo>
              </a:path>
            </a:pathLst>
          </a:custGeom>
          <a:noFill/>
          <a:ln w="50800" cap="rnd">
            <a:solidFill>
              <a:schemeClr val="accent6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DE"/>
          </a:p>
        </p:txBody>
      </p:sp>
      <p:sp>
        <p:nvSpPr>
          <p:cNvPr id="51210" name="Freeform 11">
            <a:extLst>
              <a:ext uri="{FF2B5EF4-FFF2-40B4-BE49-F238E27FC236}">
                <a16:creationId xmlns:a16="http://schemas.microsoft.com/office/drawing/2014/main" id="{AD41436A-F0C2-727E-7BFA-32CB8A3742E7}"/>
              </a:ext>
            </a:extLst>
          </p:cNvPr>
          <p:cNvSpPr>
            <a:spLocks/>
          </p:cNvSpPr>
          <p:nvPr/>
        </p:nvSpPr>
        <p:spPr bwMode="auto">
          <a:xfrm>
            <a:off x="9131300" y="3921126"/>
            <a:ext cx="838200" cy="1573213"/>
          </a:xfrm>
          <a:custGeom>
            <a:avLst/>
            <a:gdLst>
              <a:gd name="T0" fmla="*/ 2147483646 w 1030"/>
              <a:gd name="T1" fmla="*/ 2147483646 h 991"/>
              <a:gd name="T2" fmla="*/ 2147483646 w 1030"/>
              <a:gd name="T3" fmla="*/ 2147483646 h 991"/>
              <a:gd name="T4" fmla="*/ 2147483646 w 1030"/>
              <a:gd name="T5" fmla="*/ 2147483646 h 991"/>
              <a:gd name="T6" fmla="*/ 2147483646 w 1030"/>
              <a:gd name="T7" fmla="*/ 2147483646 h 991"/>
              <a:gd name="T8" fmla="*/ 2147483646 w 1030"/>
              <a:gd name="T9" fmla="*/ 2147483646 h 991"/>
              <a:gd name="T10" fmla="*/ 2147483646 w 1030"/>
              <a:gd name="T11" fmla="*/ 2147483646 h 991"/>
              <a:gd name="T12" fmla="*/ 2147483646 w 1030"/>
              <a:gd name="T13" fmla="*/ 2147483646 h 991"/>
              <a:gd name="T14" fmla="*/ 2147483646 w 1030"/>
              <a:gd name="T15" fmla="*/ 2147483646 h 991"/>
              <a:gd name="T16" fmla="*/ 2147483646 w 1030"/>
              <a:gd name="T17" fmla="*/ 2147483646 h 991"/>
              <a:gd name="T18" fmla="*/ 2147483646 w 1030"/>
              <a:gd name="T19" fmla="*/ 2147483646 h 991"/>
              <a:gd name="T20" fmla="*/ 2147483646 w 1030"/>
              <a:gd name="T21" fmla="*/ 2147483646 h 991"/>
              <a:gd name="T22" fmla="*/ 2147483646 w 1030"/>
              <a:gd name="T23" fmla="*/ 2147483646 h 991"/>
              <a:gd name="T24" fmla="*/ 2147483646 w 1030"/>
              <a:gd name="T25" fmla="*/ 2147483646 h 991"/>
              <a:gd name="T26" fmla="*/ 2147483646 w 1030"/>
              <a:gd name="T27" fmla="*/ 2147483646 h 991"/>
              <a:gd name="T28" fmla="*/ 2147483646 w 1030"/>
              <a:gd name="T29" fmla="*/ 2147483646 h 991"/>
              <a:gd name="T30" fmla="*/ 0 w 1030"/>
              <a:gd name="T31" fmla="*/ 0 h 99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030"/>
              <a:gd name="T49" fmla="*/ 0 h 991"/>
              <a:gd name="T50" fmla="*/ 1030 w 1030"/>
              <a:gd name="T51" fmla="*/ 991 h 99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030" h="991">
                <a:moveTo>
                  <a:pt x="1029" y="990"/>
                </a:moveTo>
                <a:lnTo>
                  <a:pt x="921" y="980"/>
                </a:lnTo>
                <a:lnTo>
                  <a:pt x="866" y="967"/>
                </a:lnTo>
                <a:lnTo>
                  <a:pt x="813" y="952"/>
                </a:lnTo>
                <a:lnTo>
                  <a:pt x="758" y="929"/>
                </a:lnTo>
                <a:lnTo>
                  <a:pt x="703" y="897"/>
                </a:lnTo>
                <a:lnTo>
                  <a:pt x="651" y="857"/>
                </a:lnTo>
                <a:lnTo>
                  <a:pt x="541" y="743"/>
                </a:lnTo>
                <a:lnTo>
                  <a:pt x="433" y="581"/>
                </a:lnTo>
                <a:lnTo>
                  <a:pt x="325" y="386"/>
                </a:lnTo>
                <a:lnTo>
                  <a:pt x="270" y="287"/>
                </a:lnTo>
                <a:lnTo>
                  <a:pt x="215" y="196"/>
                </a:lnTo>
                <a:lnTo>
                  <a:pt x="163" y="116"/>
                </a:lnTo>
                <a:lnTo>
                  <a:pt x="108" y="53"/>
                </a:lnTo>
                <a:lnTo>
                  <a:pt x="53" y="13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chemeClr val="accent6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DE"/>
          </a:p>
        </p:txBody>
      </p:sp>
      <p:sp>
        <p:nvSpPr>
          <p:cNvPr id="51211" name="Line 12">
            <a:extLst>
              <a:ext uri="{FF2B5EF4-FFF2-40B4-BE49-F238E27FC236}">
                <a16:creationId xmlns:a16="http://schemas.microsoft.com/office/drawing/2014/main" id="{CC407003-2ACE-3F9B-7253-2659D585D83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4900" y="5597525"/>
            <a:ext cx="3252788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DE"/>
          </a:p>
        </p:txBody>
      </p:sp>
      <p:sp>
        <p:nvSpPr>
          <p:cNvPr id="51212" name="Rectangle 13">
            <a:extLst>
              <a:ext uri="{FF2B5EF4-FFF2-40B4-BE49-F238E27FC236}">
                <a16:creationId xmlns:a16="http://schemas.microsoft.com/office/drawing/2014/main" id="{BA906A3F-B8A0-974A-AA6B-FC27BEE63CE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187" y="1363993"/>
            <a:ext cx="4338638" cy="4219575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s-ES_tradnl" altLang="en-US" sz="2200" dirty="0">
                <a:solidFill>
                  <a:schemeClr val="bg1"/>
                </a:solidFill>
                <a:latin typeface="Montserrat" panose="00000500000000000000" pitchFamily="2" charset="0"/>
              </a:rPr>
              <a:t>Sabemos la distribución de la media muestral (básicamente una distribución “</a:t>
            </a:r>
            <a:r>
              <a:rPr lang="es-ES_tradnl" altLang="en-US" sz="2200" dirty="0">
                <a:solidFill>
                  <a:srgbClr val="FFCA7D"/>
                </a:solidFill>
                <a:latin typeface="Montserrat" panose="00000500000000000000" pitchFamily="2" charset="0"/>
              </a:rPr>
              <a:t>normal</a:t>
            </a:r>
            <a:r>
              <a:rPr lang="es-ES_tradnl" altLang="en-US" sz="2200" dirty="0">
                <a:solidFill>
                  <a:schemeClr val="bg1"/>
                </a:solidFill>
                <a:latin typeface="Montserrat" panose="00000500000000000000" pitchFamily="2" charset="0"/>
              </a:rPr>
              <a:t>”)</a:t>
            </a:r>
          </a:p>
          <a:p>
            <a:pPr eaLnBrk="1" hangingPunct="1"/>
            <a:endParaRPr lang="es-ES_tradnl" altLang="en-US" sz="22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eaLnBrk="1" hangingPunct="1"/>
            <a:r>
              <a:rPr lang="es-ES_tradnl" altLang="en-US" sz="2200" dirty="0">
                <a:solidFill>
                  <a:schemeClr val="bg1"/>
                </a:solidFill>
                <a:latin typeface="Montserrat" panose="00000500000000000000" pitchFamily="2" charset="0"/>
              </a:rPr>
              <a:t>Dicha distribución tiene una media igual a la media poblacional que es lo que queremos estimar. </a:t>
            </a:r>
          </a:p>
          <a:p>
            <a:pPr eaLnBrk="1" hangingPunct="1"/>
            <a:endParaRPr lang="es-ES_tradnl" altLang="en-US" sz="22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eaLnBrk="1" hangingPunct="1"/>
            <a:r>
              <a:rPr lang="es-ES_tradnl" altLang="en-US" sz="2200" dirty="0">
                <a:solidFill>
                  <a:schemeClr val="bg1"/>
                </a:solidFill>
                <a:latin typeface="Montserrat" panose="00000500000000000000" pitchFamily="2" charset="0"/>
              </a:rPr>
              <a:t>Por lo tanto, podemos hacer inferencia de la media poblacional a partir de la distribución de la media muestral.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13" name="Object 15">
                <a:extLst>
                  <a:ext uri="{FF2B5EF4-FFF2-40B4-BE49-F238E27FC236}">
                    <a16:creationId xmlns:a16="http://schemas.microsoft.com/office/drawing/2014/main" id="{C2EA3665-7BA1-A9EB-CEAC-B1498D93E861}"/>
                  </a:ext>
                </a:extLst>
              </p:cNvPr>
              <p:cNvSpPr txBox="1"/>
              <p:nvPr/>
            </p:nvSpPr>
            <p:spPr bwMode="auto">
              <a:xfrm>
                <a:off x="10622756" y="3215811"/>
                <a:ext cx="474663" cy="5159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DE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DE" sz="2400" dirty="0"/>
              </a:p>
            </p:txBody>
          </p:sp>
        </mc:Choice>
        <mc:Fallback xmlns="">
          <p:sp>
            <p:nvSpPr>
              <p:cNvPr id="51213" name="Object 15">
                <a:extLst>
                  <a:ext uri="{FF2B5EF4-FFF2-40B4-BE49-F238E27FC236}">
                    <a16:creationId xmlns:a16="http://schemas.microsoft.com/office/drawing/2014/main" id="{C2EA3665-7BA1-A9EB-CEAC-B1498D93E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22756" y="3215811"/>
                <a:ext cx="474663" cy="5159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214" name="Object 16">
                <a:extLst>
                  <a:ext uri="{FF2B5EF4-FFF2-40B4-BE49-F238E27FC236}">
                    <a16:creationId xmlns:a16="http://schemas.microsoft.com/office/drawing/2014/main" id="{E1069EBC-A927-13F8-323A-E476E8CF6504}"/>
                  </a:ext>
                </a:extLst>
              </p:cNvPr>
              <p:cNvSpPr txBox="1"/>
              <p:nvPr/>
            </p:nvSpPr>
            <p:spPr bwMode="auto">
              <a:xfrm>
                <a:off x="10561638" y="5583568"/>
                <a:ext cx="474662" cy="60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̄"/>
                          <m:ctrlPr>
                            <a:rPr lang="en-D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DE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1214" name="Object 16">
                <a:extLst>
                  <a:ext uri="{FF2B5EF4-FFF2-40B4-BE49-F238E27FC236}">
                    <a16:creationId xmlns:a16="http://schemas.microsoft.com/office/drawing/2014/main" id="{E1069EBC-A927-13F8-323A-E476E8CF6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561638" y="5583568"/>
                <a:ext cx="474662" cy="609600"/>
              </a:xfrm>
              <a:prstGeom prst="rect">
                <a:avLst/>
              </a:prstGeom>
              <a:blipFill>
                <a:blip r:embed="rId5"/>
                <a:stretch>
                  <a:fillRect r="-194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15" name="Line 17">
            <a:extLst>
              <a:ext uri="{FF2B5EF4-FFF2-40B4-BE49-F238E27FC236}">
                <a16:creationId xmlns:a16="http://schemas.microsoft.com/office/drawing/2014/main" id="{B67AC288-C8B7-8396-71F1-AC09727251F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26300" y="2473325"/>
            <a:ext cx="0" cy="1447800"/>
          </a:xfrm>
          <a:prstGeom prst="line">
            <a:avLst/>
          </a:prstGeom>
          <a:noFill/>
          <a:ln w="28575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16" name="Object 18">
                <a:extLst>
                  <a:ext uri="{FF2B5EF4-FFF2-40B4-BE49-F238E27FC236}">
                    <a16:creationId xmlns:a16="http://schemas.microsoft.com/office/drawing/2014/main" id="{1B36B849-3080-3E0D-5101-0104CA3C9849}"/>
                  </a:ext>
                </a:extLst>
              </p:cNvPr>
              <p:cNvSpPr txBox="1"/>
              <p:nvPr/>
            </p:nvSpPr>
            <p:spPr bwMode="auto">
              <a:xfrm>
                <a:off x="8978900" y="3224211"/>
                <a:ext cx="271463" cy="38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DE" sz="240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en-DE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1216" name="Object 18">
                <a:extLst>
                  <a:ext uri="{FF2B5EF4-FFF2-40B4-BE49-F238E27FC236}">
                    <a16:creationId xmlns:a16="http://schemas.microsoft.com/office/drawing/2014/main" id="{1B36B849-3080-3E0D-5101-0104CA3C9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78900" y="3224211"/>
                <a:ext cx="271463" cy="381000"/>
              </a:xfrm>
              <a:prstGeom prst="rect">
                <a:avLst/>
              </a:prstGeom>
              <a:blipFill>
                <a:blip r:embed="rId6"/>
                <a:stretch>
                  <a:fillRect l="-6818" r="-34091" b="-322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217" name="Object 19">
                <a:extLst>
                  <a:ext uri="{FF2B5EF4-FFF2-40B4-BE49-F238E27FC236}">
                    <a16:creationId xmlns:a16="http://schemas.microsoft.com/office/drawing/2014/main" id="{F21AFCBF-8314-DD31-95D1-D565E9C69A8F}"/>
                  </a:ext>
                </a:extLst>
              </p:cNvPr>
              <p:cNvSpPr txBox="1"/>
              <p:nvPr/>
            </p:nvSpPr>
            <p:spPr bwMode="auto">
              <a:xfrm>
                <a:off x="8978900" y="5527529"/>
                <a:ext cx="376238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DE" sz="24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acc>
                            <m:accPr>
                              <m:chr m:val="̄"/>
                              <m:ctrlPr>
                                <a:rPr lang="en-DE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DE" sz="2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acc>
                        </m:sub>
                      </m:sSub>
                    </m:oMath>
                  </m:oMathPara>
                </a14:m>
                <a:endParaRPr lang="en-DE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1217" name="Object 19">
                <a:extLst>
                  <a:ext uri="{FF2B5EF4-FFF2-40B4-BE49-F238E27FC236}">
                    <a16:creationId xmlns:a16="http://schemas.microsoft.com/office/drawing/2014/main" id="{F21AFCBF-8314-DD31-95D1-D565E9C69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78900" y="5527529"/>
                <a:ext cx="376238" cy="457200"/>
              </a:xfrm>
              <a:prstGeom prst="rect">
                <a:avLst/>
              </a:prstGeom>
              <a:blipFill>
                <a:blip r:embed="rId7"/>
                <a:stretch>
                  <a:fillRect l="-4839" r="-50000" b="-9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18" name="Imagen 21">
            <a:extLst>
              <a:ext uri="{FF2B5EF4-FFF2-40B4-BE49-F238E27FC236}">
                <a16:creationId xmlns:a16="http://schemas.microsoft.com/office/drawing/2014/main" id="{30043001-8784-5686-5518-431232A53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4925" y="28576"/>
            <a:ext cx="5715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A66B1845-A70B-1D26-1645-93D569961F9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10971" y="1112057"/>
            <a:ext cx="7383462" cy="9906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110000"/>
              </a:lnSpc>
            </a:pPr>
            <a:r>
              <a:rPr lang="es-ES_tradnl" altLang="en-US" dirty="0">
                <a:solidFill>
                  <a:schemeClr val="bg1"/>
                </a:solidFill>
                <a:latin typeface="Montserrat Black" panose="00000A00000000000000" pitchFamily="2" charset="0"/>
              </a:rPr>
              <a:t>Supuesto importante: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C4B22020-4E65-EB99-18BC-44822102624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447081" y="2528287"/>
            <a:ext cx="9297838" cy="4114800"/>
          </a:xfrm>
        </p:spPr>
        <p:txBody>
          <a:bodyPr>
            <a:normAutofit/>
          </a:bodyPr>
          <a:lstStyle/>
          <a:p>
            <a:pPr marL="0" indent="0" algn="ctr" eaLnBrk="1" hangingPunct="1">
              <a:spcBef>
                <a:spcPct val="65000"/>
              </a:spcBef>
              <a:buNone/>
            </a:pPr>
            <a:r>
              <a:rPr lang="es-ES_tradnl" altLang="en-US" sz="3200" dirty="0">
                <a:solidFill>
                  <a:schemeClr val="bg1"/>
                </a:solidFill>
                <a:latin typeface="Montserrat" panose="00000500000000000000" pitchFamily="2" charset="0"/>
              </a:rPr>
              <a:t>De aquí en adelante, una muestra consiste de más de </a:t>
            </a:r>
            <a:r>
              <a:rPr lang="es-ES_tradnl" alt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30</a:t>
            </a:r>
            <a:r>
              <a:rPr lang="es-ES_tradnl" altLang="en-US" sz="3200" dirty="0">
                <a:solidFill>
                  <a:schemeClr val="bg1"/>
                </a:solidFill>
                <a:latin typeface="Montserrat" panose="00000500000000000000" pitchFamily="2" charset="0"/>
              </a:rPr>
              <a:t> observaciones.</a:t>
            </a:r>
          </a:p>
          <a:p>
            <a:pPr marL="0" indent="0" algn="ctr">
              <a:spcBef>
                <a:spcPct val="65000"/>
              </a:spcBef>
              <a:buNone/>
            </a:pPr>
            <a:r>
              <a:rPr lang="es-ES_tradnl" altLang="en-US" sz="3200" dirty="0">
                <a:solidFill>
                  <a:schemeClr val="bg1"/>
                </a:solidFill>
                <a:latin typeface="Montserrat" panose="00000500000000000000" pitchFamily="2" charset="0"/>
              </a:rPr>
              <a:t>A mayor tamaño de la muestra más precisa es nuestra estimación</a:t>
            </a:r>
          </a:p>
          <a:p>
            <a:pPr marL="0" indent="0" algn="ctr">
              <a:spcBef>
                <a:spcPct val="65000"/>
              </a:spcBef>
              <a:buNone/>
            </a:pPr>
            <a:endParaRPr lang="es-ES_tradnl" altLang="en-US" sz="32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>
            <a:extLst>
              <a:ext uri="{FF2B5EF4-FFF2-40B4-BE49-F238E27FC236}">
                <a16:creationId xmlns:a16="http://schemas.microsoft.com/office/drawing/2014/main" id="{981A2E93-4823-FDBD-8579-189A243B094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95577" y="2677065"/>
            <a:ext cx="7772400" cy="4114800"/>
          </a:xfrm>
        </p:spPr>
        <p:txBody>
          <a:bodyPr/>
          <a:lstStyle/>
          <a:p>
            <a:pPr marL="0" indent="0" algn="ctr">
              <a:spcBef>
                <a:spcPct val="65000"/>
              </a:spcBef>
              <a:buNone/>
            </a:pPr>
            <a:r>
              <a:rPr lang="es-ES_tradnl" altLang="en-US" sz="3600" dirty="0">
                <a:solidFill>
                  <a:schemeClr val="bg1"/>
                </a:solidFill>
                <a:latin typeface="Montserrat" panose="00000500000000000000" pitchFamily="2" charset="0"/>
              </a:rPr>
              <a:t>Ahora sí, veamos qué es un intervalo de confianza…</a:t>
            </a:r>
          </a:p>
          <a:p>
            <a:pPr marL="0" indent="0" algn="ctr">
              <a:spcBef>
                <a:spcPct val="65000"/>
              </a:spcBef>
              <a:buNone/>
            </a:pPr>
            <a:endParaRPr lang="es-ES_tradnl" altLang="en-US" sz="36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F40D1231-FD55-217A-03D5-F1D3213EFCB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6263" y="199191"/>
            <a:ext cx="10442575" cy="990600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s-ES_tradnl" altLang="en-US" dirty="0">
                <a:solidFill>
                  <a:schemeClr val="bg1"/>
                </a:solidFill>
                <a:latin typeface="Montserrat Black" panose="00000A00000000000000" pitchFamily="2" charset="0"/>
              </a:rPr>
              <a:t>Estimación puntual e intervalos de confianza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B9D43C0F-F359-4538-EC22-764843AC7BF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66699" y="1628775"/>
            <a:ext cx="10757857" cy="1427162"/>
          </a:xfrm>
        </p:spPr>
        <p:txBody>
          <a:bodyPr>
            <a:normAutofit fontScale="70000" lnSpcReduction="20000"/>
          </a:bodyPr>
          <a:lstStyle/>
          <a:p>
            <a:pPr marL="342900" indent="-342900"/>
            <a:r>
              <a:rPr lang="es-ES_tradnl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Un estimador puntual es </a:t>
            </a:r>
            <a:r>
              <a:rPr lang="es-ES_tradnl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UN número</a:t>
            </a:r>
            <a:r>
              <a:rPr lang="es-ES_tradnl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.  En nuestro caso, la </a:t>
            </a:r>
            <a:r>
              <a:rPr lang="es-ES_tradnl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media muestral.</a:t>
            </a:r>
          </a:p>
          <a:p>
            <a:pPr marL="342900" indent="-342900">
              <a:spcBef>
                <a:spcPct val="35000"/>
              </a:spcBef>
            </a:pPr>
            <a:endParaRPr lang="es-ES_tradnl" alt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342900" indent="-342900">
              <a:spcBef>
                <a:spcPct val="35000"/>
              </a:spcBef>
            </a:pPr>
            <a:r>
              <a:rPr lang="es-ES_tradnl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Un intervalo de confianza da mayor información sobre la variabilidad del estimado (la media muestral):</a:t>
            </a:r>
          </a:p>
        </p:txBody>
      </p:sp>
      <p:sp>
        <p:nvSpPr>
          <p:cNvPr id="56324" name="Line 4">
            <a:extLst>
              <a:ext uri="{FF2B5EF4-FFF2-40B4-BE49-F238E27FC236}">
                <a16:creationId xmlns:a16="http://schemas.microsoft.com/office/drawing/2014/main" id="{63E5A513-7478-C261-8A47-C67756EB50C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3886200"/>
            <a:ext cx="6553200" cy="0"/>
          </a:xfrm>
          <a:prstGeom prst="line">
            <a:avLst/>
          </a:prstGeom>
          <a:noFill/>
          <a:ln w="57150">
            <a:solidFill>
              <a:schemeClr val="accent1">
                <a:lumMod val="20000"/>
                <a:lumOff val="8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DE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56325" name="Line 5">
            <a:extLst>
              <a:ext uri="{FF2B5EF4-FFF2-40B4-BE49-F238E27FC236}">
                <a16:creationId xmlns:a16="http://schemas.microsoft.com/office/drawing/2014/main" id="{489EA669-91B0-2384-2FFB-38E4AB766A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6375" y="3657600"/>
            <a:ext cx="0" cy="533400"/>
          </a:xfrm>
          <a:prstGeom prst="line">
            <a:avLst/>
          </a:prstGeom>
          <a:noFill/>
          <a:ln w="57150">
            <a:solidFill>
              <a:schemeClr val="accent1">
                <a:lumMod val="20000"/>
                <a:lumOff val="8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DE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56326" name="Line 6">
            <a:extLst>
              <a:ext uri="{FF2B5EF4-FFF2-40B4-BE49-F238E27FC236}">
                <a16:creationId xmlns:a16="http://schemas.microsoft.com/office/drawing/2014/main" id="{689C646F-1C54-04C7-46B6-BE6EF0540037}"/>
              </a:ext>
            </a:extLst>
          </p:cNvPr>
          <p:cNvSpPr>
            <a:spLocks noChangeShapeType="1"/>
          </p:cNvSpPr>
          <p:nvPr/>
        </p:nvSpPr>
        <p:spPr bwMode="auto">
          <a:xfrm>
            <a:off x="9299575" y="3657600"/>
            <a:ext cx="0" cy="533400"/>
          </a:xfrm>
          <a:prstGeom prst="line">
            <a:avLst/>
          </a:prstGeom>
          <a:noFill/>
          <a:ln w="57150">
            <a:solidFill>
              <a:schemeClr val="accent1">
                <a:lumMod val="20000"/>
                <a:lumOff val="8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DE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56327" name="AutoShape 7">
            <a:extLst>
              <a:ext uri="{FF2B5EF4-FFF2-40B4-BE49-F238E27FC236}">
                <a16:creationId xmlns:a16="http://schemas.microsoft.com/office/drawing/2014/main" id="{4481DEDB-BAC9-DEB1-BA43-F24CDF72D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6154" y="3695700"/>
            <a:ext cx="247291" cy="381000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_tradnl" altLang="en-US" sz="240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56328" name="AutoShape 8">
            <a:extLst>
              <a:ext uri="{FF2B5EF4-FFF2-40B4-BE49-F238E27FC236}">
                <a16:creationId xmlns:a16="http://schemas.microsoft.com/office/drawing/2014/main" id="{9DA40F59-DAB5-4A6D-D513-757CC8C37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4168774"/>
            <a:ext cx="152400" cy="685800"/>
          </a:xfrm>
          <a:prstGeom prst="upArrow">
            <a:avLst>
              <a:gd name="adj1" fmla="val 50000"/>
              <a:gd name="adj2" fmla="val 112500"/>
            </a:avLst>
          </a:prstGeom>
          <a:solidFill>
            <a:schemeClr val="bg1"/>
          </a:solidFill>
          <a:ln w="127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_tradnl" altLang="en-US" sz="240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56329" name="Text Box 9">
            <a:extLst>
              <a:ext uri="{FF2B5EF4-FFF2-40B4-BE49-F238E27FC236}">
                <a16:creationId xmlns:a16="http://schemas.microsoft.com/office/drawing/2014/main" id="{8FB923F5-3946-B4EE-E799-59D8CA644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5300" y="4773613"/>
            <a:ext cx="358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n-US" sz="2400" b="1">
                <a:solidFill>
                  <a:schemeClr val="bg1"/>
                </a:solidFill>
                <a:latin typeface="Montserrat" panose="00000500000000000000" pitchFamily="2" charset="0"/>
              </a:rPr>
              <a:t>Estimador puntual</a:t>
            </a:r>
          </a:p>
        </p:txBody>
      </p:sp>
      <p:sp>
        <p:nvSpPr>
          <p:cNvPr id="56330" name="Text Box 10">
            <a:extLst>
              <a:ext uri="{FF2B5EF4-FFF2-40B4-BE49-F238E27FC236}">
                <a16:creationId xmlns:a16="http://schemas.microsoft.com/office/drawing/2014/main" id="{5F7204A0-B359-5951-021A-0CC3B9132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2975" y="4343401"/>
            <a:ext cx="1752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s-ES_tradnl" altLang="en-US" sz="2000" b="1">
                <a:solidFill>
                  <a:schemeClr val="bg1"/>
                </a:solidFill>
                <a:latin typeface="Montserrat" panose="00000500000000000000" pitchFamily="2" charset="0"/>
              </a:rPr>
              <a:t>Límite inferior</a:t>
            </a:r>
          </a:p>
        </p:txBody>
      </p:sp>
      <p:sp>
        <p:nvSpPr>
          <p:cNvPr id="56331" name="Text Box 11">
            <a:extLst>
              <a:ext uri="{FF2B5EF4-FFF2-40B4-BE49-F238E27FC236}">
                <a16:creationId xmlns:a16="http://schemas.microsoft.com/office/drawing/2014/main" id="{F72121A0-346B-1307-D2A0-CD42C9EDB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6175" y="4267201"/>
            <a:ext cx="1676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s-ES_tradnl" altLang="en-US" sz="2000" b="1">
                <a:solidFill>
                  <a:schemeClr val="bg1"/>
                </a:solidFill>
                <a:latin typeface="Montserrat" panose="00000500000000000000" pitchFamily="2" charset="0"/>
              </a:rPr>
              <a:t>Límite superior</a:t>
            </a:r>
          </a:p>
        </p:txBody>
      </p:sp>
      <p:sp>
        <p:nvSpPr>
          <p:cNvPr id="56332" name="Line 12">
            <a:extLst>
              <a:ext uri="{FF2B5EF4-FFF2-40B4-BE49-F238E27FC236}">
                <a16:creationId xmlns:a16="http://schemas.microsoft.com/office/drawing/2014/main" id="{73F23CE3-23C9-B98E-A138-4E75A7D048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5486400"/>
            <a:ext cx="6553200" cy="0"/>
          </a:xfrm>
          <a:prstGeom prst="line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DE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56333" name="Text Box 13">
            <a:extLst>
              <a:ext uri="{FF2B5EF4-FFF2-40B4-BE49-F238E27FC236}">
                <a16:creationId xmlns:a16="http://schemas.microsoft.com/office/drawing/2014/main" id="{06A063B1-34A7-701E-0B05-71E898D23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486401"/>
            <a:ext cx="3581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n-US" sz="2400" b="1">
                <a:solidFill>
                  <a:schemeClr val="bg1"/>
                </a:solidFill>
                <a:latin typeface="Montserrat" panose="00000500000000000000" pitchFamily="2" charset="0"/>
              </a:rPr>
              <a:t>Ancho del intervalo de confianza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168E7C6-66D8-020F-06FF-06147372A7E1}"/>
              </a:ext>
            </a:extLst>
          </p:cNvPr>
          <p:cNvCxnSpPr>
            <a:cxnSpLocks/>
          </p:cNvCxnSpPr>
          <p:nvPr/>
        </p:nvCxnSpPr>
        <p:spPr>
          <a:xfrm>
            <a:off x="-1" y="1282673"/>
            <a:ext cx="991035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 animBg="1"/>
      <p:bldP spid="56325" grpId="0" animBg="1"/>
      <p:bldP spid="56326" grpId="0" animBg="1"/>
      <p:bldP spid="56327" grpId="0" animBg="1"/>
      <p:bldP spid="56328" grpId="0" animBg="1"/>
      <p:bldP spid="56329" grpId="0"/>
      <p:bldP spid="56330" grpId="0"/>
      <p:bldP spid="56331" grpId="0"/>
      <p:bldP spid="56332" grpId="0" animBg="1"/>
      <p:bldP spid="563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20902551-1978-80EE-CCDB-199222DD423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7660257" cy="990600"/>
          </a:xfrm>
        </p:spPr>
        <p:txBody>
          <a:bodyPr>
            <a:normAutofit/>
          </a:bodyPr>
          <a:lstStyle/>
          <a:p>
            <a:r>
              <a:rPr lang="es-ES_tradnl" altLang="en-US" dirty="0">
                <a:solidFill>
                  <a:schemeClr val="bg1"/>
                </a:solidFill>
                <a:latin typeface="Montserrat Black" panose="00000A00000000000000" pitchFamily="2" charset="0"/>
              </a:rPr>
              <a:t>Intervalos de confianza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3CD1952C-81A0-6BFC-B022-C5A96C47712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86108" y="1580642"/>
            <a:ext cx="11092133" cy="4611687"/>
          </a:xfrm>
        </p:spPr>
        <p:txBody>
          <a:bodyPr>
            <a:normAutofit/>
          </a:bodyPr>
          <a:lstStyle/>
          <a:p>
            <a:pPr marL="342900" indent="-342900">
              <a:defRPr/>
            </a:pPr>
            <a:r>
              <a:rPr lang="es-ES_tradnl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¿Qué tanta incertidumbre está asociada con un estimador puntual de un parámetro poblacional? </a:t>
            </a:r>
          </a:p>
          <a:p>
            <a:pPr marL="0" indent="0">
              <a:buNone/>
              <a:defRPr/>
            </a:pPr>
            <a:endParaRPr lang="es-ES_tradnl" alt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342900" indent="-342900">
              <a:defRPr/>
            </a:pPr>
            <a:r>
              <a:rPr lang="es-ES_tradnl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Un intervalo de confianza provee mayor información sobre la incertidumbre con la que estamos calculando la media muestral:</a:t>
            </a:r>
          </a:p>
          <a:p>
            <a:pPr marL="0" indent="0">
              <a:buNone/>
              <a:defRPr/>
            </a:pPr>
            <a:r>
              <a:rPr lang="es-ES_tradnl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              </a:t>
            </a:r>
          </a:p>
          <a:p>
            <a:pPr marL="0" indent="0">
              <a:buNone/>
              <a:defRPr/>
            </a:pPr>
            <a:r>
              <a:rPr lang="es-ES_tradnl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            - Entre más pequeño el intervalo, </a:t>
            </a:r>
          </a:p>
          <a:p>
            <a:pPr marL="0" indent="0">
              <a:buNone/>
              <a:defRPr/>
            </a:pPr>
            <a:r>
              <a:rPr lang="es-ES_tradnl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              menos incertidumbre.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1B8BA8D-1110-D303-F861-B775C0DD58CC}"/>
              </a:ext>
            </a:extLst>
          </p:cNvPr>
          <p:cNvCxnSpPr>
            <a:cxnSpLocks/>
          </p:cNvCxnSpPr>
          <p:nvPr/>
        </p:nvCxnSpPr>
        <p:spPr>
          <a:xfrm>
            <a:off x="-86265" y="1164779"/>
            <a:ext cx="768613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1BA44701-216A-3602-0C8A-CDDCE7FD6F1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8574" y="352964"/>
            <a:ext cx="10386204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s-ES_tradnl" altLang="en-US" sz="2600" dirty="0">
                <a:latin typeface="Montserrat" panose="00000500000000000000" pitchFamily="2" charset="0"/>
              </a:rPr>
              <a:t>Ejemplo: un intervalo con 90% de confianza sobre el número de horas trabajadas en 2 meses:</a:t>
            </a:r>
          </a:p>
        </p:txBody>
      </p:sp>
      <p:graphicFrame>
        <p:nvGraphicFramePr>
          <p:cNvPr id="26676" name="Group 52">
            <a:extLst>
              <a:ext uri="{FF2B5EF4-FFF2-40B4-BE49-F238E27FC236}">
                <a16:creationId xmlns:a16="http://schemas.microsoft.com/office/drawing/2014/main" id="{4359D2A3-360F-8BBD-FEFE-9DF74844E0B3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468233809"/>
              </p:ext>
            </p:extLst>
          </p:nvPr>
        </p:nvGraphicFramePr>
        <p:xfrm>
          <a:off x="1759789" y="1600200"/>
          <a:ext cx="8077200" cy="4672014"/>
        </p:xfrm>
        <a:graphic>
          <a:graphicData uri="http://schemas.openxmlformats.org/drawingml/2006/table">
            <a:tbl>
              <a:tblPr/>
              <a:tblGrid>
                <a:gridCol w="161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4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6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96080"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852488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852488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852488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852488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CO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uestra #</a:t>
                      </a:r>
                    </a:p>
                  </a:txBody>
                  <a:tcPr marT="45704" marB="457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852488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852488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852488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852488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852488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852488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852488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852488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Límite inferior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852488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852488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852488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852488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Límite superior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852488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852488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852488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852488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¿Contiene µ?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917"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852488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852488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852488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852488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4" marB="457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852488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852488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852488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852488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362.30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852488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852488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852488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852488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356.42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852488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852488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852488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852488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368.18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852488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852488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852488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852488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Sí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092"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852488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852488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852488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852488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T="45704" marB="457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852488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852488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852488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852488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369.50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852488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852488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852488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852488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363.62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852488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852488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852488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852488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375.38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852488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852488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852488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852488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Sí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5504"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852488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852488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852488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852488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T="45704" marB="457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852488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852488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852488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852488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360.00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852488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852488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852488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852488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354.12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852488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852488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852488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852488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365.88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852488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852488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852488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852488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3917"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852488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852488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852488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852488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T="45704" marB="457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852488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852488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852488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852488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362.12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852488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852488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852488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852488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356.24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852488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852488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852488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852488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368.00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852488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852488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852488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852488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Sí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5504"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852488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852488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852488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852488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T="45704" marB="457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852488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852488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852488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852488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373.88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852488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852488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852488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852488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368.00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852488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852488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852488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852488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379.76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852488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852488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852488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852488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Sí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8415" name="Line 54">
            <a:extLst>
              <a:ext uri="{FF2B5EF4-FFF2-40B4-BE49-F238E27FC236}">
                <a16:creationId xmlns:a16="http://schemas.microsoft.com/office/drawing/2014/main" id="{DB04AF5B-34DC-987E-7F87-6A6AE30348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5917" y="1870494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D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CE4FB2EB-FA88-C565-61BB-E78DDA3ED9F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92075"/>
            <a:ext cx="7383463" cy="990600"/>
          </a:xfrm>
        </p:spPr>
        <p:txBody>
          <a:bodyPr/>
          <a:lstStyle/>
          <a:p>
            <a:pPr eaLnBrk="1" hangingPunct="1"/>
            <a:r>
              <a:rPr lang="es-ES_tradnl" altLang="en-US">
                <a:solidFill>
                  <a:schemeClr val="bg1"/>
                </a:solidFill>
                <a:latin typeface="Montserrat" panose="00000500000000000000" pitchFamily="2" charset="0"/>
              </a:rPr>
              <a:t>Ejemplo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50CFDFD5-059F-A556-11A2-2964C4DD1B8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53532" y="1162843"/>
            <a:ext cx="10635260" cy="453231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s-ES_tradnl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El nivel de confianza nos dice la probabilidad, desde nuestra perspectiva, que la verdadera media poblacional esté en el intervalo.</a:t>
            </a:r>
          </a:p>
          <a:p>
            <a:pPr eaLnBrk="1" hangingPunct="1">
              <a:defRPr/>
            </a:pPr>
            <a:endParaRPr lang="es-ES_tradnl" alt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eaLnBrk="1" hangingPunct="1">
              <a:defRPr/>
            </a:pPr>
            <a:r>
              <a:rPr lang="es-ES_tradnl" alt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En la práctica </a:t>
            </a:r>
            <a:r>
              <a:rPr lang="es-ES_tradnl" altLang="en-US" u="sng" dirty="0">
                <a:solidFill>
                  <a:schemeClr val="bg1"/>
                </a:solidFill>
                <a:latin typeface="Montserrat" panose="00000500000000000000" pitchFamily="2" charset="0"/>
              </a:rPr>
              <a:t>solamente se toma una muestra.</a:t>
            </a:r>
          </a:p>
          <a:p>
            <a:pPr marL="0" indent="0">
              <a:buNone/>
              <a:defRPr/>
            </a:pPr>
            <a:r>
              <a:rPr lang="es-ES_tradnl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          </a:t>
            </a:r>
          </a:p>
          <a:p>
            <a:pPr marL="0" indent="0">
              <a:buNone/>
              <a:defRPr/>
            </a:pPr>
            <a:endParaRPr lang="es-ES_tradnl" alt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eaLnBrk="1" hangingPunct="1">
              <a:defRPr/>
            </a:pPr>
            <a:r>
              <a:rPr lang="es-ES_tradnl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Basándonos en la muestra, podemos decir que tenemos 90% de confianza de que el intervalo contiene </a:t>
            </a:r>
            <a:r>
              <a:rPr lang="es-ES_tradnl" alt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la verdadera media poblacional </a:t>
            </a:r>
            <a:r>
              <a:rPr lang="es-ES_tradnl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(para un intervalo de confianza del 90%, como en el ejemplo).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E518F0A9-A6C2-D207-AC72-2AB84D00EE7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3351" y="390081"/>
            <a:ext cx="7383463" cy="990600"/>
          </a:xfrm>
        </p:spPr>
        <p:txBody>
          <a:bodyPr/>
          <a:lstStyle/>
          <a:p>
            <a:pPr eaLnBrk="1" hangingPunct="1"/>
            <a:r>
              <a:rPr lang="es-ES_tradnl" altLang="en-US" dirty="0">
                <a:solidFill>
                  <a:srgbClr val="242537"/>
                </a:solidFill>
                <a:latin typeface="Montserrat Black" panose="00000A00000000000000" pitchFamily="2" charset="0"/>
              </a:rPr>
              <a:t>Proceso de estimación</a:t>
            </a:r>
          </a:p>
        </p:txBody>
      </p:sp>
      <p:sp>
        <p:nvSpPr>
          <p:cNvPr id="126979" name="Freeform 3">
            <a:extLst>
              <a:ext uri="{FF2B5EF4-FFF2-40B4-BE49-F238E27FC236}">
                <a16:creationId xmlns:a16="http://schemas.microsoft.com/office/drawing/2014/main" id="{F24B174B-22AE-3A2B-AB46-238500DC35F0}"/>
              </a:ext>
            </a:extLst>
          </p:cNvPr>
          <p:cNvSpPr>
            <a:spLocks/>
          </p:cNvSpPr>
          <p:nvPr/>
        </p:nvSpPr>
        <p:spPr bwMode="auto">
          <a:xfrm>
            <a:off x="1828801" y="2743200"/>
            <a:ext cx="3021013" cy="3417888"/>
          </a:xfrm>
          <a:custGeom>
            <a:avLst/>
            <a:gdLst/>
            <a:ahLst/>
            <a:cxnLst>
              <a:cxn ang="0">
                <a:pos x="473" y="117"/>
              </a:cxn>
              <a:cxn ang="0">
                <a:pos x="349" y="184"/>
              </a:cxn>
              <a:cxn ang="0">
                <a:pos x="237" y="269"/>
              </a:cxn>
              <a:cxn ang="0">
                <a:pos x="145" y="372"/>
              </a:cxn>
              <a:cxn ang="0">
                <a:pos x="72" y="490"/>
              </a:cxn>
              <a:cxn ang="0">
                <a:pos x="23" y="619"/>
              </a:cxn>
              <a:cxn ang="0">
                <a:pos x="0" y="752"/>
              </a:cxn>
              <a:cxn ang="0">
                <a:pos x="3" y="885"/>
              </a:cxn>
              <a:cxn ang="0">
                <a:pos x="35" y="1018"/>
              </a:cxn>
              <a:cxn ang="0">
                <a:pos x="82" y="1168"/>
              </a:cxn>
              <a:cxn ang="0">
                <a:pos x="129" y="1311"/>
              </a:cxn>
              <a:cxn ang="0">
                <a:pos x="172" y="1444"/>
              </a:cxn>
              <a:cxn ang="0">
                <a:pos x="206" y="1564"/>
              </a:cxn>
              <a:cxn ang="0">
                <a:pos x="234" y="1659"/>
              </a:cxn>
              <a:cxn ang="0">
                <a:pos x="251" y="1732"/>
              </a:cxn>
              <a:cxn ang="0">
                <a:pos x="261" y="1778"/>
              </a:cxn>
              <a:cxn ang="0">
                <a:pos x="260" y="1796"/>
              </a:cxn>
              <a:cxn ang="0">
                <a:pos x="304" y="1890"/>
              </a:cxn>
              <a:cxn ang="0">
                <a:pos x="370" y="1971"/>
              </a:cxn>
              <a:cxn ang="0">
                <a:pos x="461" y="2045"/>
              </a:cxn>
              <a:cxn ang="0">
                <a:pos x="563" y="2096"/>
              </a:cxn>
              <a:cxn ang="0">
                <a:pos x="682" y="2135"/>
              </a:cxn>
              <a:cxn ang="0">
                <a:pos x="810" y="2152"/>
              </a:cxn>
              <a:cxn ang="0">
                <a:pos x="944" y="2149"/>
              </a:cxn>
              <a:cxn ang="0">
                <a:pos x="1077" y="2127"/>
              </a:cxn>
              <a:cxn ang="0">
                <a:pos x="1211" y="2084"/>
              </a:cxn>
              <a:cxn ang="0">
                <a:pos x="1342" y="2026"/>
              </a:cxn>
              <a:cxn ang="0">
                <a:pos x="1465" y="1960"/>
              </a:cxn>
              <a:cxn ang="0">
                <a:pos x="1573" y="1880"/>
              </a:cxn>
              <a:cxn ang="0">
                <a:pos x="1664" y="1794"/>
              </a:cxn>
              <a:cxn ang="0">
                <a:pos x="1732" y="1705"/>
              </a:cxn>
              <a:cxn ang="0">
                <a:pos x="1777" y="1613"/>
              </a:cxn>
              <a:cxn ang="0">
                <a:pos x="1798" y="1522"/>
              </a:cxn>
              <a:cxn ang="0">
                <a:pos x="1797" y="1437"/>
              </a:cxn>
              <a:cxn ang="0">
                <a:pos x="1767" y="1329"/>
              </a:cxn>
              <a:cxn ang="0">
                <a:pos x="1739" y="1199"/>
              </a:cxn>
              <a:cxn ang="0">
                <a:pos x="1728" y="1076"/>
              </a:cxn>
              <a:cxn ang="0">
                <a:pos x="1735" y="968"/>
              </a:cxn>
              <a:cxn ang="0">
                <a:pos x="1761" y="879"/>
              </a:cxn>
              <a:cxn ang="0">
                <a:pos x="1800" y="813"/>
              </a:cxn>
              <a:cxn ang="0">
                <a:pos x="1853" y="780"/>
              </a:cxn>
              <a:cxn ang="0">
                <a:pos x="1883" y="754"/>
              </a:cxn>
              <a:cxn ang="0">
                <a:pos x="1899" y="699"/>
              </a:cxn>
              <a:cxn ang="0">
                <a:pos x="1902" y="618"/>
              </a:cxn>
              <a:cxn ang="0">
                <a:pos x="1890" y="521"/>
              </a:cxn>
              <a:cxn ang="0">
                <a:pos x="1864" y="413"/>
              </a:cxn>
              <a:cxn ang="0">
                <a:pos x="1829" y="313"/>
              </a:cxn>
              <a:cxn ang="0">
                <a:pos x="1773" y="229"/>
              </a:cxn>
              <a:cxn ang="0">
                <a:pos x="1697" y="156"/>
              </a:cxn>
              <a:cxn ang="0">
                <a:pos x="1598" y="97"/>
              </a:cxn>
              <a:cxn ang="0">
                <a:pos x="1479" y="50"/>
              </a:cxn>
              <a:cxn ang="0">
                <a:pos x="1345" y="20"/>
              </a:cxn>
              <a:cxn ang="0">
                <a:pos x="1195" y="2"/>
              </a:cxn>
              <a:cxn ang="0">
                <a:pos x="1039" y="4"/>
              </a:cxn>
              <a:cxn ang="0">
                <a:pos x="875" y="17"/>
              </a:cxn>
              <a:cxn ang="0">
                <a:pos x="706" y="48"/>
              </a:cxn>
              <a:cxn ang="0">
                <a:pos x="540" y="93"/>
              </a:cxn>
            </a:cxnLst>
            <a:rect l="0" t="0" r="r" b="b"/>
            <a:pathLst>
              <a:path w="1903" h="2153">
                <a:moveTo>
                  <a:pt x="540" y="93"/>
                </a:moveTo>
                <a:lnTo>
                  <a:pt x="473" y="117"/>
                </a:lnTo>
                <a:lnTo>
                  <a:pt x="409" y="147"/>
                </a:lnTo>
                <a:lnTo>
                  <a:pt x="349" y="184"/>
                </a:lnTo>
                <a:lnTo>
                  <a:pt x="289" y="224"/>
                </a:lnTo>
                <a:lnTo>
                  <a:pt x="237" y="269"/>
                </a:lnTo>
                <a:lnTo>
                  <a:pt x="188" y="319"/>
                </a:lnTo>
                <a:lnTo>
                  <a:pt x="145" y="372"/>
                </a:lnTo>
                <a:lnTo>
                  <a:pt x="105" y="431"/>
                </a:lnTo>
                <a:lnTo>
                  <a:pt x="72" y="490"/>
                </a:lnTo>
                <a:lnTo>
                  <a:pt x="44" y="553"/>
                </a:lnTo>
                <a:lnTo>
                  <a:pt x="23" y="619"/>
                </a:lnTo>
                <a:lnTo>
                  <a:pt x="8" y="685"/>
                </a:lnTo>
                <a:lnTo>
                  <a:pt x="0" y="752"/>
                </a:lnTo>
                <a:lnTo>
                  <a:pt x="0" y="820"/>
                </a:lnTo>
                <a:lnTo>
                  <a:pt x="3" y="885"/>
                </a:lnTo>
                <a:lnTo>
                  <a:pt x="15" y="951"/>
                </a:lnTo>
                <a:lnTo>
                  <a:pt x="35" y="1018"/>
                </a:lnTo>
                <a:lnTo>
                  <a:pt x="60" y="1091"/>
                </a:lnTo>
                <a:lnTo>
                  <a:pt x="82" y="1168"/>
                </a:lnTo>
                <a:lnTo>
                  <a:pt x="107" y="1240"/>
                </a:lnTo>
                <a:lnTo>
                  <a:pt x="129" y="1311"/>
                </a:lnTo>
                <a:lnTo>
                  <a:pt x="151" y="1379"/>
                </a:lnTo>
                <a:lnTo>
                  <a:pt x="172" y="1444"/>
                </a:lnTo>
                <a:lnTo>
                  <a:pt x="188" y="1506"/>
                </a:lnTo>
                <a:lnTo>
                  <a:pt x="206" y="1564"/>
                </a:lnTo>
                <a:lnTo>
                  <a:pt x="220" y="1613"/>
                </a:lnTo>
                <a:lnTo>
                  <a:pt x="234" y="1659"/>
                </a:lnTo>
                <a:lnTo>
                  <a:pt x="244" y="1697"/>
                </a:lnTo>
                <a:lnTo>
                  <a:pt x="251" y="1732"/>
                </a:lnTo>
                <a:lnTo>
                  <a:pt x="257" y="1757"/>
                </a:lnTo>
                <a:lnTo>
                  <a:pt x="261" y="1778"/>
                </a:lnTo>
                <a:lnTo>
                  <a:pt x="262" y="1788"/>
                </a:lnTo>
                <a:lnTo>
                  <a:pt x="260" y="1796"/>
                </a:lnTo>
                <a:lnTo>
                  <a:pt x="279" y="1843"/>
                </a:lnTo>
                <a:lnTo>
                  <a:pt x="304" y="1890"/>
                </a:lnTo>
                <a:lnTo>
                  <a:pt x="333" y="1932"/>
                </a:lnTo>
                <a:lnTo>
                  <a:pt x="370" y="1971"/>
                </a:lnTo>
                <a:lnTo>
                  <a:pt x="413" y="2011"/>
                </a:lnTo>
                <a:lnTo>
                  <a:pt x="461" y="2045"/>
                </a:lnTo>
                <a:lnTo>
                  <a:pt x="511" y="2072"/>
                </a:lnTo>
                <a:lnTo>
                  <a:pt x="563" y="2096"/>
                </a:lnTo>
                <a:lnTo>
                  <a:pt x="622" y="2119"/>
                </a:lnTo>
                <a:lnTo>
                  <a:pt x="682" y="2135"/>
                </a:lnTo>
                <a:lnTo>
                  <a:pt x="746" y="2145"/>
                </a:lnTo>
                <a:lnTo>
                  <a:pt x="810" y="2152"/>
                </a:lnTo>
                <a:lnTo>
                  <a:pt x="876" y="2150"/>
                </a:lnTo>
                <a:lnTo>
                  <a:pt x="944" y="2149"/>
                </a:lnTo>
                <a:lnTo>
                  <a:pt x="1011" y="2139"/>
                </a:lnTo>
                <a:lnTo>
                  <a:pt x="1077" y="2127"/>
                </a:lnTo>
                <a:lnTo>
                  <a:pt x="1143" y="2109"/>
                </a:lnTo>
                <a:lnTo>
                  <a:pt x="1211" y="2084"/>
                </a:lnTo>
                <a:lnTo>
                  <a:pt x="1280" y="2056"/>
                </a:lnTo>
                <a:lnTo>
                  <a:pt x="1342" y="2026"/>
                </a:lnTo>
                <a:lnTo>
                  <a:pt x="1406" y="1992"/>
                </a:lnTo>
                <a:lnTo>
                  <a:pt x="1465" y="1960"/>
                </a:lnTo>
                <a:lnTo>
                  <a:pt x="1522" y="1919"/>
                </a:lnTo>
                <a:lnTo>
                  <a:pt x="1573" y="1880"/>
                </a:lnTo>
                <a:lnTo>
                  <a:pt x="1621" y="1837"/>
                </a:lnTo>
                <a:lnTo>
                  <a:pt x="1664" y="1794"/>
                </a:lnTo>
                <a:lnTo>
                  <a:pt x="1700" y="1751"/>
                </a:lnTo>
                <a:lnTo>
                  <a:pt x="1732" y="1705"/>
                </a:lnTo>
                <a:lnTo>
                  <a:pt x="1757" y="1659"/>
                </a:lnTo>
                <a:lnTo>
                  <a:pt x="1777" y="1613"/>
                </a:lnTo>
                <a:lnTo>
                  <a:pt x="1792" y="1567"/>
                </a:lnTo>
                <a:lnTo>
                  <a:pt x="1798" y="1522"/>
                </a:lnTo>
                <a:lnTo>
                  <a:pt x="1799" y="1479"/>
                </a:lnTo>
                <a:lnTo>
                  <a:pt x="1797" y="1437"/>
                </a:lnTo>
                <a:lnTo>
                  <a:pt x="1788" y="1396"/>
                </a:lnTo>
                <a:lnTo>
                  <a:pt x="1767" y="1329"/>
                </a:lnTo>
                <a:lnTo>
                  <a:pt x="1752" y="1264"/>
                </a:lnTo>
                <a:lnTo>
                  <a:pt x="1739" y="1199"/>
                </a:lnTo>
                <a:lnTo>
                  <a:pt x="1731" y="1136"/>
                </a:lnTo>
                <a:lnTo>
                  <a:pt x="1728" y="1076"/>
                </a:lnTo>
                <a:lnTo>
                  <a:pt x="1730" y="1019"/>
                </a:lnTo>
                <a:lnTo>
                  <a:pt x="1735" y="968"/>
                </a:lnTo>
                <a:lnTo>
                  <a:pt x="1745" y="920"/>
                </a:lnTo>
                <a:lnTo>
                  <a:pt x="1761" y="879"/>
                </a:lnTo>
                <a:lnTo>
                  <a:pt x="1778" y="842"/>
                </a:lnTo>
                <a:lnTo>
                  <a:pt x="1800" y="813"/>
                </a:lnTo>
                <a:lnTo>
                  <a:pt x="1824" y="791"/>
                </a:lnTo>
                <a:lnTo>
                  <a:pt x="1853" y="780"/>
                </a:lnTo>
                <a:lnTo>
                  <a:pt x="1868" y="770"/>
                </a:lnTo>
                <a:lnTo>
                  <a:pt x="1883" y="754"/>
                </a:lnTo>
                <a:lnTo>
                  <a:pt x="1893" y="730"/>
                </a:lnTo>
                <a:lnTo>
                  <a:pt x="1899" y="699"/>
                </a:lnTo>
                <a:lnTo>
                  <a:pt x="1901" y="664"/>
                </a:lnTo>
                <a:lnTo>
                  <a:pt x="1902" y="618"/>
                </a:lnTo>
                <a:lnTo>
                  <a:pt x="1897" y="570"/>
                </a:lnTo>
                <a:lnTo>
                  <a:pt x="1890" y="521"/>
                </a:lnTo>
                <a:lnTo>
                  <a:pt x="1880" y="467"/>
                </a:lnTo>
                <a:lnTo>
                  <a:pt x="1864" y="413"/>
                </a:lnTo>
                <a:lnTo>
                  <a:pt x="1848" y="355"/>
                </a:lnTo>
                <a:lnTo>
                  <a:pt x="1829" y="313"/>
                </a:lnTo>
                <a:lnTo>
                  <a:pt x="1806" y="269"/>
                </a:lnTo>
                <a:lnTo>
                  <a:pt x="1773" y="229"/>
                </a:lnTo>
                <a:lnTo>
                  <a:pt x="1739" y="192"/>
                </a:lnTo>
                <a:lnTo>
                  <a:pt x="1697" y="156"/>
                </a:lnTo>
                <a:lnTo>
                  <a:pt x="1650" y="125"/>
                </a:lnTo>
                <a:lnTo>
                  <a:pt x="1598" y="97"/>
                </a:lnTo>
                <a:lnTo>
                  <a:pt x="1540" y="74"/>
                </a:lnTo>
                <a:lnTo>
                  <a:pt x="1479" y="50"/>
                </a:lnTo>
                <a:lnTo>
                  <a:pt x="1415" y="33"/>
                </a:lnTo>
                <a:lnTo>
                  <a:pt x="1345" y="20"/>
                </a:lnTo>
                <a:lnTo>
                  <a:pt x="1272" y="8"/>
                </a:lnTo>
                <a:lnTo>
                  <a:pt x="1195" y="2"/>
                </a:lnTo>
                <a:lnTo>
                  <a:pt x="1119" y="0"/>
                </a:lnTo>
                <a:lnTo>
                  <a:pt x="1039" y="4"/>
                </a:lnTo>
                <a:lnTo>
                  <a:pt x="956" y="8"/>
                </a:lnTo>
                <a:lnTo>
                  <a:pt x="875" y="17"/>
                </a:lnTo>
                <a:lnTo>
                  <a:pt x="791" y="33"/>
                </a:lnTo>
                <a:lnTo>
                  <a:pt x="706" y="48"/>
                </a:lnTo>
                <a:lnTo>
                  <a:pt x="623" y="69"/>
                </a:lnTo>
                <a:lnTo>
                  <a:pt x="540" y="93"/>
                </a:lnTo>
              </a:path>
            </a:pathLst>
          </a:custGeom>
          <a:solidFill>
            <a:srgbClr val="FDE0BD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rgbClr val="000000"/>
            </a:outerShdw>
          </a:effectLst>
        </p:spPr>
        <p:txBody>
          <a:bodyPr/>
          <a:lstStyle/>
          <a:p>
            <a:pPr eaLnBrk="1" hangingPunct="1">
              <a:defRPr/>
            </a:pPr>
            <a:endParaRPr lang="es-ES_tradnl" dirty="0">
              <a:solidFill>
                <a:srgbClr val="242537"/>
              </a:solidFill>
              <a:latin typeface="Montserrat" panose="00000500000000000000" pitchFamily="2" charset="0"/>
            </a:endParaRPr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A967B7BF-E716-5403-BFA8-072F6B494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9789" y="3482976"/>
            <a:ext cx="2478087" cy="705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n-US" sz="2000" b="1" dirty="0">
                <a:solidFill>
                  <a:srgbClr val="242537"/>
                </a:solidFill>
                <a:latin typeface="Montserrat" panose="00000500000000000000" pitchFamily="2" charset="0"/>
              </a:rPr>
              <a:t>(media, μ, desconocida)</a:t>
            </a:r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2A613658-2652-8D15-70C4-BAAFED27E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1" y="2971800"/>
            <a:ext cx="21431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n-US" dirty="0">
                <a:solidFill>
                  <a:srgbClr val="242537"/>
                </a:solidFill>
                <a:latin typeface="Montserrat" panose="00000500000000000000" pitchFamily="2" charset="0"/>
              </a:rPr>
              <a:t>Población</a:t>
            </a:r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6FA6D444-E165-3572-3AED-428C5707E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9552" y="1744919"/>
            <a:ext cx="3124200" cy="9515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folHlink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s-ES_tradnl" altLang="en-US" dirty="0">
                <a:solidFill>
                  <a:srgbClr val="242537"/>
                </a:solidFill>
                <a:latin typeface="Montserrat" panose="00000500000000000000" pitchFamily="2" charset="0"/>
              </a:rPr>
              <a:t>Muestra aleatoria</a:t>
            </a:r>
          </a:p>
        </p:txBody>
      </p:sp>
      <p:sp>
        <p:nvSpPr>
          <p:cNvPr id="126983" name="Oval 7">
            <a:extLst>
              <a:ext uri="{FF2B5EF4-FFF2-40B4-BE49-F238E27FC236}">
                <a16:creationId xmlns:a16="http://schemas.microsoft.com/office/drawing/2014/main" id="{04EF0D28-03BD-94BC-7EA4-AA7823E96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060700"/>
            <a:ext cx="1587500" cy="977900"/>
          </a:xfrm>
          <a:prstGeom prst="ellipse">
            <a:avLst/>
          </a:prstGeom>
          <a:solidFill>
            <a:srgbClr val="FF9BAE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es-ES_tradnl" dirty="0">
              <a:solidFill>
                <a:srgbClr val="242537"/>
              </a:solidFill>
              <a:latin typeface="Montserrat" panose="00000500000000000000" pitchFamily="2" charset="0"/>
            </a:endParaRPr>
          </a:p>
        </p:txBody>
      </p:sp>
      <p:sp>
        <p:nvSpPr>
          <p:cNvPr id="60424" name="Oval 8">
            <a:extLst>
              <a:ext uri="{FF2B5EF4-FFF2-40B4-BE49-F238E27FC236}">
                <a16:creationId xmlns:a16="http://schemas.microsoft.com/office/drawing/2014/main" id="{0192D588-859A-6AB3-8F18-464931922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750" y="4584700"/>
            <a:ext cx="1587500" cy="977900"/>
          </a:xfrm>
          <a:prstGeom prst="ellipse">
            <a:avLst/>
          </a:prstGeom>
          <a:solidFill>
            <a:srgbClr val="FF9BAE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_tradnl" altLang="en-US" sz="2400">
              <a:solidFill>
                <a:srgbClr val="242537"/>
              </a:solidFill>
              <a:latin typeface="Montserrat" panose="00000500000000000000" pitchFamily="2" charset="0"/>
            </a:endParaRPr>
          </a:p>
        </p:txBody>
      </p:sp>
      <p:sp>
        <p:nvSpPr>
          <p:cNvPr id="60425" name="Rectangle 9">
            <a:extLst>
              <a:ext uri="{FF2B5EF4-FFF2-40B4-BE49-F238E27FC236}">
                <a16:creationId xmlns:a16="http://schemas.microsoft.com/office/drawing/2014/main" id="{F6EE5AA6-94CE-AC39-E94C-102797B8E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6057" y="3128559"/>
            <a:ext cx="15367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n-US" sz="2400" b="1" dirty="0">
                <a:solidFill>
                  <a:srgbClr val="242537"/>
                </a:solidFill>
                <a:latin typeface="Montserrat" panose="00000500000000000000" pitchFamily="2" charset="0"/>
              </a:rPr>
              <a:t>Media   </a:t>
            </a:r>
          </a:p>
          <a:p>
            <a:pPr>
              <a:lnSpc>
                <a:spcPct val="4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n-US" sz="2400" b="1" dirty="0">
                <a:solidFill>
                  <a:srgbClr val="242537"/>
                </a:solidFill>
                <a:latin typeface="Montserrat" panose="00000500000000000000" pitchFamily="2" charset="0"/>
              </a:rPr>
              <a:t>   X = 50</a:t>
            </a:r>
          </a:p>
        </p:txBody>
      </p:sp>
      <p:sp>
        <p:nvSpPr>
          <p:cNvPr id="126986" name="Oval 10">
            <a:extLst>
              <a:ext uri="{FF2B5EF4-FFF2-40B4-BE49-F238E27FC236}">
                <a16:creationId xmlns:a16="http://schemas.microsoft.com/office/drawing/2014/main" id="{6CD09638-6041-D953-73AE-61658C84E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7325" y="3962400"/>
            <a:ext cx="368300" cy="215900"/>
          </a:xfrm>
          <a:prstGeom prst="ellipse">
            <a:avLst/>
          </a:prstGeom>
          <a:solidFill>
            <a:srgbClr val="FF9BAE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es-ES_tradnl" dirty="0">
              <a:solidFill>
                <a:srgbClr val="242537"/>
              </a:solidFill>
              <a:latin typeface="Montserrat" panose="00000500000000000000" pitchFamily="2" charset="0"/>
            </a:endParaRPr>
          </a:p>
        </p:txBody>
      </p:sp>
      <p:sp>
        <p:nvSpPr>
          <p:cNvPr id="126987" name="Oval 11">
            <a:extLst>
              <a:ext uri="{FF2B5EF4-FFF2-40B4-BE49-F238E27FC236}">
                <a16:creationId xmlns:a16="http://schemas.microsoft.com/office/drawing/2014/main" id="{8EDCE3D2-EC85-84CB-BC79-98C268C21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750" y="4219575"/>
            <a:ext cx="273050" cy="158750"/>
          </a:xfrm>
          <a:prstGeom prst="ellipse">
            <a:avLst/>
          </a:prstGeom>
          <a:solidFill>
            <a:srgbClr val="FF9BAE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es-ES_tradnl" dirty="0">
              <a:solidFill>
                <a:srgbClr val="242537"/>
              </a:solidFill>
              <a:latin typeface="Montserrat" panose="00000500000000000000" pitchFamily="2" charset="0"/>
            </a:endParaRPr>
          </a:p>
        </p:txBody>
      </p:sp>
      <p:grpSp>
        <p:nvGrpSpPr>
          <p:cNvPr id="26636" name="Group 12">
            <a:extLst>
              <a:ext uri="{FF2B5EF4-FFF2-40B4-BE49-F238E27FC236}">
                <a16:creationId xmlns:a16="http://schemas.microsoft.com/office/drawing/2014/main" id="{CAEC5940-1C25-2B07-AE93-19C7254CE4F0}"/>
              </a:ext>
            </a:extLst>
          </p:cNvPr>
          <p:cNvGrpSpPr>
            <a:grpSpLocks/>
          </p:cNvGrpSpPr>
          <p:nvPr/>
        </p:nvGrpSpPr>
        <p:grpSpPr bwMode="auto">
          <a:xfrm rot="21182921">
            <a:off x="3886200" y="4343400"/>
            <a:ext cx="2744788" cy="915988"/>
            <a:chOff x="1248" y="2592"/>
            <a:chExt cx="1729" cy="577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6699" name="Freeform 13">
              <a:extLst>
                <a:ext uri="{FF2B5EF4-FFF2-40B4-BE49-F238E27FC236}">
                  <a16:creationId xmlns:a16="http://schemas.microsoft.com/office/drawing/2014/main" id="{7397E5A4-798E-9BDC-7D40-C2A534EEE4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2592"/>
              <a:ext cx="1729" cy="556"/>
            </a:xfrm>
            <a:custGeom>
              <a:avLst/>
              <a:gdLst>
                <a:gd name="T0" fmla="*/ 14 w 1729"/>
                <a:gd name="T1" fmla="*/ 381 h 556"/>
                <a:gd name="T2" fmla="*/ 161 w 1729"/>
                <a:gd name="T3" fmla="*/ 440 h 556"/>
                <a:gd name="T4" fmla="*/ 256 w 1729"/>
                <a:gd name="T5" fmla="*/ 471 h 556"/>
                <a:gd name="T6" fmla="*/ 357 w 1729"/>
                <a:gd name="T7" fmla="*/ 497 h 556"/>
                <a:gd name="T8" fmla="*/ 460 w 1729"/>
                <a:gd name="T9" fmla="*/ 516 h 556"/>
                <a:gd name="T10" fmla="*/ 570 w 1729"/>
                <a:gd name="T11" fmla="*/ 534 h 556"/>
                <a:gd name="T12" fmla="*/ 694 w 1729"/>
                <a:gd name="T13" fmla="*/ 546 h 556"/>
                <a:gd name="T14" fmla="*/ 853 w 1729"/>
                <a:gd name="T15" fmla="*/ 555 h 556"/>
                <a:gd name="T16" fmla="*/ 983 w 1729"/>
                <a:gd name="T17" fmla="*/ 553 h 556"/>
                <a:gd name="T18" fmla="*/ 1101 w 1729"/>
                <a:gd name="T19" fmla="*/ 541 h 556"/>
                <a:gd name="T20" fmla="*/ 1210 w 1729"/>
                <a:gd name="T21" fmla="*/ 521 h 556"/>
                <a:gd name="T22" fmla="*/ 1303 w 1729"/>
                <a:gd name="T23" fmla="*/ 496 h 556"/>
                <a:gd name="T24" fmla="*/ 1379 w 1729"/>
                <a:gd name="T25" fmla="*/ 457 h 556"/>
                <a:gd name="T26" fmla="*/ 1437 w 1729"/>
                <a:gd name="T27" fmla="*/ 401 h 556"/>
                <a:gd name="T28" fmla="*/ 1470 w 1729"/>
                <a:gd name="T29" fmla="*/ 341 h 556"/>
                <a:gd name="T30" fmla="*/ 1481 w 1729"/>
                <a:gd name="T31" fmla="*/ 301 h 556"/>
                <a:gd name="T32" fmla="*/ 1708 w 1729"/>
                <a:gd name="T33" fmla="*/ 409 h 556"/>
                <a:gd name="T34" fmla="*/ 1646 w 1729"/>
                <a:gd name="T35" fmla="*/ 342 h 556"/>
                <a:gd name="T36" fmla="*/ 1592 w 1729"/>
                <a:gd name="T37" fmla="*/ 273 h 556"/>
                <a:gd name="T38" fmla="*/ 1553 w 1729"/>
                <a:gd name="T39" fmla="*/ 206 h 556"/>
                <a:gd name="T40" fmla="*/ 1519 w 1729"/>
                <a:gd name="T41" fmla="*/ 139 h 556"/>
                <a:gd name="T42" fmla="*/ 1491 w 1729"/>
                <a:gd name="T43" fmla="*/ 48 h 556"/>
                <a:gd name="T44" fmla="*/ 1439 w 1729"/>
                <a:gd name="T45" fmla="*/ 11 h 556"/>
                <a:gd name="T46" fmla="*/ 1367 w 1729"/>
                <a:gd name="T47" fmla="*/ 33 h 556"/>
                <a:gd name="T48" fmla="*/ 1308 w 1729"/>
                <a:gd name="T49" fmla="*/ 43 h 556"/>
                <a:gd name="T50" fmla="*/ 1240 w 1729"/>
                <a:gd name="T51" fmla="*/ 43 h 556"/>
                <a:gd name="T52" fmla="*/ 1162 w 1729"/>
                <a:gd name="T53" fmla="*/ 39 h 556"/>
                <a:gd name="T54" fmla="*/ 1075 w 1729"/>
                <a:gd name="T55" fmla="*/ 23 h 556"/>
                <a:gd name="T56" fmla="*/ 1030 w 1729"/>
                <a:gd name="T57" fmla="*/ 56 h 556"/>
                <a:gd name="T58" fmla="*/ 1240 w 1729"/>
                <a:gd name="T59" fmla="*/ 180 h 556"/>
                <a:gd name="T60" fmla="*/ 1190 w 1729"/>
                <a:gd name="T61" fmla="*/ 248 h 556"/>
                <a:gd name="T62" fmla="*/ 1129 w 1729"/>
                <a:gd name="T63" fmla="*/ 304 h 556"/>
                <a:gd name="T64" fmla="*/ 1067 w 1729"/>
                <a:gd name="T65" fmla="*/ 346 h 556"/>
                <a:gd name="T66" fmla="*/ 983 w 1729"/>
                <a:gd name="T67" fmla="*/ 388 h 556"/>
                <a:gd name="T68" fmla="*/ 897 w 1729"/>
                <a:gd name="T69" fmla="*/ 415 h 556"/>
                <a:gd name="T70" fmla="*/ 805 w 1729"/>
                <a:gd name="T71" fmla="*/ 434 h 556"/>
                <a:gd name="T72" fmla="*/ 687 w 1729"/>
                <a:gd name="T73" fmla="*/ 443 h 556"/>
                <a:gd name="T74" fmla="*/ 569 w 1729"/>
                <a:gd name="T75" fmla="*/ 448 h 556"/>
                <a:gd name="T76" fmla="*/ 427 w 1729"/>
                <a:gd name="T77" fmla="*/ 448 h 556"/>
                <a:gd name="T78" fmla="*/ 307 w 1729"/>
                <a:gd name="T79" fmla="*/ 439 h 556"/>
                <a:gd name="T80" fmla="*/ 218 w 1729"/>
                <a:gd name="T81" fmla="*/ 421 h 556"/>
                <a:gd name="T82" fmla="*/ 134 w 1729"/>
                <a:gd name="T83" fmla="*/ 401 h 5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29"/>
                <a:gd name="T127" fmla="*/ 0 h 556"/>
                <a:gd name="T128" fmla="*/ 1729 w 1729"/>
                <a:gd name="T129" fmla="*/ 556 h 5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29" h="556">
                  <a:moveTo>
                    <a:pt x="0" y="356"/>
                  </a:moveTo>
                  <a:lnTo>
                    <a:pt x="14" y="381"/>
                  </a:lnTo>
                  <a:lnTo>
                    <a:pt x="102" y="419"/>
                  </a:lnTo>
                  <a:lnTo>
                    <a:pt x="161" y="440"/>
                  </a:lnTo>
                  <a:lnTo>
                    <a:pt x="210" y="454"/>
                  </a:lnTo>
                  <a:lnTo>
                    <a:pt x="256" y="471"/>
                  </a:lnTo>
                  <a:lnTo>
                    <a:pt x="307" y="484"/>
                  </a:lnTo>
                  <a:lnTo>
                    <a:pt x="357" y="497"/>
                  </a:lnTo>
                  <a:lnTo>
                    <a:pt x="412" y="509"/>
                  </a:lnTo>
                  <a:lnTo>
                    <a:pt x="460" y="516"/>
                  </a:lnTo>
                  <a:lnTo>
                    <a:pt x="506" y="525"/>
                  </a:lnTo>
                  <a:lnTo>
                    <a:pt x="570" y="534"/>
                  </a:lnTo>
                  <a:lnTo>
                    <a:pt x="625" y="541"/>
                  </a:lnTo>
                  <a:lnTo>
                    <a:pt x="694" y="546"/>
                  </a:lnTo>
                  <a:lnTo>
                    <a:pt x="783" y="554"/>
                  </a:lnTo>
                  <a:lnTo>
                    <a:pt x="853" y="555"/>
                  </a:lnTo>
                  <a:lnTo>
                    <a:pt x="905" y="554"/>
                  </a:lnTo>
                  <a:lnTo>
                    <a:pt x="983" y="553"/>
                  </a:lnTo>
                  <a:lnTo>
                    <a:pt x="1046" y="549"/>
                  </a:lnTo>
                  <a:lnTo>
                    <a:pt x="1101" y="541"/>
                  </a:lnTo>
                  <a:lnTo>
                    <a:pt x="1159" y="535"/>
                  </a:lnTo>
                  <a:lnTo>
                    <a:pt x="1210" y="521"/>
                  </a:lnTo>
                  <a:lnTo>
                    <a:pt x="1261" y="511"/>
                  </a:lnTo>
                  <a:lnTo>
                    <a:pt x="1303" y="496"/>
                  </a:lnTo>
                  <a:lnTo>
                    <a:pt x="1342" y="477"/>
                  </a:lnTo>
                  <a:lnTo>
                    <a:pt x="1379" y="457"/>
                  </a:lnTo>
                  <a:lnTo>
                    <a:pt x="1412" y="432"/>
                  </a:lnTo>
                  <a:lnTo>
                    <a:pt x="1437" y="401"/>
                  </a:lnTo>
                  <a:lnTo>
                    <a:pt x="1455" y="375"/>
                  </a:lnTo>
                  <a:lnTo>
                    <a:pt x="1470" y="341"/>
                  </a:lnTo>
                  <a:lnTo>
                    <a:pt x="1478" y="317"/>
                  </a:lnTo>
                  <a:lnTo>
                    <a:pt x="1481" y="301"/>
                  </a:lnTo>
                  <a:lnTo>
                    <a:pt x="1728" y="442"/>
                  </a:lnTo>
                  <a:lnTo>
                    <a:pt x="1708" y="409"/>
                  </a:lnTo>
                  <a:lnTo>
                    <a:pt x="1676" y="375"/>
                  </a:lnTo>
                  <a:lnTo>
                    <a:pt x="1646" y="342"/>
                  </a:lnTo>
                  <a:lnTo>
                    <a:pt x="1622" y="308"/>
                  </a:lnTo>
                  <a:lnTo>
                    <a:pt x="1592" y="273"/>
                  </a:lnTo>
                  <a:lnTo>
                    <a:pt x="1574" y="237"/>
                  </a:lnTo>
                  <a:lnTo>
                    <a:pt x="1553" y="206"/>
                  </a:lnTo>
                  <a:lnTo>
                    <a:pt x="1533" y="172"/>
                  </a:lnTo>
                  <a:lnTo>
                    <a:pt x="1519" y="139"/>
                  </a:lnTo>
                  <a:lnTo>
                    <a:pt x="1500" y="94"/>
                  </a:lnTo>
                  <a:lnTo>
                    <a:pt x="1491" y="48"/>
                  </a:lnTo>
                  <a:lnTo>
                    <a:pt x="1468" y="0"/>
                  </a:lnTo>
                  <a:lnTo>
                    <a:pt x="1439" y="11"/>
                  </a:lnTo>
                  <a:lnTo>
                    <a:pt x="1405" y="23"/>
                  </a:lnTo>
                  <a:lnTo>
                    <a:pt x="1367" y="33"/>
                  </a:lnTo>
                  <a:lnTo>
                    <a:pt x="1330" y="40"/>
                  </a:lnTo>
                  <a:lnTo>
                    <a:pt x="1308" y="43"/>
                  </a:lnTo>
                  <a:lnTo>
                    <a:pt x="1278" y="43"/>
                  </a:lnTo>
                  <a:lnTo>
                    <a:pt x="1240" y="43"/>
                  </a:lnTo>
                  <a:lnTo>
                    <a:pt x="1201" y="40"/>
                  </a:lnTo>
                  <a:lnTo>
                    <a:pt x="1162" y="39"/>
                  </a:lnTo>
                  <a:lnTo>
                    <a:pt x="1120" y="30"/>
                  </a:lnTo>
                  <a:lnTo>
                    <a:pt x="1075" y="23"/>
                  </a:lnTo>
                  <a:lnTo>
                    <a:pt x="1004" y="7"/>
                  </a:lnTo>
                  <a:lnTo>
                    <a:pt x="1030" y="56"/>
                  </a:lnTo>
                  <a:lnTo>
                    <a:pt x="1242" y="167"/>
                  </a:lnTo>
                  <a:lnTo>
                    <a:pt x="1240" y="180"/>
                  </a:lnTo>
                  <a:lnTo>
                    <a:pt x="1209" y="218"/>
                  </a:lnTo>
                  <a:lnTo>
                    <a:pt x="1190" y="248"/>
                  </a:lnTo>
                  <a:lnTo>
                    <a:pt x="1154" y="285"/>
                  </a:lnTo>
                  <a:lnTo>
                    <a:pt x="1129" y="304"/>
                  </a:lnTo>
                  <a:lnTo>
                    <a:pt x="1104" y="323"/>
                  </a:lnTo>
                  <a:lnTo>
                    <a:pt x="1067" y="346"/>
                  </a:lnTo>
                  <a:lnTo>
                    <a:pt x="1033" y="370"/>
                  </a:lnTo>
                  <a:lnTo>
                    <a:pt x="983" y="388"/>
                  </a:lnTo>
                  <a:lnTo>
                    <a:pt x="944" y="402"/>
                  </a:lnTo>
                  <a:lnTo>
                    <a:pt x="897" y="415"/>
                  </a:lnTo>
                  <a:lnTo>
                    <a:pt x="846" y="429"/>
                  </a:lnTo>
                  <a:lnTo>
                    <a:pt x="805" y="434"/>
                  </a:lnTo>
                  <a:lnTo>
                    <a:pt x="745" y="441"/>
                  </a:lnTo>
                  <a:lnTo>
                    <a:pt x="687" y="443"/>
                  </a:lnTo>
                  <a:lnTo>
                    <a:pt x="630" y="448"/>
                  </a:lnTo>
                  <a:lnTo>
                    <a:pt x="569" y="448"/>
                  </a:lnTo>
                  <a:lnTo>
                    <a:pt x="495" y="448"/>
                  </a:lnTo>
                  <a:lnTo>
                    <a:pt x="427" y="448"/>
                  </a:lnTo>
                  <a:lnTo>
                    <a:pt x="355" y="442"/>
                  </a:lnTo>
                  <a:lnTo>
                    <a:pt x="307" y="439"/>
                  </a:lnTo>
                  <a:lnTo>
                    <a:pt x="259" y="430"/>
                  </a:lnTo>
                  <a:lnTo>
                    <a:pt x="218" y="421"/>
                  </a:lnTo>
                  <a:lnTo>
                    <a:pt x="173" y="412"/>
                  </a:lnTo>
                  <a:lnTo>
                    <a:pt x="134" y="401"/>
                  </a:lnTo>
                  <a:lnTo>
                    <a:pt x="0" y="356"/>
                  </a:lnTo>
                </a:path>
              </a:pathLst>
            </a:custGeom>
            <a:grpFill/>
            <a:ln w="12700" cap="rnd">
              <a:solidFill>
                <a:schemeClr val="tx2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242537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6700" name="Freeform 14">
              <a:extLst>
                <a:ext uri="{FF2B5EF4-FFF2-40B4-BE49-F238E27FC236}">
                  <a16:creationId xmlns:a16="http://schemas.microsoft.com/office/drawing/2014/main" id="{17850C51-EA41-B485-E716-32513BB93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8" y="2643"/>
              <a:ext cx="1718" cy="526"/>
            </a:xfrm>
            <a:custGeom>
              <a:avLst/>
              <a:gdLst>
                <a:gd name="T0" fmla="*/ 112 w 1718"/>
                <a:gd name="T1" fmla="*/ 387 h 526"/>
                <a:gd name="T2" fmla="*/ 207 w 1718"/>
                <a:gd name="T3" fmla="*/ 421 h 526"/>
                <a:gd name="T4" fmla="*/ 304 w 1718"/>
                <a:gd name="T5" fmla="*/ 451 h 526"/>
                <a:gd name="T6" fmla="*/ 411 w 1718"/>
                <a:gd name="T7" fmla="*/ 477 h 526"/>
                <a:gd name="T8" fmla="*/ 506 w 1718"/>
                <a:gd name="T9" fmla="*/ 498 h 526"/>
                <a:gd name="T10" fmla="*/ 626 w 1718"/>
                <a:gd name="T11" fmla="*/ 511 h 526"/>
                <a:gd name="T12" fmla="*/ 784 w 1718"/>
                <a:gd name="T13" fmla="*/ 523 h 526"/>
                <a:gd name="T14" fmla="*/ 911 w 1718"/>
                <a:gd name="T15" fmla="*/ 525 h 526"/>
                <a:gd name="T16" fmla="*/ 1044 w 1718"/>
                <a:gd name="T17" fmla="*/ 520 h 526"/>
                <a:gd name="T18" fmla="*/ 1162 w 1718"/>
                <a:gd name="T19" fmla="*/ 508 h 526"/>
                <a:gd name="T20" fmla="*/ 1263 w 1718"/>
                <a:gd name="T21" fmla="*/ 485 h 526"/>
                <a:gd name="T22" fmla="*/ 1346 w 1718"/>
                <a:gd name="T23" fmla="*/ 454 h 526"/>
                <a:gd name="T24" fmla="*/ 1420 w 1718"/>
                <a:gd name="T25" fmla="*/ 412 h 526"/>
                <a:gd name="T26" fmla="*/ 1460 w 1718"/>
                <a:gd name="T27" fmla="*/ 358 h 526"/>
                <a:gd name="T28" fmla="*/ 1488 w 1718"/>
                <a:gd name="T29" fmla="*/ 304 h 526"/>
                <a:gd name="T30" fmla="*/ 1717 w 1718"/>
                <a:gd name="T31" fmla="*/ 393 h 526"/>
                <a:gd name="T32" fmla="*/ 1656 w 1718"/>
                <a:gd name="T33" fmla="*/ 328 h 526"/>
                <a:gd name="T34" fmla="*/ 1607 w 1718"/>
                <a:gd name="T35" fmla="*/ 263 h 526"/>
                <a:gd name="T36" fmla="*/ 1566 w 1718"/>
                <a:gd name="T37" fmla="*/ 200 h 526"/>
                <a:gd name="T38" fmla="*/ 1532 w 1718"/>
                <a:gd name="T39" fmla="*/ 133 h 526"/>
                <a:gd name="T40" fmla="*/ 1500 w 1718"/>
                <a:gd name="T41" fmla="*/ 56 h 526"/>
                <a:gd name="T42" fmla="*/ 1483 w 1718"/>
                <a:gd name="T43" fmla="*/ 0 h 526"/>
                <a:gd name="T44" fmla="*/ 1421 w 1718"/>
                <a:gd name="T45" fmla="*/ 25 h 526"/>
                <a:gd name="T46" fmla="*/ 1348 w 1718"/>
                <a:gd name="T47" fmla="*/ 40 h 526"/>
                <a:gd name="T48" fmla="*/ 1297 w 1718"/>
                <a:gd name="T49" fmla="*/ 43 h 526"/>
                <a:gd name="T50" fmla="*/ 1217 w 1718"/>
                <a:gd name="T51" fmla="*/ 40 h 526"/>
                <a:gd name="T52" fmla="*/ 1136 w 1718"/>
                <a:gd name="T53" fmla="*/ 30 h 526"/>
                <a:gd name="T54" fmla="*/ 1020 w 1718"/>
                <a:gd name="T55" fmla="*/ 7 h 526"/>
                <a:gd name="T56" fmla="*/ 1250 w 1718"/>
                <a:gd name="T57" fmla="*/ 173 h 526"/>
                <a:gd name="T58" fmla="*/ 1200 w 1718"/>
                <a:gd name="T59" fmla="*/ 237 h 526"/>
                <a:gd name="T60" fmla="*/ 1134 w 1718"/>
                <a:gd name="T61" fmla="*/ 290 h 526"/>
                <a:gd name="T62" fmla="*/ 1075 w 1718"/>
                <a:gd name="T63" fmla="*/ 329 h 526"/>
                <a:gd name="T64" fmla="*/ 991 w 1718"/>
                <a:gd name="T65" fmla="*/ 369 h 526"/>
                <a:gd name="T66" fmla="*/ 899 w 1718"/>
                <a:gd name="T67" fmla="*/ 393 h 526"/>
                <a:gd name="T68" fmla="*/ 808 w 1718"/>
                <a:gd name="T69" fmla="*/ 410 h 526"/>
                <a:gd name="T70" fmla="*/ 689 w 1718"/>
                <a:gd name="T71" fmla="*/ 418 h 526"/>
                <a:gd name="T72" fmla="*/ 571 w 1718"/>
                <a:gd name="T73" fmla="*/ 422 h 526"/>
                <a:gd name="T74" fmla="*/ 428 w 1718"/>
                <a:gd name="T75" fmla="*/ 422 h 526"/>
                <a:gd name="T76" fmla="*/ 309 w 1718"/>
                <a:gd name="T77" fmla="*/ 411 h 526"/>
                <a:gd name="T78" fmla="*/ 217 w 1718"/>
                <a:gd name="T79" fmla="*/ 395 h 526"/>
                <a:gd name="T80" fmla="*/ 137 w 1718"/>
                <a:gd name="T81" fmla="*/ 374 h 52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718"/>
                <a:gd name="T124" fmla="*/ 0 h 526"/>
                <a:gd name="T125" fmla="*/ 1718 w 1718"/>
                <a:gd name="T126" fmla="*/ 526 h 52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718" h="526">
                  <a:moveTo>
                    <a:pt x="0" y="330"/>
                  </a:moveTo>
                  <a:lnTo>
                    <a:pt x="112" y="387"/>
                  </a:lnTo>
                  <a:lnTo>
                    <a:pt x="154" y="403"/>
                  </a:lnTo>
                  <a:lnTo>
                    <a:pt x="207" y="421"/>
                  </a:lnTo>
                  <a:lnTo>
                    <a:pt x="251" y="434"/>
                  </a:lnTo>
                  <a:lnTo>
                    <a:pt x="304" y="451"/>
                  </a:lnTo>
                  <a:lnTo>
                    <a:pt x="352" y="464"/>
                  </a:lnTo>
                  <a:lnTo>
                    <a:pt x="411" y="477"/>
                  </a:lnTo>
                  <a:lnTo>
                    <a:pt x="461" y="486"/>
                  </a:lnTo>
                  <a:lnTo>
                    <a:pt x="506" y="498"/>
                  </a:lnTo>
                  <a:lnTo>
                    <a:pt x="568" y="504"/>
                  </a:lnTo>
                  <a:lnTo>
                    <a:pt x="626" y="511"/>
                  </a:lnTo>
                  <a:lnTo>
                    <a:pt x="692" y="516"/>
                  </a:lnTo>
                  <a:lnTo>
                    <a:pt x="784" y="523"/>
                  </a:lnTo>
                  <a:lnTo>
                    <a:pt x="851" y="525"/>
                  </a:lnTo>
                  <a:lnTo>
                    <a:pt x="911" y="525"/>
                  </a:lnTo>
                  <a:lnTo>
                    <a:pt x="988" y="523"/>
                  </a:lnTo>
                  <a:lnTo>
                    <a:pt x="1044" y="520"/>
                  </a:lnTo>
                  <a:lnTo>
                    <a:pt x="1100" y="514"/>
                  </a:lnTo>
                  <a:lnTo>
                    <a:pt x="1162" y="508"/>
                  </a:lnTo>
                  <a:lnTo>
                    <a:pt x="1215" y="496"/>
                  </a:lnTo>
                  <a:lnTo>
                    <a:pt x="1263" y="485"/>
                  </a:lnTo>
                  <a:lnTo>
                    <a:pt x="1310" y="470"/>
                  </a:lnTo>
                  <a:lnTo>
                    <a:pt x="1346" y="454"/>
                  </a:lnTo>
                  <a:lnTo>
                    <a:pt x="1384" y="434"/>
                  </a:lnTo>
                  <a:lnTo>
                    <a:pt x="1420" y="412"/>
                  </a:lnTo>
                  <a:lnTo>
                    <a:pt x="1445" y="383"/>
                  </a:lnTo>
                  <a:lnTo>
                    <a:pt x="1460" y="358"/>
                  </a:lnTo>
                  <a:lnTo>
                    <a:pt x="1481" y="327"/>
                  </a:lnTo>
                  <a:lnTo>
                    <a:pt x="1488" y="304"/>
                  </a:lnTo>
                  <a:lnTo>
                    <a:pt x="1503" y="271"/>
                  </a:lnTo>
                  <a:lnTo>
                    <a:pt x="1717" y="393"/>
                  </a:lnTo>
                  <a:lnTo>
                    <a:pt x="1684" y="359"/>
                  </a:lnTo>
                  <a:lnTo>
                    <a:pt x="1656" y="328"/>
                  </a:lnTo>
                  <a:lnTo>
                    <a:pt x="1630" y="297"/>
                  </a:lnTo>
                  <a:lnTo>
                    <a:pt x="1607" y="263"/>
                  </a:lnTo>
                  <a:lnTo>
                    <a:pt x="1583" y="230"/>
                  </a:lnTo>
                  <a:lnTo>
                    <a:pt x="1566" y="200"/>
                  </a:lnTo>
                  <a:lnTo>
                    <a:pt x="1547" y="166"/>
                  </a:lnTo>
                  <a:lnTo>
                    <a:pt x="1532" y="133"/>
                  </a:lnTo>
                  <a:lnTo>
                    <a:pt x="1513" y="92"/>
                  </a:lnTo>
                  <a:lnTo>
                    <a:pt x="1500" y="56"/>
                  </a:lnTo>
                  <a:lnTo>
                    <a:pt x="1494" y="32"/>
                  </a:lnTo>
                  <a:lnTo>
                    <a:pt x="1483" y="0"/>
                  </a:lnTo>
                  <a:lnTo>
                    <a:pt x="1454" y="12"/>
                  </a:lnTo>
                  <a:lnTo>
                    <a:pt x="1421" y="25"/>
                  </a:lnTo>
                  <a:lnTo>
                    <a:pt x="1384" y="33"/>
                  </a:lnTo>
                  <a:lnTo>
                    <a:pt x="1348" y="40"/>
                  </a:lnTo>
                  <a:lnTo>
                    <a:pt x="1321" y="42"/>
                  </a:lnTo>
                  <a:lnTo>
                    <a:pt x="1297" y="43"/>
                  </a:lnTo>
                  <a:lnTo>
                    <a:pt x="1259" y="43"/>
                  </a:lnTo>
                  <a:lnTo>
                    <a:pt x="1217" y="40"/>
                  </a:lnTo>
                  <a:lnTo>
                    <a:pt x="1182" y="38"/>
                  </a:lnTo>
                  <a:lnTo>
                    <a:pt x="1136" y="30"/>
                  </a:lnTo>
                  <a:lnTo>
                    <a:pt x="1091" y="24"/>
                  </a:lnTo>
                  <a:lnTo>
                    <a:pt x="1020" y="7"/>
                  </a:lnTo>
                  <a:lnTo>
                    <a:pt x="1269" y="142"/>
                  </a:lnTo>
                  <a:lnTo>
                    <a:pt x="1250" y="173"/>
                  </a:lnTo>
                  <a:lnTo>
                    <a:pt x="1223" y="208"/>
                  </a:lnTo>
                  <a:lnTo>
                    <a:pt x="1200" y="237"/>
                  </a:lnTo>
                  <a:lnTo>
                    <a:pt x="1160" y="272"/>
                  </a:lnTo>
                  <a:lnTo>
                    <a:pt x="1134" y="290"/>
                  </a:lnTo>
                  <a:lnTo>
                    <a:pt x="1109" y="308"/>
                  </a:lnTo>
                  <a:lnTo>
                    <a:pt x="1075" y="329"/>
                  </a:lnTo>
                  <a:lnTo>
                    <a:pt x="1037" y="350"/>
                  </a:lnTo>
                  <a:lnTo>
                    <a:pt x="991" y="369"/>
                  </a:lnTo>
                  <a:lnTo>
                    <a:pt x="947" y="381"/>
                  </a:lnTo>
                  <a:lnTo>
                    <a:pt x="899" y="393"/>
                  </a:lnTo>
                  <a:lnTo>
                    <a:pt x="848" y="406"/>
                  </a:lnTo>
                  <a:lnTo>
                    <a:pt x="808" y="410"/>
                  </a:lnTo>
                  <a:lnTo>
                    <a:pt x="748" y="415"/>
                  </a:lnTo>
                  <a:lnTo>
                    <a:pt x="689" y="418"/>
                  </a:lnTo>
                  <a:lnTo>
                    <a:pt x="636" y="421"/>
                  </a:lnTo>
                  <a:lnTo>
                    <a:pt x="571" y="422"/>
                  </a:lnTo>
                  <a:lnTo>
                    <a:pt x="498" y="422"/>
                  </a:lnTo>
                  <a:lnTo>
                    <a:pt x="428" y="422"/>
                  </a:lnTo>
                  <a:lnTo>
                    <a:pt x="357" y="414"/>
                  </a:lnTo>
                  <a:lnTo>
                    <a:pt x="309" y="411"/>
                  </a:lnTo>
                  <a:lnTo>
                    <a:pt x="260" y="404"/>
                  </a:lnTo>
                  <a:lnTo>
                    <a:pt x="217" y="395"/>
                  </a:lnTo>
                  <a:lnTo>
                    <a:pt x="174" y="387"/>
                  </a:lnTo>
                  <a:lnTo>
                    <a:pt x="137" y="374"/>
                  </a:lnTo>
                  <a:lnTo>
                    <a:pt x="0" y="330"/>
                  </a:lnTo>
                </a:path>
              </a:pathLst>
            </a:custGeom>
            <a:solidFill>
              <a:srgbClr val="242537"/>
            </a:solidFill>
            <a:ln>
              <a:solidFill>
                <a:srgbClr val="242537"/>
              </a:solidFill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242537"/>
                </a:solidFill>
                <a:latin typeface="Montserrat" panose="00000500000000000000" pitchFamily="2" charset="0"/>
              </a:endParaRPr>
            </a:p>
          </p:txBody>
        </p:sp>
      </p:grpSp>
      <p:grpSp>
        <p:nvGrpSpPr>
          <p:cNvPr id="60429" name="Group 15">
            <a:extLst>
              <a:ext uri="{FF2B5EF4-FFF2-40B4-BE49-F238E27FC236}">
                <a16:creationId xmlns:a16="http://schemas.microsoft.com/office/drawing/2014/main" id="{0A640E18-155E-1879-1A31-540A4EB30D53}"/>
              </a:ext>
            </a:extLst>
          </p:cNvPr>
          <p:cNvGrpSpPr>
            <a:grpSpLocks/>
          </p:cNvGrpSpPr>
          <p:nvPr/>
        </p:nvGrpSpPr>
        <p:grpSpPr bwMode="auto">
          <a:xfrm>
            <a:off x="7239001" y="3886200"/>
            <a:ext cx="828675" cy="1970088"/>
            <a:chOff x="3462" y="2455"/>
            <a:chExt cx="757" cy="1614"/>
          </a:xfrm>
        </p:grpSpPr>
        <p:grpSp>
          <p:nvGrpSpPr>
            <p:cNvPr id="60436" name="Group 16">
              <a:extLst>
                <a:ext uri="{FF2B5EF4-FFF2-40B4-BE49-F238E27FC236}">
                  <a16:creationId xmlns:a16="http://schemas.microsoft.com/office/drawing/2014/main" id="{5C7EF577-4DFA-6A65-4174-C6EEDC31C2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62" y="3447"/>
              <a:ext cx="709" cy="622"/>
              <a:chOff x="3462" y="3447"/>
              <a:chExt cx="709" cy="622"/>
            </a:xfrm>
          </p:grpSpPr>
          <p:grpSp>
            <p:nvGrpSpPr>
              <p:cNvPr id="60464" name="Group 17">
                <a:extLst>
                  <a:ext uri="{FF2B5EF4-FFF2-40B4-BE49-F238E27FC236}">
                    <a16:creationId xmlns:a16="http://schemas.microsoft.com/office/drawing/2014/main" id="{828472FF-6A55-FDFB-B10E-5FD8DF35E5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62" y="3447"/>
                <a:ext cx="709" cy="622"/>
                <a:chOff x="3462" y="3447"/>
                <a:chExt cx="709" cy="622"/>
              </a:xfrm>
            </p:grpSpPr>
            <p:grpSp>
              <p:nvGrpSpPr>
                <p:cNvPr id="60472" name="Group 18">
                  <a:extLst>
                    <a:ext uri="{FF2B5EF4-FFF2-40B4-BE49-F238E27FC236}">
                      <a16:creationId xmlns:a16="http://schemas.microsoft.com/office/drawing/2014/main" id="{0809EBFA-E2DA-1ADC-73B2-14C0682E168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62" y="3447"/>
                  <a:ext cx="709" cy="622"/>
                  <a:chOff x="3462" y="3447"/>
                  <a:chExt cx="709" cy="622"/>
                </a:xfrm>
              </p:grpSpPr>
              <p:sp>
                <p:nvSpPr>
                  <p:cNvPr id="60480" name="Freeform 19">
                    <a:extLst>
                      <a:ext uri="{FF2B5EF4-FFF2-40B4-BE49-F238E27FC236}">
                        <a16:creationId xmlns:a16="http://schemas.microsoft.com/office/drawing/2014/main" id="{7C3C42A4-7F05-38AB-C91A-31CF0FB3C6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62" y="3447"/>
                    <a:ext cx="709" cy="622"/>
                  </a:xfrm>
                  <a:custGeom>
                    <a:avLst/>
                    <a:gdLst>
                      <a:gd name="T0" fmla="*/ 244 w 709"/>
                      <a:gd name="T1" fmla="*/ 56 h 622"/>
                      <a:gd name="T2" fmla="*/ 200 w 709"/>
                      <a:gd name="T3" fmla="*/ 51 h 622"/>
                      <a:gd name="T4" fmla="*/ 137 w 709"/>
                      <a:gd name="T5" fmla="*/ 76 h 622"/>
                      <a:gd name="T6" fmla="*/ 95 w 709"/>
                      <a:gd name="T7" fmla="*/ 102 h 622"/>
                      <a:gd name="T8" fmla="*/ 66 w 709"/>
                      <a:gd name="T9" fmla="*/ 141 h 622"/>
                      <a:gd name="T10" fmla="*/ 63 w 709"/>
                      <a:gd name="T11" fmla="*/ 174 h 622"/>
                      <a:gd name="T12" fmla="*/ 61 w 709"/>
                      <a:gd name="T13" fmla="*/ 222 h 622"/>
                      <a:gd name="T14" fmla="*/ 38 w 709"/>
                      <a:gd name="T15" fmla="*/ 247 h 622"/>
                      <a:gd name="T16" fmla="*/ 31 w 709"/>
                      <a:gd name="T17" fmla="*/ 281 h 622"/>
                      <a:gd name="T18" fmla="*/ 43 w 709"/>
                      <a:gd name="T19" fmla="*/ 314 h 622"/>
                      <a:gd name="T20" fmla="*/ 36 w 709"/>
                      <a:gd name="T21" fmla="*/ 339 h 622"/>
                      <a:gd name="T22" fmla="*/ 17 w 709"/>
                      <a:gd name="T23" fmla="*/ 365 h 622"/>
                      <a:gd name="T24" fmla="*/ 13 w 709"/>
                      <a:gd name="T25" fmla="*/ 400 h 622"/>
                      <a:gd name="T26" fmla="*/ 2 w 709"/>
                      <a:gd name="T27" fmla="*/ 441 h 622"/>
                      <a:gd name="T28" fmla="*/ 6 w 709"/>
                      <a:gd name="T29" fmla="*/ 481 h 622"/>
                      <a:gd name="T30" fmla="*/ 31 w 709"/>
                      <a:gd name="T31" fmla="*/ 499 h 622"/>
                      <a:gd name="T32" fmla="*/ 75 w 709"/>
                      <a:gd name="T33" fmla="*/ 499 h 622"/>
                      <a:gd name="T34" fmla="*/ 95 w 709"/>
                      <a:gd name="T35" fmla="*/ 511 h 622"/>
                      <a:gd name="T36" fmla="*/ 90 w 709"/>
                      <a:gd name="T37" fmla="*/ 544 h 622"/>
                      <a:gd name="T38" fmla="*/ 67 w 709"/>
                      <a:gd name="T39" fmla="*/ 577 h 622"/>
                      <a:gd name="T40" fmla="*/ 63 w 709"/>
                      <a:gd name="T41" fmla="*/ 603 h 622"/>
                      <a:gd name="T42" fmla="*/ 80 w 709"/>
                      <a:gd name="T43" fmla="*/ 621 h 622"/>
                      <a:gd name="T44" fmla="*/ 107 w 709"/>
                      <a:gd name="T45" fmla="*/ 621 h 622"/>
                      <a:gd name="T46" fmla="*/ 144 w 709"/>
                      <a:gd name="T47" fmla="*/ 607 h 622"/>
                      <a:gd name="T48" fmla="*/ 194 w 709"/>
                      <a:gd name="T49" fmla="*/ 594 h 622"/>
                      <a:gd name="T50" fmla="*/ 250 w 709"/>
                      <a:gd name="T51" fmla="*/ 591 h 622"/>
                      <a:gd name="T52" fmla="*/ 291 w 709"/>
                      <a:gd name="T53" fmla="*/ 600 h 622"/>
                      <a:gd name="T54" fmla="*/ 346 w 709"/>
                      <a:gd name="T55" fmla="*/ 607 h 622"/>
                      <a:gd name="T56" fmla="*/ 393 w 709"/>
                      <a:gd name="T57" fmla="*/ 598 h 622"/>
                      <a:gd name="T58" fmla="*/ 452 w 709"/>
                      <a:gd name="T59" fmla="*/ 598 h 622"/>
                      <a:gd name="T60" fmla="*/ 506 w 709"/>
                      <a:gd name="T61" fmla="*/ 604 h 622"/>
                      <a:gd name="T62" fmla="*/ 541 w 709"/>
                      <a:gd name="T63" fmla="*/ 589 h 622"/>
                      <a:gd name="T64" fmla="*/ 581 w 709"/>
                      <a:gd name="T65" fmla="*/ 577 h 622"/>
                      <a:gd name="T66" fmla="*/ 635 w 709"/>
                      <a:gd name="T67" fmla="*/ 578 h 622"/>
                      <a:gd name="T68" fmla="*/ 678 w 709"/>
                      <a:gd name="T69" fmla="*/ 574 h 622"/>
                      <a:gd name="T70" fmla="*/ 708 w 709"/>
                      <a:gd name="T71" fmla="*/ 552 h 622"/>
                      <a:gd name="T72" fmla="*/ 691 w 709"/>
                      <a:gd name="T73" fmla="*/ 457 h 622"/>
                      <a:gd name="T74" fmla="*/ 703 w 709"/>
                      <a:gd name="T75" fmla="*/ 428 h 622"/>
                      <a:gd name="T76" fmla="*/ 686 w 709"/>
                      <a:gd name="T77" fmla="*/ 398 h 622"/>
                      <a:gd name="T78" fmla="*/ 676 w 709"/>
                      <a:gd name="T79" fmla="*/ 369 h 622"/>
                      <a:gd name="T80" fmla="*/ 672 w 709"/>
                      <a:gd name="T81" fmla="*/ 335 h 622"/>
                      <a:gd name="T82" fmla="*/ 673 w 709"/>
                      <a:gd name="T83" fmla="*/ 305 h 622"/>
                      <a:gd name="T84" fmla="*/ 665 w 709"/>
                      <a:gd name="T85" fmla="*/ 277 h 622"/>
                      <a:gd name="T86" fmla="*/ 674 w 709"/>
                      <a:gd name="T87" fmla="*/ 235 h 622"/>
                      <a:gd name="T88" fmla="*/ 673 w 709"/>
                      <a:gd name="T89" fmla="*/ 186 h 622"/>
                      <a:gd name="T90" fmla="*/ 662 w 709"/>
                      <a:gd name="T91" fmla="*/ 142 h 622"/>
                      <a:gd name="T92" fmla="*/ 642 w 709"/>
                      <a:gd name="T93" fmla="*/ 109 h 622"/>
                      <a:gd name="T94" fmla="*/ 574 w 709"/>
                      <a:gd name="T95" fmla="*/ 72 h 622"/>
                      <a:gd name="T96" fmla="*/ 440 w 709"/>
                      <a:gd name="T97" fmla="*/ 45 h 622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w 709"/>
                      <a:gd name="T148" fmla="*/ 0 h 622"/>
                      <a:gd name="T149" fmla="*/ 709 w 709"/>
                      <a:gd name="T150" fmla="*/ 622 h 622"/>
                    </a:gdLst>
                    <a:ahLst/>
                    <a:cxnLst>
                      <a:cxn ang="T98">
                        <a:pos x="T0" y="T1"/>
                      </a:cxn>
                      <a:cxn ang="T99">
                        <a:pos x="T2" y="T3"/>
                      </a:cxn>
                      <a:cxn ang="T100">
                        <a:pos x="T4" y="T5"/>
                      </a:cxn>
                      <a:cxn ang="T101">
                        <a:pos x="T6" y="T7"/>
                      </a:cxn>
                      <a:cxn ang="T102">
                        <a:pos x="T8" y="T9"/>
                      </a:cxn>
                      <a:cxn ang="T103">
                        <a:pos x="T10" y="T11"/>
                      </a:cxn>
                      <a:cxn ang="T104">
                        <a:pos x="T12" y="T13"/>
                      </a:cxn>
                      <a:cxn ang="T105">
                        <a:pos x="T14" y="T15"/>
                      </a:cxn>
                      <a:cxn ang="T106">
                        <a:pos x="T16" y="T17"/>
                      </a:cxn>
                      <a:cxn ang="T107">
                        <a:pos x="T18" y="T19"/>
                      </a:cxn>
                      <a:cxn ang="T108">
                        <a:pos x="T20" y="T21"/>
                      </a:cxn>
                      <a:cxn ang="T109">
                        <a:pos x="T22" y="T23"/>
                      </a:cxn>
                      <a:cxn ang="T110">
                        <a:pos x="T24" y="T25"/>
                      </a:cxn>
                      <a:cxn ang="T111">
                        <a:pos x="T26" y="T27"/>
                      </a:cxn>
                      <a:cxn ang="T112">
                        <a:pos x="T28" y="T29"/>
                      </a:cxn>
                      <a:cxn ang="T113">
                        <a:pos x="T30" y="T31"/>
                      </a:cxn>
                      <a:cxn ang="T114">
                        <a:pos x="T32" y="T33"/>
                      </a:cxn>
                      <a:cxn ang="T115">
                        <a:pos x="T34" y="T35"/>
                      </a:cxn>
                      <a:cxn ang="T116">
                        <a:pos x="T36" y="T37"/>
                      </a:cxn>
                      <a:cxn ang="T117">
                        <a:pos x="T38" y="T39"/>
                      </a:cxn>
                      <a:cxn ang="T118">
                        <a:pos x="T40" y="T41"/>
                      </a:cxn>
                      <a:cxn ang="T119">
                        <a:pos x="T42" y="T43"/>
                      </a:cxn>
                      <a:cxn ang="T120">
                        <a:pos x="T44" y="T45"/>
                      </a:cxn>
                      <a:cxn ang="T121">
                        <a:pos x="T46" y="T47"/>
                      </a:cxn>
                      <a:cxn ang="T122">
                        <a:pos x="T48" y="T49"/>
                      </a:cxn>
                      <a:cxn ang="T123">
                        <a:pos x="T50" y="T51"/>
                      </a:cxn>
                      <a:cxn ang="T124">
                        <a:pos x="T52" y="T53"/>
                      </a:cxn>
                      <a:cxn ang="T125">
                        <a:pos x="T54" y="T55"/>
                      </a:cxn>
                      <a:cxn ang="T126">
                        <a:pos x="T56" y="T57"/>
                      </a:cxn>
                      <a:cxn ang="T127">
                        <a:pos x="T58" y="T59"/>
                      </a:cxn>
                      <a:cxn ang="T128">
                        <a:pos x="T60" y="T61"/>
                      </a:cxn>
                      <a:cxn ang="T129">
                        <a:pos x="T62" y="T63"/>
                      </a:cxn>
                      <a:cxn ang="T130">
                        <a:pos x="T64" y="T65"/>
                      </a:cxn>
                      <a:cxn ang="T131">
                        <a:pos x="T66" y="T67"/>
                      </a:cxn>
                      <a:cxn ang="T132">
                        <a:pos x="T68" y="T69"/>
                      </a:cxn>
                      <a:cxn ang="T133">
                        <a:pos x="T70" y="T71"/>
                      </a:cxn>
                      <a:cxn ang="T134">
                        <a:pos x="T72" y="T73"/>
                      </a:cxn>
                      <a:cxn ang="T135">
                        <a:pos x="T74" y="T75"/>
                      </a:cxn>
                      <a:cxn ang="T136">
                        <a:pos x="T76" y="T77"/>
                      </a:cxn>
                      <a:cxn ang="T137">
                        <a:pos x="T78" y="T79"/>
                      </a:cxn>
                      <a:cxn ang="T138">
                        <a:pos x="T80" y="T81"/>
                      </a:cxn>
                      <a:cxn ang="T139">
                        <a:pos x="T82" y="T83"/>
                      </a:cxn>
                      <a:cxn ang="T140">
                        <a:pos x="T84" y="T85"/>
                      </a:cxn>
                      <a:cxn ang="T141">
                        <a:pos x="T86" y="T87"/>
                      </a:cxn>
                      <a:cxn ang="T142">
                        <a:pos x="T88" y="T89"/>
                      </a:cxn>
                      <a:cxn ang="T143">
                        <a:pos x="T90" y="T91"/>
                      </a:cxn>
                      <a:cxn ang="T144">
                        <a:pos x="T92" y="T93"/>
                      </a:cxn>
                      <a:cxn ang="T145">
                        <a:pos x="T94" y="T95"/>
                      </a:cxn>
                      <a:cxn ang="T146">
                        <a:pos x="T96" y="T97"/>
                      </a:cxn>
                    </a:cxnLst>
                    <a:rect l="T147" t="T148" r="T149" b="T150"/>
                    <a:pathLst>
                      <a:path w="709" h="622">
                        <a:moveTo>
                          <a:pt x="327" y="0"/>
                        </a:moveTo>
                        <a:lnTo>
                          <a:pt x="244" y="56"/>
                        </a:lnTo>
                        <a:lnTo>
                          <a:pt x="229" y="54"/>
                        </a:lnTo>
                        <a:lnTo>
                          <a:pt x="200" y="51"/>
                        </a:lnTo>
                        <a:lnTo>
                          <a:pt x="171" y="60"/>
                        </a:lnTo>
                        <a:lnTo>
                          <a:pt x="137" y="76"/>
                        </a:lnTo>
                        <a:lnTo>
                          <a:pt x="112" y="90"/>
                        </a:lnTo>
                        <a:lnTo>
                          <a:pt x="95" y="102"/>
                        </a:lnTo>
                        <a:lnTo>
                          <a:pt x="78" y="122"/>
                        </a:lnTo>
                        <a:lnTo>
                          <a:pt x="66" y="141"/>
                        </a:lnTo>
                        <a:lnTo>
                          <a:pt x="61" y="154"/>
                        </a:lnTo>
                        <a:lnTo>
                          <a:pt x="63" y="174"/>
                        </a:lnTo>
                        <a:lnTo>
                          <a:pt x="65" y="203"/>
                        </a:lnTo>
                        <a:lnTo>
                          <a:pt x="61" y="222"/>
                        </a:lnTo>
                        <a:lnTo>
                          <a:pt x="50" y="236"/>
                        </a:lnTo>
                        <a:lnTo>
                          <a:pt x="38" y="247"/>
                        </a:lnTo>
                        <a:lnTo>
                          <a:pt x="28" y="263"/>
                        </a:lnTo>
                        <a:lnTo>
                          <a:pt x="31" y="281"/>
                        </a:lnTo>
                        <a:lnTo>
                          <a:pt x="38" y="302"/>
                        </a:lnTo>
                        <a:lnTo>
                          <a:pt x="43" y="314"/>
                        </a:lnTo>
                        <a:lnTo>
                          <a:pt x="43" y="328"/>
                        </a:lnTo>
                        <a:lnTo>
                          <a:pt x="36" y="339"/>
                        </a:lnTo>
                        <a:lnTo>
                          <a:pt x="21" y="351"/>
                        </a:lnTo>
                        <a:lnTo>
                          <a:pt x="17" y="365"/>
                        </a:lnTo>
                        <a:lnTo>
                          <a:pt x="13" y="379"/>
                        </a:lnTo>
                        <a:lnTo>
                          <a:pt x="13" y="400"/>
                        </a:lnTo>
                        <a:lnTo>
                          <a:pt x="9" y="417"/>
                        </a:lnTo>
                        <a:lnTo>
                          <a:pt x="2" y="441"/>
                        </a:lnTo>
                        <a:lnTo>
                          <a:pt x="0" y="463"/>
                        </a:lnTo>
                        <a:lnTo>
                          <a:pt x="6" y="481"/>
                        </a:lnTo>
                        <a:lnTo>
                          <a:pt x="17" y="492"/>
                        </a:lnTo>
                        <a:lnTo>
                          <a:pt x="31" y="499"/>
                        </a:lnTo>
                        <a:lnTo>
                          <a:pt x="53" y="500"/>
                        </a:lnTo>
                        <a:lnTo>
                          <a:pt x="75" y="499"/>
                        </a:lnTo>
                        <a:lnTo>
                          <a:pt x="88" y="503"/>
                        </a:lnTo>
                        <a:lnTo>
                          <a:pt x="95" y="511"/>
                        </a:lnTo>
                        <a:lnTo>
                          <a:pt x="97" y="522"/>
                        </a:lnTo>
                        <a:lnTo>
                          <a:pt x="90" y="544"/>
                        </a:lnTo>
                        <a:lnTo>
                          <a:pt x="76" y="563"/>
                        </a:lnTo>
                        <a:lnTo>
                          <a:pt x="67" y="577"/>
                        </a:lnTo>
                        <a:lnTo>
                          <a:pt x="61" y="591"/>
                        </a:lnTo>
                        <a:lnTo>
                          <a:pt x="63" y="603"/>
                        </a:lnTo>
                        <a:lnTo>
                          <a:pt x="71" y="616"/>
                        </a:lnTo>
                        <a:lnTo>
                          <a:pt x="80" y="621"/>
                        </a:lnTo>
                        <a:lnTo>
                          <a:pt x="92" y="621"/>
                        </a:lnTo>
                        <a:lnTo>
                          <a:pt x="107" y="621"/>
                        </a:lnTo>
                        <a:lnTo>
                          <a:pt x="124" y="615"/>
                        </a:lnTo>
                        <a:lnTo>
                          <a:pt x="144" y="607"/>
                        </a:lnTo>
                        <a:lnTo>
                          <a:pt x="164" y="599"/>
                        </a:lnTo>
                        <a:lnTo>
                          <a:pt x="194" y="594"/>
                        </a:lnTo>
                        <a:lnTo>
                          <a:pt x="222" y="589"/>
                        </a:lnTo>
                        <a:lnTo>
                          <a:pt x="250" y="591"/>
                        </a:lnTo>
                        <a:lnTo>
                          <a:pt x="272" y="596"/>
                        </a:lnTo>
                        <a:lnTo>
                          <a:pt x="291" y="600"/>
                        </a:lnTo>
                        <a:lnTo>
                          <a:pt x="316" y="605"/>
                        </a:lnTo>
                        <a:lnTo>
                          <a:pt x="346" y="607"/>
                        </a:lnTo>
                        <a:lnTo>
                          <a:pt x="367" y="604"/>
                        </a:lnTo>
                        <a:lnTo>
                          <a:pt x="393" y="598"/>
                        </a:lnTo>
                        <a:lnTo>
                          <a:pt x="425" y="600"/>
                        </a:lnTo>
                        <a:lnTo>
                          <a:pt x="452" y="598"/>
                        </a:lnTo>
                        <a:lnTo>
                          <a:pt x="479" y="604"/>
                        </a:lnTo>
                        <a:lnTo>
                          <a:pt x="506" y="604"/>
                        </a:lnTo>
                        <a:lnTo>
                          <a:pt x="523" y="596"/>
                        </a:lnTo>
                        <a:lnTo>
                          <a:pt x="541" y="589"/>
                        </a:lnTo>
                        <a:lnTo>
                          <a:pt x="557" y="584"/>
                        </a:lnTo>
                        <a:lnTo>
                          <a:pt x="581" y="577"/>
                        </a:lnTo>
                        <a:lnTo>
                          <a:pt x="605" y="577"/>
                        </a:lnTo>
                        <a:lnTo>
                          <a:pt x="635" y="578"/>
                        </a:lnTo>
                        <a:lnTo>
                          <a:pt x="659" y="577"/>
                        </a:lnTo>
                        <a:lnTo>
                          <a:pt x="678" y="574"/>
                        </a:lnTo>
                        <a:lnTo>
                          <a:pt x="695" y="563"/>
                        </a:lnTo>
                        <a:lnTo>
                          <a:pt x="708" y="552"/>
                        </a:lnTo>
                        <a:lnTo>
                          <a:pt x="701" y="508"/>
                        </a:lnTo>
                        <a:lnTo>
                          <a:pt x="691" y="457"/>
                        </a:lnTo>
                        <a:lnTo>
                          <a:pt x="695" y="446"/>
                        </a:lnTo>
                        <a:lnTo>
                          <a:pt x="703" y="428"/>
                        </a:lnTo>
                        <a:lnTo>
                          <a:pt x="695" y="410"/>
                        </a:lnTo>
                        <a:lnTo>
                          <a:pt x="686" y="398"/>
                        </a:lnTo>
                        <a:lnTo>
                          <a:pt x="678" y="384"/>
                        </a:lnTo>
                        <a:lnTo>
                          <a:pt x="676" y="369"/>
                        </a:lnTo>
                        <a:lnTo>
                          <a:pt x="674" y="349"/>
                        </a:lnTo>
                        <a:lnTo>
                          <a:pt x="672" y="335"/>
                        </a:lnTo>
                        <a:lnTo>
                          <a:pt x="671" y="321"/>
                        </a:lnTo>
                        <a:lnTo>
                          <a:pt x="673" y="305"/>
                        </a:lnTo>
                        <a:lnTo>
                          <a:pt x="668" y="291"/>
                        </a:lnTo>
                        <a:lnTo>
                          <a:pt x="665" y="277"/>
                        </a:lnTo>
                        <a:lnTo>
                          <a:pt x="671" y="258"/>
                        </a:lnTo>
                        <a:lnTo>
                          <a:pt x="674" y="235"/>
                        </a:lnTo>
                        <a:lnTo>
                          <a:pt x="676" y="211"/>
                        </a:lnTo>
                        <a:lnTo>
                          <a:pt x="673" y="186"/>
                        </a:lnTo>
                        <a:lnTo>
                          <a:pt x="670" y="162"/>
                        </a:lnTo>
                        <a:lnTo>
                          <a:pt x="662" y="142"/>
                        </a:lnTo>
                        <a:lnTo>
                          <a:pt x="655" y="123"/>
                        </a:lnTo>
                        <a:lnTo>
                          <a:pt x="642" y="109"/>
                        </a:lnTo>
                        <a:lnTo>
                          <a:pt x="612" y="89"/>
                        </a:lnTo>
                        <a:lnTo>
                          <a:pt x="574" y="72"/>
                        </a:lnTo>
                        <a:lnTo>
                          <a:pt x="536" y="57"/>
                        </a:lnTo>
                        <a:lnTo>
                          <a:pt x="440" y="45"/>
                        </a:lnTo>
                        <a:lnTo>
                          <a:pt x="327" y="0"/>
                        </a:lnTo>
                      </a:path>
                    </a:pathLst>
                  </a:custGeom>
                  <a:solidFill>
                    <a:srgbClr val="C060FF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DE">
                      <a:solidFill>
                        <a:srgbClr val="242537"/>
                      </a:solidFill>
                      <a:latin typeface="Montserrat" panose="00000500000000000000" pitchFamily="2" charset="0"/>
                    </a:endParaRPr>
                  </a:p>
                </p:txBody>
              </p:sp>
              <p:grpSp>
                <p:nvGrpSpPr>
                  <p:cNvPr id="60481" name="Group 20">
                    <a:extLst>
                      <a:ext uri="{FF2B5EF4-FFF2-40B4-BE49-F238E27FC236}">
                        <a16:creationId xmlns:a16="http://schemas.microsoft.com/office/drawing/2014/main" id="{DC869B6E-3650-7316-1AFD-932873B1755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549" y="3501"/>
                    <a:ext cx="496" cy="458"/>
                    <a:chOff x="3549" y="3501"/>
                    <a:chExt cx="496" cy="458"/>
                  </a:xfrm>
                </p:grpSpPr>
                <p:sp>
                  <p:nvSpPr>
                    <p:cNvPr id="60482" name="Freeform 21">
                      <a:extLst>
                        <a:ext uri="{FF2B5EF4-FFF2-40B4-BE49-F238E27FC236}">
                          <a16:creationId xmlns:a16="http://schemas.microsoft.com/office/drawing/2014/main" id="{A495A6C1-629C-DA04-5CAB-6C83DA3E870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008" y="3732"/>
                      <a:ext cx="27" cy="65"/>
                    </a:xfrm>
                    <a:custGeom>
                      <a:avLst/>
                      <a:gdLst>
                        <a:gd name="T0" fmla="*/ 10 w 27"/>
                        <a:gd name="T1" fmla="*/ 0 h 65"/>
                        <a:gd name="T2" fmla="*/ 0 w 27"/>
                        <a:gd name="T3" fmla="*/ 22 h 65"/>
                        <a:gd name="T4" fmla="*/ 5 w 27"/>
                        <a:gd name="T5" fmla="*/ 45 h 65"/>
                        <a:gd name="T6" fmla="*/ 26 w 27"/>
                        <a:gd name="T7" fmla="*/ 64 h 65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7"/>
                        <a:gd name="T13" fmla="*/ 0 h 65"/>
                        <a:gd name="T14" fmla="*/ 27 w 27"/>
                        <a:gd name="T15" fmla="*/ 65 h 65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7" h="65">
                          <a:moveTo>
                            <a:pt x="10" y="0"/>
                          </a:moveTo>
                          <a:lnTo>
                            <a:pt x="0" y="22"/>
                          </a:lnTo>
                          <a:lnTo>
                            <a:pt x="5" y="45"/>
                          </a:lnTo>
                          <a:lnTo>
                            <a:pt x="26" y="64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DE">
                        <a:solidFill>
                          <a:srgbClr val="242537"/>
                        </a:solidFill>
                        <a:latin typeface="Montserrat" panose="00000500000000000000" pitchFamily="2" charset="0"/>
                      </a:endParaRPr>
                    </a:p>
                  </p:txBody>
                </p:sp>
                <p:sp>
                  <p:nvSpPr>
                    <p:cNvPr id="60483" name="Freeform 22">
                      <a:extLst>
                        <a:ext uri="{FF2B5EF4-FFF2-40B4-BE49-F238E27FC236}">
                          <a16:creationId xmlns:a16="http://schemas.microsoft.com/office/drawing/2014/main" id="{F1766378-874F-B912-E8DE-774C1E8CB19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028" y="3814"/>
                      <a:ext cx="17" cy="145"/>
                    </a:xfrm>
                    <a:custGeom>
                      <a:avLst/>
                      <a:gdLst>
                        <a:gd name="T0" fmla="*/ 12 w 17"/>
                        <a:gd name="T1" fmla="*/ 144 h 145"/>
                        <a:gd name="T2" fmla="*/ 10 w 17"/>
                        <a:gd name="T3" fmla="*/ 130 h 145"/>
                        <a:gd name="T4" fmla="*/ 11 w 17"/>
                        <a:gd name="T5" fmla="*/ 117 h 145"/>
                        <a:gd name="T6" fmla="*/ 15 w 17"/>
                        <a:gd name="T7" fmla="*/ 102 h 145"/>
                        <a:gd name="T8" fmla="*/ 12 w 17"/>
                        <a:gd name="T9" fmla="*/ 86 h 145"/>
                        <a:gd name="T10" fmla="*/ 3 w 17"/>
                        <a:gd name="T11" fmla="*/ 74 h 145"/>
                        <a:gd name="T12" fmla="*/ 0 w 17"/>
                        <a:gd name="T13" fmla="*/ 63 h 145"/>
                        <a:gd name="T14" fmla="*/ 2 w 17"/>
                        <a:gd name="T15" fmla="*/ 49 h 145"/>
                        <a:gd name="T16" fmla="*/ 12 w 17"/>
                        <a:gd name="T17" fmla="*/ 38 h 145"/>
                        <a:gd name="T18" fmla="*/ 16 w 17"/>
                        <a:gd name="T19" fmla="*/ 25 h 145"/>
                        <a:gd name="T20" fmla="*/ 10 w 17"/>
                        <a:gd name="T21" fmla="*/ 13 h 145"/>
                        <a:gd name="T22" fmla="*/ 6 w 17"/>
                        <a:gd name="T23" fmla="*/ 0 h 145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17"/>
                        <a:gd name="T37" fmla="*/ 0 h 145"/>
                        <a:gd name="T38" fmla="*/ 17 w 17"/>
                        <a:gd name="T39" fmla="*/ 145 h 145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17" h="145">
                          <a:moveTo>
                            <a:pt x="12" y="144"/>
                          </a:moveTo>
                          <a:lnTo>
                            <a:pt x="10" y="130"/>
                          </a:lnTo>
                          <a:lnTo>
                            <a:pt x="11" y="117"/>
                          </a:lnTo>
                          <a:lnTo>
                            <a:pt x="15" y="102"/>
                          </a:lnTo>
                          <a:lnTo>
                            <a:pt x="12" y="86"/>
                          </a:lnTo>
                          <a:lnTo>
                            <a:pt x="3" y="74"/>
                          </a:lnTo>
                          <a:lnTo>
                            <a:pt x="0" y="63"/>
                          </a:lnTo>
                          <a:lnTo>
                            <a:pt x="2" y="49"/>
                          </a:lnTo>
                          <a:lnTo>
                            <a:pt x="12" y="38"/>
                          </a:lnTo>
                          <a:lnTo>
                            <a:pt x="16" y="25"/>
                          </a:lnTo>
                          <a:lnTo>
                            <a:pt x="10" y="13"/>
                          </a:lnTo>
                          <a:lnTo>
                            <a:pt x="6" y="0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DE">
                        <a:solidFill>
                          <a:srgbClr val="242537"/>
                        </a:solidFill>
                        <a:latin typeface="Montserrat" panose="00000500000000000000" pitchFamily="2" charset="0"/>
                      </a:endParaRPr>
                    </a:p>
                  </p:txBody>
                </p:sp>
                <p:sp>
                  <p:nvSpPr>
                    <p:cNvPr id="60484" name="Freeform 23">
                      <a:extLst>
                        <a:ext uri="{FF2B5EF4-FFF2-40B4-BE49-F238E27FC236}">
                          <a16:creationId xmlns:a16="http://schemas.microsoft.com/office/drawing/2014/main" id="{FDAB6B45-80A1-A1CC-E2C1-B40A3E9008B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643" y="3501"/>
                      <a:ext cx="169" cy="245"/>
                    </a:xfrm>
                    <a:custGeom>
                      <a:avLst/>
                      <a:gdLst>
                        <a:gd name="T0" fmla="*/ 36 w 169"/>
                        <a:gd name="T1" fmla="*/ 0 h 245"/>
                        <a:gd name="T2" fmla="*/ 36 w 169"/>
                        <a:gd name="T3" fmla="*/ 14 h 245"/>
                        <a:gd name="T4" fmla="*/ 32 w 169"/>
                        <a:gd name="T5" fmla="*/ 27 h 245"/>
                        <a:gd name="T6" fmla="*/ 26 w 169"/>
                        <a:gd name="T7" fmla="*/ 43 h 245"/>
                        <a:gd name="T8" fmla="*/ 24 w 169"/>
                        <a:gd name="T9" fmla="*/ 56 h 245"/>
                        <a:gd name="T10" fmla="*/ 22 w 169"/>
                        <a:gd name="T11" fmla="*/ 74 h 245"/>
                        <a:gd name="T12" fmla="*/ 20 w 169"/>
                        <a:gd name="T13" fmla="*/ 89 h 245"/>
                        <a:gd name="T14" fmla="*/ 13 w 169"/>
                        <a:gd name="T15" fmla="*/ 102 h 245"/>
                        <a:gd name="T16" fmla="*/ 0 w 169"/>
                        <a:gd name="T17" fmla="*/ 110 h 245"/>
                        <a:gd name="T18" fmla="*/ 15 w 169"/>
                        <a:gd name="T19" fmla="*/ 116 h 245"/>
                        <a:gd name="T20" fmla="*/ 36 w 169"/>
                        <a:gd name="T21" fmla="*/ 121 h 245"/>
                        <a:gd name="T22" fmla="*/ 52 w 169"/>
                        <a:gd name="T23" fmla="*/ 127 h 245"/>
                        <a:gd name="T24" fmla="*/ 38 w 169"/>
                        <a:gd name="T25" fmla="*/ 141 h 245"/>
                        <a:gd name="T26" fmla="*/ 28 w 169"/>
                        <a:gd name="T27" fmla="*/ 154 h 245"/>
                        <a:gd name="T28" fmla="*/ 52 w 169"/>
                        <a:gd name="T29" fmla="*/ 160 h 245"/>
                        <a:gd name="T30" fmla="*/ 79 w 169"/>
                        <a:gd name="T31" fmla="*/ 174 h 245"/>
                        <a:gd name="T32" fmla="*/ 107 w 169"/>
                        <a:gd name="T33" fmla="*/ 196 h 245"/>
                        <a:gd name="T34" fmla="*/ 133 w 169"/>
                        <a:gd name="T35" fmla="*/ 209 h 245"/>
                        <a:gd name="T36" fmla="*/ 168 w 169"/>
                        <a:gd name="T37" fmla="*/ 244 h 245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w 169"/>
                        <a:gd name="T58" fmla="*/ 0 h 245"/>
                        <a:gd name="T59" fmla="*/ 169 w 169"/>
                        <a:gd name="T60" fmla="*/ 245 h 245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T57" t="T58" r="T59" b="T60"/>
                      <a:pathLst>
                        <a:path w="169" h="245">
                          <a:moveTo>
                            <a:pt x="36" y="0"/>
                          </a:moveTo>
                          <a:lnTo>
                            <a:pt x="36" y="14"/>
                          </a:lnTo>
                          <a:lnTo>
                            <a:pt x="32" y="27"/>
                          </a:lnTo>
                          <a:lnTo>
                            <a:pt x="26" y="43"/>
                          </a:lnTo>
                          <a:lnTo>
                            <a:pt x="24" y="56"/>
                          </a:lnTo>
                          <a:lnTo>
                            <a:pt x="22" y="74"/>
                          </a:lnTo>
                          <a:lnTo>
                            <a:pt x="20" y="89"/>
                          </a:lnTo>
                          <a:lnTo>
                            <a:pt x="13" y="102"/>
                          </a:lnTo>
                          <a:lnTo>
                            <a:pt x="0" y="110"/>
                          </a:lnTo>
                          <a:lnTo>
                            <a:pt x="15" y="116"/>
                          </a:lnTo>
                          <a:lnTo>
                            <a:pt x="36" y="121"/>
                          </a:lnTo>
                          <a:lnTo>
                            <a:pt x="52" y="127"/>
                          </a:lnTo>
                          <a:lnTo>
                            <a:pt x="38" y="141"/>
                          </a:lnTo>
                          <a:lnTo>
                            <a:pt x="28" y="154"/>
                          </a:lnTo>
                          <a:lnTo>
                            <a:pt x="52" y="160"/>
                          </a:lnTo>
                          <a:lnTo>
                            <a:pt x="79" y="174"/>
                          </a:lnTo>
                          <a:lnTo>
                            <a:pt x="107" y="196"/>
                          </a:lnTo>
                          <a:lnTo>
                            <a:pt x="133" y="209"/>
                          </a:lnTo>
                          <a:lnTo>
                            <a:pt x="168" y="244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DE">
                        <a:solidFill>
                          <a:srgbClr val="242537"/>
                        </a:solidFill>
                        <a:latin typeface="Montserrat" panose="00000500000000000000" pitchFamily="2" charset="0"/>
                      </a:endParaRPr>
                    </a:p>
                  </p:txBody>
                </p:sp>
                <p:sp>
                  <p:nvSpPr>
                    <p:cNvPr id="60485" name="Freeform 24">
                      <a:extLst>
                        <a:ext uri="{FF2B5EF4-FFF2-40B4-BE49-F238E27FC236}">
                          <a16:creationId xmlns:a16="http://schemas.microsoft.com/office/drawing/2014/main" id="{2E13F4AB-A405-BD39-AAF9-8BC768752DA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876" y="3507"/>
                      <a:ext cx="165" cy="236"/>
                    </a:xfrm>
                    <a:custGeom>
                      <a:avLst/>
                      <a:gdLst>
                        <a:gd name="T0" fmla="*/ 133 w 165"/>
                        <a:gd name="T1" fmla="*/ 0 h 236"/>
                        <a:gd name="T2" fmla="*/ 133 w 165"/>
                        <a:gd name="T3" fmla="*/ 15 h 236"/>
                        <a:gd name="T4" fmla="*/ 138 w 165"/>
                        <a:gd name="T5" fmla="*/ 37 h 236"/>
                        <a:gd name="T6" fmla="*/ 151 w 165"/>
                        <a:gd name="T7" fmla="*/ 58 h 236"/>
                        <a:gd name="T8" fmla="*/ 164 w 165"/>
                        <a:gd name="T9" fmla="*/ 73 h 236"/>
                        <a:gd name="T10" fmla="*/ 150 w 165"/>
                        <a:gd name="T11" fmla="*/ 77 h 236"/>
                        <a:gd name="T12" fmla="*/ 130 w 165"/>
                        <a:gd name="T13" fmla="*/ 85 h 236"/>
                        <a:gd name="T14" fmla="*/ 112 w 165"/>
                        <a:gd name="T15" fmla="*/ 91 h 236"/>
                        <a:gd name="T16" fmla="*/ 136 w 165"/>
                        <a:gd name="T17" fmla="*/ 107 h 236"/>
                        <a:gd name="T18" fmla="*/ 112 w 165"/>
                        <a:gd name="T19" fmla="*/ 115 h 236"/>
                        <a:gd name="T20" fmla="*/ 80 w 165"/>
                        <a:gd name="T21" fmla="*/ 137 h 236"/>
                        <a:gd name="T22" fmla="*/ 64 w 165"/>
                        <a:gd name="T23" fmla="*/ 162 h 236"/>
                        <a:gd name="T24" fmla="*/ 35 w 165"/>
                        <a:gd name="T25" fmla="*/ 189 h 236"/>
                        <a:gd name="T26" fmla="*/ 14 w 165"/>
                        <a:gd name="T27" fmla="*/ 216 h 236"/>
                        <a:gd name="T28" fmla="*/ 0 w 165"/>
                        <a:gd name="T29" fmla="*/ 235 h 2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165"/>
                        <a:gd name="T46" fmla="*/ 0 h 236"/>
                        <a:gd name="T47" fmla="*/ 165 w 165"/>
                        <a:gd name="T48" fmla="*/ 236 h 236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165" h="236">
                          <a:moveTo>
                            <a:pt x="133" y="0"/>
                          </a:moveTo>
                          <a:lnTo>
                            <a:pt x="133" y="15"/>
                          </a:lnTo>
                          <a:lnTo>
                            <a:pt x="138" y="37"/>
                          </a:lnTo>
                          <a:lnTo>
                            <a:pt x="151" y="58"/>
                          </a:lnTo>
                          <a:lnTo>
                            <a:pt x="164" y="73"/>
                          </a:lnTo>
                          <a:lnTo>
                            <a:pt x="150" y="77"/>
                          </a:lnTo>
                          <a:lnTo>
                            <a:pt x="130" y="85"/>
                          </a:lnTo>
                          <a:lnTo>
                            <a:pt x="112" y="91"/>
                          </a:lnTo>
                          <a:lnTo>
                            <a:pt x="136" y="107"/>
                          </a:lnTo>
                          <a:lnTo>
                            <a:pt x="112" y="115"/>
                          </a:lnTo>
                          <a:lnTo>
                            <a:pt x="80" y="137"/>
                          </a:lnTo>
                          <a:lnTo>
                            <a:pt x="64" y="162"/>
                          </a:lnTo>
                          <a:lnTo>
                            <a:pt x="35" y="189"/>
                          </a:lnTo>
                          <a:lnTo>
                            <a:pt x="14" y="216"/>
                          </a:lnTo>
                          <a:lnTo>
                            <a:pt x="0" y="235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DE">
                        <a:solidFill>
                          <a:srgbClr val="242537"/>
                        </a:solidFill>
                        <a:latin typeface="Montserrat" panose="00000500000000000000" pitchFamily="2" charset="0"/>
                      </a:endParaRPr>
                    </a:p>
                  </p:txBody>
                </p:sp>
                <p:sp>
                  <p:nvSpPr>
                    <p:cNvPr id="60486" name="Freeform 25">
                      <a:extLst>
                        <a:ext uri="{FF2B5EF4-FFF2-40B4-BE49-F238E27FC236}">
                          <a16:creationId xmlns:a16="http://schemas.microsoft.com/office/drawing/2014/main" id="{0E652ED0-BEC0-BF56-EC92-308ABB25400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549" y="3926"/>
                      <a:ext cx="82" cy="19"/>
                    </a:xfrm>
                    <a:custGeom>
                      <a:avLst/>
                      <a:gdLst>
                        <a:gd name="T0" fmla="*/ 81 w 82"/>
                        <a:gd name="T1" fmla="*/ 4 h 19"/>
                        <a:gd name="T2" fmla="*/ 65 w 82"/>
                        <a:gd name="T3" fmla="*/ 1 h 19"/>
                        <a:gd name="T4" fmla="*/ 51 w 82"/>
                        <a:gd name="T5" fmla="*/ 0 h 19"/>
                        <a:gd name="T6" fmla="*/ 35 w 82"/>
                        <a:gd name="T7" fmla="*/ 2 h 19"/>
                        <a:gd name="T8" fmla="*/ 23 w 82"/>
                        <a:gd name="T9" fmla="*/ 6 h 19"/>
                        <a:gd name="T10" fmla="*/ 8 w 82"/>
                        <a:gd name="T11" fmla="*/ 13 h 19"/>
                        <a:gd name="T12" fmla="*/ 0 w 82"/>
                        <a:gd name="T13" fmla="*/ 18 h 19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"/>
                        <a:gd name="T22" fmla="*/ 0 h 19"/>
                        <a:gd name="T23" fmla="*/ 82 w 82"/>
                        <a:gd name="T24" fmla="*/ 19 h 19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" h="19">
                          <a:moveTo>
                            <a:pt x="81" y="4"/>
                          </a:moveTo>
                          <a:lnTo>
                            <a:pt x="65" y="1"/>
                          </a:lnTo>
                          <a:lnTo>
                            <a:pt x="51" y="0"/>
                          </a:lnTo>
                          <a:lnTo>
                            <a:pt x="35" y="2"/>
                          </a:lnTo>
                          <a:lnTo>
                            <a:pt x="23" y="6"/>
                          </a:lnTo>
                          <a:lnTo>
                            <a:pt x="8" y="13"/>
                          </a:lnTo>
                          <a:lnTo>
                            <a:pt x="0" y="18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DE">
                        <a:solidFill>
                          <a:srgbClr val="242537"/>
                        </a:solidFill>
                        <a:latin typeface="Montserrat" panose="00000500000000000000" pitchFamily="2" charset="0"/>
                      </a:endParaRPr>
                    </a:p>
                  </p:txBody>
                </p:sp>
                <p:sp>
                  <p:nvSpPr>
                    <p:cNvPr id="60487" name="Freeform 26">
                      <a:extLst>
                        <a:ext uri="{FF2B5EF4-FFF2-40B4-BE49-F238E27FC236}">
                          <a16:creationId xmlns:a16="http://schemas.microsoft.com/office/drawing/2014/main" id="{6E18D5C6-341B-0B54-6C23-6DE6693B9D5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584" y="3729"/>
                      <a:ext cx="53" cy="45"/>
                    </a:xfrm>
                    <a:custGeom>
                      <a:avLst/>
                      <a:gdLst>
                        <a:gd name="T0" fmla="*/ 52 w 53"/>
                        <a:gd name="T1" fmla="*/ 44 h 45"/>
                        <a:gd name="T2" fmla="*/ 41 w 53"/>
                        <a:gd name="T3" fmla="*/ 43 h 45"/>
                        <a:gd name="T4" fmla="*/ 27 w 53"/>
                        <a:gd name="T5" fmla="*/ 38 h 45"/>
                        <a:gd name="T6" fmla="*/ 17 w 53"/>
                        <a:gd name="T7" fmla="*/ 31 h 45"/>
                        <a:gd name="T8" fmla="*/ 9 w 53"/>
                        <a:gd name="T9" fmla="*/ 22 h 45"/>
                        <a:gd name="T10" fmla="*/ 3 w 53"/>
                        <a:gd name="T11" fmla="*/ 9 h 45"/>
                        <a:gd name="T12" fmla="*/ 0 w 53"/>
                        <a:gd name="T13" fmla="*/ 0 h 45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53"/>
                        <a:gd name="T22" fmla="*/ 0 h 45"/>
                        <a:gd name="T23" fmla="*/ 53 w 53"/>
                        <a:gd name="T24" fmla="*/ 45 h 45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53" h="45">
                          <a:moveTo>
                            <a:pt x="52" y="44"/>
                          </a:moveTo>
                          <a:lnTo>
                            <a:pt x="41" y="43"/>
                          </a:lnTo>
                          <a:lnTo>
                            <a:pt x="27" y="38"/>
                          </a:lnTo>
                          <a:lnTo>
                            <a:pt x="17" y="31"/>
                          </a:lnTo>
                          <a:lnTo>
                            <a:pt x="9" y="22"/>
                          </a:lnTo>
                          <a:lnTo>
                            <a:pt x="3" y="9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DE">
                        <a:solidFill>
                          <a:srgbClr val="242537"/>
                        </a:solidFill>
                        <a:latin typeface="Montserrat" panose="00000500000000000000" pitchFamily="2" charset="0"/>
                      </a:endParaRPr>
                    </a:p>
                  </p:txBody>
                </p:sp>
                <p:sp>
                  <p:nvSpPr>
                    <p:cNvPr id="60488" name="Freeform 27">
                      <a:extLst>
                        <a:ext uri="{FF2B5EF4-FFF2-40B4-BE49-F238E27FC236}">
                          <a16:creationId xmlns:a16="http://schemas.microsoft.com/office/drawing/2014/main" id="{612BE27D-9554-18DF-02FB-6C454F1D845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622" y="3774"/>
                      <a:ext cx="16" cy="130"/>
                    </a:xfrm>
                    <a:custGeom>
                      <a:avLst/>
                      <a:gdLst>
                        <a:gd name="T0" fmla="*/ 14 w 16"/>
                        <a:gd name="T1" fmla="*/ 0 h 130"/>
                        <a:gd name="T2" fmla="*/ 13 w 16"/>
                        <a:gd name="T3" fmla="*/ 9 h 130"/>
                        <a:gd name="T4" fmla="*/ 13 w 16"/>
                        <a:gd name="T5" fmla="*/ 15 h 130"/>
                        <a:gd name="T6" fmla="*/ 13 w 16"/>
                        <a:gd name="T7" fmla="*/ 24 h 130"/>
                        <a:gd name="T8" fmla="*/ 15 w 16"/>
                        <a:gd name="T9" fmla="*/ 32 h 130"/>
                        <a:gd name="T10" fmla="*/ 13 w 16"/>
                        <a:gd name="T11" fmla="*/ 41 h 130"/>
                        <a:gd name="T12" fmla="*/ 10 w 16"/>
                        <a:gd name="T13" fmla="*/ 50 h 130"/>
                        <a:gd name="T14" fmla="*/ 8 w 16"/>
                        <a:gd name="T15" fmla="*/ 57 h 130"/>
                        <a:gd name="T16" fmla="*/ 7 w 16"/>
                        <a:gd name="T17" fmla="*/ 66 h 130"/>
                        <a:gd name="T18" fmla="*/ 7 w 16"/>
                        <a:gd name="T19" fmla="*/ 74 h 130"/>
                        <a:gd name="T20" fmla="*/ 3 w 16"/>
                        <a:gd name="T21" fmla="*/ 84 h 130"/>
                        <a:gd name="T22" fmla="*/ 0 w 16"/>
                        <a:gd name="T23" fmla="*/ 91 h 130"/>
                        <a:gd name="T24" fmla="*/ 1 w 16"/>
                        <a:gd name="T25" fmla="*/ 100 h 130"/>
                        <a:gd name="T26" fmla="*/ 5 w 16"/>
                        <a:gd name="T27" fmla="*/ 109 h 130"/>
                        <a:gd name="T28" fmla="*/ 10 w 16"/>
                        <a:gd name="T29" fmla="*/ 118 h 130"/>
                        <a:gd name="T30" fmla="*/ 12 w 16"/>
                        <a:gd name="T31" fmla="*/ 129 h 130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16"/>
                        <a:gd name="T49" fmla="*/ 0 h 130"/>
                        <a:gd name="T50" fmla="*/ 16 w 16"/>
                        <a:gd name="T51" fmla="*/ 130 h 130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16" h="130">
                          <a:moveTo>
                            <a:pt x="14" y="0"/>
                          </a:moveTo>
                          <a:lnTo>
                            <a:pt x="13" y="9"/>
                          </a:lnTo>
                          <a:lnTo>
                            <a:pt x="13" y="15"/>
                          </a:lnTo>
                          <a:lnTo>
                            <a:pt x="13" y="24"/>
                          </a:lnTo>
                          <a:lnTo>
                            <a:pt x="15" y="32"/>
                          </a:lnTo>
                          <a:lnTo>
                            <a:pt x="13" y="41"/>
                          </a:lnTo>
                          <a:lnTo>
                            <a:pt x="10" y="50"/>
                          </a:lnTo>
                          <a:lnTo>
                            <a:pt x="8" y="57"/>
                          </a:lnTo>
                          <a:lnTo>
                            <a:pt x="7" y="66"/>
                          </a:lnTo>
                          <a:lnTo>
                            <a:pt x="7" y="74"/>
                          </a:lnTo>
                          <a:lnTo>
                            <a:pt x="3" y="84"/>
                          </a:lnTo>
                          <a:lnTo>
                            <a:pt x="0" y="91"/>
                          </a:lnTo>
                          <a:lnTo>
                            <a:pt x="1" y="100"/>
                          </a:lnTo>
                          <a:lnTo>
                            <a:pt x="5" y="109"/>
                          </a:lnTo>
                          <a:lnTo>
                            <a:pt x="10" y="118"/>
                          </a:lnTo>
                          <a:lnTo>
                            <a:pt x="12" y="129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DE">
                        <a:solidFill>
                          <a:srgbClr val="242537"/>
                        </a:solidFill>
                        <a:latin typeface="Montserrat" panose="00000500000000000000" pitchFamily="2" charset="0"/>
                      </a:endParaRPr>
                    </a:p>
                  </p:txBody>
                </p:sp>
                <p:sp>
                  <p:nvSpPr>
                    <p:cNvPr id="60489" name="Freeform 28">
                      <a:extLst>
                        <a:ext uri="{FF2B5EF4-FFF2-40B4-BE49-F238E27FC236}">
                          <a16:creationId xmlns:a16="http://schemas.microsoft.com/office/drawing/2014/main" id="{265C7A1B-75F9-06D0-8955-4865B978ACB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621" y="3726"/>
                      <a:ext cx="15" cy="46"/>
                    </a:xfrm>
                    <a:custGeom>
                      <a:avLst/>
                      <a:gdLst>
                        <a:gd name="T0" fmla="*/ 10 w 15"/>
                        <a:gd name="T1" fmla="*/ 0 h 46"/>
                        <a:gd name="T2" fmla="*/ 4 w 15"/>
                        <a:gd name="T3" fmla="*/ 8 h 46"/>
                        <a:gd name="T4" fmla="*/ 0 w 15"/>
                        <a:gd name="T5" fmla="*/ 17 h 46"/>
                        <a:gd name="T6" fmla="*/ 0 w 15"/>
                        <a:gd name="T7" fmla="*/ 28 h 46"/>
                        <a:gd name="T8" fmla="*/ 5 w 15"/>
                        <a:gd name="T9" fmla="*/ 37 h 46"/>
                        <a:gd name="T10" fmla="*/ 14 w 15"/>
                        <a:gd name="T11" fmla="*/ 45 h 46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15"/>
                        <a:gd name="T19" fmla="*/ 0 h 46"/>
                        <a:gd name="T20" fmla="*/ 15 w 15"/>
                        <a:gd name="T21" fmla="*/ 46 h 4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15" h="46">
                          <a:moveTo>
                            <a:pt x="10" y="0"/>
                          </a:moveTo>
                          <a:lnTo>
                            <a:pt x="4" y="8"/>
                          </a:lnTo>
                          <a:lnTo>
                            <a:pt x="0" y="17"/>
                          </a:lnTo>
                          <a:lnTo>
                            <a:pt x="0" y="28"/>
                          </a:lnTo>
                          <a:lnTo>
                            <a:pt x="5" y="37"/>
                          </a:lnTo>
                          <a:lnTo>
                            <a:pt x="14" y="45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DE">
                        <a:solidFill>
                          <a:srgbClr val="242537"/>
                        </a:solidFill>
                        <a:latin typeface="Montserrat" panose="00000500000000000000" pitchFamily="2" charset="0"/>
                      </a:endParaRPr>
                    </a:p>
                  </p:txBody>
                </p:sp>
              </p:grpSp>
            </p:grpSp>
            <p:grpSp>
              <p:nvGrpSpPr>
                <p:cNvPr id="60473" name="Group 29">
                  <a:extLst>
                    <a:ext uri="{FF2B5EF4-FFF2-40B4-BE49-F238E27FC236}">
                      <a16:creationId xmlns:a16="http://schemas.microsoft.com/office/drawing/2014/main" id="{2CA658E6-8ACB-38AF-2BF5-F64349364C5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84" y="3473"/>
                  <a:ext cx="317" cy="299"/>
                  <a:chOff x="3684" y="3473"/>
                  <a:chExt cx="317" cy="299"/>
                </a:xfrm>
              </p:grpSpPr>
              <p:grpSp>
                <p:nvGrpSpPr>
                  <p:cNvPr id="60474" name="Group 30">
                    <a:extLst>
                      <a:ext uri="{FF2B5EF4-FFF2-40B4-BE49-F238E27FC236}">
                        <a16:creationId xmlns:a16="http://schemas.microsoft.com/office/drawing/2014/main" id="{620BCBA2-3BBA-1F72-311A-5AB4DA151DF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684" y="3473"/>
                    <a:ext cx="317" cy="299"/>
                    <a:chOff x="3684" y="3473"/>
                    <a:chExt cx="317" cy="299"/>
                  </a:xfrm>
                </p:grpSpPr>
                <p:sp>
                  <p:nvSpPr>
                    <p:cNvPr id="60476" name="Freeform 31">
                      <a:extLst>
                        <a:ext uri="{FF2B5EF4-FFF2-40B4-BE49-F238E27FC236}">
                          <a16:creationId xmlns:a16="http://schemas.microsoft.com/office/drawing/2014/main" id="{3260204A-8921-851C-4EA6-C7F182F6705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684" y="3473"/>
                      <a:ext cx="317" cy="299"/>
                    </a:xfrm>
                    <a:custGeom>
                      <a:avLst/>
                      <a:gdLst>
                        <a:gd name="T0" fmla="*/ 62 w 317"/>
                        <a:gd name="T1" fmla="*/ 22 h 299"/>
                        <a:gd name="T2" fmla="*/ 0 w 317"/>
                        <a:gd name="T3" fmla="*/ 26 h 299"/>
                        <a:gd name="T4" fmla="*/ 19 w 317"/>
                        <a:gd name="T5" fmla="*/ 63 h 299"/>
                        <a:gd name="T6" fmla="*/ 65 w 317"/>
                        <a:gd name="T7" fmla="*/ 105 h 299"/>
                        <a:gd name="T8" fmla="*/ 60 w 317"/>
                        <a:gd name="T9" fmla="*/ 144 h 299"/>
                        <a:gd name="T10" fmla="*/ 151 w 317"/>
                        <a:gd name="T11" fmla="*/ 298 h 299"/>
                        <a:gd name="T12" fmla="*/ 157 w 317"/>
                        <a:gd name="T13" fmla="*/ 298 h 299"/>
                        <a:gd name="T14" fmla="*/ 179 w 317"/>
                        <a:gd name="T15" fmla="*/ 269 h 299"/>
                        <a:gd name="T16" fmla="*/ 206 w 317"/>
                        <a:gd name="T17" fmla="*/ 217 h 299"/>
                        <a:gd name="T18" fmla="*/ 248 w 317"/>
                        <a:gd name="T19" fmla="*/ 154 h 299"/>
                        <a:gd name="T20" fmla="*/ 258 w 317"/>
                        <a:gd name="T21" fmla="*/ 94 h 299"/>
                        <a:gd name="T22" fmla="*/ 316 w 317"/>
                        <a:gd name="T23" fmla="*/ 31 h 299"/>
                        <a:gd name="T24" fmla="*/ 259 w 317"/>
                        <a:gd name="T25" fmla="*/ 0 h 299"/>
                        <a:gd name="T26" fmla="*/ 205 w 317"/>
                        <a:gd name="T27" fmla="*/ 39 h 299"/>
                        <a:gd name="T28" fmla="*/ 154 w 317"/>
                        <a:gd name="T29" fmla="*/ 36 h 299"/>
                        <a:gd name="T30" fmla="*/ 87 w 317"/>
                        <a:gd name="T31" fmla="*/ 17 h 299"/>
                        <a:gd name="T32" fmla="*/ 62 w 317"/>
                        <a:gd name="T33" fmla="*/ 22 h 299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w 317"/>
                        <a:gd name="T52" fmla="*/ 0 h 299"/>
                        <a:gd name="T53" fmla="*/ 317 w 317"/>
                        <a:gd name="T54" fmla="*/ 299 h 299"/>
                      </a:gdLst>
                      <a:ahLst/>
                      <a:cxnLst>
                        <a:cxn ang="T34">
                          <a:pos x="T0" y="T1"/>
                        </a:cxn>
                        <a:cxn ang="T35">
                          <a:pos x="T2" y="T3"/>
                        </a:cxn>
                        <a:cxn ang="T36">
                          <a:pos x="T4" y="T5"/>
                        </a:cxn>
                        <a:cxn ang="T37">
                          <a:pos x="T6" y="T7"/>
                        </a:cxn>
                        <a:cxn ang="T38">
                          <a:pos x="T8" y="T9"/>
                        </a:cxn>
                        <a:cxn ang="T39">
                          <a:pos x="T10" y="T11"/>
                        </a:cxn>
                        <a:cxn ang="T40">
                          <a:pos x="T12" y="T13"/>
                        </a:cxn>
                        <a:cxn ang="T41">
                          <a:pos x="T14" y="T15"/>
                        </a:cxn>
                        <a:cxn ang="T42">
                          <a:pos x="T16" y="T17"/>
                        </a:cxn>
                        <a:cxn ang="T43">
                          <a:pos x="T18" y="T19"/>
                        </a:cxn>
                        <a:cxn ang="T44">
                          <a:pos x="T20" y="T21"/>
                        </a:cxn>
                        <a:cxn ang="T45">
                          <a:pos x="T22" y="T23"/>
                        </a:cxn>
                        <a:cxn ang="T46">
                          <a:pos x="T24" y="T25"/>
                        </a:cxn>
                        <a:cxn ang="T47">
                          <a:pos x="T26" y="T27"/>
                        </a:cxn>
                        <a:cxn ang="T48">
                          <a:pos x="T28" y="T29"/>
                        </a:cxn>
                        <a:cxn ang="T49">
                          <a:pos x="T30" y="T31"/>
                        </a:cxn>
                        <a:cxn ang="T50">
                          <a:pos x="T32" y="T33"/>
                        </a:cxn>
                      </a:cxnLst>
                      <a:rect l="T51" t="T52" r="T53" b="T54"/>
                      <a:pathLst>
                        <a:path w="317" h="299">
                          <a:moveTo>
                            <a:pt x="62" y="22"/>
                          </a:moveTo>
                          <a:lnTo>
                            <a:pt x="0" y="26"/>
                          </a:lnTo>
                          <a:lnTo>
                            <a:pt x="19" y="63"/>
                          </a:lnTo>
                          <a:lnTo>
                            <a:pt x="65" y="105"/>
                          </a:lnTo>
                          <a:lnTo>
                            <a:pt x="60" y="144"/>
                          </a:lnTo>
                          <a:lnTo>
                            <a:pt x="151" y="298"/>
                          </a:lnTo>
                          <a:lnTo>
                            <a:pt x="157" y="298"/>
                          </a:lnTo>
                          <a:lnTo>
                            <a:pt x="179" y="269"/>
                          </a:lnTo>
                          <a:lnTo>
                            <a:pt x="206" y="217"/>
                          </a:lnTo>
                          <a:lnTo>
                            <a:pt x="248" y="154"/>
                          </a:lnTo>
                          <a:lnTo>
                            <a:pt x="258" y="94"/>
                          </a:lnTo>
                          <a:lnTo>
                            <a:pt x="316" y="31"/>
                          </a:lnTo>
                          <a:lnTo>
                            <a:pt x="259" y="0"/>
                          </a:lnTo>
                          <a:lnTo>
                            <a:pt x="205" y="39"/>
                          </a:lnTo>
                          <a:lnTo>
                            <a:pt x="154" y="36"/>
                          </a:lnTo>
                          <a:lnTo>
                            <a:pt x="87" y="17"/>
                          </a:lnTo>
                          <a:lnTo>
                            <a:pt x="62" y="22"/>
                          </a:lnTo>
                        </a:path>
                      </a:pathLst>
                    </a:custGeom>
                    <a:solidFill>
                      <a:srgbClr val="E0E0E0"/>
                    </a:solidFill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DE">
                        <a:solidFill>
                          <a:srgbClr val="242537"/>
                        </a:solidFill>
                        <a:latin typeface="Montserrat" panose="00000500000000000000" pitchFamily="2" charset="0"/>
                      </a:endParaRPr>
                    </a:p>
                  </p:txBody>
                </p:sp>
                <p:grpSp>
                  <p:nvGrpSpPr>
                    <p:cNvPr id="60477" name="Group 32">
                      <a:extLst>
                        <a:ext uri="{FF2B5EF4-FFF2-40B4-BE49-F238E27FC236}">
                          <a16:creationId xmlns:a16="http://schemas.microsoft.com/office/drawing/2014/main" id="{7C8BCBD2-B67D-63B7-ED50-423E002471B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20" y="3545"/>
                      <a:ext cx="232" cy="35"/>
                      <a:chOff x="3720" y="3545"/>
                      <a:chExt cx="232" cy="35"/>
                    </a:xfrm>
                  </p:grpSpPr>
                  <p:sp>
                    <p:nvSpPr>
                      <p:cNvPr id="60478" name="Freeform 33">
                        <a:extLst>
                          <a:ext uri="{FF2B5EF4-FFF2-40B4-BE49-F238E27FC236}">
                            <a16:creationId xmlns:a16="http://schemas.microsoft.com/office/drawing/2014/main" id="{DB22EF35-9306-88FA-75E6-4A62D8484238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889" y="3545"/>
                        <a:ext cx="63" cy="30"/>
                      </a:xfrm>
                      <a:custGeom>
                        <a:avLst/>
                        <a:gdLst>
                          <a:gd name="T0" fmla="*/ 0 w 63"/>
                          <a:gd name="T1" fmla="*/ 0 h 30"/>
                          <a:gd name="T2" fmla="*/ 31 w 63"/>
                          <a:gd name="T3" fmla="*/ 22 h 30"/>
                          <a:gd name="T4" fmla="*/ 62 w 63"/>
                          <a:gd name="T5" fmla="*/ 11 h 30"/>
                          <a:gd name="T6" fmla="*/ 30 w 63"/>
                          <a:gd name="T7" fmla="*/ 29 h 30"/>
                          <a:gd name="T8" fmla="*/ 0 w 63"/>
                          <a:gd name="T9" fmla="*/ 0 h 30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63"/>
                          <a:gd name="T16" fmla="*/ 0 h 30"/>
                          <a:gd name="T17" fmla="*/ 63 w 63"/>
                          <a:gd name="T18" fmla="*/ 30 h 30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63" h="30">
                            <a:moveTo>
                              <a:pt x="0" y="0"/>
                            </a:moveTo>
                            <a:lnTo>
                              <a:pt x="31" y="22"/>
                            </a:lnTo>
                            <a:lnTo>
                              <a:pt x="62" y="11"/>
                            </a:lnTo>
                            <a:lnTo>
                              <a:pt x="30" y="29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C0C0C0"/>
                      </a:solidFill>
                      <a:ln w="12700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DE">
                          <a:solidFill>
                            <a:srgbClr val="242537"/>
                          </a:solidFill>
                          <a:latin typeface="Montserrat" panose="00000500000000000000" pitchFamily="2" charset="0"/>
                        </a:endParaRPr>
                      </a:p>
                    </p:txBody>
                  </p:sp>
                  <p:sp>
                    <p:nvSpPr>
                      <p:cNvPr id="60479" name="Freeform 34">
                        <a:extLst>
                          <a:ext uri="{FF2B5EF4-FFF2-40B4-BE49-F238E27FC236}">
                            <a16:creationId xmlns:a16="http://schemas.microsoft.com/office/drawing/2014/main" id="{6AE2E4AF-B3A8-8C2F-DCA6-89BFBB7729E9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720" y="3547"/>
                        <a:ext cx="74" cy="33"/>
                      </a:xfrm>
                      <a:custGeom>
                        <a:avLst/>
                        <a:gdLst>
                          <a:gd name="T0" fmla="*/ 73 w 74"/>
                          <a:gd name="T1" fmla="*/ 0 h 33"/>
                          <a:gd name="T2" fmla="*/ 59 w 74"/>
                          <a:gd name="T3" fmla="*/ 26 h 33"/>
                          <a:gd name="T4" fmla="*/ 0 w 74"/>
                          <a:gd name="T5" fmla="*/ 4 h 33"/>
                          <a:gd name="T6" fmla="*/ 60 w 74"/>
                          <a:gd name="T7" fmla="*/ 32 h 33"/>
                          <a:gd name="T8" fmla="*/ 73 w 74"/>
                          <a:gd name="T9" fmla="*/ 0 h 33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74"/>
                          <a:gd name="T16" fmla="*/ 0 h 33"/>
                          <a:gd name="T17" fmla="*/ 74 w 74"/>
                          <a:gd name="T18" fmla="*/ 33 h 33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74" h="33">
                            <a:moveTo>
                              <a:pt x="73" y="0"/>
                            </a:moveTo>
                            <a:lnTo>
                              <a:pt x="59" y="26"/>
                            </a:lnTo>
                            <a:lnTo>
                              <a:pt x="0" y="4"/>
                            </a:lnTo>
                            <a:lnTo>
                              <a:pt x="60" y="32"/>
                            </a:lnTo>
                            <a:lnTo>
                              <a:pt x="73" y="0"/>
                            </a:lnTo>
                          </a:path>
                        </a:pathLst>
                      </a:custGeom>
                      <a:solidFill>
                        <a:srgbClr val="C0C0C0"/>
                      </a:solidFill>
                      <a:ln w="12700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DE">
                          <a:solidFill>
                            <a:srgbClr val="242537"/>
                          </a:solidFill>
                          <a:latin typeface="Montserrat" panose="00000500000000000000" pitchFamily="2" charset="0"/>
                        </a:endParaRPr>
                      </a:p>
                    </p:txBody>
                  </p:sp>
                </p:grpSp>
              </p:grpSp>
              <p:sp>
                <p:nvSpPr>
                  <p:cNvPr id="60475" name="Freeform 35">
                    <a:extLst>
                      <a:ext uri="{FF2B5EF4-FFF2-40B4-BE49-F238E27FC236}">
                        <a16:creationId xmlns:a16="http://schemas.microsoft.com/office/drawing/2014/main" id="{DD78DD0B-9ABA-4BD8-088A-4507E0024A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86" y="3512"/>
                    <a:ext cx="108" cy="260"/>
                  </a:xfrm>
                  <a:custGeom>
                    <a:avLst/>
                    <a:gdLst>
                      <a:gd name="T0" fmla="*/ 31 w 108"/>
                      <a:gd name="T1" fmla="*/ 0 h 260"/>
                      <a:gd name="T2" fmla="*/ 12 w 108"/>
                      <a:gd name="T3" fmla="*/ 35 h 260"/>
                      <a:gd name="T4" fmla="*/ 39 w 108"/>
                      <a:gd name="T5" fmla="*/ 72 h 260"/>
                      <a:gd name="T6" fmla="*/ 33 w 108"/>
                      <a:gd name="T7" fmla="*/ 89 h 260"/>
                      <a:gd name="T8" fmla="*/ 16 w 108"/>
                      <a:gd name="T9" fmla="*/ 110 h 260"/>
                      <a:gd name="T10" fmla="*/ 0 w 108"/>
                      <a:gd name="T11" fmla="*/ 174 h 260"/>
                      <a:gd name="T12" fmla="*/ 46 w 108"/>
                      <a:gd name="T13" fmla="*/ 259 h 260"/>
                      <a:gd name="T14" fmla="*/ 60 w 108"/>
                      <a:gd name="T15" fmla="*/ 259 h 260"/>
                      <a:gd name="T16" fmla="*/ 107 w 108"/>
                      <a:gd name="T17" fmla="*/ 177 h 260"/>
                      <a:gd name="T18" fmla="*/ 97 w 108"/>
                      <a:gd name="T19" fmla="*/ 112 h 260"/>
                      <a:gd name="T20" fmla="*/ 83 w 108"/>
                      <a:gd name="T21" fmla="*/ 91 h 260"/>
                      <a:gd name="T22" fmla="*/ 72 w 108"/>
                      <a:gd name="T23" fmla="*/ 72 h 260"/>
                      <a:gd name="T24" fmla="*/ 96 w 108"/>
                      <a:gd name="T25" fmla="*/ 35 h 260"/>
                      <a:gd name="T26" fmla="*/ 83 w 108"/>
                      <a:gd name="T27" fmla="*/ 0 h 260"/>
                      <a:gd name="T28" fmla="*/ 31 w 108"/>
                      <a:gd name="T29" fmla="*/ 0 h 26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08"/>
                      <a:gd name="T46" fmla="*/ 0 h 260"/>
                      <a:gd name="T47" fmla="*/ 108 w 108"/>
                      <a:gd name="T48" fmla="*/ 260 h 260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08" h="260">
                        <a:moveTo>
                          <a:pt x="31" y="0"/>
                        </a:moveTo>
                        <a:lnTo>
                          <a:pt x="12" y="35"/>
                        </a:lnTo>
                        <a:lnTo>
                          <a:pt x="39" y="72"/>
                        </a:lnTo>
                        <a:lnTo>
                          <a:pt x="33" y="89"/>
                        </a:lnTo>
                        <a:lnTo>
                          <a:pt x="16" y="110"/>
                        </a:lnTo>
                        <a:lnTo>
                          <a:pt x="0" y="174"/>
                        </a:lnTo>
                        <a:lnTo>
                          <a:pt x="46" y="259"/>
                        </a:lnTo>
                        <a:lnTo>
                          <a:pt x="60" y="259"/>
                        </a:lnTo>
                        <a:lnTo>
                          <a:pt x="107" y="177"/>
                        </a:lnTo>
                        <a:lnTo>
                          <a:pt x="97" y="112"/>
                        </a:lnTo>
                        <a:lnTo>
                          <a:pt x="83" y="91"/>
                        </a:lnTo>
                        <a:lnTo>
                          <a:pt x="72" y="72"/>
                        </a:lnTo>
                        <a:lnTo>
                          <a:pt x="96" y="35"/>
                        </a:lnTo>
                        <a:lnTo>
                          <a:pt x="83" y="0"/>
                        </a:lnTo>
                        <a:lnTo>
                          <a:pt x="31" y="0"/>
                        </a:lnTo>
                      </a:path>
                    </a:pathLst>
                  </a:custGeom>
                  <a:solidFill>
                    <a:srgbClr val="00808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DE">
                      <a:solidFill>
                        <a:srgbClr val="242537"/>
                      </a:solidFill>
                      <a:latin typeface="Montserrat" panose="00000500000000000000" pitchFamily="2" charset="0"/>
                    </a:endParaRPr>
                  </a:p>
                </p:txBody>
              </p:sp>
            </p:grpSp>
          </p:grpSp>
          <p:grpSp>
            <p:nvGrpSpPr>
              <p:cNvPr id="60465" name="Group 36">
                <a:extLst>
                  <a:ext uri="{FF2B5EF4-FFF2-40B4-BE49-F238E27FC236}">
                    <a16:creationId xmlns:a16="http://schemas.microsoft.com/office/drawing/2014/main" id="{17BFA4F9-795A-5872-4746-86BA9BAE19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30" y="3746"/>
                <a:ext cx="295" cy="184"/>
                <a:chOff x="3630" y="3746"/>
                <a:chExt cx="295" cy="184"/>
              </a:xfrm>
            </p:grpSpPr>
            <p:sp>
              <p:nvSpPr>
                <p:cNvPr id="60466" name="Freeform 37">
                  <a:extLst>
                    <a:ext uri="{FF2B5EF4-FFF2-40B4-BE49-F238E27FC236}">
                      <a16:creationId xmlns:a16="http://schemas.microsoft.com/office/drawing/2014/main" id="{BDF2D4A9-A63A-F615-1F8F-3CEE08D75C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09" y="3746"/>
                  <a:ext cx="216" cy="176"/>
                </a:xfrm>
                <a:custGeom>
                  <a:avLst/>
                  <a:gdLst>
                    <a:gd name="T0" fmla="*/ 0 w 216"/>
                    <a:gd name="T1" fmla="*/ 61 h 176"/>
                    <a:gd name="T2" fmla="*/ 57 w 216"/>
                    <a:gd name="T3" fmla="*/ 20 h 176"/>
                    <a:gd name="T4" fmla="*/ 88 w 216"/>
                    <a:gd name="T5" fmla="*/ 10 h 176"/>
                    <a:gd name="T6" fmla="*/ 119 w 216"/>
                    <a:gd name="T7" fmla="*/ 0 h 176"/>
                    <a:gd name="T8" fmla="*/ 143 w 216"/>
                    <a:gd name="T9" fmla="*/ 0 h 176"/>
                    <a:gd name="T10" fmla="*/ 174 w 216"/>
                    <a:gd name="T11" fmla="*/ 3 h 176"/>
                    <a:gd name="T12" fmla="*/ 194 w 216"/>
                    <a:gd name="T13" fmla="*/ 8 h 176"/>
                    <a:gd name="T14" fmla="*/ 210 w 216"/>
                    <a:gd name="T15" fmla="*/ 17 h 176"/>
                    <a:gd name="T16" fmla="*/ 215 w 216"/>
                    <a:gd name="T17" fmla="*/ 24 h 176"/>
                    <a:gd name="T18" fmla="*/ 215 w 216"/>
                    <a:gd name="T19" fmla="*/ 29 h 176"/>
                    <a:gd name="T20" fmla="*/ 211 w 216"/>
                    <a:gd name="T21" fmla="*/ 38 h 176"/>
                    <a:gd name="T22" fmla="*/ 201 w 216"/>
                    <a:gd name="T23" fmla="*/ 44 h 176"/>
                    <a:gd name="T24" fmla="*/ 188 w 216"/>
                    <a:gd name="T25" fmla="*/ 49 h 176"/>
                    <a:gd name="T26" fmla="*/ 197 w 216"/>
                    <a:gd name="T27" fmla="*/ 58 h 176"/>
                    <a:gd name="T28" fmla="*/ 206 w 216"/>
                    <a:gd name="T29" fmla="*/ 67 h 176"/>
                    <a:gd name="T30" fmla="*/ 208 w 216"/>
                    <a:gd name="T31" fmla="*/ 72 h 176"/>
                    <a:gd name="T32" fmla="*/ 205 w 216"/>
                    <a:gd name="T33" fmla="*/ 80 h 176"/>
                    <a:gd name="T34" fmla="*/ 199 w 216"/>
                    <a:gd name="T35" fmla="*/ 85 h 176"/>
                    <a:gd name="T36" fmla="*/ 190 w 216"/>
                    <a:gd name="T37" fmla="*/ 91 h 176"/>
                    <a:gd name="T38" fmla="*/ 174 w 216"/>
                    <a:gd name="T39" fmla="*/ 91 h 176"/>
                    <a:gd name="T40" fmla="*/ 177 w 216"/>
                    <a:gd name="T41" fmla="*/ 100 h 176"/>
                    <a:gd name="T42" fmla="*/ 181 w 216"/>
                    <a:gd name="T43" fmla="*/ 106 h 176"/>
                    <a:gd name="T44" fmla="*/ 178 w 216"/>
                    <a:gd name="T45" fmla="*/ 116 h 176"/>
                    <a:gd name="T46" fmla="*/ 171 w 216"/>
                    <a:gd name="T47" fmla="*/ 121 h 176"/>
                    <a:gd name="T48" fmla="*/ 160 w 216"/>
                    <a:gd name="T49" fmla="*/ 124 h 176"/>
                    <a:gd name="T50" fmla="*/ 146 w 216"/>
                    <a:gd name="T51" fmla="*/ 124 h 176"/>
                    <a:gd name="T52" fmla="*/ 152 w 216"/>
                    <a:gd name="T53" fmla="*/ 128 h 176"/>
                    <a:gd name="T54" fmla="*/ 157 w 216"/>
                    <a:gd name="T55" fmla="*/ 135 h 176"/>
                    <a:gd name="T56" fmla="*/ 156 w 216"/>
                    <a:gd name="T57" fmla="*/ 142 h 176"/>
                    <a:gd name="T58" fmla="*/ 151 w 216"/>
                    <a:gd name="T59" fmla="*/ 146 h 176"/>
                    <a:gd name="T60" fmla="*/ 144 w 216"/>
                    <a:gd name="T61" fmla="*/ 149 h 176"/>
                    <a:gd name="T62" fmla="*/ 135 w 216"/>
                    <a:gd name="T63" fmla="*/ 153 h 176"/>
                    <a:gd name="T64" fmla="*/ 121 w 216"/>
                    <a:gd name="T65" fmla="*/ 154 h 176"/>
                    <a:gd name="T66" fmla="*/ 107 w 216"/>
                    <a:gd name="T67" fmla="*/ 154 h 176"/>
                    <a:gd name="T68" fmla="*/ 93 w 216"/>
                    <a:gd name="T69" fmla="*/ 164 h 176"/>
                    <a:gd name="T70" fmla="*/ 84 w 216"/>
                    <a:gd name="T71" fmla="*/ 169 h 176"/>
                    <a:gd name="T72" fmla="*/ 70 w 216"/>
                    <a:gd name="T73" fmla="*/ 173 h 176"/>
                    <a:gd name="T74" fmla="*/ 54 w 216"/>
                    <a:gd name="T75" fmla="*/ 175 h 176"/>
                    <a:gd name="T76" fmla="*/ 37 w 216"/>
                    <a:gd name="T77" fmla="*/ 171 h 176"/>
                    <a:gd name="T78" fmla="*/ 0 w 216"/>
                    <a:gd name="T79" fmla="*/ 138 h 176"/>
                    <a:gd name="T80" fmla="*/ 0 w 216"/>
                    <a:gd name="T81" fmla="*/ 99 h 176"/>
                    <a:gd name="T82" fmla="*/ 0 w 216"/>
                    <a:gd name="T83" fmla="*/ 61 h 17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16"/>
                    <a:gd name="T127" fmla="*/ 0 h 176"/>
                    <a:gd name="T128" fmla="*/ 216 w 216"/>
                    <a:gd name="T129" fmla="*/ 176 h 17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16" h="176">
                      <a:moveTo>
                        <a:pt x="0" y="61"/>
                      </a:moveTo>
                      <a:lnTo>
                        <a:pt x="57" y="20"/>
                      </a:lnTo>
                      <a:lnTo>
                        <a:pt x="88" y="10"/>
                      </a:lnTo>
                      <a:lnTo>
                        <a:pt x="119" y="0"/>
                      </a:lnTo>
                      <a:lnTo>
                        <a:pt x="143" y="0"/>
                      </a:lnTo>
                      <a:lnTo>
                        <a:pt x="174" y="3"/>
                      </a:lnTo>
                      <a:lnTo>
                        <a:pt x="194" y="8"/>
                      </a:lnTo>
                      <a:lnTo>
                        <a:pt x="210" y="17"/>
                      </a:lnTo>
                      <a:lnTo>
                        <a:pt x="215" y="24"/>
                      </a:lnTo>
                      <a:lnTo>
                        <a:pt x="215" y="29"/>
                      </a:lnTo>
                      <a:lnTo>
                        <a:pt x="211" y="38"/>
                      </a:lnTo>
                      <a:lnTo>
                        <a:pt x="201" y="44"/>
                      </a:lnTo>
                      <a:lnTo>
                        <a:pt x="188" y="49"/>
                      </a:lnTo>
                      <a:lnTo>
                        <a:pt x="197" y="58"/>
                      </a:lnTo>
                      <a:lnTo>
                        <a:pt x="206" y="67"/>
                      </a:lnTo>
                      <a:lnTo>
                        <a:pt x="208" y="72"/>
                      </a:lnTo>
                      <a:lnTo>
                        <a:pt x="205" y="80"/>
                      </a:lnTo>
                      <a:lnTo>
                        <a:pt x="199" y="85"/>
                      </a:lnTo>
                      <a:lnTo>
                        <a:pt x="190" y="91"/>
                      </a:lnTo>
                      <a:lnTo>
                        <a:pt x="174" y="91"/>
                      </a:lnTo>
                      <a:lnTo>
                        <a:pt x="177" y="100"/>
                      </a:lnTo>
                      <a:lnTo>
                        <a:pt x="181" y="106"/>
                      </a:lnTo>
                      <a:lnTo>
                        <a:pt x="178" y="116"/>
                      </a:lnTo>
                      <a:lnTo>
                        <a:pt x="171" y="121"/>
                      </a:lnTo>
                      <a:lnTo>
                        <a:pt x="160" y="124"/>
                      </a:lnTo>
                      <a:lnTo>
                        <a:pt x="146" y="124"/>
                      </a:lnTo>
                      <a:lnTo>
                        <a:pt x="152" y="128"/>
                      </a:lnTo>
                      <a:lnTo>
                        <a:pt x="157" y="135"/>
                      </a:lnTo>
                      <a:lnTo>
                        <a:pt x="156" y="142"/>
                      </a:lnTo>
                      <a:lnTo>
                        <a:pt x="151" y="146"/>
                      </a:lnTo>
                      <a:lnTo>
                        <a:pt x="144" y="149"/>
                      </a:lnTo>
                      <a:lnTo>
                        <a:pt x="135" y="153"/>
                      </a:lnTo>
                      <a:lnTo>
                        <a:pt x="121" y="154"/>
                      </a:lnTo>
                      <a:lnTo>
                        <a:pt x="107" y="154"/>
                      </a:lnTo>
                      <a:lnTo>
                        <a:pt x="93" y="164"/>
                      </a:lnTo>
                      <a:lnTo>
                        <a:pt x="84" y="169"/>
                      </a:lnTo>
                      <a:lnTo>
                        <a:pt x="70" y="173"/>
                      </a:lnTo>
                      <a:lnTo>
                        <a:pt x="54" y="175"/>
                      </a:lnTo>
                      <a:lnTo>
                        <a:pt x="37" y="171"/>
                      </a:lnTo>
                      <a:lnTo>
                        <a:pt x="0" y="138"/>
                      </a:lnTo>
                      <a:lnTo>
                        <a:pt x="0" y="99"/>
                      </a:lnTo>
                      <a:lnTo>
                        <a:pt x="0" y="61"/>
                      </a:lnTo>
                    </a:path>
                  </a:pathLst>
                </a:custGeom>
                <a:solidFill>
                  <a:srgbClr val="E0A08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DE">
                    <a:solidFill>
                      <a:srgbClr val="242537"/>
                    </a:solidFill>
                    <a:latin typeface="Montserrat" panose="00000500000000000000" pitchFamily="2" charset="0"/>
                  </a:endParaRPr>
                </a:p>
              </p:txBody>
            </p:sp>
            <p:sp>
              <p:nvSpPr>
                <p:cNvPr id="60467" name="Freeform 38">
                  <a:extLst>
                    <a:ext uri="{FF2B5EF4-FFF2-40B4-BE49-F238E27FC236}">
                      <a16:creationId xmlns:a16="http://schemas.microsoft.com/office/drawing/2014/main" id="{471FB1CA-989B-CBEA-9438-8CAFA4DDBD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30" y="3776"/>
                  <a:ext cx="109" cy="154"/>
                </a:xfrm>
                <a:custGeom>
                  <a:avLst/>
                  <a:gdLst>
                    <a:gd name="T0" fmla="*/ 97 w 109"/>
                    <a:gd name="T1" fmla="*/ 18 h 154"/>
                    <a:gd name="T2" fmla="*/ 108 w 109"/>
                    <a:gd name="T3" fmla="*/ 3 h 154"/>
                    <a:gd name="T4" fmla="*/ 85 w 109"/>
                    <a:gd name="T5" fmla="*/ 6 h 154"/>
                    <a:gd name="T6" fmla="*/ 64 w 109"/>
                    <a:gd name="T7" fmla="*/ 5 h 154"/>
                    <a:gd name="T8" fmla="*/ 41 w 109"/>
                    <a:gd name="T9" fmla="*/ 5 h 154"/>
                    <a:gd name="T10" fmla="*/ 12 w 109"/>
                    <a:gd name="T11" fmla="*/ 0 h 154"/>
                    <a:gd name="T12" fmla="*/ 14 w 109"/>
                    <a:gd name="T13" fmla="*/ 30 h 154"/>
                    <a:gd name="T14" fmla="*/ 8 w 109"/>
                    <a:gd name="T15" fmla="*/ 54 h 154"/>
                    <a:gd name="T16" fmla="*/ 5 w 109"/>
                    <a:gd name="T17" fmla="*/ 75 h 154"/>
                    <a:gd name="T18" fmla="*/ 0 w 109"/>
                    <a:gd name="T19" fmla="*/ 91 h 154"/>
                    <a:gd name="T20" fmla="*/ 2 w 109"/>
                    <a:gd name="T21" fmla="*/ 104 h 154"/>
                    <a:gd name="T22" fmla="*/ 10 w 109"/>
                    <a:gd name="T23" fmla="*/ 116 h 154"/>
                    <a:gd name="T24" fmla="*/ 12 w 109"/>
                    <a:gd name="T25" fmla="*/ 130 h 154"/>
                    <a:gd name="T26" fmla="*/ 12 w 109"/>
                    <a:gd name="T27" fmla="*/ 141 h 154"/>
                    <a:gd name="T28" fmla="*/ 5 w 109"/>
                    <a:gd name="T29" fmla="*/ 153 h 154"/>
                    <a:gd name="T30" fmla="*/ 27 w 109"/>
                    <a:gd name="T31" fmla="*/ 152 h 154"/>
                    <a:gd name="T32" fmla="*/ 42 w 109"/>
                    <a:gd name="T33" fmla="*/ 147 h 154"/>
                    <a:gd name="T34" fmla="*/ 64 w 109"/>
                    <a:gd name="T35" fmla="*/ 147 h 154"/>
                    <a:gd name="T36" fmla="*/ 75 w 109"/>
                    <a:gd name="T37" fmla="*/ 142 h 154"/>
                    <a:gd name="T38" fmla="*/ 94 w 109"/>
                    <a:gd name="T39" fmla="*/ 145 h 154"/>
                    <a:gd name="T40" fmla="*/ 105 w 109"/>
                    <a:gd name="T41" fmla="*/ 144 h 154"/>
                    <a:gd name="T42" fmla="*/ 99 w 109"/>
                    <a:gd name="T43" fmla="*/ 131 h 154"/>
                    <a:gd name="T44" fmla="*/ 86 w 109"/>
                    <a:gd name="T45" fmla="*/ 119 h 154"/>
                    <a:gd name="T46" fmla="*/ 81 w 109"/>
                    <a:gd name="T47" fmla="*/ 104 h 154"/>
                    <a:gd name="T48" fmla="*/ 85 w 109"/>
                    <a:gd name="T49" fmla="*/ 81 h 154"/>
                    <a:gd name="T50" fmla="*/ 81 w 109"/>
                    <a:gd name="T51" fmla="*/ 61 h 154"/>
                    <a:gd name="T52" fmla="*/ 83 w 109"/>
                    <a:gd name="T53" fmla="*/ 38 h 154"/>
                    <a:gd name="T54" fmla="*/ 97 w 109"/>
                    <a:gd name="T55" fmla="*/ 18 h 154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109"/>
                    <a:gd name="T85" fmla="*/ 0 h 154"/>
                    <a:gd name="T86" fmla="*/ 109 w 109"/>
                    <a:gd name="T87" fmla="*/ 154 h 154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109" h="154">
                      <a:moveTo>
                        <a:pt x="97" y="18"/>
                      </a:moveTo>
                      <a:lnTo>
                        <a:pt x="108" y="3"/>
                      </a:lnTo>
                      <a:lnTo>
                        <a:pt x="85" y="6"/>
                      </a:lnTo>
                      <a:lnTo>
                        <a:pt x="64" y="5"/>
                      </a:lnTo>
                      <a:lnTo>
                        <a:pt x="41" y="5"/>
                      </a:lnTo>
                      <a:lnTo>
                        <a:pt x="12" y="0"/>
                      </a:lnTo>
                      <a:lnTo>
                        <a:pt x="14" y="30"/>
                      </a:lnTo>
                      <a:lnTo>
                        <a:pt x="8" y="54"/>
                      </a:lnTo>
                      <a:lnTo>
                        <a:pt x="5" y="75"/>
                      </a:lnTo>
                      <a:lnTo>
                        <a:pt x="0" y="91"/>
                      </a:lnTo>
                      <a:lnTo>
                        <a:pt x="2" y="104"/>
                      </a:lnTo>
                      <a:lnTo>
                        <a:pt x="10" y="116"/>
                      </a:lnTo>
                      <a:lnTo>
                        <a:pt x="12" y="130"/>
                      </a:lnTo>
                      <a:lnTo>
                        <a:pt x="12" y="141"/>
                      </a:lnTo>
                      <a:lnTo>
                        <a:pt x="5" y="153"/>
                      </a:lnTo>
                      <a:lnTo>
                        <a:pt x="27" y="152"/>
                      </a:lnTo>
                      <a:lnTo>
                        <a:pt x="42" y="147"/>
                      </a:lnTo>
                      <a:lnTo>
                        <a:pt x="64" y="147"/>
                      </a:lnTo>
                      <a:lnTo>
                        <a:pt x="75" y="142"/>
                      </a:lnTo>
                      <a:lnTo>
                        <a:pt x="94" y="145"/>
                      </a:lnTo>
                      <a:lnTo>
                        <a:pt x="105" y="144"/>
                      </a:lnTo>
                      <a:lnTo>
                        <a:pt x="99" y="131"/>
                      </a:lnTo>
                      <a:lnTo>
                        <a:pt x="86" y="119"/>
                      </a:lnTo>
                      <a:lnTo>
                        <a:pt x="81" y="104"/>
                      </a:lnTo>
                      <a:lnTo>
                        <a:pt x="85" y="81"/>
                      </a:lnTo>
                      <a:lnTo>
                        <a:pt x="81" y="61"/>
                      </a:lnTo>
                      <a:lnTo>
                        <a:pt x="83" y="38"/>
                      </a:lnTo>
                      <a:lnTo>
                        <a:pt x="97" y="18"/>
                      </a:lnTo>
                    </a:path>
                  </a:pathLst>
                </a:custGeom>
                <a:solidFill>
                  <a:srgbClr val="E0E0E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DE">
                    <a:solidFill>
                      <a:srgbClr val="242537"/>
                    </a:solidFill>
                    <a:latin typeface="Montserrat" panose="00000500000000000000" pitchFamily="2" charset="0"/>
                  </a:endParaRPr>
                </a:p>
              </p:txBody>
            </p:sp>
            <p:sp>
              <p:nvSpPr>
                <p:cNvPr id="60468" name="Freeform 39">
                  <a:extLst>
                    <a:ext uri="{FF2B5EF4-FFF2-40B4-BE49-F238E27FC236}">
                      <a16:creationId xmlns:a16="http://schemas.microsoft.com/office/drawing/2014/main" id="{23D4271D-31E5-E677-F39E-9D309FA434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25" y="3785"/>
                  <a:ext cx="74" cy="12"/>
                </a:xfrm>
                <a:custGeom>
                  <a:avLst/>
                  <a:gdLst>
                    <a:gd name="T0" fmla="*/ 0 w 74"/>
                    <a:gd name="T1" fmla="*/ 11 h 12"/>
                    <a:gd name="T2" fmla="*/ 10 w 74"/>
                    <a:gd name="T3" fmla="*/ 7 h 12"/>
                    <a:gd name="T4" fmla="*/ 16 w 74"/>
                    <a:gd name="T5" fmla="*/ 4 h 12"/>
                    <a:gd name="T6" fmla="*/ 27 w 74"/>
                    <a:gd name="T7" fmla="*/ 1 h 12"/>
                    <a:gd name="T8" fmla="*/ 38 w 74"/>
                    <a:gd name="T9" fmla="*/ 0 h 12"/>
                    <a:gd name="T10" fmla="*/ 46 w 74"/>
                    <a:gd name="T11" fmla="*/ 0 h 12"/>
                    <a:gd name="T12" fmla="*/ 55 w 74"/>
                    <a:gd name="T13" fmla="*/ 2 h 12"/>
                    <a:gd name="T14" fmla="*/ 64 w 74"/>
                    <a:gd name="T15" fmla="*/ 5 h 12"/>
                    <a:gd name="T16" fmla="*/ 73 w 74"/>
                    <a:gd name="T17" fmla="*/ 9 h 1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4"/>
                    <a:gd name="T28" fmla="*/ 0 h 12"/>
                    <a:gd name="T29" fmla="*/ 74 w 74"/>
                    <a:gd name="T30" fmla="*/ 12 h 1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4" h="12">
                      <a:moveTo>
                        <a:pt x="0" y="11"/>
                      </a:moveTo>
                      <a:lnTo>
                        <a:pt x="10" y="7"/>
                      </a:lnTo>
                      <a:lnTo>
                        <a:pt x="16" y="4"/>
                      </a:lnTo>
                      <a:lnTo>
                        <a:pt x="27" y="1"/>
                      </a:lnTo>
                      <a:lnTo>
                        <a:pt x="38" y="0"/>
                      </a:lnTo>
                      <a:lnTo>
                        <a:pt x="46" y="0"/>
                      </a:lnTo>
                      <a:lnTo>
                        <a:pt x="55" y="2"/>
                      </a:lnTo>
                      <a:lnTo>
                        <a:pt x="64" y="5"/>
                      </a:lnTo>
                      <a:lnTo>
                        <a:pt x="73" y="9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DE">
                    <a:solidFill>
                      <a:srgbClr val="242537"/>
                    </a:solidFill>
                    <a:latin typeface="Montserrat" panose="00000500000000000000" pitchFamily="2" charset="0"/>
                  </a:endParaRPr>
                </a:p>
              </p:txBody>
            </p:sp>
            <p:sp>
              <p:nvSpPr>
                <p:cNvPr id="60469" name="Freeform 40">
                  <a:extLst>
                    <a:ext uri="{FF2B5EF4-FFF2-40B4-BE49-F238E27FC236}">
                      <a16:creationId xmlns:a16="http://schemas.microsoft.com/office/drawing/2014/main" id="{61BF3D3F-9D36-9270-AAB7-2A18C06A19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15" y="3824"/>
                  <a:ext cx="70" cy="14"/>
                </a:xfrm>
                <a:custGeom>
                  <a:avLst/>
                  <a:gdLst>
                    <a:gd name="T0" fmla="*/ 0 w 70"/>
                    <a:gd name="T1" fmla="*/ 7 h 14"/>
                    <a:gd name="T2" fmla="*/ 11 w 70"/>
                    <a:gd name="T3" fmla="*/ 4 h 14"/>
                    <a:gd name="T4" fmla="*/ 25 w 70"/>
                    <a:gd name="T5" fmla="*/ 0 h 14"/>
                    <a:gd name="T6" fmla="*/ 39 w 70"/>
                    <a:gd name="T7" fmla="*/ 0 h 14"/>
                    <a:gd name="T8" fmla="*/ 51 w 70"/>
                    <a:gd name="T9" fmla="*/ 2 h 14"/>
                    <a:gd name="T10" fmla="*/ 58 w 70"/>
                    <a:gd name="T11" fmla="*/ 5 h 14"/>
                    <a:gd name="T12" fmla="*/ 65 w 70"/>
                    <a:gd name="T13" fmla="*/ 7 h 14"/>
                    <a:gd name="T14" fmla="*/ 69 w 70"/>
                    <a:gd name="T15" fmla="*/ 13 h 1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70"/>
                    <a:gd name="T25" fmla="*/ 0 h 14"/>
                    <a:gd name="T26" fmla="*/ 70 w 70"/>
                    <a:gd name="T27" fmla="*/ 14 h 1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70" h="14">
                      <a:moveTo>
                        <a:pt x="0" y="7"/>
                      </a:moveTo>
                      <a:lnTo>
                        <a:pt x="11" y="4"/>
                      </a:lnTo>
                      <a:lnTo>
                        <a:pt x="25" y="0"/>
                      </a:lnTo>
                      <a:lnTo>
                        <a:pt x="39" y="0"/>
                      </a:lnTo>
                      <a:lnTo>
                        <a:pt x="51" y="2"/>
                      </a:lnTo>
                      <a:lnTo>
                        <a:pt x="58" y="5"/>
                      </a:lnTo>
                      <a:lnTo>
                        <a:pt x="65" y="7"/>
                      </a:lnTo>
                      <a:lnTo>
                        <a:pt x="69" y="13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DE">
                    <a:solidFill>
                      <a:srgbClr val="242537"/>
                    </a:solidFill>
                    <a:latin typeface="Montserrat" panose="00000500000000000000" pitchFamily="2" charset="0"/>
                  </a:endParaRPr>
                </a:p>
              </p:txBody>
            </p:sp>
            <p:sp>
              <p:nvSpPr>
                <p:cNvPr id="60470" name="Freeform 41">
                  <a:extLst>
                    <a:ext uri="{FF2B5EF4-FFF2-40B4-BE49-F238E27FC236}">
                      <a16:creationId xmlns:a16="http://schemas.microsoft.com/office/drawing/2014/main" id="{4CC802B5-F9AE-053D-050F-AA927CEAFD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8" y="3864"/>
                  <a:ext cx="64" cy="18"/>
                </a:xfrm>
                <a:custGeom>
                  <a:avLst/>
                  <a:gdLst>
                    <a:gd name="T0" fmla="*/ 4 w 64"/>
                    <a:gd name="T1" fmla="*/ 17 h 18"/>
                    <a:gd name="T2" fmla="*/ 0 w 64"/>
                    <a:gd name="T3" fmla="*/ 14 h 18"/>
                    <a:gd name="T4" fmla="*/ 2 w 64"/>
                    <a:gd name="T5" fmla="*/ 8 h 18"/>
                    <a:gd name="T6" fmla="*/ 8 w 64"/>
                    <a:gd name="T7" fmla="*/ 6 h 18"/>
                    <a:gd name="T8" fmla="*/ 19 w 64"/>
                    <a:gd name="T9" fmla="*/ 3 h 18"/>
                    <a:gd name="T10" fmla="*/ 30 w 64"/>
                    <a:gd name="T11" fmla="*/ 0 h 18"/>
                    <a:gd name="T12" fmla="*/ 40 w 64"/>
                    <a:gd name="T13" fmla="*/ 0 h 18"/>
                    <a:gd name="T14" fmla="*/ 49 w 64"/>
                    <a:gd name="T15" fmla="*/ 1 h 18"/>
                    <a:gd name="T16" fmla="*/ 57 w 64"/>
                    <a:gd name="T17" fmla="*/ 4 h 18"/>
                    <a:gd name="T18" fmla="*/ 63 w 64"/>
                    <a:gd name="T19" fmla="*/ 6 h 1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64"/>
                    <a:gd name="T31" fmla="*/ 0 h 18"/>
                    <a:gd name="T32" fmla="*/ 64 w 64"/>
                    <a:gd name="T33" fmla="*/ 18 h 18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64" h="18">
                      <a:moveTo>
                        <a:pt x="4" y="17"/>
                      </a:moveTo>
                      <a:lnTo>
                        <a:pt x="0" y="14"/>
                      </a:lnTo>
                      <a:lnTo>
                        <a:pt x="2" y="8"/>
                      </a:lnTo>
                      <a:lnTo>
                        <a:pt x="8" y="6"/>
                      </a:lnTo>
                      <a:lnTo>
                        <a:pt x="19" y="3"/>
                      </a:lnTo>
                      <a:lnTo>
                        <a:pt x="30" y="0"/>
                      </a:lnTo>
                      <a:lnTo>
                        <a:pt x="40" y="0"/>
                      </a:lnTo>
                      <a:lnTo>
                        <a:pt x="49" y="1"/>
                      </a:lnTo>
                      <a:lnTo>
                        <a:pt x="57" y="4"/>
                      </a:lnTo>
                      <a:lnTo>
                        <a:pt x="63" y="6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DE">
                    <a:solidFill>
                      <a:srgbClr val="242537"/>
                    </a:solidFill>
                    <a:latin typeface="Montserrat" panose="00000500000000000000" pitchFamily="2" charset="0"/>
                  </a:endParaRPr>
                </a:p>
              </p:txBody>
            </p:sp>
            <p:sp>
              <p:nvSpPr>
                <p:cNvPr id="60471" name="Rectangle 42">
                  <a:extLst>
                    <a:ext uri="{FF2B5EF4-FFF2-40B4-BE49-F238E27FC236}">
                      <a16:creationId xmlns:a16="http://schemas.microsoft.com/office/drawing/2014/main" id="{3177A897-A487-FC0C-5852-C5209B85C1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65" y="3790"/>
                  <a:ext cx="36" cy="1"/>
                </a:xfrm>
                <a:prstGeom prst="rect">
                  <a:avLst/>
                </a:prstGeom>
                <a:solidFill>
                  <a:srgbClr val="000000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336699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A50021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8000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336699"/>
                    </a:buClr>
                    <a:buSzPct val="55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A5002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242537"/>
                    </a:solidFill>
                    <a:latin typeface="Montserrat" panose="00000500000000000000" pitchFamily="2" charset="0"/>
                  </a:endParaRPr>
                </a:p>
              </p:txBody>
            </p:sp>
          </p:grpSp>
        </p:grpSp>
        <p:grpSp>
          <p:nvGrpSpPr>
            <p:cNvPr id="60437" name="Group 43">
              <a:extLst>
                <a:ext uri="{FF2B5EF4-FFF2-40B4-BE49-F238E27FC236}">
                  <a16:creationId xmlns:a16="http://schemas.microsoft.com/office/drawing/2014/main" id="{D6E4F5C5-5CCB-4730-BF1B-20B5585B96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37" y="2455"/>
              <a:ext cx="682" cy="1091"/>
              <a:chOff x="3537" y="2455"/>
              <a:chExt cx="682" cy="1091"/>
            </a:xfrm>
          </p:grpSpPr>
          <p:grpSp>
            <p:nvGrpSpPr>
              <p:cNvPr id="60438" name="Group 44">
                <a:extLst>
                  <a:ext uri="{FF2B5EF4-FFF2-40B4-BE49-F238E27FC236}">
                    <a16:creationId xmlns:a16="http://schemas.microsoft.com/office/drawing/2014/main" id="{3DB3891D-43F5-86F6-6F98-1B59B72E66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37" y="2455"/>
                <a:ext cx="682" cy="1091"/>
                <a:chOff x="3537" y="2455"/>
                <a:chExt cx="682" cy="1091"/>
              </a:xfrm>
            </p:grpSpPr>
            <p:sp>
              <p:nvSpPr>
                <p:cNvPr id="60455" name="Freeform 45">
                  <a:extLst>
                    <a:ext uri="{FF2B5EF4-FFF2-40B4-BE49-F238E27FC236}">
                      <a16:creationId xmlns:a16="http://schemas.microsoft.com/office/drawing/2014/main" id="{6F5819EB-E201-6777-B167-7B5A549F52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37" y="2537"/>
                  <a:ext cx="642" cy="1009"/>
                </a:xfrm>
                <a:custGeom>
                  <a:avLst/>
                  <a:gdLst>
                    <a:gd name="T0" fmla="*/ 65 w 642"/>
                    <a:gd name="T1" fmla="*/ 452 h 1009"/>
                    <a:gd name="T2" fmla="*/ 79 w 642"/>
                    <a:gd name="T3" fmla="*/ 535 h 1009"/>
                    <a:gd name="T4" fmla="*/ 84 w 642"/>
                    <a:gd name="T5" fmla="*/ 613 h 1009"/>
                    <a:gd name="T6" fmla="*/ 91 w 642"/>
                    <a:gd name="T7" fmla="*/ 677 h 1009"/>
                    <a:gd name="T8" fmla="*/ 100 w 642"/>
                    <a:gd name="T9" fmla="*/ 739 h 1009"/>
                    <a:gd name="T10" fmla="*/ 116 w 642"/>
                    <a:gd name="T11" fmla="*/ 818 h 1009"/>
                    <a:gd name="T12" fmla="*/ 141 w 642"/>
                    <a:gd name="T13" fmla="*/ 891 h 1009"/>
                    <a:gd name="T14" fmla="*/ 153 w 642"/>
                    <a:gd name="T15" fmla="*/ 922 h 1009"/>
                    <a:gd name="T16" fmla="*/ 178 w 642"/>
                    <a:gd name="T17" fmla="*/ 962 h 1009"/>
                    <a:gd name="T18" fmla="*/ 209 w 642"/>
                    <a:gd name="T19" fmla="*/ 985 h 1009"/>
                    <a:gd name="T20" fmla="*/ 234 w 642"/>
                    <a:gd name="T21" fmla="*/ 997 h 1009"/>
                    <a:gd name="T22" fmla="*/ 263 w 642"/>
                    <a:gd name="T23" fmla="*/ 1003 h 1009"/>
                    <a:gd name="T24" fmla="*/ 302 w 642"/>
                    <a:gd name="T25" fmla="*/ 1008 h 1009"/>
                    <a:gd name="T26" fmla="*/ 339 w 642"/>
                    <a:gd name="T27" fmla="*/ 1003 h 1009"/>
                    <a:gd name="T28" fmla="*/ 377 w 642"/>
                    <a:gd name="T29" fmla="*/ 993 h 1009"/>
                    <a:gd name="T30" fmla="*/ 407 w 642"/>
                    <a:gd name="T31" fmla="*/ 972 h 1009"/>
                    <a:gd name="T32" fmla="*/ 431 w 642"/>
                    <a:gd name="T33" fmla="*/ 939 h 1009"/>
                    <a:gd name="T34" fmla="*/ 452 w 642"/>
                    <a:gd name="T35" fmla="*/ 895 h 1009"/>
                    <a:gd name="T36" fmla="*/ 472 w 642"/>
                    <a:gd name="T37" fmla="*/ 854 h 1009"/>
                    <a:gd name="T38" fmla="*/ 502 w 642"/>
                    <a:gd name="T39" fmla="*/ 779 h 1009"/>
                    <a:gd name="T40" fmla="*/ 531 w 642"/>
                    <a:gd name="T41" fmla="*/ 684 h 1009"/>
                    <a:gd name="T42" fmla="*/ 552 w 642"/>
                    <a:gd name="T43" fmla="*/ 612 h 1009"/>
                    <a:gd name="T44" fmla="*/ 565 w 642"/>
                    <a:gd name="T45" fmla="*/ 526 h 1009"/>
                    <a:gd name="T46" fmla="*/ 575 w 642"/>
                    <a:gd name="T47" fmla="*/ 451 h 1009"/>
                    <a:gd name="T48" fmla="*/ 580 w 642"/>
                    <a:gd name="T49" fmla="*/ 422 h 1009"/>
                    <a:gd name="T50" fmla="*/ 599 w 642"/>
                    <a:gd name="T51" fmla="*/ 411 h 1009"/>
                    <a:gd name="T52" fmla="*/ 614 w 642"/>
                    <a:gd name="T53" fmla="*/ 400 h 1009"/>
                    <a:gd name="T54" fmla="*/ 630 w 642"/>
                    <a:gd name="T55" fmla="*/ 385 h 1009"/>
                    <a:gd name="T56" fmla="*/ 641 w 642"/>
                    <a:gd name="T57" fmla="*/ 367 h 1009"/>
                    <a:gd name="T58" fmla="*/ 639 w 642"/>
                    <a:gd name="T59" fmla="*/ 350 h 1009"/>
                    <a:gd name="T60" fmla="*/ 623 w 642"/>
                    <a:gd name="T61" fmla="*/ 335 h 1009"/>
                    <a:gd name="T62" fmla="*/ 604 w 642"/>
                    <a:gd name="T63" fmla="*/ 324 h 1009"/>
                    <a:gd name="T64" fmla="*/ 585 w 642"/>
                    <a:gd name="T65" fmla="*/ 321 h 1009"/>
                    <a:gd name="T66" fmla="*/ 585 w 642"/>
                    <a:gd name="T67" fmla="*/ 298 h 1009"/>
                    <a:gd name="T68" fmla="*/ 589 w 642"/>
                    <a:gd name="T69" fmla="*/ 237 h 1009"/>
                    <a:gd name="T70" fmla="*/ 595 w 642"/>
                    <a:gd name="T71" fmla="*/ 166 h 1009"/>
                    <a:gd name="T72" fmla="*/ 570 w 642"/>
                    <a:gd name="T73" fmla="*/ 89 h 1009"/>
                    <a:gd name="T74" fmla="*/ 537 w 642"/>
                    <a:gd name="T75" fmla="*/ 50 h 1009"/>
                    <a:gd name="T76" fmla="*/ 457 w 642"/>
                    <a:gd name="T77" fmla="*/ 7 h 1009"/>
                    <a:gd name="T78" fmla="*/ 356 w 642"/>
                    <a:gd name="T79" fmla="*/ 0 h 1009"/>
                    <a:gd name="T80" fmla="*/ 262 w 642"/>
                    <a:gd name="T81" fmla="*/ 11 h 1009"/>
                    <a:gd name="T82" fmla="*/ 151 w 642"/>
                    <a:gd name="T83" fmla="*/ 46 h 1009"/>
                    <a:gd name="T84" fmla="*/ 85 w 642"/>
                    <a:gd name="T85" fmla="*/ 116 h 1009"/>
                    <a:gd name="T86" fmla="*/ 81 w 642"/>
                    <a:gd name="T87" fmla="*/ 183 h 1009"/>
                    <a:gd name="T88" fmla="*/ 85 w 642"/>
                    <a:gd name="T89" fmla="*/ 230 h 1009"/>
                    <a:gd name="T90" fmla="*/ 81 w 642"/>
                    <a:gd name="T91" fmla="*/ 266 h 1009"/>
                    <a:gd name="T92" fmla="*/ 76 w 642"/>
                    <a:gd name="T93" fmla="*/ 291 h 1009"/>
                    <a:gd name="T94" fmla="*/ 56 w 642"/>
                    <a:gd name="T95" fmla="*/ 309 h 1009"/>
                    <a:gd name="T96" fmla="*/ 33 w 642"/>
                    <a:gd name="T97" fmla="*/ 320 h 1009"/>
                    <a:gd name="T98" fmla="*/ 9 w 642"/>
                    <a:gd name="T99" fmla="*/ 334 h 1009"/>
                    <a:gd name="T100" fmla="*/ 1 w 642"/>
                    <a:gd name="T101" fmla="*/ 352 h 1009"/>
                    <a:gd name="T102" fmla="*/ 0 w 642"/>
                    <a:gd name="T103" fmla="*/ 367 h 1009"/>
                    <a:gd name="T104" fmla="*/ 8 w 642"/>
                    <a:gd name="T105" fmla="*/ 387 h 1009"/>
                    <a:gd name="T106" fmla="*/ 35 w 642"/>
                    <a:gd name="T107" fmla="*/ 403 h 1009"/>
                    <a:gd name="T108" fmla="*/ 51 w 642"/>
                    <a:gd name="T109" fmla="*/ 411 h 1009"/>
                    <a:gd name="T110" fmla="*/ 65 w 642"/>
                    <a:gd name="T111" fmla="*/ 452 h 1009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642"/>
                    <a:gd name="T169" fmla="*/ 0 h 1009"/>
                    <a:gd name="T170" fmla="*/ 642 w 642"/>
                    <a:gd name="T171" fmla="*/ 1009 h 1009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642" h="1009">
                      <a:moveTo>
                        <a:pt x="65" y="452"/>
                      </a:moveTo>
                      <a:lnTo>
                        <a:pt x="79" y="535"/>
                      </a:lnTo>
                      <a:lnTo>
                        <a:pt x="84" y="613"/>
                      </a:lnTo>
                      <a:lnTo>
                        <a:pt x="91" y="677"/>
                      </a:lnTo>
                      <a:lnTo>
                        <a:pt x="100" y="739"/>
                      </a:lnTo>
                      <a:lnTo>
                        <a:pt x="116" y="818"/>
                      </a:lnTo>
                      <a:lnTo>
                        <a:pt x="141" y="891"/>
                      </a:lnTo>
                      <a:lnTo>
                        <a:pt x="153" y="922"/>
                      </a:lnTo>
                      <a:lnTo>
                        <a:pt x="178" y="962"/>
                      </a:lnTo>
                      <a:lnTo>
                        <a:pt x="209" y="985"/>
                      </a:lnTo>
                      <a:lnTo>
                        <a:pt x="234" y="997"/>
                      </a:lnTo>
                      <a:lnTo>
                        <a:pt x="263" y="1003"/>
                      </a:lnTo>
                      <a:lnTo>
                        <a:pt x="302" y="1008"/>
                      </a:lnTo>
                      <a:lnTo>
                        <a:pt x="339" y="1003"/>
                      </a:lnTo>
                      <a:lnTo>
                        <a:pt x="377" y="993"/>
                      </a:lnTo>
                      <a:lnTo>
                        <a:pt x="407" y="972"/>
                      </a:lnTo>
                      <a:lnTo>
                        <a:pt x="431" y="939"/>
                      </a:lnTo>
                      <a:lnTo>
                        <a:pt x="452" y="895"/>
                      </a:lnTo>
                      <a:lnTo>
                        <a:pt x="472" y="854"/>
                      </a:lnTo>
                      <a:lnTo>
                        <a:pt x="502" y="779"/>
                      </a:lnTo>
                      <a:lnTo>
                        <a:pt x="531" y="684"/>
                      </a:lnTo>
                      <a:lnTo>
                        <a:pt x="552" y="612"/>
                      </a:lnTo>
                      <a:lnTo>
                        <a:pt x="565" y="526"/>
                      </a:lnTo>
                      <a:lnTo>
                        <a:pt x="575" y="451"/>
                      </a:lnTo>
                      <a:lnTo>
                        <a:pt x="580" y="422"/>
                      </a:lnTo>
                      <a:lnTo>
                        <a:pt x="599" y="411"/>
                      </a:lnTo>
                      <a:lnTo>
                        <a:pt x="614" y="400"/>
                      </a:lnTo>
                      <a:lnTo>
                        <a:pt x="630" y="385"/>
                      </a:lnTo>
                      <a:lnTo>
                        <a:pt x="641" y="367"/>
                      </a:lnTo>
                      <a:lnTo>
                        <a:pt x="639" y="350"/>
                      </a:lnTo>
                      <a:lnTo>
                        <a:pt x="623" y="335"/>
                      </a:lnTo>
                      <a:lnTo>
                        <a:pt x="604" y="324"/>
                      </a:lnTo>
                      <a:lnTo>
                        <a:pt x="585" y="321"/>
                      </a:lnTo>
                      <a:lnTo>
                        <a:pt x="585" y="298"/>
                      </a:lnTo>
                      <a:lnTo>
                        <a:pt x="589" y="237"/>
                      </a:lnTo>
                      <a:lnTo>
                        <a:pt x="595" y="166"/>
                      </a:lnTo>
                      <a:lnTo>
                        <a:pt x="570" y="89"/>
                      </a:lnTo>
                      <a:lnTo>
                        <a:pt x="537" y="50"/>
                      </a:lnTo>
                      <a:lnTo>
                        <a:pt x="457" y="7"/>
                      </a:lnTo>
                      <a:lnTo>
                        <a:pt x="356" y="0"/>
                      </a:lnTo>
                      <a:lnTo>
                        <a:pt x="262" y="11"/>
                      </a:lnTo>
                      <a:lnTo>
                        <a:pt x="151" y="46"/>
                      </a:lnTo>
                      <a:lnTo>
                        <a:pt x="85" y="116"/>
                      </a:lnTo>
                      <a:lnTo>
                        <a:pt x="81" y="183"/>
                      </a:lnTo>
                      <a:lnTo>
                        <a:pt x="85" y="230"/>
                      </a:lnTo>
                      <a:lnTo>
                        <a:pt x="81" y="266"/>
                      </a:lnTo>
                      <a:lnTo>
                        <a:pt x="76" y="291"/>
                      </a:lnTo>
                      <a:lnTo>
                        <a:pt x="56" y="309"/>
                      </a:lnTo>
                      <a:lnTo>
                        <a:pt x="33" y="320"/>
                      </a:lnTo>
                      <a:lnTo>
                        <a:pt x="9" y="334"/>
                      </a:lnTo>
                      <a:lnTo>
                        <a:pt x="1" y="352"/>
                      </a:lnTo>
                      <a:lnTo>
                        <a:pt x="0" y="367"/>
                      </a:lnTo>
                      <a:lnTo>
                        <a:pt x="8" y="387"/>
                      </a:lnTo>
                      <a:lnTo>
                        <a:pt x="35" y="403"/>
                      </a:lnTo>
                      <a:lnTo>
                        <a:pt x="51" y="411"/>
                      </a:lnTo>
                      <a:lnTo>
                        <a:pt x="65" y="452"/>
                      </a:lnTo>
                    </a:path>
                  </a:pathLst>
                </a:custGeom>
                <a:solidFill>
                  <a:srgbClr val="E0A08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DE">
                    <a:solidFill>
                      <a:srgbClr val="242537"/>
                    </a:solidFill>
                    <a:latin typeface="Montserrat" panose="00000500000000000000" pitchFamily="2" charset="0"/>
                  </a:endParaRPr>
                </a:p>
              </p:txBody>
            </p:sp>
            <p:grpSp>
              <p:nvGrpSpPr>
                <p:cNvPr id="60456" name="Group 46">
                  <a:extLst>
                    <a:ext uri="{FF2B5EF4-FFF2-40B4-BE49-F238E27FC236}">
                      <a16:creationId xmlns:a16="http://schemas.microsoft.com/office/drawing/2014/main" id="{297B8A3D-A7E3-8EE3-20CA-F849FCC5B94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38" y="2455"/>
                  <a:ext cx="681" cy="418"/>
                  <a:chOff x="3538" y="2455"/>
                  <a:chExt cx="681" cy="418"/>
                </a:xfrm>
              </p:grpSpPr>
              <p:sp>
                <p:nvSpPr>
                  <p:cNvPr id="60457" name="Freeform 47">
                    <a:extLst>
                      <a:ext uri="{FF2B5EF4-FFF2-40B4-BE49-F238E27FC236}">
                        <a16:creationId xmlns:a16="http://schemas.microsoft.com/office/drawing/2014/main" id="{32149239-28DA-B7D7-F088-5644F5E3F2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38" y="2455"/>
                    <a:ext cx="681" cy="418"/>
                  </a:xfrm>
                  <a:custGeom>
                    <a:avLst/>
                    <a:gdLst>
                      <a:gd name="T0" fmla="*/ 540 w 681"/>
                      <a:gd name="T1" fmla="*/ 361 h 418"/>
                      <a:gd name="T2" fmla="*/ 584 w 681"/>
                      <a:gd name="T3" fmla="*/ 408 h 418"/>
                      <a:gd name="T4" fmla="*/ 608 w 681"/>
                      <a:gd name="T5" fmla="*/ 367 h 418"/>
                      <a:gd name="T6" fmla="*/ 637 w 681"/>
                      <a:gd name="T7" fmla="*/ 326 h 418"/>
                      <a:gd name="T8" fmla="*/ 650 w 681"/>
                      <a:gd name="T9" fmla="*/ 283 h 418"/>
                      <a:gd name="T10" fmla="*/ 630 w 681"/>
                      <a:gd name="T11" fmla="*/ 250 h 418"/>
                      <a:gd name="T12" fmla="*/ 673 w 681"/>
                      <a:gd name="T13" fmla="*/ 209 h 418"/>
                      <a:gd name="T14" fmla="*/ 674 w 681"/>
                      <a:gd name="T15" fmla="*/ 169 h 418"/>
                      <a:gd name="T16" fmla="*/ 614 w 681"/>
                      <a:gd name="T17" fmla="*/ 143 h 418"/>
                      <a:gd name="T18" fmla="*/ 553 w 681"/>
                      <a:gd name="T19" fmla="*/ 127 h 418"/>
                      <a:gd name="T20" fmla="*/ 516 w 681"/>
                      <a:gd name="T21" fmla="*/ 97 h 418"/>
                      <a:gd name="T22" fmla="*/ 489 w 681"/>
                      <a:gd name="T23" fmla="*/ 68 h 418"/>
                      <a:gd name="T24" fmla="*/ 444 w 681"/>
                      <a:gd name="T25" fmla="*/ 52 h 418"/>
                      <a:gd name="T26" fmla="*/ 410 w 681"/>
                      <a:gd name="T27" fmla="*/ 37 h 418"/>
                      <a:gd name="T28" fmla="*/ 406 w 681"/>
                      <a:gd name="T29" fmla="*/ 11 h 418"/>
                      <a:gd name="T30" fmla="*/ 364 w 681"/>
                      <a:gd name="T31" fmla="*/ 4 h 418"/>
                      <a:gd name="T32" fmla="*/ 296 w 681"/>
                      <a:gd name="T33" fmla="*/ 19 h 418"/>
                      <a:gd name="T34" fmla="*/ 213 w 681"/>
                      <a:gd name="T35" fmla="*/ 8 h 418"/>
                      <a:gd name="T36" fmla="*/ 148 w 681"/>
                      <a:gd name="T37" fmla="*/ 0 h 418"/>
                      <a:gd name="T38" fmla="*/ 110 w 681"/>
                      <a:gd name="T39" fmla="*/ 35 h 418"/>
                      <a:gd name="T40" fmla="*/ 67 w 681"/>
                      <a:gd name="T41" fmla="*/ 77 h 418"/>
                      <a:gd name="T42" fmla="*/ 9 w 681"/>
                      <a:gd name="T43" fmla="*/ 111 h 418"/>
                      <a:gd name="T44" fmla="*/ 19 w 681"/>
                      <a:gd name="T45" fmla="*/ 156 h 418"/>
                      <a:gd name="T46" fmla="*/ 17 w 681"/>
                      <a:gd name="T47" fmla="*/ 192 h 418"/>
                      <a:gd name="T48" fmla="*/ 2 w 681"/>
                      <a:gd name="T49" fmla="*/ 225 h 418"/>
                      <a:gd name="T50" fmla="*/ 12 w 681"/>
                      <a:gd name="T51" fmla="*/ 272 h 418"/>
                      <a:gd name="T52" fmla="*/ 24 w 681"/>
                      <a:gd name="T53" fmla="*/ 308 h 418"/>
                      <a:gd name="T54" fmla="*/ 42 w 681"/>
                      <a:gd name="T55" fmla="*/ 359 h 418"/>
                      <a:gd name="T56" fmla="*/ 65 w 681"/>
                      <a:gd name="T57" fmla="*/ 403 h 418"/>
                      <a:gd name="T58" fmla="*/ 84 w 681"/>
                      <a:gd name="T59" fmla="*/ 396 h 418"/>
                      <a:gd name="T60" fmla="*/ 130 w 681"/>
                      <a:gd name="T61" fmla="*/ 359 h 418"/>
                      <a:gd name="T62" fmla="*/ 167 w 681"/>
                      <a:gd name="T63" fmla="*/ 322 h 418"/>
                      <a:gd name="T64" fmla="*/ 167 w 681"/>
                      <a:gd name="T65" fmla="*/ 291 h 418"/>
                      <a:gd name="T66" fmla="*/ 173 w 681"/>
                      <a:gd name="T67" fmla="*/ 267 h 418"/>
                      <a:gd name="T68" fmla="*/ 160 w 681"/>
                      <a:gd name="T69" fmla="*/ 239 h 418"/>
                      <a:gd name="T70" fmla="*/ 133 w 681"/>
                      <a:gd name="T71" fmla="*/ 228 h 418"/>
                      <a:gd name="T72" fmla="*/ 142 w 681"/>
                      <a:gd name="T73" fmla="*/ 205 h 418"/>
                      <a:gd name="T74" fmla="*/ 157 w 681"/>
                      <a:gd name="T75" fmla="*/ 187 h 418"/>
                      <a:gd name="T76" fmla="*/ 164 w 681"/>
                      <a:gd name="T77" fmla="*/ 168 h 418"/>
                      <a:gd name="T78" fmla="*/ 200 w 681"/>
                      <a:gd name="T79" fmla="*/ 162 h 418"/>
                      <a:gd name="T80" fmla="*/ 234 w 681"/>
                      <a:gd name="T81" fmla="*/ 162 h 418"/>
                      <a:gd name="T82" fmla="*/ 271 w 681"/>
                      <a:gd name="T83" fmla="*/ 157 h 418"/>
                      <a:gd name="T84" fmla="*/ 302 w 681"/>
                      <a:gd name="T85" fmla="*/ 171 h 418"/>
                      <a:gd name="T86" fmla="*/ 327 w 681"/>
                      <a:gd name="T87" fmla="*/ 186 h 418"/>
                      <a:gd name="T88" fmla="*/ 370 w 681"/>
                      <a:gd name="T89" fmla="*/ 177 h 418"/>
                      <a:gd name="T90" fmla="*/ 409 w 681"/>
                      <a:gd name="T91" fmla="*/ 157 h 418"/>
                      <a:gd name="T92" fmla="*/ 432 w 681"/>
                      <a:gd name="T93" fmla="*/ 131 h 418"/>
                      <a:gd name="T94" fmla="*/ 451 w 681"/>
                      <a:gd name="T95" fmla="*/ 116 h 418"/>
                      <a:gd name="T96" fmla="*/ 491 w 681"/>
                      <a:gd name="T97" fmla="*/ 120 h 418"/>
                      <a:gd name="T98" fmla="*/ 504 w 681"/>
                      <a:gd name="T99" fmla="*/ 149 h 418"/>
                      <a:gd name="T100" fmla="*/ 524 w 681"/>
                      <a:gd name="T101" fmla="*/ 174 h 418"/>
                      <a:gd name="T102" fmla="*/ 519 w 681"/>
                      <a:gd name="T103" fmla="*/ 197 h 418"/>
                      <a:gd name="T104" fmla="*/ 513 w 681"/>
                      <a:gd name="T105" fmla="*/ 222 h 418"/>
                      <a:gd name="T106" fmla="*/ 525 w 681"/>
                      <a:gd name="T107" fmla="*/ 248 h 418"/>
                      <a:gd name="T108" fmla="*/ 526 w 681"/>
                      <a:gd name="T109" fmla="*/ 288 h 418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w 681"/>
                      <a:gd name="T166" fmla="*/ 0 h 418"/>
                      <a:gd name="T167" fmla="*/ 681 w 681"/>
                      <a:gd name="T168" fmla="*/ 418 h 418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T165" t="T166" r="T167" b="T168"/>
                    <a:pathLst>
                      <a:path w="681" h="418">
                        <a:moveTo>
                          <a:pt x="521" y="326"/>
                        </a:moveTo>
                        <a:lnTo>
                          <a:pt x="540" y="361"/>
                        </a:lnTo>
                        <a:lnTo>
                          <a:pt x="560" y="389"/>
                        </a:lnTo>
                        <a:lnTo>
                          <a:pt x="584" y="408"/>
                        </a:lnTo>
                        <a:lnTo>
                          <a:pt x="596" y="393"/>
                        </a:lnTo>
                        <a:lnTo>
                          <a:pt x="608" y="367"/>
                        </a:lnTo>
                        <a:lnTo>
                          <a:pt x="616" y="337"/>
                        </a:lnTo>
                        <a:lnTo>
                          <a:pt x="637" y="326"/>
                        </a:lnTo>
                        <a:lnTo>
                          <a:pt x="646" y="306"/>
                        </a:lnTo>
                        <a:lnTo>
                          <a:pt x="650" y="283"/>
                        </a:lnTo>
                        <a:lnTo>
                          <a:pt x="640" y="262"/>
                        </a:lnTo>
                        <a:lnTo>
                          <a:pt x="630" y="250"/>
                        </a:lnTo>
                        <a:lnTo>
                          <a:pt x="653" y="230"/>
                        </a:lnTo>
                        <a:lnTo>
                          <a:pt x="673" y="209"/>
                        </a:lnTo>
                        <a:lnTo>
                          <a:pt x="680" y="189"/>
                        </a:lnTo>
                        <a:lnTo>
                          <a:pt x="674" y="169"/>
                        </a:lnTo>
                        <a:lnTo>
                          <a:pt x="644" y="151"/>
                        </a:lnTo>
                        <a:lnTo>
                          <a:pt x="614" y="143"/>
                        </a:lnTo>
                        <a:lnTo>
                          <a:pt x="580" y="135"/>
                        </a:lnTo>
                        <a:lnTo>
                          <a:pt x="553" y="127"/>
                        </a:lnTo>
                        <a:lnTo>
                          <a:pt x="531" y="114"/>
                        </a:lnTo>
                        <a:lnTo>
                          <a:pt x="516" y="97"/>
                        </a:lnTo>
                        <a:lnTo>
                          <a:pt x="507" y="83"/>
                        </a:lnTo>
                        <a:lnTo>
                          <a:pt x="489" y="68"/>
                        </a:lnTo>
                        <a:lnTo>
                          <a:pt x="468" y="58"/>
                        </a:lnTo>
                        <a:lnTo>
                          <a:pt x="444" y="52"/>
                        </a:lnTo>
                        <a:lnTo>
                          <a:pt x="418" y="55"/>
                        </a:lnTo>
                        <a:lnTo>
                          <a:pt x="410" y="37"/>
                        </a:lnTo>
                        <a:lnTo>
                          <a:pt x="412" y="25"/>
                        </a:lnTo>
                        <a:lnTo>
                          <a:pt x="406" y="11"/>
                        </a:lnTo>
                        <a:lnTo>
                          <a:pt x="383" y="4"/>
                        </a:lnTo>
                        <a:lnTo>
                          <a:pt x="364" y="4"/>
                        </a:lnTo>
                        <a:lnTo>
                          <a:pt x="336" y="9"/>
                        </a:lnTo>
                        <a:lnTo>
                          <a:pt x="296" y="19"/>
                        </a:lnTo>
                        <a:lnTo>
                          <a:pt x="259" y="14"/>
                        </a:lnTo>
                        <a:lnTo>
                          <a:pt x="213" y="8"/>
                        </a:lnTo>
                        <a:lnTo>
                          <a:pt x="175" y="1"/>
                        </a:lnTo>
                        <a:lnTo>
                          <a:pt x="148" y="0"/>
                        </a:lnTo>
                        <a:lnTo>
                          <a:pt x="125" y="14"/>
                        </a:lnTo>
                        <a:lnTo>
                          <a:pt x="110" y="35"/>
                        </a:lnTo>
                        <a:lnTo>
                          <a:pt x="92" y="55"/>
                        </a:lnTo>
                        <a:lnTo>
                          <a:pt x="67" y="77"/>
                        </a:lnTo>
                        <a:lnTo>
                          <a:pt x="40" y="93"/>
                        </a:lnTo>
                        <a:lnTo>
                          <a:pt x="9" y="111"/>
                        </a:lnTo>
                        <a:lnTo>
                          <a:pt x="7" y="132"/>
                        </a:lnTo>
                        <a:lnTo>
                          <a:pt x="19" y="156"/>
                        </a:lnTo>
                        <a:lnTo>
                          <a:pt x="24" y="171"/>
                        </a:lnTo>
                        <a:lnTo>
                          <a:pt x="17" y="192"/>
                        </a:lnTo>
                        <a:lnTo>
                          <a:pt x="8" y="209"/>
                        </a:lnTo>
                        <a:lnTo>
                          <a:pt x="2" y="225"/>
                        </a:lnTo>
                        <a:lnTo>
                          <a:pt x="0" y="250"/>
                        </a:lnTo>
                        <a:lnTo>
                          <a:pt x="12" y="272"/>
                        </a:lnTo>
                        <a:lnTo>
                          <a:pt x="22" y="289"/>
                        </a:lnTo>
                        <a:lnTo>
                          <a:pt x="24" y="308"/>
                        </a:lnTo>
                        <a:lnTo>
                          <a:pt x="30" y="335"/>
                        </a:lnTo>
                        <a:lnTo>
                          <a:pt x="42" y="359"/>
                        </a:lnTo>
                        <a:lnTo>
                          <a:pt x="50" y="380"/>
                        </a:lnTo>
                        <a:lnTo>
                          <a:pt x="65" y="403"/>
                        </a:lnTo>
                        <a:lnTo>
                          <a:pt x="75" y="417"/>
                        </a:lnTo>
                        <a:lnTo>
                          <a:pt x="84" y="396"/>
                        </a:lnTo>
                        <a:lnTo>
                          <a:pt x="102" y="374"/>
                        </a:lnTo>
                        <a:lnTo>
                          <a:pt x="130" y="359"/>
                        </a:lnTo>
                        <a:lnTo>
                          <a:pt x="153" y="339"/>
                        </a:lnTo>
                        <a:lnTo>
                          <a:pt x="167" y="322"/>
                        </a:lnTo>
                        <a:lnTo>
                          <a:pt x="171" y="305"/>
                        </a:lnTo>
                        <a:lnTo>
                          <a:pt x="167" y="291"/>
                        </a:lnTo>
                        <a:lnTo>
                          <a:pt x="170" y="278"/>
                        </a:lnTo>
                        <a:lnTo>
                          <a:pt x="173" y="267"/>
                        </a:lnTo>
                        <a:lnTo>
                          <a:pt x="171" y="255"/>
                        </a:lnTo>
                        <a:lnTo>
                          <a:pt x="160" y="239"/>
                        </a:lnTo>
                        <a:lnTo>
                          <a:pt x="146" y="233"/>
                        </a:lnTo>
                        <a:lnTo>
                          <a:pt x="133" y="228"/>
                        </a:lnTo>
                        <a:lnTo>
                          <a:pt x="135" y="217"/>
                        </a:lnTo>
                        <a:lnTo>
                          <a:pt x="142" y="205"/>
                        </a:lnTo>
                        <a:lnTo>
                          <a:pt x="152" y="192"/>
                        </a:lnTo>
                        <a:lnTo>
                          <a:pt x="157" y="187"/>
                        </a:lnTo>
                        <a:lnTo>
                          <a:pt x="159" y="177"/>
                        </a:lnTo>
                        <a:lnTo>
                          <a:pt x="164" y="168"/>
                        </a:lnTo>
                        <a:lnTo>
                          <a:pt x="178" y="162"/>
                        </a:lnTo>
                        <a:lnTo>
                          <a:pt x="200" y="162"/>
                        </a:lnTo>
                        <a:lnTo>
                          <a:pt x="219" y="162"/>
                        </a:lnTo>
                        <a:lnTo>
                          <a:pt x="234" y="162"/>
                        </a:lnTo>
                        <a:lnTo>
                          <a:pt x="252" y="157"/>
                        </a:lnTo>
                        <a:lnTo>
                          <a:pt x="271" y="157"/>
                        </a:lnTo>
                        <a:lnTo>
                          <a:pt x="290" y="163"/>
                        </a:lnTo>
                        <a:lnTo>
                          <a:pt x="302" y="171"/>
                        </a:lnTo>
                        <a:lnTo>
                          <a:pt x="312" y="179"/>
                        </a:lnTo>
                        <a:lnTo>
                          <a:pt x="327" y="186"/>
                        </a:lnTo>
                        <a:lnTo>
                          <a:pt x="350" y="184"/>
                        </a:lnTo>
                        <a:lnTo>
                          <a:pt x="370" y="177"/>
                        </a:lnTo>
                        <a:lnTo>
                          <a:pt x="387" y="170"/>
                        </a:lnTo>
                        <a:lnTo>
                          <a:pt x="409" y="157"/>
                        </a:lnTo>
                        <a:lnTo>
                          <a:pt x="423" y="145"/>
                        </a:lnTo>
                        <a:lnTo>
                          <a:pt x="432" y="131"/>
                        </a:lnTo>
                        <a:lnTo>
                          <a:pt x="439" y="120"/>
                        </a:lnTo>
                        <a:lnTo>
                          <a:pt x="451" y="116"/>
                        </a:lnTo>
                        <a:lnTo>
                          <a:pt x="468" y="118"/>
                        </a:lnTo>
                        <a:lnTo>
                          <a:pt x="491" y="120"/>
                        </a:lnTo>
                        <a:lnTo>
                          <a:pt x="497" y="134"/>
                        </a:lnTo>
                        <a:lnTo>
                          <a:pt x="504" y="149"/>
                        </a:lnTo>
                        <a:lnTo>
                          <a:pt x="514" y="163"/>
                        </a:lnTo>
                        <a:lnTo>
                          <a:pt x="524" y="174"/>
                        </a:lnTo>
                        <a:lnTo>
                          <a:pt x="528" y="184"/>
                        </a:lnTo>
                        <a:lnTo>
                          <a:pt x="519" y="197"/>
                        </a:lnTo>
                        <a:lnTo>
                          <a:pt x="513" y="210"/>
                        </a:lnTo>
                        <a:lnTo>
                          <a:pt x="513" y="222"/>
                        </a:lnTo>
                        <a:lnTo>
                          <a:pt x="519" y="236"/>
                        </a:lnTo>
                        <a:lnTo>
                          <a:pt x="525" y="248"/>
                        </a:lnTo>
                        <a:lnTo>
                          <a:pt x="539" y="259"/>
                        </a:lnTo>
                        <a:lnTo>
                          <a:pt x="526" y="288"/>
                        </a:lnTo>
                        <a:lnTo>
                          <a:pt x="521" y="326"/>
                        </a:lnTo>
                      </a:path>
                    </a:pathLst>
                  </a:custGeom>
                  <a:solidFill>
                    <a:srgbClr val="A0400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DE">
                      <a:solidFill>
                        <a:srgbClr val="242537"/>
                      </a:solidFill>
                      <a:latin typeface="Montserrat" panose="00000500000000000000" pitchFamily="2" charset="0"/>
                    </a:endParaRPr>
                  </a:p>
                </p:txBody>
              </p:sp>
              <p:grpSp>
                <p:nvGrpSpPr>
                  <p:cNvPr id="60458" name="Group 48">
                    <a:extLst>
                      <a:ext uri="{FF2B5EF4-FFF2-40B4-BE49-F238E27FC236}">
                        <a16:creationId xmlns:a16="http://schemas.microsoft.com/office/drawing/2014/main" id="{287E7F29-7FC1-7820-59B6-936331CC09F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628" y="2533"/>
                    <a:ext cx="500" cy="215"/>
                    <a:chOff x="3628" y="2533"/>
                    <a:chExt cx="500" cy="215"/>
                  </a:xfrm>
                </p:grpSpPr>
                <p:sp>
                  <p:nvSpPr>
                    <p:cNvPr id="60459" name="Freeform 49">
                      <a:extLst>
                        <a:ext uri="{FF2B5EF4-FFF2-40B4-BE49-F238E27FC236}">
                          <a16:creationId xmlns:a16="http://schemas.microsoft.com/office/drawing/2014/main" id="{D91BEE86-2C45-8313-201B-67D44465ED0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735" y="2551"/>
                      <a:ext cx="82" cy="65"/>
                    </a:xfrm>
                    <a:custGeom>
                      <a:avLst/>
                      <a:gdLst>
                        <a:gd name="T0" fmla="*/ 81 w 82"/>
                        <a:gd name="T1" fmla="*/ 64 h 65"/>
                        <a:gd name="T2" fmla="*/ 58 w 82"/>
                        <a:gd name="T3" fmla="*/ 55 h 65"/>
                        <a:gd name="T4" fmla="*/ 45 w 82"/>
                        <a:gd name="T5" fmla="*/ 33 h 65"/>
                        <a:gd name="T6" fmla="*/ 51 w 82"/>
                        <a:gd name="T7" fmla="*/ 18 h 65"/>
                        <a:gd name="T8" fmla="*/ 67 w 82"/>
                        <a:gd name="T9" fmla="*/ 0 h 65"/>
                        <a:gd name="T10" fmla="*/ 55 w 82"/>
                        <a:gd name="T11" fmla="*/ 5 h 65"/>
                        <a:gd name="T12" fmla="*/ 46 w 82"/>
                        <a:gd name="T13" fmla="*/ 12 h 65"/>
                        <a:gd name="T14" fmla="*/ 34 w 82"/>
                        <a:gd name="T15" fmla="*/ 22 h 65"/>
                        <a:gd name="T16" fmla="*/ 34 w 82"/>
                        <a:gd name="T17" fmla="*/ 34 h 65"/>
                        <a:gd name="T18" fmla="*/ 38 w 82"/>
                        <a:gd name="T19" fmla="*/ 42 h 65"/>
                        <a:gd name="T20" fmla="*/ 36 w 82"/>
                        <a:gd name="T21" fmla="*/ 53 h 65"/>
                        <a:gd name="T22" fmla="*/ 28 w 82"/>
                        <a:gd name="T23" fmla="*/ 47 h 65"/>
                        <a:gd name="T24" fmla="*/ 11 w 82"/>
                        <a:gd name="T25" fmla="*/ 37 h 65"/>
                        <a:gd name="T26" fmla="*/ 9 w 82"/>
                        <a:gd name="T27" fmla="*/ 24 h 65"/>
                        <a:gd name="T28" fmla="*/ 0 w 82"/>
                        <a:gd name="T29" fmla="*/ 39 h 65"/>
                        <a:gd name="T30" fmla="*/ 12 w 82"/>
                        <a:gd name="T31" fmla="*/ 53 h 65"/>
                        <a:gd name="T32" fmla="*/ 17 w 82"/>
                        <a:gd name="T33" fmla="*/ 64 h 65"/>
                        <a:gd name="T34" fmla="*/ 37 w 82"/>
                        <a:gd name="T35" fmla="*/ 63 h 65"/>
                        <a:gd name="T36" fmla="*/ 59 w 82"/>
                        <a:gd name="T37" fmla="*/ 59 h 65"/>
                        <a:gd name="T38" fmla="*/ 81 w 82"/>
                        <a:gd name="T39" fmla="*/ 64 h 65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w 82"/>
                        <a:gd name="T61" fmla="*/ 0 h 65"/>
                        <a:gd name="T62" fmla="*/ 82 w 82"/>
                        <a:gd name="T63" fmla="*/ 65 h 65"/>
                      </a:gdLst>
                      <a:ahLst/>
                      <a:cxnLst>
                        <a:cxn ang="T40">
                          <a:pos x="T0" y="T1"/>
                        </a:cxn>
                        <a:cxn ang="T41">
                          <a:pos x="T2" y="T3"/>
                        </a:cxn>
                        <a:cxn ang="T42">
                          <a:pos x="T4" y="T5"/>
                        </a:cxn>
                        <a:cxn ang="T43">
                          <a:pos x="T6" y="T7"/>
                        </a:cxn>
                        <a:cxn ang="T44">
                          <a:pos x="T8" y="T9"/>
                        </a:cxn>
                        <a:cxn ang="T45">
                          <a:pos x="T10" y="T11"/>
                        </a:cxn>
                        <a:cxn ang="T46">
                          <a:pos x="T12" y="T13"/>
                        </a:cxn>
                        <a:cxn ang="T47">
                          <a:pos x="T14" y="T15"/>
                        </a:cxn>
                        <a:cxn ang="T48">
                          <a:pos x="T16" y="T17"/>
                        </a:cxn>
                        <a:cxn ang="T49">
                          <a:pos x="T18" y="T19"/>
                        </a:cxn>
                        <a:cxn ang="T50">
                          <a:pos x="T20" y="T21"/>
                        </a:cxn>
                        <a:cxn ang="T51">
                          <a:pos x="T22" y="T23"/>
                        </a:cxn>
                        <a:cxn ang="T52">
                          <a:pos x="T24" y="T25"/>
                        </a:cxn>
                        <a:cxn ang="T53">
                          <a:pos x="T26" y="T27"/>
                        </a:cxn>
                        <a:cxn ang="T54">
                          <a:pos x="T28" y="T29"/>
                        </a:cxn>
                        <a:cxn ang="T55">
                          <a:pos x="T30" y="T31"/>
                        </a:cxn>
                        <a:cxn ang="T56">
                          <a:pos x="T32" y="T33"/>
                        </a:cxn>
                        <a:cxn ang="T57">
                          <a:pos x="T34" y="T35"/>
                        </a:cxn>
                        <a:cxn ang="T58">
                          <a:pos x="T36" y="T37"/>
                        </a:cxn>
                        <a:cxn ang="T59">
                          <a:pos x="T38" y="T39"/>
                        </a:cxn>
                      </a:cxnLst>
                      <a:rect l="T60" t="T61" r="T62" b="T63"/>
                      <a:pathLst>
                        <a:path w="82" h="65">
                          <a:moveTo>
                            <a:pt x="81" y="64"/>
                          </a:moveTo>
                          <a:lnTo>
                            <a:pt x="58" y="55"/>
                          </a:lnTo>
                          <a:lnTo>
                            <a:pt x="45" y="33"/>
                          </a:lnTo>
                          <a:lnTo>
                            <a:pt x="51" y="18"/>
                          </a:lnTo>
                          <a:lnTo>
                            <a:pt x="67" y="0"/>
                          </a:lnTo>
                          <a:lnTo>
                            <a:pt x="55" y="5"/>
                          </a:lnTo>
                          <a:lnTo>
                            <a:pt x="46" y="12"/>
                          </a:lnTo>
                          <a:lnTo>
                            <a:pt x="34" y="22"/>
                          </a:lnTo>
                          <a:lnTo>
                            <a:pt x="34" y="34"/>
                          </a:lnTo>
                          <a:lnTo>
                            <a:pt x="38" y="42"/>
                          </a:lnTo>
                          <a:lnTo>
                            <a:pt x="36" y="53"/>
                          </a:lnTo>
                          <a:lnTo>
                            <a:pt x="28" y="47"/>
                          </a:lnTo>
                          <a:lnTo>
                            <a:pt x="11" y="37"/>
                          </a:lnTo>
                          <a:lnTo>
                            <a:pt x="9" y="24"/>
                          </a:lnTo>
                          <a:lnTo>
                            <a:pt x="0" y="39"/>
                          </a:lnTo>
                          <a:lnTo>
                            <a:pt x="12" y="53"/>
                          </a:lnTo>
                          <a:lnTo>
                            <a:pt x="17" y="64"/>
                          </a:lnTo>
                          <a:lnTo>
                            <a:pt x="37" y="63"/>
                          </a:lnTo>
                          <a:lnTo>
                            <a:pt x="59" y="59"/>
                          </a:lnTo>
                          <a:lnTo>
                            <a:pt x="81" y="64"/>
                          </a:lnTo>
                        </a:path>
                      </a:pathLst>
                    </a:custGeom>
                    <a:solidFill>
                      <a:srgbClr val="604020"/>
                    </a:solidFill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DE">
                        <a:solidFill>
                          <a:srgbClr val="242537"/>
                        </a:solidFill>
                        <a:latin typeface="Montserrat" panose="00000500000000000000" pitchFamily="2" charset="0"/>
                      </a:endParaRPr>
                    </a:p>
                  </p:txBody>
                </p:sp>
                <p:sp>
                  <p:nvSpPr>
                    <p:cNvPr id="60460" name="Freeform 50">
                      <a:extLst>
                        <a:ext uri="{FF2B5EF4-FFF2-40B4-BE49-F238E27FC236}">
                          <a16:creationId xmlns:a16="http://schemas.microsoft.com/office/drawing/2014/main" id="{A7D78B0A-7F04-9A8C-8267-11407B2F400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946" y="2533"/>
                      <a:ext cx="47" cy="41"/>
                    </a:xfrm>
                    <a:custGeom>
                      <a:avLst/>
                      <a:gdLst>
                        <a:gd name="T0" fmla="*/ 29 w 47"/>
                        <a:gd name="T1" fmla="*/ 40 h 41"/>
                        <a:gd name="T2" fmla="*/ 35 w 47"/>
                        <a:gd name="T3" fmla="*/ 19 h 41"/>
                        <a:gd name="T4" fmla="*/ 29 w 47"/>
                        <a:gd name="T5" fmla="*/ 10 h 41"/>
                        <a:gd name="T6" fmla="*/ 15 w 47"/>
                        <a:gd name="T7" fmla="*/ 5 h 41"/>
                        <a:gd name="T8" fmla="*/ 0 w 47"/>
                        <a:gd name="T9" fmla="*/ 6 h 41"/>
                        <a:gd name="T10" fmla="*/ 12 w 47"/>
                        <a:gd name="T11" fmla="*/ 0 h 41"/>
                        <a:gd name="T12" fmla="*/ 29 w 47"/>
                        <a:gd name="T13" fmla="*/ 2 h 41"/>
                        <a:gd name="T14" fmla="*/ 45 w 47"/>
                        <a:gd name="T15" fmla="*/ 13 h 41"/>
                        <a:gd name="T16" fmla="*/ 46 w 47"/>
                        <a:gd name="T17" fmla="*/ 24 h 41"/>
                        <a:gd name="T18" fmla="*/ 29 w 47"/>
                        <a:gd name="T19" fmla="*/ 40 h 41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47"/>
                        <a:gd name="T31" fmla="*/ 0 h 41"/>
                        <a:gd name="T32" fmla="*/ 47 w 47"/>
                        <a:gd name="T33" fmla="*/ 41 h 41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47" h="41">
                          <a:moveTo>
                            <a:pt x="29" y="40"/>
                          </a:moveTo>
                          <a:lnTo>
                            <a:pt x="35" y="19"/>
                          </a:lnTo>
                          <a:lnTo>
                            <a:pt x="29" y="10"/>
                          </a:lnTo>
                          <a:lnTo>
                            <a:pt x="15" y="5"/>
                          </a:lnTo>
                          <a:lnTo>
                            <a:pt x="0" y="6"/>
                          </a:lnTo>
                          <a:lnTo>
                            <a:pt x="12" y="0"/>
                          </a:lnTo>
                          <a:lnTo>
                            <a:pt x="29" y="2"/>
                          </a:lnTo>
                          <a:lnTo>
                            <a:pt x="45" y="13"/>
                          </a:lnTo>
                          <a:lnTo>
                            <a:pt x="46" y="24"/>
                          </a:lnTo>
                          <a:lnTo>
                            <a:pt x="29" y="40"/>
                          </a:lnTo>
                        </a:path>
                      </a:pathLst>
                    </a:custGeom>
                    <a:solidFill>
                      <a:srgbClr val="604020"/>
                    </a:solidFill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DE">
                        <a:solidFill>
                          <a:srgbClr val="242537"/>
                        </a:solidFill>
                        <a:latin typeface="Montserrat" panose="00000500000000000000" pitchFamily="2" charset="0"/>
                      </a:endParaRPr>
                    </a:p>
                  </p:txBody>
                </p:sp>
                <p:sp>
                  <p:nvSpPr>
                    <p:cNvPr id="60461" name="Freeform 51">
                      <a:extLst>
                        <a:ext uri="{FF2B5EF4-FFF2-40B4-BE49-F238E27FC236}">
                          <a16:creationId xmlns:a16="http://schemas.microsoft.com/office/drawing/2014/main" id="{AF80C732-2C72-FBB6-A8A1-1EA89559E34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628" y="2642"/>
                      <a:ext cx="41" cy="40"/>
                    </a:xfrm>
                    <a:custGeom>
                      <a:avLst/>
                      <a:gdLst>
                        <a:gd name="T0" fmla="*/ 40 w 41"/>
                        <a:gd name="T1" fmla="*/ 36 h 40"/>
                        <a:gd name="T2" fmla="*/ 16 w 41"/>
                        <a:gd name="T3" fmla="*/ 33 h 40"/>
                        <a:gd name="T4" fmla="*/ 13 w 41"/>
                        <a:gd name="T5" fmla="*/ 29 h 40"/>
                        <a:gd name="T6" fmla="*/ 3 w 41"/>
                        <a:gd name="T7" fmla="*/ 11 h 40"/>
                        <a:gd name="T8" fmla="*/ 3 w 41"/>
                        <a:gd name="T9" fmla="*/ 0 h 40"/>
                        <a:gd name="T10" fmla="*/ 0 w 41"/>
                        <a:gd name="T11" fmla="*/ 17 h 40"/>
                        <a:gd name="T12" fmla="*/ 3 w 41"/>
                        <a:gd name="T13" fmla="*/ 30 h 40"/>
                        <a:gd name="T14" fmla="*/ 10 w 41"/>
                        <a:gd name="T15" fmla="*/ 39 h 40"/>
                        <a:gd name="T16" fmla="*/ 40 w 41"/>
                        <a:gd name="T17" fmla="*/ 36 h 40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41"/>
                        <a:gd name="T28" fmla="*/ 0 h 40"/>
                        <a:gd name="T29" fmla="*/ 41 w 41"/>
                        <a:gd name="T30" fmla="*/ 40 h 40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41" h="40">
                          <a:moveTo>
                            <a:pt x="40" y="36"/>
                          </a:moveTo>
                          <a:lnTo>
                            <a:pt x="16" y="33"/>
                          </a:lnTo>
                          <a:lnTo>
                            <a:pt x="13" y="29"/>
                          </a:lnTo>
                          <a:lnTo>
                            <a:pt x="3" y="11"/>
                          </a:lnTo>
                          <a:lnTo>
                            <a:pt x="3" y="0"/>
                          </a:lnTo>
                          <a:lnTo>
                            <a:pt x="0" y="17"/>
                          </a:lnTo>
                          <a:lnTo>
                            <a:pt x="3" y="30"/>
                          </a:lnTo>
                          <a:lnTo>
                            <a:pt x="10" y="39"/>
                          </a:lnTo>
                          <a:lnTo>
                            <a:pt x="40" y="36"/>
                          </a:lnTo>
                        </a:path>
                      </a:pathLst>
                    </a:custGeom>
                    <a:solidFill>
                      <a:srgbClr val="604020"/>
                    </a:solidFill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DE">
                        <a:solidFill>
                          <a:srgbClr val="242537"/>
                        </a:solidFill>
                        <a:latin typeface="Montserrat" panose="00000500000000000000" pitchFamily="2" charset="0"/>
                      </a:endParaRPr>
                    </a:p>
                  </p:txBody>
                </p:sp>
                <p:sp>
                  <p:nvSpPr>
                    <p:cNvPr id="60462" name="Freeform 52">
                      <a:extLst>
                        <a:ext uri="{FF2B5EF4-FFF2-40B4-BE49-F238E27FC236}">
                          <a16:creationId xmlns:a16="http://schemas.microsoft.com/office/drawing/2014/main" id="{749BCC6E-202B-F860-AC35-9CA26522A68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633" y="2679"/>
                      <a:ext cx="36" cy="43"/>
                    </a:xfrm>
                    <a:custGeom>
                      <a:avLst/>
                      <a:gdLst>
                        <a:gd name="T0" fmla="*/ 35 w 36"/>
                        <a:gd name="T1" fmla="*/ 0 h 43"/>
                        <a:gd name="T2" fmla="*/ 9 w 36"/>
                        <a:gd name="T3" fmla="*/ 13 h 43"/>
                        <a:gd name="T4" fmla="*/ 0 w 36"/>
                        <a:gd name="T5" fmla="*/ 26 h 43"/>
                        <a:gd name="T6" fmla="*/ 2 w 36"/>
                        <a:gd name="T7" fmla="*/ 37 h 43"/>
                        <a:gd name="T8" fmla="*/ 13 w 36"/>
                        <a:gd name="T9" fmla="*/ 42 h 43"/>
                        <a:gd name="T10" fmla="*/ 13 w 36"/>
                        <a:gd name="T11" fmla="*/ 35 h 43"/>
                        <a:gd name="T12" fmla="*/ 13 w 36"/>
                        <a:gd name="T13" fmla="*/ 24 h 43"/>
                        <a:gd name="T14" fmla="*/ 21 w 36"/>
                        <a:gd name="T15" fmla="*/ 18 h 43"/>
                        <a:gd name="T16" fmla="*/ 35 w 36"/>
                        <a:gd name="T17" fmla="*/ 0 h 43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36"/>
                        <a:gd name="T28" fmla="*/ 0 h 43"/>
                        <a:gd name="T29" fmla="*/ 36 w 36"/>
                        <a:gd name="T30" fmla="*/ 43 h 43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36" h="43">
                          <a:moveTo>
                            <a:pt x="35" y="0"/>
                          </a:moveTo>
                          <a:lnTo>
                            <a:pt x="9" y="13"/>
                          </a:lnTo>
                          <a:lnTo>
                            <a:pt x="0" y="26"/>
                          </a:lnTo>
                          <a:lnTo>
                            <a:pt x="2" y="37"/>
                          </a:lnTo>
                          <a:lnTo>
                            <a:pt x="13" y="42"/>
                          </a:lnTo>
                          <a:lnTo>
                            <a:pt x="13" y="35"/>
                          </a:lnTo>
                          <a:lnTo>
                            <a:pt x="13" y="24"/>
                          </a:lnTo>
                          <a:lnTo>
                            <a:pt x="21" y="18"/>
                          </a:lnTo>
                          <a:lnTo>
                            <a:pt x="35" y="0"/>
                          </a:lnTo>
                        </a:path>
                      </a:pathLst>
                    </a:custGeom>
                    <a:solidFill>
                      <a:srgbClr val="604020"/>
                    </a:solidFill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DE">
                        <a:solidFill>
                          <a:srgbClr val="242537"/>
                        </a:solidFill>
                        <a:latin typeface="Montserrat" panose="00000500000000000000" pitchFamily="2" charset="0"/>
                      </a:endParaRPr>
                    </a:p>
                  </p:txBody>
                </p:sp>
                <p:sp>
                  <p:nvSpPr>
                    <p:cNvPr id="60463" name="Freeform 53">
                      <a:extLst>
                        <a:ext uri="{FF2B5EF4-FFF2-40B4-BE49-F238E27FC236}">
                          <a16:creationId xmlns:a16="http://schemas.microsoft.com/office/drawing/2014/main" id="{3706ED6A-D367-A549-2388-A8121840496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062" y="2714"/>
                      <a:ext cx="66" cy="34"/>
                    </a:xfrm>
                    <a:custGeom>
                      <a:avLst/>
                      <a:gdLst>
                        <a:gd name="T0" fmla="*/ 12 w 66"/>
                        <a:gd name="T1" fmla="*/ 0 h 34"/>
                        <a:gd name="T2" fmla="*/ 38 w 66"/>
                        <a:gd name="T3" fmla="*/ 8 h 34"/>
                        <a:gd name="T4" fmla="*/ 53 w 66"/>
                        <a:gd name="T5" fmla="*/ 8 h 34"/>
                        <a:gd name="T6" fmla="*/ 65 w 66"/>
                        <a:gd name="T7" fmla="*/ 0 h 34"/>
                        <a:gd name="T8" fmla="*/ 56 w 66"/>
                        <a:gd name="T9" fmla="*/ 12 h 34"/>
                        <a:gd name="T10" fmla="*/ 40 w 66"/>
                        <a:gd name="T11" fmla="*/ 16 h 34"/>
                        <a:gd name="T12" fmla="*/ 46 w 66"/>
                        <a:gd name="T13" fmla="*/ 24 h 34"/>
                        <a:gd name="T14" fmla="*/ 60 w 66"/>
                        <a:gd name="T15" fmla="*/ 28 h 34"/>
                        <a:gd name="T16" fmla="*/ 33 w 66"/>
                        <a:gd name="T17" fmla="*/ 26 h 34"/>
                        <a:gd name="T18" fmla="*/ 23 w 66"/>
                        <a:gd name="T19" fmla="*/ 20 h 34"/>
                        <a:gd name="T20" fmla="*/ 16 w 66"/>
                        <a:gd name="T21" fmla="*/ 12 h 34"/>
                        <a:gd name="T22" fmla="*/ 11 w 66"/>
                        <a:gd name="T23" fmla="*/ 20 h 34"/>
                        <a:gd name="T24" fmla="*/ 10 w 66"/>
                        <a:gd name="T25" fmla="*/ 33 h 34"/>
                        <a:gd name="T26" fmla="*/ 0 w 66"/>
                        <a:gd name="T27" fmla="*/ 24 h 34"/>
                        <a:gd name="T28" fmla="*/ 4 w 66"/>
                        <a:gd name="T29" fmla="*/ 12 h 34"/>
                        <a:gd name="T30" fmla="*/ 12 w 66"/>
                        <a:gd name="T31" fmla="*/ 0 h 34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66"/>
                        <a:gd name="T49" fmla="*/ 0 h 34"/>
                        <a:gd name="T50" fmla="*/ 66 w 66"/>
                        <a:gd name="T51" fmla="*/ 34 h 34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66" h="34">
                          <a:moveTo>
                            <a:pt x="12" y="0"/>
                          </a:moveTo>
                          <a:lnTo>
                            <a:pt x="38" y="8"/>
                          </a:lnTo>
                          <a:lnTo>
                            <a:pt x="53" y="8"/>
                          </a:lnTo>
                          <a:lnTo>
                            <a:pt x="65" y="0"/>
                          </a:lnTo>
                          <a:lnTo>
                            <a:pt x="56" y="12"/>
                          </a:lnTo>
                          <a:lnTo>
                            <a:pt x="40" y="16"/>
                          </a:lnTo>
                          <a:lnTo>
                            <a:pt x="46" y="24"/>
                          </a:lnTo>
                          <a:lnTo>
                            <a:pt x="60" y="28"/>
                          </a:lnTo>
                          <a:lnTo>
                            <a:pt x="33" y="26"/>
                          </a:lnTo>
                          <a:lnTo>
                            <a:pt x="23" y="20"/>
                          </a:lnTo>
                          <a:lnTo>
                            <a:pt x="16" y="12"/>
                          </a:lnTo>
                          <a:lnTo>
                            <a:pt x="11" y="20"/>
                          </a:lnTo>
                          <a:lnTo>
                            <a:pt x="10" y="33"/>
                          </a:lnTo>
                          <a:lnTo>
                            <a:pt x="0" y="24"/>
                          </a:lnTo>
                          <a:lnTo>
                            <a:pt x="4" y="12"/>
                          </a:lnTo>
                          <a:lnTo>
                            <a:pt x="12" y="0"/>
                          </a:lnTo>
                        </a:path>
                      </a:pathLst>
                    </a:custGeom>
                    <a:solidFill>
                      <a:srgbClr val="604020"/>
                    </a:solidFill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DE">
                        <a:solidFill>
                          <a:srgbClr val="242537"/>
                        </a:solidFill>
                        <a:latin typeface="Montserrat" panose="00000500000000000000" pitchFamily="2" charset="0"/>
                      </a:endParaRPr>
                    </a:p>
                  </p:txBody>
                </p:sp>
              </p:grpSp>
            </p:grpSp>
          </p:grpSp>
          <p:grpSp>
            <p:nvGrpSpPr>
              <p:cNvPr id="60439" name="Group 54">
                <a:extLst>
                  <a:ext uri="{FF2B5EF4-FFF2-40B4-BE49-F238E27FC236}">
                    <a16:creationId xmlns:a16="http://schemas.microsoft.com/office/drawing/2014/main" id="{59D1208F-E65A-C347-876F-967FC2C862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23" y="2672"/>
                <a:ext cx="329" cy="566"/>
                <a:chOff x="3723" y="2672"/>
                <a:chExt cx="329" cy="566"/>
              </a:xfrm>
            </p:grpSpPr>
            <p:grpSp>
              <p:nvGrpSpPr>
                <p:cNvPr id="60440" name="Group 55">
                  <a:extLst>
                    <a:ext uri="{FF2B5EF4-FFF2-40B4-BE49-F238E27FC236}">
                      <a16:creationId xmlns:a16="http://schemas.microsoft.com/office/drawing/2014/main" id="{AEA79D1B-28EA-0DD6-C6D5-1A0A513EBA5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92" y="3058"/>
                  <a:ext cx="125" cy="180"/>
                  <a:chOff x="3792" y="3058"/>
                  <a:chExt cx="125" cy="180"/>
                </a:xfrm>
              </p:grpSpPr>
              <p:sp>
                <p:nvSpPr>
                  <p:cNvPr id="60449" name="Freeform 56">
                    <a:extLst>
                      <a:ext uri="{FF2B5EF4-FFF2-40B4-BE49-F238E27FC236}">
                        <a16:creationId xmlns:a16="http://schemas.microsoft.com/office/drawing/2014/main" id="{C893ABF0-A825-8CDC-F06E-99F9027611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92" y="3058"/>
                    <a:ext cx="125" cy="111"/>
                  </a:xfrm>
                  <a:custGeom>
                    <a:avLst/>
                    <a:gdLst>
                      <a:gd name="T0" fmla="*/ 6 w 125"/>
                      <a:gd name="T1" fmla="*/ 110 h 111"/>
                      <a:gd name="T2" fmla="*/ 0 w 125"/>
                      <a:gd name="T3" fmla="*/ 0 h 111"/>
                      <a:gd name="T4" fmla="*/ 19 w 125"/>
                      <a:gd name="T5" fmla="*/ 8 h 111"/>
                      <a:gd name="T6" fmla="*/ 32 w 125"/>
                      <a:gd name="T7" fmla="*/ 14 h 111"/>
                      <a:gd name="T8" fmla="*/ 49 w 125"/>
                      <a:gd name="T9" fmla="*/ 18 h 111"/>
                      <a:gd name="T10" fmla="*/ 77 w 125"/>
                      <a:gd name="T11" fmla="*/ 18 h 111"/>
                      <a:gd name="T12" fmla="*/ 94 w 125"/>
                      <a:gd name="T13" fmla="*/ 16 h 111"/>
                      <a:gd name="T14" fmla="*/ 109 w 125"/>
                      <a:gd name="T15" fmla="*/ 11 h 111"/>
                      <a:gd name="T16" fmla="*/ 124 w 125"/>
                      <a:gd name="T17" fmla="*/ 2 h 111"/>
                      <a:gd name="T18" fmla="*/ 120 w 125"/>
                      <a:gd name="T19" fmla="*/ 110 h 111"/>
                      <a:gd name="T20" fmla="*/ 6 w 125"/>
                      <a:gd name="T21" fmla="*/ 110 h 11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25"/>
                      <a:gd name="T34" fmla="*/ 0 h 111"/>
                      <a:gd name="T35" fmla="*/ 125 w 125"/>
                      <a:gd name="T36" fmla="*/ 111 h 111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25" h="111">
                        <a:moveTo>
                          <a:pt x="6" y="110"/>
                        </a:moveTo>
                        <a:lnTo>
                          <a:pt x="0" y="0"/>
                        </a:lnTo>
                        <a:lnTo>
                          <a:pt x="19" y="8"/>
                        </a:lnTo>
                        <a:lnTo>
                          <a:pt x="32" y="14"/>
                        </a:lnTo>
                        <a:lnTo>
                          <a:pt x="49" y="18"/>
                        </a:lnTo>
                        <a:lnTo>
                          <a:pt x="77" y="18"/>
                        </a:lnTo>
                        <a:lnTo>
                          <a:pt x="94" y="16"/>
                        </a:lnTo>
                        <a:lnTo>
                          <a:pt x="109" y="11"/>
                        </a:lnTo>
                        <a:lnTo>
                          <a:pt x="124" y="2"/>
                        </a:lnTo>
                        <a:lnTo>
                          <a:pt x="120" y="110"/>
                        </a:lnTo>
                        <a:lnTo>
                          <a:pt x="6" y="110"/>
                        </a:lnTo>
                      </a:path>
                    </a:pathLst>
                  </a:custGeom>
                  <a:solidFill>
                    <a:srgbClr val="00000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DE">
                      <a:solidFill>
                        <a:srgbClr val="242537"/>
                      </a:solidFill>
                      <a:latin typeface="Montserrat" panose="00000500000000000000" pitchFamily="2" charset="0"/>
                    </a:endParaRPr>
                  </a:p>
                </p:txBody>
              </p:sp>
              <p:grpSp>
                <p:nvGrpSpPr>
                  <p:cNvPr id="60450" name="Group 57">
                    <a:extLst>
                      <a:ext uri="{FF2B5EF4-FFF2-40B4-BE49-F238E27FC236}">
                        <a16:creationId xmlns:a16="http://schemas.microsoft.com/office/drawing/2014/main" id="{9FBBE55C-7FE7-F415-4D43-22036757F6D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792" y="3058"/>
                    <a:ext cx="125" cy="180"/>
                    <a:chOff x="3792" y="3058"/>
                    <a:chExt cx="125" cy="180"/>
                  </a:xfrm>
                </p:grpSpPr>
                <p:sp>
                  <p:nvSpPr>
                    <p:cNvPr id="60452" name="Oval 58">
                      <a:extLst>
                        <a:ext uri="{FF2B5EF4-FFF2-40B4-BE49-F238E27FC236}">
                          <a16:creationId xmlns:a16="http://schemas.microsoft.com/office/drawing/2014/main" id="{2DAAC1FB-3B03-D643-DEE5-87A9A574546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99" y="3092"/>
                      <a:ext cx="107" cy="1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2400">
                        <a:solidFill>
                          <a:srgbClr val="242537"/>
                        </a:solidFill>
                        <a:latin typeface="Montserrat" panose="00000500000000000000" pitchFamily="2" charset="0"/>
                      </a:endParaRPr>
                    </a:p>
                  </p:txBody>
                </p:sp>
                <p:sp>
                  <p:nvSpPr>
                    <p:cNvPr id="60453" name="Freeform 59">
                      <a:extLst>
                        <a:ext uri="{FF2B5EF4-FFF2-40B4-BE49-F238E27FC236}">
                          <a16:creationId xmlns:a16="http://schemas.microsoft.com/office/drawing/2014/main" id="{7FA62B69-A86A-F2FD-44B9-F655E8BE124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792" y="3058"/>
                      <a:ext cx="125" cy="52"/>
                    </a:xfrm>
                    <a:custGeom>
                      <a:avLst/>
                      <a:gdLst>
                        <a:gd name="T0" fmla="*/ 0 w 125"/>
                        <a:gd name="T1" fmla="*/ 0 h 52"/>
                        <a:gd name="T2" fmla="*/ 18 w 125"/>
                        <a:gd name="T3" fmla="*/ 8 h 52"/>
                        <a:gd name="T4" fmla="*/ 32 w 125"/>
                        <a:gd name="T5" fmla="*/ 14 h 52"/>
                        <a:gd name="T6" fmla="*/ 53 w 125"/>
                        <a:gd name="T7" fmla="*/ 18 h 52"/>
                        <a:gd name="T8" fmla="*/ 78 w 125"/>
                        <a:gd name="T9" fmla="*/ 18 h 52"/>
                        <a:gd name="T10" fmla="*/ 96 w 125"/>
                        <a:gd name="T11" fmla="*/ 16 h 52"/>
                        <a:gd name="T12" fmla="*/ 112 w 125"/>
                        <a:gd name="T13" fmla="*/ 8 h 52"/>
                        <a:gd name="T14" fmla="*/ 124 w 125"/>
                        <a:gd name="T15" fmla="*/ 0 h 52"/>
                        <a:gd name="T16" fmla="*/ 120 w 125"/>
                        <a:gd name="T17" fmla="*/ 51 h 52"/>
                        <a:gd name="T18" fmla="*/ 5 w 125"/>
                        <a:gd name="T19" fmla="*/ 51 h 52"/>
                        <a:gd name="T20" fmla="*/ 0 w 125"/>
                        <a:gd name="T21" fmla="*/ 0 h 52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125"/>
                        <a:gd name="T34" fmla="*/ 0 h 52"/>
                        <a:gd name="T35" fmla="*/ 125 w 125"/>
                        <a:gd name="T36" fmla="*/ 52 h 52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125" h="52">
                          <a:moveTo>
                            <a:pt x="0" y="0"/>
                          </a:moveTo>
                          <a:lnTo>
                            <a:pt x="18" y="8"/>
                          </a:lnTo>
                          <a:lnTo>
                            <a:pt x="32" y="14"/>
                          </a:lnTo>
                          <a:lnTo>
                            <a:pt x="53" y="18"/>
                          </a:lnTo>
                          <a:lnTo>
                            <a:pt x="78" y="18"/>
                          </a:lnTo>
                          <a:lnTo>
                            <a:pt x="96" y="16"/>
                          </a:lnTo>
                          <a:lnTo>
                            <a:pt x="112" y="8"/>
                          </a:lnTo>
                          <a:lnTo>
                            <a:pt x="124" y="0"/>
                          </a:lnTo>
                          <a:lnTo>
                            <a:pt x="120" y="51"/>
                          </a:lnTo>
                          <a:lnTo>
                            <a:pt x="5" y="51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DE">
                        <a:solidFill>
                          <a:srgbClr val="242537"/>
                        </a:solidFill>
                        <a:latin typeface="Montserrat" panose="00000500000000000000" pitchFamily="2" charset="0"/>
                      </a:endParaRPr>
                    </a:p>
                  </p:txBody>
                </p:sp>
                <p:sp>
                  <p:nvSpPr>
                    <p:cNvPr id="60454" name="Oval 60">
                      <a:extLst>
                        <a:ext uri="{FF2B5EF4-FFF2-40B4-BE49-F238E27FC236}">
                          <a16:creationId xmlns:a16="http://schemas.microsoft.com/office/drawing/2014/main" id="{A891AE4F-4889-F21A-721B-05331D44F2E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21" y="3171"/>
                      <a:ext cx="62" cy="67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2400">
                        <a:solidFill>
                          <a:srgbClr val="242537"/>
                        </a:solidFill>
                        <a:latin typeface="Montserrat" panose="00000500000000000000" pitchFamily="2" charset="0"/>
                      </a:endParaRPr>
                    </a:p>
                  </p:txBody>
                </p:sp>
              </p:grpSp>
              <p:sp>
                <p:nvSpPr>
                  <p:cNvPr id="60451" name="Rectangle 61">
                    <a:extLst>
                      <a:ext uri="{FF2B5EF4-FFF2-40B4-BE49-F238E27FC236}">
                        <a16:creationId xmlns:a16="http://schemas.microsoft.com/office/drawing/2014/main" id="{DC691C13-568C-0561-A926-0E7340B8F08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11" y="3158"/>
                    <a:ext cx="84" cy="23"/>
                  </a:xfrm>
                  <a:prstGeom prst="rect">
                    <a:avLst/>
                  </a:prstGeom>
                  <a:solidFill>
                    <a:srgbClr val="0000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336699"/>
                      </a:buClr>
                      <a:buSzPct val="60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A50021"/>
                      </a:buClr>
                      <a:buSzPct val="5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8000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336699"/>
                      </a:buClr>
                      <a:buSzPct val="55000"/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A50021"/>
                      </a:buClr>
                      <a:buSzPct val="50000"/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A50021"/>
                      </a:buClr>
                      <a:buSzPct val="50000"/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A50021"/>
                      </a:buClr>
                      <a:buSzPct val="50000"/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A50021"/>
                      </a:buClr>
                      <a:buSzPct val="50000"/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A50021"/>
                      </a:buClr>
                      <a:buSzPct val="50000"/>
                      <a:buFont typeface="Wingdings" panose="05000000000000000000" pitchFamily="2" charset="2"/>
                      <a:buChar char="n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2400">
                      <a:solidFill>
                        <a:srgbClr val="242537"/>
                      </a:solidFill>
                      <a:latin typeface="Montserrat" panose="00000500000000000000" pitchFamily="2" charset="0"/>
                    </a:endParaRPr>
                  </a:p>
                </p:txBody>
              </p:sp>
            </p:grpSp>
            <p:sp>
              <p:nvSpPr>
                <p:cNvPr id="60441" name="Freeform 62">
                  <a:extLst>
                    <a:ext uri="{FF2B5EF4-FFF2-40B4-BE49-F238E27FC236}">
                      <a16:creationId xmlns:a16="http://schemas.microsoft.com/office/drawing/2014/main" id="{CBE2E099-B906-8D4E-E3B2-7789AA27C3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23" y="2859"/>
                  <a:ext cx="329" cy="173"/>
                </a:xfrm>
                <a:custGeom>
                  <a:avLst/>
                  <a:gdLst>
                    <a:gd name="T0" fmla="*/ 198 w 329"/>
                    <a:gd name="T1" fmla="*/ 0 h 173"/>
                    <a:gd name="T2" fmla="*/ 249 w 329"/>
                    <a:gd name="T3" fmla="*/ 11 h 173"/>
                    <a:gd name="T4" fmla="*/ 286 w 329"/>
                    <a:gd name="T5" fmla="*/ 22 h 173"/>
                    <a:gd name="T6" fmla="*/ 311 w 329"/>
                    <a:gd name="T7" fmla="*/ 36 h 173"/>
                    <a:gd name="T8" fmla="*/ 322 w 329"/>
                    <a:gd name="T9" fmla="*/ 49 h 173"/>
                    <a:gd name="T10" fmla="*/ 328 w 329"/>
                    <a:gd name="T11" fmla="*/ 72 h 173"/>
                    <a:gd name="T12" fmla="*/ 324 w 329"/>
                    <a:gd name="T13" fmla="*/ 94 h 173"/>
                    <a:gd name="T14" fmla="*/ 314 w 329"/>
                    <a:gd name="T15" fmla="*/ 116 h 173"/>
                    <a:gd name="T16" fmla="*/ 296 w 329"/>
                    <a:gd name="T17" fmla="*/ 136 h 173"/>
                    <a:gd name="T18" fmla="*/ 271 w 329"/>
                    <a:gd name="T19" fmla="*/ 150 h 173"/>
                    <a:gd name="T20" fmla="*/ 245 w 329"/>
                    <a:gd name="T21" fmla="*/ 160 h 173"/>
                    <a:gd name="T22" fmla="*/ 211 w 329"/>
                    <a:gd name="T23" fmla="*/ 169 h 173"/>
                    <a:gd name="T24" fmla="*/ 172 w 329"/>
                    <a:gd name="T25" fmla="*/ 172 h 173"/>
                    <a:gd name="T26" fmla="*/ 129 w 329"/>
                    <a:gd name="T27" fmla="*/ 172 h 173"/>
                    <a:gd name="T28" fmla="*/ 84 w 329"/>
                    <a:gd name="T29" fmla="*/ 168 h 173"/>
                    <a:gd name="T30" fmla="*/ 40 w 329"/>
                    <a:gd name="T31" fmla="*/ 158 h 173"/>
                    <a:gd name="T32" fmla="*/ 15 w 329"/>
                    <a:gd name="T33" fmla="*/ 141 h 173"/>
                    <a:gd name="T34" fmla="*/ 1 w 329"/>
                    <a:gd name="T35" fmla="*/ 123 h 173"/>
                    <a:gd name="T36" fmla="*/ 0 w 329"/>
                    <a:gd name="T37" fmla="*/ 103 h 173"/>
                    <a:gd name="T38" fmla="*/ 4 w 329"/>
                    <a:gd name="T39" fmla="*/ 83 h 173"/>
                    <a:gd name="T40" fmla="*/ 18 w 329"/>
                    <a:gd name="T41" fmla="*/ 63 h 173"/>
                    <a:gd name="T42" fmla="*/ 32 w 329"/>
                    <a:gd name="T43" fmla="*/ 45 h 173"/>
                    <a:gd name="T44" fmla="*/ 57 w 329"/>
                    <a:gd name="T45" fmla="*/ 31 h 173"/>
                    <a:gd name="T46" fmla="*/ 44 w 329"/>
                    <a:gd name="T47" fmla="*/ 22 h 173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329"/>
                    <a:gd name="T73" fmla="*/ 0 h 173"/>
                    <a:gd name="T74" fmla="*/ 329 w 329"/>
                    <a:gd name="T75" fmla="*/ 173 h 173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329" h="173">
                      <a:moveTo>
                        <a:pt x="198" y="0"/>
                      </a:moveTo>
                      <a:lnTo>
                        <a:pt x="249" y="11"/>
                      </a:lnTo>
                      <a:lnTo>
                        <a:pt x="286" y="22"/>
                      </a:lnTo>
                      <a:lnTo>
                        <a:pt x="311" y="36"/>
                      </a:lnTo>
                      <a:lnTo>
                        <a:pt x="322" y="49"/>
                      </a:lnTo>
                      <a:lnTo>
                        <a:pt x="328" y="72"/>
                      </a:lnTo>
                      <a:lnTo>
                        <a:pt x="324" y="94"/>
                      </a:lnTo>
                      <a:lnTo>
                        <a:pt x="314" y="116"/>
                      </a:lnTo>
                      <a:lnTo>
                        <a:pt x="296" y="136"/>
                      </a:lnTo>
                      <a:lnTo>
                        <a:pt x="271" y="150"/>
                      </a:lnTo>
                      <a:lnTo>
                        <a:pt x="245" y="160"/>
                      </a:lnTo>
                      <a:lnTo>
                        <a:pt x="211" y="169"/>
                      </a:lnTo>
                      <a:lnTo>
                        <a:pt x="172" y="172"/>
                      </a:lnTo>
                      <a:lnTo>
                        <a:pt x="129" y="172"/>
                      </a:lnTo>
                      <a:lnTo>
                        <a:pt x="84" y="168"/>
                      </a:lnTo>
                      <a:lnTo>
                        <a:pt x="40" y="158"/>
                      </a:lnTo>
                      <a:lnTo>
                        <a:pt x="15" y="141"/>
                      </a:lnTo>
                      <a:lnTo>
                        <a:pt x="1" y="123"/>
                      </a:lnTo>
                      <a:lnTo>
                        <a:pt x="0" y="103"/>
                      </a:lnTo>
                      <a:lnTo>
                        <a:pt x="4" y="83"/>
                      </a:lnTo>
                      <a:lnTo>
                        <a:pt x="18" y="63"/>
                      </a:lnTo>
                      <a:lnTo>
                        <a:pt x="32" y="45"/>
                      </a:lnTo>
                      <a:lnTo>
                        <a:pt x="57" y="31"/>
                      </a:lnTo>
                      <a:lnTo>
                        <a:pt x="44" y="22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DE">
                    <a:solidFill>
                      <a:srgbClr val="242537"/>
                    </a:solidFill>
                    <a:latin typeface="Montserrat" panose="00000500000000000000" pitchFamily="2" charset="0"/>
                  </a:endParaRPr>
                </a:p>
              </p:txBody>
            </p:sp>
            <p:grpSp>
              <p:nvGrpSpPr>
                <p:cNvPr id="60442" name="Group 63">
                  <a:extLst>
                    <a:ext uri="{FF2B5EF4-FFF2-40B4-BE49-F238E27FC236}">
                      <a16:creationId xmlns:a16="http://schemas.microsoft.com/office/drawing/2014/main" id="{F2B8EF51-1349-81A5-F3F1-7E889EEE007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41" y="2672"/>
                  <a:ext cx="277" cy="157"/>
                  <a:chOff x="3741" y="2672"/>
                  <a:chExt cx="277" cy="157"/>
                </a:xfrm>
              </p:grpSpPr>
              <p:grpSp>
                <p:nvGrpSpPr>
                  <p:cNvPr id="60443" name="Group 64">
                    <a:extLst>
                      <a:ext uri="{FF2B5EF4-FFF2-40B4-BE49-F238E27FC236}">
                        <a16:creationId xmlns:a16="http://schemas.microsoft.com/office/drawing/2014/main" id="{1FE79FED-474E-6104-0FB3-77BEB9422F9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782" y="2701"/>
                    <a:ext cx="185" cy="128"/>
                    <a:chOff x="3782" y="2701"/>
                    <a:chExt cx="185" cy="128"/>
                  </a:xfrm>
                </p:grpSpPr>
                <p:sp>
                  <p:nvSpPr>
                    <p:cNvPr id="60447" name="Oval 65">
                      <a:extLst>
                        <a:ext uri="{FF2B5EF4-FFF2-40B4-BE49-F238E27FC236}">
                          <a16:creationId xmlns:a16="http://schemas.microsoft.com/office/drawing/2014/main" id="{0788FC1B-ADB4-7725-5827-E4442675A3A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33" y="2701"/>
                      <a:ext cx="34" cy="12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2400">
                        <a:solidFill>
                          <a:srgbClr val="242537"/>
                        </a:solidFill>
                        <a:latin typeface="Montserrat" panose="00000500000000000000" pitchFamily="2" charset="0"/>
                      </a:endParaRPr>
                    </a:p>
                  </p:txBody>
                </p:sp>
                <p:sp>
                  <p:nvSpPr>
                    <p:cNvPr id="60448" name="Oval 66">
                      <a:extLst>
                        <a:ext uri="{FF2B5EF4-FFF2-40B4-BE49-F238E27FC236}">
                          <a16:creationId xmlns:a16="http://schemas.microsoft.com/office/drawing/2014/main" id="{0BB17D9C-544D-BB5B-126A-C299B4EA6C7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82" y="2701"/>
                      <a:ext cx="35" cy="12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2400">
                        <a:solidFill>
                          <a:srgbClr val="242537"/>
                        </a:solidFill>
                        <a:latin typeface="Montserrat" panose="00000500000000000000" pitchFamily="2" charset="0"/>
                      </a:endParaRPr>
                    </a:p>
                  </p:txBody>
                </p:sp>
              </p:grpSp>
              <p:grpSp>
                <p:nvGrpSpPr>
                  <p:cNvPr id="60444" name="Group 67">
                    <a:extLst>
                      <a:ext uri="{FF2B5EF4-FFF2-40B4-BE49-F238E27FC236}">
                        <a16:creationId xmlns:a16="http://schemas.microsoft.com/office/drawing/2014/main" id="{BA38A144-5BB3-1EFE-2B37-18BA8F526DC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741" y="2672"/>
                    <a:ext cx="277" cy="26"/>
                    <a:chOff x="3741" y="2672"/>
                    <a:chExt cx="277" cy="26"/>
                  </a:xfrm>
                </p:grpSpPr>
                <p:sp>
                  <p:nvSpPr>
                    <p:cNvPr id="60445" name="Freeform 68">
                      <a:extLst>
                        <a:ext uri="{FF2B5EF4-FFF2-40B4-BE49-F238E27FC236}">
                          <a16:creationId xmlns:a16="http://schemas.microsoft.com/office/drawing/2014/main" id="{3A1CA6AF-AB79-4D81-AD47-851C2789DA1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741" y="2673"/>
                      <a:ext cx="110" cy="25"/>
                    </a:xfrm>
                    <a:custGeom>
                      <a:avLst/>
                      <a:gdLst>
                        <a:gd name="T0" fmla="*/ 0 w 110"/>
                        <a:gd name="T1" fmla="*/ 24 h 25"/>
                        <a:gd name="T2" fmla="*/ 25 w 110"/>
                        <a:gd name="T3" fmla="*/ 10 h 25"/>
                        <a:gd name="T4" fmla="*/ 50 w 110"/>
                        <a:gd name="T5" fmla="*/ 2 h 25"/>
                        <a:gd name="T6" fmla="*/ 81 w 110"/>
                        <a:gd name="T7" fmla="*/ 0 h 25"/>
                        <a:gd name="T8" fmla="*/ 109 w 110"/>
                        <a:gd name="T9" fmla="*/ 4 h 2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10"/>
                        <a:gd name="T16" fmla="*/ 0 h 25"/>
                        <a:gd name="T17" fmla="*/ 110 w 110"/>
                        <a:gd name="T18" fmla="*/ 25 h 2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10" h="25">
                          <a:moveTo>
                            <a:pt x="0" y="24"/>
                          </a:moveTo>
                          <a:lnTo>
                            <a:pt x="25" y="10"/>
                          </a:lnTo>
                          <a:lnTo>
                            <a:pt x="50" y="2"/>
                          </a:lnTo>
                          <a:lnTo>
                            <a:pt x="81" y="0"/>
                          </a:lnTo>
                          <a:lnTo>
                            <a:pt x="109" y="4"/>
                          </a:lnTo>
                        </a:path>
                      </a:pathLst>
                    </a:custGeom>
                    <a:noFill/>
                    <a:ln w="50800" cap="rnd">
                      <a:solidFill>
                        <a:srgbClr val="A04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DE">
                        <a:solidFill>
                          <a:srgbClr val="242537"/>
                        </a:solidFill>
                        <a:latin typeface="Montserrat" panose="00000500000000000000" pitchFamily="2" charset="0"/>
                      </a:endParaRPr>
                    </a:p>
                  </p:txBody>
                </p:sp>
                <p:sp>
                  <p:nvSpPr>
                    <p:cNvPr id="60446" name="Freeform 69">
                      <a:extLst>
                        <a:ext uri="{FF2B5EF4-FFF2-40B4-BE49-F238E27FC236}">
                          <a16:creationId xmlns:a16="http://schemas.microsoft.com/office/drawing/2014/main" id="{0D78060B-F294-5C06-AD81-0CE1A27F427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910" y="2672"/>
                      <a:ext cx="108" cy="24"/>
                    </a:xfrm>
                    <a:custGeom>
                      <a:avLst/>
                      <a:gdLst>
                        <a:gd name="T0" fmla="*/ 107 w 108"/>
                        <a:gd name="T1" fmla="*/ 23 h 24"/>
                        <a:gd name="T2" fmla="*/ 82 w 108"/>
                        <a:gd name="T3" fmla="*/ 11 h 24"/>
                        <a:gd name="T4" fmla="*/ 58 w 108"/>
                        <a:gd name="T5" fmla="*/ 3 h 24"/>
                        <a:gd name="T6" fmla="*/ 28 w 108"/>
                        <a:gd name="T7" fmla="*/ 0 h 24"/>
                        <a:gd name="T8" fmla="*/ 0 w 108"/>
                        <a:gd name="T9" fmla="*/ 3 h 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08"/>
                        <a:gd name="T16" fmla="*/ 0 h 24"/>
                        <a:gd name="T17" fmla="*/ 108 w 108"/>
                        <a:gd name="T18" fmla="*/ 24 h 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08" h="24">
                          <a:moveTo>
                            <a:pt x="107" y="23"/>
                          </a:moveTo>
                          <a:lnTo>
                            <a:pt x="82" y="11"/>
                          </a:lnTo>
                          <a:lnTo>
                            <a:pt x="58" y="3"/>
                          </a:lnTo>
                          <a:lnTo>
                            <a:pt x="28" y="0"/>
                          </a:lnTo>
                          <a:lnTo>
                            <a:pt x="0" y="3"/>
                          </a:lnTo>
                        </a:path>
                      </a:pathLst>
                    </a:custGeom>
                    <a:noFill/>
                    <a:ln w="50800" cap="rnd">
                      <a:solidFill>
                        <a:srgbClr val="A04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DE">
                        <a:solidFill>
                          <a:srgbClr val="242537"/>
                        </a:solidFill>
                        <a:latin typeface="Montserrat" panose="00000500000000000000" pitchFamily="2" charset="0"/>
                      </a:endParaRPr>
                    </a:p>
                  </p:txBody>
                </p:sp>
              </p:grpSp>
            </p:grpSp>
          </p:grpSp>
        </p:grpSp>
      </p:grpSp>
      <p:sp>
        <p:nvSpPr>
          <p:cNvPr id="60430" name="Rectangle 70">
            <a:extLst>
              <a:ext uri="{FF2B5EF4-FFF2-40B4-BE49-F238E27FC236}">
                <a16:creationId xmlns:a16="http://schemas.microsoft.com/office/drawing/2014/main" id="{DF91D2AC-053B-D449-3E84-227015A38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2738" y="4852414"/>
            <a:ext cx="1471613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n-US" sz="2000" b="1" dirty="0">
                <a:solidFill>
                  <a:srgbClr val="242537"/>
                </a:solidFill>
                <a:latin typeface="Montserrat" panose="00000500000000000000" pitchFamily="2" charset="0"/>
              </a:rPr>
              <a:t>Muestra</a:t>
            </a:r>
            <a:endParaRPr lang="es-ES_tradnl" altLang="en-US" sz="2400" b="1" dirty="0">
              <a:solidFill>
                <a:srgbClr val="242537"/>
              </a:solidFill>
              <a:latin typeface="Montserrat" panose="00000500000000000000" pitchFamily="2" charset="0"/>
            </a:endParaRPr>
          </a:p>
        </p:txBody>
      </p:sp>
      <p:sp>
        <p:nvSpPr>
          <p:cNvPr id="60431" name="Line 71">
            <a:extLst>
              <a:ext uri="{FF2B5EF4-FFF2-40B4-BE49-F238E27FC236}">
                <a16:creationId xmlns:a16="http://schemas.microsoft.com/office/drawing/2014/main" id="{12469A6F-0A78-D47C-014A-E53864A879B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581400"/>
            <a:ext cx="228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DE">
              <a:solidFill>
                <a:srgbClr val="242537"/>
              </a:solidFill>
              <a:latin typeface="Montserrat" panose="00000500000000000000" pitchFamily="2" charset="0"/>
            </a:endParaRPr>
          </a:p>
        </p:txBody>
      </p:sp>
      <p:grpSp>
        <p:nvGrpSpPr>
          <p:cNvPr id="60432" name="Group 72">
            <a:extLst>
              <a:ext uri="{FF2B5EF4-FFF2-40B4-BE49-F238E27FC236}">
                <a16:creationId xmlns:a16="http://schemas.microsoft.com/office/drawing/2014/main" id="{440CA4D2-C62C-F67D-464F-87E3755711C7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2025650"/>
            <a:ext cx="2286000" cy="1905000"/>
            <a:chOff x="4128" y="1248"/>
            <a:chExt cx="1440" cy="1200"/>
          </a:xfrm>
        </p:grpSpPr>
        <p:sp>
          <p:nvSpPr>
            <p:cNvPr id="60434" name="AutoShape 73">
              <a:extLst>
                <a:ext uri="{FF2B5EF4-FFF2-40B4-BE49-F238E27FC236}">
                  <a16:creationId xmlns:a16="http://schemas.microsoft.com/office/drawing/2014/main" id="{5E3CB37F-B64E-6CFE-A116-9CFC4372A9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248"/>
              <a:ext cx="1436" cy="1200"/>
            </a:xfrm>
            <a:prstGeom prst="wedgeRoundRectCallout">
              <a:avLst>
                <a:gd name="adj1" fmla="val -36528"/>
                <a:gd name="adj2" fmla="val 66667"/>
                <a:gd name="adj3" fmla="val 16667"/>
              </a:avLst>
            </a:prstGeom>
            <a:solidFill>
              <a:srgbClr val="FDE0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36699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00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6699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1">
                <a:solidFill>
                  <a:srgbClr val="242537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60435" name="Rectangle 74">
              <a:extLst>
                <a:ext uri="{FF2B5EF4-FFF2-40B4-BE49-F238E27FC236}">
                  <a16:creationId xmlns:a16="http://schemas.microsoft.com/office/drawing/2014/main" id="{6925CE96-71B1-914B-23E7-D9B4627CA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344"/>
              <a:ext cx="1392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336699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00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6699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l-GR" altLang="en-US" sz="2400" b="1">
                  <a:solidFill>
                    <a:srgbClr val="242537"/>
                  </a:solidFill>
                </a:rPr>
                <a:t>μ</a:t>
              </a:r>
              <a:r>
                <a:rPr lang="en-US" altLang="en-US" sz="2400" b="1">
                  <a:solidFill>
                    <a:srgbClr val="242537"/>
                  </a:solidFill>
                  <a:latin typeface="Montserrat" panose="00000500000000000000" pitchFamily="2" charset="0"/>
                </a:rPr>
                <a:t> está entre 40 y 60 con un 95% de confianza.</a:t>
              </a:r>
            </a:p>
          </p:txBody>
        </p:sp>
      </p:grpSp>
      <p:sp>
        <p:nvSpPr>
          <p:cNvPr id="60433" name="Line 75">
            <a:extLst>
              <a:ext uri="{FF2B5EF4-FFF2-40B4-BE49-F238E27FC236}">
                <a16:creationId xmlns:a16="http://schemas.microsoft.com/office/drawing/2014/main" id="{EE77DD89-97D4-11A7-1836-7781EBC5F30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7432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DE">
              <a:solidFill>
                <a:srgbClr val="242537"/>
              </a:solidFill>
              <a:latin typeface="Montserrat" panose="00000500000000000000" pitchFamily="2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1946" y="285762"/>
            <a:ext cx="8305800" cy="295465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200" b="1" i="0" u="none" strike="noStrike" kern="1200" cap="none" spc="0" normalizeH="0" baseline="0" noProof="0" dirty="0">
                <a:ln>
                  <a:noFill/>
                </a:ln>
                <a:solidFill>
                  <a:srgbClr val="242537"/>
                </a:solidFill>
                <a:effectLst/>
                <a:uLnTx/>
                <a:uFillTx/>
                <a:latin typeface="Montserrat" panose="00000500000000000000" pitchFamily="2" charset="0"/>
              </a:rPr>
              <a:t>Ejercicio Repaso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Montserrat" panose="00000500000000000000" pitchFamily="2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2400" dirty="0">
                <a:solidFill>
                  <a:schemeClr val="accent1">
                    <a:lumMod val="50000"/>
                  </a:schemeClr>
                </a:solidFill>
                <a:latin typeface="Montserrat" panose="00000500000000000000" pitchFamily="2" charset="0"/>
              </a:rPr>
              <a:t>Encontrar la media, la mediana, y la desviación estándar de la variable representada en el siguiente histograma:</a:t>
            </a:r>
            <a:endParaRPr kumimoji="0" lang="es-CO" sz="240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Montserrat" panose="000005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3200" b="0" i="0" u="none" strike="noStrike" kern="1200" cap="none" spc="0" normalizeH="0" baseline="0" noProof="0" dirty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Montserrat" panose="000005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838" y="2543072"/>
            <a:ext cx="48863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652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A87C7DAF-F768-532C-3D72-09B3BD39C47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31788"/>
            <a:ext cx="7383463" cy="990600"/>
          </a:xfrm>
        </p:spPr>
        <p:txBody>
          <a:bodyPr/>
          <a:lstStyle/>
          <a:p>
            <a:pPr eaLnBrk="1" hangingPunct="1"/>
            <a:r>
              <a:rPr lang="es-ES_tradnl" altLang="en-US" dirty="0">
                <a:solidFill>
                  <a:schemeClr val="bg1"/>
                </a:solidFill>
                <a:latin typeface="Montserrat Black" panose="00000A00000000000000" pitchFamily="2" charset="0"/>
              </a:rPr>
              <a:t>Fórmula general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1273CCE6-DEC8-A03C-8EF6-FEF29A45435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2144" y="1593436"/>
            <a:ext cx="10455214" cy="1143000"/>
          </a:xfrm>
        </p:spPr>
        <p:txBody>
          <a:bodyPr/>
          <a:lstStyle/>
          <a:p>
            <a:pPr eaLnBrk="1" hangingPunct="1"/>
            <a:r>
              <a:rPr lang="es-ES_tradnl" altLang="en-US" sz="3200" dirty="0">
                <a:solidFill>
                  <a:schemeClr val="bg1"/>
                </a:solidFill>
                <a:latin typeface="Montserrat" panose="00000500000000000000" pitchFamily="2" charset="0"/>
              </a:rPr>
              <a:t>La fórmula general para todos los intervalos de confianza es: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C9B2C71-F55E-5F3D-E036-B162C2F85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9942" y="2764732"/>
            <a:ext cx="8410575" cy="5286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_tradnl" altLang="en-US" b="1" dirty="0"/>
              <a:t>Estimado (media muestral) </a:t>
            </a:r>
            <a:r>
              <a:rPr lang="es-ES_tradnl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stem"/>
              </a:rPr>
              <a:t>±</a:t>
            </a:r>
            <a:r>
              <a:rPr lang="es-ES_tradnl" altLang="en-US" b="1" dirty="0">
                <a:sym typeface="System"/>
              </a:rPr>
              <a:t> Margen de error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A17E7D3-9548-587D-AF29-43B1AAF76B0C}"/>
              </a:ext>
            </a:extLst>
          </p:cNvPr>
          <p:cNvCxnSpPr>
            <a:cxnSpLocks/>
          </p:cNvCxnSpPr>
          <p:nvPr/>
        </p:nvCxnSpPr>
        <p:spPr>
          <a:xfrm>
            <a:off x="-1" y="1282673"/>
            <a:ext cx="545189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>
            <a:extLst>
              <a:ext uri="{FF2B5EF4-FFF2-40B4-BE49-F238E27FC236}">
                <a16:creationId xmlns:a16="http://schemas.microsoft.com/office/drawing/2014/main" id="{660B2C29-3BB7-3BC0-D2FA-290ABAE2F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22" y="4183658"/>
            <a:ext cx="11611155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# Primero </a:t>
            </a:r>
            <a:r>
              <a:rPr kumimoji="0" lang="es-CO" altLang="en-DE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creemos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 </a:t>
            </a:r>
            <a:r>
              <a:rPr kumimoji="0" lang="en-DE" altLang="en-DE" b="0" i="0" u="none" strike="noStrike" cap="none" normalizeH="0" baseline="0" dirty="0" err="1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unas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 variables</a:t>
            </a:r>
            <a:b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</a:b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 &lt;- 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0.45</a:t>
            </a:r>
            <a:b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</a:b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 &lt;- 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1000</a:t>
            </a:r>
            <a:endParaRPr kumimoji="0" lang="en-DE" altLang="en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A87C7DAF-F768-532C-3D72-09B3BD39C47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31788"/>
            <a:ext cx="7383463" cy="990600"/>
          </a:xfrm>
        </p:spPr>
        <p:txBody>
          <a:bodyPr/>
          <a:lstStyle/>
          <a:p>
            <a:pPr eaLnBrk="1" hangingPunct="1"/>
            <a:r>
              <a:rPr lang="es-ES_tradnl" altLang="en-US" dirty="0">
                <a:solidFill>
                  <a:schemeClr val="bg1"/>
                </a:solidFill>
                <a:latin typeface="Montserrat Black" panose="00000A00000000000000" pitchFamily="2" charset="0"/>
              </a:rPr>
              <a:t>Fórmula general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C9B2C71-F55E-5F3D-E036-B162C2F85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557" y="1565661"/>
            <a:ext cx="8410575" cy="5286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_tradnl" altLang="en-US" b="1" dirty="0"/>
              <a:t>Estimado (media muestral) </a:t>
            </a:r>
            <a:r>
              <a:rPr lang="es-ES_tradnl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stem"/>
              </a:rPr>
              <a:t>±</a:t>
            </a:r>
            <a:r>
              <a:rPr lang="es-ES_tradnl" altLang="en-US" b="1" dirty="0">
                <a:sym typeface="System"/>
              </a:rPr>
              <a:t> Margen de error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A17E7D3-9548-587D-AF29-43B1AAF76B0C}"/>
              </a:ext>
            </a:extLst>
          </p:cNvPr>
          <p:cNvCxnSpPr>
            <a:cxnSpLocks/>
          </p:cNvCxnSpPr>
          <p:nvPr/>
        </p:nvCxnSpPr>
        <p:spPr>
          <a:xfrm>
            <a:off x="-1" y="1282673"/>
            <a:ext cx="545189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>
            <a:extLst>
              <a:ext uri="{FF2B5EF4-FFF2-40B4-BE49-F238E27FC236}">
                <a16:creationId xmlns:a16="http://schemas.microsoft.com/office/drawing/2014/main" id="{652527D3-D304-5EA7-EEF5-B02A2233E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925" y="2422031"/>
            <a:ext cx="11697418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# Primero </a:t>
            </a:r>
            <a:r>
              <a:rPr kumimoji="0" lang="en-DE" altLang="en-DE" b="0" i="0" u="none" strike="noStrike" cap="none" normalizeH="0" baseline="0" dirty="0" err="1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incluyamos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 </a:t>
            </a:r>
            <a:r>
              <a:rPr kumimoji="0" lang="en-DE" altLang="en-DE" b="0" i="0" u="none" strike="noStrike" cap="none" normalizeH="0" baseline="0" dirty="0" err="1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unas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 variables</a:t>
            </a:r>
            <a:b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</a:b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 &lt;- 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0.45</a:t>
            </a:r>
            <a:b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</a:b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 &lt;- 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1000</a:t>
            </a:r>
            <a:b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</a:br>
            <a:b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</a:b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# </a:t>
            </a:r>
            <a:r>
              <a:rPr kumimoji="0" lang="en-DE" altLang="en-DE" b="0" i="0" u="none" strike="noStrike" cap="none" normalizeH="0" baseline="0" dirty="0" err="1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Ahora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 </a:t>
            </a:r>
            <a:r>
              <a:rPr kumimoji="0" lang="en-DE" altLang="en-DE" b="0" i="0" u="none" strike="noStrike" cap="none" normalizeH="0" baseline="0" dirty="0" err="1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calculemos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 </a:t>
            </a:r>
            <a:r>
              <a:rPr kumimoji="0" lang="en-DE" altLang="en-DE" b="0" i="0" u="none" strike="noStrike" cap="none" normalizeH="0" baseline="0" dirty="0" err="1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el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 </a:t>
            </a:r>
            <a:r>
              <a:rPr kumimoji="0" lang="en-DE" altLang="en-DE" b="0" i="0" u="none" strike="noStrike" cap="none" normalizeH="0" baseline="0" dirty="0" err="1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intervalo</a:t>
            </a:r>
            <a:b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</a:b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# la </a:t>
            </a:r>
            <a:r>
              <a:rPr kumimoji="0" lang="en-DE" altLang="en-DE" b="0" i="0" u="none" strike="noStrike" cap="none" normalizeH="0" baseline="0" dirty="0" err="1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función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 sample() que se </a:t>
            </a:r>
            <a:r>
              <a:rPr kumimoji="0" lang="en-DE" altLang="en-DE" b="0" i="0" u="none" strike="noStrike" cap="none" normalizeH="0" baseline="0" dirty="0" err="1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utiliza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 para </a:t>
            </a:r>
            <a:r>
              <a:rPr kumimoji="0" lang="en-DE" altLang="en-DE" b="0" i="0" u="none" strike="noStrike" cap="none" normalizeH="0" baseline="0" dirty="0" err="1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generar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 </a:t>
            </a:r>
            <a:r>
              <a:rPr kumimoji="0" lang="en-DE" altLang="en-DE" b="0" i="0" u="none" strike="noStrike" cap="none" normalizeH="0" baseline="0" dirty="0" err="1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una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 </a:t>
            </a:r>
            <a:r>
              <a:rPr kumimoji="0" lang="en-DE" altLang="en-DE" b="0" i="0" u="none" strike="noStrike" cap="none" normalizeH="0" baseline="0" dirty="0" err="1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muestra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 </a:t>
            </a:r>
            <a:r>
              <a:rPr kumimoji="0" lang="en-DE" altLang="en-DE" b="0" i="0" u="none" strike="noStrike" cap="none" normalizeH="0" baseline="0" dirty="0" err="1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aleatoria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.</a:t>
            </a:r>
            <a:b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</a:br>
            <a:b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</a:b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x &lt;- sample(c(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size = N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replace = TRUE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prob = c(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-p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p))</a:t>
            </a:r>
            <a:b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DE" altLang="en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x_hat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&lt;- mean(x)</a:t>
            </a:r>
            <a:b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DE" altLang="en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se_hat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&lt;- sqrt(</a:t>
            </a:r>
            <a:r>
              <a:rPr kumimoji="0" lang="en-DE" altLang="en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x_hat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* (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 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- </a:t>
            </a:r>
            <a:r>
              <a:rPr kumimoji="0" lang="en-DE" altLang="en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x_hat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)/ N)</a:t>
            </a:r>
            <a:b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c(</a:t>
            </a:r>
            <a:r>
              <a:rPr kumimoji="0" lang="en-DE" altLang="en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x_hat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- 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1.96 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* </a:t>
            </a:r>
            <a:r>
              <a:rPr kumimoji="0" lang="en-DE" altLang="en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se_hat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DE" altLang="en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x_hat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+ 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1.96 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* </a:t>
            </a:r>
            <a:r>
              <a:rPr kumimoji="0" lang="en-DE" altLang="en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se_hat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endParaRPr kumimoji="0" lang="en-DE" altLang="en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F9F602-6755-9502-B858-912382E67DF4}"/>
              </a:ext>
            </a:extLst>
          </p:cNvPr>
          <p:cNvSpPr txBox="1"/>
          <p:nvPr/>
        </p:nvSpPr>
        <p:spPr>
          <a:xfrm>
            <a:off x="301925" y="6030190"/>
            <a:ext cx="11210026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  <a:latin typeface="Montserrat" panose="00000500000000000000" pitchFamily="2" charset="0"/>
              </a:rPr>
              <a:t>Si repiten este código varias veces y creando intervalos y verán la variación aleatoria.</a:t>
            </a:r>
            <a:endParaRPr lang="en-DE" sz="2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192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A87C7DAF-F768-532C-3D72-09B3BD39C47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31788"/>
            <a:ext cx="7383463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s-ES_tradnl" altLang="en-US" sz="3600" dirty="0">
                <a:solidFill>
                  <a:schemeClr val="bg1"/>
                </a:solidFill>
                <a:latin typeface="Montserrat Black" panose="00000A00000000000000" pitchFamily="2" charset="0"/>
              </a:rPr>
              <a:t>Forma sencilla en R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A17E7D3-9548-587D-AF29-43B1AAF76B0C}"/>
              </a:ext>
            </a:extLst>
          </p:cNvPr>
          <p:cNvCxnSpPr>
            <a:cxnSpLocks/>
          </p:cNvCxnSpPr>
          <p:nvPr/>
        </p:nvCxnSpPr>
        <p:spPr>
          <a:xfrm>
            <a:off x="-1" y="1282673"/>
            <a:ext cx="545189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8C6E6BEC-3BFC-65D8-601D-3767FF632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351" y="2133249"/>
            <a:ext cx="11723298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b="0" i="0" u="none" strike="noStrike" cap="none" normalizeH="0" baseline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# Se puede realizar la prueba t para lograr esto</a:t>
            </a:r>
            <a:br>
              <a:rPr kumimoji="0" lang="en-DE" altLang="en-DE" b="0" i="0" u="none" strike="noStrike" cap="none" normalizeH="0" baseline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</a:br>
            <a:r>
              <a:rPr kumimoji="0" lang="en-DE" altLang="en-DE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resultado &lt;- t.test(x)</a:t>
            </a:r>
            <a:br>
              <a:rPr kumimoji="0" lang="en-DE" altLang="en-DE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DE" altLang="en-DE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DE" altLang="en-DE" b="0" i="0" u="none" strike="noStrike" cap="none" normalizeH="0" baseline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# Mostrar el intervalo de confianza</a:t>
            </a:r>
            <a:br>
              <a:rPr kumimoji="0" lang="en-DE" altLang="en-DE" b="0" i="0" u="none" strike="noStrike" cap="none" normalizeH="0" baseline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</a:br>
            <a:r>
              <a:rPr kumimoji="0" lang="en-DE" altLang="en-DE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print(resultado$conf.int)</a:t>
            </a:r>
            <a:endParaRPr kumimoji="0" lang="en-DE" altLang="en-DE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0563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C960EF09-BC9E-DBE0-CD7E-7D7B3F3FD71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7793038" cy="7620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s-ES_tradnl" altLang="en-US" dirty="0">
                <a:solidFill>
                  <a:schemeClr val="bg1"/>
                </a:solidFill>
                <a:latin typeface="Montserrat Black" panose="00000A00000000000000" pitchFamily="2" charset="0"/>
              </a:rPr>
              <a:t>Nivel de confianza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2104EA59-90A0-00F9-CAF1-0250146A6EC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06084" y="1426234"/>
            <a:ext cx="8631237" cy="48768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es-ES_tradnl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El nivel de confianza es: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s-ES_tradnl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Expresado en términos % (menor a 100%).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s-ES_tradnl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Un nivel que fijamos antes de construir el intervalo.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s-ES_tradnl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Es el % de intervalos, que construidos de la misma forma, contendrían el verdadero parámetro.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s-ES_tradnl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Ejemplo: Nivel de confianza = 95%. </a:t>
            </a:r>
          </a:p>
          <a:p>
            <a:pPr marL="711200" lvl="1" indent="0">
              <a:spcBef>
                <a:spcPct val="50000"/>
              </a:spcBef>
              <a:buNone/>
              <a:defRPr/>
            </a:pPr>
            <a:r>
              <a:rPr lang="es-ES_tradnl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Con 95% de confianza, el intervalo considerado contendrá el verdadero valor de la media poblacional. </a:t>
            </a:r>
            <a:endParaRPr lang="es-ES_tradnl" altLang="en-US" sz="36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eaLnBrk="1" hangingPunct="1">
              <a:defRPr/>
            </a:pPr>
            <a:endParaRPr lang="es-ES_tradnl" altLang="en-US" sz="32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B8B6BAE-E248-75E1-F54C-27F2721507F2}"/>
              </a:ext>
            </a:extLst>
          </p:cNvPr>
          <p:cNvCxnSpPr>
            <a:cxnSpLocks/>
          </p:cNvCxnSpPr>
          <p:nvPr/>
        </p:nvCxnSpPr>
        <p:spPr>
          <a:xfrm>
            <a:off x="0" y="1143000"/>
            <a:ext cx="652157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18232" y="1549610"/>
            <a:ext cx="10483850" cy="5011737"/>
          </a:xfrm>
        </p:spPr>
        <p:txBody>
          <a:bodyPr>
            <a:noAutofit/>
          </a:bodyPr>
          <a:lstStyle/>
          <a:p>
            <a:pPr marL="0" indent="0">
              <a:buClr>
                <a:schemeClr val="tx1"/>
              </a:buClr>
              <a:buSzPct val="80000"/>
              <a:buNone/>
            </a:pPr>
            <a:r>
              <a:rPr lang="es-ES" alt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Utilizando los datos de Inmunización:</a:t>
            </a:r>
            <a:endParaRPr lang="es-CO" altLang="en-US" sz="2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>
              <a:buClr>
                <a:schemeClr val="tx1"/>
              </a:buClr>
              <a:buSzPct val="80000"/>
              <a:buNone/>
            </a:pPr>
            <a:endParaRPr lang="es-CO" altLang="en-US" sz="2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457200" indent="-457200">
              <a:buClr>
                <a:schemeClr val="bg1"/>
              </a:buClr>
              <a:buSzPct val="80000"/>
              <a:buAutoNum type="alphaLcParenR"/>
            </a:pPr>
            <a:r>
              <a:rPr lang="es-CO" alt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Estime un intervalo de confianza del 95% para la media del índice de todos los países.</a:t>
            </a:r>
          </a:p>
          <a:p>
            <a:pPr marL="457200" indent="-457200">
              <a:buClr>
                <a:schemeClr val="bg1"/>
              </a:buClr>
              <a:buSzPct val="80000"/>
              <a:buAutoNum type="alphaLcParenR"/>
            </a:pPr>
            <a:r>
              <a:rPr lang="es-CO" alt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Estime un intervalo de confianza del 95%  para la media del índice de cada continente.</a:t>
            </a:r>
          </a:p>
        </p:txBody>
      </p:sp>
      <p:sp>
        <p:nvSpPr>
          <p:cNvPr id="3" name="Title 1"/>
          <p:cNvSpPr txBox="1">
            <a:spLocks noChangeArrowheads="1"/>
          </p:cNvSpPr>
          <p:nvPr/>
        </p:nvSpPr>
        <p:spPr>
          <a:xfrm>
            <a:off x="1726002" y="619395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altLang="en-US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Ejercicio</a:t>
            </a:r>
          </a:p>
        </p:txBody>
      </p:sp>
    </p:spTree>
    <p:extLst>
      <p:ext uri="{BB962C8B-B14F-4D97-AF65-F5344CB8AC3E}">
        <p14:creationId xmlns:p14="http://schemas.microsoft.com/office/powerpoint/2010/main" val="2359755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Box 1">
            <a:extLst>
              <a:ext uri="{FF2B5EF4-FFF2-40B4-BE49-F238E27FC236}">
                <a16:creationId xmlns:a16="http://schemas.microsoft.com/office/drawing/2014/main" id="{1EE068A3-EA41-6CE8-4E32-B711DD938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52401"/>
            <a:ext cx="79248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3200">
              <a:solidFill>
                <a:srgbClr val="002060"/>
              </a:solidFill>
            </a:endParaRP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64515" name="Rectángulo 2">
            <a:extLst>
              <a:ext uri="{FF2B5EF4-FFF2-40B4-BE49-F238E27FC236}">
                <a16:creationId xmlns:a16="http://schemas.microsoft.com/office/drawing/2014/main" id="{3FB99B7F-16D5-2290-C3A9-F8D39CFAF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316583"/>
            <a:ext cx="71628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s-CO" altLang="en-US" sz="4000" b="1" dirty="0">
              <a:solidFill>
                <a:schemeClr val="bg1"/>
              </a:solidFill>
              <a:latin typeface="Montserrat Black" panose="00000A00000000000000" pitchFamily="2" charset="0"/>
            </a:endParaRPr>
          </a:p>
          <a:p>
            <a:pPr algn="ctr"/>
            <a:r>
              <a:rPr lang="es-CO" altLang="en-US" sz="4000" b="1" dirty="0">
                <a:solidFill>
                  <a:schemeClr val="bg1"/>
                </a:solidFill>
                <a:latin typeface="Montserrat Black" panose="00000A00000000000000" pitchFamily="2" charset="0"/>
              </a:rPr>
              <a:t>Pruebas de hipótesis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4890338E-10DC-DE98-E901-C84CD9F5FAE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-40257"/>
            <a:ext cx="10515600" cy="1325563"/>
          </a:xfrm>
        </p:spPr>
        <p:txBody>
          <a:bodyPr/>
          <a:lstStyle/>
          <a:p>
            <a:pPr eaLnBrk="1" hangingPunct="1"/>
            <a:r>
              <a:rPr lang="es-ES_tradnl" altLang="en-US" dirty="0">
                <a:solidFill>
                  <a:schemeClr val="bg1"/>
                </a:solidFill>
                <a:latin typeface="Montserrat Black" panose="00000A00000000000000" pitchFamily="2" charset="0"/>
              </a:rPr>
              <a:t>¿Qué es una hipótesis?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CF802CE6-BA65-A666-6E86-172001120C4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2133600"/>
            <a:ext cx="8077200" cy="4419600"/>
          </a:xfrm>
        </p:spPr>
        <p:txBody>
          <a:bodyPr/>
          <a:lstStyle/>
          <a:p>
            <a:pPr eaLnBrk="1" hangingPunct="1">
              <a:lnSpc>
                <a:spcPct val="70000"/>
              </a:lnSpc>
              <a:defRPr/>
            </a:pPr>
            <a:r>
              <a:rPr lang="es-ES_tradnl" altLang="en-US" sz="3100" dirty="0">
                <a:solidFill>
                  <a:schemeClr val="bg1"/>
                </a:solidFill>
                <a:latin typeface="Montserrat" panose="00000500000000000000" pitchFamily="2" charset="0"/>
              </a:rPr>
              <a:t>Es una afirmación sobre un(os) </a:t>
            </a:r>
          </a:p>
          <a:p>
            <a:pPr marL="0" indent="0">
              <a:lnSpc>
                <a:spcPct val="70000"/>
              </a:lnSpc>
              <a:buNone/>
              <a:defRPr/>
            </a:pPr>
            <a:r>
              <a:rPr lang="es-ES_tradnl" altLang="en-US" sz="3100" dirty="0">
                <a:solidFill>
                  <a:schemeClr val="bg1"/>
                </a:solidFill>
                <a:latin typeface="Montserrat" panose="00000500000000000000" pitchFamily="2" charset="0"/>
              </a:rPr>
              <a:t>   parámetro(s) poblacional(s) (aquí </a:t>
            </a:r>
          </a:p>
          <a:p>
            <a:pPr marL="0" indent="0">
              <a:lnSpc>
                <a:spcPct val="70000"/>
              </a:lnSpc>
              <a:buNone/>
              <a:defRPr/>
            </a:pPr>
            <a:r>
              <a:rPr lang="es-ES_tradnl" altLang="en-US" sz="3100" dirty="0">
                <a:solidFill>
                  <a:schemeClr val="bg1"/>
                </a:solidFill>
                <a:latin typeface="Montserrat" panose="00000500000000000000" pitchFamily="2" charset="0"/>
              </a:rPr>
              <a:t>   la media poblacional):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  <a:defRPr/>
            </a:pPr>
            <a:endParaRPr lang="es-ES_tradnl" altLang="en-US" sz="23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s-ES_tradnl" altLang="en-US" sz="27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425450" lvl="1" indent="0">
              <a:buNone/>
              <a:defRPr/>
            </a:pPr>
            <a:endParaRPr lang="es-ES_tradnl" altLang="en-US" sz="27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367D551F-A092-C01D-26FD-EF2CEFC64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084639"/>
            <a:ext cx="6629400" cy="11969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s-ES_tradnl" altLang="en-US" sz="2400" b="1" dirty="0">
                <a:solidFill>
                  <a:srgbClr val="242537"/>
                </a:solidFill>
                <a:latin typeface="Montserrat" panose="00000500000000000000" pitchFamily="2" charset="0"/>
              </a:rPr>
              <a:t>Ejemplo:  La media del gasto mensual en servicios de telefonía celular en la ciudad es  </a:t>
            </a:r>
            <a:r>
              <a:rPr lang="es-ES_tradnl" altLang="en-US" sz="2400" b="1" dirty="0">
                <a:solidFill>
                  <a:srgbClr val="242537"/>
                </a:solidFill>
                <a:latin typeface="Montserrat" panose="00000500000000000000" pitchFamily="2" charset="0"/>
                <a:sym typeface="Symbol" panose="05050102010706020507" pitchFamily="18" charset="2"/>
              </a:rPr>
              <a:t>μ =</a:t>
            </a:r>
            <a:r>
              <a:rPr lang="es-ES_tradnl" altLang="en-US" sz="2400" b="1" dirty="0">
                <a:solidFill>
                  <a:srgbClr val="242537"/>
                </a:solidFill>
                <a:latin typeface="Montserrat" panose="00000500000000000000" pitchFamily="2" charset="0"/>
              </a:rPr>
              <a:t> $42mil al mes.</a:t>
            </a:r>
          </a:p>
        </p:txBody>
      </p:sp>
      <p:pic>
        <p:nvPicPr>
          <p:cNvPr id="66565" name="Picture 5" descr="j0174123">
            <a:extLst>
              <a:ext uri="{FF2B5EF4-FFF2-40B4-BE49-F238E27FC236}">
                <a16:creationId xmlns:a16="http://schemas.microsoft.com/office/drawing/2014/main" id="{CF1240B1-2BD5-B176-0FC0-AEE9BA4BE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75" y="1676400"/>
            <a:ext cx="1676400" cy="166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7EF5EA0-7C91-E8D8-3440-713841FA70B3}"/>
              </a:ext>
            </a:extLst>
          </p:cNvPr>
          <p:cNvCxnSpPr>
            <a:cxnSpLocks/>
          </p:cNvCxnSpPr>
          <p:nvPr/>
        </p:nvCxnSpPr>
        <p:spPr>
          <a:xfrm>
            <a:off x="0" y="1143000"/>
            <a:ext cx="863504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FCF6C47A-7627-6CCB-3EBD-0F24645A9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384" y="2425073"/>
            <a:ext cx="8481114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s-ES_tradnl" alt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18435" name="Rectangle 5">
            <a:extLst>
              <a:ext uri="{FF2B5EF4-FFF2-40B4-BE49-F238E27FC236}">
                <a16:creationId xmlns:a16="http://schemas.microsoft.com/office/drawing/2014/main" id="{EF28A261-D15A-2AD3-FF25-D74426B783B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91348" y="1478489"/>
            <a:ext cx="10597551" cy="4546600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defRPr/>
            </a:pPr>
            <a:r>
              <a:rPr lang="es-ES_tradnl" alt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Especifica la afirmación que se quiere poner a prueba</a:t>
            </a:r>
          </a:p>
          <a:p>
            <a:pPr marL="0" indent="0">
              <a:spcBef>
                <a:spcPct val="40000"/>
              </a:spcBef>
              <a:buNone/>
              <a:defRPr/>
            </a:pPr>
            <a:r>
              <a:rPr lang="es-ES_tradnl" alt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   (queremos ver si hay suficiente evidencia para descartarla)</a:t>
            </a:r>
          </a:p>
          <a:p>
            <a:pPr lvl="1" eaLnBrk="1" hangingPunct="1">
              <a:lnSpc>
                <a:spcPct val="120000"/>
              </a:lnSpc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lang="es-ES_tradnl" altLang="en-US" sz="2700" dirty="0">
                <a:solidFill>
                  <a:srgbClr val="242537"/>
                </a:solidFill>
                <a:latin typeface="Montserrat" panose="00000500000000000000" pitchFamily="2" charset="0"/>
              </a:rPr>
              <a:t>Ejemplo:  La media del diámetro de los tornillos fabricados es 30mm (                  ).</a:t>
            </a:r>
          </a:p>
          <a:p>
            <a:pPr eaLnBrk="1" hangingPunct="1">
              <a:spcBef>
                <a:spcPct val="40000"/>
              </a:spcBef>
              <a:defRPr/>
            </a:pPr>
            <a:endParaRPr lang="es-ES_tradnl" altLang="en-US" sz="105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eaLnBrk="1" hangingPunct="1">
              <a:spcBef>
                <a:spcPct val="40000"/>
              </a:spcBef>
              <a:defRPr/>
            </a:pPr>
            <a:r>
              <a:rPr lang="es-ES" altLang="en-US" sz="3100" dirty="0">
                <a:solidFill>
                  <a:schemeClr val="bg1"/>
                </a:solidFill>
                <a:latin typeface="Montserrat" panose="00000500000000000000" pitchFamily="2" charset="0"/>
              </a:rPr>
              <a:t>¡Es sobre un parámetro poblacional, no un estadístico muestral!</a:t>
            </a:r>
            <a:endParaRPr lang="es-ES_tradnl" altLang="en-US" sz="27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67589" name="Rectangle 4">
            <a:extLst>
              <a:ext uri="{FF2B5EF4-FFF2-40B4-BE49-F238E27FC236}">
                <a16:creationId xmlns:a16="http://schemas.microsoft.com/office/drawing/2014/main" id="{0A1037FD-47E8-4631-4D83-96BC9947E5E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4607" y="22224"/>
            <a:ext cx="7383463" cy="990601"/>
          </a:xfrm>
        </p:spPr>
        <p:txBody>
          <a:bodyPr/>
          <a:lstStyle/>
          <a:p>
            <a:pPr eaLnBrk="1" hangingPunct="1"/>
            <a:r>
              <a:rPr lang="es-ES_tradnl" altLang="en-US">
                <a:solidFill>
                  <a:schemeClr val="bg1"/>
                </a:solidFill>
                <a:latin typeface="Montserrat Black" panose="00000A00000000000000" pitchFamily="2" charset="0"/>
              </a:rPr>
              <a:t>Hipótesis nula, H</a:t>
            </a:r>
            <a:r>
              <a:rPr lang="es-ES_tradnl" altLang="en-US" baseline="-25000">
                <a:solidFill>
                  <a:schemeClr val="bg1"/>
                </a:solidFill>
                <a:latin typeface="Montserrat Black" panose="00000A00000000000000" pitchFamily="2" charset="0"/>
              </a:rPr>
              <a:t>0</a:t>
            </a:r>
          </a:p>
        </p:txBody>
      </p:sp>
      <p:sp>
        <p:nvSpPr>
          <p:cNvPr id="67588" name="Line 3">
            <a:extLst>
              <a:ext uri="{FF2B5EF4-FFF2-40B4-BE49-F238E27FC236}">
                <a16:creationId xmlns:a16="http://schemas.microsoft.com/office/drawing/2014/main" id="{DA4F37BF-DC62-073E-C5CC-071E160F2C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5105400"/>
            <a:ext cx="1371600" cy="990600"/>
          </a:xfrm>
          <a:prstGeom prst="line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DE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67590" name="Oval 6">
            <a:extLst>
              <a:ext uri="{FF2B5EF4-FFF2-40B4-BE49-F238E27FC236}">
                <a16:creationId xmlns:a16="http://schemas.microsoft.com/office/drawing/2014/main" id="{9F89842A-04BE-AAEE-F631-2B059E29A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876800"/>
            <a:ext cx="1981200" cy="1371600"/>
          </a:xfrm>
          <a:prstGeom prst="ellipse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_tradnl" altLang="en-US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67591" name="Oval 7">
            <a:extLst>
              <a:ext uri="{FF2B5EF4-FFF2-40B4-BE49-F238E27FC236}">
                <a16:creationId xmlns:a16="http://schemas.microsoft.com/office/drawing/2014/main" id="{1CF0B5E4-60A4-7D90-4D3A-C33088E6D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876800"/>
            <a:ext cx="1981200" cy="1371600"/>
          </a:xfrm>
          <a:prstGeom prst="ellipse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_tradnl" altLang="en-US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graphicFrame>
        <p:nvGraphicFramePr>
          <p:cNvPr id="67592" name="Object 8">
            <a:extLst>
              <a:ext uri="{FF2B5EF4-FFF2-40B4-BE49-F238E27FC236}">
                <a16:creationId xmlns:a16="http://schemas.microsoft.com/office/drawing/2014/main" id="{E15194FB-C9D4-676F-FCDE-4627E99524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2445758"/>
              </p:ext>
            </p:extLst>
          </p:nvPr>
        </p:nvGraphicFramePr>
        <p:xfrm>
          <a:off x="5382073" y="3007686"/>
          <a:ext cx="181610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4" imgW="698500" imgH="228600" progId="Equation.3">
                  <p:embed/>
                </p:oleObj>
              </mc:Choice>
              <mc:Fallback>
                <p:oleObj name="Ecuación" r:id="rId4" imgW="698500" imgH="228600" progId="Equation.3">
                  <p:embed/>
                  <p:pic>
                    <p:nvPicPr>
                      <p:cNvPr id="67592" name="Object 8">
                        <a:extLst>
                          <a:ext uri="{FF2B5EF4-FFF2-40B4-BE49-F238E27FC236}">
                            <a16:creationId xmlns:a16="http://schemas.microsoft.com/office/drawing/2014/main" id="{E15194FB-C9D4-676F-FCDE-4627E99524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2073" y="3007686"/>
                        <a:ext cx="1816100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7593" name="Object 9">
                <a:extLst>
                  <a:ext uri="{FF2B5EF4-FFF2-40B4-BE49-F238E27FC236}">
                    <a16:creationId xmlns:a16="http://schemas.microsoft.com/office/drawing/2014/main" id="{D4D4A587-1E57-6E8D-7B71-F4D99F9AEB59}"/>
                  </a:ext>
                </a:extLst>
              </p:cNvPr>
              <p:cNvSpPr txBox="1"/>
              <p:nvPr/>
            </p:nvSpPr>
            <p:spPr bwMode="auto">
              <a:xfrm>
                <a:off x="3709075" y="5267310"/>
                <a:ext cx="1846262" cy="5603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DE" sz="28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DE" sz="28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en-DE" sz="28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DE" sz="28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μ</m:t>
                      </m:r>
                      <m:r>
                        <a:rPr lang="en-DE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DE" sz="28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30</m:t>
                      </m:r>
                    </m:oMath>
                  </m:oMathPara>
                </a14:m>
                <a:endParaRPr lang="en-DE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7593" name="Object 9">
                <a:extLst>
                  <a:ext uri="{FF2B5EF4-FFF2-40B4-BE49-F238E27FC236}">
                    <a16:creationId xmlns:a16="http://schemas.microsoft.com/office/drawing/2014/main" id="{D4D4A587-1E57-6E8D-7B71-F4D99F9AE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09075" y="5267310"/>
                <a:ext cx="1846262" cy="5603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594" name="Object 10">
                <a:extLst>
                  <a:ext uri="{FF2B5EF4-FFF2-40B4-BE49-F238E27FC236}">
                    <a16:creationId xmlns:a16="http://schemas.microsoft.com/office/drawing/2014/main" id="{3510EE19-B6A0-3F77-3BB0-0E7EFB865C49}"/>
                  </a:ext>
                </a:extLst>
              </p:cNvPr>
              <p:cNvSpPr txBox="1"/>
              <p:nvPr/>
            </p:nvSpPr>
            <p:spPr bwMode="auto">
              <a:xfrm>
                <a:off x="6918325" y="5205398"/>
                <a:ext cx="1860550" cy="62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DE" sz="28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DE" sz="280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DE" sz="28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bar>
                        <m:barPr>
                          <m:pos m:val="top"/>
                          <m:ctrlPr>
                            <a:rPr lang="en-DE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m:rPr>
                              <m:sty m:val="p"/>
                            </m:rPr>
                            <a:rPr lang="en-DE" sz="28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bar>
                      <m:r>
                        <a:rPr lang="en-DE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DE" sz="28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30</m:t>
                      </m:r>
                    </m:oMath>
                  </m:oMathPara>
                </a14:m>
                <a:endParaRPr lang="en-DE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7594" name="Object 10">
                <a:extLst>
                  <a:ext uri="{FF2B5EF4-FFF2-40B4-BE49-F238E27FC236}">
                    <a16:creationId xmlns:a16="http://schemas.microsoft.com/office/drawing/2014/main" id="{3510EE19-B6A0-3F77-3BB0-0E7EFB865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18325" y="5205398"/>
                <a:ext cx="1860550" cy="6223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7595" name="Picture 3">
            <a:extLst>
              <a:ext uri="{FF2B5EF4-FFF2-40B4-BE49-F238E27FC236}">
                <a16:creationId xmlns:a16="http://schemas.microsoft.com/office/drawing/2014/main" id="{0B46A1B6-C83C-0461-3C6C-58847849A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1054" y="4459140"/>
            <a:ext cx="1315865" cy="1645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14BB407-4718-AD94-FD46-14924B0E9D89}"/>
              </a:ext>
            </a:extLst>
          </p:cNvPr>
          <p:cNvCxnSpPr>
            <a:cxnSpLocks/>
          </p:cNvCxnSpPr>
          <p:nvPr/>
        </p:nvCxnSpPr>
        <p:spPr>
          <a:xfrm>
            <a:off x="0" y="1012825"/>
            <a:ext cx="637492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6FDE3525-B6EE-0EA8-5C51-2CB669401A1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5756" y="131434"/>
            <a:ext cx="7793037" cy="838200"/>
          </a:xfrm>
        </p:spPr>
        <p:txBody>
          <a:bodyPr/>
          <a:lstStyle/>
          <a:p>
            <a:pPr eaLnBrk="1" hangingPunct="1"/>
            <a:r>
              <a:rPr lang="es-ES_tradnl" altLang="en-US">
                <a:solidFill>
                  <a:schemeClr val="bg1"/>
                </a:solidFill>
                <a:latin typeface="Montserrat Black" panose="00000A00000000000000" pitchFamily="2" charset="0"/>
              </a:rPr>
              <a:t>Hipótesis nula, H</a:t>
            </a:r>
            <a:r>
              <a:rPr lang="es-ES_tradnl" altLang="en-US" baseline="-25000">
                <a:solidFill>
                  <a:schemeClr val="bg1"/>
                </a:solidFill>
                <a:latin typeface="Montserrat Black" panose="00000A00000000000000" pitchFamily="2" charset="0"/>
              </a:rPr>
              <a:t>0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FC95281B-86F4-0B1A-28E6-B1BE1FCB7DA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319842" y="1475117"/>
            <a:ext cx="8077200" cy="51927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s-ES_tradnl" altLang="en-US" sz="2200" dirty="0">
                <a:solidFill>
                  <a:schemeClr val="bg1"/>
                </a:solidFill>
                <a:latin typeface="Montserrat" panose="00000500000000000000" pitchFamily="2" charset="0"/>
              </a:rPr>
              <a:t>Comenzamos con el </a:t>
            </a:r>
            <a:r>
              <a:rPr lang="es-ES_tradnl" altLang="en-US" sz="2200" u="sng" dirty="0">
                <a:solidFill>
                  <a:schemeClr val="bg1"/>
                </a:solidFill>
                <a:latin typeface="Montserrat" panose="00000500000000000000" pitchFamily="2" charset="0"/>
              </a:rPr>
              <a:t>supuesto</a:t>
            </a:r>
            <a:r>
              <a:rPr lang="es-ES_tradnl" altLang="en-US" sz="2200" dirty="0">
                <a:solidFill>
                  <a:schemeClr val="bg1"/>
                </a:solidFill>
                <a:latin typeface="Montserrat" panose="00000500000000000000" pitchFamily="2" charset="0"/>
              </a:rPr>
              <a:t> de que la </a:t>
            </a:r>
            <a:r>
              <a:rPr lang="es-ES_tradnl" altLang="en-US" sz="2200" u="sng" dirty="0">
                <a:solidFill>
                  <a:schemeClr val="bg1"/>
                </a:solidFill>
                <a:latin typeface="Montserrat" panose="00000500000000000000" pitchFamily="2" charset="0"/>
              </a:rPr>
              <a:t>hipótesis nula es cierta y queremos saber si hay suficiente evidencia para rechazarla </a:t>
            </a:r>
            <a:r>
              <a:rPr lang="es-ES_tradnl" altLang="en-US" sz="2200" dirty="0">
                <a:solidFill>
                  <a:schemeClr val="bg1"/>
                </a:solidFill>
                <a:latin typeface="Montserrat" panose="00000500000000000000" pitchFamily="2" charset="0"/>
              </a:rPr>
              <a:t>(a favor de la alternativa).</a:t>
            </a:r>
          </a:p>
          <a:p>
            <a:pPr marL="0" indent="0">
              <a:buNone/>
              <a:defRPr/>
            </a:pPr>
            <a:endParaRPr lang="es-ES_tradnl" altLang="en-US" sz="22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>
              <a:buNone/>
              <a:defRPr/>
            </a:pPr>
            <a:endParaRPr lang="es-ES_tradnl" altLang="en-US" sz="22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s-ES_tradnl" altLang="en-US" sz="2200" dirty="0">
                <a:solidFill>
                  <a:schemeClr val="bg1"/>
                </a:solidFill>
                <a:latin typeface="Montserrat" panose="00000500000000000000" pitchFamily="2" charset="0"/>
              </a:rPr>
              <a:t>Siempre contiene signos “=“, o “≤”, o “≥”.</a:t>
            </a:r>
          </a:p>
          <a:p>
            <a:pPr marL="0" indent="0">
              <a:buNone/>
              <a:defRPr/>
            </a:pPr>
            <a:endParaRPr lang="es-ES_tradnl" altLang="en-US" sz="22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s-ES_tradnl" altLang="en-US" sz="2200" dirty="0">
                <a:solidFill>
                  <a:schemeClr val="bg1"/>
                </a:solidFill>
                <a:latin typeface="Montserrat" panose="00000500000000000000" pitchFamily="2" charset="0"/>
              </a:rPr>
              <a:t>Se rechaza o no se rechaza.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29F84B9-29B6-2075-810A-136D12E5E8BF}"/>
              </a:ext>
            </a:extLst>
          </p:cNvPr>
          <p:cNvCxnSpPr>
            <a:cxnSpLocks/>
          </p:cNvCxnSpPr>
          <p:nvPr/>
        </p:nvCxnSpPr>
        <p:spPr>
          <a:xfrm>
            <a:off x="0" y="1012825"/>
            <a:ext cx="637492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4A093FDE-BF27-A9F5-659D-F41E2863654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7383463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altLang="en-US" dirty="0">
                <a:solidFill>
                  <a:schemeClr val="bg1"/>
                </a:solidFill>
                <a:latin typeface="Montserrat Black" panose="00000A00000000000000" pitchFamily="2" charset="0"/>
              </a:rPr>
              <a:t>Hipótesis alternativa, H</a:t>
            </a:r>
            <a:r>
              <a:rPr lang="es-ES_tradnl" altLang="en-US" baseline="-25000" dirty="0">
                <a:solidFill>
                  <a:schemeClr val="bg1"/>
                </a:solidFill>
                <a:latin typeface="Montserrat Black" panose="00000A00000000000000" pitchFamily="2" charset="0"/>
              </a:rPr>
              <a:t>1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9A8A1C8B-A32D-FC65-7129-4308ADAC625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337095" y="1533495"/>
            <a:ext cx="7391400" cy="4532312"/>
          </a:xfrm>
        </p:spPr>
        <p:txBody>
          <a:bodyPr/>
          <a:lstStyle/>
          <a:p>
            <a:pPr eaLnBrk="1" hangingPunct="1">
              <a:defRPr/>
            </a:pPr>
            <a:r>
              <a:rPr lang="es-ES_tradnl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Lo contrario a la nula.</a:t>
            </a:r>
          </a:p>
          <a:p>
            <a:pPr lvl="1" eaLnBrk="1" hangingPunct="1">
              <a:defRPr/>
            </a:pPr>
            <a:r>
              <a:rPr lang="es-ES_tradnl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p.e., La media del diámetro de los tornillos fabricados no es 30mm( H</a:t>
            </a:r>
            <a:r>
              <a:rPr lang="es-ES_tradnl" altLang="en-US" baseline="-25000" dirty="0">
                <a:solidFill>
                  <a:schemeClr val="bg1"/>
                </a:solidFill>
                <a:latin typeface="Montserrat" panose="00000500000000000000" pitchFamily="2" charset="0"/>
              </a:rPr>
              <a:t>1</a:t>
            </a:r>
            <a:r>
              <a:rPr lang="es-ES_tradnl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: </a:t>
            </a:r>
            <a:r>
              <a:rPr lang="es-ES_tradnl" altLang="en-US" dirty="0">
                <a:solidFill>
                  <a:schemeClr val="bg1"/>
                </a:solidFill>
                <a:latin typeface="Montserrat" panose="00000500000000000000" pitchFamily="2" charset="0"/>
                <a:sym typeface="Symbol" panose="05050102010706020507" pitchFamily="18" charset="2"/>
              </a:rPr>
              <a:t>μ ≠ 30 </a:t>
            </a:r>
            <a:r>
              <a:rPr lang="es-ES_tradnl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).</a:t>
            </a:r>
          </a:p>
          <a:p>
            <a:pPr marL="0" indent="0">
              <a:buNone/>
              <a:defRPr/>
            </a:pPr>
            <a:endParaRPr lang="es-ES_tradnl" alt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eaLnBrk="1" hangingPunct="1">
              <a:defRPr/>
            </a:pPr>
            <a:r>
              <a:rPr lang="es-ES_tradnl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En general, es la hipótesis que “queremos” probar cierta.</a:t>
            </a:r>
          </a:p>
        </p:txBody>
      </p:sp>
      <p:pic>
        <p:nvPicPr>
          <p:cNvPr id="69636" name="Picture 3">
            <a:extLst>
              <a:ext uri="{FF2B5EF4-FFF2-40B4-BE49-F238E27FC236}">
                <a16:creationId xmlns:a16="http://schemas.microsoft.com/office/drawing/2014/main" id="{DDA362F2-89A6-F848-BA85-B61EDA023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867" y="3109822"/>
            <a:ext cx="1223484" cy="152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D2A3A28-6C9C-B29A-BD19-E1B9CD667ED5}"/>
              </a:ext>
            </a:extLst>
          </p:cNvPr>
          <p:cNvCxnSpPr>
            <a:cxnSpLocks/>
          </p:cNvCxnSpPr>
          <p:nvPr/>
        </p:nvCxnSpPr>
        <p:spPr>
          <a:xfrm>
            <a:off x="0" y="1143000"/>
            <a:ext cx="760849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24843-0F91-452A-6399-A58DAC79B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651" y="560472"/>
            <a:ext cx="6228272" cy="1325563"/>
          </a:xfrm>
        </p:spPr>
        <p:txBody>
          <a:bodyPr>
            <a:normAutofit fontScale="90000"/>
          </a:bodyPr>
          <a:lstStyle/>
          <a:p>
            <a:r>
              <a:rPr lang="es-ES" sz="4000" dirty="0">
                <a:solidFill>
                  <a:schemeClr val="bg1"/>
                </a:solidFill>
                <a:latin typeface="Montserrat ExtraBold" panose="00000900000000000000" pitchFamily="2" charset="0"/>
              </a:rPr>
              <a:t>Intervalos de confianza para la media muestral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82879A-6568-446A-EEB2-D4B5D91EA918}"/>
              </a:ext>
            </a:extLst>
          </p:cNvPr>
          <p:cNvCxnSpPr>
            <a:cxnSpLocks/>
          </p:cNvCxnSpPr>
          <p:nvPr/>
        </p:nvCxnSpPr>
        <p:spPr>
          <a:xfrm flipV="1">
            <a:off x="5287992" y="0"/>
            <a:ext cx="0" cy="602123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8CA0381-A85F-0CB2-E660-72609428F26A}"/>
              </a:ext>
            </a:extLst>
          </p:cNvPr>
          <p:cNvSpPr txBox="1"/>
          <p:nvPr/>
        </p:nvSpPr>
        <p:spPr>
          <a:xfrm>
            <a:off x="5503651" y="2104138"/>
            <a:ext cx="59349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ExtraLight"/>
                <a:ea typeface="Microsoft JhengHei UI" panose="020B0604030504040204" pitchFamily="34" charset="-120"/>
                <a:cs typeface="Arial" panose="020B0604020202020204" pitchFamily="34" charset="0"/>
              </a:rPr>
              <a:t>La media muestral es la que uno calcula con su muestra de datos, como lo hicimos la clase pasada.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s-ES" dirty="0">
              <a:solidFill>
                <a:prstClr val="white"/>
              </a:solidFill>
              <a:latin typeface="Montserrat ExtraLight"/>
              <a:ea typeface="Microsoft JhengHei UI" panose="020B0604030504040204" pitchFamily="34" charset="-12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ExtraLight"/>
                <a:ea typeface="Microsoft JhengHei UI" panose="020B0604030504040204" pitchFamily="34" charset="-120"/>
                <a:cs typeface="Arial" panose="020B0604020202020204" pitchFamily="34" charset="0"/>
              </a:rPr>
              <a:t>Un intervalo de confianza toma en cuenta que la media muestral es un estimado de la media poblacional y nos da un rango de valores que podría tomar la media poblacional.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ExtraLight"/>
              <a:ea typeface="Microsoft JhengHei UI" panose="020B0604030504040204" pitchFamily="34" charset="-12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s-ES" dirty="0">
              <a:solidFill>
                <a:prstClr val="white"/>
              </a:solidFill>
              <a:latin typeface="Montserrat ExtraLight"/>
              <a:ea typeface="Microsoft JhengHei UI" panose="020B0604030504040204" pitchFamily="34" charset="-12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ExtraLight"/>
              <a:ea typeface="Microsoft JhengHei U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5939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C45FE063-F4F3-D9A4-19A6-E2B7C198C45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59559" y="265112"/>
            <a:ext cx="10057966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altLang="en-US" dirty="0">
                <a:solidFill>
                  <a:srgbClr val="242537"/>
                </a:solidFill>
                <a:latin typeface="Montserrat Black" panose="00000A00000000000000" pitchFamily="2" charset="0"/>
              </a:rPr>
              <a:t>El proceso de prueba de hipótesis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560B497B-0698-E327-70B6-6BAEA6FE444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49942" y="1537494"/>
            <a:ext cx="8077200" cy="15113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s-ES_tradnl" altLang="en-US" sz="2400" dirty="0">
                <a:latin typeface="Montserrat" panose="00000500000000000000" pitchFamily="2" charset="0"/>
              </a:rPr>
              <a:t> “La media (poblacional) de la edad es 50”.</a:t>
            </a:r>
          </a:p>
          <a:p>
            <a:pPr lvl="1" eaLnBrk="1" hangingPunct="1"/>
            <a:r>
              <a:rPr lang="es-ES_tradnl" altLang="en-US" sz="2000" dirty="0">
                <a:latin typeface="Montserrat" panose="00000500000000000000" pitchFamily="2" charset="0"/>
              </a:rPr>
              <a:t>H</a:t>
            </a:r>
            <a:r>
              <a:rPr lang="es-ES_tradnl" altLang="en-US" sz="2000" baseline="-25000" dirty="0">
                <a:latin typeface="Montserrat" panose="00000500000000000000" pitchFamily="2" charset="0"/>
              </a:rPr>
              <a:t>0</a:t>
            </a:r>
            <a:r>
              <a:rPr lang="es-ES_tradnl" altLang="en-US" sz="2000" dirty="0">
                <a:latin typeface="Montserrat" panose="00000500000000000000" pitchFamily="2" charset="0"/>
              </a:rPr>
              <a:t>: </a:t>
            </a:r>
            <a:r>
              <a:rPr lang="es-ES_tradnl" altLang="en-US" sz="2000" dirty="0">
                <a:latin typeface="Montserrat" panose="00000500000000000000" pitchFamily="2" charset="0"/>
                <a:cs typeface="Times New Roman" panose="02020603050405020304" pitchFamily="18" charset="0"/>
              </a:rPr>
              <a:t>μ = 50, 	H</a:t>
            </a:r>
            <a:r>
              <a:rPr lang="es-ES_tradnl" altLang="en-US" sz="2000" baseline="-25000" dirty="0">
                <a:latin typeface="Montserrat" panose="00000500000000000000" pitchFamily="2" charset="0"/>
                <a:cs typeface="Times New Roman" panose="02020603050405020304" pitchFamily="18" charset="0"/>
              </a:rPr>
              <a:t>1</a:t>
            </a:r>
            <a:r>
              <a:rPr lang="es-ES_tradnl" altLang="en-US" sz="2000" dirty="0">
                <a:latin typeface="Montserrat" panose="00000500000000000000" pitchFamily="2" charset="0"/>
                <a:cs typeface="Times New Roman" panose="02020603050405020304" pitchFamily="18" charset="0"/>
              </a:rPr>
              <a:t>: μ ≠ 50</a:t>
            </a:r>
          </a:p>
          <a:p>
            <a:pPr eaLnBrk="1" hangingPunct="1"/>
            <a:r>
              <a:rPr lang="es-ES_tradnl" altLang="en-US" sz="2400" dirty="0">
                <a:latin typeface="Montserrat" panose="00000500000000000000" pitchFamily="2" charset="0"/>
                <a:cs typeface="Times New Roman" panose="02020603050405020304" pitchFamily="18" charset="0"/>
              </a:rPr>
              <a:t> Tomamos una muestra y construimos la media muestral.</a:t>
            </a:r>
          </a:p>
        </p:txBody>
      </p:sp>
      <p:grpSp>
        <p:nvGrpSpPr>
          <p:cNvPr id="70660" name="Group 4">
            <a:extLst>
              <a:ext uri="{FF2B5EF4-FFF2-40B4-BE49-F238E27FC236}">
                <a16:creationId xmlns:a16="http://schemas.microsoft.com/office/drawing/2014/main" id="{F6154CE9-B1E8-C99F-D623-91FAC0AC0D15}"/>
              </a:ext>
            </a:extLst>
          </p:cNvPr>
          <p:cNvGrpSpPr>
            <a:grpSpLocks/>
          </p:cNvGrpSpPr>
          <p:nvPr/>
        </p:nvGrpSpPr>
        <p:grpSpPr bwMode="auto">
          <a:xfrm>
            <a:off x="2137913" y="3736676"/>
            <a:ext cx="7221538" cy="903288"/>
            <a:chOff x="480" y="2160"/>
            <a:chExt cx="4549" cy="569"/>
          </a:xfrm>
        </p:grpSpPr>
        <p:grpSp>
          <p:nvGrpSpPr>
            <p:cNvPr id="70677" name="Group 5">
              <a:extLst>
                <a:ext uri="{FF2B5EF4-FFF2-40B4-BE49-F238E27FC236}">
                  <a16:creationId xmlns:a16="http://schemas.microsoft.com/office/drawing/2014/main" id="{3CB4F8E0-2565-F369-A4D8-E90FF8D79D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2160"/>
              <a:ext cx="2245" cy="569"/>
              <a:chOff x="2905" y="1393"/>
              <a:chExt cx="2245" cy="569"/>
            </a:xfrm>
          </p:grpSpPr>
          <p:sp>
            <p:nvSpPr>
              <p:cNvPr id="70703" name="Freeform 6">
                <a:extLst>
                  <a:ext uri="{FF2B5EF4-FFF2-40B4-BE49-F238E27FC236}">
                    <a16:creationId xmlns:a16="http://schemas.microsoft.com/office/drawing/2014/main" id="{FA5339BC-FE5C-CE51-C05C-ABADFA8539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9" y="1393"/>
                <a:ext cx="230" cy="569"/>
              </a:xfrm>
              <a:custGeom>
                <a:avLst/>
                <a:gdLst>
                  <a:gd name="T0" fmla="*/ 130 w 230"/>
                  <a:gd name="T1" fmla="*/ 552 h 569"/>
                  <a:gd name="T2" fmla="*/ 153 w 230"/>
                  <a:gd name="T3" fmla="*/ 568 h 569"/>
                  <a:gd name="T4" fmla="*/ 171 w 230"/>
                  <a:gd name="T5" fmla="*/ 564 h 569"/>
                  <a:gd name="T6" fmla="*/ 184 w 230"/>
                  <a:gd name="T7" fmla="*/ 539 h 569"/>
                  <a:gd name="T8" fmla="*/ 184 w 230"/>
                  <a:gd name="T9" fmla="*/ 168 h 569"/>
                  <a:gd name="T10" fmla="*/ 189 w 230"/>
                  <a:gd name="T11" fmla="*/ 161 h 569"/>
                  <a:gd name="T12" fmla="*/ 195 w 230"/>
                  <a:gd name="T13" fmla="*/ 168 h 569"/>
                  <a:gd name="T14" fmla="*/ 197 w 230"/>
                  <a:gd name="T15" fmla="*/ 327 h 569"/>
                  <a:gd name="T16" fmla="*/ 212 w 230"/>
                  <a:gd name="T17" fmla="*/ 336 h 569"/>
                  <a:gd name="T18" fmla="*/ 227 w 230"/>
                  <a:gd name="T19" fmla="*/ 327 h 569"/>
                  <a:gd name="T20" fmla="*/ 229 w 230"/>
                  <a:gd name="T21" fmla="*/ 140 h 569"/>
                  <a:gd name="T22" fmla="*/ 221 w 230"/>
                  <a:gd name="T23" fmla="*/ 122 h 569"/>
                  <a:gd name="T24" fmla="*/ 17 w 230"/>
                  <a:gd name="T25" fmla="*/ 120 h 569"/>
                  <a:gd name="T26" fmla="*/ 2 w 230"/>
                  <a:gd name="T27" fmla="*/ 130 h 569"/>
                  <a:gd name="T28" fmla="*/ 0 w 230"/>
                  <a:gd name="T29" fmla="*/ 320 h 569"/>
                  <a:gd name="T30" fmla="*/ 8 w 230"/>
                  <a:gd name="T31" fmla="*/ 334 h 569"/>
                  <a:gd name="T32" fmla="*/ 26 w 230"/>
                  <a:gd name="T33" fmla="*/ 334 h 569"/>
                  <a:gd name="T34" fmla="*/ 34 w 230"/>
                  <a:gd name="T35" fmla="*/ 320 h 569"/>
                  <a:gd name="T36" fmla="*/ 36 w 230"/>
                  <a:gd name="T37" fmla="*/ 163 h 569"/>
                  <a:gd name="T38" fmla="*/ 44 w 230"/>
                  <a:gd name="T39" fmla="*/ 163 h 569"/>
                  <a:gd name="T40" fmla="*/ 46 w 230"/>
                  <a:gd name="T41" fmla="*/ 331 h 569"/>
                  <a:gd name="T42" fmla="*/ 48 w 230"/>
                  <a:gd name="T43" fmla="*/ 552 h 569"/>
                  <a:gd name="T44" fmla="*/ 71 w 230"/>
                  <a:gd name="T45" fmla="*/ 568 h 569"/>
                  <a:gd name="T46" fmla="*/ 91 w 230"/>
                  <a:gd name="T47" fmla="*/ 564 h 569"/>
                  <a:gd name="T48" fmla="*/ 104 w 230"/>
                  <a:gd name="T49" fmla="*/ 539 h 569"/>
                  <a:gd name="T50" fmla="*/ 106 w 230"/>
                  <a:gd name="T51" fmla="*/ 334 h 569"/>
                  <a:gd name="T52" fmla="*/ 123 w 230"/>
                  <a:gd name="T53" fmla="*/ 334 h 569"/>
                  <a:gd name="T54" fmla="*/ 127 w 230"/>
                  <a:gd name="T55" fmla="*/ 539 h 569"/>
                  <a:gd name="T56" fmla="*/ 67 w 230"/>
                  <a:gd name="T57" fmla="*/ 34 h 569"/>
                  <a:gd name="T58" fmla="*/ 90 w 230"/>
                  <a:gd name="T59" fmla="*/ 7 h 569"/>
                  <a:gd name="T60" fmla="*/ 123 w 230"/>
                  <a:gd name="T61" fmla="*/ 0 h 569"/>
                  <a:gd name="T62" fmla="*/ 155 w 230"/>
                  <a:gd name="T63" fmla="*/ 19 h 569"/>
                  <a:gd name="T64" fmla="*/ 165 w 230"/>
                  <a:gd name="T65" fmla="*/ 52 h 569"/>
                  <a:gd name="T66" fmla="*/ 155 w 230"/>
                  <a:gd name="T67" fmla="*/ 89 h 569"/>
                  <a:gd name="T68" fmla="*/ 123 w 230"/>
                  <a:gd name="T69" fmla="*/ 106 h 569"/>
                  <a:gd name="T70" fmla="*/ 90 w 230"/>
                  <a:gd name="T71" fmla="*/ 100 h 569"/>
                  <a:gd name="T72" fmla="*/ 67 w 230"/>
                  <a:gd name="T73" fmla="*/ 72 h 569"/>
                  <a:gd name="T74" fmla="*/ 127 w 230"/>
                  <a:gd name="T75" fmla="*/ 539 h 569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30"/>
                  <a:gd name="T115" fmla="*/ 0 h 569"/>
                  <a:gd name="T116" fmla="*/ 230 w 230"/>
                  <a:gd name="T117" fmla="*/ 569 h 569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30" h="569">
                    <a:moveTo>
                      <a:pt x="127" y="539"/>
                    </a:moveTo>
                    <a:lnTo>
                      <a:pt x="130" y="552"/>
                    </a:lnTo>
                    <a:lnTo>
                      <a:pt x="139" y="564"/>
                    </a:lnTo>
                    <a:lnTo>
                      <a:pt x="153" y="568"/>
                    </a:lnTo>
                    <a:lnTo>
                      <a:pt x="158" y="568"/>
                    </a:lnTo>
                    <a:lnTo>
                      <a:pt x="171" y="564"/>
                    </a:lnTo>
                    <a:lnTo>
                      <a:pt x="181" y="552"/>
                    </a:lnTo>
                    <a:lnTo>
                      <a:pt x="184" y="539"/>
                    </a:lnTo>
                    <a:lnTo>
                      <a:pt x="184" y="331"/>
                    </a:lnTo>
                    <a:lnTo>
                      <a:pt x="184" y="168"/>
                    </a:lnTo>
                    <a:lnTo>
                      <a:pt x="186" y="163"/>
                    </a:lnTo>
                    <a:lnTo>
                      <a:pt x="189" y="161"/>
                    </a:lnTo>
                    <a:lnTo>
                      <a:pt x="193" y="163"/>
                    </a:lnTo>
                    <a:lnTo>
                      <a:pt x="195" y="168"/>
                    </a:lnTo>
                    <a:lnTo>
                      <a:pt x="195" y="320"/>
                    </a:lnTo>
                    <a:lnTo>
                      <a:pt x="197" y="327"/>
                    </a:lnTo>
                    <a:lnTo>
                      <a:pt x="203" y="334"/>
                    </a:lnTo>
                    <a:lnTo>
                      <a:pt x="212" y="336"/>
                    </a:lnTo>
                    <a:lnTo>
                      <a:pt x="221" y="334"/>
                    </a:lnTo>
                    <a:lnTo>
                      <a:pt x="227" y="327"/>
                    </a:lnTo>
                    <a:lnTo>
                      <a:pt x="229" y="320"/>
                    </a:lnTo>
                    <a:lnTo>
                      <a:pt x="229" y="140"/>
                    </a:lnTo>
                    <a:lnTo>
                      <a:pt x="227" y="130"/>
                    </a:lnTo>
                    <a:lnTo>
                      <a:pt x="221" y="122"/>
                    </a:lnTo>
                    <a:lnTo>
                      <a:pt x="212" y="120"/>
                    </a:lnTo>
                    <a:lnTo>
                      <a:pt x="17" y="120"/>
                    </a:lnTo>
                    <a:lnTo>
                      <a:pt x="8" y="122"/>
                    </a:lnTo>
                    <a:lnTo>
                      <a:pt x="2" y="130"/>
                    </a:lnTo>
                    <a:lnTo>
                      <a:pt x="0" y="140"/>
                    </a:lnTo>
                    <a:lnTo>
                      <a:pt x="0" y="320"/>
                    </a:lnTo>
                    <a:lnTo>
                      <a:pt x="2" y="327"/>
                    </a:lnTo>
                    <a:lnTo>
                      <a:pt x="8" y="334"/>
                    </a:lnTo>
                    <a:lnTo>
                      <a:pt x="17" y="336"/>
                    </a:lnTo>
                    <a:lnTo>
                      <a:pt x="26" y="334"/>
                    </a:lnTo>
                    <a:lnTo>
                      <a:pt x="32" y="327"/>
                    </a:lnTo>
                    <a:lnTo>
                      <a:pt x="34" y="320"/>
                    </a:lnTo>
                    <a:lnTo>
                      <a:pt x="34" y="168"/>
                    </a:lnTo>
                    <a:lnTo>
                      <a:pt x="36" y="163"/>
                    </a:lnTo>
                    <a:lnTo>
                      <a:pt x="42" y="161"/>
                    </a:lnTo>
                    <a:lnTo>
                      <a:pt x="44" y="163"/>
                    </a:lnTo>
                    <a:lnTo>
                      <a:pt x="46" y="168"/>
                    </a:lnTo>
                    <a:lnTo>
                      <a:pt x="46" y="331"/>
                    </a:lnTo>
                    <a:lnTo>
                      <a:pt x="46" y="539"/>
                    </a:lnTo>
                    <a:lnTo>
                      <a:pt x="48" y="552"/>
                    </a:lnTo>
                    <a:lnTo>
                      <a:pt x="58" y="564"/>
                    </a:lnTo>
                    <a:lnTo>
                      <a:pt x="71" y="568"/>
                    </a:lnTo>
                    <a:lnTo>
                      <a:pt x="78" y="568"/>
                    </a:lnTo>
                    <a:lnTo>
                      <a:pt x="91" y="564"/>
                    </a:lnTo>
                    <a:lnTo>
                      <a:pt x="100" y="552"/>
                    </a:lnTo>
                    <a:lnTo>
                      <a:pt x="104" y="539"/>
                    </a:lnTo>
                    <a:lnTo>
                      <a:pt x="104" y="342"/>
                    </a:lnTo>
                    <a:lnTo>
                      <a:pt x="106" y="334"/>
                    </a:lnTo>
                    <a:lnTo>
                      <a:pt x="115" y="331"/>
                    </a:lnTo>
                    <a:lnTo>
                      <a:pt x="123" y="334"/>
                    </a:lnTo>
                    <a:lnTo>
                      <a:pt x="127" y="342"/>
                    </a:lnTo>
                    <a:lnTo>
                      <a:pt x="127" y="539"/>
                    </a:lnTo>
                    <a:lnTo>
                      <a:pt x="64" y="52"/>
                    </a:lnTo>
                    <a:lnTo>
                      <a:pt x="67" y="34"/>
                    </a:lnTo>
                    <a:lnTo>
                      <a:pt x="76" y="19"/>
                    </a:lnTo>
                    <a:lnTo>
                      <a:pt x="90" y="7"/>
                    </a:lnTo>
                    <a:lnTo>
                      <a:pt x="106" y="0"/>
                    </a:lnTo>
                    <a:lnTo>
                      <a:pt x="123" y="0"/>
                    </a:lnTo>
                    <a:lnTo>
                      <a:pt x="139" y="7"/>
                    </a:lnTo>
                    <a:lnTo>
                      <a:pt x="155" y="19"/>
                    </a:lnTo>
                    <a:lnTo>
                      <a:pt x="161" y="34"/>
                    </a:lnTo>
                    <a:lnTo>
                      <a:pt x="165" y="52"/>
                    </a:lnTo>
                    <a:lnTo>
                      <a:pt x="161" y="72"/>
                    </a:lnTo>
                    <a:lnTo>
                      <a:pt x="155" y="89"/>
                    </a:lnTo>
                    <a:lnTo>
                      <a:pt x="139" y="100"/>
                    </a:lnTo>
                    <a:lnTo>
                      <a:pt x="123" y="106"/>
                    </a:lnTo>
                    <a:lnTo>
                      <a:pt x="106" y="106"/>
                    </a:lnTo>
                    <a:lnTo>
                      <a:pt x="90" y="100"/>
                    </a:lnTo>
                    <a:lnTo>
                      <a:pt x="76" y="89"/>
                    </a:lnTo>
                    <a:lnTo>
                      <a:pt x="67" y="72"/>
                    </a:lnTo>
                    <a:lnTo>
                      <a:pt x="64" y="52"/>
                    </a:lnTo>
                    <a:lnTo>
                      <a:pt x="127" y="539"/>
                    </a:lnTo>
                  </a:path>
                </a:pathLst>
              </a:custGeom>
              <a:solidFill>
                <a:srgbClr val="336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DE">
                  <a:latin typeface="Montserrat" panose="00000500000000000000" pitchFamily="2" charset="0"/>
                </a:endParaRPr>
              </a:p>
            </p:txBody>
          </p:sp>
          <p:sp>
            <p:nvSpPr>
              <p:cNvPr id="70704" name="Freeform 7">
                <a:extLst>
                  <a:ext uri="{FF2B5EF4-FFF2-40B4-BE49-F238E27FC236}">
                    <a16:creationId xmlns:a16="http://schemas.microsoft.com/office/drawing/2014/main" id="{1F18AE85-C891-DFFD-3FA9-ABA00D0D30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9" y="1515"/>
                <a:ext cx="230" cy="447"/>
              </a:xfrm>
              <a:custGeom>
                <a:avLst/>
                <a:gdLst>
                  <a:gd name="T0" fmla="*/ 127 w 230"/>
                  <a:gd name="T1" fmla="*/ 418 h 447"/>
                  <a:gd name="T2" fmla="*/ 130 w 230"/>
                  <a:gd name="T3" fmla="*/ 430 h 447"/>
                  <a:gd name="T4" fmla="*/ 139 w 230"/>
                  <a:gd name="T5" fmla="*/ 442 h 447"/>
                  <a:gd name="T6" fmla="*/ 153 w 230"/>
                  <a:gd name="T7" fmla="*/ 446 h 447"/>
                  <a:gd name="T8" fmla="*/ 158 w 230"/>
                  <a:gd name="T9" fmla="*/ 446 h 447"/>
                  <a:gd name="T10" fmla="*/ 171 w 230"/>
                  <a:gd name="T11" fmla="*/ 442 h 447"/>
                  <a:gd name="T12" fmla="*/ 181 w 230"/>
                  <a:gd name="T13" fmla="*/ 430 h 447"/>
                  <a:gd name="T14" fmla="*/ 184 w 230"/>
                  <a:gd name="T15" fmla="*/ 418 h 447"/>
                  <a:gd name="T16" fmla="*/ 184 w 230"/>
                  <a:gd name="T17" fmla="*/ 210 h 447"/>
                  <a:gd name="T18" fmla="*/ 184 w 230"/>
                  <a:gd name="T19" fmla="*/ 47 h 447"/>
                  <a:gd name="T20" fmla="*/ 186 w 230"/>
                  <a:gd name="T21" fmla="*/ 42 h 447"/>
                  <a:gd name="T22" fmla="*/ 189 w 230"/>
                  <a:gd name="T23" fmla="*/ 40 h 447"/>
                  <a:gd name="T24" fmla="*/ 193 w 230"/>
                  <a:gd name="T25" fmla="*/ 42 h 447"/>
                  <a:gd name="T26" fmla="*/ 195 w 230"/>
                  <a:gd name="T27" fmla="*/ 47 h 447"/>
                  <a:gd name="T28" fmla="*/ 195 w 230"/>
                  <a:gd name="T29" fmla="*/ 198 h 447"/>
                  <a:gd name="T30" fmla="*/ 197 w 230"/>
                  <a:gd name="T31" fmla="*/ 206 h 447"/>
                  <a:gd name="T32" fmla="*/ 203 w 230"/>
                  <a:gd name="T33" fmla="*/ 213 h 447"/>
                  <a:gd name="T34" fmla="*/ 212 w 230"/>
                  <a:gd name="T35" fmla="*/ 215 h 447"/>
                  <a:gd name="T36" fmla="*/ 221 w 230"/>
                  <a:gd name="T37" fmla="*/ 213 h 447"/>
                  <a:gd name="T38" fmla="*/ 227 w 230"/>
                  <a:gd name="T39" fmla="*/ 206 h 447"/>
                  <a:gd name="T40" fmla="*/ 229 w 230"/>
                  <a:gd name="T41" fmla="*/ 198 h 447"/>
                  <a:gd name="T42" fmla="*/ 229 w 230"/>
                  <a:gd name="T43" fmla="*/ 20 h 447"/>
                  <a:gd name="T44" fmla="*/ 227 w 230"/>
                  <a:gd name="T45" fmla="*/ 10 h 447"/>
                  <a:gd name="T46" fmla="*/ 221 w 230"/>
                  <a:gd name="T47" fmla="*/ 2 h 447"/>
                  <a:gd name="T48" fmla="*/ 212 w 230"/>
                  <a:gd name="T49" fmla="*/ 0 h 447"/>
                  <a:gd name="T50" fmla="*/ 17 w 230"/>
                  <a:gd name="T51" fmla="*/ 0 h 447"/>
                  <a:gd name="T52" fmla="*/ 8 w 230"/>
                  <a:gd name="T53" fmla="*/ 2 h 447"/>
                  <a:gd name="T54" fmla="*/ 2 w 230"/>
                  <a:gd name="T55" fmla="*/ 10 h 447"/>
                  <a:gd name="T56" fmla="*/ 0 w 230"/>
                  <a:gd name="T57" fmla="*/ 20 h 447"/>
                  <a:gd name="T58" fmla="*/ 0 w 230"/>
                  <a:gd name="T59" fmla="*/ 198 h 447"/>
                  <a:gd name="T60" fmla="*/ 2 w 230"/>
                  <a:gd name="T61" fmla="*/ 206 h 447"/>
                  <a:gd name="T62" fmla="*/ 8 w 230"/>
                  <a:gd name="T63" fmla="*/ 213 h 447"/>
                  <a:gd name="T64" fmla="*/ 17 w 230"/>
                  <a:gd name="T65" fmla="*/ 215 h 447"/>
                  <a:gd name="T66" fmla="*/ 26 w 230"/>
                  <a:gd name="T67" fmla="*/ 213 h 447"/>
                  <a:gd name="T68" fmla="*/ 32 w 230"/>
                  <a:gd name="T69" fmla="*/ 206 h 447"/>
                  <a:gd name="T70" fmla="*/ 34 w 230"/>
                  <a:gd name="T71" fmla="*/ 198 h 447"/>
                  <a:gd name="T72" fmla="*/ 34 w 230"/>
                  <a:gd name="T73" fmla="*/ 47 h 447"/>
                  <a:gd name="T74" fmla="*/ 36 w 230"/>
                  <a:gd name="T75" fmla="*/ 42 h 447"/>
                  <a:gd name="T76" fmla="*/ 42 w 230"/>
                  <a:gd name="T77" fmla="*/ 40 h 447"/>
                  <a:gd name="T78" fmla="*/ 44 w 230"/>
                  <a:gd name="T79" fmla="*/ 42 h 447"/>
                  <a:gd name="T80" fmla="*/ 46 w 230"/>
                  <a:gd name="T81" fmla="*/ 47 h 447"/>
                  <a:gd name="T82" fmla="*/ 46 w 230"/>
                  <a:gd name="T83" fmla="*/ 210 h 447"/>
                  <a:gd name="T84" fmla="*/ 46 w 230"/>
                  <a:gd name="T85" fmla="*/ 418 h 447"/>
                  <a:gd name="T86" fmla="*/ 48 w 230"/>
                  <a:gd name="T87" fmla="*/ 430 h 447"/>
                  <a:gd name="T88" fmla="*/ 58 w 230"/>
                  <a:gd name="T89" fmla="*/ 442 h 447"/>
                  <a:gd name="T90" fmla="*/ 71 w 230"/>
                  <a:gd name="T91" fmla="*/ 446 h 447"/>
                  <a:gd name="T92" fmla="*/ 78 w 230"/>
                  <a:gd name="T93" fmla="*/ 446 h 447"/>
                  <a:gd name="T94" fmla="*/ 91 w 230"/>
                  <a:gd name="T95" fmla="*/ 442 h 447"/>
                  <a:gd name="T96" fmla="*/ 100 w 230"/>
                  <a:gd name="T97" fmla="*/ 430 h 447"/>
                  <a:gd name="T98" fmla="*/ 104 w 230"/>
                  <a:gd name="T99" fmla="*/ 418 h 447"/>
                  <a:gd name="T100" fmla="*/ 104 w 230"/>
                  <a:gd name="T101" fmla="*/ 221 h 447"/>
                  <a:gd name="T102" fmla="*/ 106 w 230"/>
                  <a:gd name="T103" fmla="*/ 213 h 447"/>
                  <a:gd name="T104" fmla="*/ 115 w 230"/>
                  <a:gd name="T105" fmla="*/ 210 h 447"/>
                  <a:gd name="T106" fmla="*/ 123 w 230"/>
                  <a:gd name="T107" fmla="*/ 213 h 447"/>
                  <a:gd name="T108" fmla="*/ 127 w 230"/>
                  <a:gd name="T109" fmla="*/ 221 h 447"/>
                  <a:gd name="T110" fmla="*/ 127 w 230"/>
                  <a:gd name="T111" fmla="*/ 418 h 44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30"/>
                  <a:gd name="T169" fmla="*/ 0 h 447"/>
                  <a:gd name="T170" fmla="*/ 230 w 230"/>
                  <a:gd name="T171" fmla="*/ 447 h 447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30" h="447">
                    <a:moveTo>
                      <a:pt x="127" y="418"/>
                    </a:moveTo>
                    <a:lnTo>
                      <a:pt x="130" y="430"/>
                    </a:lnTo>
                    <a:lnTo>
                      <a:pt x="139" y="442"/>
                    </a:lnTo>
                    <a:lnTo>
                      <a:pt x="153" y="446"/>
                    </a:lnTo>
                    <a:lnTo>
                      <a:pt x="158" y="446"/>
                    </a:lnTo>
                    <a:lnTo>
                      <a:pt x="171" y="442"/>
                    </a:lnTo>
                    <a:lnTo>
                      <a:pt x="181" y="430"/>
                    </a:lnTo>
                    <a:lnTo>
                      <a:pt x="184" y="418"/>
                    </a:lnTo>
                    <a:lnTo>
                      <a:pt x="184" y="210"/>
                    </a:lnTo>
                    <a:lnTo>
                      <a:pt x="184" y="47"/>
                    </a:lnTo>
                    <a:lnTo>
                      <a:pt x="186" y="42"/>
                    </a:lnTo>
                    <a:lnTo>
                      <a:pt x="189" y="40"/>
                    </a:lnTo>
                    <a:lnTo>
                      <a:pt x="193" y="42"/>
                    </a:lnTo>
                    <a:lnTo>
                      <a:pt x="195" y="47"/>
                    </a:lnTo>
                    <a:lnTo>
                      <a:pt x="195" y="198"/>
                    </a:lnTo>
                    <a:lnTo>
                      <a:pt x="197" y="206"/>
                    </a:lnTo>
                    <a:lnTo>
                      <a:pt x="203" y="213"/>
                    </a:lnTo>
                    <a:lnTo>
                      <a:pt x="212" y="215"/>
                    </a:lnTo>
                    <a:lnTo>
                      <a:pt x="221" y="213"/>
                    </a:lnTo>
                    <a:lnTo>
                      <a:pt x="227" y="206"/>
                    </a:lnTo>
                    <a:lnTo>
                      <a:pt x="229" y="198"/>
                    </a:lnTo>
                    <a:lnTo>
                      <a:pt x="229" y="20"/>
                    </a:lnTo>
                    <a:lnTo>
                      <a:pt x="227" y="10"/>
                    </a:lnTo>
                    <a:lnTo>
                      <a:pt x="221" y="2"/>
                    </a:lnTo>
                    <a:lnTo>
                      <a:pt x="212" y="0"/>
                    </a:lnTo>
                    <a:lnTo>
                      <a:pt x="17" y="0"/>
                    </a:lnTo>
                    <a:lnTo>
                      <a:pt x="8" y="2"/>
                    </a:lnTo>
                    <a:lnTo>
                      <a:pt x="2" y="10"/>
                    </a:lnTo>
                    <a:lnTo>
                      <a:pt x="0" y="20"/>
                    </a:lnTo>
                    <a:lnTo>
                      <a:pt x="0" y="198"/>
                    </a:lnTo>
                    <a:lnTo>
                      <a:pt x="2" y="206"/>
                    </a:lnTo>
                    <a:lnTo>
                      <a:pt x="8" y="213"/>
                    </a:lnTo>
                    <a:lnTo>
                      <a:pt x="17" y="215"/>
                    </a:lnTo>
                    <a:lnTo>
                      <a:pt x="26" y="213"/>
                    </a:lnTo>
                    <a:lnTo>
                      <a:pt x="32" y="206"/>
                    </a:lnTo>
                    <a:lnTo>
                      <a:pt x="34" y="198"/>
                    </a:lnTo>
                    <a:lnTo>
                      <a:pt x="34" y="47"/>
                    </a:lnTo>
                    <a:lnTo>
                      <a:pt x="36" y="42"/>
                    </a:lnTo>
                    <a:lnTo>
                      <a:pt x="42" y="40"/>
                    </a:lnTo>
                    <a:lnTo>
                      <a:pt x="44" y="42"/>
                    </a:lnTo>
                    <a:lnTo>
                      <a:pt x="46" y="47"/>
                    </a:lnTo>
                    <a:lnTo>
                      <a:pt x="46" y="210"/>
                    </a:lnTo>
                    <a:lnTo>
                      <a:pt x="46" y="418"/>
                    </a:lnTo>
                    <a:lnTo>
                      <a:pt x="48" y="430"/>
                    </a:lnTo>
                    <a:lnTo>
                      <a:pt x="58" y="442"/>
                    </a:lnTo>
                    <a:lnTo>
                      <a:pt x="71" y="446"/>
                    </a:lnTo>
                    <a:lnTo>
                      <a:pt x="78" y="446"/>
                    </a:lnTo>
                    <a:lnTo>
                      <a:pt x="91" y="442"/>
                    </a:lnTo>
                    <a:lnTo>
                      <a:pt x="100" y="430"/>
                    </a:lnTo>
                    <a:lnTo>
                      <a:pt x="104" y="418"/>
                    </a:lnTo>
                    <a:lnTo>
                      <a:pt x="104" y="221"/>
                    </a:lnTo>
                    <a:lnTo>
                      <a:pt x="106" y="213"/>
                    </a:lnTo>
                    <a:lnTo>
                      <a:pt x="115" y="210"/>
                    </a:lnTo>
                    <a:lnTo>
                      <a:pt x="123" y="213"/>
                    </a:lnTo>
                    <a:lnTo>
                      <a:pt x="127" y="221"/>
                    </a:lnTo>
                    <a:lnTo>
                      <a:pt x="127" y="418"/>
                    </a:lnTo>
                  </a:path>
                </a:pathLst>
              </a:custGeom>
              <a:solidFill>
                <a:srgbClr val="336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DE">
                  <a:latin typeface="Montserrat" panose="00000500000000000000" pitchFamily="2" charset="0"/>
                </a:endParaRPr>
              </a:p>
            </p:txBody>
          </p:sp>
          <p:sp>
            <p:nvSpPr>
              <p:cNvPr id="70705" name="Freeform 8">
                <a:extLst>
                  <a:ext uri="{FF2B5EF4-FFF2-40B4-BE49-F238E27FC236}">
                    <a16:creationId xmlns:a16="http://schemas.microsoft.com/office/drawing/2014/main" id="{3DA4D473-8538-FBBE-345C-B553239EC9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5" y="1393"/>
                <a:ext cx="98" cy="100"/>
              </a:xfrm>
              <a:custGeom>
                <a:avLst/>
                <a:gdLst>
                  <a:gd name="T0" fmla="*/ 0 w 98"/>
                  <a:gd name="T1" fmla="*/ 49 h 100"/>
                  <a:gd name="T2" fmla="*/ 3 w 98"/>
                  <a:gd name="T3" fmla="*/ 31 h 100"/>
                  <a:gd name="T4" fmla="*/ 12 w 98"/>
                  <a:gd name="T5" fmla="*/ 18 h 100"/>
                  <a:gd name="T6" fmla="*/ 25 w 98"/>
                  <a:gd name="T7" fmla="*/ 6 h 100"/>
                  <a:gd name="T8" fmla="*/ 41 w 98"/>
                  <a:gd name="T9" fmla="*/ 0 h 100"/>
                  <a:gd name="T10" fmla="*/ 56 w 98"/>
                  <a:gd name="T11" fmla="*/ 0 h 100"/>
                  <a:gd name="T12" fmla="*/ 72 w 98"/>
                  <a:gd name="T13" fmla="*/ 6 h 100"/>
                  <a:gd name="T14" fmla="*/ 87 w 98"/>
                  <a:gd name="T15" fmla="*/ 18 h 100"/>
                  <a:gd name="T16" fmla="*/ 93 w 98"/>
                  <a:gd name="T17" fmla="*/ 31 h 100"/>
                  <a:gd name="T18" fmla="*/ 97 w 98"/>
                  <a:gd name="T19" fmla="*/ 49 h 100"/>
                  <a:gd name="T20" fmla="*/ 93 w 98"/>
                  <a:gd name="T21" fmla="*/ 68 h 100"/>
                  <a:gd name="T22" fmla="*/ 87 w 98"/>
                  <a:gd name="T23" fmla="*/ 83 h 100"/>
                  <a:gd name="T24" fmla="*/ 72 w 98"/>
                  <a:gd name="T25" fmla="*/ 93 h 100"/>
                  <a:gd name="T26" fmla="*/ 56 w 98"/>
                  <a:gd name="T27" fmla="*/ 99 h 100"/>
                  <a:gd name="T28" fmla="*/ 41 w 98"/>
                  <a:gd name="T29" fmla="*/ 99 h 100"/>
                  <a:gd name="T30" fmla="*/ 25 w 98"/>
                  <a:gd name="T31" fmla="*/ 93 h 100"/>
                  <a:gd name="T32" fmla="*/ 12 w 98"/>
                  <a:gd name="T33" fmla="*/ 83 h 100"/>
                  <a:gd name="T34" fmla="*/ 3 w 98"/>
                  <a:gd name="T35" fmla="*/ 68 h 100"/>
                  <a:gd name="T36" fmla="*/ 0 w 98"/>
                  <a:gd name="T37" fmla="*/ 49 h 1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98"/>
                  <a:gd name="T58" fmla="*/ 0 h 100"/>
                  <a:gd name="T59" fmla="*/ 98 w 98"/>
                  <a:gd name="T60" fmla="*/ 100 h 10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98" h="100">
                    <a:moveTo>
                      <a:pt x="0" y="49"/>
                    </a:moveTo>
                    <a:lnTo>
                      <a:pt x="3" y="31"/>
                    </a:lnTo>
                    <a:lnTo>
                      <a:pt x="12" y="18"/>
                    </a:lnTo>
                    <a:lnTo>
                      <a:pt x="25" y="6"/>
                    </a:lnTo>
                    <a:lnTo>
                      <a:pt x="41" y="0"/>
                    </a:lnTo>
                    <a:lnTo>
                      <a:pt x="56" y="0"/>
                    </a:lnTo>
                    <a:lnTo>
                      <a:pt x="72" y="6"/>
                    </a:lnTo>
                    <a:lnTo>
                      <a:pt x="87" y="18"/>
                    </a:lnTo>
                    <a:lnTo>
                      <a:pt x="93" y="31"/>
                    </a:lnTo>
                    <a:lnTo>
                      <a:pt x="97" y="49"/>
                    </a:lnTo>
                    <a:lnTo>
                      <a:pt x="93" y="68"/>
                    </a:lnTo>
                    <a:lnTo>
                      <a:pt x="87" y="83"/>
                    </a:lnTo>
                    <a:lnTo>
                      <a:pt x="72" y="93"/>
                    </a:lnTo>
                    <a:lnTo>
                      <a:pt x="56" y="99"/>
                    </a:lnTo>
                    <a:lnTo>
                      <a:pt x="41" y="99"/>
                    </a:lnTo>
                    <a:lnTo>
                      <a:pt x="25" y="93"/>
                    </a:lnTo>
                    <a:lnTo>
                      <a:pt x="12" y="83"/>
                    </a:lnTo>
                    <a:lnTo>
                      <a:pt x="3" y="68"/>
                    </a:lnTo>
                    <a:lnTo>
                      <a:pt x="0" y="4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DE">
                  <a:latin typeface="Montserrat" panose="00000500000000000000" pitchFamily="2" charset="0"/>
                </a:endParaRPr>
              </a:p>
            </p:txBody>
          </p:sp>
          <p:sp>
            <p:nvSpPr>
              <p:cNvPr id="70706" name="Freeform 9">
                <a:extLst>
                  <a:ext uri="{FF2B5EF4-FFF2-40B4-BE49-F238E27FC236}">
                    <a16:creationId xmlns:a16="http://schemas.microsoft.com/office/drawing/2014/main" id="{825C2AB0-BA45-5C8F-9AF3-8FA63E3FC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3" y="1393"/>
                <a:ext cx="230" cy="569"/>
              </a:xfrm>
              <a:custGeom>
                <a:avLst/>
                <a:gdLst>
                  <a:gd name="T0" fmla="*/ 130 w 230"/>
                  <a:gd name="T1" fmla="*/ 552 h 569"/>
                  <a:gd name="T2" fmla="*/ 153 w 230"/>
                  <a:gd name="T3" fmla="*/ 568 h 569"/>
                  <a:gd name="T4" fmla="*/ 171 w 230"/>
                  <a:gd name="T5" fmla="*/ 564 h 569"/>
                  <a:gd name="T6" fmla="*/ 184 w 230"/>
                  <a:gd name="T7" fmla="*/ 539 h 569"/>
                  <a:gd name="T8" fmla="*/ 184 w 230"/>
                  <a:gd name="T9" fmla="*/ 168 h 569"/>
                  <a:gd name="T10" fmla="*/ 189 w 230"/>
                  <a:gd name="T11" fmla="*/ 161 h 569"/>
                  <a:gd name="T12" fmla="*/ 195 w 230"/>
                  <a:gd name="T13" fmla="*/ 168 h 569"/>
                  <a:gd name="T14" fmla="*/ 197 w 230"/>
                  <a:gd name="T15" fmla="*/ 327 h 569"/>
                  <a:gd name="T16" fmla="*/ 212 w 230"/>
                  <a:gd name="T17" fmla="*/ 336 h 569"/>
                  <a:gd name="T18" fmla="*/ 227 w 230"/>
                  <a:gd name="T19" fmla="*/ 327 h 569"/>
                  <a:gd name="T20" fmla="*/ 229 w 230"/>
                  <a:gd name="T21" fmla="*/ 140 h 569"/>
                  <a:gd name="T22" fmla="*/ 221 w 230"/>
                  <a:gd name="T23" fmla="*/ 122 h 569"/>
                  <a:gd name="T24" fmla="*/ 17 w 230"/>
                  <a:gd name="T25" fmla="*/ 120 h 569"/>
                  <a:gd name="T26" fmla="*/ 2 w 230"/>
                  <a:gd name="T27" fmla="*/ 130 h 569"/>
                  <a:gd name="T28" fmla="*/ 0 w 230"/>
                  <a:gd name="T29" fmla="*/ 320 h 569"/>
                  <a:gd name="T30" fmla="*/ 8 w 230"/>
                  <a:gd name="T31" fmla="*/ 334 h 569"/>
                  <a:gd name="T32" fmla="*/ 26 w 230"/>
                  <a:gd name="T33" fmla="*/ 334 h 569"/>
                  <a:gd name="T34" fmla="*/ 34 w 230"/>
                  <a:gd name="T35" fmla="*/ 320 h 569"/>
                  <a:gd name="T36" fmla="*/ 36 w 230"/>
                  <a:gd name="T37" fmla="*/ 163 h 569"/>
                  <a:gd name="T38" fmla="*/ 44 w 230"/>
                  <a:gd name="T39" fmla="*/ 163 h 569"/>
                  <a:gd name="T40" fmla="*/ 46 w 230"/>
                  <a:gd name="T41" fmla="*/ 331 h 569"/>
                  <a:gd name="T42" fmla="*/ 48 w 230"/>
                  <a:gd name="T43" fmla="*/ 552 h 569"/>
                  <a:gd name="T44" fmla="*/ 71 w 230"/>
                  <a:gd name="T45" fmla="*/ 568 h 569"/>
                  <a:gd name="T46" fmla="*/ 91 w 230"/>
                  <a:gd name="T47" fmla="*/ 564 h 569"/>
                  <a:gd name="T48" fmla="*/ 104 w 230"/>
                  <a:gd name="T49" fmla="*/ 539 h 569"/>
                  <a:gd name="T50" fmla="*/ 106 w 230"/>
                  <a:gd name="T51" fmla="*/ 334 h 569"/>
                  <a:gd name="T52" fmla="*/ 123 w 230"/>
                  <a:gd name="T53" fmla="*/ 334 h 569"/>
                  <a:gd name="T54" fmla="*/ 127 w 230"/>
                  <a:gd name="T55" fmla="*/ 539 h 569"/>
                  <a:gd name="T56" fmla="*/ 68 w 230"/>
                  <a:gd name="T57" fmla="*/ 34 h 569"/>
                  <a:gd name="T58" fmla="*/ 90 w 230"/>
                  <a:gd name="T59" fmla="*/ 7 h 569"/>
                  <a:gd name="T60" fmla="*/ 123 w 230"/>
                  <a:gd name="T61" fmla="*/ 0 h 569"/>
                  <a:gd name="T62" fmla="*/ 155 w 230"/>
                  <a:gd name="T63" fmla="*/ 19 h 569"/>
                  <a:gd name="T64" fmla="*/ 165 w 230"/>
                  <a:gd name="T65" fmla="*/ 52 h 569"/>
                  <a:gd name="T66" fmla="*/ 155 w 230"/>
                  <a:gd name="T67" fmla="*/ 89 h 569"/>
                  <a:gd name="T68" fmla="*/ 123 w 230"/>
                  <a:gd name="T69" fmla="*/ 106 h 569"/>
                  <a:gd name="T70" fmla="*/ 90 w 230"/>
                  <a:gd name="T71" fmla="*/ 100 h 569"/>
                  <a:gd name="T72" fmla="*/ 68 w 230"/>
                  <a:gd name="T73" fmla="*/ 72 h 569"/>
                  <a:gd name="T74" fmla="*/ 127 w 230"/>
                  <a:gd name="T75" fmla="*/ 539 h 569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30"/>
                  <a:gd name="T115" fmla="*/ 0 h 569"/>
                  <a:gd name="T116" fmla="*/ 230 w 230"/>
                  <a:gd name="T117" fmla="*/ 569 h 569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30" h="569">
                    <a:moveTo>
                      <a:pt x="127" y="539"/>
                    </a:moveTo>
                    <a:lnTo>
                      <a:pt x="130" y="552"/>
                    </a:lnTo>
                    <a:lnTo>
                      <a:pt x="139" y="564"/>
                    </a:lnTo>
                    <a:lnTo>
                      <a:pt x="153" y="568"/>
                    </a:lnTo>
                    <a:lnTo>
                      <a:pt x="158" y="568"/>
                    </a:lnTo>
                    <a:lnTo>
                      <a:pt x="171" y="564"/>
                    </a:lnTo>
                    <a:lnTo>
                      <a:pt x="181" y="552"/>
                    </a:lnTo>
                    <a:lnTo>
                      <a:pt x="184" y="539"/>
                    </a:lnTo>
                    <a:lnTo>
                      <a:pt x="184" y="331"/>
                    </a:lnTo>
                    <a:lnTo>
                      <a:pt x="184" y="168"/>
                    </a:lnTo>
                    <a:lnTo>
                      <a:pt x="186" y="163"/>
                    </a:lnTo>
                    <a:lnTo>
                      <a:pt x="189" y="161"/>
                    </a:lnTo>
                    <a:lnTo>
                      <a:pt x="193" y="163"/>
                    </a:lnTo>
                    <a:lnTo>
                      <a:pt x="195" y="168"/>
                    </a:lnTo>
                    <a:lnTo>
                      <a:pt x="195" y="320"/>
                    </a:lnTo>
                    <a:lnTo>
                      <a:pt x="197" y="327"/>
                    </a:lnTo>
                    <a:lnTo>
                      <a:pt x="203" y="334"/>
                    </a:lnTo>
                    <a:lnTo>
                      <a:pt x="212" y="336"/>
                    </a:lnTo>
                    <a:lnTo>
                      <a:pt x="221" y="334"/>
                    </a:lnTo>
                    <a:lnTo>
                      <a:pt x="227" y="327"/>
                    </a:lnTo>
                    <a:lnTo>
                      <a:pt x="229" y="320"/>
                    </a:lnTo>
                    <a:lnTo>
                      <a:pt x="229" y="140"/>
                    </a:lnTo>
                    <a:lnTo>
                      <a:pt x="227" y="130"/>
                    </a:lnTo>
                    <a:lnTo>
                      <a:pt x="221" y="122"/>
                    </a:lnTo>
                    <a:lnTo>
                      <a:pt x="212" y="120"/>
                    </a:lnTo>
                    <a:lnTo>
                      <a:pt x="17" y="120"/>
                    </a:lnTo>
                    <a:lnTo>
                      <a:pt x="8" y="122"/>
                    </a:lnTo>
                    <a:lnTo>
                      <a:pt x="2" y="130"/>
                    </a:lnTo>
                    <a:lnTo>
                      <a:pt x="0" y="140"/>
                    </a:lnTo>
                    <a:lnTo>
                      <a:pt x="0" y="320"/>
                    </a:lnTo>
                    <a:lnTo>
                      <a:pt x="2" y="327"/>
                    </a:lnTo>
                    <a:lnTo>
                      <a:pt x="8" y="334"/>
                    </a:lnTo>
                    <a:lnTo>
                      <a:pt x="17" y="336"/>
                    </a:lnTo>
                    <a:lnTo>
                      <a:pt x="26" y="334"/>
                    </a:lnTo>
                    <a:lnTo>
                      <a:pt x="32" y="327"/>
                    </a:lnTo>
                    <a:lnTo>
                      <a:pt x="34" y="320"/>
                    </a:lnTo>
                    <a:lnTo>
                      <a:pt x="34" y="168"/>
                    </a:lnTo>
                    <a:lnTo>
                      <a:pt x="36" y="163"/>
                    </a:lnTo>
                    <a:lnTo>
                      <a:pt x="42" y="161"/>
                    </a:lnTo>
                    <a:lnTo>
                      <a:pt x="44" y="163"/>
                    </a:lnTo>
                    <a:lnTo>
                      <a:pt x="46" y="168"/>
                    </a:lnTo>
                    <a:lnTo>
                      <a:pt x="46" y="331"/>
                    </a:lnTo>
                    <a:lnTo>
                      <a:pt x="46" y="539"/>
                    </a:lnTo>
                    <a:lnTo>
                      <a:pt x="48" y="552"/>
                    </a:lnTo>
                    <a:lnTo>
                      <a:pt x="58" y="564"/>
                    </a:lnTo>
                    <a:lnTo>
                      <a:pt x="71" y="568"/>
                    </a:lnTo>
                    <a:lnTo>
                      <a:pt x="78" y="568"/>
                    </a:lnTo>
                    <a:lnTo>
                      <a:pt x="91" y="564"/>
                    </a:lnTo>
                    <a:lnTo>
                      <a:pt x="100" y="552"/>
                    </a:lnTo>
                    <a:lnTo>
                      <a:pt x="104" y="539"/>
                    </a:lnTo>
                    <a:lnTo>
                      <a:pt x="104" y="342"/>
                    </a:lnTo>
                    <a:lnTo>
                      <a:pt x="106" y="334"/>
                    </a:lnTo>
                    <a:lnTo>
                      <a:pt x="115" y="331"/>
                    </a:lnTo>
                    <a:lnTo>
                      <a:pt x="123" y="334"/>
                    </a:lnTo>
                    <a:lnTo>
                      <a:pt x="127" y="342"/>
                    </a:lnTo>
                    <a:lnTo>
                      <a:pt x="127" y="539"/>
                    </a:lnTo>
                    <a:lnTo>
                      <a:pt x="64" y="52"/>
                    </a:lnTo>
                    <a:lnTo>
                      <a:pt x="68" y="34"/>
                    </a:lnTo>
                    <a:lnTo>
                      <a:pt x="76" y="19"/>
                    </a:lnTo>
                    <a:lnTo>
                      <a:pt x="90" y="7"/>
                    </a:lnTo>
                    <a:lnTo>
                      <a:pt x="106" y="0"/>
                    </a:lnTo>
                    <a:lnTo>
                      <a:pt x="123" y="0"/>
                    </a:lnTo>
                    <a:lnTo>
                      <a:pt x="139" y="7"/>
                    </a:lnTo>
                    <a:lnTo>
                      <a:pt x="155" y="19"/>
                    </a:lnTo>
                    <a:lnTo>
                      <a:pt x="161" y="34"/>
                    </a:lnTo>
                    <a:lnTo>
                      <a:pt x="165" y="52"/>
                    </a:lnTo>
                    <a:lnTo>
                      <a:pt x="161" y="72"/>
                    </a:lnTo>
                    <a:lnTo>
                      <a:pt x="155" y="89"/>
                    </a:lnTo>
                    <a:lnTo>
                      <a:pt x="139" y="100"/>
                    </a:lnTo>
                    <a:lnTo>
                      <a:pt x="123" y="106"/>
                    </a:lnTo>
                    <a:lnTo>
                      <a:pt x="106" y="106"/>
                    </a:lnTo>
                    <a:lnTo>
                      <a:pt x="90" y="100"/>
                    </a:lnTo>
                    <a:lnTo>
                      <a:pt x="76" y="89"/>
                    </a:lnTo>
                    <a:lnTo>
                      <a:pt x="68" y="72"/>
                    </a:lnTo>
                    <a:lnTo>
                      <a:pt x="64" y="52"/>
                    </a:lnTo>
                    <a:lnTo>
                      <a:pt x="127" y="539"/>
                    </a:lnTo>
                  </a:path>
                </a:pathLst>
              </a:custGeom>
              <a:solidFill>
                <a:srgbClr val="00B7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DE">
                  <a:latin typeface="Montserrat" panose="00000500000000000000" pitchFamily="2" charset="0"/>
                </a:endParaRPr>
              </a:p>
            </p:txBody>
          </p:sp>
          <p:sp>
            <p:nvSpPr>
              <p:cNvPr id="70707" name="Freeform 10">
                <a:extLst>
                  <a:ext uri="{FF2B5EF4-FFF2-40B4-BE49-F238E27FC236}">
                    <a16:creationId xmlns:a16="http://schemas.microsoft.com/office/drawing/2014/main" id="{576B5BB4-D311-807A-1C11-E40E2DD751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3" y="1515"/>
                <a:ext cx="230" cy="447"/>
              </a:xfrm>
              <a:custGeom>
                <a:avLst/>
                <a:gdLst>
                  <a:gd name="T0" fmla="*/ 127 w 230"/>
                  <a:gd name="T1" fmla="*/ 418 h 447"/>
                  <a:gd name="T2" fmla="*/ 130 w 230"/>
                  <a:gd name="T3" fmla="*/ 430 h 447"/>
                  <a:gd name="T4" fmla="*/ 139 w 230"/>
                  <a:gd name="T5" fmla="*/ 442 h 447"/>
                  <a:gd name="T6" fmla="*/ 153 w 230"/>
                  <a:gd name="T7" fmla="*/ 446 h 447"/>
                  <a:gd name="T8" fmla="*/ 158 w 230"/>
                  <a:gd name="T9" fmla="*/ 446 h 447"/>
                  <a:gd name="T10" fmla="*/ 171 w 230"/>
                  <a:gd name="T11" fmla="*/ 442 h 447"/>
                  <a:gd name="T12" fmla="*/ 181 w 230"/>
                  <a:gd name="T13" fmla="*/ 430 h 447"/>
                  <a:gd name="T14" fmla="*/ 184 w 230"/>
                  <a:gd name="T15" fmla="*/ 418 h 447"/>
                  <a:gd name="T16" fmla="*/ 184 w 230"/>
                  <a:gd name="T17" fmla="*/ 210 h 447"/>
                  <a:gd name="T18" fmla="*/ 184 w 230"/>
                  <a:gd name="T19" fmla="*/ 47 h 447"/>
                  <a:gd name="T20" fmla="*/ 186 w 230"/>
                  <a:gd name="T21" fmla="*/ 42 h 447"/>
                  <a:gd name="T22" fmla="*/ 189 w 230"/>
                  <a:gd name="T23" fmla="*/ 40 h 447"/>
                  <a:gd name="T24" fmla="*/ 193 w 230"/>
                  <a:gd name="T25" fmla="*/ 42 h 447"/>
                  <a:gd name="T26" fmla="*/ 195 w 230"/>
                  <a:gd name="T27" fmla="*/ 47 h 447"/>
                  <a:gd name="T28" fmla="*/ 195 w 230"/>
                  <a:gd name="T29" fmla="*/ 198 h 447"/>
                  <a:gd name="T30" fmla="*/ 197 w 230"/>
                  <a:gd name="T31" fmla="*/ 206 h 447"/>
                  <a:gd name="T32" fmla="*/ 203 w 230"/>
                  <a:gd name="T33" fmla="*/ 213 h 447"/>
                  <a:gd name="T34" fmla="*/ 212 w 230"/>
                  <a:gd name="T35" fmla="*/ 215 h 447"/>
                  <a:gd name="T36" fmla="*/ 221 w 230"/>
                  <a:gd name="T37" fmla="*/ 213 h 447"/>
                  <a:gd name="T38" fmla="*/ 227 w 230"/>
                  <a:gd name="T39" fmla="*/ 206 h 447"/>
                  <a:gd name="T40" fmla="*/ 229 w 230"/>
                  <a:gd name="T41" fmla="*/ 198 h 447"/>
                  <a:gd name="T42" fmla="*/ 229 w 230"/>
                  <a:gd name="T43" fmla="*/ 20 h 447"/>
                  <a:gd name="T44" fmla="*/ 227 w 230"/>
                  <a:gd name="T45" fmla="*/ 10 h 447"/>
                  <a:gd name="T46" fmla="*/ 221 w 230"/>
                  <a:gd name="T47" fmla="*/ 2 h 447"/>
                  <a:gd name="T48" fmla="*/ 212 w 230"/>
                  <a:gd name="T49" fmla="*/ 0 h 447"/>
                  <a:gd name="T50" fmla="*/ 17 w 230"/>
                  <a:gd name="T51" fmla="*/ 0 h 447"/>
                  <a:gd name="T52" fmla="*/ 8 w 230"/>
                  <a:gd name="T53" fmla="*/ 2 h 447"/>
                  <a:gd name="T54" fmla="*/ 2 w 230"/>
                  <a:gd name="T55" fmla="*/ 10 h 447"/>
                  <a:gd name="T56" fmla="*/ 0 w 230"/>
                  <a:gd name="T57" fmla="*/ 20 h 447"/>
                  <a:gd name="T58" fmla="*/ 0 w 230"/>
                  <a:gd name="T59" fmla="*/ 198 h 447"/>
                  <a:gd name="T60" fmla="*/ 2 w 230"/>
                  <a:gd name="T61" fmla="*/ 206 h 447"/>
                  <a:gd name="T62" fmla="*/ 8 w 230"/>
                  <a:gd name="T63" fmla="*/ 213 h 447"/>
                  <a:gd name="T64" fmla="*/ 17 w 230"/>
                  <a:gd name="T65" fmla="*/ 215 h 447"/>
                  <a:gd name="T66" fmla="*/ 26 w 230"/>
                  <a:gd name="T67" fmla="*/ 213 h 447"/>
                  <a:gd name="T68" fmla="*/ 32 w 230"/>
                  <a:gd name="T69" fmla="*/ 206 h 447"/>
                  <a:gd name="T70" fmla="*/ 34 w 230"/>
                  <a:gd name="T71" fmla="*/ 198 h 447"/>
                  <a:gd name="T72" fmla="*/ 34 w 230"/>
                  <a:gd name="T73" fmla="*/ 47 h 447"/>
                  <a:gd name="T74" fmla="*/ 36 w 230"/>
                  <a:gd name="T75" fmla="*/ 42 h 447"/>
                  <a:gd name="T76" fmla="*/ 42 w 230"/>
                  <a:gd name="T77" fmla="*/ 40 h 447"/>
                  <a:gd name="T78" fmla="*/ 44 w 230"/>
                  <a:gd name="T79" fmla="*/ 42 h 447"/>
                  <a:gd name="T80" fmla="*/ 46 w 230"/>
                  <a:gd name="T81" fmla="*/ 47 h 447"/>
                  <a:gd name="T82" fmla="*/ 46 w 230"/>
                  <a:gd name="T83" fmla="*/ 210 h 447"/>
                  <a:gd name="T84" fmla="*/ 46 w 230"/>
                  <a:gd name="T85" fmla="*/ 418 h 447"/>
                  <a:gd name="T86" fmla="*/ 48 w 230"/>
                  <a:gd name="T87" fmla="*/ 430 h 447"/>
                  <a:gd name="T88" fmla="*/ 58 w 230"/>
                  <a:gd name="T89" fmla="*/ 442 h 447"/>
                  <a:gd name="T90" fmla="*/ 71 w 230"/>
                  <a:gd name="T91" fmla="*/ 446 h 447"/>
                  <a:gd name="T92" fmla="*/ 78 w 230"/>
                  <a:gd name="T93" fmla="*/ 446 h 447"/>
                  <a:gd name="T94" fmla="*/ 91 w 230"/>
                  <a:gd name="T95" fmla="*/ 442 h 447"/>
                  <a:gd name="T96" fmla="*/ 100 w 230"/>
                  <a:gd name="T97" fmla="*/ 430 h 447"/>
                  <a:gd name="T98" fmla="*/ 104 w 230"/>
                  <a:gd name="T99" fmla="*/ 418 h 447"/>
                  <a:gd name="T100" fmla="*/ 104 w 230"/>
                  <a:gd name="T101" fmla="*/ 221 h 447"/>
                  <a:gd name="T102" fmla="*/ 106 w 230"/>
                  <a:gd name="T103" fmla="*/ 213 h 447"/>
                  <a:gd name="T104" fmla="*/ 115 w 230"/>
                  <a:gd name="T105" fmla="*/ 210 h 447"/>
                  <a:gd name="T106" fmla="*/ 123 w 230"/>
                  <a:gd name="T107" fmla="*/ 213 h 447"/>
                  <a:gd name="T108" fmla="*/ 127 w 230"/>
                  <a:gd name="T109" fmla="*/ 221 h 447"/>
                  <a:gd name="T110" fmla="*/ 127 w 230"/>
                  <a:gd name="T111" fmla="*/ 418 h 44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30"/>
                  <a:gd name="T169" fmla="*/ 0 h 447"/>
                  <a:gd name="T170" fmla="*/ 230 w 230"/>
                  <a:gd name="T171" fmla="*/ 447 h 447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30" h="447">
                    <a:moveTo>
                      <a:pt x="127" y="418"/>
                    </a:moveTo>
                    <a:lnTo>
                      <a:pt x="130" y="430"/>
                    </a:lnTo>
                    <a:lnTo>
                      <a:pt x="139" y="442"/>
                    </a:lnTo>
                    <a:lnTo>
                      <a:pt x="153" y="446"/>
                    </a:lnTo>
                    <a:lnTo>
                      <a:pt x="158" y="446"/>
                    </a:lnTo>
                    <a:lnTo>
                      <a:pt x="171" y="442"/>
                    </a:lnTo>
                    <a:lnTo>
                      <a:pt x="181" y="430"/>
                    </a:lnTo>
                    <a:lnTo>
                      <a:pt x="184" y="418"/>
                    </a:lnTo>
                    <a:lnTo>
                      <a:pt x="184" y="210"/>
                    </a:lnTo>
                    <a:lnTo>
                      <a:pt x="184" y="47"/>
                    </a:lnTo>
                    <a:lnTo>
                      <a:pt x="186" y="42"/>
                    </a:lnTo>
                    <a:lnTo>
                      <a:pt x="189" y="40"/>
                    </a:lnTo>
                    <a:lnTo>
                      <a:pt x="193" y="42"/>
                    </a:lnTo>
                    <a:lnTo>
                      <a:pt x="195" y="47"/>
                    </a:lnTo>
                    <a:lnTo>
                      <a:pt x="195" y="198"/>
                    </a:lnTo>
                    <a:lnTo>
                      <a:pt x="197" y="206"/>
                    </a:lnTo>
                    <a:lnTo>
                      <a:pt x="203" y="213"/>
                    </a:lnTo>
                    <a:lnTo>
                      <a:pt x="212" y="215"/>
                    </a:lnTo>
                    <a:lnTo>
                      <a:pt x="221" y="213"/>
                    </a:lnTo>
                    <a:lnTo>
                      <a:pt x="227" y="206"/>
                    </a:lnTo>
                    <a:lnTo>
                      <a:pt x="229" y="198"/>
                    </a:lnTo>
                    <a:lnTo>
                      <a:pt x="229" y="20"/>
                    </a:lnTo>
                    <a:lnTo>
                      <a:pt x="227" y="10"/>
                    </a:lnTo>
                    <a:lnTo>
                      <a:pt x="221" y="2"/>
                    </a:lnTo>
                    <a:lnTo>
                      <a:pt x="212" y="0"/>
                    </a:lnTo>
                    <a:lnTo>
                      <a:pt x="17" y="0"/>
                    </a:lnTo>
                    <a:lnTo>
                      <a:pt x="8" y="2"/>
                    </a:lnTo>
                    <a:lnTo>
                      <a:pt x="2" y="10"/>
                    </a:lnTo>
                    <a:lnTo>
                      <a:pt x="0" y="20"/>
                    </a:lnTo>
                    <a:lnTo>
                      <a:pt x="0" y="198"/>
                    </a:lnTo>
                    <a:lnTo>
                      <a:pt x="2" y="206"/>
                    </a:lnTo>
                    <a:lnTo>
                      <a:pt x="8" y="213"/>
                    </a:lnTo>
                    <a:lnTo>
                      <a:pt x="17" y="215"/>
                    </a:lnTo>
                    <a:lnTo>
                      <a:pt x="26" y="213"/>
                    </a:lnTo>
                    <a:lnTo>
                      <a:pt x="32" y="206"/>
                    </a:lnTo>
                    <a:lnTo>
                      <a:pt x="34" y="198"/>
                    </a:lnTo>
                    <a:lnTo>
                      <a:pt x="34" y="47"/>
                    </a:lnTo>
                    <a:lnTo>
                      <a:pt x="36" y="42"/>
                    </a:lnTo>
                    <a:lnTo>
                      <a:pt x="42" y="40"/>
                    </a:lnTo>
                    <a:lnTo>
                      <a:pt x="44" y="42"/>
                    </a:lnTo>
                    <a:lnTo>
                      <a:pt x="46" y="47"/>
                    </a:lnTo>
                    <a:lnTo>
                      <a:pt x="46" y="210"/>
                    </a:lnTo>
                    <a:lnTo>
                      <a:pt x="46" y="418"/>
                    </a:lnTo>
                    <a:lnTo>
                      <a:pt x="48" y="430"/>
                    </a:lnTo>
                    <a:lnTo>
                      <a:pt x="58" y="442"/>
                    </a:lnTo>
                    <a:lnTo>
                      <a:pt x="71" y="446"/>
                    </a:lnTo>
                    <a:lnTo>
                      <a:pt x="78" y="446"/>
                    </a:lnTo>
                    <a:lnTo>
                      <a:pt x="91" y="442"/>
                    </a:lnTo>
                    <a:lnTo>
                      <a:pt x="100" y="430"/>
                    </a:lnTo>
                    <a:lnTo>
                      <a:pt x="104" y="418"/>
                    </a:lnTo>
                    <a:lnTo>
                      <a:pt x="104" y="221"/>
                    </a:lnTo>
                    <a:lnTo>
                      <a:pt x="106" y="213"/>
                    </a:lnTo>
                    <a:lnTo>
                      <a:pt x="115" y="210"/>
                    </a:lnTo>
                    <a:lnTo>
                      <a:pt x="123" y="213"/>
                    </a:lnTo>
                    <a:lnTo>
                      <a:pt x="127" y="221"/>
                    </a:lnTo>
                    <a:lnTo>
                      <a:pt x="127" y="418"/>
                    </a:lnTo>
                  </a:path>
                </a:pathLst>
              </a:custGeom>
              <a:solidFill>
                <a:srgbClr val="00A8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DE">
                  <a:latin typeface="Montserrat" panose="00000500000000000000" pitchFamily="2" charset="0"/>
                </a:endParaRPr>
              </a:p>
            </p:txBody>
          </p:sp>
          <p:sp>
            <p:nvSpPr>
              <p:cNvPr id="70708" name="Freeform 11">
                <a:extLst>
                  <a:ext uri="{FF2B5EF4-FFF2-40B4-BE49-F238E27FC236}">
                    <a16:creationId xmlns:a16="http://schemas.microsoft.com/office/drawing/2014/main" id="{B465302D-0715-9098-E080-FA82C55DD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9" y="1393"/>
                <a:ext cx="98" cy="100"/>
              </a:xfrm>
              <a:custGeom>
                <a:avLst/>
                <a:gdLst>
                  <a:gd name="T0" fmla="*/ 0 w 98"/>
                  <a:gd name="T1" fmla="*/ 49 h 100"/>
                  <a:gd name="T2" fmla="*/ 4 w 98"/>
                  <a:gd name="T3" fmla="*/ 31 h 100"/>
                  <a:gd name="T4" fmla="*/ 12 w 98"/>
                  <a:gd name="T5" fmla="*/ 18 h 100"/>
                  <a:gd name="T6" fmla="*/ 25 w 98"/>
                  <a:gd name="T7" fmla="*/ 6 h 100"/>
                  <a:gd name="T8" fmla="*/ 41 w 98"/>
                  <a:gd name="T9" fmla="*/ 0 h 100"/>
                  <a:gd name="T10" fmla="*/ 56 w 98"/>
                  <a:gd name="T11" fmla="*/ 0 h 100"/>
                  <a:gd name="T12" fmla="*/ 72 w 98"/>
                  <a:gd name="T13" fmla="*/ 6 h 100"/>
                  <a:gd name="T14" fmla="*/ 87 w 98"/>
                  <a:gd name="T15" fmla="*/ 18 h 100"/>
                  <a:gd name="T16" fmla="*/ 93 w 98"/>
                  <a:gd name="T17" fmla="*/ 31 h 100"/>
                  <a:gd name="T18" fmla="*/ 97 w 98"/>
                  <a:gd name="T19" fmla="*/ 49 h 100"/>
                  <a:gd name="T20" fmla="*/ 93 w 98"/>
                  <a:gd name="T21" fmla="*/ 68 h 100"/>
                  <a:gd name="T22" fmla="*/ 87 w 98"/>
                  <a:gd name="T23" fmla="*/ 83 h 100"/>
                  <a:gd name="T24" fmla="*/ 72 w 98"/>
                  <a:gd name="T25" fmla="*/ 93 h 100"/>
                  <a:gd name="T26" fmla="*/ 56 w 98"/>
                  <a:gd name="T27" fmla="*/ 99 h 100"/>
                  <a:gd name="T28" fmla="*/ 41 w 98"/>
                  <a:gd name="T29" fmla="*/ 99 h 100"/>
                  <a:gd name="T30" fmla="*/ 25 w 98"/>
                  <a:gd name="T31" fmla="*/ 93 h 100"/>
                  <a:gd name="T32" fmla="*/ 12 w 98"/>
                  <a:gd name="T33" fmla="*/ 83 h 100"/>
                  <a:gd name="T34" fmla="*/ 4 w 98"/>
                  <a:gd name="T35" fmla="*/ 68 h 100"/>
                  <a:gd name="T36" fmla="*/ 0 w 98"/>
                  <a:gd name="T37" fmla="*/ 49 h 1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98"/>
                  <a:gd name="T58" fmla="*/ 0 h 100"/>
                  <a:gd name="T59" fmla="*/ 98 w 98"/>
                  <a:gd name="T60" fmla="*/ 100 h 10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98" h="100">
                    <a:moveTo>
                      <a:pt x="0" y="49"/>
                    </a:moveTo>
                    <a:lnTo>
                      <a:pt x="4" y="31"/>
                    </a:lnTo>
                    <a:lnTo>
                      <a:pt x="12" y="18"/>
                    </a:lnTo>
                    <a:lnTo>
                      <a:pt x="25" y="6"/>
                    </a:lnTo>
                    <a:lnTo>
                      <a:pt x="41" y="0"/>
                    </a:lnTo>
                    <a:lnTo>
                      <a:pt x="56" y="0"/>
                    </a:lnTo>
                    <a:lnTo>
                      <a:pt x="72" y="6"/>
                    </a:lnTo>
                    <a:lnTo>
                      <a:pt x="87" y="18"/>
                    </a:lnTo>
                    <a:lnTo>
                      <a:pt x="93" y="31"/>
                    </a:lnTo>
                    <a:lnTo>
                      <a:pt x="97" y="49"/>
                    </a:lnTo>
                    <a:lnTo>
                      <a:pt x="93" y="68"/>
                    </a:lnTo>
                    <a:lnTo>
                      <a:pt x="87" y="83"/>
                    </a:lnTo>
                    <a:lnTo>
                      <a:pt x="72" y="93"/>
                    </a:lnTo>
                    <a:lnTo>
                      <a:pt x="56" y="99"/>
                    </a:lnTo>
                    <a:lnTo>
                      <a:pt x="41" y="99"/>
                    </a:lnTo>
                    <a:lnTo>
                      <a:pt x="25" y="93"/>
                    </a:lnTo>
                    <a:lnTo>
                      <a:pt x="12" y="83"/>
                    </a:lnTo>
                    <a:lnTo>
                      <a:pt x="4" y="68"/>
                    </a:lnTo>
                    <a:lnTo>
                      <a:pt x="0" y="49"/>
                    </a:lnTo>
                  </a:path>
                </a:pathLst>
              </a:custGeom>
              <a:solidFill>
                <a:srgbClr val="00A8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DE">
                  <a:latin typeface="Montserrat" panose="00000500000000000000" pitchFamily="2" charset="0"/>
                </a:endParaRPr>
              </a:p>
            </p:txBody>
          </p:sp>
          <p:sp>
            <p:nvSpPr>
              <p:cNvPr id="70709" name="Freeform 12">
                <a:extLst>
                  <a:ext uri="{FF2B5EF4-FFF2-40B4-BE49-F238E27FC236}">
                    <a16:creationId xmlns:a16="http://schemas.microsoft.com/office/drawing/2014/main" id="{3B478D14-7864-FE77-223E-5D611142F5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5" y="1393"/>
                <a:ext cx="229" cy="569"/>
              </a:xfrm>
              <a:custGeom>
                <a:avLst/>
                <a:gdLst>
                  <a:gd name="T0" fmla="*/ 130 w 229"/>
                  <a:gd name="T1" fmla="*/ 552 h 569"/>
                  <a:gd name="T2" fmla="*/ 153 w 229"/>
                  <a:gd name="T3" fmla="*/ 568 h 569"/>
                  <a:gd name="T4" fmla="*/ 171 w 229"/>
                  <a:gd name="T5" fmla="*/ 564 h 569"/>
                  <a:gd name="T6" fmla="*/ 184 w 229"/>
                  <a:gd name="T7" fmla="*/ 539 h 569"/>
                  <a:gd name="T8" fmla="*/ 184 w 229"/>
                  <a:gd name="T9" fmla="*/ 168 h 569"/>
                  <a:gd name="T10" fmla="*/ 189 w 229"/>
                  <a:gd name="T11" fmla="*/ 161 h 569"/>
                  <a:gd name="T12" fmla="*/ 195 w 229"/>
                  <a:gd name="T13" fmla="*/ 168 h 569"/>
                  <a:gd name="T14" fmla="*/ 197 w 229"/>
                  <a:gd name="T15" fmla="*/ 327 h 569"/>
                  <a:gd name="T16" fmla="*/ 212 w 229"/>
                  <a:gd name="T17" fmla="*/ 336 h 569"/>
                  <a:gd name="T18" fmla="*/ 227 w 229"/>
                  <a:gd name="T19" fmla="*/ 327 h 569"/>
                  <a:gd name="T20" fmla="*/ 228 w 229"/>
                  <a:gd name="T21" fmla="*/ 140 h 569"/>
                  <a:gd name="T22" fmla="*/ 221 w 229"/>
                  <a:gd name="T23" fmla="*/ 122 h 569"/>
                  <a:gd name="T24" fmla="*/ 17 w 229"/>
                  <a:gd name="T25" fmla="*/ 120 h 569"/>
                  <a:gd name="T26" fmla="*/ 2 w 229"/>
                  <a:gd name="T27" fmla="*/ 130 h 569"/>
                  <a:gd name="T28" fmla="*/ 0 w 229"/>
                  <a:gd name="T29" fmla="*/ 320 h 569"/>
                  <a:gd name="T30" fmla="*/ 8 w 229"/>
                  <a:gd name="T31" fmla="*/ 334 h 569"/>
                  <a:gd name="T32" fmla="*/ 26 w 229"/>
                  <a:gd name="T33" fmla="*/ 334 h 569"/>
                  <a:gd name="T34" fmla="*/ 34 w 229"/>
                  <a:gd name="T35" fmla="*/ 320 h 569"/>
                  <a:gd name="T36" fmla="*/ 36 w 229"/>
                  <a:gd name="T37" fmla="*/ 163 h 569"/>
                  <a:gd name="T38" fmla="*/ 44 w 229"/>
                  <a:gd name="T39" fmla="*/ 163 h 569"/>
                  <a:gd name="T40" fmla="*/ 46 w 229"/>
                  <a:gd name="T41" fmla="*/ 331 h 569"/>
                  <a:gd name="T42" fmla="*/ 48 w 229"/>
                  <a:gd name="T43" fmla="*/ 552 h 569"/>
                  <a:gd name="T44" fmla="*/ 71 w 229"/>
                  <a:gd name="T45" fmla="*/ 568 h 569"/>
                  <a:gd name="T46" fmla="*/ 91 w 229"/>
                  <a:gd name="T47" fmla="*/ 564 h 569"/>
                  <a:gd name="T48" fmla="*/ 104 w 229"/>
                  <a:gd name="T49" fmla="*/ 539 h 569"/>
                  <a:gd name="T50" fmla="*/ 106 w 229"/>
                  <a:gd name="T51" fmla="*/ 334 h 569"/>
                  <a:gd name="T52" fmla="*/ 123 w 229"/>
                  <a:gd name="T53" fmla="*/ 334 h 569"/>
                  <a:gd name="T54" fmla="*/ 127 w 229"/>
                  <a:gd name="T55" fmla="*/ 539 h 569"/>
                  <a:gd name="T56" fmla="*/ 67 w 229"/>
                  <a:gd name="T57" fmla="*/ 34 h 569"/>
                  <a:gd name="T58" fmla="*/ 89 w 229"/>
                  <a:gd name="T59" fmla="*/ 7 h 569"/>
                  <a:gd name="T60" fmla="*/ 123 w 229"/>
                  <a:gd name="T61" fmla="*/ 0 h 569"/>
                  <a:gd name="T62" fmla="*/ 155 w 229"/>
                  <a:gd name="T63" fmla="*/ 19 h 569"/>
                  <a:gd name="T64" fmla="*/ 165 w 229"/>
                  <a:gd name="T65" fmla="*/ 52 h 569"/>
                  <a:gd name="T66" fmla="*/ 155 w 229"/>
                  <a:gd name="T67" fmla="*/ 89 h 569"/>
                  <a:gd name="T68" fmla="*/ 123 w 229"/>
                  <a:gd name="T69" fmla="*/ 106 h 569"/>
                  <a:gd name="T70" fmla="*/ 89 w 229"/>
                  <a:gd name="T71" fmla="*/ 100 h 569"/>
                  <a:gd name="T72" fmla="*/ 67 w 229"/>
                  <a:gd name="T73" fmla="*/ 72 h 569"/>
                  <a:gd name="T74" fmla="*/ 127 w 229"/>
                  <a:gd name="T75" fmla="*/ 539 h 569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29"/>
                  <a:gd name="T115" fmla="*/ 0 h 569"/>
                  <a:gd name="T116" fmla="*/ 229 w 229"/>
                  <a:gd name="T117" fmla="*/ 569 h 569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29" h="569">
                    <a:moveTo>
                      <a:pt x="127" y="539"/>
                    </a:moveTo>
                    <a:lnTo>
                      <a:pt x="130" y="552"/>
                    </a:lnTo>
                    <a:lnTo>
                      <a:pt x="139" y="564"/>
                    </a:lnTo>
                    <a:lnTo>
                      <a:pt x="153" y="568"/>
                    </a:lnTo>
                    <a:lnTo>
                      <a:pt x="158" y="568"/>
                    </a:lnTo>
                    <a:lnTo>
                      <a:pt x="171" y="564"/>
                    </a:lnTo>
                    <a:lnTo>
                      <a:pt x="181" y="552"/>
                    </a:lnTo>
                    <a:lnTo>
                      <a:pt x="184" y="539"/>
                    </a:lnTo>
                    <a:lnTo>
                      <a:pt x="184" y="331"/>
                    </a:lnTo>
                    <a:lnTo>
                      <a:pt x="184" y="168"/>
                    </a:lnTo>
                    <a:lnTo>
                      <a:pt x="185" y="163"/>
                    </a:lnTo>
                    <a:lnTo>
                      <a:pt x="189" y="161"/>
                    </a:lnTo>
                    <a:lnTo>
                      <a:pt x="193" y="163"/>
                    </a:lnTo>
                    <a:lnTo>
                      <a:pt x="195" y="168"/>
                    </a:lnTo>
                    <a:lnTo>
                      <a:pt x="195" y="320"/>
                    </a:lnTo>
                    <a:lnTo>
                      <a:pt x="197" y="327"/>
                    </a:lnTo>
                    <a:lnTo>
                      <a:pt x="203" y="334"/>
                    </a:lnTo>
                    <a:lnTo>
                      <a:pt x="212" y="336"/>
                    </a:lnTo>
                    <a:lnTo>
                      <a:pt x="221" y="334"/>
                    </a:lnTo>
                    <a:lnTo>
                      <a:pt x="227" y="327"/>
                    </a:lnTo>
                    <a:lnTo>
                      <a:pt x="228" y="320"/>
                    </a:lnTo>
                    <a:lnTo>
                      <a:pt x="228" y="140"/>
                    </a:lnTo>
                    <a:lnTo>
                      <a:pt x="227" y="130"/>
                    </a:lnTo>
                    <a:lnTo>
                      <a:pt x="221" y="122"/>
                    </a:lnTo>
                    <a:lnTo>
                      <a:pt x="212" y="120"/>
                    </a:lnTo>
                    <a:lnTo>
                      <a:pt x="17" y="120"/>
                    </a:lnTo>
                    <a:lnTo>
                      <a:pt x="8" y="122"/>
                    </a:lnTo>
                    <a:lnTo>
                      <a:pt x="2" y="130"/>
                    </a:lnTo>
                    <a:lnTo>
                      <a:pt x="0" y="140"/>
                    </a:lnTo>
                    <a:lnTo>
                      <a:pt x="0" y="320"/>
                    </a:lnTo>
                    <a:lnTo>
                      <a:pt x="2" y="327"/>
                    </a:lnTo>
                    <a:lnTo>
                      <a:pt x="8" y="334"/>
                    </a:lnTo>
                    <a:lnTo>
                      <a:pt x="17" y="336"/>
                    </a:lnTo>
                    <a:lnTo>
                      <a:pt x="26" y="334"/>
                    </a:lnTo>
                    <a:lnTo>
                      <a:pt x="32" y="327"/>
                    </a:lnTo>
                    <a:lnTo>
                      <a:pt x="34" y="320"/>
                    </a:lnTo>
                    <a:lnTo>
                      <a:pt x="34" y="168"/>
                    </a:lnTo>
                    <a:lnTo>
                      <a:pt x="36" y="163"/>
                    </a:lnTo>
                    <a:lnTo>
                      <a:pt x="42" y="161"/>
                    </a:lnTo>
                    <a:lnTo>
                      <a:pt x="44" y="163"/>
                    </a:lnTo>
                    <a:lnTo>
                      <a:pt x="46" y="168"/>
                    </a:lnTo>
                    <a:lnTo>
                      <a:pt x="46" y="331"/>
                    </a:lnTo>
                    <a:lnTo>
                      <a:pt x="46" y="539"/>
                    </a:lnTo>
                    <a:lnTo>
                      <a:pt x="48" y="552"/>
                    </a:lnTo>
                    <a:lnTo>
                      <a:pt x="58" y="564"/>
                    </a:lnTo>
                    <a:lnTo>
                      <a:pt x="71" y="568"/>
                    </a:lnTo>
                    <a:lnTo>
                      <a:pt x="78" y="568"/>
                    </a:lnTo>
                    <a:lnTo>
                      <a:pt x="91" y="564"/>
                    </a:lnTo>
                    <a:lnTo>
                      <a:pt x="100" y="552"/>
                    </a:lnTo>
                    <a:lnTo>
                      <a:pt x="104" y="539"/>
                    </a:lnTo>
                    <a:lnTo>
                      <a:pt x="104" y="342"/>
                    </a:lnTo>
                    <a:lnTo>
                      <a:pt x="106" y="334"/>
                    </a:lnTo>
                    <a:lnTo>
                      <a:pt x="115" y="331"/>
                    </a:lnTo>
                    <a:lnTo>
                      <a:pt x="123" y="334"/>
                    </a:lnTo>
                    <a:lnTo>
                      <a:pt x="127" y="342"/>
                    </a:lnTo>
                    <a:lnTo>
                      <a:pt x="127" y="539"/>
                    </a:lnTo>
                    <a:lnTo>
                      <a:pt x="64" y="52"/>
                    </a:lnTo>
                    <a:lnTo>
                      <a:pt x="67" y="34"/>
                    </a:lnTo>
                    <a:lnTo>
                      <a:pt x="76" y="19"/>
                    </a:lnTo>
                    <a:lnTo>
                      <a:pt x="89" y="7"/>
                    </a:lnTo>
                    <a:lnTo>
                      <a:pt x="106" y="0"/>
                    </a:lnTo>
                    <a:lnTo>
                      <a:pt x="123" y="0"/>
                    </a:lnTo>
                    <a:lnTo>
                      <a:pt x="139" y="7"/>
                    </a:lnTo>
                    <a:lnTo>
                      <a:pt x="155" y="19"/>
                    </a:lnTo>
                    <a:lnTo>
                      <a:pt x="161" y="34"/>
                    </a:lnTo>
                    <a:lnTo>
                      <a:pt x="165" y="52"/>
                    </a:lnTo>
                    <a:lnTo>
                      <a:pt x="161" y="72"/>
                    </a:lnTo>
                    <a:lnTo>
                      <a:pt x="155" y="89"/>
                    </a:lnTo>
                    <a:lnTo>
                      <a:pt x="139" y="100"/>
                    </a:lnTo>
                    <a:lnTo>
                      <a:pt x="123" y="106"/>
                    </a:lnTo>
                    <a:lnTo>
                      <a:pt x="106" y="106"/>
                    </a:lnTo>
                    <a:lnTo>
                      <a:pt x="89" y="100"/>
                    </a:lnTo>
                    <a:lnTo>
                      <a:pt x="76" y="89"/>
                    </a:lnTo>
                    <a:lnTo>
                      <a:pt x="67" y="72"/>
                    </a:lnTo>
                    <a:lnTo>
                      <a:pt x="64" y="52"/>
                    </a:lnTo>
                    <a:lnTo>
                      <a:pt x="127" y="539"/>
                    </a:lnTo>
                  </a:path>
                </a:pathLst>
              </a:custGeom>
              <a:solidFill>
                <a:srgbClr val="00B7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DE">
                  <a:latin typeface="Montserrat" panose="00000500000000000000" pitchFamily="2" charset="0"/>
                </a:endParaRPr>
              </a:p>
            </p:txBody>
          </p:sp>
          <p:sp>
            <p:nvSpPr>
              <p:cNvPr id="70710" name="Freeform 13">
                <a:extLst>
                  <a:ext uri="{FF2B5EF4-FFF2-40B4-BE49-F238E27FC236}">
                    <a16:creationId xmlns:a16="http://schemas.microsoft.com/office/drawing/2014/main" id="{5A17ADAD-75AB-EF7D-B80A-E05FDA62D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5" y="1515"/>
                <a:ext cx="229" cy="447"/>
              </a:xfrm>
              <a:custGeom>
                <a:avLst/>
                <a:gdLst>
                  <a:gd name="T0" fmla="*/ 127 w 229"/>
                  <a:gd name="T1" fmla="*/ 418 h 447"/>
                  <a:gd name="T2" fmla="*/ 130 w 229"/>
                  <a:gd name="T3" fmla="*/ 430 h 447"/>
                  <a:gd name="T4" fmla="*/ 139 w 229"/>
                  <a:gd name="T5" fmla="*/ 442 h 447"/>
                  <a:gd name="T6" fmla="*/ 153 w 229"/>
                  <a:gd name="T7" fmla="*/ 446 h 447"/>
                  <a:gd name="T8" fmla="*/ 158 w 229"/>
                  <a:gd name="T9" fmla="*/ 446 h 447"/>
                  <a:gd name="T10" fmla="*/ 171 w 229"/>
                  <a:gd name="T11" fmla="*/ 442 h 447"/>
                  <a:gd name="T12" fmla="*/ 181 w 229"/>
                  <a:gd name="T13" fmla="*/ 430 h 447"/>
                  <a:gd name="T14" fmla="*/ 184 w 229"/>
                  <a:gd name="T15" fmla="*/ 418 h 447"/>
                  <a:gd name="T16" fmla="*/ 184 w 229"/>
                  <a:gd name="T17" fmla="*/ 210 h 447"/>
                  <a:gd name="T18" fmla="*/ 184 w 229"/>
                  <a:gd name="T19" fmla="*/ 47 h 447"/>
                  <a:gd name="T20" fmla="*/ 185 w 229"/>
                  <a:gd name="T21" fmla="*/ 42 h 447"/>
                  <a:gd name="T22" fmla="*/ 189 w 229"/>
                  <a:gd name="T23" fmla="*/ 40 h 447"/>
                  <a:gd name="T24" fmla="*/ 193 w 229"/>
                  <a:gd name="T25" fmla="*/ 42 h 447"/>
                  <a:gd name="T26" fmla="*/ 195 w 229"/>
                  <a:gd name="T27" fmla="*/ 47 h 447"/>
                  <a:gd name="T28" fmla="*/ 195 w 229"/>
                  <a:gd name="T29" fmla="*/ 198 h 447"/>
                  <a:gd name="T30" fmla="*/ 197 w 229"/>
                  <a:gd name="T31" fmla="*/ 206 h 447"/>
                  <a:gd name="T32" fmla="*/ 203 w 229"/>
                  <a:gd name="T33" fmla="*/ 213 h 447"/>
                  <a:gd name="T34" fmla="*/ 212 w 229"/>
                  <a:gd name="T35" fmla="*/ 215 h 447"/>
                  <a:gd name="T36" fmla="*/ 221 w 229"/>
                  <a:gd name="T37" fmla="*/ 213 h 447"/>
                  <a:gd name="T38" fmla="*/ 227 w 229"/>
                  <a:gd name="T39" fmla="*/ 206 h 447"/>
                  <a:gd name="T40" fmla="*/ 228 w 229"/>
                  <a:gd name="T41" fmla="*/ 198 h 447"/>
                  <a:gd name="T42" fmla="*/ 228 w 229"/>
                  <a:gd name="T43" fmla="*/ 20 h 447"/>
                  <a:gd name="T44" fmla="*/ 227 w 229"/>
                  <a:gd name="T45" fmla="*/ 10 h 447"/>
                  <a:gd name="T46" fmla="*/ 221 w 229"/>
                  <a:gd name="T47" fmla="*/ 2 h 447"/>
                  <a:gd name="T48" fmla="*/ 212 w 229"/>
                  <a:gd name="T49" fmla="*/ 0 h 447"/>
                  <a:gd name="T50" fmla="*/ 17 w 229"/>
                  <a:gd name="T51" fmla="*/ 0 h 447"/>
                  <a:gd name="T52" fmla="*/ 8 w 229"/>
                  <a:gd name="T53" fmla="*/ 2 h 447"/>
                  <a:gd name="T54" fmla="*/ 2 w 229"/>
                  <a:gd name="T55" fmla="*/ 10 h 447"/>
                  <a:gd name="T56" fmla="*/ 0 w 229"/>
                  <a:gd name="T57" fmla="*/ 20 h 447"/>
                  <a:gd name="T58" fmla="*/ 0 w 229"/>
                  <a:gd name="T59" fmla="*/ 198 h 447"/>
                  <a:gd name="T60" fmla="*/ 2 w 229"/>
                  <a:gd name="T61" fmla="*/ 206 h 447"/>
                  <a:gd name="T62" fmla="*/ 8 w 229"/>
                  <a:gd name="T63" fmla="*/ 213 h 447"/>
                  <a:gd name="T64" fmla="*/ 17 w 229"/>
                  <a:gd name="T65" fmla="*/ 215 h 447"/>
                  <a:gd name="T66" fmla="*/ 26 w 229"/>
                  <a:gd name="T67" fmla="*/ 213 h 447"/>
                  <a:gd name="T68" fmla="*/ 32 w 229"/>
                  <a:gd name="T69" fmla="*/ 206 h 447"/>
                  <a:gd name="T70" fmla="*/ 34 w 229"/>
                  <a:gd name="T71" fmla="*/ 198 h 447"/>
                  <a:gd name="T72" fmla="*/ 34 w 229"/>
                  <a:gd name="T73" fmla="*/ 47 h 447"/>
                  <a:gd name="T74" fmla="*/ 36 w 229"/>
                  <a:gd name="T75" fmla="*/ 42 h 447"/>
                  <a:gd name="T76" fmla="*/ 42 w 229"/>
                  <a:gd name="T77" fmla="*/ 40 h 447"/>
                  <a:gd name="T78" fmla="*/ 44 w 229"/>
                  <a:gd name="T79" fmla="*/ 42 h 447"/>
                  <a:gd name="T80" fmla="*/ 46 w 229"/>
                  <a:gd name="T81" fmla="*/ 47 h 447"/>
                  <a:gd name="T82" fmla="*/ 46 w 229"/>
                  <a:gd name="T83" fmla="*/ 210 h 447"/>
                  <a:gd name="T84" fmla="*/ 46 w 229"/>
                  <a:gd name="T85" fmla="*/ 418 h 447"/>
                  <a:gd name="T86" fmla="*/ 48 w 229"/>
                  <a:gd name="T87" fmla="*/ 430 h 447"/>
                  <a:gd name="T88" fmla="*/ 58 w 229"/>
                  <a:gd name="T89" fmla="*/ 442 h 447"/>
                  <a:gd name="T90" fmla="*/ 71 w 229"/>
                  <a:gd name="T91" fmla="*/ 446 h 447"/>
                  <a:gd name="T92" fmla="*/ 78 w 229"/>
                  <a:gd name="T93" fmla="*/ 446 h 447"/>
                  <a:gd name="T94" fmla="*/ 91 w 229"/>
                  <a:gd name="T95" fmla="*/ 442 h 447"/>
                  <a:gd name="T96" fmla="*/ 100 w 229"/>
                  <a:gd name="T97" fmla="*/ 430 h 447"/>
                  <a:gd name="T98" fmla="*/ 104 w 229"/>
                  <a:gd name="T99" fmla="*/ 418 h 447"/>
                  <a:gd name="T100" fmla="*/ 104 w 229"/>
                  <a:gd name="T101" fmla="*/ 221 h 447"/>
                  <a:gd name="T102" fmla="*/ 106 w 229"/>
                  <a:gd name="T103" fmla="*/ 213 h 447"/>
                  <a:gd name="T104" fmla="*/ 115 w 229"/>
                  <a:gd name="T105" fmla="*/ 210 h 447"/>
                  <a:gd name="T106" fmla="*/ 123 w 229"/>
                  <a:gd name="T107" fmla="*/ 213 h 447"/>
                  <a:gd name="T108" fmla="*/ 127 w 229"/>
                  <a:gd name="T109" fmla="*/ 221 h 447"/>
                  <a:gd name="T110" fmla="*/ 127 w 229"/>
                  <a:gd name="T111" fmla="*/ 418 h 44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29"/>
                  <a:gd name="T169" fmla="*/ 0 h 447"/>
                  <a:gd name="T170" fmla="*/ 229 w 229"/>
                  <a:gd name="T171" fmla="*/ 447 h 447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29" h="447">
                    <a:moveTo>
                      <a:pt x="127" y="418"/>
                    </a:moveTo>
                    <a:lnTo>
                      <a:pt x="130" y="430"/>
                    </a:lnTo>
                    <a:lnTo>
                      <a:pt x="139" y="442"/>
                    </a:lnTo>
                    <a:lnTo>
                      <a:pt x="153" y="446"/>
                    </a:lnTo>
                    <a:lnTo>
                      <a:pt x="158" y="446"/>
                    </a:lnTo>
                    <a:lnTo>
                      <a:pt x="171" y="442"/>
                    </a:lnTo>
                    <a:lnTo>
                      <a:pt x="181" y="430"/>
                    </a:lnTo>
                    <a:lnTo>
                      <a:pt x="184" y="418"/>
                    </a:lnTo>
                    <a:lnTo>
                      <a:pt x="184" y="210"/>
                    </a:lnTo>
                    <a:lnTo>
                      <a:pt x="184" y="47"/>
                    </a:lnTo>
                    <a:lnTo>
                      <a:pt x="185" y="42"/>
                    </a:lnTo>
                    <a:lnTo>
                      <a:pt x="189" y="40"/>
                    </a:lnTo>
                    <a:lnTo>
                      <a:pt x="193" y="42"/>
                    </a:lnTo>
                    <a:lnTo>
                      <a:pt x="195" y="47"/>
                    </a:lnTo>
                    <a:lnTo>
                      <a:pt x="195" y="198"/>
                    </a:lnTo>
                    <a:lnTo>
                      <a:pt x="197" y="206"/>
                    </a:lnTo>
                    <a:lnTo>
                      <a:pt x="203" y="213"/>
                    </a:lnTo>
                    <a:lnTo>
                      <a:pt x="212" y="215"/>
                    </a:lnTo>
                    <a:lnTo>
                      <a:pt x="221" y="213"/>
                    </a:lnTo>
                    <a:lnTo>
                      <a:pt x="227" y="206"/>
                    </a:lnTo>
                    <a:lnTo>
                      <a:pt x="228" y="198"/>
                    </a:lnTo>
                    <a:lnTo>
                      <a:pt x="228" y="20"/>
                    </a:lnTo>
                    <a:lnTo>
                      <a:pt x="227" y="10"/>
                    </a:lnTo>
                    <a:lnTo>
                      <a:pt x="221" y="2"/>
                    </a:lnTo>
                    <a:lnTo>
                      <a:pt x="212" y="0"/>
                    </a:lnTo>
                    <a:lnTo>
                      <a:pt x="17" y="0"/>
                    </a:lnTo>
                    <a:lnTo>
                      <a:pt x="8" y="2"/>
                    </a:lnTo>
                    <a:lnTo>
                      <a:pt x="2" y="10"/>
                    </a:lnTo>
                    <a:lnTo>
                      <a:pt x="0" y="20"/>
                    </a:lnTo>
                    <a:lnTo>
                      <a:pt x="0" y="198"/>
                    </a:lnTo>
                    <a:lnTo>
                      <a:pt x="2" y="206"/>
                    </a:lnTo>
                    <a:lnTo>
                      <a:pt x="8" y="213"/>
                    </a:lnTo>
                    <a:lnTo>
                      <a:pt x="17" y="215"/>
                    </a:lnTo>
                    <a:lnTo>
                      <a:pt x="26" y="213"/>
                    </a:lnTo>
                    <a:lnTo>
                      <a:pt x="32" y="206"/>
                    </a:lnTo>
                    <a:lnTo>
                      <a:pt x="34" y="198"/>
                    </a:lnTo>
                    <a:lnTo>
                      <a:pt x="34" y="47"/>
                    </a:lnTo>
                    <a:lnTo>
                      <a:pt x="36" y="42"/>
                    </a:lnTo>
                    <a:lnTo>
                      <a:pt x="42" y="40"/>
                    </a:lnTo>
                    <a:lnTo>
                      <a:pt x="44" y="42"/>
                    </a:lnTo>
                    <a:lnTo>
                      <a:pt x="46" y="47"/>
                    </a:lnTo>
                    <a:lnTo>
                      <a:pt x="46" y="210"/>
                    </a:lnTo>
                    <a:lnTo>
                      <a:pt x="46" y="418"/>
                    </a:lnTo>
                    <a:lnTo>
                      <a:pt x="48" y="430"/>
                    </a:lnTo>
                    <a:lnTo>
                      <a:pt x="58" y="442"/>
                    </a:lnTo>
                    <a:lnTo>
                      <a:pt x="71" y="446"/>
                    </a:lnTo>
                    <a:lnTo>
                      <a:pt x="78" y="446"/>
                    </a:lnTo>
                    <a:lnTo>
                      <a:pt x="91" y="442"/>
                    </a:lnTo>
                    <a:lnTo>
                      <a:pt x="100" y="430"/>
                    </a:lnTo>
                    <a:lnTo>
                      <a:pt x="104" y="418"/>
                    </a:lnTo>
                    <a:lnTo>
                      <a:pt x="104" y="221"/>
                    </a:lnTo>
                    <a:lnTo>
                      <a:pt x="106" y="213"/>
                    </a:lnTo>
                    <a:lnTo>
                      <a:pt x="115" y="210"/>
                    </a:lnTo>
                    <a:lnTo>
                      <a:pt x="123" y="213"/>
                    </a:lnTo>
                    <a:lnTo>
                      <a:pt x="127" y="221"/>
                    </a:lnTo>
                    <a:lnTo>
                      <a:pt x="127" y="418"/>
                    </a:lnTo>
                  </a:path>
                </a:pathLst>
              </a:custGeom>
              <a:solidFill>
                <a:srgbClr val="00A8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DE">
                  <a:latin typeface="Montserrat" panose="00000500000000000000" pitchFamily="2" charset="0"/>
                </a:endParaRPr>
              </a:p>
            </p:txBody>
          </p:sp>
          <p:sp>
            <p:nvSpPr>
              <p:cNvPr id="70711" name="Freeform 14">
                <a:extLst>
                  <a:ext uri="{FF2B5EF4-FFF2-40B4-BE49-F238E27FC236}">
                    <a16:creationId xmlns:a16="http://schemas.microsoft.com/office/drawing/2014/main" id="{7EF8B4B0-3D6F-89BC-07E9-F49F988355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1" y="1393"/>
                <a:ext cx="98" cy="100"/>
              </a:xfrm>
              <a:custGeom>
                <a:avLst/>
                <a:gdLst>
                  <a:gd name="T0" fmla="*/ 0 w 98"/>
                  <a:gd name="T1" fmla="*/ 49 h 100"/>
                  <a:gd name="T2" fmla="*/ 3 w 98"/>
                  <a:gd name="T3" fmla="*/ 31 h 100"/>
                  <a:gd name="T4" fmla="*/ 12 w 98"/>
                  <a:gd name="T5" fmla="*/ 18 h 100"/>
                  <a:gd name="T6" fmla="*/ 24 w 98"/>
                  <a:gd name="T7" fmla="*/ 6 h 100"/>
                  <a:gd name="T8" fmla="*/ 41 w 98"/>
                  <a:gd name="T9" fmla="*/ 0 h 100"/>
                  <a:gd name="T10" fmla="*/ 56 w 98"/>
                  <a:gd name="T11" fmla="*/ 0 h 100"/>
                  <a:gd name="T12" fmla="*/ 72 w 98"/>
                  <a:gd name="T13" fmla="*/ 6 h 100"/>
                  <a:gd name="T14" fmla="*/ 87 w 98"/>
                  <a:gd name="T15" fmla="*/ 18 h 100"/>
                  <a:gd name="T16" fmla="*/ 93 w 98"/>
                  <a:gd name="T17" fmla="*/ 31 h 100"/>
                  <a:gd name="T18" fmla="*/ 97 w 98"/>
                  <a:gd name="T19" fmla="*/ 49 h 100"/>
                  <a:gd name="T20" fmla="*/ 93 w 98"/>
                  <a:gd name="T21" fmla="*/ 68 h 100"/>
                  <a:gd name="T22" fmla="*/ 87 w 98"/>
                  <a:gd name="T23" fmla="*/ 83 h 100"/>
                  <a:gd name="T24" fmla="*/ 72 w 98"/>
                  <a:gd name="T25" fmla="*/ 93 h 100"/>
                  <a:gd name="T26" fmla="*/ 56 w 98"/>
                  <a:gd name="T27" fmla="*/ 99 h 100"/>
                  <a:gd name="T28" fmla="*/ 41 w 98"/>
                  <a:gd name="T29" fmla="*/ 99 h 100"/>
                  <a:gd name="T30" fmla="*/ 24 w 98"/>
                  <a:gd name="T31" fmla="*/ 93 h 100"/>
                  <a:gd name="T32" fmla="*/ 12 w 98"/>
                  <a:gd name="T33" fmla="*/ 83 h 100"/>
                  <a:gd name="T34" fmla="*/ 3 w 98"/>
                  <a:gd name="T35" fmla="*/ 68 h 100"/>
                  <a:gd name="T36" fmla="*/ 0 w 98"/>
                  <a:gd name="T37" fmla="*/ 49 h 1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98"/>
                  <a:gd name="T58" fmla="*/ 0 h 100"/>
                  <a:gd name="T59" fmla="*/ 98 w 98"/>
                  <a:gd name="T60" fmla="*/ 100 h 10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98" h="100">
                    <a:moveTo>
                      <a:pt x="0" y="49"/>
                    </a:moveTo>
                    <a:lnTo>
                      <a:pt x="3" y="31"/>
                    </a:lnTo>
                    <a:lnTo>
                      <a:pt x="12" y="18"/>
                    </a:lnTo>
                    <a:lnTo>
                      <a:pt x="24" y="6"/>
                    </a:lnTo>
                    <a:lnTo>
                      <a:pt x="41" y="0"/>
                    </a:lnTo>
                    <a:lnTo>
                      <a:pt x="56" y="0"/>
                    </a:lnTo>
                    <a:lnTo>
                      <a:pt x="72" y="6"/>
                    </a:lnTo>
                    <a:lnTo>
                      <a:pt x="87" y="18"/>
                    </a:lnTo>
                    <a:lnTo>
                      <a:pt x="93" y="31"/>
                    </a:lnTo>
                    <a:lnTo>
                      <a:pt x="97" y="49"/>
                    </a:lnTo>
                    <a:lnTo>
                      <a:pt x="93" y="68"/>
                    </a:lnTo>
                    <a:lnTo>
                      <a:pt x="87" y="83"/>
                    </a:lnTo>
                    <a:lnTo>
                      <a:pt x="72" y="93"/>
                    </a:lnTo>
                    <a:lnTo>
                      <a:pt x="56" y="99"/>
                    </a:lnTo>
                    <a:lnTo>
                      <a:pt x="41" y="99"/>
                    </a:lnTo>
                    <a:lnTo>
                      <a:pt x="24" y="93"/>
                    </a:lnTo>
                    <a:lnTo>
                      <a:pt x="12" y="83"/>
                    </a:lnTo>
                    <a:lnTo>
                      <a:pt x="3" y="68"/>
                    </a:lnTo>
                    <a:lnTo>
                      <a:pt x="0" y="49"/>
                    </a:lnTo>
                  </a:path>
                </a:pathLst>
              </a:custGeom>
              <a:solidFill>
                <a:srgbClr val="00A8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DE">
                  <a:latin typeface="Montserrat" panose="00000500000000000000" pitchFamily="2" charset="0"/>
                </a:endParaRPr>
              </a:p>
            </p:txBody>
          </p:sp>
          <p:sp>
            <p:nvSpPr>
              <p:cNvPr id="70712" name="Freeform 15">
                <a:extLst>
                  <a:ext uri="{FF2B5EF4-FFF2-40B4-BE49-F238E27FC236}">
                    <a16:creationId xmlns:a16="http://schemas.microsoft.com/office/drawing/2014/main" id="{F119F2DF-1422-6E76-B59A-594DA87A23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5" y="1393"/>
                <a:ext cx="230" cy="569"/>
              </a:xfrm>
              <a:custGeom>
                <a:avLst/>
                <a:gdLst>
                  <a:gd name="T0" fmla="*/ 130 w 230"/>
                  <a:gd name="T1" fmla="*/ 552 h 569"/>
                  <a:gd name="T2" fmla="*/ 153 w 230"/>
                  <a:gd name="T3" fmla="*/ 568 h 569"/>
                  <a:gd name="T4" fmla="*/ 171 w 230"/>
                  <a:gd name="T5" fmla="*/ 564 h 569"/>
                  <a:gd name="T6" fmla="*/ 184 w 230"/>
                  <a:gd name="T7" fmla="*/ 539 h 569"/>
                  <a:gd name="T8" fmla="*/ 184 w 230"/>
                  <a:gd name="T9" fmla="*/ 168 h 569"/>
                  <a:gd name="T10" fmla="*/ 189 w 230"/>
                  <a:gd name="T11" fmla="*/ 161 h 569"/>
                  <a:gd name="T12" fmla="*/ 195 w 230"/>
                  <a:gd name="T13" fmla="*/ 168 h 569"/>
                  <a:gd name="T14" fmla="*/ 197 w 230"/>
                  <a:gd name="T15" fmla="*/ 327 h 569"/>
                  <a:gd name="T16" fmla="*/ 212 w 230"/>
                  <a:gd name="T17" fmla="*/ 336 h 569"/>
                  <a:gd name="T18" fmla="*/ 227 w 230"/>
                  <a:gd name="T19" fmla="*/ 327 h 569"/>
                  <a:gd name="T20" fmla="*/ 229 w 230"/>
                  <a:gd name="T21" fmla="*/ 140 h 569"/>
                  <a:gd name="T22" fmla="*/ 221 w 230"/>
                  <a:gd name="T23" fmla="*/ 122 h 569"/>
                  <a:gd name="T24" fmla="*/ 17 w 230"/>
                  <a:gd name="T25" fmla="*/ 120 h 569"/>
                  <a:gd name="T26" fmla="*/ 2 w 230"/>
                  <a:gd name="T27" fmla="*/ 130 h 569"/>
                  <a:gd name="T28" fmla="*/ 0 w 230"/>
                  <a:gd name="T29" fmla="*/ 320 h 569"/>
                  <a:gd name="T30" fmla="*/ 8 w 230"/>
                  <a:gd name="T31" fmla="*/ 334 h 569"/>
                  <a:gd name="T32" fmla="*/ 26 w 230"/>
                  <a:gd name="T33" fmla="*/ 334 h 569"/>
                  <a:gd name="T34" fmla="*/ 34 w 230"/>
                  <a:gd name="T35" fmla="*/ 320 h 569"/>
                  <a:gd name="T36" fmla="*/ 36 w 230"/>
                  <a:gd name="T37" fmla="*/ 163 h 569"/>
                  <a:gd name="T38" fmla="*/ 44 w 230"/>
                  <a:gd name="T39" fmla="*/ 163 h 569"/>
                  <a:gd name="T40" fmla="*/ 46 w 230"/>
                  <a:gd name="T41" fmla="*/ 331 h 569"/>
                  <a:gd name="T42" fmla="*/ 48 w 230"/>
                  <a:gd name="T43" fmla="*/ 552 h 569"/>
                  <a:gd name="T44" fmla="*/ 71 w 230"/>
                  <a:gd name="T45" fmla="*/ 568 h 569"/>
                  <a:gd name="T46" fmla="*/ 91 w 230"/>
                  <a:gd name="T47" fmla="*/ 564 h 569"/>
                  <a:gd name="T48" fmla="*/ 104 w 230"/>
                  <a:gd name="T49" fmla="*/ 539 h 569"/>
                  <a:gd name="T50" fmla="*/ 106 w 230"/>
                  <a:gd name="T51" fmla="*/ 334 h 569"/>
                  <a:gd name="T52" fmla="*/ 123 w 230"/>
                  <a:gd name="T53" fmla="*/ 334 h 569"/>
                  <a:gd name="T54" fmla="*/ 127 w 230"/>
                  <a:gd name="T55" fmla="*/ 539 h 569"/>
                  <a:gd name="T56" fmla="*/ 68 w 230"/>
                  <a:gd name="T57" fmla="*/ 34 h 569"/>
                  <a:gd name="T58" fmla="*/ 90 w 230"/>
                  <a:gd name="T59" fmla="*/ 7 h 569"/>
                  <a:gd name="T60" fmla="*/ 123 w 230"/>
                  <a:gd name="T61" fmla="*/ 0 h 569"/>
                  <a:gd name="T62" fmla="*/ 155 w 230"/>
                  <a:gd name="T63" fmla="*/ 19 h 569"/>
                  <a:gd name="T64" fmla="*/ 165 w 230"/>
                  <a:gd name="T65" fmla="*/ 52 h 569"/>
                  <a:gd name="T66" fmla="*/ 155 w 230"/>
                  <a:gd name="T67" fmla="*/ 89 h 569"/>
                  <a:gd name="T68" fmla="*/ 123 w 230"/>
                  <a:gd name="T69" fmla="*/ 106 h 569"/>
                  <a:gd name="T70" fmla="*/ 90 w 230"/>
                  <a:gd name="T71" fmla="*/ 100 h 569"/>
                  <a:gd name="T72" fmla="*/ 68 w 230"/>
                  <a:gd name="T73" fmla="*/ 72 h 569"/>
                  <a:gd name="T74" fmla="*/ 127 w 230"/>
                  <a:gd name="T75" fmla="*/ 539 h 569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30"/>
                  <a:gd name="T115" fmla="*/ 0 h 569"/>
                  <a:gd name="T116" fmla="*/ 230 w 230"/>
                  <a:gd name="T117" fmla="*/ 569 h 569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30" h="569">
                    <a:moveTo>
                      <a:pt x="127" y="539"/>
                    </a:moveTo>
                    <a:lnTo>
                      <a:pt x="130" y="552"/>
                    </a:lnTo>
                    <a:lnTo>
                      <a:pt x="139" y="564"/>
                    </a:lnTo>
                    <a:lnTo>
                      <a:pt x="153" y="568"/>
                    </a:lnTo>
                    <a:lnTo>
                      <a:pt x="158" y="568"/>
                    </a:lnTo>
                    <a:lnTo>
                      <a:pt x="171" y="564"/>
                    </a:lnTo>
                    <a:lnTo>
                      <a:pt x="181" y="552"/>
                    </a:lnTo>
                    <a:lnTo>
                      <a:pt x="184" y="539"/>
                    </a:lnTo>
                    <a:lnTo>
                      <a:pt x="184" y="331"/>
                    </a:lnTo>
                    <a:lnTo>
                      <a:pt x="184" y="168"/>
                    </a:lnTo>
                    <a:lnTo>
                      <a:pt x="186" y="163"/>
                    </a:lnTo>
                    <a:lnTo>
                      <a:pt x="189" y="161"/>
                    </a:lnTo>
                    <a:lnTo>
                      <a:pt x="193" y="163"/>
                    </a:lnTo>
                    <a:lnTo>
                      <a:pt x="195" y="168"/>
                    </a:lnTo>
                    <a:lnTo>
                      <a:pt x="195" y="320"/>
                    </a:lnTo>
                    <a:lnTo>
                      <a:pt x="197" y="327"/>
                    </a:lnTo>
                    <a:lnTo>
                      <a:pt x="203" y="334"/>
                    </a:lnTo>
                    <a:lnTo>
                      <a:pt x="212" y="336"/>
                    </a:lnTo>
                    <a:lnTo>
                      <a:pt x="221" y="334"/>
                    </a:lnTo>
                    <a:lnTo>
                      <a:pt x="227" y="327"/>
                    </a:lnTo>
                    <a:lnTo>
                      <a:pt x="229" y="320"/>
                    </a:lnTo>
                    <a:lnTo>
                      <a:pt x="229" y="140"/>
                    </a:lnTo>
                    <a:lnTo>
                      <a:pt x="227" y="130"/>
                    </a:lnTo>
                    <a:lnTo>
                      <a:pt x="221" y="122"/>
                    </a:lnTo>
                    <a:lnTo>
                      <a:pt x="212" y="120"/>
                    </a:lnTo>
                    <a:lnTo>
                      <a:pt x="17" y="120"/>
                    </a:lnTo>
                    <a:lnTo>
                      <a:pt x="8" y="122"/>
                    </a:lnTo>
                    <a:lnTo>
                      <a:pt x="2" y="130"/>
                    </a:lnTo>
                    <a:lnTo>
                      <a:pt x="0" y="140"/>
                    </a:lnTo>
                    <a:lnTo>
                      <a:pt x="0" y="320"/>
                    </a:lnTo>
                    <a:lnTo>
                      <a:pt x="2" y="327"/>
                    </a:lnTo>
                    <a:lnTo>
                      <a:pt x="8" y="334"/>
                    </a:lnTo>
                    <a:lnTo>
                      <a:pt x="17" y="336"/>
                    </a:lnTo>
                    <a:lnTo>
                      <a:pt x="26" y="334"/>
                    </a:lnTo>
                    <a:lnTo>
                      <a:pt x="32" y="327"/>
                    </a:lnTo>
                    <a:lnTo>
                      <a:pt x="34" y="320"/>
                    </a:lnTo>
                    <a:lnTo>
                      <a:pt x="34" y="168"/>
                    </a:lnTo>
                    <a:lnTo>
                      <a:pt x="36" y="163"/>
                    </a:lnTo>
                    <a:lnTo>
                      <a:pt x="42" y="161"/>
                    </a:lnTo>
                    <a:lnTo>
                      <a:pt x="44" y="163"/>
                    </a:lnTo>
                    <a:lnTo>
                      <a:pt x="46" y="168"/>
                    </a:lnTo>
                    <a:lnTo>
                      <a:pt x="46" y="331"/>
                    </a:lnTo>
                    <a:lnTo>
                      <a:pt x="46" y="539"/>
                    </a:lnTo>
                    <a:lnTo>
                      <a:pt x="48" y="552"/>
                    </a:lnTo>
                    <a:lnTo>
                      <a:pt x="58" y="564"/>
                    </a:lnTo>
                    <a:lnTo>
                      <a:pt x="71" y="568"/>
                    </a:lnTo>
                    <a:lnTo>
                      <a:pt x="78" y="568"/>
                    </a:lnTo>
                    <a:lnTo>
                      <a:pt x="91" y="564"/>
                    </a:lnTo>
                    <a:lnTo>
                      <a:pt x="100" y="552"/>
                    </a:lnTo>
                    <a:lnTo>
                      <a:pt x="104" y="539"/>
                    </a:lnTo>
                    <a:lnTo>
                      <a:pt x="104" y="342"/>
                    </a:lnTo>
                    <a:lnTo>
                      <a:pt x="106" y="334"/>
                    </a:lnTo>
                    <a:lnTo>
                      <a:pt x="115" y="331"/>
                    </a:lnTo>
                    <a:lnTo>
                      <a:pt x="123" y="334"/>
                    </a:lnTo>
                    <a:lnTo>
                      <a:pt x="127" y="342"/>
                    </a:lnTo>
                    <a:lnTo>
                      <a:pt x="127" y="539"/>
                    </a:lnTo>
                    <a:lnTo>
                      <a:pt x="64" y="52"/>
                    </a:lnTo>
                    <a:lnTo>
                      <a:pt x="68" y="34"/>
                    </a:lnTo>
                    <a:lnTo>
                      <a:pt x="76" y="19"/>
                    </a:lnTo>
                    <a:lnTo>
                      <a:pt x="90" y="7"/>
                    </a:lnTo>
                    <a:lnTo>
                      <a:pt x="106" y="0"/>
                    </a:lnTo>
                    <a:lnTo>
                      <a:pt x="123" y="0"/>
                    </a:lnTo>
                    <a:lnTo>
                      <a:pt x="139" y="7"/>
                    </a:lnTo>
                    <a:lnTo>
                      <a:pt x="155" y="19"/>
                    </a:lnTo>
                    <a:lnTo>
                      <a:pt x="161" y="34"/>
                    </a:lnTo>
                    <a:lnTo>
                      <a:pt x="165" y="52"/>
                    </a:lnTo>
                    <a:lnTo>
                      <a:pt x="161" y="72"/>
                    </a:lnTo>
                    <a:lnTo>
                      <a:pt x="155" y="89"/>
                    </a:lnTo>
                    <a:lnTo>
                      <a:pt x="139" y="100"/>
                    </a:lnTo>
                    <a:lnTo>
                      <a:pt x="123" y="106"/>
                    </a:lnTo>
                    <a:lnTo>
                      <a:pt x="106" y="106"/>
                    </a:lnTo>
                    <a:lnTo>
                      <a:pt x="90" y="100"/>
                    </a:lnTo>
                    <a:lnTo>
                      <a:pt x="76" y="89"/>
                    </a:lnTo>
                    <a:lnTo>
                      <a:pt x="68" y="72"/>
                    </a:lnTo>
                    <a:lnTo>
                      <a:pt x="64" y="52"/>
                    </a:lnTo>
                    <a:lnTo>
                      <a:pt x="127" y="539"/>
                    </a:lnTo>
                  </a:path>
                </a:pathLst>
              </a:custGeom>
              <a:solidFill>
                <a:srgbClr val="336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DE">
                  <a:latin typeface="Montserrat" panose="00000500000000000000" pitchFamily="2" charset="0"/>
                </a:endParaRPr>
              </a:p>
            </p:txBody>
          </p:sp>
          <p:sp>
            <p:nvSpPr>
              <p:cNvPr id="70713" name="Freeform 16">
                <a:extLst>
                  <a:ext uri="{FF2B5EF4-FFF2-40B4-BE49-F238E27FC236}">
                    <a16:creationId xmlns:a16="http://schemas.microsoft.com/office/drawing/2014/main" id="{27ADC92C-6822-C7D3-3003-079070CF39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5" y="1515"/>
                <a:ext cx="230" cy="447"/>
              </a:xfrm>
              <a:custGeom>
                <a:avLst/>
                <a:gdLst>
                  <a:gd name="T0" fmla="*/ 127 w 230"/>
                  <a:gd name="T1" fmla="*/ 418 h 447"/>
                  <a:gd name="T2" fmla="*/ 130 w 230"/>
                  <a:gd name="T3" fmla="*/ 430 h 447"/>
                  <a:gd name="T4" fmla="*/ 139 w 230"/>
                  <a:gd name="T5" fmla="*/ 442 h 447"/>
                  <a:gd name="T6" fmla="*/ 153 w 230"/>
                  <a:gd name="T7" fmla="*/ 446 h 447"/>
                  <a:gd name="T8" fmla="*/ 158 w 230"/>
                  <a:gd name="T9" fmla="*/ 446 h 447"/>
                  <a:gd name="T10" fmla="*/ 171 w 230"/>
                  <a:gd name="T11" fmla="*/ 442 h 447"/>
                  <a:gd name="T12" fmla="*/ 181 w 230"/>
                  <a:gd name="T13" fmla="*/ 430 h 447"/>
                  <a:gd name="T14" fmla="*/ 184 w 230"/>
                  <a:gd name="T15" fmla="*/ 418 h 447"/>
                  <a:gd name="T16" fmla="*/ 184 w 230"/>
                  <a:gd name="T17" fmla="*/ 210 h 447"/>
                  <a:gd name="T18" fmla="*/ 184 w 230"/>
                  <a:gd name="T19" fmla="*/ 47 h 447"/>
                  <a:gd name="T20" fmla="*/ 186 w 230"/>
                  <a:gd name="T21" fmla="*/ 42 h 447"/>
                  <a:gd name="T22" fmla="*/ 189 w 230"/>
                  <a:gd name="T23" fmla="*/ 40 h 447"/>
                  <a:gd name="T24" fmla="*/ 193 w 230"/>
                  <a:gd name="T25" fmla="*/ 42 h 447"/>
                  <a:gd name="T26" fmla="*/ 195 w 230"/>
                  <a:gd name="T27" fmla="*/ 47 h 447"/>
                  <a:gd name="T28" fmla="*/ 195 w 230"/>
                  <a:gd name="T29" fmla="*/ 198 h 447"/>
                  <a:gd name="T30" fmla="*/ 197 w 230"/>
                  <a:gd name="T31" fmla="*/ 206 h 447"/>
                  <a:gd name="T32" fmla="*/ 203 w 230"/>
                  <a:gd name="T33" fmla="*/ 213 h 447"/>
                  <a:gd name="T34" fmla="*/ 212 w 230"/>
                  <a:gd name="T35" fmla="*/ 215 h 447"/>
                  <a:gd name="T36" fmla="*/ 221 w 230"/>
                  <a:gd name="T37" fmla="*/ 213 h 447"/>
                  <a:gd name="T38" fmla="*/ 227 w 230"/>
                  <a:gd name="T39" fmla="*/ 206 h 447"/>
                  <a:gd name="T40" fmla="*/ 229 w 230"/>
                  <a:gd name="T41" fmla="*/ 198 h 447"/>
                  <a:gd name="T42" fmla="*/ 229 w 230"/>
                  <a:gd name="T43" fmla="*/ 20 h 447"/>
                  <a:gd name="T44" fmla="*/ 227 w 230"/>
                  <a:gd name="T45" fmla="*/ 10 h 447"/>
                  <a:gd name="T46" fmla="*/ 221 w 230"/>
                  <a:gd name="T47" fmla="*/ 2 h 447"/>
                  <a:gd name="T48" fmla="*/ 212 w 230"/>
                  <a:gd name="T49" fmla="*/ 0 h 447"/>
                  <a:gd name="T50" fmla="*/ 17 w 230"/>
                  <a:gd name="T51" fmla="*/ 0 h 447"/>
                  <a:gd name="T52" fmla="*/ 8 w 230"/>
                  <a:gd name="T53" fmla="*/ 2 h 447"/>
                  <a:gd name="T54" fmla="*/ 2 w 230"/>
                  <a:gd name="T55" fmla="*/ 10 h 447"/>
                  <a:gd name="T56" fmla="*/ 0 w 230"/>
                  <a:gd name="T57" fmla="*/ 20 h 447"/>
                  <a:gd name="T58" fmla="*/ 0 w 230"/>
                  <a:gd name="T59" fmla="*/ 198 h 447"/>
                  <a:gd name="T60" fmla="*/ 2 w 230"/>
                  <a:gd name="T61" fmla="*/ 206 h 447"/>
                  <a:gd name="T62" fmla="*/ 8 w 230"/>
                  <a:gd name="T63" fmla="*/ 213 h 447"/>
                  <a:gd name="T64" fmla="*/ 17 w 230"/>
                  <a:gd name="T65" fmla="*/ 215 h 447"/>
                  <a:gd name="T66" fmla="*/ 26 w 230"/>
                  <a:gd name="T67" fmla="*/ 213 h 447"/>
                  <a:gd name="T68" fmla="*/ 32 w 230"/>
                  <a:gd name="T69" fmla="*/ 206 h 447"/>
                  <a:gd name="T70" fmla="*/ 34 w 230"/>
                  <a:gd name="T71" fmla="*/ 198 h 447"/>
                  <a:gd name="T72" fmla="*/ 34 w 230"/>
                  <a:gd name="T73" fmla="*/ 47 h 447"/>
                  <a:gd name="T74" fmla="*/ 36 w 230"/>
                  <a:gd name="T75" fmla="*/ 42 h 447"/>
                  <a:gd name="T76" fmla="*/ 42 w 230"/>
                  <a:gd name="T77" fmla="*/ 40 h 447"/>
                  <a:gd name="T78" fmla="*/ 44 w 230"/>
                  <a:gd name="T79" fmla="*/ 42 h 447"/>
                  <a:gd name="T80" fmla="*/ 46 w 230"/>
                  <a:gd name="T81" fmla="*/ 47 h 447"/>
                  <a:gd name="T82" fmla="*/ 46 w 230"/>
                  <a:gd name="T83" fmla="*/ 210 h 447"/>
                  <a:gd name="T84" fmla="*/ 46 w 230"/>
                  <a:gd name="T85" fmla="*/ 418 h 447"/>
                  <a:gd name="T86" fmla="*/ 48 w 230"/>
                  <a:gd name="T87" fmla="*/ 430 h 447"/>
                  <a:gd name="T88" fmla="*/ 58 w 230"/>
                  <a:gd name="T89" fmla="*/ 442 h 447"/>
                  <a:gd name="T90" fmla="*/ 71 w 230"/>
                  <a:gd name="T91" fmla="*/ 446 h 447"/>
                  <a:gd name="T92" fmla="*/ 78 w 230"/>
                  <a:gd name="T93" fmla="*/ 446 h 447"/>
                  <a:gd name="T94" fmla="*/ 91 w 230"/>
                  <a:gd name="T95" fmla="*/ 442 h 447"/>
                  <a:gd name="T96" fmla="*/ 100 w 230"/>
                  <a:gd name="T97" fmla="*/ 430 h 447"/>
                  <a:gd name="T98" fmla="*/ 104 w 230"/>
                  <a:gd name="T99" fmla="*/ 418 h 447"/>
                  <a:gd name="T100" fmla="*/ 104 w 230"/>
                  <a:gd name="T101" fmla="*/ 221 h 447"/>
                  <a:gd name="T102" fmla="*/ 106 w 230"/>
                  <a:gd name="T103" fmla="*/ 213 h 447"/>
                  <a:gd name="T104" fmla="*/ 115 w 230"/>
                  <a:gd name="T105" fmla="*/ 210 h 447"/>
                  <a:gd name="T106" fmla="*/ 123 w 230"/>
                  <a:gd name="T107" fmla="*/ 213 h 447"/>
                  <a:gd name="T108" fmla="*/ 127 w 230"/>
                  <a:gd name="T109" fmla="*/ 221 h 447"/>
                  <a:gd name="T110" fmla="*/ 127 w 230"/>
                  <a:gd name="T111" fmla="*/ 418 h 44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30"/>
                  <a:gd name="T169" fmla="*/ 0 h 447"/>
                  <a:gd name="T170" fmla="*/ 230 w 230"/>
                  <a:gd name="T171" fmla="*/ 447 h 447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30" h="447">
                    <a:moveTo>
                      <a:pt x="127" y="418"/>
                    </a:moveTo>
                    <a:lnTo>
                      <a:pt x="130" y="430"/>
                    </a:lnTo>
                    <a:lnTo>
                      <a:pt x="139" y="442"/>
                    </a:lnTo>
                    <a:lnTo>
                      <a:pt x="153" y="446"/>
                    </a:lnTo>
                    <a:lnTo>
                      <a:pt x="158" y="446"/>
                    </a:lnTo>
                    <a:lnTo>
                      <a:pt x="171" y="442"/>
                    </a:lnTo>
                    <a:lnTo>
                      <a:pt x="181" y="430"/>
                    </a:lnTo>
                    <a:lnTo>
                      <a:pt x="184" y="418"/>
                    </a:lnTo>
                    <a:lnTo>
                      <a:pt x="184" y="210"/>
                    </a:lnTo>
                    <a:lnTo>
                      <a:pt x="184" y="47"/>
                    </a:lnTo>
                    <a:lnTo>
                      <a:pt x="186" y="42"/>
                    </a:lnTo>
                    <a:lnTo>
                      <a:pt x="189" y="40"/>
                    </a:lnTo>
                    <a:lnTo>
                      <a:pt x="193" y="42"/>
                    </a:lnTo>
                    <a:lnTo>
                      <a:pt x="195" y="47"/>
                    </a:lnTo>
                    <a:lnTo>
                      <a:pt x="195" y="198"/>
                    </a:lnTo>
                    <a:lnTo>
                      <a:pt x="197" y="206"/>
                    </a:lnTo>
                    <a:lnTo>
                      <a:pt x="203" y="213"/>
                    </a:lnTo>
                    <a:lnTo>
                      <a:pt x="212" y="215"/>
                    </a:lnTo>
                    <a:lnTo>
                      <a:pt x="221" y="213"/>
                    </a:lnTo>
                    <a:lnTo>
                      <a:pt x="227" y="206"/>
                    </a:lnTo>
                    <a:lnTo>
                      <a:pt x="229" y="198"/>
                    </a:lnTo>
                    <a:lnTo>
                      <a:pt x="229" y="20"/>
                    </a:lnTo>
                    <a:lnTo>
                      <a:pt x="227" y="10"/>
                    </a:lnTo>
                    <a:lnTo>
                      <a:pt x="221" y="2"/>
                    </a:lnTo>
                    <a:lnTo>
                      <a:pt x="212" y="0"/>
                    </a:lnTo>
                    <a:lnTo>
                      <a:pt x="17" y="0"/>
                    </a:lnTo>
                    <a:lnTo>
                      <a:pt x="8" y="2"/>
                    </a:lnTo>
                    <a:lnTo>
                      <a:pt x="2" y="10"/>
                    </a:lnTo>
                    <a:lnTo>
                      <a:pt x="0" y="20"/>
                    </a:lnTo>
                    <a:lnTo>
                      <a:pt x="0" y="198"/>
                    </a:lnTo>
                    <a:lnTo>
                      <a:pt x="2" y="206"/>
                    </a:lnTo>
                    <a:lnTo>
                      <a:pt x="8" y="213"/>
                    </a:lnTo>
                    <a:lnTo>
                      <a:pt x="17" y="215"/>
                    </a:lnTo>
                    <a:lnTo>
                      <a:pt x="26" y="213"/>
                    </a:lnTo>
                    <a:lnTo>
                      <a:pt x="32" y="206"/>
                    </a:lnTo>
                    <a:lnTo>
                      <a:pt x="34" y="198"/>
                    </a:lnTo>
                    <a:lnTo>
                      <a:pt x="34" y="47"/>
                    </a:lnTo>
                    <a:lnTo>
                      <a:pt x="36" y="42"/>
                    </a:lnTo>
                    <a:lnTo>
                      <a:pt x="42" y="40"/>
                    </a:lnTo>
                    <a:lnTo>
                      <a:pt x="44" y="42"/>
                    </a:lnTo>
                    <a:lnTo>
                      <a:pt x="46" y="47"/>
                    </a:lnTo>
                    <a:lnTo>
                      <a:pt x="46" y="210"/>
                    </a:lnTo>
                    <a:lnTo>
                      <a:pt x="46" y="418"/>
                    </a:lnTo>
                    <a:lnTo>
                      <a:pt x="48" y="430"/>
                    </a:lnTo>
                    <a:lnTo>
                      <a:pt x="58" y="442"/>
                    </a:lnTo>
                    <a:lnTo>
                      <a:pt x="71" y="446"/>
                    </a:lnTo>
                    <a:lnTo>
                      <a:pt x="78" y="446"/>
                    </a:lnTo>
                    <a:lnTo>
                      <a:pt x="91" y="442"/>
                    </a:lnTo>
                    <a:lnTo>
                      <a:pt x="100" y="430"/>
                    </a:lnTo>
                    <a:lnTo>
                      <a:pt x="104" y="418"/>
                    </a:lnTo>
                    <a:lnTo>
                      <a:pt x="104" y="221"/>
                    </a:lnTo>
                    <a:lnTo>
                      <a:pt x="106" y="213"/>
                    </a:lnTo>
                    <a:lnTo>
                      <a:pt x="115" y="210"/>
                    </a:lnTo>
                    <a:lnTo>
                      <a:pt x="123" y="213"/>
                    </a:lnTo>
                    <a:lnTo>
                      <a:pt x="127" y="221"/>
                    </a:lnTo>
                    <a:lnTo>
                      <a:pt x="127" y="41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DE">
                  <a:latin typeface="Montserrat" panose="00000500000000000000" pitchFamily="2" charset="0"/>
                </a:endParaRPr>
              </a:p>
            </p:txBody>
          </p:sp>
          <p:sp>
            <p:nvSpPr>
              <p:cNvPr id="70714" name="Freeform 17">
                <a:extLst>
                  <a:ext uri="{FF2B5EF4-FFF2-40B4-BE49-F238E27FC236}">
                    <a16:creationId xmlns:a16="http://schemas.microsoft.com/office/drawing/2014/main" id="{BA07AABB-81D5-203D-8D25-7E709A86E5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1" y="1393"/>
                <a:ext cx="98" cy="100"/>
              </a:xfrm>
              <a:custGeom>
                <a:avLst/>
                <a:gdLst>
                  <a:gd name="T0" fmla="*/ 0 w 98"/>
                  <a:gd name="T1" fmla="*/ 49 h 100"/>
                  <a:gd name="T2" fmla="*/ 4 w 98"/>
                  <a:gd name="T3" fmla="*/ 31 h 100"/>
                  <a:gd name="T4" fmla="*/ 12 w 98"/>
                  <a:gd name="T5" fmla="*/ 18 h 100"/>
                  <a:gd name="T6" fmla="*/ 25 w 98"/>
                  <a:gd name="T7" fmla="*/ 6 h 100"/>
                  <a:gd name="T8" fmla="*/ 41 w 98"/>
                  <a:gd name="T9" fmla="*/ 0 h 100"/>
                  <a:gd name="T10" fmla="*/ 56 w 98"/>
                  <a:gd name="T11" fmla="*/ 0 h 100"/>
                  <a:gd name="T12" fmla="*/ 72 w 98"/>
                  <a:gd name="T13" fmla="*/ 6 h 100"/>
                  <a:gd name="T14" fmla="*/ 87 w 98"/>
                  <a:gd name="T15" fmla="*/ 18 h 100"/>
                  <a:gd name="T16" fmla="*/ 93 w 98"/>
                  <a:gd name="T17" fmla="*/ 31 h 100"/>
                  <a:gd name="T18" fmla="*/ 97 w 98"/>
                  <a:gd name="T19" fmla="*/ 49 h 100"/>
                  <a:gd name="T20" fmla="*/ 93 w 98"/>
                  <a:gd name="T21" fmla="*/ 68 h 100"/>
                  <a:gd name="T22" fmla="*/ 87 w 98"/>
                  <a:gd name="T23" fmla="*/ 83 h 100"/>
                  <a:gd name="T24" fmla="*/ 72 w 98"/>
                  <a:gd name="T25" fmla="*/ 93 h 100"/>
                  <a:gd name="T26" fmla="*/ 56 w 98"/>
                  <a:gd name="T27" fmla="*/ 99 h 100"/>
                  <a:gd name="T28" fmla="*/ 41 w 98"/>
                  <a:gd name="T29" fmla="*/ 99 h 100"/>
                  <a:gd name="T30" fmla="*/ 25 w 98"/>
                  <a:gd name="T31" fmla="*/ 93 h 100"/>
                  <a:gd name="T32" fmla="*/ 12 w 98"/>
                  <a:gd name="T33" fmla="*/ 83 h 100"/>
                  <a:gd name="T34" fmla="*/ 4 w 98"/>
                  <a:gd name="T35" fmla="*/ 68 h 100"/>
                  <a:gd name="T36" fmla="*/ 0 w 98"/>
                  <a:gd name="T37" fmla="*/ 49 h 1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98"/>
                  <a:gd name="T58" fmla="*/ 0 h 100"/>
                  <a:gd name="T59" fmla="*/ 98 w 98"/>
                  <a:gd name="T60" fmla="*/ 100 h 10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98" h="100">
                    <a:moveTo>
                      <a:pt x="0" y="49"/>
                    </a:moveTo>
                    <a:lnTo>
                      <a:pt x="4" y="31"/>
                    </a:lnTo>
                    <a:lnTo>
                      <a:pt x="12" y="18"/>
                    </a:lnTo>
                    <a:lnTo>
                      <a:pt x="25" y="6"/>
                    </a:lnTo>
                    <a:lnTo>
                      <a:pt x="41" y="0"/>
                    </a:lnTo>
                    <a:lnTo>
                      <a:pt x="56" y="0"/>
                    </a:lnTo>
                    <a:lnTo>
                      <a:pt x="72" y="6"/>
                    </a:lnTo>
                    <a:lnTo>
                      <a:pt x="87" y="18"/>
                    </a:lnTo>
                    <a:lnTo>
                      <a:pt x="93" y="31"/>
                    </a:lnTo>
                    <a:lnTo>
                      <a:pt x="97" y="49"/>
                    </a:lnTo>
                    <a:lnTo>
                      <a:pt x="93" y="68"/>
                    </a:lnTo>
                    <a:lnTo>
                      <a:pt x="87" y="83"/>
                    </a:lnTo>
                    <a:lnTo>
                      <a:pt x="72" y="93"/>
                    </a:lnTo>
                    <a:lnTo>
                      <a:pt x="56" y="99"/>
                    </a:lnTo>
                    <a:lnTo>
                      <a:pt x="41" y="99"/>
                    </a:lnTo>
                    <a:lnTo>
                      <a:pt x="25" y="93"/>
                    </a:lnTo>
                    <a:lnTo>
                      <a:pt x="12" y="83"/>
                    </a:lnTo>
                    <a:lnTo>
                      <a:pt x="4" y="68"/>
                    </a:lnTo>
                    <a:lnTo>
                      <a:pt x="0" y="4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DE">
                  <a:latin typeface="Montserrat" panose="00000500000000000000" pitchFamily="2" charset="0"/>
                </a:endParaRPr>
              </a:p>
            </p:txBody>
          </p:sp>
          <p:sp>
            <p:nvSpPr>
              <p:cNvPr id="70715" name="Freeform 18">
                <a:extLst>
                  <a:ext uri="{FF2B5EF4-FFF2-40B4-BE49-F238E27FC236}">
                    <a16:creationId xmlns:a16="http://schemas.microsoft.com/office/drawing/2014/main" id="{1A2E04C5-952E-547D-E546-C59D8A512D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1" y="1393"/>
                <a:ext cx="230" cy="569"/>
              </a:xfrm>
              <a:custGeom>
                <a:avLst/>
                <a:gdLst>
                  <a:gd name="T0" fmla="*/ 130 w 230"/>
                  <a:gd name="T1" fmla="*/ 552 h 569"/>
                  <a:gd name="T2" fmla="*/ 153 w 230"/>
                  <a:gd name="T3" fmla="*/ 568 h 569"/>
                  <a:gd name="T4" fmla="*/ 171 w 230"/>
                  <a:gd name="T5" fmla="*/ 564 h 569"/>
                  <a:gd name="T6" fmla="*/ 184 w 230"/>
                  <a:gd name="T7" fmla="*/ 539 h 569"/>
                  <a:gd name="T8" fmla="*/ 184 w 230"/>
                  <a:gd name="T9" fmla="*/ 168 h 569"/>
                  <a:gd name="T10" fmla="*/ 189 w 230"/>
                  <a:gd name="T11" fmla="*/ 161 h 569"/>
                  <a:gd name="T12" fmla="*/ 195 w 230"/>
                  <a:gd name="T13" fmla="*/ 168 h 569"/>
                  <a:gd name="T14" fmla="*/ 197 w 230"/>
                  <a:gd name="T15" fmla="*/ 327 h 569"/>
                  <a:gd name="T16" fmla="*/ 212 w 230"/>
                  <a:gd name="T17" fmla="*/ 336 h 569"/>
                  <a:gd name="T18" fmla="*/ 227 w 230"/>
                  <a:gd name="T19" fmla="*/ 327 h 569"/>
                  <a:gd name="T20" fmla="*/ 229 w 230"/>
                  <a:gd name="T21" fmla="*/ 140 h 569"/>
                  <a:gd name="T22" fmla="*/ 221 w 230"/>
                  <a:gd name="T23" fmla="*/ 122 h 569"/>
                  <a:gd name="T24" fmla="*/ 17 w 230"/>
                  <a:gd name="T25" fmla="*/ 120 h 569"/>
                  <a:gd name="T26" fmla="*/ 2 w 230"/>
                  <a:gd name="T27" fmla="*/ 130 h 569"/>
                  <a:gd name="T28" fmla="*/ 0 w 230"/>
                  <a:gd name="T29" fmla="*/ 320 h 569"/>
                  <a:gd name="T30" fmla="*/ 8 w 230"/>
                  <a:gd name="T31" fmla="*/ 334 h 569"/>
                  <a:gd name="T32" fmla="*/ 26 w 230"/>
                  <a:gd name="T33" fmla="*/ 334 h 569"/>
                  <a:gd name="T34" fmla="*/ 34 w 230"/>
                  <a:gd name="T35" fmla="*/ 320 h 569"/>
                  <a:gd name="T36" fmla="*/ 36 w 230"/>
                  <a:gd name="T37" fmla="*/ 163 h 569"/>
                  <a:gd name="T38" fmla="*/ 44 w 230"/>
                  <a:gd name="T39" fmla="*/ 163 h 569"/>
                  <a:gd name="T40" fmla="*/ 46 w 230"/>
                  <a:gd name="T41" fmla="*/ 331 h 569"/>
                  <a:gd name="T42" fmla="*/ 48 w 230"/>
                  <a:gd name="T43" fmla="*/ 552 h 569"/>
                  <a:gd name="T44" fmla="*/ 71 w 230"/>
                  <a:gd name="T45" fmla="*/ 568 h 569"/>
                  <a:gd name="T46" fmla="*/ 91 w 230"/>
                  <a:gd name="T47" fmla="*/ 564 h 569"/>
                  <a:gd name="T48" fmla="*/ 104 w 230"/>
                  <a:gd name="T49" fmla="*/ 539 h 569"/>
                  <a:gd name="T50" fmla="*/ 106 w 230"/>
                  <a:gd name="T51" fmla="*/ 334 h 569"/>
                  <a:gd name="T52" fmla="*/ 123 w 230"/>
                  <a:gd name="T53" fmla="*/ 334 h 569"/>
                  <a:gd name="T54" fmla="*/ 127 w 230"/>
                  <a:gd name="T55" fmla="*/ 539 h 569"/>
                  <a:gd name="T56" fmla="*/ 68 w 230"/>
                  <a:gd name="T57" fmla="*/ 34 h 569"/>
                  <a:gd name="T58" fmla="*/ 90 w 230"/>
                  <a:gd name="T59" fmla="*/ 7 h 569"/>
                  <a:gd name="T60" fmla="*/ 123 w 230"/>
                  <a:gd name="T61" fmla="*/ 0 h 569"/>
                  <a:gd name="T62" fmla="*/ 155 w 230"/>
                  <a:gd name="T63" fmla="*/ 19 h 569"/>
                  <a:gd name="T64" fmla="*/ 165 w 230"/>
                  <a:gd name="T65" fmla="*/ 52 h 569"/>
                  <a:gd name="T66" fmla="*/ 155 w 230"/>
                  <a:gd name="T67" fmla="*/ 89 h 569"/>
                  <a:gd name="T68" fmla="*/ 123 w 230"/>
                  <a:gd name="T69" fmla="*/ 106 h 569"/>
                  <a:gd name="T70" fmla="*/ 90 w 230"/>
                  <a:gd name="T71" fmla="*/ 100 h 569"/>
                  <a:gd name="T72" fmla="*/ 68 w 230"/>
                  <a:gd name="T73" fmla="*/ 72 h 569"/>
                  <a:gd name="T74" fmla="*/ 127 w 230"/>
                  <a:gd name="T75" fmla="*/ 539 h 569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30"/>
                  <a:gd name="T115" fmla="*/ 0 h 569"/>
                  <a:gd name="T116" fmla="*/ 230 w 230"/>
                  <a:gd name="T117" fmla="*/ 569 h 569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30" h="569">
                    <a:moveTo>
                      <a:pt x="127" y="539"/>
                    </a:moveTo>
                    <a:lnTo>
                      <a:pt x="130" y="552"/>
                    </a:lnTo>
                    <a:lnTo>
                      <a:pt x="139" y="564"/>
                    </a:lnTo>
                    <a:lnTo>
                      <a:pt x="153" y="568"/>
                    </a:lnTo>
                    <a:lnTo>
                      <a:pt x="158" y="568"/>
                    </a:lnTo>
                    <a:lnTo>
                      <a:pt x="171" y="564"/>
                    </a:lnTo>
                    <a:lnTo>
                      <a:pt x="181" y="552"/>
                    </a:lnTo>
                    <a:lnTo>
                      <a:pt x="184" y="539"/>
                    </a:lnTo>
                    <a:lnTo>
                      <a:pt x="184" y="331"/>
                    </a:lnTo>
                    <a:lnTo>
                      <a:pt x="184" y="168"/>
                    </a:lnTo>
                    <a:lnTo>
                      <a:pt x="186" y="163"/>
                    </a:lnTo>
                    <a:lnTo>
                      <a:pt x="189" y="161"/>
                    </a:lnTo>
                    <a:lnTo>
                      <a:pt x="193" y="163"/>
                    </a:lnTo>
                    <a:lnTo>
                      <a:pt x="195" y="168"/>
                    </a:lnTo>
                    <a:lnTo>
                      <a:pt x="195" y="320"/>
                    </a:lnTo>
                    <a:lnTo>
                      <a:pt x="197" y="327"/>
                    </a:lnTo>
                    <a:lnTo>
                      <a:pt x="203" y="334"/>
                    </a:lnTo>
                    <a:lnTo>
                      <a:pt x="212" y="336"/>
                    </a:lnTo>
                    <a:lnTo>
                      <a:pt x="221" y="334"/>
                    </a:lnTo>
                    <a:lnTo>
                      <a:pt x="227" y="327"/>
                    </a:lnTo>
                    <a:lnTo>
                      <a:pt x="229" y="320"/>
                    </a:lnTo>
                    <a:lnTo>
                      <a:pt x="229" y="140"/>
                    </a:lnTo>
                    <a:lnTo>
                      <a:pt x="227" y="130"/>
                    </a:lnTo>
                    <a:lnTo>
                      <a:pt x="221" y="122"/>
                    </a:lnTo>
                    <a:lnTo>
                      <a:pt x="212" y="120"/>
                    </a:lnTo>
                    <a:lnTo>
                      <a:pt x="17" y="120"/>
                    </a:lnTo>
                    <a:lnTo>
                      <a:pt x="8" y="122"/>
                    </a:lnTo>
                    <a:lnTo>
                      <a:pt x="2" y="130"/>
                    </a:lnTo>
                    <a:lnTo>
                      <a:pt x="0" y="140"/>
                    </a:lnTo>
                    <a:lnTo>
                      <a:pt x="0" y="320"/>
                    </a:lnTo>
                    <a:lnTo>
                      <a:pt x="2" y="327"/>
                    </a:lnTo>
                    <a:lnTo>
                      <a:pt x="8" y="334"/>
                    </a:lnTo>
                    <a:lnTo>
                      <a:pt x="17" y="336"/>
                    </a:lnTo>
                    <a:lnTo>
                      <a:pt x="26" y="334"/>
                    </a:lnTo>
                    <a:lnTo>
                      <a:pt x="32" y="327"/>
                    </a:lnTo>
                    <a:lnTo>
                      <a:pt x="34" y="320"/>
                    </a:lnTo>
                    <a:lnTo>
                      <a:pt x="34" y="168"/>
                    </a:lnTo>
                    <a:lnTo>
                      <a:pt x="36" y="163"/>
                    </a:lnTo>
                    <a:lnTo>
                      <a:pt x="42" y="161"/>
                    </a:lnTo>
                    <a:lnTo>
                      <a:pt x="44" y="163"/>
                    </a:lnTo>
                    <a:lnTo>
                      <a:pt x="46" y="168"/>
                    </a:lnTo>
                    <a:lnTo>
                      <a:pt x="46" y="331"/>
                    </a:lnTo>
                    <a:lnTo>
                      <a:pt x="46" y="539"/>
                    </a:lnTo>
                    <a:lnTo>
                      <a:pt x="48" y="552"/>
                    </a:lnTo>
                    <a:lnTo>
                      <a:pt x="58" y="564"/>
                    </a:lnTo>
                    <a:lnTo>
                      <a:pt x="71" y="568"/>
                    </a:lnTo>
                    <a:lnTo>
                      <a:pt x="78" y="568"/>
                    </a:lnTo>
                    <a:lnTo>
                      <a:pt x="91" y="564"/>
                    </a:lnTo>
                    <a:lnTo>
                      <a:pt x="100" y="552"/>
                    </a:lnTo>
                    <a:lnTo>
                      <a:pt x="104" y="539"/>
                    </a:lnTo>
                    <a:lnTo>
                      <a:pt x="104" y="342"/>
                    </a:lnTo>
                    <a:lnTo>
                      <a:pt x="106" y="334"/>
                    </a:lnTo>
                    <a:lnTo>
                      <a:pt x="115" y="331"/>
                    </a:lnTo>
                    <a:lnTo>
                      <a:pt x="123" y="334"/>
                    </a:lnTo>
                    <a:lnTo>
                      <a:pt x="127" y="342"/>
                    </a:lnTo>
                    <a:lnTo>
                      <a:pt x="127" y="539"/>
                    </a:lnTo>
                    <a:lnTo>
                      <a:pt x="64" y="52"/>
                    </a:lnTo>
                    <a:lnTo>
                      <a:pt x="68" y="34"/>
                    </a:lnTo>
                    <a:lnTo>
                      <a:pt x="76" y="19"/>
                    </a:lnTo>
                    <a:lnTo>
                      <a:pt x="90" y="7"/>
                    </a:lnTo>
                    <a:lnTo>
                      <a:pt x="106" y="0"/>
                    </a:lnTo>
                    <a:lnTo>
                      <a:pt x="123" y="0"/>
                    </a:lnTo>
                    <a:lnTo>
                      <a:pt x="139" y="7"/>
                    </a:lnTo>
                    <a:lnTo>
                      <a:pt x="155" y="19"/>
                    </a:lnTo>
                    <a:lnTo>
                      <a:pt x="161" y="34"/>
                    </a:lnTo>
                    <a:lnTo>
                      <a:pt x="165" y="52"/>
                    </a:lnTo>
                    <a:lnTo>
                      <a:pt x="161" y="72"/>
                    </a:lnTo>
                    <a:lnTo>
                      <a:pt x="155" y="89"/>
                    </a:lnTo>
                    <a:lnTo>
                      <a:pt x="139" y="100"/>
                    </a:lnTo>
                    <a:lnTo>
                      <a:pt x="123" y="106"/>
                    </a:lnTo>
                    <a:lnTo>
                      <a:pt x="106" y="106"/>
                    </a:lnTo>
                    <a:lnTo>
                      <a:pt x="90" y="100"/>
                    </a:lnTo>
                    <a:lnTo>
                      <a:pt x="76" y="89"/>
                    </a:lnTo>
                    <a:lnTo>
                      <a:pt x="68" y="72"/>
                    </a:lnTo>
                    <a:lnTo>
                      <a:pt x="64" y="52"/>
                    </a:lnTo>
                    <a:lnTo>
                      <a:pt x="127" y="539"/>
                    </a:lnTo>
                  </a:path>
                </a:pathLst>
              </a:custGeom>
              <a:solidFill>
                <a:srgbClr val="00B7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DE">
                  <a:latin typeface="Montserrat" panose="00000500000000000000" pitchFamily="2" charset="0"/>
                </a:endParaRPr>
              </a:p>
            </p:txBody>
          </p:sp>
          <p:sp>
            <p:nvSpPr>
              <p:cNvPr id="70716" name="Freeform 19">
                <a:extLst>
                  <a:ext uri="{FF2B5EF4-FFF2-40B4-BE49-F238E27FC236}">
                    <a16:creationId xmlns:a16="http://schemas.microsoft.com/office/drawing/2014/main" id="{D96E68DB-B73E-F94B-3FBD-4E119D758D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1" y="1515"/>
                <a:ext cx="230" cy="447"/>
              </a:xfrm>
              <a:custGeom>
                <a:avLst/>
                <a:gdLst>
                  <a:gd name="T0" fmla="*/ 127 w 230"/>
                  <a:gd name="T1" fmla="*/ 418 h 447"/>
                  <a:gd name="T2" fmla="*/ 130 w 230"/>
                  <a:gd name="T3" fmla="*/ 430 h 447"/>
                  <a:gd name="T4" fmla="*/ 139 w 230"/>
                  <a:gd name="T5" fmla="*/ 442 h 447"/>
                  <a:gd name="T6" fmla="*/ 153 w 230"/>
                  <a:gd name="T7" fmla="*/ 446 h 447"/>
                  <a:gd name="T8" fmla="*/ 158 w 230"/>
                  <a:gd name="T9" fmla="*/ 446 h 447"/>
                  <a:gd name="T10" fmla="*/ 171 w 230"/>
                  <a:gd name="T11" fmla="*/ 442 h 447"/>
                  <a:gd name="T12" fmla="*/ 181 w 230"/>
                  <a:gd name="T13" fmla="*/ 430 h 447"/>
                  <a:gd name="T14" fmla="*/ 184 w 230"/>
                  <a:gd name="T15" fmla="*/ 418 h 447"/>
                  <a:gd name="T16" fmla="*/ 184 w 230"/>
                  <a:gd name="T17" fmla="*/ 210 h 447"/>
                  <a:gd name="T18" fmla="*/ 184 w 230"/>
                  <a:gd name="T19" fmla="*/ 47 h 447"/>
                  <a:gd name="T20" fmla="*/ 186 w 230"/>
                  <a:gd name="T21" fmla="*/ 42 h 447"/>
                  <a:gd name="T22" fmla="*/ 189 w 230"/>
                  <a:gd name="T23" fmla="*/ 40 h 447"/>
                  <a:gd name="T24" fmla="*/ 193 w 230"/>
                  <a:gd name="T25" fmla="*/ 42 h 447"/>
                  <a:gd name="T26" fmla="*/ 195 w 230"/>
                  <a:gd name="T27" fmla="*/ 47 h 447"/>
                  <a:gd name="T28" fmla="*/ 195 w 230"/>
                  <a:gd name="T29" fmla="*/ 198 h 447"/>
                  <a:gd name="T30" fmla="*/ 197 w 230"/>
                  <a:gd name="T31" fmla="*/ 206 h 447"/>
                  <a:gd name="T32" fmla="*/ 203 w 230"/>
                  <a:gd name="T33" fmla="*/ 213 h 447"/>
                  <a:gd name="T34" fmla="*/ 212 w 230"/>
                  <a:gd name="T35" fmla="*/ 215 h 447"/>
                  <a:gd name="T36" fmla="*/ 221 w 230"/>
                  <a:gd name="T37" fmla="*/ 213 h 447"/>
                  <a:gd name="T38" fmla="*/ 227 w 230"/>
                  <a:gd name="T39" fmla="*/ 206 h 447"/>
                  <a:gd name="T40" fmla="*/ 229 w 230"/>
                  <a:gd name="T41" fmla="*/ 198 h 447"/>
                  <a:gd name="T42" fmla="*/ 229 w 230"/>
                  <a:gd name="T43" fmla="*/ 20 h 447"/>
                  <a:gd name="T44" fmla="*/ 227 w 230"/>
                  <a:gd name="T45" fmla="*/ 10 h 447"/>
                  <a:gd name="T46" fmla="*/ 221 w 230"/>
                  <a:gd name="T47" fmla="*/ 2 h 447"/>
                  <a:gd name="T48" fmla="*/ 212 w 230"/>
                  <a:gd name="T49" fmla="*/ 0 h 447"/>
                  <a:gd name="T50" fmla="*/ 17 w 230"/>
                  <a:gd name="T51" fmla="*/ 0 h 447"/>
                  <a:gd name="T52" fmla="*/ 8 w 230"/>
                  <a:gd name="T53" fmla="*/ 2 h 447"/>
                  <a:gd name="T54" fmla="*/ 2 w 230"/>
                  <a:gd name="T55" fmla="*/ 10 h 447"/>
                  <a:gd name="T56" fmla="*/ 0 w 230"/>
                  <a:gd name="T57" fmla="*/ 20 h 447"/>
                  <a:gd name="T58" fmla="*/ 0 w 230"/>
                  <a:gd name="T59" fmla="*/ 198 h 447"/>
                  <a:gd name="T60" fmla="*/ 2 w 230"/>
                  <a:gd name="T61" fmla="*/ 206 h 447"/>
                  <a:gd name="T62" fmla="*/ 8 w 230"/>
                  <a:gd name="T63" fmla="*/ 213 h 447"/>
                  <a:gd name="T64" fmla="*/ 17 w 230"/>
                  <a:gd name="T65" fmla="*/ 215 h 447"/>
                  <a:gd name="T66" fmla="*/ 26 w 230"/>
                  <a:gd name="T67" fmla="*/ 213 h 447"/>
                  <a:gd name="T68" fmla="*/ 32 w 230"/>
                  <a:gd name="T69" fmla="*/ 206 h 447"/>
                  <a:gd name="T70" fmla="*/ 34 w 230"/>
                  <a:gd name="T71" fmla="*/ 198 h 447"/>
                  <a:gd name="T72" fmla="*/ 34 w 230"/>
                  <a:gd name="T73" fmla="*/ 47 h 447"/>
                  <a:gd name="T74" fmla="*/ 36 w 230"/>
                  <a:gd name="T75" fmla="*/ 42 h 447"/>
                  <a:gd name="T76" fmla="*/ 42 w 230"/>
                  <a:gd name="T77" fmla="*/ 40 h 447"/>
                  <a:gd name="T78" fmla="*/ 44 w 230"/>
                  <a:gd name="T79" fmla="*/ 42 h 447"/>
                  <a:gd name="T80" fmla="*/ 46 w 230"/>
                  <a:gd name="T81" fmla="*/ 47 h 447"/>
                  <a:gd name="T82" fmla="*/ 46 w 230"/>
                  <a:gd name="T83" fmla="*/ 210 h 447"/>
                  <a:gd name="T84" fmla="*/ 46 w 230"/>
                  <a:gd name="T85" fmla="*/ 418 h 447"/>
                  <a:gd name="T86" fmla="*/ 48 w 230"/>
                  <a:gd name="T87" fmla="*/ 430 h 447"/>
                  <a:gd name="T88" fmla="*/ 58 w 230"/>
                  <a:gd name="T89" fmla="*/ 442 h 447"/>
                  <a:gd name="T90" fmla="*/ 71 w 230"/>
                  <a:gd name="T91" fmla="*/ 446 h 447"/>
                  <a:gd name="T92" fmla="*/ 78 w 230"/>
                  <a:gd name="T93" fmla="*/ 446 h 447"/>
                  <a:gd name="T94" fmla="*/ 91 w 230"/>
                  <a:gd name="T95" fmla="*/ 442 h 447"/>
                  <a:gd name="T96" fmla="*/ 100 w 230"/>
                  <a:gd name="T97" fmla="*/ 430 h 447"/>
                  <a:gd name="T98" fmla="*/ 104 w 230"/>
                  <a:gd name="T99" fmla="*/ 418 h 447"/>
                  <a:gd name="T100" fmla="*/ 104 w 230"/>
                  <a:gd name="T101" fmla="*/ 221 h 447"/>
                  <a:gd name="T102" fmla="*/ 106 w 230"/>
                  <a:gd name="T103" fmla="*/ 213 h 447"/>
                  <a:gd name="T104" fmla="*/ 115 w 230"/>
                  <a:gd name="T105" fmla="*/ 210 h 447"/>
                  <a:gd name="T106" fmla="*/ 123 w 230"/>
                  <a:gd name="T107" fmla="*/ 213 h 447"/>
                  <a:gd name="T108" fmla="*/ 127 w 230"/>
                  <a:gd name="T109" fmla="*/ 221 h 447"/>
                  <a:gd name="T110" fmla="*/ 127 w 230"/>
                  <a:gd name="T111" fmla="*/ 418 h 44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30"/>
                  <a:gd name="T169" fmla="*/ 0 h 447"/>
                  <a:gd name="T170" fmla="*/ 230 w 230"/>
                  <a:gd name="T171" fmla="*/ 447 h 447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30" h="447">
                    <a:moveTo>
                      <a:pt x="127" y="418"/>
                    </a:moveTo>
                    <a:lnTo>
                      <a:pt x="130" y="430"/>
                    </a:lnTo>
                    <a:lnTo>
                      <a:pt x="139" y="442"/>
                    </a:lnTo>
                    <a:lnTo>
                      <a:pt x="153" y="446"/>
                    </a:lnTo>
                    <a:lnTo>
                      <a:pt x="158" y="446"/>
                    </a:lnTo>
                    <a:lnTo>
                      <a:pt x="171" y="442"/>
                    </a:lnTo>
                    <a:lnTo>
                      <a:pt x="181" y="430"/>
                    </a:lnTo>
                    <a:lnTo>
                      <a:pt x="184" y="418"/>
                    </a:lnTo>
                    <a:lnTo>
                      <a:pt x="184" y="210"/>
                    </a:lnTo>
                    <a:lnTo>
                      <a:pt x="184" y="47"/>
                    </a:lnTo>
                    <a:lnTo>
                      <a:pt x="186" y="42"/>
                    </a:lnTo>
                    <a:lnTo>
                      <a:pt x="189" y="40"/>
                    </a:lnTo>
                    <a:lnTo>
                      <a:pt x="193" y="42"/>
                    </a:lnTo>
                    <a:lnTo>
                      <a:pt x="195" y="47"/>
                    </a:lnTo>
                    <a:lnTo>
                      <a:pt x="195" y="198"/>
                    </a:lnTo>
                    <a:lnTo>
                      <a:pt x="197" y="206"/>
                    </a:lnTo>
                    <a:lnTo>
                      <a:pt x="203" y="213"/>
                    </a:lnTo>
                    <a:lnTo>
                      <a:pt x="212" y="215"/>
                    </a:lnTo>
                    <a:lnTo>
                      <a:pt x="221" y="213"/>
                    </a:lnTo>
                    <a:lnTo>
                      <a:pt x="227" y="206"/>
                    </a:lnTo>
                    <a:lnTo>
                      <a:pt x="229" y="198"/>
                    </a:lnTo>
                    <a:lnTo>
                      <a:pt x="229" y="20"/>
                    </a:lnTo>
                    <a:lnTo>
                      <a:pt x="227" y="10"/>
                    </a:lnTo>
                    <a:lnTo>
                      <a:pt x="221" y="2"/>
                    </a:lnTo>
                    <a:lnTo>
                      <a:pt x="212" y="0"/>
                    </a:lnTo>
                    <a:lnTo>
                      <a:pt x="17" y="0"/>
                    </a:lnTo>
                    <a:lnTo>
                      <a:pt x="8" y="2"/>
                    </a:lnTo>
                    <a:lnTo>
                      <a:pt x="2" y="10"/>
                    </a:lnTo>
                    <a:lnTo>
                      <a:pt x="0" y="20"/>
                    </a:lnTo>
                    <a:lnTo>
                      <a:pt x="0" y="198"/>
                    </a:lnTo>
                    <a:lnTo>
                      <a:pt x="2" y="206"/>
                    </a:lnTo>
                    <a:lnTo>
                      <a:pt x="8" y="213"/>
                    </a:lnTo>
                    <a:lnTo>
                      <a:pt x="17" y="215"/>
                    </a:lnTo>
                    <a:lnTo>
                      <a:pt x="26" y="213"/>
                    </a:lnTo>
                    <a:lnTo>
                      <a:pt x="32" y="206"/>
                    </a:lnTo>
                    <a:lnTo>
                      <a:pt x="34" y="198"/>
                    </a:lnTo>
                    <a:lnTo>
                      <a:pt x="34" y="47"/>
                    </a:lnTo>
                    <a:lnTo>
                      <a:pt x="36" y="42"/>
                    </a:lnTo>
                    <a:lnTo>
                      <a:pt x="42" y="40"/>
                    </a:lnTo>
                    <a:lnTo>
                      <a:pt x="44" y="42"/>
                    </a:lnTo>
                    <a:lnTo>
                      <a:pt x="46" y="47"/>
                    </a:lnTo>
                    <a:lnTo>
                      <a:pt x="46" y="210"/>
                    </a:lnTo>
                    <a:lnTo>
                      <a:pt x="46" y="418"/>
                    </a:lnTo>
                    <a:lnTo>
                      <a:pt x="48" y="430"/>
                    </a:lnTo>
                    <a:lnTo>
                      <a:pt x="58" y="442"/>
                    </a:lnTo>
                    <a:lnTo>
                      <a:pt x="71" y="446"/>
                    </a:lnTo>
                    <a:lnTo>
                      <a:pt x="78" y="446"/>
                    </a:lnTo>
                    <a:lnTo>
                      <a:pt x="91" y="442"/>
                    </a:lnTo>
                    <a:lnTo>
                      <a:pt x="100" y="430"/>
                    </a:lnTo>
                    <a:lnTo>
                      <a:pt x="104" y="418"/>
                    </a:lnTo>
                    <a:lnTo>
                      <a:pt x="104" y="221"/>
                    </a:lnTo>
                    <a:lnTo>
                      <a:pt x="106" y="213"/>
                    </a:lnTo>
                    <a:lnTo>
                      <a:pt x="115" y="210"/>
                    </a:lnTo>
                    <a:lnTo>
                      <a:pt x="123" y="213"/>
                    </a:lnTo>
                    <a:lnTo>
                      <a:pt x="127" y="221"/>
                    </a:lnTo>
                    <a:lnTo>
                      <a:pt x="127" y="418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DE">
                  <a:latin typeface="Montserrat" panose="00000500000000000000" pitchFamily="2" charset="0"/>
                </a:endParaRPr>
              </a:p>
            </p:txBody>
          </p:sp>
          <p:sp>
            <p:nvSpPr>
              <p:cNvPr id="70717" name="Freeform 20">
                <a:extLst>
                  <a:ext uri="{FF2B5EF4-FFF2-40B4-BE49-F238E27FC236}">
                    <a16:creationId xmlns:a16="http://schemas.microsoft.com/office/drawing/2014/main" id="{89D80BF5-C96D-FDEA-40D2-012EFE29B1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7" y="1393"/>
                <a:ext cx="98" cy="100"/>
              </a:xfrm>
              <a:custGeom>
                <a:avLst/>
                <a:gdLst>
                  <a:gd name="T0" fmla="*/ 0 w 98"/>
                  <a:gd name="T1" fmla="*/ 49 h 100"/>
                  <a:gd name="T2" fmla="*/ 4 w 98"/>
                  <a:gd name="T3" fmla="*/ 31 h 100"/>
                  <a:gd name="T4" fmla="*/ 12 w 98"/>
                  <a:gd name="T5" fmla="*/ 18 h 100"/>
                  <a:gd name="T6" fmla="*/ 25 w 98"/>
                  <a:gd name="T7" fmla="*/ 6 h 100"/>
                  <a:gd name="T8" fmla="*/ 41 w 98"/>
                  <a:gd name="T9" fmla="*/ 0 h 100"/>
                  <a:gd name="T10" fmla="*/ 56 w 98"/>
                  <a:gd name="T11" fmla="*/ 0 h 100"/>
                  <a:gd name="T12" fmla="*/ 72 w 98"/>
                  <a:gd name="T13" fmla="*/ 6 h 100"/>
                  <a:gd name="T14" fmla="*/ 87 w 98"/>
                  <a:gd name="T15" fmla="*/ 18 h 100"/>
                  <a:gd name="T16" fmla="*/ 93 w 98"/>
                  <a:gd name="T17" fmla="*/ 31 h 100"/>
                  <a:gd name="T18" fmla="*/ 97 w 98"/>
                  <a:gd name="T19" fmla="*/ 49 h 100"/>
                  <a:gd name="T20" fmla="*/ 93 w 98"/>
                  <a:gd name="T21" fmla="*/ 68 h 100"/>
                  <a:gd name="T22" fmla="*/ 87 w 98"/>
                  <a:gd name="T23" fmla="*/ 83 h 100"/>
                  <a:gd name="T24" fmla="*/ 72 w 98"/>
                  <a:gd name="T25" fmla="*/ 93 h 100"/>
                  <a:gd name="T26" fmla="*/ 56 w 98"/>
                  <a:gd name="T27" fmla="*/ 99 h 100"/>
                  <a:gd name="T28" fmla="*/ 41 w 98"/>
                  <a:gd name="T29" fmla="*/ 99 h 100"/>
                  <a:gd name="T30" fmla="*/ 25 w 98"/>
                  <a:gd name="T31" fmla="*/ 93 h 100"/>
                  <a:gd name="T32" fmla="*/ 12 w 98"/>
                  <a:gd name="T33" fmla="*/ 83 h 100"/>
                  <a:gd name="T34" fmla="*/ 4 w 98"/>
                  <a:gd name="T35" fmla="*/ 68 h 100"/>
                  <a:gd name="T36" fmla="*/ 0 w 98"/>
                  <a:gd name="T37" fmla="*/ 49 h 1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98"/>
                  <a:gd name="T58" fmla="*/ 0 h 100"/>
                  <a:gd name="T59" fmla="*/ 98 w 98"/>
                  <a:gd name="T60" fmla="*/ 100 h 10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98" h="100">
                    <a:moveTo>
                      <a:pt x="0" y="49"/>
                    </a:moveTo>
                    <a:lnTo>
                      <a:pt x="4" y="31"/>
                    </a:lnTo>
                    <a:lnTo>
                      <a:pt x="12" y="18"/>
                    </a:lnTo>
                    <a:lnTo>
                      <a:pt x="25" y="6"/>
                    </a:lnTo>
                    <a:lnTo>
                      <a:pt x="41" y="0"/>
                    </a:lnTo>
                    <a:lnTo>
                      <a:pt x="56" y="0"/>
                    </a:lnTo>
                    <a:lnTo>
                      <a:pt x="72" y="6"/>
                    </a:lnTo>
                    <a:lnTo>
                      <a:pt x="87" y="18"/>
                    </a:lnTo>
                    <a:lnTo>
                      <a:pt x="93" y="31"/>
                    </a:lnTo>
                    <a:lnTo>
                      <a:pt x="97" y="49"/>
                    </a:lnTo>
                    <a:lnTo>
                      <a:pt x="93" y="68"/>
                    </a:lnTo>
                    <a:lnTo>
                      <a:pt x="87" y="83"/>
                    </a:lnTo>
                    <a:lnTo>
                      <a:pt x="72" y="93"/>
                    </a:lnTo>
                    <a:lnTo>
                      <a:pt x="56" y="99"/>
                    </a:lnTo>
                    <a:lnTo>
                      <a:pt x="41" y="99"/>
                    </a:lnTo>
                    <a:lnTo>
                      <a:pt x="25" y="93"/>
                    </a:lnTo>
                    <a:lnTo>
                      <a:pt x="12" y="83"/>
                    </a:lnTo>
                    <a:lnTo>
                      <a:pt x="4" y="68"/>
                    </a:lnTo>
                    <a:lnTo>
                      <a:pt x="0" y="49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DE">
                  <a:latin typeface="Montserrat" panose="00000500000000000000" pitchFamily="2" charset="0"/>
                </a:endParaRPr>
              </a:p>
            </p:txBody>
          </p:sp>
          <p:sp>
            <p:nvSpPr>
              <p:cNvPr id="70718" name="Freeform 21">
                <a:extLst>
                  <a:ext uri="{FF2B5EF4-FFF2-40B4-BE49-F238E27FC236}">
                    <a16:creationId xmlns:a16="http://schemas.microsoft.com/office/drawing/2014/main" id="{86D6FACF-1CB3-5EA2-7165-8B666A9D55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7" y="1393"/>
                <a:ext cx="229" cy="569"/>
              </a:xfrm>
              <a:custGeom>
                <a:avLst/>
                <a:gdLst>
                  <a:gd name="T0" fmla="*/ 130 w 229"/>
                  <a:gd name="T1" fmla="*/ 552 h 569"/>
                  <a:gd name="T2" fmla="*/ 153 w 229"/>
                  <a:gd name="T3" fmla="*/ 568 h 569"/>
                  <a:gd name="T4" fmla="*/ 171 w 229"/>
                  <a:gd name="T5" fmla="*/ 564 h 569"/>
                  <a:gd name="T6" fmla="*/ 184 w 229"/>
                  <a:gd name="T7" fmla="*/ 539 h 569"/>
                  <a:gd name="T8" fmla="*/ 184 w 229"/>
                  <a:gd name="T9" fmla="*/ 168 h 569"/>
                  <a:gd name="T10" fmla="*/ 189 w 229"/>
                  <a:gd name="T11" fmla="*/ 161 h 569"/>
                  <a:gd name="T12" fmla="*/ 195 w 229"/>
                  <a:gd name="T13" fmla="*/ 168 h 569"/>
                  <a:gd name="T14" fmla="*/ 197 w 229"/>
                  <a:gd name="T15" fmla="*/ 327 h 569"/>
                  <a:gd name="T16" fmla="*/ 212 w 229"/>
                  <a:gd name="T17" fmla="*/ 336 h 569"/>
                  <a:gd name="T18" fmla="*/ 227 w 229"/>
                  <a:gd name="T19" fmla="*/ 327 h 569"/>
                  <a:gd name="T20" fmla="*/ 228 w 229"/>
                  <a:gd name="T21" fmla="*/ 140 h 569"/>
                  <a:gd name="T22" fmla="*/ 221 w 229"/>
                  <a:gd name="T23" fmla="*/ 122 h 569"/>
                  <a:gd name="T24" fmla="*/ 17 w 229"/>
                  <a:gd name="T25" fmla="*/ 120 h 569"/>
                  <a:gd name="T26" fmla="*/ 2 w 229"/>
                  <a:gd name="T27" fmla="*/ 130 h 569"/>
                  <a:gd name="T28" fmla="*/ 0 w 229"/>
                  <a:gd name="T29" fmla="*/ 320 h 569"/>
                  <a:gd name="T30" fmla="*/ 8 w 229"/>
                  <a:gd name="T31" fmla="*/ 334 h 569"/>
                  <a:gd name="T32" fmla="*/ 26 w 229"/>
                  <a:gd name="T33" fmla="*/ 334 h 569"/>
                  <a:gd name="T34" fmla="*/ 34 w 229"/>
                  <a:gd name="T35" fmla="*/ 320 h 569"/>
                  <a:gd name="T36" fmla="*/ 36 w 229"/>
                  <a:gd name="T37" fmla="*/ 163 h 569"/>
                  <a:gd name="T38" fmla="*/ 44 w 229"/>
                  <a:gd name="T39" fmla="*/ 163 h 569"/>
                  <a:gd name="T40" fmla="*/ 46 w 229"/>
                  <a:gd name="T41" fmla="*/ 331 h 569"/>
                  <a:gd name="T42" fmla="*/ 48 w 229"/>
                  <a:gd name="T43" fmla="*/ 552 h 569"/>
                  <a:gd name="T44" fmla="*/ 71 w 229"/>
                  <a:gd name="T45" fmla="*/ 568 h 569"/>
                  <a:gd name="T46" fmla="*/ 91 w 229"/>
                  <a:gd name="T47" fmla="*/ 564 h 569"/>
                  <a:gd name="T48" fmla="*/ 104 w 229"/>
                  <a:gd name="T49" fmla="*/ 539 h 569"/>
                  <a:gd name="T50" fmla="*/ 106 w 229"/>
                  <a:gd name="T51" fmla="*/ 334 h 569"/>
                  <a:gd name="T52" fmla="*/ 123 w 229"/>
                  <a:gd name="T53" fmla="*/ 334 h 569"/>
                  <a:gd name="T54" fmla="*/ 127 w 229"/>
                  <a:gd name="T55" fmla="*/ 539 h 569"/>
                  <a:gd name="T56" fmla="*/ 67 w 229"/>
                  <a:gd name="T57" fmla="*/ 34 h 569"/>
                  <a:gd name="T58" fmla="*/ 90 w 229"/>
                  <a:gd name="T59" fmla="*/ 7 h 569"/>
                  <a:gd name="T60" fmla="*/ 123 w 229"/>
                  <a:gd name="T61" fmla="*/ 0 h 569"/>
                  <a:gd name="T62" fmla="*/ 155 w 229"/>
                  <a:gd name="T63" fmla="*/ 19 h 569"/>
                  <a:gd name="T64" fmla="*/ 165 w 229"/>
                  <a:gd name="T65" fmla="*/ 52 h 569"/>
                  <a:gd name="T66" fmla="*/ 155 w 229"/>
                  <a:gd name="T67" fmla="*/ 89 h 569"/>
                  <a:gd name="T68" fmla="*/ 123 w 229"/>
                  <a:gd name="T69" fmla="*/ 106 h 569"/>
                  <a:gd name="T70" fmla="*/ 90 w 229"/>
                  <a:gd name="T71" fmla="*/ 100 h 569"/>
                  <a:gd name="T72" fmla="*/ 67 w 229"/>
                  <a:gd name="T73" fmla="*/ 72 h 569"/>
                  <a:gd name="T74" fmla="*/ 127 w 229"/>
                  <a:gd name="T75" fmla="*/ 539 h 569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29"/>
                  <a:gd name="T115" fmla="*/ 0 h 569"/>
                  <a:gd name="T116" fmla="*/ 229 w 229"/>
                  <a:gd name="T117" fmla="*/ 569 h 569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29" h="569">
                    <a:moveTo>
                      <a:pt x="127" y="539"/>
                    </a:moveTo>
                    <a:lnTo>
                      <a:pt x="130" y="552"/>
                    </a:lnTo>
                    <a:lnTo>
                      <a:pt x="139" y="564"/>
                    </a:lnTo>
                    <a:lnTo>
                      <a:pt x="153" y="568"/>
                    </a:lnTo>
                    <a:lnTo>
                      <a:pt x="158" y="568"/>
                    </a:lnTo>
                    <a:lnTo>
                      <a:pt x="171" y="564"/>
                    </a:lnTo>
                    <a:lnTo>
                      <a:pt x="181" y="552"/>
                    </a:lnTo>
                    <a:lnTo>
                      <a:pt x="184" y="539"/>
                    </a:lnTo>
                    <a:lnTo>
                      <a:pt x="184" y="331"/>
                    </a:lnTo>
                    <a:lnTo>
                      <a:pt x="184" y="168"/>
                    </a:lnTo>
                    <a:lnTo>
                      <a:pt x="185" y="163"/>
                    </a:lnTo>
                    <a:lnTo>
                      <a:pt x="189" y="161"/>
                    </a:lnTo>
                    <a:lnTo>
                      <a:pt x="193" y="163"/>
                    </a:lnTo>
                    <a:lnTo>
                      <a:pt x="195" y="168"/>
                    </a:lnTo>
                    <a:lnTo>
                      <a:pt x="195" y="320"/>
                    </a:lnTo>
                    <a:lnTo>
                      <a:pt x="197" y="327"/>
                    </a:lnTo>
                    <a:lnTo>
                      <a:pt x="203" y="334"/>
                    </a:lnTo>
                    <a:lnTo>
                      <a:pt x="212" y="336"/>
                    </a:lnTo>
                    <a:lnTo>
                      <a:pt x="221" y="334"/>
                    </a:lnTo>
                    <a:lnTo>
                      <a:pt x="227" y="327"/>
                    </a:lnTo>
                    <a:lnTo>
                      <a:pt x="228" y="320"/>
                    </a:lnTo>
                    <a:lnTo>
                      <a:pt x="228" y="140"/>
                    </a:lnTo>
                    <a:lnTo>
                      <a:pt x="227" y="130"/>
                    </a:lnTo>
                    <a:lnTo>
                      <a:pt x="221" y="122"/>
                    </a:lnTo>
                    <a:lnTo>
                      <a:pt x="212" y="120"/>
                    </a:lnTo>
                    <a:lnTo>
                      <a:pt x="17" y="120"/>
                    </a:lnTo>
                    <a:lnTo>
                      <a:pt x="8" y="122"/>
                    </a:lnTo>
                    <a:lnTo>
                      <a:pt x="2" y="130"/>
                    </a:lnTo>
                    <a:lnTo>
                      <a:pt x="0" y="140"/>
                    </a:lnTo>
                    <a:lnTo>
                      <a:pt x="0" y="320"/>
                    </a:lnTo>
                    <a:lnTo>
                      <a:pt x="2" y="327"/>
                    </a:lnTo>
                    <a:lnTo>
                      <a:pt x="8" y="334"/>
                    </a:lnTo>
                    <a:lnTo>
                      <a:pt x="17" y="336"/>
                    </a:lnTo>
                    <a:lnTo>
                      <a:pt x="26" y="334"/>
                    </a:lnTo>
                    <a:lnTo>
                      <a:pt x="32" y="327"/>
                    </a:lnTo>
                    <a:lnTo>
                      <a:pt x="34" y="320"/>
                    </a:lnTo>
                    <a:lnTo>
                      <a:pt x="34" y="168"/>
                    </a:lnTo>
                    <a:lnTo>
                      <a:pt x="36" y="163"/>
                    </a:lnTo>
                    <a:lnTo>
                      <a:pt x="42" y="161"/>
                    </a:lnTo>
                    <a:lnTo>
                      <a:pt x="44" y="163"/>
                    </a:lnTo>
                    <a:lnTo>
                      <a:pt x="46" y="168"/>
                    </a:lnTo>
                    <a:lnTo>
                      <a:pt x="46" y="331"/>
                    </a:lnTo>
                    <a:lnTo>
                      <a:pt x="46" y="539"/>
                    </a:lnTo>
                    <a:lnTo>
                      <a:pt x="48" y="552"/>
                    </a:lnTo>
                    <a:lnTo>
                      <a:pt x="58" y="564"/>
                    </a:lnTo>
                    <a:lnTo>
                      <a:pt x="71" y="568"/>
                    </a:lnTo>
                    <a:lnTo>
                      <a:pt x="78" y="568"/>
                    </a:lnTo>
                    <a:lnTo>
                      <a:pt x="91" y="564"/>
                    </a:lnTo>
                    <a:lnTo>
                      <a:pt x="100" y="552"/>
                    </a:lnTo>
                    <a:lnTo>
                      <a:pt x="104" y="539"/>
                    </a:lnTo>
                    <a:lnTo>
                      <a:pt x="104" y="342"/>
                    </a:lnTo>
                    <a:lnTo>
                      <a:pt x="106" y="334"/>
                    </a:lnTo>
                    <a:lnTo>
                      <a:pt x="115" y="331"/>
                    </a:lnTo>
                    <a:lnTo>
                      <a:pt x="123" y="334"/>
                    </a:lnTo>
                    <a:lnTo>
                      <a:pt x="127" y="342"/>
                    </a:lnTo>
                    <a:lnTo>
                      <a:pt x="127" y="539"/>
                    </a:lnTo>
                    <a:lnTo>
                      <a:pt x="64" y="52"/>
                    </a:lnTo>
                    <a:lnTo>
                      <a:pt x="67" y="34"/>
                    </a:lnTo>
                    <a:lnTo>
                      <a:pt x="76" y="19"/>
                    </a:lnTo>
                    <a:lnTo>
                      <a:pt x="90" y="7"/>
                    </a:lnTo>
                    <a:lnTo>
                      <a:pt x="106" y="0"/>
                    </a:lnTo>
                    <a:lnTo>
                      <a:pt x="123" y="0"/>
                    </a:lnTo>
                    <a:lnTo>
                      <a:pt x="139" y="7"/>
                    </a:lnTo>
                    <a:lnTo>
                      <a:pt x="155" y="19"/>
                    </a:lnTo>
                    <a:lnTo>
                      <a:pt x="161" y="34"/>
                    </a:lnTo>
                    <a:lnTo>
                      <a:pt x="165" y="52"/>
                    </a:lnTo>
                    <a:lnTo>
                      <a:pt x="161" y="72"/>
                    </a:lnTo>
                    <a:lnTo>
                      <a:pt x="155" y="89"/>
                    </a:lnTo>
                    <a:lnTo>
                      <a:pt x="139" y="100"/>
                    </a:lnTo>
                    <a:lnTo>
                      <a:pt x="123" y="106"/>
                    </a:lnTo>
                    <a:lnTo>
                      <a:pt x="106" y="106"/>
                    </a:lnTo>
                    <a:lnTo>
                      <a:pt x="90" y="100"/>
                    </a:lnTo>
                    <a:lnTo>
                      <a:pt x="76" y="89"/>
                    </a:lnTo>
                    <a:lnTo>
                      <a:pt x="67" y="72"/>
                    </a:lnTo>
                    <a:lnTo>
                      <a:pt x="64" y="52"/>
                    </a:lnTo>
                    <a:lnTo>
                      <a:pt x="127" y="539"/>
                    </a:lnTo>
                  </a:path>
                </a:pathLst>
              </a:custGeom>
              <a:solidFill>
                <a:srgbClr val="336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DE">
                  <a:latin typeface="Montserrat" panose="00000500000000000000" pitchFamily="2" charset="0"/>
                </a:endParaRPr>
              </a:p>
            </p:txBody>
          </p:sp>
          <p:sp>
            <p:nvSpPr>
              <p:cNvPr id="70719" name="Freeform 22">
                <a:extLst>
                  <a:ext uri="{FF2B5EF4-FFF2-40B4-BE49-F238E27FC236}">
                    <a16:creationId xmlns:a16="http://schemas.microsoft.com/office/drawing/2014/main" id="{07CB2633-C462-7D85-9793-418C6737AC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7" y="1515"/>
                <a:ext cx="229" cy="447"/>
              </a:xfrm>
              <a:custGeom>
                <a:avLst/>
                <a:gdLst>
                  <a:gd name="T0" fmla="*/ 127 w 229"/>
                  <a:gd name="T1" fmla="*/ 418 h 447"/>
                  <a:gd name="T2" fmla="*/ 130 w 229"/>
                  <a:gd name="T3" fmla="*/ 430 h 447"/>
                  <a:gd name="T4" fmla="*/ 139 w 229"/>
                  <a:gd name="T5" fmla="*/ 442 h 447"/>
                  <a:gd name="T6" fmla="*/ 153 w 229"/>
                  <a:gd name="T7" fmla="*/ 446 h 447"/>
                  <a:gd name="T8" fmla="*/ 158 w 229"/>
                  <a:gd name="T9" fmla="*/ 446 h 447"/>
                  <a:gd name="T10" fmla="*/ 171 w 229"/>
                  <a:gd name="T11" fmla="*/ 442 h 447"/>
                  <a:gd name="T12" fmla="*/ 181 w 229"/>
                  <a:gd name="T13" fmla="*/ 430 h 447"/>
                  <a:gd name="T14" fmla="*/ 184 w 229"/>
                  <a:gd name="T15" fmla="*/ 418 h 447"/>
                  <a:gd name="T16" fmla="*/ 184 w 229"/>
                  <a:gd name="T17" fmla="*/ 210 h 447"/>
                  <a:gd name="T18" fmla="*/ 184 w 229"/>
                  <a:gd name="T19" fmla="*/ 47 h 447"/>
                  <a:gd name="T20" fmla="*/ 185 w 229"/>
                  <a:gd name="T21" fmla="*/ 42 h 447"/>
                  <a:gd name="T22" fmla="*/ 189 w 229"/>
                  <a:gd name="T23" fmla="*/ 40 h 447"/>
                  <a:gd name="T24" fmla="*/ 193 w 229"/>
                  <a:gd name="T25" fmla="*/ 42 h 447"/>
                  <a:gd name="T26" fmla="*/ 195 w 229"/>
                  <a:gd name="T27" fmla="*/ 47 h 447"/>
                  <a:gd name="T28" fmla="*/ 195 w 229"/>
                  <a:gd name="T29" fmla="*/ 198 h 447"/>
                  <a:gd name="T30" fmla="*/ 197 w 229"/>
                  <a:gd name="T31" fmla="*/ 206 h 447"/>
                  <a:gd name="T32" fmla="*/ 203 w 229"/>
                  <a:gd name="T33" fmla="*/ 213 h 447"/>
                  <a:gd name="T34" fmla="*/ 212 w 229"/>
                  <a:gd name="T35" fmla="*/ 215 h 447"/>
                  <a:gd name="T36" fmla="*/ 221 w 229"/>
                  <a:gd name="T37" fmla="*/ 213 h 447"/>
                  <a:gd name="T38" fmla="*/ 227 w 229"/>
                  <a:gd name="T39" fmla="*/ 206 h 447"/>
                  <a:gd name="T40" fmla="*/ 228 w 229"/>
                  <a:gd name="T41" fmla="*/ 198 h 447"/>
                  <a:gd name="T42" fmla="*/ 228 w 229"/>
                  <a:gd name="T43" fmla="*/ 20 h 447"/>
                  <a:gd name="T44" fmla="*/ 227 w 229"/>
                  <a:gd name="T45" fmla="*/ 10 h 447"/>
                  <a:gd name="T46" fmla="*/ 221 w 229"/>
                  <a:gd name="T47" fmla="*/ 2 h 447"/>
                  <a:gd name="T48" fmla="*/ 212 w 229"/>
                  <a:gd name="T49" fmla="*/ 0 h 447"/>
                  <a:gd name="T50" fmla="*/ 17 w 229"/>
                  <a:gd name="T51" fmla="*/ 0 h 447"/>
                  <a:gd name="T52" fmla="*/ 8 w 229"/>
                  <a:gd name="T53" fmla="*/ 2 h 447"/>
                  <a:gd name="T54" fmla="*/ 2 w 229"/>
                  <a:gd name="T55" fmla="*/ 10 h 447"/>
                  <a:gd name="T56" fmla="*/ 0 w 229"/>
                  <a:gd name="T57" fmla="*/ 20 h 447"/>
                  <a:gd name="T58" fmla="*/ 0 w 229"/>
                  <a:gd name="T59" fmla="*/ 198 h 447"/>
                  <a:gd name="T60" fmla="*/ 2 w 229"/>
                  <a:gd name="T61" fmla="*/ 206 h 447"/>
                  <a:gd name="T62" fmla="*/ 8 w 229"/>
                  <a:gd name="T63" fmla="*/ 213 h 447"/>
                  <a:gd name="T64" fmla="*/ 17 w 229"/>
                  <a:gd name="T65" fmla="*/ 215 h 447"/>
                  <a:gd name="T66" fmla="*/ 26 w 229"/>
                  <a:gd name="T67" fmla="*/ 213 h 447"/>
                  <a:gd name="T68" fmla="*/ 32 w 229"/>
                  <a:gd name="T69" fmla="*/ 206 h 447"/>
                  <a:gd name="T70" fmla="*/ 34 w 229"/>
                  <a:gd name="T71" fmla="*/ 198 h 447"/>
                  <a:gd name="T72" fmla="*/ 34 w 229"/>
                  <a:gd name="T73" fmla="*/ 47 h 447"/>
                  <a:gd name="T74" fmla="*/ 36 w 229"/>
                  <a:gd name="T75" fmla="*/ 42 h 447"/>
                  <a:gd name="T76" fmla="*/ 42 w 229"/>
                  <a:gd name="T77" fmla="*/ 40 h 447"/>
                  <a:gd name="T78" fmla="*/ 44 w 229"/>
                  <a:gd name="T79" fmla="*/ 42 h 447"/>
                  <a:gd name="T80" fmla="*/ 46 w 229"/>
                  <a:gd name="T81" fmla="*/ 47 h 447"/>
                  <a:gd name="T82" fmla="*/ 46 w 229"/>
                  <a:gd name="T83" fmla="*/ 210 h 447"/>
                  <a:gd name="T84" fmla="*/ 46 w 229"/>
                  <a:gd name="T85" fmla="*/ 418 h 447"/>
                  <a:gd name="T86" fmla="*/ 48 w 229"/>
                  <a:gd name="T87" fmla="*/ 430 h 447"/>
                  <a:gd name="T88" fmla="*/ 58 w 229"/>
                  <a:gd name="T89" fmla="*/ 442 h 447"/>
                  <a:gd name="T90" fmla="*/ 71 w 229"/>
                  <a:gd name="T91" fmla="*/ 446 h 447"/>
                  <a:gd name="T92" fmla="*/ 78 w 229"/>
                  <a:gd name="T93" fmla="*/ 446 h 447"/>
                  <a:gd name="T94" fmla="*/ 91 w 229"/>
                  <a:gd name="T95" fmla="*/ 442 h 447"/>
                  <a:gd name="T96" fmla="*/ 100 w 229"/>
                  <a:gd name="T97" fmla="*/ 430 h 447"/>
                  <a:gd name="T98" fmla="*/ 104 w 229"/>
                  <a:gd name="T99" fmla="*/ 418 h 447"/>
                  <a:gd name="T100" fmla="*/ 104 w 229"/>
                  <a:gd name="T101" fmla="*/ 221 h 447"/>
                  <a:gd name="T102" fmla="*/ 106 w 229"/>
                  <a:gd name="T103" fmla="*/ 213 h 447"/>
                  <a:gd name="T104" fmla="*/ 115 w 229"/>
                  <a:gd name="T105" fmla="*/ 210 h 447"/>
                  <a:gd name="T106" fmla="*/ 123 w 229"/>
                  <a:gd name="T107" fmla="*/ 213 h 447"/>
                  <a:gd name="T108" fmla="*/ 127 w 229"/>
                  <a:gd name="T109" fmla="*/ 221 h 447"/>
                  <a:gd name="T110" fmla="*/ 127 w 229"/>
                  <a:gd name="T111" fmla="*/ 418 h 44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29"/>
                  <a:gd name="T169" fmla="*/ 0 h 447"/>
                  <a:gd name="T170" fmla="*/ 229 w 229"/>
                  <a:gd name="T171" fmla="*/ 447 h 447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29" h="447">
                    <a:moveTo>
                      <a:pt x="127" y="418"/>
                    </a:moveTo>
                    <a:lnTo>
                      <a:pt x="130" y="430"/>
                    </a:lnTo>
                    <a:lnTo>
                      <a:pt x="139" y="442"/>
                    </a:lnTo>
                    <a:lnTo>
                      <a:pt x="153" y="446"/>
                    </a:lnTo>
                    <a:lnTo>
                      <a:pt x="158" y="446"/>
                    </a:lnTo>
                    <a:lnTo>
                      <a:pt x="171" y="442"/>
                    </a:lnTo>
                    <a:lnTo>
                      <a:pt x="181" y="430"/>
                    </a:lnTo>
                    <a:lnTo>
                      <a:pt x="184" y="418"/>
                    </a:lnTo>
                    <a:lnTo>
                      <a:pt x="184" y="210"/>
                    </a:lnTo>
                    <a:lnTo>
                      <a:pt x="184" y="47"/>
                    </a:lnTo>
                    <a:lnTo>
                      <a:pt x="185" y="42"/>
                    </a:lnTo>
                    <a:lnTo>
                      <a:pt x="189" y="40"/>
                    </a:lnTo>
                    <a:lnTo>
                      <a:pt x="193" y="42"/>
                    </a:lnTo>
                    <a:lnTo>
                      <a:pt x="195" y="47"/>
                    </a:lnTo>
                    <a:lnTo>
                      <a:pt x="195" y="198"/>
                    </a:lnTo>
                    <a:lnTo>
                      <a:pt x="197" y="206"/>
                    </a:lnTo>
                    <a:lnTo>
                      <a:pt x="203" y="213"/>
                    </a:lnTo>
                    <a:lnTo>
                      <a:pt x="212" y="215"/>
                    </a:lnTo>
                    <a:lnTo>
                      <a:pt x="221" y="213"/>
                    </a:lnTo>
                    <a:lnTo>
                      <a:pt x="227" y="206"/>
                    </a:lnTo>
                    <a:lnTo>
                      <a:pt x="228" y="198"/>
                    </a:lnTo>
                    <a:lnTo>
                      <a:pt x="228" y="20"/>
                    </a:lnTo>
                    <a:lnTo>
                      <a:pt x="227" y="10"/>
                    </a:lnTo>
                    <a:lnTo>
                      <a:pt x="221" y="2"/>
                    </a:lnTo>
                    <a:lnTo>
                      <a:pt x="212" y="0"/>
                    </a:lnTo>
                    <a:lnTo>
                      <a:pt x="17" y="0"/>
                    </a:lnTo>
                    <a:lnTo>
                      <a:pt x="8" y="2"/>
                    </a:lnTo>
                    <a:lnTo>
                      <a:pt x="2" y="10"/>
                    </a:lnTo>
                    <a:lnTo>
                      <a:pt x="0" y="20"/>
                    </a:lnTo>
                    <a:lnTo>
                      <a:pt x="0" y="198"/>
                    </a:lnTo>
                    <a:lnTo>
                      <a:pt x="2" y="206"/>
                    </a:lnTo>
                    <a:lnTo>
                      <a:pt x="8" y="213"/>
                    </a:lnTo>
                    <a:lnTo>
                      <a:pt x="17" y="215"/>
                    </a:lnTo>
                    <a:lnTo>
                      <a:pt x="26" y="213"/>
                    </a:lnTo>
                    <a:lnTo>
                      <a:pt x="32" y="206"/>
                    </a:lnTo>
                    <a:lnTo>
                      <a:pt x="34" y="198"/>
                    </a:lnTo>
                    <a:lnTo>
                      <a:pt x="34" y="47"/>
                    </a:lnTo>
                    <a:lnTo>
                      <a:pt x="36" y="42"/>
                    </a:lnTo>
                    <a:lnTo>
                      <a:pt x="42" y="40"/>
                    </a:lnTo>
                    <a:lnTo>
                      <a:pt x="44" y="42"/>
                    </a:lnTo>
                    <a:lnTo>
                      <a:pt x="46" y="47"/>
                    </a:lnTo>
                    <a:lnTo>
                      <a:pt x="46" y="210"/>
                    </a:lnTo>
                    <a:lnTo>
                      <a:pt x="46" y="418"/>
                    </a:lnTo>
                    <a:lnTo>
                      <a:pt x="48" y="430"/>
                    </a:lnTo>
                    <a:lnTo>
                      <a:pt x="58" y="442"/>
                    </a:lnTo>
                    <a:lnTo>
                      <a:pt x="71" y="446"/>
                    </a:lnTo>
                    <a:lnTo>
                      <a:pt x="78" y="446"/>
                    </a:lnTo>
                    <a:lnTo>
                      <a:pt x="91" y="442"/>
                    </a:lnTo>
                    <a:lnTo>
                      <a:pt x="100" y="430"/>
                    </a:lnTo>
                    <a:lnTo>
                      <a:pt x="104" y="418"/>
                    </a:lnTo>
                    <a:lnTo>
                      <a:pt x="104" y="221"/>
                    </a:lnTo>
                    <a:lnTo>
                      <a:pt x="106" y="213"/>
                    </a:lnTo>
                    <a:lnTo>
                      <a:pt x="115" y="210"/>
                    </a:lnTo>
                    <a:lnTo>
                      <a:pt x="123" y="213"/>
                    </a:lnTo>
                    <a:lnTo>
                      <a:pt x="127" y="221"/>
                    </a:lnTo>
                    <a:lnTo>
                      <a:pt x="127" y="41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DE">
                  <a:latin typeface="Montserrat" panose="00000500000000000000" pitchFamily="2" charset="0"/>
                </a:endParaRPr>
              </a:p>
            </p:txBody>
          </p:sp>
          <p:sp>
            <p:nvSpPr>
              <p:cNvPr id="70720" name="Freeform 23">
                <a:extLst>
                  <a:ext uri="{FF2B5EF4-FFF2-40B4-BE49-F238E27FC236}">
                    <a16:creationId xmlns:a16="http://schemas.microsoft.com/office/drawing/2014/main" id="{47A02FF6-E33A-3F85-83E4-569BAE307F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3" y="1393"/>
                <a:ext cx="98" cy="100"/>
              </a:xfrm>
              <a:custGeom>
                <a:avLst/>
                <a:gdLst>
                  <a:gd name="T0" fmla="*/ 0 w 98"/>
                  <a:gd name="T1" fmla="*/ 49 h 100"/>
                  <a:gd name="T2" fmla="*/ 3 w 98"/>
                  <a:gd name="T3" fmla="*/ 31 h 100"/>
                  <a:gd name="T4" fmla="*/ 12 w 98"/>
                  <a:gd name="T5" fmla="*/ 18 h 100"/>
                  <a:gd name="T6" fmla="*/ 25 w 98"/>
                  <a:gd name="T7" fmla="*/ 6 h 100"/>
                  <a:gd name="T8" fmla="*/ 41 w 98"/>
                  <a:gd name="T9" fmla="*/ 0 h 100"/>
                  <a:gd name="T10" fmla="*/ 56 w 98"/>
                  <a:gd name="T11" fmla="*/ 0 h 100"/>
                  <a:gd name="T12" fmla="*/ 72 w 98"/>
                  <a:gd name="T13" fmla="*/ 6 h 100"/>
                  <a:gd name="T14" fmla="*/ 87 w 98"/>
                  <a:gd name="T15" fmla="*/ 18 h 100"/>
                  <a:gd name="T16" fmla="*/ 93 w 98"/>
                  <a:gd name="T17" fmla="*/ 31 h 100"/>
                  <a:gd name="T18" fmla="*/ 97 w 98"/>
                  <a:gd name="T19" fmla="*/ 49 h 100"/>
                  <a:gd name="T20" fmla="*/ 93 w 98"/>
                  <a:gd name="T21" fmla="*/ 68 h 100"/>
                  <a:gd name="T22" fmla="*/ 87 w 98"/>
                  <a:gd name="T23" fmla="*/ 83 h 100"/>
                  <a:gd name="T24" fmla="*/ 72 w 98"/>
                  <a:gd name="T25" fmla="*/ 93 h 100"/>
                  <a:gd name="T26" fmla="*/ 56 w 98"/>
                  <a:gd name="T27" fmla="*/ 99 h 100"/>
                  <a:gd name="T28" fmla="*/ 41 w 98"/>
                  <a:gd name="T29" fmla="*/ 99 h 100"/>
                  <a:gd name="T30" fmla="*/ 25 w 98"/>
                  <a:gd name="T31" fmla="*/ 93 h 100"/>
                  <a:gd name="T32" fmla="*/ 12 w 98"/>
                  <a:gd name="T33" fmla="*/ 83 h 100"/>
                  <a:gd name="T34" fmla="*/ 3 w 98"/>
                  <a:gd name="T35" fmla="*/ 68 h 100"/>
                  <a:gd name="T36" fmla="*/ 0 w 98"/>
                  <a:gd name="T37" fmla="*/ 49 h 1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98"/>
                  <a:gd name="T58" fmla="*/ 0 h 100"/>
                  <a:gd name="T59" fmla="*/ 98 w 98"/>
                  <a:gd name="T60" fmla="*/ 100 h 10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98" h="100">
                    <a:moveTo>
                      <a:pt x="0" y="49"/>
                    </a:moveTo>
                    <a:lnTo>
                      <a:pt x="3" y="31"/>
                    </a:lnTo>
                    <a:lnTo>
                      <a:pt x="12" y="18"/>
                    </a:lnTo>
                    <a:lnTo>
                      <a:pt x="25" y="6"/>
                    </a:lnTo>
                    <a:lnTo>
                      <a:pt x="41" y="0"/>
                    </a:lnTo>
                    <a:lnTo>
                      <a:pt x="56" y="0"/>
                    </a:lnTo>
                    <a:lnTo>
                      <a:pt x="72" y="6"/>
                    </a:lnTo>
                    <a:lnTo>
                      <a:pt x="87" y="18"/>
                    </a:lnTo>
                    <a:lnTo>
                      <a:pt x="93" y="31"/>
                    </a:lnTo>
                    <a:lnTo>
                      <a:pt x="97" y="49"/>
                    </a:lnTo>
                    <a:lnTo>
                      <a:pt x="93" y="68"/>
                    </a:lnTo>
                    <a:lnTo>
                      <a:pt x="87" y="83"/>
                    </a:lnTo>
                    <a:lnTo>
                      <a:pt x="72" y="93"/>
                    </a:lnTo>
                    <a:lnTo>
                      <a:pt x="56" y="99"/>
                    </a:lnTo>
                    <a:lnTo>
                      <a:pt x="41" y="99"/>
                    </a:lnTo>
                    <a:lnTo>
                      <a:pt x="25" y="93"/>
                    </a:lnTo>
                    <a:lnTo>
                      <a:pt x="12" y="83"/>
                    </a:lnTo>
                    <a:lnTo>
                      <a:pt x="3" y="68"/>
                    </a:lnTo>
                    <a:lnTo>
                      <a:pt x="0" y="4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DE">
                  <a:latin typeface="Montserrat" panose="00000500000000000000" pitchFamily="2" charset="0"/>
                </a:endParaRPr>
              </a:p>
            </p:txBody>
          </p:sp>
          <p:sp>
            <p:nvSpPr>
              <p:cNvPr id="70721" name="Freeform 24">
                <a:extLst>
                  <a:ext uri="{FF2B5EF4-FFF2-40B4-BE49-F238E27FC236}">
                    <a16:creationId xmlns:a16="http://schemas.microsoft.com/office/drawing/2014/main" id="{38237883-67D0-D8E0-3E5C-14622B8FB8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3" y="1393"/>
                <a:ext cx="229" cy="569"/>
              </a:xfrm>
              <a:custGeom>
                <a:avLst/>
                <a:gdLst>
                  <a:gd name="T0" fmla="*/ 130 w 229"/>
                  <a:gd name="T1" fmla="*/ 552 h 569"/>
                  <a:gd name="T2" fmla="*/ 153 w 229"/>
                  <a:gd name="T3" fmla="*/ 568 h 569"/>
                  <a:gd name="T4" fmla="*/ 171 w 229"/>
                  <a:gd name="T5" fmla="*/ 564 h 569"/>
                  <a:gd name="T6" fmla="*/ 184 w 229"/>
                  <a:gd name="T7" fmla="*/ 539 h 569"/>
                  <a:gd name="T8" fmla="*/ 184 w 229"/>
                  <a:gd name="T9" fmla="*/ 168 h 569"/>
                  <a:gd name="T10" fmla="*/ 189 w 229"/>
                  <a:gd name="T11" fmla="*/ 161 h 569"/>
                  <a:gd name="T12" fmla="*/ 195 w 229"/>
                  <a:gd name="T13" fmla="*/ 168 h 569"/>
                  <a:gd name="T14" fmla="*/ 197 w 229"/>
                  <a:gd name="T15" fmla="*/ 327 h 569"/>
                  <a:gd name="T16" fmla="*/ 212 w 229"/>
                  <a:gd name="T17" fmla="*/ 336 h 569"/>
                  <a:gd name="T18" fmla="*/ 227 w 229"/>
                  <a:gd name="T19" fmla="*/ 327 h 569"/>
                  <a:gd name="T20" fmla="*/ 228 w 229"/>
                  <a:gd name="T21" fmla="*/ 140 h 569"/>
                  <a:gd name="T22" fmla="*/ 221 w 229"/>
                  <a:gd name="T23" fmla="*/ 122 h 569"/>
                  <a:gd name="T24" fmla="*/ 17 w 229"/>
                  <a:gd name="T25" fmla="*/ 120 h 569"/>
                  <a:gd name="T26" fmla="*/ 2 w 229"/>
                  <a:gd name="T27" fmla="*/ 130 h 569"/>
                  <a:gd name="T28" fmla="*/ 0 w 229"/>
                  <a:gd name="T29" fmla="*/ 320 h 569"/>
                  <a:gd name="T30" fmla="*/ 8 w 229"/>
                  <a:gd name="T31" fmla="*/ 334 h 569"/>
                  <a:gd name="T32" fmla="*/ 26 w 229"/>
                  <a:gd name="T33" fmla="*/ 334 h 569"/>
                  <a:gd name="T34" fmla="*/ 34 w 229"/>
                  <a:gd name="T35" fmla="*/ 320 h 569"/>
                  <a:gd name="T36" fmla="*/ 36 w 229"/>
                  <a:gd name="T37" fmla="*/ 163 h 569"/>
                  <a:gd name="T38" fmla="*/ 44 w 229"/>
                  <a:gd name="T39" fmla="*/ 163 h 569"/>
                  <a:gd name="T40" fmla="*/ 46 w 229"/>
                  <a:gd name="T41" fmla="*/ 331 h 569"/>
                  <a:gd name="T42" fmla="*/ 48 w 229"/>
                  <a:gd name="T43" fmla="*/ 552 h 569"/>
                  <a:gd name="T44" fmla="*/ 71 w 229"/>
                  <a:gd name="T45" fmla="*/ 568 h 569"/>
                  <a:gd name="T46" fmla="*/ 91 w 229"/>
                  <a:gd name="T47" fmla="*/ 564 h 569"/>
                  <a:gd name="T48" fmla="*/ 104 w 229"/>
                  <a:gd name="T49" fmla="*/ 539 h 569"/>
                  <a:gd name="T50" fmla="*/ 106 w 229"/>
                  <a:gd name="T51" fmla="*/ 334 h 569"/>
                  <a:gd name="T52" fmla="*/ 123 w 229"/>
                  <a:gd name="T53" fmla="*/ 334 h 569"/>
                  <a:gd name="T54" fmla="*/ 127 w 229"/>
                  <a:gd name="T55" fmla="*/ 539 h 569"/>
                  <a:gd name="T56" fmla="*/ 67 w 229"/>
                  <a:gd name="T57" fmla="*/ 34 h 569"/>
                  <a:gd name="T58" fmla="*/ 89 w 229"/>
                  <a:gd name="T59" fmla="*/ 7 h 569"/>
                  <a:gd name="T60" fmla="*/ 123 w 229"/>
                  <a:gd name="T61" fmla="*/ 0 h 569"/>
                  <a:gd name="T62" fmla="*/ 155 w 229"/>
                  <a:gd name="T63" fmla="*/ 19 h 569"/>
                  <a:gd name="T64" fmla="*/ 165 w 229"/>
                  <a:gd name="T65" fmla="*/ 52 h 569"/>
                  <a:gd name="T66" fmla="*/ 155 w 229"/>
                  <a:gd name="T67" fmla="*/ 89 h 569"/>
                  <a:gd name="T68" fmla="*/ 123 w 229"/>
                  <a:gd name="T69" fmla="*/ 106 h 569"/>
                  <a:gd name="T70" fmla="*/ 89 w 229"/>
                  <a:gd name="T71" fmla="*/ 100 h 569"/>
                  <a:gd name="T72" fmla="*/ 67 w 229"/>
                  <a:gd name="T73" fmla="*/ 72 h 569"/>
                  <a:gd name="T74" fmla="*/ 127 w 229"/>
                  <a:gd name="T75" fmla="*/ 539 h 569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29"/>
                  <a:gd name="T115" fmla="*/ 0 h 569"/>
                  <a:gd name="T116" fmla="*/ 229 w 229"/>
                  <a:gd name="T117" fmla="*/ 569 h 569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29" h="569">
                    <a:moveTo>
                      <a:pt x="127" y="539"/>
                    </a:moveTo>
                    <a:lnTo>
                      <a:pt x="130" y="552"/>
                    </a:lnTo>
                    <a:lnTo>
                      <a:pt x="139" y="564"/>
                    </a:lnTo>
                    <a:lnTo>
                      <a:pt x="153" y="568"/>
                    </a:lnTo>
                    <a:lnTo>
                      <a:pt x="158" y="568"/>
                    </a:lnTo>
                    <a:lnTo>
                      <a:pt x="171" y="564"/>
                    </a:lnTo>
                    <a:lnTo>
                      <a:pt x="181" y="552"/>
                    </a:lnTo>
                    <a:lnTo>
                      <a:pt x="184" y="539"/>
                    </a:lnTo>
                    <a:lnTo>
                      <a:pt x="184" y="331"/>
                    </a:lnTo>
                    <a:lnTo>
                      <a:pt x="184" y="168"/>
                    </a:lnTo>
                    <a:lnTo>
                      <a:pt x="185" y="163"/>
                    </a:lnTo>
                    <a:lnTo>
                      <a:pt x="189" y="161"/>
                    </a:lnTo>
                    <a:lnTo>
                      <a:pt x="193" y="163"/>
                    </a:lnTo>
                    <a:lnTo>
                      <a:pt x="195" y="168"/>
                    </a:lnTo>
                    <a:lnTo>
                      <a:pt x="195" y="320"/>
                    </a:lnTo>
                    <a:lnTo>
                      <a:pt x="197" y="327"/>
                    </a:lnTo>
                    <a:lnTo>
                      <a:pt x="203" y="334"/>
                    </a:lnTo>
                    <a:lnTo>
                      <a:pt x="212" y="336"/>
                    </a:lnTo>
                    <a:lnTo>
                      <a:pt x="221" y="334"/>
                    </a:lnTo>
                    <a:lnTo>
                      <a:pt x="227" y="327"/>
                    </a:lnTo>
                    <a:lnTo>
                      <a:pt x="228" y="320"/>
                    </a:lnTo>
                    <a:lnTo>
                      <a:pt x="228" y="140"/>
                    </a:lnTo>
                    <a:lnTo>
                      <a:pt x="227" y="130"/>
                    </a:lnTo>
                    <a:lnTo>
                      <a:pt x="221" y="122"/>
                    </a:lnTo>
                    <a:lnTo>
                      <a:pt x="212" y="120"/>
                    </a:lnTo>
                    <a:lnTo>
                      <a:pt x="17" y="120"/>
                    </a:lnTo>
                    <a:lnTo>
                      <a:pt x="8" y="122"/>
                    </a:lnTo>
                    <a:lnTo>
                      <a:pt x="2" y="130"/>
                    </a:lnTo>
                    <a:lnTo>
                      <a:pt x="0" y="140"/>
                    </a:lnTo>
                    <a:lnTo>
                      <a:pt x="0" y="320"/>
                    </a:lnTo>
                    <a:lnTo>
                      <a:pt x="2" y="327"/>
                    </a:lnTo>
                    <a:lnTo>
                      <a:pt x="8" y="334"/>
                    </a:lnTo>
                    <a:lnTo>
                      <a:pt x="17" y="336"/>
                    </a:lnTo>
                    <a:lnTo>
                      <a:pt x="26" y="334"/>
                    </a:lnTo>
                    <a:lnTo>
                      <a:pt x="32" y="327"/>
                    </a:lnTo>
                    <a:lnTo>
                      <a:pt x="34" y="320"/>
                    </a:lnTo>
                    <a:lnTo>
                      <a:pt x="34" y="168"/>
                    </a:lnTo>
                    <a:lnTo>
                      <a:pt x="36" y="163"/>
                    </a:lnTo>
                    <a:lnTo>
                      <a:pt x="42" y="161"/>
                    </a:lnTo>
                    <a:lnTo>
                      <a:pt x="44" y="163"/>
                    </a:lnTo>
                    <a:lnTo>
                      <a:pt x="46" y="168"/>
                    </a:lnTo>
                    <a:lnTo>
                      <a:pt x="46" y="331"/>
                    </a:lnTo>
                    <a:lnTo>
                      <a:pt x="46" y="539"/>
                    </a:lnTo>
                    <a:lnTo>
                      <a:pt x="48" y="552"/>
                    </a:lnTo>
                    <a:lnTo>
                      <a:pt x="58" y="564"/>
                    </a:lnTo>
                    <a:lnTo>
                      <a:pt x="71" y="568"/>
                    </a:lnTo>
                    <a:lnTo>
                      <a:pt x="78" y="568"/>
                    </a:lnTo>
                    <a:lnTo>
                      <a:pt x="91" y="564"/>
                    </a:lnTo>
                    <a:lnTo>
                      <a:pt x="100" y="552"/>
                    </a:lnTo>
                    <a:lnTo>
                      <a:pt x="104" y="539"/>
                    </a:lnTo>
                    <a:lnTo>
                      <a:pt x="104" y="342"/>
                    </a:lnTo>
                    <a:lnTo>
                      <a:pt x="106" y="334"/>
                    </a:lnTo>
                    <a:lnTo>
                      <a:pt x="115" y="331"/>
                    </a:lnTo>
                    <a:lnTo>
                      <a:pt x="123" y="334"/>
                    </a:lnTo>
                    <a:lnTo>
                      <a:pt x="127" y="342"/>
                    </a:lnTo>
                    <a:lnTo>
                      <a:pt x="127" y="539"/>
                    </a:lnTo>
                    <a:lnTo>
                      <a:pt x="64" y="52"/>
                    </a:lnTo>
                    <a:lnTo>
                      <a:pt x="67" y="34"/>
                    </a:lnTo>
                    <a:lnTo>
                      <a:pt x="76" y="19"/>
                    </a:lnTo>
                    <a:lnTo>
                      <a:pt x="89" y="7"/>
                    </a:lnTo>
                    <a:lnTo>
                      <a:pt x="106" y="0"/>
                    </a:lnTo>
                    <a:lnTo>
                      <a:pt x="123" y="0"/>
                    </a:lnTo>
                    <a:lnTo>
                      <a:pt x="139" y="7"/>
                    </a:lnTo>
                    <a:lnTo>
                      <a:pt x="155" y="19"/>
                    </a:lnTo>
                    <a:lnTo>
                      <a:pt x="161" y="34"/>
                    </a:lnTo>
                    <a:lnTo>
                      <a:pt x="165" y="52"/>
                    </a:lnTo>
                    <a:lnTo>
                      <a:pt x="161" y="72"/>
                    </a:lnTo>
                    <a:lnTo>
                      <a:pt x="155" y="89"/>
                    </a:lnTo>
                    <a:lnTo>
                      <a:pt x="139" y="100"/>
                    </a:lnTo>
                    <a:lnTo>
                      <a:pt x="123" y="106"/>
                    </a:lnTo>
                    <a:lnTo>
                      <a:pt x="106" y="106"/>
                    </a:lnTo>
                    <a:lnTo>
                      <a:pt x="89" y="100"/>
                    </a:lnTo>
                    <a:lnTo>
                      <a:pt x="76" y="89"/>
                    </a:lnTo>
                    <a:lnTo>
                      <a:pt x="67" y="72"/>
                    </a:lnTo>
                    <a:lnTo>
                      <a:pt x="64" y="52"/>
                    </a:lnTo>
                    <a:lnTo>
                      <a:pt x="127" y="539"/>
                    </a:lnTo>
                  </a:path>
                </a:pathLst>
              </a:custGeom>
              <a:solidFill>
                <a:srgbClr val="336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DE">
                  <a:latin typeface="Montserrat" panose="00000500000000000000" pitchFamily="2" charset="0"/>
                </a:endParaRPr>
              </a:p>
            </p:txBody>
          </p:sp>
          <p:sp>
            <p:nvSpPr>
              <p:cNvPr id="70722" name="Freeform 25">
                <a:extLst>
                  <a:ext uri="{FF2B5EF4-FFF2-40B4-BE49-F238E27FC236}">
                    <a16:creationId xmlns:a16="http://schemas.microsoft.com/office/drawing/2014/main" id="{000F4902-591A-CD47-D7A3-1530B0EAFB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3" y="1515"/>
                <a:ext cx="229" cy="447"/>
              </a:xfrm>
              <a:custGeom>
                <a:avLst/>
                <a:gdLst>
                  <a:gd name="T0" fmla="*/ 127 w 229"/>
                  <a:gd name="T1" fmla="*/ 418 h 447"/>
                  <a:gd name="T2" fmla="*/ 130 w 229"/>
                  <a:gd name="T3" fmla="*/ 430 h 447"/>
                  <a:gd name="T4" fmla="*/ 139 w 229"/>
                  <a:gd name="T5" fmla="*/ 442 h 447"/>
                  <a:gd name="T6" fmla="*/ 153 w 229"/>
                  <a:gd name="T7" fmla="*/ 446 h 447"/>
                  <a:gd name="T8" fmla="*/ 158 w 229"/>
                  <a:gd name="T9" fmla="*/ 446 h 447"/>
                  <a:gd name="T10" fmla="*/ 171 w 229"/>
                  <a:gd name="T11" fmla="*/ 442 h 447"/>
                  <a:gd name="T12" fmla="*/ 181 w 229"/>
                  <a:gd name="T13" fmla="*/ 430 h 447"/>
                  <a:gd name="T14" fmla="*/ 184 w 229"/>
                  <a:gd name="T15" fmla="*/ 418 h 447"/>
                  <a:gd name="T16" fmla="*/ 184 w 229"/>
                  <a:gd name="T17" fmla="*/ 210 h 447"/>
                  <a:gd name="T18" fmla="*/ 184 w 229"/>
                  <a:gd name="T19" fmla="*/ 47 h 447"/>
                  <a:gd name="T20" fmla="*/ 185 w 229"/>
                  <a:gd name="T21" fmla="*/ 42 h 447"/>
                  <a:gd name="T22" fmla="*/ 189 w 229"/>
                  <a:gd name="T23" fmla="*/ 40 h 447"/>
                  <a:gd name="T24" fmla="*/ 193 w 229"/>
                  <a:gd name="T25" fmla="*/ 42 h 447"/>
                  <a:gd name="T26" fmla="*/ 195 w 229"/>
                  <a:gd name="T27" fmla="*/ 47 h 447"/>
                  <a:gd name="T28" fmla="*/ 195 w 229"/>
                  <a:gd name="T29" fmla="*/ 198 h 447"/>
                  <a:gd name="T30" fmla="*/ 197 w 229"/>
                  <a:gd name="T31" fmla="*/ 206 h 447"/>
                  <a:gd name="T32" fmla="*/ 203 w 229"/>
                  <a:gd name="T33" fmla="*/ 213 h 447"/>
                  <a:gd name="T34" fmla="*/ 212 w 229"/>
                  <a:gd name="T35" fmla="*/ 215 h 447"/>
                  <a:gd name="T36" fmla="*/ 221 w 229"/>
                  <a:gd name="T37" fmla="*/ 213 h 447"/>
                  <a:gd name="T38" fmla="*/ 227 w 229"/>
                  <a:gd name="T39" fmla="*/ 206 h 447"/>
                  <a:gd name="T40" fmla="*/ 228 w 229"/>
                  <a:gd name="T41" fmla="*/ 198 h 447"/>
                  <a:gd name="T42" fmla="*/ 228 w 229"/>
                  <a:gd name="T43" fmla="*/ 20 h 447"/>
                  <a:gd name="T44" fmla="*/ 227 w 229"/>
                  <a:gd name="T45" fmla="*/ 10 h 447"/>
                  <a:gd name="T46" fmla="*/ 221 w 229"/>
                  <a:gd name="T47" fmla="*/ 2 h 447"/>
                  <a:gd name="T48" fmla="*/ 212 w 229"/>
                  <a:gd name="T49" fmla="*/ 0 h 447"/>
                  <a:gd name="T50" fmla="*/ 17 w 229"/>
                  <a:gd name="T51" fmla="*/ 0 h 447"/>
                  <a:gd name="T52" fmla="*/ 8 w 229"/>
                  <a:gd name="T53" fmla="*/ 2 h 447"/>
                  <a:gd name="T54" fmla="*/ 2 w 229"/>
                  <a:gd name="T55" fmla="*/ 10 h 447"/>
                  <a:gd name="T56" fmla="*/ 0 w 229"/>
                  <a:gd name="T57" fmla="*/ 20 h 447"/>
                  <a:gd name="T58" fmla="*/ 0 w 229"/>
                  <a:gd name="T59" fmla="*/ 198 h 447"/>
                  <a:gd name="T60" fmla="*/ 2 w 229"/>
                  <a:gd name="T61" fmla="*/ 206 h 447"/>
                  <a:gd name="T62" fmla="*/ 8 w 229"/>
                  <a:gd name="T63" fmla="*/ 213 h 447"/>
                  <a:gd name="T64" fmla="*/ 17 w 229"/>
                  <a:gd name="T65" fmla="*/ 215 h 447"/>
                  <a:gd name="T66" fmla="*/ 26 w 229"/>
                  <a:gd name="T67" fmla="*/ 213 h 447"/>
                  <a:gd name="T68" fmla="*/ 32 w 229"/>
                  <a:gd name="T69" fmla="*/ 206 h 447"/>
                  <a:gd name="T70" fmla="*/ 34 w 229"/>
                  <a:gd name="T71" fmla="*/ 198 h 447"/>
                  <a:gd name="T72" fmla="*/ 34 w 229"/>
                  <a:gd name="T73" fmla="*/ 47 h 447"/>
                  <a:gd name="T74" fmla="*/ 36 w 229"/>
                  <a:gd name="T75" fmla="*/ 42 h 447"/>
                  <a:gd name="T76" fmla="*/ 42 w 229"/>
                  <a:gd name="T77" fmla="*/ 40 h 447"/>
                  <a:gd name="T78" fmla="*/ 44 w 229"/>
                  <a:gd name="T79" fmla="*/ 42 h 447"/>
                  <a:gd name="T80" fmla="*/ 46 w 229"/>
                  <a:gd name="T81" fmla="*/ 47 h 447"/>
                  <a:gd name="T82" fmla="*/ 46 w 229"/>
                  <a:gd name="T83" fmla="*/ 210 h 447"/>
                  <a:gd name="T84" fmla="*/ 46 w 229"/>
                  <a:gd name="T85" fmla="*/ 418 h 447"/>
                  <a:gd name="T86" fmla="*/ 48 w 229"/>
                  <a:gd name="T87" fmla="*/ 430 h 447"/>
                  <a:gd name="T88" fmla="*/ 58 w 229"/>
                  <a:gd name="T89" fmla="*/ 442 h 447"/>
                  <a:gd name="T90" fmla="*/ 71 w 229"/>
                  <a:gd name="T91" fmla="*/ 446 h 447"/>
                  <a:gd name="T92" fmla="*/ 78 w 229"/>
                  <a:gd name="T93" fmla="*/ 446 h 447"/>
                  <a:gd name="T94" fmla="*/ 91 w 229"/>
                  <a:gd name="T95" fmla="*/ 442 h 447"/>
                  <a:gd name="T96" fmla="*/ 100 w 229"/>
                  <a:gd name="T97" fmla="*/ 430 h 447"/>
                  <a:gd name="T98" fmla="*/ 104 w 229"/>
                  <a:gd name="T99" fmla="*/ 418 h 447"/>
                  <a:gd name="T100" fmla="*/ 104 w 229"/>
                  <a:gd name="T101" fmla="*/ 221 h 447"/>
                  <a:gd name="T102" fmla="*/ 106 w 229"/>
                  <a:gd name="T103" fmla="*/ 213 h 447"/>
                  <a:gd name="T104" fmla="*/ 115 w 229"/>
                  <a:gd name="T105" fmla="*/ 210 h 447"/>
                  <a:gd name="T106" fmla="*/ 123 w 229"/>
                  <a:gd name="T107" fmla="*/ 213 h 447"/>
                  <a:gd name="T108" fmla="*/ 127 w 229"/>
                  <a:gd name="T109" fmla="*/ 221 h 447"/>
                  <a:gd name="T110" fmla="*/ 127 w 229"/>
                  <a:gd name="T111" fmla="*/ 418 h 44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29"/>
                  <a:gd name="T169" fmla="*/ 0 h 447"/>
                  <a:gd name="T170" fmla="*/ 229 w 229"/>
                  <a:gd name="T171" fmla="*/ 447 h 447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29" h="447">
                    <a:moveTo>
                      <a:pt x="127" y="418"/>
                    </a:moveTo>
                    <a:lnTo>
                      <a:pt x="130" y="430"/>
                    </a:lnTo>
                    <a:lnTo>
                      <a:pt x="139" y="442"/>
                    </a:lnTo>
                    <a:lnTo>
                      <a:pt x="153" y="446"/>
                    </a:lnTo>
                    <a:lnTo>
                      <a:pt x="158" y="446"/>
                    </a:lnTo>
                    <a:lnTo>
                      <a:pt x="171" y="442"/>
                    </a:lnTo>
                    <a:lnTo>
                      <a:pt x="181" y="430"/>
                    </a:lnTo>
                    <a:lnTo>
                      <a:pt x="184" y="418"/>
                    </a:lnTo>
                    <a:lnTo>
                      <a:pt x="184" y="210"/>
                    </a:lnTo>
                    <a:lnTo>
                      <a:pt x="184" y="47"/>
                    </a:lnTo>
                    <a:lnTo>
                      <a:pt x="185" y="42"/>
                    </a:lnTo>
                    <a:lnTo>
                      <a:pt x="189" y="40"/>
                    </a:lnTo>
                    <a:lnTo>
                      <a:pt x="193" y="42"/>
                    </a:lnTo>
                    <a:lnTo>
                      <a:pt x="195" y="47"/>
                    </a:lnTo>
                    <a:lnTo>
                      <a:pt x="195" y="198"/>
                    </a:lnTo>
                    <a:lnTo>
                      <a:pt x="197" y="206"/>
                    </a:lnTo>
                    <a:lnTo>
                      <a:pt x="203" y="213"/>
                    </a:lnTo>
                    <a:lnTo>
                      <a:pt x="212" y="215"/>
                    </a:lnTo>
                    <a:lnTo>
                      <a:pt x="221" y="213"/>
                    </a:lnTo>
                    <a:lnTo>
                      <a:pt x="227" y="206"/>
                    </a:lnTo>
                    <a:lnTo>
                      <a:pt x="228" y="198"/>
                    </a:lnTo>
                    <a:lnTo>
                      <a:pt x="228" y="20"/>
                    </a:lnTo>
                    <a:lnTo>
                      <a:pt x="227" y="10"/>
                    </a:lnTo>
                    <a:lnTo>
                      <a:pt x="221" y="2"/>
                    </a:lnTo>
                    <a:lnTo>
                      <a:pt x="212" y="0"/>
                    </a:lnTo>
                    <a:lnTo>
                      <a:pt x="17" y="0"/>
                    </a:lnTo>
                    <a:lnTo>
                      <a:pt x="8" y="2"/>
                    </a:lnTo>
                    <a:lnTo>
                      <a:pt x="2" y="10"/>
                    </a:lnTo>
                    <a:lnTo>
                      <a:pt x="0" y="20"/>
                    </a:lnTo>
                    <a:lnTo>
                      <a:pt x="0" y="198"/>
                    </a:lnTo>
                    <a:lnTo>
                      <a:pt x="2" y="206"/>
                    </a:lnTo>
                    <a:lnTo>
                      <a:pt x="8" y="213"/>
                    </a:lnTo>
                    <a:lnTo>
                      <a:pt x="17" y="215"/>
                    </a:lnTo>
                    <a:lnTo>
                      <a:pt x="26" y="213"/>
                    </a:lnTo>
                    <a:lnTo>
                      <a:pt x="32" y="206"/>
                    </a:lnTo>
                    <a:lnTo>
                      <a:pt x="34" y="198"/>
                    </a:lnTo>
                    <a:lnTo>
                      <a:pt x="34" y="47"/>
                    </a:lnTo>
                    <a:lnTo>
                      <a:pt x="36" y="42"/>
                    </a:lnTo>
                    <a:lnTo>
                      <a:pt x="42" y="40"/>
                    </a:lnTo>
                    <a:lnTo>
                      <a:pt x="44" y="42"/>
                    </a:lnTo>
                    <a:lnTo>
                      <a:pt x="46" y="47"/>
                    </a:lnTo>
                    <a:lnTo>
                      <a:pt x="46" y="210"/>
                    </a:lnTo>
                    <a:lnTo>
                      <a:pt x="46" y="418"/>
                    </a:lnTo>
                    <a:lnTo>
                      <a:pt x="48" y="430"/>
                    </a:lnTo>
                    <a:lnTo>
                      <a:pt x="58" y="442"/>
                    </a:lnTo>
                    <a:lnTo>
                      <a:pt x="71" y="446"/>
                    </a:lnTo>
                    <a:lnTo>
                      <a:pt x="78" y="446"/>
                    </a:lnTo>
                    <a:lnTo>
                      <a:pt x="91" y="442"/>
                    </a:lnTo>
                    <a:lnTo>
                      <a:pt x="100" y="430"/>
                    </a:lnTo>
                    <a:lnTo>
                      <a:pt x="104" y="418"/>
                    </a:lnTo>
                    <a:lnTo>
                      <a:pt x="104" y="221"/>
                    </a:lnTo>
                    <a:lnTo>
                      <a:pt x="106" y="213"/>
                    </a:lnTo>
                    <a:lnTo>
                      <a:pt x="115" y="210"/>
                    </a:lnTo>
                    <a:lnTo>
                      <a:pt x="123" y="213"/>
                    </a:lnTo>
                    <a:lnTo>
                      <a:pt x="127" y="221"/>
                    </a:lnTo>
                    <a:lnTo>
                      <a:pt x="127" y="41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DE">
                  <a:latin typeface="Montserrat" panose="00000500000000000000" pitchFamily="2" charset="0"/>
                </a:endParaRPr>
              </a:p>
            </p:txBody>
          </p:sp>
          <p:sp>
            <p:nvSpPr>
              <p:cNvPr id="70723" name="Freeform 26">
                <a:extLst>
                  <a:ext uri="{FF2B5EF4-FFF2-40B4-BE49-F238E27FC236}">
                    <a16:creationId xmlns:a16="http://schemas.microsoft.com/office/drawing/2014/main" id="{1FC9E338-26FE-B3C4-ACFE-B7407F2A86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9" y="1393"/>
                <a:ext cx="98" cy="100"/>
              </a:xfrm>
              <a:custGeom>
                <a:avLst/>
                <a:gdLst>
                  <a:gd name="T0" fmla="*/ 0 w 98"/>
                  <a:gd name="T1" fmla="*/ 49 h 100"/>
                  <a:gd name="T2" fmla="*/ 3 w 98"/>
                  <a:gd name="T3" fmla="*/ 31 h 100"/>
                  <a:gd name="T4" fmla="*/ 12 w 98"/>
                  <a:gd name="T5" fmla="*/ 18 h 100"/>
                  <a:gd name="T6" fmla="*/ 24 w 98"/>
                  <a:gd name="T7" fmla="*/ 6 h 100"/>
                  <a:gd name="T8" fmla="*/ 41 w 98"/>
                  <a:gd name="T9" fmla="*/ 0 h 100"/>
                  <a:gd name="T10" fmla="*/ 56 w 98"/>
                  <a:gd name="T11" fmla="*/ 0 h 100"/>
                  <a:gd name="T12" fmla="*/ 72 w 98"/>
                  <a:gd name="T13" fmla="*/ 6 h 100"/>
                  <a:gd name="T14" fmla="*/ 87 w 98"/>
                  <a:gd name="T15" fmla="*/ 18 h 100"/>
                  <a:gd name="T16" fmla="*/ 93 w 98"/>
                  <a:gd name="T17" fmla="*/ 31 h 100"/>
                  <a:gd name="T18" fmla="*/ 97 w 98"/>
                  <a:gd name="T19" fmla="*/ 49 h 100"/>
                  <a:gd name="T20" fmla="*/ 93 w 98"/>
                  <a:gd name="T21" fmla="*/ 68 h 100"/>
                  <a:gd name="T22" fmla="*/ 87 w 98"/>
                  <a:gd name="T23" fmla="*/ 83 h 100"/>
                  <a:gd name="T24" fmla="*/ 72 w 98"/>
                  <a:gd name="T25" fmla="*/ 93 h 100"/>
                  <a:gd name="T26" fmla="*/ 56 w 98"/>
                  <a:gd name="T27" fmla="*/ 99 h 100"/>
                  <a:gd name="T28" fmla="*/ 41 w 98"/>
                  <a:gd name="T29" fmla="*/ 99 h 100"/>
                  <a:gd name="T30" fmla="*/ 24 w 98"/>
                  <a:gd name="T31" fmla="*/ 93 h 100"/>
                  <a:gd name="T32" fmla="*/ 12 w 98"/>
                  <a:gd name="T33" fmla="*/ 83 h 100"/>
                  <a:gd name="T34" fmla="*/ 3 w 98"/>
                  <a:gd name="T35" fmla="*/ 68 h 100"/>
                  <a:gd name="T36" fmla="*/ 0 w 98"/>
                  <a:gd name="T37" fmla="*/ 49 h 1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98"/>
                  <a:gd name="T58" fmla="*/ 0 h 100"/>
                  <a:gd name="T59" fmla="*/ 98 w 98"/>
                  <a:gd name="T60" fmla="*/ 100 h 10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98" h="100">
                    <a:moveTo>
                      <a:pt x="0" y="49"/>
                    </a:moveTo>
                    <a:lnTo>
                      <a:pt x="3" y="31"/>
                    </a:lnTo>
                    <a:lnTo>
                      <a:pt x="12" y="18"/>
                    </a:lnTo>
                    <a:lnTo>
                      <a:pt x="24" y="6"/>
                    </a:lnTo>
                    <a:lnTo>
                      <a:pt x="41" y="0"/>
                    </a:lnTo>
                    <a:lnTo>
                      <a:pt x="56" y="0"/>
                    </a:lnTo>
                    <a:lnTo>
                      <a:pt x="72" y="6"/>
                    </a:lnTo>
                    <a:lnTo>
                      <a:pt x="87" y="18"/>
                    </a:lnTo>
                    <a:lnTo>
                      <a:pt x="93" y="31"/>
                    </a:lnTo>
                    <a:lnTo>
                      <a:pt x="97" y="49"/>
                    </a:lnTo>
                    <a:lnTo>
                      <a:pt x="93" y="68"/>
                    </a:lnTo>
                    <a:lnTo>
                      <a:pt x="87" y="83"/>
                    </a:lnTo>
                    <a:lnTo>
                      <a:pt x="72" y="93"/>
                    </a:lnTo>
                    <a:lnTo>
                      <a:pt x="56" y="99"/>
                    </a:lnTo>
                    <a:lnTo>
                      <a:pt x="41" y="99"/>
                    </a:lnTo>
                    <a:lnTo>
                      <a:pt x="24" y="93"/>
                    </a:lnTo>
                    <a:lnTo>
                      <a:pt x="12" y="83"/>
                    </a:lnTo>
                    <a:lnTo>
                      <a:pt x="3" y="68"/>
                    </a:lnTo>
                    <a:lnTo>
                      <a:pt x="0" y="4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DE">
                  <a:latin typeface="Montserrat" panose="00000500000000000000" pitchFamily="2" charset="0"/>
                </a:endParaRPr>
              </a:p>
            </p:txBody>
          </p:sp>
          <p:sp>
            <p:nvSpPr>
              <p:cNvPr id="70724" name="Freeform 27">
                <a:extLst>
                  <a:ext uri="{FF2B5EF4-FFF2-40B4-BE49-F238E27FC236}">
                    <a16:creationId xmlns:a16="http://schemas.microsoft.com/office/drawing/2014/main" id="{523560D1-493B-1345-5C17-802A258F29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1" y="1393"/>
                <a:ext cx="229" cy="569"/>
              </a:xfrm>
              <a:custGeom>
                <a:avLst/>
                <a:gdLst>
                  <a:gd name="T0" fmla="*/ 130 w 229"/>
                  <a:gd name="T1" fmla="*/ 552 h 569"/>
                  <a:gd name="T2" fmla="*/ 153 w 229"/>
                  <a:gd name="T3" fmla="*/ 568 h 569"/>
                  <a:gd name="T4" fmla="*/ 171 w 229"/>
                  <a:gd name="T5" fmla="*/ 564 h 569"/>
                  <a:gd name="T6" fmla="*/ 184 w 229"/>
                  <a:gd name="T7" fmla="*/ 539 h 569"/>
                  <a:gd name="T8" fmla="*/ 184 w 229"/>
                  <a:gd name="T9" fmla="*/ 168 h 569"/>
                  <a:gd name="T10" fmla="*/ 189 w 229"/>
                  <a:gd name="T11" fmla="*/ 161 h 569"/>
                  <a:gd name="T12" fmla="*/ 195 w 229"/>
                  <a:gd name="T13" fmla="*/ 168 h 569"/>
                  <a:gd name="T14" fmla="*/ 197 w 229"/>
                  <a:gd name="T15" fmla="*/ 327 h 569"/>
                  <a:gd name="T16" fmla="*/ 212 w 229"/>
                  <a:gd name="T17" fmla="*/ 336 h 569"/>
                  <a:gd name="T18" fmla="*/ 227 w 229"/>
                  <a:gd name="T19" fmla="*/ 327 h 569"/>
                  <a:gd name="T20" fmla="*/ 228 w 229"/>
                  <a:gd name="T21" fmla="*/ 140 h 569"/>
                  <a:gd name="T22" fmla="*/ 221 w 229"/>
                  <a:gd name="T23" fmla="*/ 122 h 569"/>
                  <a:gd name="T24" fmla="*/ 17 w 229"/>
                  <a:gd name="T25" fmla="*/ 120 h 569"/>
                  <a:gd name="T26" fmla="*/ 2 w 229"/>
                  <a:gd name="T27" fmla="*/ 130 h 569"/>
                  <a:gd name="T28" fmla="*/ 0 w 229"/>
                  <a:gd name="T29" fmla="*/ 320 h 569"/>
                  <a:gd name="T30" fmla="*/ 8 w 229"/>
                  <a:gd name="T31" fmla="*/ 334 h 569"/>
                  <a:gd name="T32" fmla="*/ 26 w 229"/>
                  <a:gd name="T33" fmla="*/ 334 h 569"/>
                  <a:gd name="T34" fmla="*/ 34 w 229"/>
                  <a:gd name="T35" fmla="*/ 320 h 569"/>
                  <a:gd name="T36" fmla="*/ 36 w 229"/>
                  <a:gd name="T37" fmla="*/ 163 h 569"/>
                  <a:gd name="T38" fmla="*/ 44 w 229"/>
                  <a:gd name="T39" fmla="*/ 163 h 569"/>
                  <a:gd name="T40" fmla="*/ 46 w 229"/>
                  <a:gd name="T41" fmla="*/ 331 h 569"/>
                  <a:gd name="T42" fmla="*/ 48 w 229"/>
                  <a:gd name="T43" fmla="*/ 552 h 569"/>
                  <a:gd name="T44" fmla="*/ 71 w 229"/>
                  <a:gd name="T45" fmla="*/ 568 h 569"/>
                  <a:gd name="T46" fmla="*/ 91 w 229"/>
                  <a:gd name="T47" fmla="*/ 564 h 569"/>
                  <a:gd name="T48" fmla="*/ 104 w 229"/>
                  <a:gd name="T49" fmla="*/ 539 h 569"/>
                  <a:gd name="T50" fmla="*/ 106 w 229"/>
                  <a:gd name="T51" fmla="*/ 334 h 569"/>
                  <a:gd name="T52" fmla="*/ 123 w 229"/>
                  <a:gd name="T53" fmla="*/ 334 h 569"/>
                  <a:gd name="T54" fmla="*/ 127 w 229"/>
                  <a:gd name="T55" fmla="*/ 539 h 569"/>
                  <a:gd name="T56" fmla="*/ 67 w 229"/>
                  <a:gd name="T57" fmla="*/ 34 h 569"/>
                  <a:gd name="T58" fmla="*/ 89 w 229"/>
                  <a:gd name="T59" fmla="*/ 7 h 569"/>
                  <a:gd name="T60" fmla="*/ 123 w 229"/>
                  <a:gd name="T61" fmla="*/ 0 h 569"/>
                  <a:gd name="T62" fmla="*/ 155 w 229"/>
                  <a:gd name="T63" fmla="*/ 19 h 569"/>
                  <a:gd name="T64" fmla="*/ 165 w 229"/>
                  <a:gd name="T65" fmla="*/ 52 h 569"/>
                  <a:gd name="T66" fmla="*/ 155 w 229"/>
                  <a:gd name="T67" fmla="*/ 89 h 569"/>
                  <a:gd name="T68" fmla="*/ 123 w 229"/>
                  <a:gd name="T69" fmla="*/ 106 h 569"/>
                  <a:gd name="T70" fmla="*/ 89 w 229"/>
                  <a:gd name="T71" fmla="*/ 100 h 569"/>
                  <a:gd name="T72" fmla="*/ 67 w 229"/>
                  <a:gd name="T73" fmla="*/ 72 h 569"/>
                  <a:gd name="T74" fmla="*/ 127 w 229"/>
                  <a:gd name="T75" fmla="*/ 539 h 569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29"/>
                  <a:gd name="T115" fmla="*/ 0 h 569"/>
                  <a:gd name="T116" fmla="*/ 229 w 229"/>
                  <a:gd name="T117" fmla="*/ 569 h 569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29" h="569">
                    <a:moveTo>
                      <a:pt x="127" y="539"/>
                    </a:moveTo>
                    <a:lnTo>
                      <a:pt x="130" y="552"/>
                    </a:lnTo>
                    <a:lnTo>
                      <a:pt x="139" y="564"/>
                    </a:lnTo>
                    <a:lnTo>
                      <a:pt x="153" y="568"/>
                    </a:lnTo>
                    <a:lnTo>
                      <a:pt x="157" y="568"/>
                    </a:lnTo>
                    <a:lnTo>
                      <a:pt x="171" y="564"/>
                    </a:lnTo>
                    <a:lnTo>
                      <a:pt x="181" y="552"/>
                    </a:lnTo>
                    <a:lnTo>
                      <a:pt x="184" y="539"/>
                    </a:lnTo>
                    <a:lnTo>
                      <a:pt x="184" y="331"/>
                    </a:lnTo>
                    <a:lnTo>
                      <a:pt x="184" y="168"/>
                    </a:lnTo>
                    <a:lnTo>
                      <a:pt x="185" y="163"/>
                    </a:lnTo>
                    <a:lnTo>
                      <a:pt x="189" y="161"/>
                    </a:lnTo>
                    <a:lnTo>
                      <a:pt x="193" y="163"/>
                    </a:lnTo>
                    <a:lnTo>
                      <a:pt x="195" y="168"/>
                    </a:lnTo>
                    <a:lnTo>
                      <a:pt x="195" y="320"/>
                    </a:lnTo>
                    <a:lnTo>
                      <a:pt x="197" y="327"/>
                    </a:lnTo>
                    <a:lnTo>
                      <a:pt x="203" y="334"/>
                    </a:lnTo>
                    <a:lnTo>
                      <a:pt x="212" y="336"/>
                    </a:lnTo>
                    <a:lnTo>
                      <a:pt x="221" y="334"/>
                    </a:lnTo>
                    <a:lnTo>
                      <a:pt x="227" y="327"/>
                    </a:lnTo>
                    <a:lnTo>
                      <a:pt x="228" y="320"/>
                    </a:lnTo>
                    <a:lnTo>
                      <a:pt x="228" y="140"/>
                    </a:lnTo>
                    <a:lnTo>
                      <a:pt x="227" y="130"/>
                    </a:lnTo>
                    <a:lnTo>
                      <a:pt x="221" y="122"/>
                    </a:lnTo>
                    <a:lnTo>
                      <a:pt x="212" y="120"/>
                    </a:lnTo>
                    <a:lnTo>
                      <a:pt x="17" y="120"/>
                    </a:lnTo>
                    <a:lnTo>
                      <a:pt x="8" y="122"/>
                    </a:lnTo>
                    <a:lnTo>
                      <a:pt x="2" y="130"/>
                    </a:lnTo>
                    <a:lnTo>
                      <a:pt x="0" y="140"/>
                    </a:lnTo>
                    <a:lnTo>
                      <a:pt x="0" y="320"/>
                    </a:lnTo>
                    <a:lnTo>
                      <a:pt x="2" y="327"/>
                    </a:lnTo>
                    <a:lnTo>
                      <a:pt x="8" y="334"/>
                    </a:lnTo>
                    <a:lnTo>
                      <a:pt x="17" y="336"/>
                    </a:lnTo>
                    <a:lnTo>
                      <a:pt x="26" y="334"/>
                    </a:lnTo>
                    <a:lnTo>
                      <a:pt x="32" y="327"/>
                    </a:lnTo>
                    <a:lnTo>
                      <a:pt x="34" y="320"/>
                    </a:lnTo>
                    <a:lnTo>
                      <a:pt x="34" y="168"/>
                    </a:lnTo>
                    <a:lnTo>
                      <a:pt x="36" y="163"/>
                    </a:lnTo>
                    <a:lnTo>
                      <a:pt x="42" y="161"/>
                    </a:lnTo>
                    <a:lnTo>
                      <a:pt x="44" y="163"/>
                    </a:lnTo>
                    <a:lnTo>
                      <a:pt x="46" y="168"/>
                    </a:lnTo>
                    <a:lnTo>
                      <a:pt x="46" y="331"/>
                    </a:lnTo>
                    <a:lnTo>
                      <a:pt x="46" y="539"/>
                    </a:lnTo>
                    <a:lnTo>
                      <a:pt x="48" y="552"/>
                    </a:lnTo>
                    <a:lnTo>
                      <a:pt x="58" y="564"/>
                    </a:lnTo>
                    <a:lnTo>
                      <a:pt x="71" y="568"/>
                    </a:lnTo>
                    <a:lnTo>
                      <a:pt x="78" y="568"/>
                    </a:lnTo>
                    <a:lnTo>
                      <a:pt x="91" y="564"/>
                    </a:lnTo>
                    <a:lnTo>
                      <a:pt x="100" y="552"/>
                    </a:lnTo>
                    <a:lnTo>
                      <a:pt x="104" y="539"/>
                    </a:lnTo>
                    <a:lnTo>
                      <a:pt x="104" y="342"/>
                    </a:lnTo>
                    <a:lnTo>
                      <a:pt x="106" y="334"/>
                    </a:lnTo>
                    <a:lnTo>
                      <a:pt x="115" y="331"/>
                    </a:lnTo>
                    <a:lnTo>
                      <a:pt x="123" y="334"/>
                    </a:lnTo>
                    <a:lnTo>
                      <a:pt x="127" y="342"/>
                    </a:lnTo>
                    <a:lnTo>
                      <a:pt x="127" y="539"/>
                    </a:lnTo>
                    <a:lnTo>
                      <a:pt x="64" y="52"/>
                    </a:lnTo>
                    <a:lnTo>
                      <a:pt x="67" y="34"/>
                    </a:lnTo>
                    <a:lnTo>
                      <a:pt x="76" y="19"/>
                    </a:lnTo>
                    <a:lnTo>
                      <a:pt x="89" y="7"/>
                    </a:lnTo>
                    <a:lnTo>
                      <a:pt x="106" y="0"/>
                    </a:lnTo>
                    <a:lnTo>
                      <a:pt x="123" y="0"/>
                    </a:lnTo>
                    <a:lnTo>
                      <a:pt x="139" y="7"/>
                    </a:lnTo>
                    <a:lnTo>
                      <a:pt x="155" y="19"/>
                    </a:lnTo>
                    <a:lnTo>
                      <a:pt x="161" y="34"/>
                    </a:lnTo>
                    <a:lnTo>
                      <a:pt x="165" y="52"/>
                    </a:lnTo>
                    <a:lnTo>
                      <a:pt x="161" y="72"/>
                    </a:lnTo>
                    <a:lnTo>
                      <a:pt x="155" y="89"/>
                    </a:lnTo>
                    <a:lnTo>
                      <a:pt x="139" y="100"/>
                    </a:lnTo>
                    <a:lnTo>
                      <a:pt x="123" y="106"/>
                    </a:lnTo>
                    <a:lnTo>
                      <a:pt x="106" y="106"/>
                    </a:lnTo>
                    <a:lnTo>
                      <a:pt x="89" y="100"/>
                    </a:lnTo>
                    <a:lnTo>
                      <a:pt x="76" y="89"/>
                    </a:lnTo>
                    <a:lnTo>
                      <a:pt x="67" y="72"/>
                    </a:lnTo>
                    <a:lnTo>
                      <a:pt x="64" y="52"/>
                    </a:lnTo>
                    <a:lnTo>
                      <a:pt x="127" y="539"/>
                    </a:lnTo>
                  </a:path>
                </a:pathLst>
              </a:cu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DE">
                  <a:latin typeface="Montserrat" panose="00000500000000000000" pitchFamily="2" charset="0"/>
                </a:endParaRPr>
              </a:p>
            </p:txBody>
          </p:sp>
          <p:sp>
            <p:nvSpPr>
              <p:cNvPr id="70725" name="Freeform 28">
                <a:extLst>
                  <a:ext uri="{FF2B5EF4-FFF2-40B4-BE49-F238E27FC236}">
                    <a16:creationId xmlns:a16="http://schemas.microsoft.com/office/drawing/2014/main" id="{EAFF89B8-F82F-B8E5-34BD-0D5257F774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1" y="1515"/>
                <a:ext cx="229" cy="447"/>
              </a:xfrm>
              <a:custGeom>
                <a:avLst/>
                <a:gdLst>
                  <a:gd name="T0" fmla="*/ 127 w 229"/>
                  <a:gd name="T1" fmla="*/ 418 h 447"/>
                  <a:gd name="T2" fmla="*/ 130 w 229"/>
                  <a:gd name="T3" fmla="*/ 430 h 447"/>
                  <a:gd name="T4" fmla="*/ 139 w 229"/>
                  <a:gd name="T5" fmla="*/ 442 h 447"/>
                  <a:gd name="T6" fmla="*/ 153 w 229"/>
                  <a:gd name="T7" fmla="*/ 446 h 447"/>
                  <a:gd name="T8" fmla="*/ 157 w 229"/>
                  <a:gd name="T9" fmla="*/ 446 h 447"/>
                  <a:gd name="T10" fmla="*/ 171 w 229"/>
                  <a:gd name="T11" fmla="*/ 442 h 447"/>
                  <a:gd name="T12" fmla="*/ 181 w 229"/>
                  <a:gd name="T13" fmla="*/ 430 h 447"/>
                  <a:gd name="T14" fmla="*/ 184 w 229"/>
                  <a:gd name="T15" fmla="*/ 418 h 447"/>
                  <a:gd name="T16" fmla="*/ 184 w 229"/>
                  <a:gd name="T17" fmla="*/ 210 h 447"/>
                  <a:gd name="T18" fmla="*/ 184 w 229"/>
                  <a:gd name="T19" fmla="*/ 47 h 447"/>
                  <a:gd name="T20" fmla="*/ 185 w 229"/>
                  <a:gd name="T21" fmla="*/ 42 h 447"/>
                  <a:gd name="T22" fmla="*/ 189 w 229"/>
                  <a:gd name="T23" fmla="*/ 40 h 447"/>
                  <a:gd name="T24" fmla="*/ 193 w 229"/>
                  <a:gd name="T25" fmla="*/ 42 h 447"/>
                  <a:gd name="T26" fmla="*/ 195 w 229"/>
                  <a:gd name="T27" fmla="*/ 47 h 447"/>
                  <a:gd name="T28" fmla="*/ 195 w 229"/>
                  <a:gd name="T29" fmla="*/ 198 h 447"/>
                  <a:gd name="T30" fmla="*/ 197 w 229"/>
                  <a:gd name="T31" fmla="*/ 206 h 447"/>
                  <a:gd name="T32" fmla="*/ 203 w 229"/>
                  <a:gd name="T33" fmla="*/ 213 h 447"/>
                  <a:gd name="T34" fmla="*/ 212 w 229"/>
                  <a:gd name="T35" fmla="*/ 215 h 447"/>
                  <a:gd name="T36" fmla="*/ 221 w 229"/>
                  <a:gd name="T37" fmla="*/ 213 h 447"/>
                  <a:gd name="T38" fmla="*/ 227 w 229"/>
                  <a:gd name="T39" fmla="*/ 206 h 447"/>
                  <a:gd name="T40" fmla="*/ 228 w 229"/>
                  <a:gd name="T41" fmla="*/ 198 h 447"/>
                  <a:gd name="T42" fmla="*/ 228 w 229"/>
                  <a:gd name="T43" fmla="*/ 20 h 447"/>
                  <a:gd name="T44" fmla="*/ 227 w 229"/>
                  <a:gd name="T45" fmla="*/ 10 h 447"/>
                  <a:gd name="T46" fmla="*/ 221 w 229"/>
                  <a:gd name="T47" fmla="*/ 2 h 447"/>
                  <a:gd name="T48" fmla="*/ 212 w 229"/>
                  <a:gd name="T49" fmla="*/ 0 h 447"/>
                  <a:gd name="T50" fmla="*/ 17 w 229"/>
                  <a:gd name="T51" fmla="*/ 0 h 447"/>
                  <a:gd name="T52" fmla="*/ 8 w 229"/>
                  <a:gd name="T53" fmla="*/ 2 h 447"/>
                  <a:gd name="T54" fmla="*/ 2 w 229"/>
                  <a:gd name="T55" fmla="*/ 10 h 447"/>
                  <a:gd name="T56" fmla="*/ 0 w 229"/>
                  <a:gd name="T57" fmla="*/ 20 h 447"/>
                  <a:gd name="T58" fmla="*/ 0 w 229"/>
                  <a:gd name="T59" fmla="*/ 198 h 447"/>
                  <a:gd name="T60" fmla="*/ 2 w 229"/>
                  <a:gd name="T61" fmla="*/ 206 h 447"/>
                  <a:gd name="T62" fmla="*/ 8 w 229"/>
                  <a:gd name="T63" fmla="*/ 213 h 447"/>
                  <a:gd name="T64" fmla="*/ 17 w 229"/>
                  <a:gd name="T65" fmla="*/ 215 h 447"/>
                  <a:gd name="T66" fmla="*/ 26 w 229"/>
                  <a:gd name="T67" fmla="*/ 213 h 447"/>
                  <a:gd name="T68" fmla="*/ 32 w 229"/>
                  <a:gd name="T69" fmla="*/ 206 h 447"/>
                  <a:gd name="T70" fmla="*/ 34 w 229"/>
                  <a:gd name="T71" fmla="*/ 198 h 447"/>
                  <a:gd name="T72" fmla="*/ 34 w 229"/>
                  <a:gd name="T73" fmla="*/ 47 h 447"/>
                  <a:gd name="T74" fmla="*/ 36 w 229"/>
                  <a:gd name="T75" fmla="*/ 42 h 447"/>
                  <a:gd name="T76" fmla="*/ 42 w 229"/>
                  <a:gd name="T77" fmla="*/ 40 h 447"/>
                  <a:gd name="T78" fmla="*/ 44 w 229"/>
                  <a:gd name="T79" fmla="*/ 42 h 447"/>
                  <a:gd name="T80" fmla="*/ 46 w 229"/>
                  <a:gd name="T81" fmla="*/ 47 h 447"/>
                  <a:gd name="T82" fmla="*/ 46 w 229"/>
                  <a:gd name="T83" fmla="*/ 210 h 447"/>
                  <a:gd name="T84" fmla="*/ 46 w 229"/>
                  <a:gd name="T85" fmla="*/ 418 h 447"/>
                  <a:gd name="T86" fmla="*/ 48 w 229"/>
                  <a:gd name="T87" fmla="*/ 430 h 447"/>
                  <a:gd name="T88" fmla="*/ 58 w 229"/>
                  <a:gd name="T89" fmla="*/ 442 h 447"/>
                  <a:gd name="T90" fmla="*/ 71 w 229"/>
                  <a:gd name="T91" fmla="*/ 446 h 447"/>
                  <a:gd name="T92" fmla="*/ 78 w 229"/>
                  <a:gd name="T93" fmla="*/ 446 h 447"/>
                  <a:gd name="T94" fmla="*/ 91 w 229"/>
                  <a:gd name="T95" fmla="*/ 442 h 447"/>
                  <a:gd name="T96" fmla="*/ 100 w 229"/>
                  <a:gd name="T97" fmla="*/ 430 h 447"/>
                  <a:gd name="T98" fmla="*/ 104 w 229"/>
                  <a:gd name="T99" fmla="*/ 418 h 447"/>
                  <a:gd name="T100" fmla="*/ 104 w 229"/>
                  <a:gd name="T101" fmla="*/ 221 h 447"/>
                  <a:gd name="T102" fmla="*/ 106 w 229"/>
                  <a:gd name="T103" fmla="*/ 213 h 447"/>
                  <a:gd name="T104" fmla="*/ 115 w 229"/>
                  <a:gd name="T105" fmla="*/ 210 h 447"/>
                  <a:gd name="T106" fmla="*/ 123 w 229"/>
                  <a:gd name="T107" fmla="*/ 213 h 447"/>
                  <a:gd name="T108" fmla="*/ 127 w 229"/>
                  <a:gd name="T109" fmla="*/ 221 h 447"/>
                  <a:gd name="T110" fmla="*/ 127 w 229"/>
                  <a:gd name="T111" fmla="*/ 418 h 44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29"/>
                  <a:gd name="T169" fmla="*/ 0 h 447"/>
                  <a:gd name="T170" fmla="*/ 229 w 229"/>
                  <a:gd name="T171" fmla="*/ 447 h 447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29" h="447">
                    <a:moveTo>
                      <a:pt x="127" y="418"/>
                    </a:moveTo>
                    <a:lnTo>
                      <a:pt x="130" y="430"/>
                    </a:lnTo>
                    <a:lnTo>
                      <a:pt x="139" y="442"/>
                    </a:lnTo>
                    <a:lnTo>
                      <a:pt x="153" y="446"/>
                    </a:lnTo>
                    <a:lnTo>
                      <a:pt x="157" y="446"/>
                    </a:lnTo>
                    <a:lnTo>
                      <a:pt x="171" y="442"/>
                    </a:lnTo>
                    <a:lnTo>
                      <a:pt x="181" y="430"/>
                    </a:lnTo>
                    <a:lnTo>
                      <a:pt x="184" y="418"/>
                    </a:lnTo>
                    <a:lnTo>
                      <a:pt x="184" y="210"/>
                    </a:lnTo>
                    <a:lnTo>
                      <a:pt x="184" y="47"/>
                    </a:lnTo>
                    <a:lnTo>
                      <a:pt x="185" y="42"/>
                    </a:lnTo>
                    <a:lnTo>
                      <a:pt x="189" y="40"/>
                    </a:lnTo>
                    <a:lnTo>
                      <a:pt x="193" y="42"/>
                    </a:lnTo>
                    <a:lnTo>
                      <a:pt x="195" y="47"/>
                    </a:lnTo>
                    <a:lnTo>
                      <a:pt x="195" y="198"/>
                    </a:lnTo>
                    <a:lnTo>
                      <a:pt x="197" y="206"/>
                    </a:lnTo>
                    <a:lnTo>
                      <a:pt x="203" y="213"/>
                    </a:lnTo>
                    <a:lnTo>
                      <a:pt x="212" y="215"/>
                    </a:lnTo>
                    <a:lnTo>
                      <a:pt x="221" y="213"/>
                    </a:lnTo>
                    <a:lnTo>
                      <a:pt x="227" y="206"/>
                    </a:lnTo>
                    <a:lnTo>
                      <a:pt x="228" y="198"/>
                    </a:lnTo>
                    <a:lnTo>
                      <a:pt x="228" y="20"/>
                    </a:lnTo>
                    <a:lnTo>
                      <a:pt x="227" y="10"/>
                    </a:lnTo>
                    <a:lnTo>
                      <a:pt x="221" y="2"/>
                    </a:lnTo>
                    <a:lnTo>
                      <a:pt x="212" y="0"/>
                    </a:lnTo>
                    <a:lnTo>
                      <a:pt x="17" y="0"/>
                    </a:lnTo>
                    <a:lnTo>
                      <a:pt x="8" y="2"/>
                    </a:lnTo>
                    <a:lnTo>
                      <a:pt x="2" y="10"/>
                    </a:lnTo>
                    <a:lnTo>
                      <a:pt x="0" y="20"/>
                    </a:lnTo>
                    <a:lnTo>
                      <a:pt x="0" y="198"/>
                    </a:lnTo>
                    <a:lnTo>
                      <a:pt x="2" y="206"/>
                    </a:lnTo>
                    <a:lnTo>
                      <a:pt x="8" y="213"/>
                    </a:lnTo>
                    <a:lnTo>
                      <a:pt x="17" y="215"/>
                    </a:lnTo>
                    <a:lnTo>
                      <a:pt x="26" y="213"/>
                    </a:lnTo>
                    <a:lnTo>
                      <a:pt x="32" y="206"/>
                    </a:lnTo>
                    <a:lnTo>
                      <a:pt x="34" y="198"/>
                    </a:lnTo>
                    <a:lnTo>
                      <a:pt x="34" y="47"/>
                    </a:lnTo>
                    <a:lnTo>
                      <a:pt x="36" y="42"/>
                    </a:lnTo>
                    <a:lnTo>
                      <a:pt x="42" y="40"/>
                    </a:lnTo>
                    <a:lnTo>
                      <a:pt x="44" y="42"/>
                    </a:lnTo>
                    <a:lnTo>
                      <a:pt x="46" y="47"/>
                    </a:lnTo>
                    <a:lnTo>
                      <a:pt x="46" y="210"/>
                    </a:lnTo>
                    <a:lnTo>
                      <a:pt x="46" y="418"/>
                    </a:lnTo>
                    <a:lnTo>
                      <a:pt x="48" y="430"/>
                    </a:lnTo>
                    <a:lnTo>
                      <a:pt x="58" y="442"/>
                    </a:lnTo>
                    <a:lnTo>
                      <a:pt x="71" y="446"/>
                    </a:lnTo>
                    <a:lnTo>
                      <a:pt x="78" y="446"/>
                    </a:lnTo>
                    <a:lnTo>
                      <a:pt x="91" y="442"/>
                    </a:lnTo>
                    <a:lnTo>
                      <a:pt x="100" y="430"/>
                    </a:lnTo>
                    <a:lnTo>
                      <a:pt x="104" y="418"/>
                    </a:lnTo>
                    <a:lnTo>
                      <a:pt x="104" y="221"/>
                    </a:lnTo>
                    <a:lnTo>
                      <a:pt x="106" y="213"/>
                    </a:lnTo>
                    <a:lnTo>
                      <a:pt x="115" y="210"/>
                    </a:lnTo>
                    <a:lnTo>
                      <a:pt x="123" y="213"/>
                    </a:lnTo>
                    <a:lnTo>
                      <a:pt x="127" y="221"/>
                    </a:lnTo>
                    <a:lnTo>
                      <a:pt x="127" y="418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DE">
                  <a:latin typeface="Montserrat" panose="00000500000000000000" pitchFamily="2" charset="0"/>
                </a:endParaRPr>
              </a:p>
            </p:txBody>
          </p:sp>
          <p:sp>
            <p:nvSpPr>
              <p:cNvPr id="70726" name="Freeform 29">
                <a:extLst>
                  <a:ext uri="{FF2B5EF4-FFF2-40B4-BE49-F238E27FC236}">
                    <a16:creationId xmlns:a16="http://schemas.microsoft.com/office/drawing/2014/main" id="{05DE8C69-94FF-F643-6528-2176655010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393"/>
                <a:ext cx="93" cy="95"/>
              </a:xfrm>
              <a:custGeom>
                <a:avLst/>
                <a:gdLst>
                  <a:gd name="T0" fmla="*/ 0 w 98"/>
                  <a:gd name="T1" fmla="*/ 10 h 100"/>
                  <a:gd name="T2" fmla="*/ 3 w 98"/>
                  <a:gd name="T3" fmla="*/ 10 h 100"/>
                  <a:gd name="T4" fmla="*/ 9 w 98"/>
                  <a:gd name="T5" fmla="*/ 10 h 100"/>
                  <a:gd name="T6" fmla="*/ 9 w 98"/>
                  <a:gd name="T7" fmla="*/ 6 h 100"/>
                  <a:gd name="T8" fmla="*/ 9 w 98"/>
                  <a:gd name="T9" fmla="*/ 0 h 100"/>
                  <a:gd name="T10" fmla="*/ 10 w 98"/>
                  <a:gd name="T11" fmla="*/ 0 h 100"/>
                  <a:gd name="T12" fmla="*/ 15 w 98"/>
                  <a:gd name="T13" fmla="*/ 6 h 100"/>
                  <a:gd name="T14" fmla="*/ 19 w 98"/>
                  <a:gd name="T15" fmla="*/ 10 h 100"/>
                  <a:gd name="T16" fmla="*/ 20 w 98"/>
                  <a:gd name="T17" fmla="*/ 10 h 100"/>
                  <a:gd name="T18" fmla="*/ 21 w 98"/>
                  <a:gd name="T19" fmla="*/ 10 h 100"/>
                  <a:gd name="T20" fmla="*/ 20 w 98"/>
                  <a:gd name="T21" fmla="*/ 15 h 100"/>
                  <a:gd name="T22" fmla="*/ 19 w 98"/>
                  <a:gd name="T23" fmla="*/ 18 h 100"/>
                  <a:gd name="T24" fmla="*/ 15 w 98"/>
                  <a:gd name="T25" fmla="*/ 21 h 100"/>
                  <a:gd name="T26" fmla="*/ 10 w 98"/>
                  <a:gd name="T27" fmla="*/ 22 h 100"/>
                  <a:gd name="T28" fmla="*/ 9 w 98"/>
                  <a:gd name="T29" fmla="*/ 22 h 100"/>
                  <a:gd name="T30" fmla="*/ 9 w 98"/>
                  <a:gd name="T31" fmla="*/ 21 h 100"/>
                  <a:gd name="T32" fmla="*/ 9 w 98"/>
                  <a:gd name="T33" fmla="*/ 18 h 100"/>
                  <a:gd name="T34" fmla="*/ 3 w 98"/>
                  <a:gd name="T35" fmla="*/ 15 h 100"/>
                  <a:gd name="T36" fmla="*/ 0 w 98"/>
                  <a:gd name="T37" fmla="*/ 10 h 1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98"/>
                  <a:gd name="T58" fmla="*/ 0 h 100"/>
                  <a:gd name="T59" fmla="*/ 98 w 98"/>
                  <a:gd name="T60" fmla="*/ 100 h 10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98" h="100">
                    <a:moveTo>
                      <a:pt x="0" y="49"/>
                    </a:moveTo>
                    <a:lnTo>
                      <a:pt x="3" y="31"/>
                    </a:lnTo>
                    <a:lnTo>
                      <a:pt x="12" y="18"/>
                    </a:lnTo>
                    <a:lnTo>
                      <a:pt x="24" y="6"/>
                    </a:lnTo>
                    <a:lnTo>
                      <a:pt x="41" y="0"/>
                    </a:lnTo>
                    <a:lnTo>
                      <a:pt x="56" y="0"/>
                    </a:lnTo>
                    <a:lnTo>
                      <a:pt x="72" y="6"/>
                    </a:lnTo>
                    <a:lnTo>
                      <a:pt x="87" y="18"/>
                    </a:lnTo>
                    <a:lnTo>
                      <a:pt x="93" y="31"/>
                    </a:lnTo>
                    <a:lnTo>
                      <a:pt x="97" y="49"/>
                    </a:lnTo>
                    <a:lnTo>
                      <a:pt x="93" y="68"/>
                    </a:lnTo>
                    <a:lnTo>
                      <a:pt x="87" y="83"/>
                    </a:lnTo>
                    <a:lnTo>
                      <a:pt x="72" y="93"/>
                    </a:lnTo>
                    <a:lnTo>
                      <a:pt x="56" y="99"/>
                    </a:lnTo>
                    <a:lnTo>
                      <a:pt x="41" y="99"/>
                    </a:lnTo>
                    <a:lnTo>
                      <a:pt x="24" y="93"/>
                    </a:lnTo>
                    <a:lnTo>
                      <a:pt x="12" y="83"/>
                    </a:lnTo>
                    <a:lnTo>
                      <a:pt x="3" y="68"/>
                    </a:lnTo>
                    <a:lnTo>
                      <a:pt x="0" y="49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DE">
                  <a:latin typeface="Montserrat" panose="00000500000000000000" pitchFamily="2" charset="0"/>
                </a:endParaRPr>
              </a:p>
            </p:txBody>
          </p:sp>
        </p:grpSp>
        <p:grpSp>
          <p:nvGrpSpPr>
            <p:cNvPr id="70678" name="Group 30">
              <a:extLst>
                <a:ext uri="{FF2B5EF4-FFF2-40B4-BE49-F238E27FC236}">
                  <a16:creationId xmlns:a16="http://schemas.microsoft.com/office/drawing/2014/main" id="{CB365EB5-51BE-2BCC-AB45-ADE7AF9550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2160"/>
              <a:ext cx="2245" cy="569"/>
              <a:chOff x="2905" y="1393"/>
              <a:chExt cx="2245" cy="569"/>
            </a:xfrm>
          </p:grpSpPr>
          <p:sp>
            <p:nvSpPr>
              <p:cNvPr id="70679" name="Freeform 31">
                <a:extLst>
                  <a:ext uri="{FF2B5EF4-FFF2-40B4-BE49-F238E27FC236}">
                    <a16:creationId xmlns:a16="http://schemas.microsoft.com/office/drawing/2014/main" id="{EF60A0F0-612A-2EA9-D7E0-45EED36267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9" y="1393"/>
                <a:ext cx="230" cy="569"/>
              </a:xfrm>
              <a:custGeom>
                <a:avLst/>
                <a:gdLst>
                  <a:gd name="T0" fmla="*/ 130 w 230"/>
                  <a:gd name="T1" fmla="*/ 552 h 569"/>
                  <a:gd name="T2" fmla="*/ 153 w 230"/>
                  <a:gd name="T3" fmla="*/ 568 h 569"/>
                  <a:gd name="T4" fmla="*/ 171 w 230"/>
                  <a:gd name="T5" fmla="*/ 564 h 569"/>
                  <a:gd name="T6" fmla="*/ 184 w 230"/>
                  <a:gd name="T7" fmla="*/ 539 h 569"/>
                  <a:gd name="T8" fmla="*/ 184 w 230"/>
                  <a:gd name="T9" fmla="*/ 168 h 569"/>
                  <a:gd name="T10" fmla="*/ 189 w 230"/>
                  <a:gd name="T11" fmla="*/ 161 h 569"/>
                  <a:gd name="T12" fmla="*/ 195 w 230"/>
                  <a:gd name="T13" fmla="*/ 168 h 569"/>
                  <a:gd name="T14" fmla="*/ 197 w 230"/>
                  <a:gd name="T15" fmla="*/ 327 h 569"/>
                  <a:gd name="T16" fmla="*/ 212 w 230"/>
                  <a:gd name="T17" fmla="*/ 336 h 569"/>
                  <a:gd name="T18" fmla="*/ 227 w 230"/>
                  <a:gd name="T19" fmla="*/ 327 h 569"/>
                  <a:gd name="T20" fmla="*/ 229 w 230"/>
                  <a:gd name="T21" fmla="*/ 140 h 569"/>
                  <a:gd name="T22" fmla="*/ 221 w 230"/>
                  <a:gd name="T23" fmla="*/ 122 h 569"/>
                  <a:gd name="T24" fmla="*/ 17 w 230"/>
                  <a:gd name="T25" fmla="*/ 120 h 569"/>
                  <a:gd name="T26" fmla="*/ 2 w 230"/>
                  <a:gd name="T27" fmla="*/ 130 h 569"/>
                  <a:gd name="T28" fmla="*/ 0 w 230"/>
                  <a:gd name="T29" fmla="*/ 320 h 569"/>
                  <a:gd name="T30" fmla="*/ 8 w 230"/>
                  <a:gd name="T31" fmla="*/ 334 h 569"/>
                  <a:gd name="T32" fmla="*/ 26 w 230"/>
                  <a:gd name="T33" fmla="*/ 334 h 569"/>
                  <a:gd name="T34" fmla="*/ 34 w 230"/>
                  <a:gd name="T35" fmla="*/ 320 h 569"/>
                  <a:gd name="T36" fmla="*/ 36 w 230"/>
                  <a:gd name="T37" fmla="*/ 163 h 569"/>
                  <a:gd name="T38" fmla="*/ 44 w 230"/>
                  <a:gd name="T39" fmla="*/ 163 h 569"/>
                  <a:gd name="T40" fmla="*/ 46 w 230"/>
                  <a:gd name="T41" fmla="*/ 331 h 569"/>
                  <a:gd name="T42" fmla="*/ 48 w 230"/>
                  <a:gd name="T43" fmla="*/ 552 h 569"/>
                  <a:gd name="T44" fmla="*/ 71 w 230"/>
                  <a:gd name="T45" fmla="*/ 568 h 569"/>
                  <a:gd name="T46" fmla="*/ 91 w 230"/>
                  <a:gd name="T47" fmla="*/ 564 h 569"/>
                  <a:gd name="T48" fmla="*/ 104 w 230"/>
                  <a:gd name="T49" fmla="*/ 539 h 569"/>
                  <a:gd name="T50" fmla="*/ 106 w 230"/>
                  <a:gd name="T51" fmla="*/ 334 h 569"/>
                  <a:gd name="T52" fmla="*/ 123 w 230"/>
                  <a:gd name="T53" fmla="*/ 334 h 569"/>
                  <a:gd name="T54" fmla="*/ 127 w 230"/>
                  <a:gd name="T55" fmla="*/ 539 h 569"/>
                  <a:gd name="T56" fmla="*/ 67 w 230"/>
                  <a:gd name="T57" fmla="*/ 34 h 569"/>
                  <a:gd name="T58" fmla="*/ 90 w 230"/>
                  <a:gd name="T59" fmla="*/ 7 h 569"/>
                  <a:gd name="T60" fmla="*/ 123 w 230"/>
                  <a:gd name="T61" fmla="*/ 0 h 569"/>
                  <a:gd name="T62" fmla="*/ 155 w 230"/>
                  <a:gd name="T63" fmla="*/ 19 h 569"/>
                  <a:gd name="T64" fmla="*/ 165 w 230"/>
                  <a:gd name="T65" fmla="*/ 52 h 569"/>
                  <a:gd name="T66" fmla="*/ 155 w 230"/>
                  <a:gd name="T67" fmla="*/ 89 h 569"/>
                  <a:gd name="T68" fmla="*/ 123 w 230"/>
                  <a:gd name="T69" fmla="*/ 106 h 569"/>
                  <a:gd name="T70" fmla="*/ 90 w 230"/>
                  <a:gd name="T71" fmla="*/ 100 h 569"/>
                  <a:gd name="T72" fmla="*/ 67 w 230"/>
                  <a:gd name="T73" fmla="*/ 72 h 569"/>
                  <a:gd name="T74" fmla="*/ 127 w 230"/>
                  <a:gd name="T75" fmla="*/ 539 h 569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30"/>
                  <a:gd name="T115" fmla="*/ 0 h 569"/>
                  <a:gd name="T116" fmla="*/ 230 w 230"/>
                  <a:gd name="T117" fmla="*/ 569 h 569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30" h="569">
                    <a:moveTo>
                      <a:pt x="127" y="539"/>
                    </a:moveTo>
                    <a:lnTo>
                      <a:pt x="130" y="552"/>
                    </a:lnTo>
                    <a:lnTo>
                      <a:pt x="139" y="564"/>
                    </a:lnTo>
                    <a:lnTo>
                      <a:pt x="153" y="568"/>
                    </a:lnTo>
                    <a:lnTo>
                      <a:pt x="158" y="568"/>
                    </a:lnTo>
                    <a:lnTo>
                      <a:pt x="171" y="564"/>
                    </a:lnTo>
                    <a:lnTo>
                      <a:pt x="181" y="552"/>
                    </a:lnTo>
                    <a:lnTo>
                      <a:pt x="184" y="539"/>
                    </a:lnTo>
                    <a:lnTo>
                      <a:pt x="184" y="331"/>
                    </a:lnTo>
                    <a:lnTo>
                      <a:pt x="184" y="168"/>
                    </a:lnTo>
                    <a:lnTo>
                      <a:pt x="186" y="163"/>
                    </a:lnTo>
                    <a:lnTo>
                      <a:pt x="189" y="161"/>
                    </a:lnTo>
                    <a:lnTo>
                      <a:pt x="193" y="163"/>
                    </a:lnTo>
                    <a:lnTo>
                      <a:pt x="195" y="168"/>
                    </a:lnTo>
                    <a:lnTo>
                      <a:pt x="195" y="320"/>
                    </a:lnTo>
                    <a:lnTo>
                      <a:pt x="197" y="327"/>
                    </a:lnTo>
                    <a:lnTo>
                      <a:pt x="203" y="334"/>
                    </a:lnTo>
                    <a:lnTo>
                      <a:pt x="212" y="336"/>
                    </a:lnTo>
                    <a:lnTo>
                      <a:pt x="221" y="334"/>
                    </a:lnTo>
                    <a:lnTo>
                      <a:pt x="227" y="327"/>
                    </a:lnTo>
                    <a:lnTo>
                      <a:pt x="229" y="320"/>
                    </a:lnTo>
                    <a:lnTo>
                      <a:pt x="229" y="140"/>
                    </a:lnTo>
                    <a:lnTo>
                      <a:pt x="227" y="130"/>
                    </a:lnTo>
                    <a:lnTo>
                      <a:pt x="221" y="122"/>
                    </a:lnTo>
                    <a:lnTo>
                      <a:pt x="212" y="120"/>
                    </a:lnTo>
                    <a:lnTo>
                      <a:pt x="17" y="120"/>
                    </a:lnTo>
                    <a:lnTo>
                      <a:pt x="8" y="122"/>
                    </a:lnTo>
                    <a:lnTo>
                      <a:pt x="2" y="130"/>
                    </a:lnTo>
                    <a:lnTo>
                      <a:pt x="0" y="140"/>
                    </a:lnTo>
                    <a:lnTo>
                      <a:pt x="0" y="320"/>
                    </a:lnTo>
                    <a:lnTo>
                      <a:pt x="2" y="327"/>
                    </a:lnTo>
                    <a:lnTo>
                      <a:pt x="8" y="334"/>
                    </a:lnTo>
                    <a:lnTo>
                      <a:pt x="17" y="336"/>
                    </a:lnTo>
                    <a:lnTo>
                      <a:pt x="26" y="334"/>
                    </a:lnTo>
                    <a:lnTo>
                      <a:pt x="32" y="327"/>
                    </a:lnTo>
                    <a:lnTo>
                      <a:pt x="34" y="320"/>
                    </a:lnTo>
                    <a:lnTo>
                      <a:pt x="34" y="168"/>
                    </a:lnTo>
                    <a:lnTo>
                      <a:pt x="36" y="163"/>
                    </a:lnTo>
                    <a:lnTo>
                      <a:pt x="42" y="161"/>
                    </a:lnTo>
                    <a:lnTo>
                      <a:pt x="44" y="163"/>
                    </a:lnTo>
                    <a:lnTo>
                      <a:pt x="46" y="168"/>
                    </a:lnTo>
                    <a:lnTo>
                      <a:pt x="46" y="331"/>
                    </a:lnTo>
                    <a:lnTo>
                      <a:pt x="46" y="539"/>
                    </a:lnTo>
                    <a:lnTo>
                      <a:pt x="48" y="552"/>
                    </a:lnTo>
                    <a:lnTo>
                      <a:pt x="58" y="564"/>
                    </a:lnTo>
                    <a:lnTo>
                      <a:pt x="71" y="568"/>
                    </a:lnTo>
                    <a:lnTo>
                      <a:pt x="78" y="568"/>
                    </a:lnTo>
                    <a:lnTo>
                      <a:pt x="91" y="564"/>
                    </a:lnTo>
                    <a:lnTo>
                      <a:pt x="100" y="552"/>
                    </a:lnTo>
                    <a:lnTo>
                      <a:pt x="104" y="539"/>
                    </a:lnTo>
                    <a:lnTo>
                      <a:pt x="104" y="342"/>
                    </a:lnTo>
                    <a:lnTo>
                      <a:pt x="106" y="334"/>
                    </a:lnTo>
                    <a:lnTo>
                      <a:pt x="115" y="331"/>
                    </a:lnTo>
                    <a:lnTo>
                      <a:pt x="123" y="334"/>
                    </a:lnTo>
                    <a:lnTo>
                      <a:pt x="127" y="342"/>
                    </a:lnTo>
                    <a:lnTo>
                      <a:pt x="127" y="539"/>
                    </a:lnTo>
                    <a:lnTo>
                      <a:pt x="64" y="52"/>
                    </a:lnTo>
                    <a:lnTo>
                      <a:pt x="67" y="34"/>
                    </a:lnTo>
                    <a:lnTo>
                      <a:pt x="76" y="19"/>
                    </a:lnTo>
                    <a:lnTo>
                      <a:pt x="90" y="7"/>
                    </a:lnTo>
                    <a:lnTo>
                      <a:pt x="106" y="0"/>
                    </a:lnTo>
                    <a:lnTo>
                      <a:pt x="123" y="0"/>
                    </a:lnTo>
                    <a:lnTo>
                      <a:pt x="139" y="7"/>
                    </a:lnTo>
                    <a:lnTo>
                      <a:pt x="155" y="19"/>
                    </a:lnTo>
                    <a:lnTo>
                      <a:pt x="161" y="34"/>
                    </a:lnTo>
                    <a:lnTo>
                      <a:pt x="165" y="52"/>
                    </a:lnTo>
                    <a:lnTo>
                      <a:pt x="161" y="72"/>
                    </a:lnTo>
                    <a:lnTo>
                      <a:pt x="155" y="89"/>
                    </a:lnTo>
                    <a:lnTo>
                      <a:pt x="139" y="100"/>
                    </a:lnTo>
                    <a:lnTo>
                      <a:pt x="123" y="106"/>
                    </a:lnTo>
                    <a:lnTo>
                      <a:pt x="106" y="106"/>
                    </a:lnTo>
                    <a:lnTo>
                      <a:pt x="90" y="100"/>
                    </a:lnTo>
                    <a:lnTo>
                      <a:pt x="76" y="89"/>
                    </a:lnTo>
                    <a:lnTo>
                      <a:pt x="67" y="72"/>
                    </a:lnTo>
                    <a:lnTo>
                      <a:pt x="64" y="52"/>
                    </a:lnTo>
                    <a:lnTo>
                      <a:pt x="127" y="539"/>
                    </a:lnTo>
                  </a:path>
                </a:pathLst>
              </a:custGeom>
              <a:solidFill>
                <a:srgbClr val="336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DE">
                  <a:latin typeface="Montserrat" panose="00000500000000000000" pitchFamily="2" charset="0"/>
                </a:endParaRPr>
              </a:p>
            </p:txBody>
          </p:sp>
          <p:sp>
            <p:nvSpPr>
              <p:cNvPr id="70680" name="Freeform 32">
                <a:extLst>
                  <a:ext uri="{FF2B5EF4-FFF2-40B4-BE49-F238E27FC236}">
                    <a16:creationId xmlns:a16="http://schemas.microsoft.com/office/drawing/2014/main" id="{EA0FE22D-AC74-8BD3-E89E-22741E9007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9" y="1515"/>
                <a:ext cx="230" cy="447"/>
              </a:xfrm>
              <a:custGeom>
                <a:avLst/>
                <a:gdLst>
                  <a:gd name="T0" fmla="*/ 127 w 230"/>
                  <a:gd name="T1" fmla="*/ 418 h 447"/>
                  <a:gd name="T2" fmla="*/ 130 w 230"/>
                  <a:gd name="T3" fmla="*/ 430 h 447"/>
                  <a:gd name="T4" fmla="*/ 139 w 230"/>
                  <a:gd name="T5" fmla="*/ 442 h 447"/>
                  <a:gd name="T6" fmla="*/ 153 w 230"/>
                  <a:gd name="T7" fmla="*/ 446 h 447"/>
                  <a:gd name="T8" fmla="*/ 158 w 230"/>
                  <a:gd name="T9" fmla="*/ 446 h 447"/>
                  <a:gd name="T10" fmla="*/ 171 w 230"/>
                  <a:gd name="T11" fmla="*/ 442 h 447"/>
                  <a:gd name="T12" fmla="*/ 181 w 230"/>
                  <a:gd name="T13" fmla="*/ 430 h 447"/>
                  <a:gd name="T14" fmla="*/ 184 w 230"/>
                  <a:gd name="T15" fmla="*/ 418 h 447"/>
                  <a:gd name="T16" fmla="*/ 184 w 230"/>
                  <a:gd name="T17" fmla="*/ 210 h 447"/>
                  <a:gd name="T18" fmla="*/ 184 w 230"/>
                  <a:gd name="T19" fmla="*/ 47 h 447"/>
                  <a:gd name="T20" fmla="*/ 186 w 230"/>
                  <a:gd name="T21" fmla="*/ 42 h 447"/>
                  <a:gd name="T22" fmla="*/ 189 w 230"/>
                  <a:gd name="T23" fmla="*/ 40 h 447"/>
                  <a:gd name="T24" fmla="*/ 193 w 230"/>
                  <a:gd name="T25" fmla="*/ 42 h 447"/>
                  <a:gd name="T26" fmla="*/ 195 w 230"/>
                  <a:gd name="T27" fmla="*/ 47 h 447"/>
                  <a:gd name="T28" fmla="*/ 195 w 230"/>
                  <a:gd name="T29" fmla="*/ 198 h 447"/>
                  <a:gd name="T30" fmla="*/ 197 w 230"/>
                  <a:gd name="T31" fmla="*/ 206 h 447"/>
                  <a:gd name="T32" fmla="*/ 203 w 230"/>
                  <a:gd name="T33" fmla="*/ 213 h 447"/>
                  <a:gd name="T34" fmla="*/ 212 w 230"/>
                  <a:gd name="T35" fmla="*/ 215 h 447"/>
                  <a:gd name="T36" fmla="*/ 221 w 230"/>
                  <a:gd name="T37" fmla="*/ 213 h 447"/>
                  <a:gd name="T38" fmla="*/ 227 w 230"/>
                  <a:gd name="T39" fmla="*/ 206 h 447"/>
                  <a:gd name="T40" fmla="*/ 229 w 230"/>
                  <a:gd name="T41" fmla="*/ 198 h 447"/>
                  <a:gd name="T42" fmla="*/ 229 w 230"/>
                  <a:gd name="T43" fmla="*/ 20 h 447"/>
                  <a:gd name="T44" fmla="*/ 227 w 230"/>
                  <a:gd name="T45" fmla="*/ 10 h 447"/>
                  <a:gd name="T46" fmla="*/ 221 w 230"/>
                  <a:gd name="T47" fmla="*/ 2 h 447"/>
                  <a:gd name="T48" fmla="*/ 212 w 230"/>
                  <a:gd name="T49" fmla="*/ 0 h 447"/>
                  <a:gd name="T50" fmla="*/ 17 w 230"/>
                  <a:gd name="T51" fmla="*/ 0 h 447"/>
                  <a:gd name="T52" fmla="*/ 8 w 230"/>
                  <a:gd name="T53" fmla="*/ 2 h 447"/>
                  <a:gd name="T54" fmla="*/ 2 w 230"/>
                  <a:gd name="T55" fmla="*/ 10 h 447"/>
                  <a:gd name="T56" fmla="*/ 0 w 230"/>
                  <a:gd name="T57" fmla="*/ 20 h 447"/>
                  <a:gd name="T58" fmla="*/ 0 w 230"/>
                  <a:gd name="T59" fmla="*/ 198 h 447"/>
                  <a:gd name="T60" fmla="*/ 2 w 230"/>
                  <a:gd name="T61" fmla="*/ 206 h 447"/>
                  <a:gd name="T62" fmla="*/ 8 w 230"/>
                  <a:gd name="T63" fmla="*/ 213 h 447"/>
                  <a:gd name="T64" fmla="*/ 17 w 230"/>
                  <a:gd name="T65" fmla="*/ 215 h 447"/>
                  <a:gd name="T66" fmla="*/ 26 w 230"/>
                  <a:gd name="T67" fmla="*/ 213 h 447"/>
                  <a:gd name="T68" fmla="*/ 32 w 230"/>
                  <a:gd name="T69" fmla="*/ 206 h 447"/>
                  <a:gd name="T70" fmla="*/ 34 w 230"/>
                  <a:gd name="T71" fmla="*/ 198 h 447"/>
                  <a:gd name="T72" fmla="*/ 34 w 230"/>
                  <a:gd name="T73" fmla="*/ 47 h 447"/>
                  <a:gd name="T74" fmla="*/ 36 w 230"/>
                  <a:gd name="T75" fmla="*/ 42 h 447"/>
                  <a:gd name="T76" fmla="*/ 42 w 230"/>
                  <a:gd name="T77" fmla="*/ 40 h 447"/>
                  <a:gd name="T78" fmla="*/ 44 w 230"/>
                  <a:gd name="T79" fmla="*/ 42 h 447"/>
                  <a:gd name="T80" fmla="*/ 46 w 230"/>
                  <a:gd name="T81" fmla="*/ 47 h 447"/>
                  <a:gd name="T82" fmla="*/ 46 w 230"/>
                  <a:gd name="T83" fmla="*/ 210 h 447"/>
                  <a:gd name="T84" fmla="*/ 46 w 230"/>
                  <a:gd name="T85" fmla="*/ 418 h 447"/>
                  <a:gd name="T86" fmla="*/ 48 w 230"/>
                  <a:gd name="T87" fmla="*/ 430 h 447"/>
                  <a:gd name="T88" fmla="*/ 58 w 230"/>
                  <a:gd name="T89" fmla="*/ 442 h 447"/>
                  <a:gd name="T90" fmla="*/ 71 w 230"/>
                  <a:gd name="T91" fmla="*/ 446 h 447"/>
                  <a:gd name="T92" fmla="*/ 78 w 230"/>
                  <a:gd name="T93" fmla="*/ 446 h 447"/>
                  <a:gd name="T94" fmla="*/ 91 w 230"/>
                  <a:gd name="T95" fmla="*/ 442 h 447"/>
                  <a:gd name="T96" fmla="*/ 100 w 230"/>
                  <a:gd name="T97" fmla="*/ 430 h 447"/>
                  <a:gd name="T98" fmla="*/ 104 w 230"/>
                  <a:gd name="T99" fmla="*/ 418 h 447"/>
                  <a:gd name="T100" fmla="*/ 104 w 230"/>
                  <a:gd name="T101" fmla="*/ 221 h 447"/>
                  <a:gd name="T102" fmla="*/ 106 w 230"/>
                  <a:gd name="T103" fmla="*/ 213 h 447"/>
                  <a:gd name="T104" fmla="*/ 115 w 230"/>
                  <a:gd name="T105" fmla="*/ 210 h 447"/>
                  <a:gd name="T106" fmla="*/ 123 w 230"/>
                  <a:gd name="T107" fmla="*/ 213 h 447"/>
                  <a:gd name="T108" fmla="*/ 127 w 230"/>
                  <a:gd name="T109" fmla="*/ 221 h 447"/>
                  <a:gd name="T110" fmla="*/ 127 w 230"/>
                  <a:gd name="T111" fmla="*/ 418 h 44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30"/>
                  <a:gd name="T169" fmla="*/ 0 h 447"/>
                  <a:gd name="T170" fmla="*/ 230 w 230"/>
                  <a:gd name="T171" fmla="*/ 447 h 447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30" h="447">
                    <a:moveTo>
                      <a:pt x="127" y="418"/>
                    </a:moveTo>
                    <a:lnTo>
                      <a:pt x="130" y="430"/>
                    </a:lnTo>
                    <a:lnTo>
                      <a:pt x="139" y="442"/>
                    </a:lnTo>
                    <a:lnTo>
                      <a:pt x="153" y="446"/>
                    </a:lnTo>
                    <a:lnTo>
                      <a:pt x="158" y="446"/>
                    </a:lnTo>
                    <a:lnTo>
                      <a:pt x="171" y="442"/>
                    </a:lnTo>
                    <a:lnTo>
                      <a:pt x="181" y="430"/>
                    </a:lnTo>
                    <a:lnTo>
                      <a:pt x="184" y="418"/>
                    </a:lnTo>
                    <a:lnTo>
                      <a:pt x="184" y="210"/>
                    </a:lnTo>
                    <a:lnTo>
                      <a:pt x="184" y="47"/>
                    </a:lnTo>
                    <a:lnTo>
                      <a:pt x="186" y="42"/>
                    </a:lnTo>
                    <a:lnTo>
                      <a:pt x="189" y="40"/>
                    </a:lnTo>
                    <a:lnTo>
                      <a:pt x="193" y="42"/>
                    </a:lnTo>
                    <a:lnTo>
                      <a:pt x="195" y="47"/>
                    </a:lnTo>
                    <a:lnTo>
                      <a:pt x="195" y="198"/>
                    </a:lnTo>
                    <a:lnTo>
                      <a:pt x="197" y="206"/>
                    </a:lnTo>
                    <a:lnTo>
                      <a:pt x="203" y="213"/>
                    </a:lnTo>
                    <a:lnTo>
                      <a:pt x="212" y="215"/>
                    </a:lnTo>
                    <a:lnTo>
                      <a:pt x="221" y="213"/>
                    </a:lnTo>
                    <a:lnTo>
                      <a:pt x="227" y="206"/>
                    </a:lnTo>
                    <a:lnTo>
                      <a:pt x="229" y="198"/>
                    </a:lnTo>
                    <a:lnTo>
                      <a:pt x="229" y="20"/>
                    </a:lnTo>
                    <a:lnTo>
                      <a:pt x="227" y="10"/>
                    </a:lnTo>
                    <a:lnTo>
                      <a:pt x="221" y="2"/>
                    </a:lnTo>
                    <a:lnTo>
                      <a:pt x="212" y="0"/>
                    </a:lnTo>
                    <a:lnTo>
                      <a:pt x="17" y="0"/>
                    </a:lnTo>
                    <a:lnTo>
                      <a:pt x="8" y="2"/>
                    </a:lnTo>
                    <a:lnTo>
                      <a:pt x="2" y="10"/>
                    </a:lnTo>
                    <a:lnTo>
                      <a:pt x="0" y="20"/>
                    </a:lnTo>
                    <a:lnTo>
                      <a:pt x="0" y="198"/>
                    </a:lnTo>
                    <a:lnTo>
                      <a:pt x="2" y="206"/>
                    </a:lnTo>
                    <a:lnTo>
                      <a:pt x="8" y="213"/>
                    </a:lnTo>
                    <a:lnTo>
                      <a:pt x="17" y="215"/>
                    </a:lnTo>
                    <a:lnTo>
                      <a:pt x="26" y="213"/>
                    </a:lnTo>
                    <a:lnTo>
                      <a:pt x="32" y="206"/>
                    </a:lnTo>
                    <a:lnTo>
                      <a:pt x="34" y="198"/>
                    </a:lnTo>
                    <a:lnTo>
                      <a:pt x="34" y="47"/>
                    </a:lnTo>
                    <a:lnTo>
                      <a:pt x="36" y="42"/>
                    </a:lnTo>
                    <a:lnTo>
                      <a:pt x="42" y="40"/>
                    </a:lnTo>
                    <a:lnTo>
                      <a:pt x="44" y="42"/>
                    </a:lnTo>
                    <a:lnTo>
                      <a:pt x="46" y="47"/>
                    </a:lnTo>
                    <a:lnTo>
                      <a:pt x="46" y="210"/>
                    </a:lnTo>
                    <a:lnTo>
                      <a:pt x="46" y="418"/>
                    </a:lnTo>
                    <a:lnTo>
                      <a:pt x="48" y="430"/>
                    </a:lnTo>
                    <a:lnTo>
                      <a:pt x="58" y="442"/>
                    </a:lnTo>
                    <a:lnTo>
                      <a:pt x="71" y="446"/>
                    </a:lnTo>
                    <a:lnTo>
                      <a:pt x="78" y="446"/>
                    </a:lnTo>
                    <a:lnTo>
                      <a:pt x="91" y="442"/>
                    </a:lnTo>
                    <a:lnTo>
                      <a:pt x="100" y="430"/>
                    </a:lnTo>
                    <a:lnTo>
                      <a:pt x="104" y="418"/>
                    </a:lnTo>
                    <a:lnTo>
                      <a:pt x="104" y="221"/>
                    </a:lnTo>
                    <a:lnTo>
                      <a:pt x="106" y="213"/>
                    </a:lnTo>
                    <a:lnTo>
                      <a:pt x="115" y="210"/>
                    </a:lnTo>
                    <a:lnTo>
                      <a:pt x="123" y="213"/>
                    </a:lnTo>
                    <a:lnTo>
                      <a:pt x="127" y="221"/>
                    </a:lnTo>
                    <a:lnTo>
                      <a:pt x="127" y="418"/>
                    </a:lnTo>
                  </a:path>
                </a:pathLst>
              </a:custGeom>
              <a:solidFill>
                <a:srgbClr val="336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DE">
                  <a:latin typeface="Montserrat" panose="00000500000000000000" pitchFamily="2" charset="0"/>
                </a:endParaRPr>
              </a:p>
            </p:txBody>
          </p:sp>
          <p:sp>
            <p:nvSpPr>
              <p:cNvPr id="70681" name="Freeform 33">
                <a:extLst>
                  <a:ext uri="{FF2B5EF4-FFF2-40B4-BE49-F238E27FC236}">
                    <a16:creationId xmlns:a16="http://schemas.microsoft.com/office/drawing/2014/main" id="{6FCFA9ED-BA66-A16A-B28D-A3B7F29D74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5" y="1393"/>
                <a:ext cx="98" cy="100"/>
              </a:xfrm>
              <a:custGeom>
                <a:avLst/>
                <a:gdLst>
                  <a:gd name="T0" fmla="*/ 0 w 98"/>
                  <a:gd name="T1" fmla="*/ 49 h 100"/>
                  <a:gd name="T2" fmla="*/ 3 w 98"/>
                  <a:gd name="T3" fmla="*/ 31 h 100"/>
                  <a:gd name="T4" fmla="*/ 12 w 98"/>
                  <a:gd name="T5" fmla="*/ 18 h 100"/>
                  <a:gd name="T6" fmla="*/ 25 w 98"/>
                  <a:gd name="T7" fmla="*/ 6 h 100"/>
                  <a:gd name="T8" fmla="*/ 41 w 98"/>
                  <a:gd name="T9" fmla="*/ 0 h 100"/>
                  <a:gd name="T10" fmla="*/ 56 w 98"/>
                  <a:gd name="T11" fmla="*/ 0 h 100"/>
                  <a:gd name="T12" fmla="*/ 72 w 98"/>
                  <a:gd name="T13" fmla="*/ 6 h 100"/>
                  <a:gd name="T14" fmla="*/ 87 w 98"/>
                  <a:gd name="T15" fmla="*/ 18 h 100"/>
                  <a:gd name="T16" fmla="*/ 93 w 98"/>
                  <a:gd name="T17" fmla="*/ 31 h 100"/>
                  <a:gd name="T18" fmla="*/ 97 w 98"/>
                  <a:gd name="T19" fmla="*/ 49 h 100"/>
                  <a:gd name="T20" fmla="*/ 93 w 98"/>
                  <a:gd name="T21" fmla="*/ 68 h 100"/>
                  <a:gd name="T22" fmla="*/ 87 w 98"/>
                  <a:gd name="T23" fmla="*/ 83 h 100"/>
                  <a:gd name="T24" fmla="*/ 72 w 98"/>
                  <a:gd name="T25" fmla="*/ 93 h 100"/>
                  <a:gd name="T26" fmla="*/ 56 w 98"/>
                  <a:gd name="T27" fmla="*/ 99 h 100"/>
                  <a:gd name="T28" fmla="*/ 41 w 98"/>
                  <a:gd name="T29" fmla="*/ 99 h 100"/>
                  <a:gd name="T30" fmla="*/ 25 w 98"/>
                  <a:gd name="T31" fmla="*/ 93 h 100"/>
                  <a:gd name="T32" fmla="*/ 12 w 98"/>
                  <a:gd name="T33" fmla="*/ 83 h 100"/>
                  <a:gd name="T34" fmla="*/ 3 w 98"/>
                  <a:gd name="T35" fmla="*/ 68 h 100"/>
                  <a:gd name="T36" fmla="*/ 0 w 98"/>
                  <a:gd name="T37" fmla="*/ 49 h 1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98"/>
                  <a:gd name="T58" fmla="*/ 0 h 100"/>
                  <a:gd name="T59" fmla="*/ 98 w 98"/>
                  <a:gd name="T60" fmla="*/ 100 h 10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98" h="100">
                    <a:moveTo>
                      <a:pt x="0" y="49"/>
                    </a:moveTo>
                    <a:lnTo>
                      <a:pt x="3" y="31"/>
                    </a:lnTo>
                    <a:lnTo>
                      <a:pt x="12" y="18"/>
                    </a:lnTo>
                    <a:lnTo>
                      <a:pt x="25" y="6"/>
                    </a:lnTo>
                    <a:lnTo>
                      <a:pt x="41" y="0"/>
                    </a:lnTo>
                    <a:lnTo>
                      <a:pt x="56" y="0"/>
                    </a:lnTo>
                    <a:lnTo>
                      <a:pt x="72" y="6"/>
                    </a:lnTo>
                    <a:lnTo>
                      <a:pt x="87" y="18"/>
                    </a:lnTo>
                    <a:lnTo>
                      <a:pt x="93" y="31"/>
                    </a:lnTo>
                    <a:lnTo>
                      <a:pt x="97" y="49"/>
                    </a:lnTo>
                    <a:lnTo>
                      <a:pt x="93" y="68"/>
                    </a:lnTo>
                    <a:lnTo>
                      <a:pt x="87" y="83"/>
                    </a:lnTo>
                    <a:lnTo>
                      <a:pt x="72" y="93"/>
                    </a:lnTo>
                    <a:lnTo>
                      <a:pt x="56" y="99"/>
                    </a:lnTo>
                    <a:lnTo>
                      <a:pt x="41" y="99"/>
                    </a:lnTo>
                    <a:lnTo>
                      <a:pt x="25" y="93"/>
                    </a:lnTo>
                    <a:lnTo>
                      <a:pt x="12" y="83"/>
                    </a:lnTo>
                    <a:lnTo>
                      <a:pt x="3" y="68"/>
                    </a:lnTo>
                    <a:lnTo>
                      <a:pt x="0" y="4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DE">
                  <a:latin typeface="Montserrat" panose="00000500000000000000" pitchFamily="2" charset="0"/>
                </a:endParaRPr>
              </a:p>
            </p:txBody>
          </p:sp>
          <p:sp>
            <p:nvSpPr>
              <p:cNvPr id="70682" name="Freeform 34">
                <a:extLst>
                  <a:ext uri="{FF2B5EF4-FFF2-40B4-BE49-F238E27FC236}">
                    <a16:creationId xmlns:a16="http://schemas.microsoft.com/office/drawing/2014/main" id="{AA7C90F0-0671-20A2-E02B-83B6050A96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3" y="1393"/>
                <a:ext cx="230" cy="569"/>
              </a:xfrm>
              <a:custGeom>
                <a:avLst/>
                <a:gdLst>
                  <a:gd name="T0" fmla="*/ 130 w 230"/>
                  <a:gd name="T1" fmla="*/ 552 h 569"/>
                  <a:gd name="T2" fmla="*/ 153 w 230"/>
                  <a:gd name="T3" fmla="*/ 568 h 569"/>
                  <a:gd name="T4" fmla="*/ 171 w 230"/>
                  <a:gd name="T5" fmla="*/ 564 h 569"/>
                  <a:gd name="T6" fmla="*/ 184 w 230"/>
                  <a:gd name="T7" fmla="*/ 539 h 569"/>
                  <a:gd name="T8" fmla="*/ 184 w 230"/>
                  <a:gd name="T9" fmla="*/ 168 h 569"/>
                  <a:gd name="T10" fmla="*/ 189 w 230"/>
                  <a:gd name="T11" fmla="*/ 161 h 569"/>
                  <a:gd name="T12" fmla="*/ 195 w 230"/>
                  <a:gd name="T13" fmla="*/ 168 h 569"/>
                  <a:gd name="T14" fmla="*/ 197 w 230"/>
                  <a:gd name="T15" fmla="*/ 327 h 569"/>
                  <a:gd name="T16" fmla="*/ 212 w 230"/>
                  <a:gd name="T17" fmla="*/ 336 h 569"/>
                  <a:gd name="T18" fmla="*/ 227 w 230"/>
                  <a:gd name="T19" fmla="*/ 327 h 569"/>
                  <a:gd name="T20" fmla="*/ 229 w 230"/>
                  <a:gd name="T21" fmla="*/ 140 h 569"/>
                  <a:gd name="T22" fmla="*/ 221 w 230"/>
                  <a:gd name="T23" fmla="*/ 122 h 569"/>
                  <a:gd name="T24" fmla="*/ 17 w 230"/>
                  <a:gd name="T25" fmla="*/ 120 h 569"/>
                  <a:gd name="T26" fmla="*/ 2 w 230"/>
                  <a:gd name="T27" fmla="*/ 130 h 569"/>
                  <a:gd name="T28" fmla="*/ 0 w 230"/>
                  <a:gd name="T29" fmla="*/ 320 h 569"/>
                  <a:gd name="T30" fmla="*/ 8 w 230"/>
                  <a:gd name="T31" fmla="*/ 334 h 569"/>
                  <a:gd name="T32" fmla="*/ 26 w 230"/>
                  <a:gd name="T33" fmla="*/ 334 h 569"/>
                  <a:gd name="T34" fmla="*/ 34 w 230"/>
                  <a:gd name="T35" fmla="*/ 320 h 569"/>
                  <a:gd name="T36" fmla="*/ 36 w 230"/>
                  <a:gd name="T37" fmla="*/ 163 h 569"/>
                  <a:gd name="T38" fmla="*/ 44 w 230"/>
                  <a:gd name="T39" fmla="*/ 163 h 569"/>
                  <a:gd name="T40" fmla="*/ 46 w 230"/>
                  <a:gd name="T41" fmla="*/ 331 h 569"/>
                  <a:gd name="T42" fmla="*/ 48 w 230"/>
                  <a:gd name="T43" fmla="*/ 552 h 569"/>
                  <a:gd name="T44" fmla="*/ 71 w 230"/>
                  <a:gd name="T45" fmla="*/ 568 h 569"/>
                  <a:gd name="T46" fmla="*/ 91 w 230"/>
                  <a:gd name="T47" fmla="*/ 564 h 569"/>
                  <a:gd name="T48" fmla="*/ 104 w 230"/>
                  <a:gd name="T49" fmla="*/ 539 h 569"/>
                  <a:gd name="T50" fmla="*/ 106 w 230"/>
                  <a:gd name="T51" fmla="*/ 334 h 569"/>
                  <a:gd name="T52" fmla="*/ 123 w 230"/>
                  <a:gd name="T53" fmla="*/ 334 h 569"/>
                  <a:gd name="T54" fmla="*/ 127 w 230"/>
                  <a:gd name="T55" fmla="*/ 539 h 569"/>
                  <a:gd name="T56" fmla="*/ 68 w 230"/>
                  <a:gd name="T57" fmla="*/ 34 h 569"/>
                  <a:gd name="T58" fmla="*/ 90 w 230"/>
                  <a:gd name="T59" fmla="*/ 7 h 569"/>
                  <a:gd name="T60" fmla="*/ 123 w 230"/>
                  <a:gd name="T61" fmla="*/ 0 h 569"/>
                  <a:gd name="T62" fmla="*/ 155 w 230"/>
                  <a:gd name="T63" fmla="*/ 19 h 569"/>
                  <a:gd name="T64" fmla="*/ 165 w 230"/>
                  <a:gd name="T65" fmla="*/ 52 h 569"/>
                  <a:gd name="T66" fmla="*/ 155 w 230"/>
                  <a:gd name="T67" fmla="*/ 89 h 569"/>
                  <a:gd name="T68" fmla="*/ 123 w 230"/>
                  <a:gd name="T69" fmla="*/ 106 h 569"/>
                  <a:gd name="T70" fmla="*/ 90 w 230"/>
                  <a:gd name="T71" fmla="*/ 100 h 569"/>
                  <a:gd name="T72" fmla="*/ 68 w 230"/>
                  <a:gd name="T73" fmla="*/ 72 h 569"/>
                  <a:gd name="T74" fmla="*/ 127 w 230"/>
                  <a:gd name="T75" fmla="*/ 539 h 569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30"/>
                  <a:gd name="T115" fmla="*/ 0 h 569"/>
                  <a:gd name="T116" fmla="*/ 230 w 230"/>
                  <a:gd name="T117" fmla="*/ 569 h 569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30" h="569">
                    <a:moveTo>
                      <a:pt x="127" y="539"/>
                    </a:moveTo>
                    <a:lnTo>
                      <a:pt x="130" y="552"/>
                    </a:lnTo>
                    <a:lnTo>
                      <a:pt x="139" y="564"/>
                    </a:lnTo>
                    <a:lnTo>
                      <a:pt x="153" y="568"/>
                    </a:lnTo>
                    <a:lnTo>
                      <a:pt x="158" y="568"/>
                    </a:lnTo>
                    <a:lnTo>
                      <a:pt x="171" y="564"/>
                    </a:lnTo>
                    <a:lnTo>
                      <a:pt x="181" y="552"/>
                    </a:lnTo>
                    <a:lnTo>
                      <a:pt x="184" y="539"/>
                    </a:lnTo>
                    <a:lnTo>
                      <a:pt x="184" y="331"/>
                    </a:lnTo>
                    <a:lnTo>
                      <a:pt x="184" y="168"/>
                    </a:lnTo>
                    <a:lnTo>
                      <a:pt x="186" y="163"/>
                    </a:lnTo>
                    <a:lnTo>
                      <a:pt x="189" y="161"/>
                    </a:lnTo>
                    <a:lnTo>
                      <a:pt x="193" y="163"/>
                    </a:lnTo>
                    <a:lnTo>
                      <a:pt x="195" y="168"/>
                    </a:lnTo>
                    <a:lnTo>
                      <a:pt x="195" y="320"/>
                    </a:lnTo>
                    <a:lnTo>
                      <a:pt x="197" y="327"/>
                    </a:lnTo>
                    <a:lnTo>
                      <a:pt x="203" y="334"/>
                    </a:lnTo>
                    <a:lnTo>
                      <a:pt x="212" y="336"/>
                    </a:lnTo>
                    <a:lnTo>
                      <a:pt x="221" y="334"/>
                    </a:lnTo>
                    <a:lnTo>
                      <a:pt x="227" y="327"/>
                    </a:lnTo>
                    <a:lnTo>
                      <a:pt x="229" y="320"/>
                    </a:lnTo>
                    <a:lnTo>
                      <a:pt x="229" y="140"/>
                    </a:lnTo>
                    <a:lnTo>
                      <a:pt x="227" y="130"/>
                    </a:lnTo>
                    <a:lnTo>
                      <a:pt x="221" y="122"/>
                    </a:lnTo>
                    <a:lnTo>
                      <a:pt x="212" y="120"/>
                    </a:lnTo>
                    <a:lnTo>
                      <a:pt x="17" y="120"/>
                    </a:lnTo>
                    <a:lnTo>
                      <a:pt x="8" y="122"/>
                    </a:lnTo>
                    <a:lnTo>
                      <a:pt x="2" y="130"/>
                    </a:lnTo>
                    <a:lnTo>
                      <a:pt x="0" y="140"/>
                    </a:lnTo>
                    <a:lnTo>
                      <a:pt x="0" y="320"/>
                    </a:lnTo>
                    <a:lnTo>
                      <a:pt x="2" y="327"/>
                    </a:lnTo>
                    <a:lnTo>
                      <a:pt x="8" y="334"/>
                    </a:lnTo>
                    <a:lnTo>
                      <a:pt x="17" y="336"/>
                    </a:lnTo>
                    <a:lnTo>
                      <a:pt x="26" y="334"/>
                    </a:lnTo>
                    <a:lnTo>
                      <a:pt x="32" y="327"/>
                    </a:lnTo>
                    <a:lnTo>
                      <a:pt x="34" y="320"/>
                    </a:lnTo>
                    <a:lnTo>
                      <a:pt x="34" y="168"/>
                    </a:lnTo>
                    <a:lnTo>
                      <a:pt x="36" y="163"/>
                    </a:lnTo>
                    <a:lnTo>
                      <a:pt x="42" y="161"/>
                    </a:lnTo>
                    <a:lnTo>
                      <a:pt x="44" y="163"/>
                    </a:lnTo>
                    <a:lnTo>
                      <a:pt x="46" y="168"/>
                    </a:lnTo>
                    <a:lnTo>
                      <a:pt x="46" y="331"/>
                    </a:lnTo>
                    <a:lnTo>
                      <a:pt x="46" y="539"/>
                    </a:lnTo>
                    <a:lnTo>
                      <a:pt x="48" y="552"/>
                    </a:lnTo>
                    <a:lnTo>
                      <a:pt x="58" y="564"/>
                    </a:lnTo>
                    <a:lnTo>
                      <a:pt x="71" y="568"/>
                    </a:lnTo>
                    <a:lnTo>
                      <a:pt x="78" y="568"/>
                    </a:lnTo>
                    <a:lnTo>
                      <a:pt x="91" y="564"/>
                    </a:lnTo>
                    <a:lnTo>
                      <a:pt x="100" y="552"/>
                    </a:lnTo>
                    <a:lnTo>
                      <a:pt x="104" y="539"/>
                    </a:lnTo>
                    <a:lnTo>
                      <a:pt x="104" y="342"/>
                    </a:lnTo>
                    <a:lnTo>
                      <a:pt x="106" y="334"/>
                    </a:lnTo>
                    <a:lnTo>
                      <a:pt x="115" y="331"/>
                    </a:lnTo>
                    <a:lnTo>
                      <a:pt x="123" y="334"/>
                    </a:lnTo>
                    <a:lnTo>
                      <a:pt x="127" y="342"/>
                    </a:lnTo>
                    <a:lnTo>
                      <a:pt x="127" y="539"/>
                    </a:lnTo>
                    <a:lnTo>
                      <a:pt x="64" y="52"/>
                    </a:lnTo>
                    <a:lnTo>
                      <a:pt x="68" y="34"/>
                    </a:lnTo>
                    <a:lnTo>
                      <a:pt x="76" y="19"/>
                    </a:lnTo>
                    <a:lnTo>
                      <a:pt x="90" y="7"/>
                    </a:lnTo>
                    <a:lnTo>
                      <a:pt x="106" y="0"/>
                    </a:lnTo>
                    <a:lnTo>
                      <a:pt x="123" y="0"/>
                    </a:lnTo>
                    <a:lnTo>
                      <a:pt x="139" y="7"/>
                    </a:lnTo>
                    <a:lnTo>
                      <a:pt x="155" y="19"/>
                    </a:lnTo>
                    <a:lnTo>
                      <a:pt x="161" y="34"/>
                    </a:lnTo>
                    <a:lnTo>
                      <a:pt x="165" y="52"/>
                    </a:lnTo>
                    <a:lnTo>
                      <a:pt x="161" y="72"/>
                    </a:lnTo>
                    <a:lnTo>
                      <a:pt x="155" y="89"/>
                    </a:lnTo>
                    <a:lnTo>
                      <a:pt x="139" y="100"/>
                    </a:lnTo>
                    <a:lnTo>
                      <a:pt x="123" y="106"/>
                    </a:lnTo>
                    <a:lnTo>
                      <a:pt x="106" y="106"/>
                    </a:lnTo>
                    <a:lnTo>
                      <a:pt x="90" y="100"/>
                    </a:lnTo>
                    <a:lnTo>
                      <a:pt x="76" y="89"/>
                    </a:lnTo>
                    <a:lnTo>
                      <a:pt x="68" y="72"/>
                    </a:lnTo>
                    <a:lnTo>
                      <a:pt x="64" y="52"/>
                    </a:lnTo>
                    <a:lnTo>
                      <a:pt x="127" y="539"/>
                    </a:lnTo>
                  </a:path>
                </a:pathLst>
              </a:custGeom>
              <a:solidFill>
                <a:srgbClr val="00B7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DE">
                  <a:latin typeface="Montserrat" panose="00000500000000000000" pitchFamily="2" charset="0"/>
                </a:endParaRPr>
              </a:p>
            </p:txBody>
          </p:sp>
          <p:sp>
            <p:nvSpPr>
              <p:cNvPr id="70683" name="Freeform 35">
                <a:extLst>
                  <a:ext uri="{FF2B5EF4-FFF2-40B4-BE49-F238E27FC236}">
                    <a16:creationId xmlns:a16="http://schemas.microsoft.com/office/drawing/2014/main" id="{274299D8-5093-B912-8314-5208819BAF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3" y="1515"/>
                <a:ext cx="230" cy="447"/>
              </a:xfrm>
              <a:custGeom>
                <a:avLst/>
                <a:gdLst>
                  <a:gd name="T0" fmla="*/ 127 w 230"/>
                  <a:gd name="T1" fmla="*/ 418 h 447"/>
                  <a:gd name="T2" fmla="*/ 130 w 230"/>
                  <a:gd name="T3" fmla="*/ 430 h 447"/>
                  <a:gd name="T4" fmla="*/ 139 w 230"/>
                  <a:gd name="T5" fmla="*/ 442 h 447"/>
                  <a:gd name="T6" fmla="*/ 153 w 230"/>
                  <a:gd name="T7" fmla="*/ 446 h 447"/>
                  <a:gd name="T8" fmla="*/ 158 w 230"/>
                  <a:gd name="T9" fmla="*/ 446 h 447"/>
                  <a:gd name="T10" fmla="*/ 171 w 230"/>
                  <a:gd name="T11" fmla="*/ 442 h 447"/>
                  <a:gd name="T12" fmla="*/ 181 w 230"/>
                  <a:gd name="T13" fmla="*/ 430 h 447"/>
                  <a:gd name="T14" fmla="*/ 184 w 230"/>
                  <a:gd name="T15" fmla="*/ 418 h 447"/>
                  <a:gd name="T16" fmla="*/ 184 w 230"/>
                  <a:gd name="T17" fmla="*/ 210 h 447"/>
                  <a:gd name="T18" fmla="*/ 184 w 230"/>
                  <a:gd name="T19" fmla="*/ 47 h 447"/>
                  <a:gd name="T20" fmla="*/ 186 w 230"/>
                  <a:gd name="T21" fmla="*/ 42 h 447"/>
                  <a:gd name="T22" fmla="*/ 189 w 230"/>
                  <a:gd name="T23" fmla="*/ 40 h 447"/>
                  <a:gd name="T24" fmla="*/ 193 w 230"/>
                  <a:gd name="T25" fmla="*/ 42 h 447"/>
                  <a:gd name="T26" fmla="*/ 195 w 230"/>
                  <a:gd name="T27" fmla="*/ 47 h 447"/>
                  <a:gd name="T28" fmla="*/ 195 w 230"/>
                  <a:gd name="T29" fmla="*/ 198 h 447"/>
                  <a:gd name="T30" fmla="*/ 197 w 230"/>
                  <a:gd name="T31" fmla="*/ 206 h 447"/>
                  <a:gd name="T32" fmla="*/ 203 w 230"/>
                  <a:gd name="T33" fmla="*/ 213 h 447"/>
                  <a:gd name="T34" fmla="*/ 212 w 230"/>
                  <a:gd name="T35" fmla="*/ 215 h 447"/>
                  <a:gd name="T36" fmla="*/ 221 w 230"/>
                  <a:gd name="T37" fmla="*/ 213 h 447"/>
                  <a:gd name="T38" fmla="*/ 227 w 230"/>
                  <a:gd name="T39" fmla="*/ 206 h 447"/>
                  <a:gd name="T40" fmla="*/ 229 w 230"/>
                  <a:gd name="T41" fmla="*/ 198 h 447"/>
                  <a:gd name="T42" fmla="*/ 229 w 230"/>
                  <a:gd name="T43" fmla="*/ 20 h 447"/>
                  <a:gd name="T44" fmla="*/ 227 w 230"/>
                  <a:gd name="T45" fmla="*/ 10 h 447"/>
                  <a:gd name="T46" fmla="*/ 221 w 230"/>
                  <a:gd name="T47" fmla="*/ 2 h 447"/>
                  <a:gd name="T48" fmla="*/ 212 w 230"/>
                  <a:gd name="T49" fmla="*/ 0 h 447"/>
                  <a:gd name="T50" fmla="*/ 17 w 230"/>
                  <a:gd name="T51" fmla="*/ 0 h 447"/>
                  <a:gd name="T52" fmla="*/ 8 w 230"/>
                  <a:gd name="T53" fmla="*/ 2 h 447"/>
                  <a:gd name="T54" fmla="*/ 2 w 230"/>
                  <a:gd name="T55" fmla="*/ 10 h 447"/>
                  <a:gd name="T56" fmla="*/ 0 w 230"/>
                  <a:gd name="T57" fmla="*/ 20 h 447"/>
                  <a:gd name="T58" fmla="*/ 0 w 230"/>
                  <a:gd name="T59" fmla="*/ 198 h 447"/>
                  <a:gd name="T60" fmla="*/ 2 w 230"/>
                  <a:gd name="T61" fmla="*/ 206 h 447"/>
                  <a:gd name="T62" fmla="*/ 8 w 230"/>
                  <a:gd name="T63" fmla="*/ 213 h 447"/>
                  <a:gd name="T64" fmla="*/ 17 w 230"/>
                  <a:gd name="T65" fmla="*/ 215 h 447"/>
                  <a:gd name="T66" fmla="*/ 26 w 230"/>
                  <a:gd name="T67" fmla="*/ 213 h 447"/>
                  <a:gd name="T68" fmla="*/ 32 w 230"/>
                  <a:gd name="T69" fmla="*/ 206 h 447"/>
                  <a:gd name="T70" fmla="*/ 34 w 230"/>
                  <a:gd name="T71" fmla="*/ 198 h 447"/>
                  <a:gd name="T72" fmla="*/ 34 w 230"/>
                  <a:gd name="T73" fmla="*/ 47 h 447"/>
                  <a:gd name="T74" fmla="*/ 36 w 230"/>
                  <a:gd name="T75" fmla="*/ 42 h 447"/>
                  <a:gd name="T76" fmla="*/ 42 w 230"/>
                  <a:gd name="T77" fmla="*/ 40 h 447"/>
                  <a:gd name="T78" fmla="*/ 44 w 230"/>
                  <a:gd name="T79" fmla="*/ 42 h 447"/>
                  <a:gd name="T80" fmla="*/ 46 w 230"/>
                  <a:gd name="T81" fmla="*/ 47 h 447"/>
                  <a:gd name="T82" fmla="*/ 46 w 230"/>
                  <a:gd name="T83" fmla="*/ 210 h 447"/>
                  <a:gd name="T84" fmla="*/ 46 w 230"/>
                  <a:gd name="T85" fmla="*/ 418 h 447"/>
                  <a:gd name="T86" fmla="*/ 48 w 230"/>
                  <a:gd name="T87" fmla="*/ 430 h 447"/>
                  <a:gd name="T88" fmla="*/ 58 w 230"/>
                  <a:gd name="T89" fmla="*/ 442 h 447"/>
                  <a:gd name="T90" fmla="*/ 71 w 230"/>
                  <a:gd name="T91" fmla="*/ 446 h 447"/>
                  <a:gd name="T92" fmla="*/ 78 w 230"/>
                  <a:gd name="T93" fmla="*/ 446 h 447"/>
                  <a:gd name="T94" fmla="*/ 91 w 230"/>
                  <a:gd name="T95" fmla="*/ 442 h 447"/>
                  <a:gd name="T96" fmla="*/ 100 w 230"/>
                  <a:gd name="T97" fmla="*/ 430 h 447"/>
                  <a:gd name="T98" fmla="*/ 104 w 230"/>
                  <a:gd name="T99" fmla="*/ 418 h 447"/>
                  <a:gd name="T100" fmla="*/ 104 w 230"/>
                  <a:gd name="T101" fmla="*/ 221 h 447"/>
                  <a:gd name="T102" fmla="*/ 106 w 230"/>
                  <a:gd name="T103" fmla="*/ 213 h 447"/>
                  <a:gd name="T104" fmla="*/ 115 w 230"/>
                  <a:gd name="T105" fmla="*/ 210 h 447"/>
                  <a:gd name="T106" fmla="*/ 123 w 230"/>
                  <a:gd name="T107" fmla="*/ 213 h 447"/>
                  <a:gd name="T108" fmla="*/ 127 w 230"/>
                  <a:gd name="T109" fmla="*/ 221 h 447"/>
                  <a:gd name="T110" fmla="*/ 127 w 230"/>
                  <a:gd name="T111" fmla="*/ 418 h 44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30"/>
                  <a:gd name="T169" fmla="*/ 0 h 447"/>
                  <a:gd name="T170" fmla="*/ 230 w 230"/>
                  <a:gd name="T171" fmla="*/ 447 h 447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30" h="447">
                    <a:moveTo>
                      <a:pt x="127" y="418"/>
                    </a:moveTo>
                    <a:lnTo>
                      <a:pt x="130" y="430"/>
                    </a:lnTo>
                    <a:lnTo>
                      <a:pt x="139" y="442"/>
                    </a:lnTo>
                    <a:lnTo>
                      <a:pt x="153" y="446"/>
                    </a:lnTo>
                    <a:lnTo>
                      <a:pt x="158" y="446"/>
                    </a:lnTo>
                    <a:lnTo>
                      <a:pt x="171" y="442"/>
                    </a:lnTo>
                    <a:lnTo>
                      <a:pt x="181" y="430"/>
                    </a:lnTo>
                    <a:lnTo>
                      <a:pt x="184" y="418"/>
                    </a:lnTo>
                    <a:lnTo>
                      <a:pt x="184" y="210"/>
                    </a:lnTo>
                    <a:lnTo>
                      <a:pt x="184" y="47"/>
                    </a:lnTo>
                    <a:lnTo>
                      <a:pt x="186" y="42"/>
                    </a:lnTo>
                    <a:lnTo>
                      <a:pt x="189" y="40"/>
                    </a:lnTo>
                    <a:lnTo>
                      <a:pt x="193" y="42"/>
                    </a:lnTo>
                    <a:lnTo>
                      <a:pt x="195" y="47"/>
                    </a:lnTo>
                    <a:lnTo>
                      <a:pt x="195" y="198"/>
                    </a:lnTo>
                    <a:lnTo>
                      <a:pt x="197" y="206"/>
                    </a:lnTo>
                    <a:lnTo>
                      <a:pt x="203" y="213"/>
                    </a:lnTo>
                    <a:lnTo>
                      <a:pt x="212" y="215"/>
                    </a:lnTo>
                    <a:lnTo>
                      <a:pt x="221" y="213"/>
                    </a:lnTo>
                    <a:lnTo>
                      <a:pt x="227" y="206"/>
                    </a:lnTo>
                    <a:lnTo>
                      <a:pt x="229" y="198"/>
                    </a:lnTo>
                    <a:lnTo>
                      <a:pt x="229" y="20"/>
                    </a:lnTo>
                    <a:lnTo>
                      <a:pt x="227" y="10"/>
                    </a:lnTo>
                    <a:lnTo>
                      <a:pt x="221" y="2"/>
                    </a:lnTo>
                    <a:lnTo>
                      <a:pt x="212" y="0"/>
                    </a:lnTo>
                    <a:lnTo>
                      <a:pt x="17" y="0"/>
                    </a:lnTo>
                    <a:lnTo>
                      <a:pt x="8" y="2"/>
                    </a:lnTo>
                    <a:lnTo>
                      <a:pt x="2" y="10"/>
                    </a:lnTo>
                    <a:lnTo>
                      <a:pt x="0" y="20"/>
                    </a:lnTo>
                    <a:lnTo>
                      <a:pt x="0" y="198"/>
                    </a:lnTo>
                    <a:lnTo>
                      <a:pt x="2" y="206"/>
                    </a:lnTo>
                    <a:lnTo>
                      <a:pt x="8" y="213"/>
                    </a:lnTo>
                    <a:lnTo>
                      <a:pt x="17" y="215"/>
                    </a:lnTo>
                    <a:lnTo>
                      <a:pt x="26" y="213"/>
                    </a:lnTo>
                    <a:lnTo>
                      <a:pt x="32" y="206"/>
                    </a:lnTo>
                    <a:lnTo>
                      <a:pt x="34" y="198"/>
                    </a:lnTo>
                    <a:lnTo>
                      <a:pt x="34" y="47"/>
                    </a:lnTo>
                    <a:lnTo>
                      <a:pt x="36" y="42"/>
                    </a:lnTo>
                    <a:lnTo>
                      <a:pt x="42" y="40"/>
                    </a:lnTo>
                    <a:lnTo>
                      <a:pt x="44" y="42"/>
                    </a:lnTo>
                    <a:lnTo>
                      <a:pt x="46" y="47"/>
                    </a:lnTo>
                    <a:lnTo>
                      <a:pt x="46" y="210"/>
                    </a:lnTo>
                    <a:lnTo>
                      <a:pt x="46" y="418"/>
                    </a:lnTo>
                    <a:lnTo>
                      <a:pt x="48" y="430"/>
                    </a:lnTo>
                    <a:lnTo>
                      <a:pt x="58" y="442"/>
                    </a:lnTo>
                    <a:lnTo>
                      <a:pt x="71" y="446"/>
                    </a:lnTo>
                    <a:lnTo>
                      <a:pt x="78" y="446"/>
                    </a:lnTo>
                    <a:lnTo>
                      <a:pt x="91" y="442"/>
                    </a:lnTo>
                    <a:lnTo>
                      <a:pt x="100" y="430"/>
                    </a:lnTo>
                    <a:lnTo>
                      <a:pt x="104" y="418"/>
                    </a:lnTo>
                    <a:lnTo>
                      <a:pt x="104" y="221"/>
                    </a:lnTo>
                    <a:lnTo>
                      <a:pt x="106" y="213"/>
                    </a:lnTo>
                    <a:lnTo>
                      <a:pt x="115" y="210"/>
                    </a:lnTo>
                    <a:lnTo>
                      <a:pt x="123" y="213"/>
                    </a:lnTo>
                    <a:lnTo>
                      <a:pt x="127" y="221"/>
                    </a:lnTo>
                    <a:lnTo>
                      <a:pt x="127" y="418"/>
                    </a:lnTo>
                  </a:path>
                </a:pathLst>
              </a:custGeom>
              <a:solidFill>
                <a:srgbClr val="00A8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DE">
                  <a:latin typeface="Montserrat" panose="00000500000000000000" pitchFamily="2" charset="0"/>
                </a:endParaRPr>
              </a:p>
            </p:txBody>
          </p:sp>
          <p:sp>
            <p:nvSpPr>
              <p:cNvPr id="70684" name="Freeform 36">
                <a:extLst>
                  <a:ext uri="{FF2B5EF4-FFF2-40B4-BE49-F238E27FC236}">
                    <a16:creationId xmlns:a16="http://schemas.microsoft.com/office/drawing/2014/main" id="{85D69B0C-FADE-2B12-B34C-72318ED9E9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9" y="1393"/>
                <a:ext cx="98" cy="100"/>
              </a:xfrm>
              <a:custGeom>
                <a:avLst/>
                <a:gdLst>
                  <a:gd name="T0" fmla="*/ 0 w 98"/>
                  <a:gd name="T1" fmla="*/ 49 h 100"/>
                  <a:gd name="T2" fmla="*/ 4 w 98"/>
                  <a:gd name="T3" fmla="*/ 31 h 100"/>
                  <a:gd name="T4" fmla="*/ 12 w 98"/>
                  <a:gd name="T5" fmla="*/ 18 h 100"/>
                  <a:gd name="T6" fmla="*/ 25 w 98"/>
                  <a:gd name="T7" fmla="*/ 6 h 100"/>
                  <a:gd name="T8" fmla="*/ 41 w 98"/>
                  <a:gd name="T9" fmla="*/ 0 h 100"/>
                  <a:gd name="T10" fmla="*/ 56 w 98"/>
                  <a:gd name="T11" fmla="*/ 0 h 100"/>
                  <a:gd name="T12" fmla="*/ 72 w 98"/>
                  <a:gd name="T13" fmla="*/ 6 h 100"/>
                  <a:gd name="T14" fmla="*/ 87 w 98"/>
                  <a:gd name="T15" fmla="*/ 18 h 100"/>
                  <a:gd name="T16" fmla="*/ 93 w 98"/>
                  <a:gd name="T17" fmla="*/ 31 h 100"/>
                  <a:gd name="T18" fmla="*/ 97 w 98"/>
                  <a:gd name="T19" fmla="*/ 49 h 100"/>
                  <a:gd name="T20" fmla="*/ 93 w 98"/>
                  <a:gd name="T21" fmla="*/ 68 h 100"/>
                  <a:gd name="T22" fmla="*/ 87 w 98"/>
                  <a:gd name="T23" fmla="*/ 83 h 100"/>
                  <a:gd name="T24" fmla="*/ 72 w 98"/>
                  <a:gd name="T25" fmla="*/ 93 h 100"/>
                  <a:gd name="T26" fmla="*/ 56 w 98"/>
                  <a:gd name="T27" fmla="*/ 99 h 100"/>
                  <a:gd name="T28" fmla="*/ 41 w 98"/>
                  <a:gd name="T29" fmla="*/ 99 h 100"/>
                  <a:gd name="T30" fmla="*/ 25 w 98"/>
                  <a:gd name="T31" fmla="*/ 93 h 100"/>
                  <a:gd name="T32" fmla="*/ 12 w 98"/>
                  <a:gd name="T33" fmla="*/ 83 h 100"/>
                  <a:gd name="T34" fmla="*/ 4 w 98"/>
                  <a:gd name="T35" fmla="*/ 68 h 100"/>
                  <a:gd name="T36" fmla="*/ 0 w 98"/>
                  <a:gd name="T37" fmla="*/ 49 h 1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98"/>
                  <a:gd name="T58" fmla="*/ 0 h 100"/>
                  <a:gd name="T59" fmla="*/ 98 w 98"/>
                  <a:gd name="T60" fmla="*/ 100 h 10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98" h="100">
                    <a:moveTo>
                      <a:pt x="0" y="49"/>
                    </a:moveTo>
                    <a:lnTo>
                      <a:pt x="4" y="31"/>
                    </a:lnTo>
                    <a:lnTo>
                      <a:pt x="12" y="18"/>
                    </a:lnTo>
                    <a:lnTo>
                      <a:pt x="25" y="6"/>
                    </a:lnTo>
                    <a:lnTo>
                      <a:pt x="41" y="0"/>
                    </a:lnTo>
                    <a:lnTo>
                      <a:pt x="56" y="0"/>
                    </a:lnTo>
                    <a:lnTo>
                      <a:pt x="72" y="6"/>
                    </a:lnTo>
                    <a:lnTo>
                      <a:pt x="87" y="18"/>
                    </a:lnTo>
                    <a:lnTo>
                      <a:pt x="93" y="31"/>
                    </a:lnTo>
                    <a:lnTo>
                      <a:pt x="97" y="49"/>
                    </a:lnTo>
                    <a:lnTo>
                      <a:pt x="93" y="68"/>
                    </a:lnTo>
                    <a:lnTo>
                      <a:pt x="87" y="83"/>
                    </a:lnTo>
                    <a:lnTo>
                      <a:pt x="72" y="93"/>
                    </a:lnTo>
                    <a:lnTo>
                      <a:pt x="56" y="99"/>
                    </a:lnTo>
                    <a:lnTo>
                      <a:pt x="41" y="99"/>
                    </a:lnTo>
                    <a:lnTo>
                      <a:pt x="25" y="93"/>
                    </a:lnTo>
                    <a:lnTo>
                      <a:pt x="12" y="83"/>
                    </a:lnTo>
                    <a:lnTo>
                      <a:pt x="4" y="68"/>
                    </a:lnTo>
                    <a:lnTo>
                      <a:pt x="0" y="49"/>
                    </a:lnTo>
                  </a:path>
                </a:pathLst>
              </a:custGeom>
              <a:solidFill>
                <a:srgbClr val="00A8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DE">
                  <a:latin typeface="Montserrat" panose="00000500000000000000" pitchFamily="2" charset="0"/>
                </a:endParaRPr>
              </a:p>
            </p:txBody>
          </p:sp>
          <p:sp>
            <p:nvSpPr>
              <p:cNvPr id="70685" name="Freeform 37">
                <a:extLst>
                  <a:ext uri="{FF2B5EF4-FFF2-40B4-BE49-F238E27FC236}">
                    <a16:creationId xmlns:a16="http://schemas.microsoft.com/office/drawing/2014/main" id="{6B895991-4554-294A-241C-8FFBF0A239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5" y="1393"/>
                <a:ext cx="229" cy="569"/>
              </a:xfrm>
              <a:custGeom>
                <a:avLst/>
                <a:gdLst>
                  <a:gd name="T0" fmla="*/ 130 w 229"/>
                  <a:gd name="T1" fmla="*/ 552 h 569"/>
                  <a:gd name="T2" fmla="*/ 153 w 229"/>
                  <a:gd name="T3" fmla="*/ 568 h 569"/>
                  <a:gd name="T4" fmla="*/ 171 w 229"/>
                  <a:gd name="T5" fmla="*/ 564 h 569"/>
                  <a:gd name="T6" fmla="*/ 184 w 229"/>
                  <a:gd name="T7" fmla="*/ 539 h 569"/>
                  <a:gd name="T8" fmla="*/ 184 w 229"/>
                  <a:gd name="T9" fmla="*/ 168 h 569"/>
                  <a:gd name="T10" fmla="*/ 189 w 229"/>
                  <a:gd name="T11" fmla="*/ 161 h 569"/>
                  <a:gd name="T12" fmla="*/ 195 w 229"/>
                  <a:gd name="T13" fmla="*/ 168 h 569"/>
                  <a:gd name="T14" fmla="*/ 197 w 229"/>
                  <a:gd name="T15" fmla="*/ 327 h 569"/>
                  <a:gd name="T16" fmla="*/ 212 w 229"/>
                  <a:gd name="T17" fmla="*/ 336 h 569"/>
                  <a:gd name="T18" fmla="*/ 227 w 229"/>
                  <a:gd name="T19" fmla="*/ 327 h 569"/>
                  <a:gd name="T20" fmla="*/ 228 w 229"/>
                  <a:gd name="T21" fmla="*/ 140 h 569"/>
                  <a:gd name="T22" fmla="*/ 221 w 229"/>
                  <a:gd name="T23" fmla="*/ 122 h 569"/>
                  <a:gd name="T24" fmla="*/ 17 w 229"/>
                  <a:gd name="T25" fmla="*/ 120 h 569"/>
                  <a:gd name="T26" fmla="*/ 2 w 229"/>
                  <a:gd name="T27" fmla="*/ 130 h 569"/>
                  <a:gd name="T28" fmla="*/ 0 w 229"/>
                  <a:gd name="T29" fmla="*/ 320 h 569"/>
                  <a:gd name="T30" fmla="*/ 8 w 229"/>
                  <a:gd name="T31" fmla="*/ 334 h 569"/>
                  <a:gd name="T32" fmla="*/ 26 w 229"/>
                  <a:gd name="T33" fmla="*/ 334 h 569"/>
                  <a:gd name="T34" fmla="*/ 34 w 229"/>
                  <a:gd name="T35" fmla="*/ 320 h 569"/>
                  <a:gd name="T36" fmla="*/ 36 w 229"/>
                  <a:gd name="T37" fmla="*/ 163 h 569"/>
                  <a:gd name="T38" fmla="*/ 44 w 229"/>
                  <a:gd name="T39" fmla="*/ 163 h 569"/>
                  <a:gd name="T40" fmla="*/ 46 w 229"/>
                  <a:gd name="T41" fmla="*/ 331 h 569"/>
                  <a:gd name="T42" fmla="*/ 48 w 229"/>
                  <a:gd name="T43" fmla="*/ 552 h 569"/>
                  <a:gd name="T44" fmla="*/ 71 w 229"/>
                  <a:gd name="T45" fmla="*/ 568 h 569"/>
                  <a:gd name="T46" fmla="*/ 91 w 229"/>
                  <a:gd name="T47" fmla="*/ 564 h 569"/>
                  <a:gd name="T48" fmla="*/ 104 w 229"/>
                  <a:gd name="T49" fmla="*/ 539 h 569"/>
                  <a:gd name="T50" fmla="*/ 106 w 229"/>
                  <a:gd name="T51" fmla="*/ 334 h 569"/>
                  <a:gd name="T52" fmla="*/ 123 w 229"/>
                  <a:gd name="T53" fmla="*/ 334 h 569"/>
                  <a:gd name="T54" fmla="*/ 127 w 229"/>
                  <a:gd name="T55" fmla="*/ 539 h 569"/>
                  <a:gd name="T56" fmla="*/ 67 w 229"/>
                  <a:gd name="T57" fmla="*/ 34 h 569"/>
                  <a:gd name="T58" fmla="*/ 89 w 229"/>
                  <a:gd name="T59" fmla="*/ 7 h 569"/>
                  <a:gd name="T60" fmla="*/ 123 w 229"/>
                  <a:gd name="T61" fmla="*/ 0 h 569"/>
                  <a:gd name="T62" fmla="*/ 155 w 229"/>
                  <a:gd name="T63" fmla="*/ 19 h 569"/>
                  <a:gd name="T64" fmla="*/ 165 w 229"/>
                  <a:gd name="T65" fmla="*/ 52 h 569"/>
                  <a:gd name="T66" fmla="*/ 155 w 229"/>
                  <a:gd name="T67" fmla="*/ 89 h 569"/>
                  <a:gd name="T68" fmla="*/ 123 w 229"/>
                  <a:gd name="T69" fmla="*/ 106 h 569"/>
                  <a:gd name="T70" fmla="*/ 89 w 229"/>
                  <a:gd name="T71" fmla="*/ 100 h 569"/>
                  <a:gd name="T72" fmla="*/ 67 w 229"/>
                  <a:gd name="T73" fmla="*/ 72 h 569"/>
                  <a:gd name="T74" fmla="*/ 127 w 229"/>
                  <a:gd name="T75" fmla="*/ 539 h 569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29"/>
                  <a:gd name="T115" fmla="*/ 0 h 569"/>
                  <a:gd name="T116" fmla="*/ 229 w 229"/>
                  <a:gd name="T117" fmla="*/ 569 h 569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29" h="569">
                    <a:moveTo>
                      <a:pt x="127" y="539"/>
                    </a:moveTo>
                    <a:lnTo>
                      <a:pt x="130" y="552"/>
                    </a:lnTo>
                    <a:lnTo>
                      <a:pt x="139" y="564"/>
                    </a:lnTo>
                    <a:lnTo>
                      <a:pt x="153" y="568"/>
                    </a:lnTo>
                    <a:lnTo>
                      <a:pt x="158" y="568"/>
                    </a:lnTo>
                    <a:lnTo>
                      <a:pt x="171" y="564"/>
                    </a:lnTo>
                    <a:lnTo>
                      <a:pt x="181" y="552"/>
                    </a:lnTo>
                    <a:lnTo>
                      <a:pt x="184" y="539"/>
                    </a:lnTo>
                    <a:lnTo>
                      <a:pt x="184" y="331"/>
                    </a:lnTo>
                    <a:lnTo>
                      <a:pt x="184" y="168"/>
                    </a:lnTo>
                    <a:lnTo>
                      <a:pt x="185" y="163"/>
                    </a:lnTo>
                    <a:lnTo>
                      <a:pt x="189" y="161"/>
                    </a:lnTo>
                    <a:lnTo>
                      <a:pt x="193" y="163"/>
                    </a:lnTo>
                    <a:lnTo>
                      <a:pt x="195" y="168"/>
                    </a:lnTo>
                    <a:lnTo>
                      <a:pt x="195" y="320"/>
                    </a:lnTo>
                    <a:lnTo>
                      <a:pt x="197" y="327"/>
                    </a:lnTo>
                    <a:lnTo>
                      <a:pt x="203" y="334"/>
                    </a:lnTo>
                    <a:lnTo>
                      <a:pt x="212" y="336"/>
                    </a:lnTo>
                    <a:lnTo>
                      <a:pt x="221" y="334"/>
                    </a:lnTo>
                    <a:lnTo>
                      <a:pt x="227" y="327"/>
                    </a:lnTo>
                    <a:lnTo>
                      <a:pt x="228" y="320"/>
                    </a:lnTo>
                    <a:lnTo>
                      <a:pt x="228" y="140"/>
                    </a:lnTo>
                    <a:lnTo>
                      <a:pt x="227" y="130"/>
                    </a:lnTo>
                    <a:lnTo>
                      <a:pt x="221" y="122"/>
                    </a:lnTo>
                    <a:lnTo>
                      <a:pt x="212" y="120"/>
                    </a:lnTo>
                    <a:lnTo>
                      <a:pt x="17" y="120"/>
                    </a:lnTo>
                    <a:lnTo>
                      <a:pt x="8" y="122"/>
                    </a:lnTo>
                    <a:lnTo>
                      <a:pt x="2" y="130"/>
                    </a:lnTo>
                    <a:lnTo>
                      <a:pt x="0" y="140"/>
                    </a:lnTo>
                    <a:lnTo>
                      <a:pt x="0" y="320"/>
                    </a:lnTo>
                    <a:lnTo>
                      <a:pt x="2" y="327"/>
                    </a:lnTo>
                    <a:lnTo>
                      <a:pt x="8" y="334"/>
                    </a:lnTo>
                    <a:lnTo>
                      <a:pt x="17" y="336"/>
                    </a:lnTo>
                    <a:lnTo>
                      <a:pt x="26" y="334"/>
                    </a:lnTo>
                    <a:lnTo>
                      <a:pt x="32" y="327"/>
                    </a:lnTo>
                    <a:lnTo>
                      <a:pt x="34" y="320"/>
                    </a:lnTo>
                    <a:lnTo>
                      <a:pt x="34" y="168"/>
                    </a:lnTo>
                    <a:lnTo>
                      <a:pt x="36" y="163"/>
                    </a:lnTo>
                    <a:lnTo>
                      <a:pt x="42" y="161"/>
                    </a:lnTo>
                    <a:lnTo>
                      <a:pt x="44" y="163"/>
                    </a:lnTo>
                    <a:lnTo>
                      <a:pt x="46" y="168"/>
                    </a:lnTo>
                    <a:lnTo>
                      <a:pt x="46" y="331"/>
                    </a:lnTo>
                    <a:lnTo>
                      <a:pt x="46" y="539"/>
                    </a:lnTo>
                    <a:lnTo>
                      <a:pt x="48" y="552"/>
                    </a:lnTo>
                    <a:lnTo>
                      <a:pt x="58" y="564"/>
                    </a:lnTo>
                    <a:lnTo>
                      <a:pt x="71" y="568"/>
                    </a:lnTo>
                    <a:lnTo>
                      <a:pt x="78" y="568"/>
                    </a:lnTo>
                    <a:lnTo>
                      <a:pt x="91" y="564"/>
                    </a:lnTo>
                    <a:lnTo>
                      <a:pt x="100" y="552"/>
                    </a:lnTo>
                    <a:lnTo>
                      <a:pt x="104" y="539"/>
                    </a:lnTo>
                    <a:lnTo>
                      <a:pt x="104" y="342"/>
                    </a:lnTo>
                    <a:lnTo>
                      <a:pt x="106" y="334"/>
                    </a:lnTo>
                    <a:lnTo>
                      <a:pt x="115" y="331"/>
                    </a:lnTo>
                    <a:lnTo>
                      <a:pt x="123" y="334"/>
                    </a:lnTo>
                    <a:lnTo>
                      <a:pt x="127" y="342"/>
                    </a:lnTo>
                    <a:lnTo>
                      <a:pt x="127" y="539"/>
                    </a:lnTo>
                    <a:lnTo>
                      <a:pt x="64" y="52"/>
                    </a:lnTo>
                    <a:lnTo>
                      <a:pt x="67" y="34"/>
                    </a:lnTo>
                    <a:lnTo>
                      <a:pt x="76" y="19"/>
                    </a:lnTo>
                    <a:lnTo>
                      <a:pt x="89" y="7"/>
                    </a:lnTo>
                    <a:lnTo>
                      <a:pt x="106" y="0"/>
                    </a:lnTo>
                    <a:lnTo>
                      <a:pt x="123" y="0"/>
                    </a:lnTo>
                    <a:lnTo>
                      <a:pt x="139" y="7"/>
                    </a:lnTo>
                    <a:lnTo>
                      <a:pt x="155" y="19"/>
                    </a:lnTo>
                    <a:lnTo>
                      <a:pt x="161" y="34"/>
                    </a:lnTo>
                    <a:lnTo>
                      <a:pt x="165" y="52"/>
                    </a:lnTo>
                    <a:lnTo>
                      <a:pt x="161" y="72"/>
                    </a:lnTo>
                    <a:lnTo>
                      <a:pt x="155" y="89"/>
                    </a:lnTo>
                    <a:lnTo>
                      <a:pt x="139" y="100"/>
                    </a:lnTo>
                    <a:lnTo>
                      <a:pt x="123" y="106"/>
                    </a:lnTo>
                    <a:lnTo>
                      <a:pt x="106" y="106"/>
                    </a:lnTo>
                    <a:lnTo>
                      <a:pt x="89" y="100"/>
                    </a:lnTo>
                    <a:lnTo>
                      <a:pt x="76" y="89"/>
                    </a:lnTo>
                    <a:lnTo>
                      <a:pt x="67" y="72"/>
                    </a:lnTo>
                    <a:lnTo>
                      <a:pt x="64" y="52"/>
                    </a:lnTo>
                    <a:lnTo>
                      <a:pt x="127" y="539"/>
                    </a:lnTo>
                  </a:path>
                </a:pathLst>
              </a:custGeom>
              <a:solidFill>
                <a:srgbClr val="00B7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DE">
                  <a:latin typeface="Montserrat" panose="00000500000000000000" pitchFamily="2" charset="0"/>
                </a:endParaRPr>
              </a:p>
            </p:txBody>
          </p:sp>
          <p:sp>
            <p:nvSpPr>
              <p:cNvPr id="70686" name="Freeform 38">
                <a:extLst>
                  <a:ext uri="{FF2B5EF4-FFF2-40B4-BE49-F238E27FC236}">
                    <a16:creationId xmlns:a16="http://schemas.microsoft.com/office/drawing/2014/main" id="{13F0AC11-62D9-575C-8D7A-95DA9AC8ED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5" y="1515"/>
                <a:ext cx="229" cy="447"/>
              </a:xfrm>
              <a:custGeom>
                <a:avLst/>
                <a:gdLst>
                  <a:gd name="T0" fmla="*/ 127 w 229"/>
                  <a:gd name="T1" fmla="*/ 418 h 447"/>
                  <a:gd name="T2" fmla="*/ 130 w 229"/>
                  <a:gd name="T3" fmla="*/ 430 h 447"/>
                  <a:gd name="T4" fmla="*/ 139 w 229"/>
                  <a:gd name="T5" fmla="*/ 442 h 447"/>
                  <a:gd name="T6" fmla="*/ 153 w 229"/>
                  <a:gd name="T7" fmla="*/ 446 h 447"/>
                  <a:gd name="T8" fmla="*/ 158 w 229"/>
                  <a:gd name="T9" fmla="*/ 446 h 447"/>
                  <a:gd name="T10" fmla="*/ 171 w 229"/>
                  <a:gd name="T11" fmla="*/ 442 h 447"/>
                  <a:gd name="T12" fmla="*/ 181 w 229"/>
                  <a:gd name="T13" fmla="*/ 430 h 447"/>
                  <a:gd name="T14" fmla="*/ 184 w 229"/>
                  <a:gd name="T15" fmla="*/ 418 h 447"/>
                  <a:gd name="T16" fmla="*/ 184 w 229"/>
                  <a:gd name="T17" fmla="*/ 210 h 447"/>
                  <a:gd name="T18" fmla="*/ 184 w 229"/>
                  <a:gd name="T19" fmla="*/ 47 h 447"/>
                  <a:gd name="T20" fmla="*/ 185 w 229"/>
                  <a:gd name="T21" fmla="*/ 42 h 447"/>
                  <a:gd name="T22" fmla="*/ 189 w 229"/>
                  <a:gd name="T23" fmla="*/ 40 h 447"/>
                  <a:gd name="T24" fmla="*/ 193 w 229"/>
                  <a:gd name="T25" fmla="*/ 42 h 447"/>
                  <a:gd name="T26" fmla="*/ 195 w 229"/>
                  <a:gd name="T27" fmla="*/ 47 h 447"/>
                  <a:gd name="T28" fmla="*/ 195 w 229"/>
                  <a:gd name="T29" fmla="*/ 198 h 447"/>
                  <a:gd name="T30" fmla="*/ 197 w 229"/>
                  <a:gd name="T31" fmla="*/ 206 h 447"/>
                  <a:gd name="T32" fmla="*/ 203 w 229"/>
                  <a:gd name="T33" fmla="*/ 213 h 447"/>
                  <a:gd name="T34" fmla="*/ 212 w 229"/>
                  <a:gd name="T35" fmla="*/ 215 h 447"/>
                  <a:gd name="T36" fmla="*/ 221 w 229"/>
                  <a:gd name="T37" fmla="*/ 213 h 447"/>
                  <a:gd name="T38" fmla="*/ 227 w 229"/>
                  <a:gd name="T39" fmla="*/ 206 h 447"/>
                  <a:gd name="T40" fmla="*/ 228 w 229"/>
                  <a:gd name="T41" fmla="*/ 198 h 447"/>
                  <a:gd name="T42" fmla="*/ 228 w 229"/>
                  <a:gd name="T43" fmla="*/ 20 h 447"/>
                  <a:gd name="T44" fmla="*/ 227 w 229"/>
                  <a:gd name="T45" fmla="*/ 10 h 447"/>
                  <a:gd name="T46" fmla="*/ 221 w 229"/>
                  <a:gd name="T47" fmla="*/ 2 h 447"/>
                  <a:gd name="T48" fmla="*/ 212 w 229"/>
                  <a:gd name="T49" fmla="*/ 0 h 447"/>
                  <a:gd name="T50" fmla="*/ 17 w 229"/>
                  <a:gd name="T51" fmla="*/ 0 h 447"/>
                  <a:gd name="T52" fmla="*/ 8 w 229"/>
                  <a:gd name="T53" fmla="*/ 2 h 447"/>
                  <a:gd name="T54" fmla="*/ 2 w 229"/>
                  <a:gd name="T55" fmla="*/ 10 h 447"/>
                  <a:gd name="T56" fmla="*/ 0 w 229"/>
                  <a:gd name="T57" fmla="*/ 20 h 447"/>
                  <a:gd name="T58" fmla="*/ 0 w 229"/>
                  <a:gd name="T59" fmla="*/ 198 h 447"/>
                  <a:gd name="T60" fmla="*/ 2 w 229"/>
                  <a:gd name="T61" fmla="*/ 206 h 447"/>
                  <a:gd name="T62" fmla="*/ 8 w 229"/>
                  <a:gd name="T63" fmla="*/ 213 h 447"/>
                  <a:gd name="T64" fmla="*/ 17 w 229"/>
                  <a:gd name="T65" fmla="*/ 215 h 447"/>
                  <a:gd name="T66" fmla="*/ 26 w 229"/>
                  <a:gd name="T67" fmla="*/ 213 h 447"/>
                  <a:gd name="T68" fmla="*/ 32 w 229"/>
                  <a:gd name="T69" fmla="*/ 206 h 447"/>
                  <a:gd name="T70" fmla="*/ 34 w 229"/>
                  <a:gd name="T71" fmla="*/ 198 h 447"/>
                  <a:gd name="T72" fmla="*/ 34 w 229"/>
                  <a:gd name="T73" fmla="*/ 47 h 447"/>
                  <a:gd name="T74" fmla="*/ 36 w 229"/>
                  <a:gd name="T75" fmla="*/ 42 h 447"/>
                  <a:gd name="T76" fmla="*/ 42 w 229"/>
                  <a:gd name="T77" fmla="*/ 40 h 447"/>
                  <a:gd name="T78" fmla="*/ 44 w 229"/>
                  <a:gd name="T79" fmla="*/ 42 h 447"/>
                  <a:gd name="T80" fmla="*/ 46 w 229"/>
                  <a:gd name="T81" fmla="*/ 47 h 447"/>
                  <a:gd name="T82" fmla="*/ 46 w 229"/>
                  <a:gd name="T83" fmla="*/ 210 h 447"/>
                  <a:gd name="T84" fmla="*/ 46 w 229"/>
                  <a:gd name="T85" fmla="*/ 418 h 447"/>
                  <a:gd name="T86" fmla="*/ 48 w 229"/>
                  <a:gd name="T87" fmla="*/ 430 h 447"/>
                  <a:gd name="T88" fmla="*/ 58 w 229"/>
                  <a:gd name="T89" fmla="*/ 442 h 447"/>
                  <a:gd name="T90" fmla="*/ 71 w 229"/>
                  <a:gd name="T91" fmla="*/ 446 h 447"/>
                  <a:gd name="T92" fmla="*/ 78 w 229"/>
                  <a:gd name="T93" fmla="*/ 446 h 447"/>
                  <a:gd name="T94" fmla="*/ 91 w 229"/>
                  <a:gd name="T95" fmla="*/ 442 h 447"/>
                  <a:gd name="T96" fmla="*/ 100 w 229"/>
                  <a:gd name="T97" fmla="*/ 430 h 447"/>
                  <a:gd name="T98" fmla="*/ 104 w 229"/>
                  <a:gd name="T99" fmla="*/ 418 h 447"/>
                  <a:gd name="T100" fmla="*/ 104 w 229"/>
                  <a:gd name="T101" fmla="*/ 221 h 447"/>
                  <a:gd name="T102" fmla="*/ 106 w 229"/>
                  <a:gd name="T103" fmla="*/ 213 h 447"/>
                  <a:gd name="T104" fmla="*/ 115 w 229"/>
                  <a:gd name="T105" fmla="*/ 210 h 447"/>
                  <a:gd name="T106" fmla="*/ 123 w 229"/>
                  <a:gd name="T107" fmla="*/ 213 h 447"/>
                  <a:gd name="T108" fmla="*/ 127 w 229"/>
                  <a:gd name="T109" fmla="*/ 221 h 447"/>
                  <a:gd name="T110" fmla="*/ 127 w 229"/>
                  <a:gd name="T111" fmla="*/ 418 h 44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29"/>
                  <a:gd name="T169" fmla="*/ 0 h 447"/>
                  <a:gd name="T170" fmla="*/ 229 w 229"/>
                  <a:gd name="T171" fmla="*/ 447 h 447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29" h="447">
                    <a:moveTo>
                      <a:pt x="127" y="418"/>
                    </a:moveTo>
                    <a:lnTo>
                      <a:pt x="130" y="430"/>
                    </a:lnTo>
                    <a:lnTo>
                      <a:pt x="139" y="442"/>
                    </a:lnTo>
                    <a:lnTo>
                      <a:pt x="153" y="446"/>
                    </a:lnTo>
                    <a:lnTo>
                      <a:pt x="158" y="446"/>
                    </a:lnTo>
                    <a:lnTo>
                      <a:pt x="171" y="442"/>
                    </a:lnTo>
                    <a:lnTo>
                      <a:pt x="181" y="430"/>
                    </a:lnTo>
                    <a:lnTo>
                      <a:pt x="184" y="418"/>
                    </a:lnTo>
                    <a:lnTo>
                      <a:pt x="184" y="210"/>
                    </a:lnTo>
                    <a:lnTo>
                      <a:pt x="184" y="47"/>
                    </a:lnTo>
                    <a:lnTo>
                      <a:pt x="185" y="42"/>
                    </a:lnTo>
                    <a:lnTo>
                      <a:pt x="189" y="40"/>
                    </a:lnTo>
                    <a:lnTo>
                      <a:pt x="193" y="42"/>
                    </a:lnTo>
                    <a:lnTo>
                      <a:pt x="195" y="47"/>
                    </a:lnTo>
                    <a:lnTo>
                      <a:pt x="195" y="198"/>
                    </a:lnTo>
                    <a:lnTo>
                      <a:pt x="197" y="206"/>
                    </a:lnTo>
                    <a:lnTo>
                      <a:pt x="203" y="213"/>
                    </a:lnTo>
                    <a:lnTo>
                      <a:pt x="212" y="215"/>
                    </a:lnTo>
                    <a:lnTo>
                      <a:pt x="221" y="213"/>
                    </a:lnTo>
                    <a:lnTo>
                      <a:pt x="227" y="206"/>
                    </a:lnTo>
                    <a:lnTo>
                      <a:pt x="228" y="198"/>
                    </a:lnTo>
                    <a:lnTo>
                      <a:pt x="228" y="20"/>
                    </a:lnTo>
                    <a:lnTo>
                      <a:pt x="227" y="10"/>
                    </a:lnTo>
                    <a:lnTo>
                      <a:pt x="221" y="2"/>
                    </a:lnTo>
                    <a:lnTo>
                      <a:pt x="212" y="0"/>
                    </a:lnTo>
                    <a:lnTo>
                      <a:pt x="17" y="0"/>
                    </a:lnTo>
                    <a:lnTo>
                      <a:pt x="8" y="2"/>
                    </a:lnTo>
                    <a:lnTo>
                      <a:pt x="2" y="10"/>
                    </a:lnTo>
                    <a:lnTo>
                      <a:pt x="0" y="20"/>
                    </a:lnTo>
                    <a:lnTo>
                      <a:pt x="0" y="198"/>
                    </a:lnTo>
                    <a:lnTo>
                      <a:pt x="2" y="206"/>
                    </a:lnTo>
                    <a:lnTo>
                      <a:pt x="8" y="213"/>
                    </a:lnTo>
                    <a:lnTo>
                      <a:pt x="17" y="215"/>
                    </a:lnTo>
                    <a:lnTo>
                      <a:pt x="26" y="213"/>
                    </a:lnTo>
                    <a:lnTo>
                      <a:pt x="32" y="206"/>
                    </a:lnTo>
                    <a:lnTo>
                      <a:pt x="34" y="198"/>
                    </a:lnTo>
                    <a:lnTo>
                      <a:pt x="34" y="47"/>
                    </a:lnTo>
                    <a:lnTo>
                      <a:pt x="36" y="42"/>
                    </a:lnTo>
                    <a:lnTo>
                      <a:pt x="42" y="40"/>
                    </a:lnTo>
                    <a:lnTo>
                      <a:pt x="44" y="42"/>
                    </a:lnTo>
                    <a:lnTo>
                      <a:pt x="46" y="47"/>
                    </a:lnTo>
                    <a:lnTo>
                      <a:pt x="46" y="210"/>
                    </a:lnTo>
                    <a:lnTo>
                      <a:pt x="46" y="418"/>
                    </a:lnTo>
                    <a:lnTo>
                      <a:pt x="48" y="430"/>
                    </a:lnTo>
                    <a:lnTo>
                      <a:pt x="58" y="442"/>
                    </a:lnTo>
                    <a:lnTo>
                      <a:pt x="71" y="446"/>
                    </a:lnTo>
                    <a:lnTo>
                      <a:pt x="78" y="446"/>
                    </a:lnTo>
                    <a:lnTo>
                      <a:pt x="91" y="442"/>
                    </a:lnTo>
                    <a:lnTo>
                      <a:pt x="100" y="430"/>
                    </a:lnTo>
                    <a:lnTo>
                      <a:pt x="104" y="418"/>
                    </a:lnTo>
                    <a:lnTo>
                      <a:pt x="104" y="221"/>
                    </a:lnTo>
                    <a:lnTo>
                      <a:pt x="106" y="213"/>
                    </a:lnTo>
                    <a:lnTo>
                      <a:pt x="115" y="210"/>
                    </a:lnTo>
                    <a:lnTo>
                      <a:pt x="123" y="213"/>
                    </a:lnTo>
                    <a:lnTo>
                      <a:pt x="127" y="221"/>
                    </a:lnTo>
                    <a:lnTo>
                      <a:pt x="127" y="418"/>
                    </a:lnTo>
                  </a:path>
                </a:pathLst>
              </a:custGeom>
              <a:solidFill>
                <a:srgbClr val="00A8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DE">
                  <a:latin typeface="Montserrat" panose="00000500000000000000" pitchFamily="2" charset="0"/>
                </a:endParaRPr>
              </a:p>
            </p:txBody>
          </p:sp>
          <p:sp>
            <p:nvSpPr>
              <p:cNvPr id="70687" name="Freeform 39">
                <a:extLst>
                  <a:ext uri="{FF2B5EF4-FFF2-40B4-BE49-F238E27FC236}">
                    <a16:creationId xmlns:a16="http://schemas.microsoft.com/office/drawing/2014/main" id="{E3D7C34A-C7E1-C2F5-BA77-B951A9320D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1" y="1393"/>
                <a:ext cx="98" cy="100"/>
              </a:xfrm>
              <a:custGeom>
                <a:avLst/>
                <a:gdLst>
                  <a:gd name="T0" fmla="*/ 0 w 98"/>
                  <a:gd name="T1" fmla="*/ 49 h 100"/>
                  <a:gd name="T2" fmla="*/ 3 w 98"/>
                  <a:gd name="T3" fmla="*/ 31 h 100"/>
                  <a:gd name="T4" fmla="*/ 12 w 98"/>
                  <a:gd name="T5" fmla="*/ 18 h 100"/>
                  <a:gd name="T6" fmla="*/ 24 w 98"/>
                  <a:gd name="T7" fmla="*/ 6 h 100"/>
                  <a:gd name="T8" fmla="*/ 41 w 98"/>
                  <a:gd name="T9" fmla="*/ 0 h 100"/>
                  <a:gd name="T10" fmla="*/ 56 w 98"/>
                  <a:gd name="T11" fmla="*/ 0 h 100"/>
                  <a:gd name="T12" fmla="*/ 72 w 98"/>
                  <a:gd name="T13" fmla="*/ 6 h 100"/>
                  <a:gd name="T14" fmla="*/ 87 w 98"/>
                  <a:gd name="T15" fmla="*/ 18 h 100"/>
                  <a:gd name="T16" fmla="*/ 93 w 98"/>
                  <a:gd name="T17" fmla="*/ 31 h 100"/>
                  <a:gd name="T18" fmla="*/ 97 w 98"/>
                  <a:gd name="T19" fmla="*/ 49 h 100"/>
                  <a:gd name="T20" fmla="*/ 93 w 98"/>
                  <a:gd name="T21" fmla="*/ 68 h 100"/>
                  <a:gd name="T22" fmla="*/ 87 w 98"/>
                  <a:gd name="T23" fmla="*/ 83 h 100"/>
                  <a:gd name="T24" fmla="*/ 72 w 98"/>
                  <a:gd name="T25" fmla="*/ 93 h 100"/>
                  <a:gd name="T26" fmla="*/ 56 w 98"/>
                  <a:gd name="T27" fmla="*/ 99 h 100"/>
                  <a:gd name="T28" fmla="*/ 41 w 98"/>
                  <a:gd name="T29" fmla="*/ 99 h 100"/>
                  <a:gd name="T30" fmla="*/ 24 w 98"/>
                  <a:gd name="T31" fmla="*/ 93 h 100"/>
                  <a:gd name="T32" fmla="*/ 12 w 98"/>
                  <a:gd name="T33" fmla="*/ 83 h 100"/>
                  <a:gd name="T34" fmla="*/ 3 w 98"/>
                  <a:gd name="T35" fmla="*/ 68 h 100"/>
                  <a:gd name="T36" fmla="*/ 0 w 98"/>
                  <a:gd name="T37" fmla="*/ 49 h 1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98"/>
                  <a:gd name="T58" fmla="*/ 0 h 100"/>
                  <a:gd name="T59" fmla="*/ 98 w 98"/>
                  <a:gd name="T60" fmla="*/ 100 h 10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98" h="100">
                    <a:moveTo>
                      <a:pt x="0" y="49"/>
                    </a:moveTo>
                    <a:lnTo>
                      <a:pt x="3" y="31"/>
                    </a:lnTo>
                    <a:lnTo>
                      <a:pt x="12" y="18"/>
                    </a:lnTo>
                    <a:lnTo>
                      <a:pt x="24" y="6"/>
                    </a:lnTo>
                    <a:lnTo>
                      <a:pt x="41" y="0"/>
                    </a:lnTo>
                    <a:lnTo>
                      <a:pt x="56" y="0"/>
                    </a:lnTo>
                    <a:lnTo>
                      <a:pt x="72" y="6"/>
                    </a:lnTo>
                    <a:lnTo>
                      <a:pt x="87" y="18"/>
                    </a:lnTo>
                    <a:lnTo>
                      <a:pt x="93" y="31"/>
                    </a:lnTo>
                    <a:lnTo>
                      <a:pt x="97" y="49"/>
                    </a:lnTo>
                    <a:lnTo>
                      <a:pt x="93" y="68"/>
                    </a:lnTo>
                    <a:lnTo>
                      <a:pt x="87" y="83"/>
                    </a:lnTo>
                    <a:lnTo>
                      <a:pt x="72" y="93"/>
                    </a:lnTo>
                    <a:lnTo>
                      <a:pt x="56" y="99"/>
                    </a:lnTo>
                    <a:lnTo>
                      <a:pt x="41" y="99"/>
                    </a:lnTo>
                    <a:lnTo>
                      <a:pt x="24" y="93"/>
                    </a:lnTo>
                    <a:lnTo>
                      <a:pt x="12" y="83"/>
                    </a:lnTo>
                    <a:lnTo>
                      <a:pt x="3" y="68"/>
                    </a:lnTo>
                    <a:lnTo>
                      <a:pt x="0" y="49"/>
                    </a:lnTo>
                  </a:path>
                </a:pathLst>
              </a:custGeom>
              <a:solidFill>
                <a:srgbClr val="00A8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DE">
                  <a:latin typeface="Montserrat" panose="00000500000000000000" pitchFamily="2" charset="0"/>
                </a:endParaRPr>
              </a:p>
            </p:txBody>
          </p:sp>
          <p:sp>
            <p:nvSpPr>
              <p:cNvPr id="70688" name="Freeform 40">
                <a:extLst>
                  <a:ext uri="{FF2B5EF4-FFF2-40B4-BE49-F238E27FC236}">
                    <a16:creationId xmlns:a16="http://schemas.microsoft.com/office/drawing/2014/main" id="{AB810701-B684-D41B-66FC-0781DD259D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5" y="1393"/>
                <a:ext cx="230" cy="569"/>
              </a:xfrm>
              <a:custGeom>
                <a:avLst/>
                <a:gdLst>
                  <a:gd name="T0" fmla="*/ 130 w 230"/>
                  <a:gd name="T1" fmla="*/ 552 h 569"/>
                  <a:gd name="T2" fmla="*/ 153 w 230"/>
                  <a:gd name="T3" fmla="*/ 568 h 569"/>
                  <a:gd name="T4" fmla="*/ 171 w 230"/>
                  <a:gd name="T5" fmla="*/ 564 h 569"/>
                  <a:gd name="T6" fmla="*/ 184 w 230"/>
                  <a:gd name="T7" fmla="*/ 539 h 569"/>
                  <a:gd name="T8" fmla="*/ 184 w 230"/>
                  <a:gd name="T9" fmla="*/ 168 h 569"/>
                  <a:gd name="T10" fmla="*/ 189 w 230"/>
                  <a:gd name="T11" fmla="*/ 161 h 569"/>
                  <a:gd name="T12" fmla="*/ 195 w 230"/>
                  <a:gd name="T13" fmla="*/ 168 h 569"/>
                  <a:gd name="T14" fmla="*/ 197 w 230"/>
                  <a:gd name="T15" fmla="*/ 327 h 569"/>
                  <a:gd name="T16" fmla="*/ 212 w 230"/>
                  <a:gd name="T17" fmla="*/ 336 h 569"/>
                  <a:gd name="T18" fmla="*/ 227 w 230"/>
                  <a:gd name="T19" fmla="*/ 327 h 569"/>
                  <a:gd name="T20" fmla="*/ 229 w 230"/>
                  <a:gd name="T21" fmla="*/ 140 h 569"/>
                  <a:gd name="T22" fmla="*/ 221 w 230"/>
                  <a:gd name="T23" fmla="*/ 122 h 569"/>
                  <a:gd name="T24" fmla="*/ 17 w 230"/>
                  <a:gd name="T25" fmla="*/ 120 h 569"/>
                  <a:gd name="T26" fmla="*/ 2 w 230"/>
                  <a:gd name="T27" fmla="*/ 130 h 569"/>
                  <a:gd name="T28" fmla="*/ 0 w 230"/>
                  <a:gd name="T29" fmla="*/ 320 h 569"/>
                  <a:gd name="T30" fmla="*/ 8 w 230"/>
                  <a:gd name="T31" fmla="*/ 334 h 569"/>
                  <a:gd name="T32" fmla="*/ 26 w 230"/>
                  <a:gd name="T33" fmla="*/ 334 h 569"/>
                  <a:gd name="T34" fmla="*/ 34 w 230"/>
                  <a:gd name="T35" fmla="*/ 320 h 569"/>
                  <a:gd name="T36" fmla="*/ 36 w 230"/>
                  <a:gd name="T37" fmla="*/ 163 h 569"/>
                  <a:gd name="T38" fmla="*/ 44 w 230"/>
                  <a:gd name="T39" fmla="*/ 163 h 569"/>
                  <a:gd name="T40" fmla="*/ 46 w 230"/>
                  <a:gd name="T41" fmla="*/ 331 h 569"/>
                  <a:gd name="T42" fmla="*/ 48 w 230"/>
                  <a:gd name="T43" fmla="*/ 552 h 569"/>
                  <a:gd name="T44" fmla="*/ 71 w 230"/>
                  <a:gd name="T45" fmla="*/ 568 h 569"/>
                  <a:gd name="T46" fmla="*/ 91 w 230"/>
                  <a:gd name="T47" fmla="*/ 564 h 569"/>
                  <a:gd name="T48" fmla="*/ 104 w 230"/>
                  <a:gd name="T49" fmla="*/ 539 h 569"/>
                  <a:gd name="T50" fmla="*/ 106 w 230"/>
                  <a:gd name="T51" fmla="*/ 334 h 569"/>
                  <a:gd name="T52" fmla="*/ 123 w 230"/>
                  <a:gd name="T53" fmla="*/ 334 h 569"/>
                  <a:gd name="T54" fmla="*/ 127 w 230"/>
                  <a:gd name="T55" fmla="*/ 539 h 569"/>
                  <a:gd name="T56" fmla="*/ 68 w 230"/>
                  <a:gd name="T57" fmla="*/ 34 h 569"/>
                  <a:gd name="T58" fmla="*/ 90 w 230"/>
                  <a:gd name="T59" fmla="*/ 7 h 569"/>
                  <a:gd name="T60" fmla="*/ 123 w 230"/>
                  <a:gd name="T61" fmla="*/ 0 h 569"/>
                  <a:gd name="T62" fmla="*/ 155 w 230"/>
                  <a:gd name="T63" fmla="*/ 19 h 569"/>
                  <a:gd name="T64" fmla="*/ 165 w 230"/>
                  <a:gd name="T65" fmla="*/ 52 h 569"/>
                  <a:gd name="T66" fmla="*/ 155 w 230"/>
                  <a:gd name="T67" fmla="*/ 89 h 569"/>
                  <a:gd name="T68" fmla="*/ 123 w 230"/>
                  <a:gd name="T69" fmla="*/ 106 h 569"/>
                  <a:gd name="T70" fmla="*/ 90 w 230"/>
                  <a:gd name="T71" fmla="*/ 100 h 569"/>
                  <a:gd name="T72" fmla="*/ 68 w 230"/>
                  <a:gd name="T73" fmla="*/ 72 h 569"/>
                  <a:gd name="T74" fmla="*/ 127 w 230"/>
                  <a:gd name="T75" fmla="*/ 539 h 569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30"/>
                  <a:gd name="T115" fmla="*/ 0 h 569"/>
                  <a:gd name="T116" fmla="*/ 230 w 230"/>
                  <a:gd name="T117" fmla="*/ 569 h 569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30" h="569">
                    <a:moveTo>
                      <a:pt x="127" y="539"/>
                    </a:moveTo>
                    <a:lnTo>
                      <a:pt x="130" y="552"/>
                    </a:lnTo>
                    <a:lnTo>
                      <a:pt x="139" y="564"/>
                    </a:lnTo>
                    <a:lnTo>
                      <a:pt x="153" y="568"/>
                    </a:lnTo>
                    <a:lnTo>
                      <a:pt x="158" y="568"/>
                    </a:lnTo>
                    <a:lnTo>
                      <a:pt x="171" y="564"/>
                    </a:lnTo>
                    <a:lnTo>
                      <a:pt x="181" y="552"/>
                    </a:lnTo>
                    <a:lnTo>
                      <a:pt x="184" y="539"/>
                    </a:lnTo>
                    <a:lnTo>
                      <a:pt x="184" y="331"/>
                    </a:lnTo>
                    <a:lnTo>
                      <a:pt x="184" y="168"/>
                    </a:lnTo>
                    <a:lnTo>
                      <a:pt x="186" y="163"/>
                    </a:lnTo>
                    <a:lnTo>
                      <a:pt x="189" y="161"/>
                    </a:lnTo>
                    <a:lnTo>
                      <a:pt x="193" y="163"/>
                    </a:lnTo>
                    <a:lnTo>
                      <a:pt x="195" y="168"/>
                    </a:lnTo>
                    <a:lnTo>
                      <a:pt x="195" y="320"/>
                    </a:lnTo>
                    <a:lnTo>
                      <a:pt x="197" y="327"/>
                    </a:lnTo>
                    <a:lnTo>
                      <a:pt x="203" y="334"/>
                    </a:lnTo>
                    <a:lnTo>
                      <a:pt x="212" y="336"/>
                    </a:lnTo>
                    <a:lnTo>
                      <a:pt x="221" y="334"/>
                    </a:lnTo>
                    <a:lnTo>
                      <a:pt x="227" y="327"/>
                    </a:lnTo>
                    <a:lnTo>
                      <a:pt x="229" y="320"/>
                    </a:lnTo>
                    <a:lnTo>
                      <a:pt x="229" y="140"/>
                    </a:lnTo>
                    <a:lnTo>
                      <a:pt x="227" y="130"/>
                    </a:lnTo>
                    <a:lnTo>
                      <a:pt x="221" y="122"/>
                    </a:lnTo>
                    <a:lnTo>
                      <a:pt x="212" y="120"/>
                    </a:lnTo>
                    <a:lnTo>
                      <a:pt x="17" y="120"/>
                    </a:lnTo>
                    <a:lnTo>
                      <a:pt x="8" y="122"/>
                    </a:lnTo>
                    <a:lnTo>
                      <a:pt x="2" y="130"/>
                    </a:lnTo>
                    <a:lnTo>
                      <a:pt x="0" y="140"/>
                    </a:lnTo>
                    <a:lnTo>
                      <a:pt x="0" y="320"/>
                    </a:lnTo>
                    <a:lnTo>
                      <a:pt x="2" y="327"/>
                    </a:lnTo>
                    <a:lnTo>
                      <a:pt x="8" y="334"/>
                    </a:lnTo>
                    <a:lnTo>
                      <a:pt x="17" y="336"/>
                    </a:lnTo>
                    <a:lnTo>
                      <a:pt x="26" y="334"/>
                    </a:lnTo>
                    <a:lnTo>
                      <a:pt x="32" y="327"/>
                    </a:lnTo>
                    <a:lnTo>
                      <a:pt x="34" y="320"/>
                    </a:lnTo>
                    <a:lnTo>
                      <a:pt x="34" y="168"/>
                    </a:lnTo>
                    <a:lnTo>
                      <a:pt x="36" y="163"/>
                    </a:lnTo>
                    <a:lnTo>
                      <a:pt x="42" y="161"/>
                    </a:lnTo>
                    <a:lnTo>
                      <a:pt x="44" y="163"/>
                    </a:lnTo>
                    <a:lnTo>
                      <a:pt x="46" y="168"/>
                    </a:lnTo>
                    <a:lnTo>
                      <a:pt x="46" y="331"/>
                    </a:lnTo>
                    <a:lnTo>
                      <a:pt x="46" y="539"/>
                    </a:lnTo>
                    <a:lnTo>
                      <a:pt x="48" y="552"/>
                    </a:lnTo>
                    <a:lnTo>
                      <a:pt x="58" y="564"/>
                    </a:lnTo>
                    <a:lnTo>
                      <a:pt x="71" y="568"/>
                    </a:lnTo>
                    <a:lnTo>
                      <a:pt x="78" y="568"/>
                    </a:lnTo>
                    <a:lnTo>
                      <a:pt x="91" y="564"/>
                    </a:lnTo>
                    <a:lnTo>
                      <a:pt x="100" y="552"/>
                    </a:lnTo>
                    <a:lnTo>
                      <a:pt x="104" y="539"/>
                    </a:lnTo>
                    <a:lnTo>
                      <a:pt x="104" y="342"/>
                    </a:lnTo>
                    <a:lnTo>
                      <a:pt x="106" y="334"/>
                    </a:lnTo>
                    <a:lnTo>
                      <a:pt x="115" y="331"/>
                    </a:lnTo>
                    <a:lnTo>
                      <a:pt x="123" y="334"/>
                    </a:lnTo>
                    <a:lnTo>
                      <a:pt x="127" y="342"/>
                    </a:lnTo>
                    <a:lnTo>
                      <a:pt x="127" y="539"/>
                    </a:lnTo>
                    <a:lnTo>
                      <a:pt x="64" y="52"/>
                    </a:lnTo>
                    <a:lnTo>
                      <a:pt x="68" y="34"/>
                    </a:lnTo>
                    <a:lnTo>
                      <a:pt x="76" y="19"/>
                    </a:lnTo>
                    <a:lnTo>
                      <a:pt x="90" y="7"/>
                    </a:lnTo>
                    <a:lnTo>
                      <a:pt x="106" y="0"/>
                    </a:lnTo>
                    <a:lnTo>
                      <a:pt x="123" y="0"/>
                    </a:lnTo>
                    <a:lnTo>
                      <a:pt x="139" y="7"/>
                    </a:lnTo>
                    <a:lnTo>
                      <a:pt x="155" y="19"/>
                    </a:lnTo>
                    <a:lnTo>
                      <a:pt x="161" y="34"/>
                    </a:lnTo>
                    <a:lnTo>
                      <a:pt x="165" y="52"/>
                    </a:lnTo>
                    <a:lnTo>
                      <a:pt x="161" y="72"/>
                    </a:lnTo>
                    <a:lnTo>
                      <a:pt x="155" y="89"/>
                    </a:lnTo>
                    <a:lnTo>
                      <a:pt x="139" y="100"/>
                    </a:lnTo>
                    <a:lnTo>
                      <a:pt x="123" y="106"/>
                    </a:lnTo>
                    <a:lnTo>
                      <a:pt x="106" y="106"/>
                    </a:lnTo>
                    <a:lnTo>
                      <a:pt x="90" y="100"/>
                    </a:lnTo>
                    <a:lnTo>
                      <a:pt x="76" y="89"/>
                    </a:lnTo>
                    <a:lnTo>
                      <a:pt x="68" y="72"/>
                    </a:lnTo>
                    <a:lnTo>
                      <a:pt x="64" y="52"/>
                    </a:lnTo>
                    <a:lnTo>
                      <a:pt x="127" y="539"/>
                    </a:lnTo>
                  </a:path>
                </a:pathLst>
              </a:custGeom>
              <a:solidFill>
                <a:srgbClr val="336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DE">
                  <a:latin typeface="Montserrat" panose="00000500000000000000" pitchFamily="2" charset="0"/>
                </a:endParaRPr>
              </a:p>
            </p:txBody>
          </p:sp>
          <p:sp>
            <p:nvSpPr>
              <p:cNvPr id="70689" name="Freeform 41">
                <a:extLst>
                  <a:ext uri="{FF2B5EF4-FFF2-40B4-BE49-F238E27FC236}">
                    <a16:creationId xmlns:a16="http://schemas.microsoft.com/office/drawing/2014/main" id="{C30DC5DC-BA98-8E24-2AB0-2ADFE85DD6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5" y="1515"/>
                <a:ext cx="230" cy="447"/>
              </a:xfrm>
              <a:custGeom>
                <a:avLst/>
                <a:gdLst>
                  <a:gd name="T0" fmla="*/ 127 w 230"/>
                  <a:gd name="T1" fmla="*/ 418 h 447"/>
                  <a:gd name="T2" fmla="*/ 130 w 230"/>
                  <a:gd name="T3" fmla="*/ 430 h 447"/>
                  <a:gd name="T4" fmla="*/ 139 w 230"/>
                  <a:gd name="T5" fmla="*/ 442 h 447"/>
                  <a:gd name="T6" fmla="*/ 153 w 230"/>
                  <a:gd name="T7" fmla="*/ 446 h 447"/>
                  <a:gd name="T8" fmla="*/ 158 w 230"/>
                  <a:gd name="T9" fmla="*/ 446 h 447"/>
                  <a:gd name="T10" fmla="*/ 171 w 230"/>
                  <a:gd name="T11" fmla="*/ 442 h 447"/>
                  <a:gd name="T12" fmla="*/ 181 w 230"/>
                  <a:gd name="T13" fmla="*/ 430 h 447"/>
                  <a:gd name="T14" fmla="*/ 184 w 230"/>
                  <a:gd name="T15" fmla="*/ 418 h 447"/>
                  <a:gd name="T16" fmla="*/ 184 w 230"/>
                  <a:gd name="T17" fmla="*/ 210 h 447"/>
                  <a:gd name="T18" fmla="*/ 184 w 230"/>
                  <a:gd name="T19" fmla="*/ 47 h 447"/>
                  <a:gd name="T20" fmla="*/ 186 w 230"/>
                  <a:gd name="T21" fmla="*/ 42 h 447"/>
                  <a:gd name="T22" fmla="*/ 189 w 230"/>
                  <a:gd name="T23" fmla="*/ 40 h 447"/>
                  <a:gd name="T24" fmla="*/ 193 w 230"/>
                  <a:gd name="T25" fmla="*/ 42 h 447"/>
                  <a:gd name="T26" fmla="*/ 195 w 230"/>
                  <a:gd name="T27" fmla="*/ 47 h 447"/>
                  <a:gd name="T28" fmla="*/ 195 w 230"/>
                  <a:gd name="T29" fmla="*/ 198 h 447"/>
                  <a:gd name="T30" fmla="*/ 197 w 230"/>
                  <a:gd name="T31" fmla="*/ 206 h 447"/>
                  <a:gd name="T32" fmla="*/ 203 w 230"/>
                  <a:gd name="T33" fmla="*/ 213 h 447"/>
                  <a:gd name="T34" fmla="*/ 212 w 230"/>
                  <a:gd name="T35" fmla="*/ 215 h 447"/>
                  <a:gd name="T36" fmla="*/ 221 w 230"/>
                  <a:gd name="T37" fmla="*/ 213 h 447"/>
                  <a:gd name="T38" fmla="*/ 227 w 230"/>
                  <a:gd name="T39" fmla="*/ 206 h 447"/>
                  <a:gd name="T40" fmla="*/ 229 w 230"/>
                  <a:gd name="T41" fmla="*/ 198 h 447"/>
                  <a:gd name="T42" fmla="*/ 229 w 230"/>
                  <a:gd name="T43" fmla="*/ 20 h 447"/>
                  <a:gd name="T44" fmla="*/ 227 w 230"/>
                  <a:gd name="T45" fmla="*/ 10 h 447"/>
                  <a:gd name="T46" fmla="*/ 221 w 230"/>
                  <a:gd name="T47" fmla="*/ 2 h 447"/>
                  <a:gd name="T48" fmla="*/ 212 w 230"/>
                  <a:gd name="T49" fmla="*/ 0 h 447"/>
                  <a:gd name="T50" fmla="*/ 17 w 230"/>
                  <a:gd name="T51" fmla="*/ 0 h 447"/>
                  <a:gd name="T52" fmla="*/ 8 w 230"/>
                  <a:gd name="T53" fmla="*/ 2 h 447"/>
                  <a:gd name="T54" fmla="*/ 2 w 230"/>
                  <a:gd name="T55" fmla="*/ 10 h 447"/>
                  <a:gd name="T56" fmla="*/ 0 w 230"/>
                  <a:gd name="T57" fmla="*/ 20 h 447"/>
                  <a:gd name="T58" fmla="*/ 0 w 230"/>
                  <a:gd name="T59" fmla="*/ 198 h 447"/>
                  <a:gd name="T60" fmla="*/ 2 w 230"/>
                  <a:gd name="T61" fmla="*/ 206 h 447"/>
                  <a:gd name="T62" fmla="*/ 8 w 230"/>
                  <a:gd name="T63" fmla="*/ 213 h 447"/>
                  <a:gd name="T64" fmla="*/ 17 w 230"/>
                  <a:gd name="T65" fmla="*/ 215 h 447"/>
                  <a:gd name="T66" fmla="*/ 26 w 230"/>
                  <a:gd name="T67" fmla="*/ 213 h 447"/>
                  <a:gd name="T68" fmla="*/ 32 w 230"/>
                  <a:gd name="T69" fmla="*/ 206 h 447"/>
                  <a:gd name="T70" fmla="*/ 34 w 230"/>
                  <a:gd name="T71" fmla="*/ 198 h 447"/>
                  <a:gd name="T72" fmla="*/ 34 w 230"/>
                  <a:gd name="T73" fmla="*/ 47 h 447"/>
                  <a:gd name="T74" fmla="*/ 36 w 230"/>
                  <a:gd name="T75" fmla="*/ 42 h 447"/>
                  <a:gd name="T76" fmla="*/ 42 w 230"/>
                  <a:gd name="T77" fmla="*/ 40 h 447"/>
                  <a:gd name="T78" fmla="*/ 44 w 230"/>
                  <a:gd name="T79" fmla="*/ 42 h 447"/>
                  <a:gd name="T80" fmla="*/ 46 w 230"/>
                  <a:gd name="T81" fmla="*/ 47 h 447"/>
                  <a:gd name="T82" fmla="*/ 46 w 230"/>
                  <a:gd name="T83" fmla="*/ 210 h 447"/>
                  <a:gd name="T84" fmla="*/ 46 w 230"/>
                  <a:gd name="T85" fmla="*/ 418 h 447"/>
                  <a:gd name="T86" fmla="*/ 48 w 230"/>
                  <a:gd name="T87" fmla="*/ 430 h 447"/>
                  <a:gd name="T88" fmla="*/ 58 w 230"/>
                  <a:gd name="T89" fmla="*/ 442 h 447"/>
                  <a:gd name="T90" fmla="*/ 71 w 230"/>
                  <a:gd name="T91" fmla="*/ 446 h 447"/>
                  <a:gd name="T92" fmla="*/ 78 w 230"/>
                  <a:gd name="T93" fmla="*/ 446 h 447"/>
                  <a:gd name="T94" fmla="*/ 91 w 230"/>
                  <a:gd name="T95" fmla="*/ 442 h 447"/>
                  <a:gd name="T96" fmla="*/ 100 w 230"/>
                  <a:gd name="T97" fmla="*/ 430 h 447"/>
                  <a:gd name="T98" fmla="*/ 104 w 230"/>
                  <a:gd name="T99" fmla="*/ 418 h 447"/>
                  <a:gd name="T100" fmla="*/ 104 w 230"/>
                  <a:gd name="T101" fmla="*/ 221 h 447"/>
                  <a:gd name="T102" fmla="*/ 106 w 230"/>
                  <a:gd name="T103" fmla="*/ 213 h 447"/>
                  <a:gd name="T104" fmla="*/ 115 w 230"/>
                  <a:gd name="T105" fmla="*/ 210 h 447"/>
                  <a:gd name="T106" fmla="*/ 123 w 230"/>
                  <a:gd name="T107" fmla="*/ 213 h 447"/>
                  <a:gd name="T108" fmla="*/ 127 w 230"/>
                  <a:gd name="T109" fmla="*/ 221 h 447"/>
                  <a:gd name="T110" fmla="*/ 127 w 230"/>
                  <a:gd name="T111" fmla="*/ 418 h 44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30"/>
                  <a:gd name="T169" fmla="*/ 0 h 447"/>
                  <a:gd name="T170" fmla="*/ 230 w 230"/>
                  <a:gd name="T171" fmla="*/ 447 h 447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30" h="447">
                    <a:moveTo>
                      <a:pt x="127" y="418"/>
                    </a:moveTo>
                    <a:lnTo>
                      <a:pt x="130" y="430"/>
                    </a:lnTo>
                    <a:lnTo>
                      <a:pt x="139" y="442"/>
                    </a:lnTo>
                    <a:lnTo>
                      <a:pt x="153" y="446"/>
                    </a:lnTo>
                    <a:lnTo>
                      <a:pt x="158" y="446"/>
                    </a:lnTo>
                    <a:lnTo>
                      <a:pt x="171" y="442"/>
                    </a:lnTo>
                    <a:lnTo>
                      <a:pt x="181" y="430"/>
                    </a:lnTo>
                    <a:lnTo>
                      <a:pt x="184" y="418"/>
                    </a:lnTo>
                    <a:lnTo>
                      <a:pt x="184" y="210"/>
                    </a:lnTo>
                    <a:lnTo>
                      <a:pt x="184" y="47"/>
                    </a:lnTo>
                    <a:lnTo>
                      <a:pt x="186" y="42"/>
                    </a:lnTo>
                    <a:lnTo>
                      <a:pt x="189" y="40"/>
                    </a:lnTo>
                    <a:lnTo>
                      <a:pt x="193" y="42"/>
                    </a:lnTo>
                    <a:lnTo>
                      <a:pt x="195" y="47"/>
                    </a:lnTo>
                    <a:lnTo>
                      <a:pt x="195" y="198"/>
                    </a:lnTo>
                    <a:lnTo>
                      <a:pt x="197" y="206"/>
                    </a:lnTo>
                    <a:lnTo>
                      <a:pt x="203" y="213"/>
                    </a:lnTo>
                    <a:lnTo>
                      <a:pt x="212" y="215"/>
                    </a:lnTo>
                    <a:lnTo>
                      <a:pt x="221" y="213"/>
                    </a:lnTo>
                    <a:lnTo>
                      <a:pt x="227" y="206"/>
                    </a:lnTo>
                    <a:lnTo>
                      <a:pt x="229" y="198"/>
                    </a:lnTo>
                    <a:lnTo>
                      <a:pt x="229" y="20"/>
                    </a:lnTo>
                    <a:lnTo>
                      <a:pt x="227" y="10"/>
                    </a:lnTo>
                    <a:lnTo>
                      <a:pt x="221" y="2"/>
                    </a:lnTo>
                    <a:lnTo>
                      <a:pt x="212" y="0"/>
                    </a:lnTo>
                    <a:lnTo>
                      <a:pt x="17" y="0"/>
                    </a:lnTo>
                    <a:lnTo>
                      <a:pt x="8" y="2"/>
                    </a:lnTo>
                    <a:lnTo>
                      <a:pt x="2" y="10"/>
                    </a:lnTo>
                    <a:lnTo>
                      <a:pt x="0" y="20"/>
                    </a:lnTo>
                    <a:lnTo>
                      <a:pt x="0" y="198"/>
                    </a:lnTo>
                    <a:lnTo>
                      <a:pt x="2" y="206"/>
                    </a:lnTo>
                    <a:lnTo>
                      <a:pt x="8" y="213"/>
                    </a:lnTo>
                    <a:lnTo>
                      <a:pt x="17" y="215"/>
                    </a:lnTo>
                    <a:lnTo>
                      <a:pt x="26" y="213"/>
                    </a:lnTo>
                    <a:lnTo>
                      <a:pt x="32" y="206"/>
                    </a:lnTo>
                    <a:lnTo>
                      <a:pt x="34" y="198"/>
                    </a:lnTo>
                    <a:lnTo>
                      <a:pt x="34" y="47"/>
                    </a:lnTo>
                    <a:lnTo>
                      <a:pt x="36" y="42"/>
                    </a:lnTo>
                    <a:lnTo>
                      <a:pt x="42" y="40"/>
                    </a:lnTo>
                    <a:lnTo>
                      <a:pt x="44" y="42"/>
                    </a:lnTo>
                    <a:lnTo>
                      <a:pt x="46" y="47"/>
                    </a:lnTo>
                    <a:lnTo>
                      <a:pt x="46" y="210"/>
                    </a:lnTo>
                    <a:lnTo>
                      <a:pt x="46" y="418"/>
                    </a:lnTo>
                    <a:lnTo>
                      <a:pt x="48" y="430"/>
                    </a:lnTo>
                    <a:lnTo>
                      <a:pt x="58" y="442"/>
                    </a:lnTo>
                    <a:lnTo>
                      <a:pt x="71" y="446"/>
                    </a:lnTo>
                    <a:lnTo>
                      <a:pt x="78" y="446"/>
                    </a:lnTo>
                    <a:lnTo>
                      <a:pt x="91" y="442"/>
                    </a:lnTo>
                    <a:lnTo>
                      <a:pt x="100" y="430"/>
                    </a:lnTo>
                    <a:lnTo>
                      <a:pt x="104" y="418"/>
                    </a:lnTo>
                    <a:lnTo>
                      <a:pt x="104" y="221"/>
                    </a:lnTo>
                    <a:lnTo>
                      <a:pt x="106" y="213"/>
                    </a:lnTo>
                    <a:lnTo>
                      <a:pt x="115" y="210"/>
                    </a:lnTo>
                    <a:lnTo>
                      <a:pt x="123" y="213"/>
                    </a:lnTo>
                    <a:lnTo>
                      <a:pt x="127" y="221"/>
                    </a:lnTo>
                    <a:lnTo>
                      <a:pt x="127" y="41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DE">
                  <a:latin typeface="Montserrat" panose="00000500000000000000" pitchFamily="2" charset="0"/>
                </a:endParaRPr>
              </a:p>
            </p:txBody>
          </p:sp>
          <p:sp>
            <p:nvSpPr>
              <p:cNvPr id="70690" name="Freeform 42">
                <a:extLst>
                  <a:ext uri="{FF2B5EF4-FFF2-40B4-BE49-F238E27FC236}">
                    <a16:creationId xmlns:a16="http://schemas.microsoft.com/office/drawing/2014/main" id="{F9852667-CA40-ED0A-B205-8EC96FC6C4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1" y="1393"/>
                <a:ext cx="98" cy="100"/>
              </a:xfrm>
              <a:custGeom>
                <a:avLst/>
                <a:gdLst>
                  <a:gd name="T0" fmla="*/ 0 w 98"/>
                  <a:gd name="T1" fmla="*/ 49 h 100"/>
                  <a:gd name="T2" fmla="*/ 4 w 98"/>
                  <a:gd name="T3" fmla="*/ 31 h 100"/>
                  <a:gd name="T4" fmla="*/ 12 w 98"/>
                  <a:gd name="T5" fmla="*/ 18 h 100"/>
                  <a:gd name="T6" fmla="*/ 25 w 98"/>
                  <a:gd name="T7" fmla="*/ 6 h 100"/>
                  <a:gd name="T8" fmla="*/ 41 w 98"/>
                  <a:gd name="T9" fmla="*/ 0 h 100"/>
                  <a:gd name="T10" fmla="*/ 56 w 98"/>
                  <a:gd name="T11" fmla="*/ 0 h 100"/>
                  <a:gd name="T12" fmla="*/ 72 w 98"/>
                  <a:gd name="T13" fmla="*/ 6 h 100"/>
                  <a:gd name="T14" fmla="*/ 87 w 98"/>
                  <a:gd name="T15" fmla="*/ 18 h 100"/>
                  <a:gd name="T16" fmla="*/ 93 w 98"/>
                  <a:gd name="T17" fmla="*/ 31 h 100"/>
                  <a:gd name="T18" fmla="*/ 97 w 98"/>
                  <a:gd name="T19" fmla="*/ 49 h 100"/>
                  <a:gd name="T20" fmla="*/ 93 w 98"/>
                  <a:gd name="T21" fmla="*/ 68 h 100"/>
                  <a:gd name="T22" fmla="*/ 87 w 98"/>
                  <a:gd name="T23" fmla="*/ 83 h 100"/>
                  <a:gd name="T24" fmla="*/ 72 w 98"/>
                  <a:gd name="T25" fmla="*/ 93 h 100"/>
                  <a:gd name="T26" fmla="*/ 56 w 98"/>
                  <a:gd name="T27" fmla="*/ 99 h 100"/>
                  <a:gd name="T28" fmla="*/ 41 w 98"/>
                  <a:gd name="T29" fmla="*/ 99 h 100"/>
                  <a:gd name="T30" fmla="*/ 25 w 98"/>
                  <a:gd name="T31" fmla="*/ 93 h 100"/>
                  <a:gd name="T32" fmla="*/ 12 w 98"/>
                  <a:gd name="T33" fmla="*/ 83 h 100"/>
                  <a:gd name="T34" fmla="*/ 4 w 98"/>
                  <a:gd name="T35" fmla="*/ 68 h 100"/>
                  <a:gd name="T36" fmla="*/ 0 w 98"/>
                  <a:gd name="T37" fmla="*/ 49 h 1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98"/>
                  <a:gd name="T58" fmla="*/ 0 h 100"/>
                  <a:gd name="T59" fmla="*/ 98 w 98"/>
                  <a:gd name="T60" fmla="*/ 100 h 10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98" h="100">
                    <a:moveTo>
                      <a:pt x="0" y="49"/>
                    </a:moveTo>
                    <a:lnTo>
                      <a:pt x="4" y="31"/>
                    </a:lnTo>
                    <a:lnTo>
                      <a:pt x="12" y="18"/>
                    </a:lnTo>
                    <a:lnTo>
                      <a:pt x="25" y="6"/>
                    </a:lnTo>
                    <a:lnTo>
                      <a:pt x="41" y="0"/>
                    </a:lnTo>
                    <a:lnTo>
                      <a:pt x="56" y="0"/>
                    </a:lnTo>
                    <a:lnTo>
                      <a:pt x="72" y="6"/>
                    </a:lnTo>
                    <a:lnTo>
                      <a:pt x="87" y="18"/>
                    </a:lnTo>
                    <a:lnTo>
                      <a:pt x="93" y="31"/>
                    </a:lnTo>
                    <a:lnTo>
                      <a:pt x="97" y="49"/>
                    </a:lnTo>
                    <a:lnTo>
                      <a:pt x="93" y="68"/>
                    </a:lnTo>
                    <a:lnTo>
                      <a:pt x="87" y="83"/>
                    </a:lnTo>
                    <a:lnTo>
                      <a:pt x="72" y="93"/>
                    </a:lnTo>
                    <a:lnTo>
                      <a:pt x="56" y="99"/>
                    </a:lnTo>
                    <a:lnTo>
                      <a:pt x="41" y="99"/>
                    </a:lnTo>
                    <a:lnTo>
                      <a:pt x="25" y="93"/>
                    </a:lnTo>
                    <a:lnTo>
                      <a:pt x="12" y="83"/>
                    </a:lnTo>
                    <a:lnTo>
                      <a:pt x="4" y="68"/>
                    </a:lnTo>
                    <a:lnTo>
                      <a:pt x="0" y="4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DE">
                  <a:latin typeface="Montserrat" panose="00000500000000000000" pitchFamily="2" charset="0"/>
                </a:endParaRPr>
              </a:p>
            </p:txBody>
          </p:sp>
          <p:sp>
            <p:nvSpPr>
              <p:cNvPr id="70691" name="Freeform 43">
                <a:extLst>
                  <a:ext uri="{FF2B5EF4-FFF2-40B4-BE49-F238E27FC236}">
                    <a16:creationId xmlns:a16="http://schemas.microsoft.com/office/drawing/2014/main" id="{27464BD8-A847-D7E3-E7DA-C676CBEA9A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1" y="1393"/>
                <a:ext cx="230" cy="569"/>
              </a:xfrm>
              <a:custGeom>
                <a:avLst/>
                <a:gdLst>
                  <a:gd name="T0" fmla="*/ 130 w 230"/>
                  <a:gd name="T1" fmla="*/ 552 h 569"/>
                  <a:gd name="T2" fmla="*/ 153 w 230"/>
                  <a:gd name="T3" fmla="*/ 568 h 569"/>
                  <a:gd name="T4" fmla="*/ 171 w 230"/>
                  <a:gd name="T5" fmla="*/ 564 h 569"/>
                  <a:gd name="T6" fmla="*/ 184 w 230"/>
                  <a:gd name="T7" fmla="*/ 539 h 569"/>
                  <a:gd name="T8" fmla="*/ 184 w 230"/>
                  <a:gd name="T9" fmla="*/ 168 h 569"/>
                  <a:gd name="T10" fmla="*/ 189 w 230"/>
                  <a:gd name="T11" fmla="*/ 161 h 569"/>
                  <a:gd name="T12" fmla="*/ 195 w 230"/>
                  <a:gd name="T13" fmla="*/ 168 h 569"/>
                  <a:gd name="T14" fmla="*/ 197 w 230"/>
                  <a:gd name="T15" fmla="*/ 327 h 569"/>
                  <a:gd name="T16" fmla="*/ 212 w 230"/>
                  <a:gd name="T17" fmla="*/ 336 h 569"/>
                  <a:gd name="T18" fmla="*/ 227 w 230"/>
                  <a:gd name="T19" fmla="*/ 327 h 569"/>
                  <a:gd name="T20" fmla="*/ 229 w 230"/>
                  <a:gd name="T21" fmla="*/ 140 h 569"/>
                  <a:gd name="T22" fmla="*/ 221 w 230"/>
                  <a:gd name="T23" fmla="*/ 122 h 569"/>
                  <a:gd name="T24" fmla="*/ 17 w 230"/>
                  <a:gd name="T25" fmla="*/ 120 h 569"/>
                  <a:gd name="T26" fmla="*/ 2 w 230"/>
                  <a:gd name="T27" fmla="*/ 130 h 569"/>
                  <a:gd name="T28" fmla="*/ 0 w 230"/>
                  <a:gd name="T29" fmla="*/ 320 h 569"/>
                  <a:gd name="T30" fmla="*/ 8 w 230"/>
                  <a:gd name="T31" fmla="*/ 334 h 569"/>
                  <a:gd name="T32" fmla="*/ 26 w 230"/>
                  <a:gd name="T33" fmla="*/ 334 h 569"/>
                  <a:gd name="T34" fmla="*/ 34 w 230"/>
                  <a:gd name="T35" fmla="*/ 320 h 569"/>
                  <a:gd name="T36" fmla="*/ 36 w 230"/>
                  <a:gd name="T37" fmla="*/ 163 h 569"/>
                  <a:gd name="T38" fmla="*/ 44 w 230"/>
                  <a:gd name="T39" fmla="*/ 163 h 569"/>
                  <a:gd name="T40" fmla="*/ 46 w 230"/>
                  <a:gd name="T41" fmla="*/ 331 h 569"/>
                  <a:gd name="T42" fmla="*/ 48 w 230"/>
                  <a:gd name="T43" fmla="*/ 552 h 569"/>
                  <a:gd name="T44" fmla="*/ 71 w 230"/>
                  <a:gd name="T45" fmla="*/ 568 h 569"/>
                  <a:gd name="T46" fmla="*/ 91 w 230"/>
                  <a:gd name="T47" fmla="*/ 564 h 569"/>
                  <a:gd name="T48" fmla="*/ 104 w 230"/>
                  <a:gd name="T49" fmla="*/ 539 h 569"/>
                  <a:gd name="T50" fmla="*/ 106 w 230"/>
                  <a:gd name="T51" fmla="*/ 334 h 569"/>
                  <a:gd name="T52" fmla="*/ 123 w 230"/>
                  <a:gd name="T53" fmla="*/ 334 h 569"/>
                  <a:gd name="T54" fmla="*/ 127 w 230"/>
                  <a:gd name="T55" fmla="*/ 539 h 569"/>
                  <a:gd name="T56" fmla="*/ 68 w 230"/>
                  <a:gd name="T57" fmla="*/ 34 h 569"/>
                  <a:gd name="T58" fmla="*/ 90 w 230"/>
                  <a:gd name="T59" fmla="*/ 7 h 569"/>
                  <a:gd name="T60" fmla="*/ 123 w 230"/>
                  <a:gd name="T61" fmla="*/ 0 h 569"/>
                  <a:gd name="T62" fmla="*/ 155 w 230"/>
                  <a:gd name="T63" fmla="*/ 19 h 569"/>
                  <a:gd name="T64" fmla="*/ 165 w 230"/>
                  <a:gd name="T65" fmla="*/ 52 h 569"/>
                  <a:gd name="T66" fmla="*/ 155 w 230"/>
                  <a:gd name="T67" fmla="*/ 89 h 569"/>
                  <a:gd name="T68" fmla="*/ 123 w 230"/>
                  <a:gd name="T69" fmla="*/ 106 h 569"/>
                  <a:gd name="T70" fmla="*/ 90 w 230"/>
                  <a:gd name="T71" fmla="*/ 100 h 569"/>
                  <a:gd name="T72" fmla="*/ 68 w 230"/>
                  <a:gd name="T73" fmla="*/ 72 h 569"/>
                  <a:gd name="T74" fmla="*/ 127 w 230"/>
                  <a:gd name="T75" fmla="*/ 539 h 569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30"/>
                  <a:gd name="T115" fmla="*/ 0 h 569"/>
                  <a:gd name="T116" fmla="*/ 230 w 230"/>
                  <a:gd name="T117" fmla="*/ 569 h 569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30" h="569">
                    <a:moveTo>
                      <a:pt x="127" y="539"/>
                    </a:moveTo>
                    <a:lnTo>
                      <a:pt x="130" y="552"/>
                    </a:lnTo>
                    <a:lnTo>
                      <a:pt x="139" y="564"/>
                    </a:lnTo>
                    <a:lnTo>
                      <a:pt x="153" y="568"/>
                    </a:lnTo>
                    <a:lnTo>
                      <a:pt x="158" y="568"/>
                    </a:lnTo>
                    <a:lnTo>
                      <a:pt x="171" y="564"/>
                    </a:lnTo>
                    <a:lnTo>
                      <a:pt x="181" y="552"/>
                    </a:lnTo>
                    <a:lnTo>
                      <a:pt x="184" y="539"/>
                    </a:lnTo>
                    <a:lnTo>
                      <a:pt x="184" y="331"/>
                    </a:lnTo>
                    <a:lnTo>
                      <a:pt x="184" y="168"/>
                    </a:lnTo>
                    <a:lnTo>
                      <a:pt x="186" y="163"/>
                    </a:lnTo>
                    <a:lnTo>
                      <a:pt x="189" y="161"/>
                    </a:lnTo>
                    <a:lnTo>
                      <a:pt x="193" y="163"/>
                    </a:lnTo>
                    <a:lnTo>
                      <a:pt x="195" y="168"/>
                    </a:lnTo>
                    <a:lnTo>
                      <a:pt x="195" y="320"/>
                    </a:lnTo>
                    <a:lnTo>
                      <a:pt x="197" y="327"/>
                    </a:lnTo>
                    <a:lnTo>
                      <a:pt x="203" y="334"/>
                    </a:lnTo>
                    <a:lnTo>
                      <a:pt x="212" y="336"/>
                    </a:lnTo>
                    <a:lnTo>
                      <a:pt x="221" y="334"/>
                    </a:lnTo>
                    <a:lnTo>
                      <a:pt x="227" y="327"/>
                    </a:lnTo>
                    <a:lnTo>
                      <a:pt x="229" y="320"/>
                    </a:lnTo>
                    <a:lnTo>
                      <a:pt x="229" y="140"/>
                    </a:lnTo>
                    <a:lnTo>
                      <a:pt x="227" y="130"/>
                    </a:lnTo>
                    <a:lnTo>
                      <a:pt x="221" y="122"/>
                    </a:lnTo>
                    <a:lnTo>
                      <a:pt x="212" y="120"/>
                    </a:lnTo>
                    <a:lnTo>
                      <a:pt x="17" y="120"/>
                    </a:lnTo>
                    <a:lnTo>
                      <a:pt x="8" y="122"/>
                    </a:lnTo>
                    <a:lnTo>
                      <a:pt x="2" y="130"/>
                    </a:lnTo>
                    <a:lnTo>
                      <a:pt x="0" y="140"/>
                    </a:lnTo>
                    <a:lnTo>
                      <a:pt x="0" y="320"/>
                    </a:lnTo>
                    <a:lnTo>
                      <a:pt x="2" y="327"/>
                    </a:lnTo>
                    <a:lnTo>
                      <a:pt x="8" y="334"/>
                    </a:lnTo>
                    <a:lnTo>
                      <a:pt x="17" y="336"/>
                    </a:lnTo>
                    <a:lnTo>
                      <a:pt x="26" y="334"/>
                    </a:lnTo>
                    <a:lnTo>
                      <a:pt x="32" y="327"/>
                    </a:lnTo>
                    <a:lnTo>
                      <a:pt x="34" y="320"/>
                    </a:lnTo>
                    <a:lnTo>
                      <a:pt x="34" y="168"/>
                    </a:lnTo>
                    <a:lnTo>
                      <a:pt x="36" y="163"/>
                    </a:lnTo>
                    <a:lnTo>
                      <a:pt x="42" y="161"/>
                    </a:lnTo>
                    <a:lnTo>
                      <a:pt x="44" y="163"/>
                    </a:lnTo>
                    <a:lnTo>
                      <a:pt x="46" y="168"/>
                    </a:lnTo>
                    <a:lnTo>
                      <a:pt x="46" y="331"/>
                    </a:lnTo>
                    <a:lnTo>
                      <a:pt x="46" y="539"/>
                    </a:lnTo>
                    <a:lnTo>
                      <a:pt x="48" y="552"/>
                    </a:lnTo>
                    <a:lnTo>
                      <a:pt x="58" y="564"/>
                    </a:lnTo>
                    <a:lnTo>
                      <a:pt x="71" y="568"/>
                    </a:lnTo>
                    <a:lnTo>
                      <a:pt x="78" y="568"/>
                    </a:lnTo>
                    <a:lnTo>
                      <a:pt x="91" y="564"/>
                    </a:lnTo>
                    <a:lnTo>
                      <a:pt x="100" y="552"/>
                    </a:lnTo>
                    <a:lnTo>
                      <a:pt x="104" y="539"/>
                    </a:lnTo>
                    <a:lnTo>
                      <a:pt x="104" y="342"/>
                    </a:lnTo>
                    <a:lnTo>
                      <a:pt x="106" y="334"/>
                    </a:lnTo>
                    <a:lnTo>
                      <a:pt x="115" y="331"/>
                    </a:lnTo>
                    <a:lnTo>
                      <a:pt x="123" y="334"/>
                    </a:lnTo>
                    <a:lnTo>
                      <a:pt x="127" y="342"/>
                    </a:lnTo>
                    <a:lnTo>
                      <a:pt x="127" y="539"/>
                    </a:lnTo>
                    <a:lnTo>
                      <a:pt x="64" y="52"/>
                    </a:lnTo>
                    <a:lnTo>
                      <a:pt x="68" y="34"/>
                    </a:lnTo>
                    <a:lnTo>
                      <a:pt x="76" y="19"/>
                    </a:lnTo>
                    <a:lnTo>
                      <a:pt x="90" y="7"/>
                    </a:lnTo>
                    <a:lnTo>
                      <a:pt x="106" y="0"/>
                    </a:lnTo>
                    <a:lnTo>
                      <a:pt x="123" y="0"/>
                    </a:lnTo>
                    <a:lnTo>
                      <a:pt x="139" y="7"/>
                    </a:lnTo>
                    <a:lnTo>
                      <a:pt x="155" y="19"/>
                    </a:lnTo>
                    <a:lnTo>
                      <a:pt x="161" y="34"/>
                    </a:lnTo>
                    <a:lnTo>
                      <a:pt x="165" y="52"/>
                    </a:lnTo>
                    <a:lnTo>
                      <a:pt x="161" y="72"/>
                    </a:lnTo>
                    <a:lnTo>
                      <a:pt x="155" y="89"/>
                    </a:lnTo>
                    <a:lnTo>
                      <a:pt x="139" y="100"/>
                    </a:lnTo>
                    <a:lnTo>
                      <a:pt x="123" y="106"/>
                    </a:lnTo>
                    <a:lnTo>
                      <a:pt x="106" y="106"/>
                    </a:lnTo>
                    <a:lnTo>
                      <a:pt x="90" y="100"/>
                    </a:lnTo>
                    <a:lnTo>
                      <a:pt x="76" y="89"/>
                    </a:lnTo>
                    <a:lnTo>
                      <a:pt x="68" y="72"/>
                    </a:lnTo>
                    <a:lnTo>
                      <a:pt x="64" y="52"/>
                    </a:lnTo>
                    <a:lnTo>
                      <a:pt x="127" y="539"/>
                    </a:lnTo>
                  </a:path>
                </a:pathLst>
              </a:custGeom>
              <a:solidFill>
                <a:srgbClr val="00B7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DE">
                  <a:latin typeface="Montserrat" panose="00000500000000000000" pitchFamily="2" charset="0"/>
                </a:endParaRPr>
              </a:p>
            </p:txBody>
          </p:sp>
          <p:sp>
            <p:nvSpPr>
              <p:cNvPr id="70692" name="Freeform 44">
                <a:extLst>
                  <a:ext uri="{FF2B5EF4-FFF2-40B4-BE49-F238E27FC236}">
                    <a16:creationId xmlns:a16="http://schemas.microsoft.com/office/drawing/2014/main" id="{480EB9E4-7923-C5E1-B358-B7BE23D113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1" y="1515"/>
                <a:ext cx="230" cy="447"/>
              </a:xfrm>
              <a:custGeom>
                <a:avLst/>
                <a:gdLst>
                  <a:gd name="T0" fmla="*/ 127 w 230"/>
                  <a:gd name="T1" fmla="*/ 418 h 447"/>
                  <a:gd name="T2" fmla="*/ 130 w 230"/>
                  <a:gd name="T3" fmla="*/ 430 h 447"/>
                  <a:gd name="T4" fmla="*/ 139 w 230"/>
                  <a:gd name="T5" fmla="*/ 442 h 447"/>
                  <a:gd name="T6" fmla="*/ 153 w 230"/>
                  <a:gd name="T7" fmla="*/ 446 h 447"/>
                  <a:gd name="T8" fmla="*/ 158 w 230"/>
                  <a:gd name="T9" fmla="*/ 446 h 447"/>
                  <a:gd name="T10" fmla="*/ 171 w 230"/>
                  <a:gd name="T11" fmla="*/ 442 h 447"/>
                  <a:gd name="T12" fmla="*/ 181 w 230"/>
                  <a:gd name="T13" fmla="*/ 430 h 447"/>
                  <a:gd name="T14" fmla="*/ 184 w 230"/>
                  <a:gd name="T15" fmla="*/ 418 h 447"/>
                  <a:gd name="T16" fmla="*/ 184 w 230"/>
                  <a:gd name="T17" fmla="*/ 210 h 447"/>
                  <a:gd name="T18" fmla="*/ 184 w 230"/>
                  <a:gd name="T19" fmla="*/ 47 h 447"/>
                  <a:gd name="T20" fmla="*/ 186 w 230"/>
                  <a:gd name="T21" fmla="*/ 42 h 447"/>
                  <a:gd name="T22" fmla="*/ 189 w 230"/>
                  <a:gd name="T23" fmla="*/ 40 h 447"/>
                  <a:gd name="T24" fmla="*/ 193 w 230"/>
                  <a:gd name="T25" fmla="*/ 42 h 447"/>
                  <a:gd name="T26" fmla="*/ 195 w 230"/>
                  <a:gd name="T27" fmla="*/ 47 h 447"/>
                  <a:gd name="T28" fmla="*/ 195 w 230"/>
                  <a:gd name="T29" fmla="*/ 198 h 447"/>
                  <a:gd name="T30" fmla="*/ 197 w 230"/>
                  <a:gd name="T31" fmla="*/ 206 h 447"/>
                  <a:gd name="T32" fmla="*/ 203 w 230"/>
                  <a:gd name="T33" fmla="*/ 213 h 447"/>
                  <a:gd name="T34" fmla="*/ 212 w 230"/>
                  <a:gd name="T35" fmla="*/ 215 h 447"/>
                  <a:gd name="T36" fmla="*/ 221 w 230"/>
                  <a:gd name="T37" fmla="*/ 213 h 447"/>
                  <a:gd name="T38" fmla="*/ 227 w 230"/>
                  <a:gd name="T39" fmla="*/ 206 h 447"/>
                  <a:gd name="T40" fmla="*/ 229 w 230"/>
                  <a:gd name="T41" fmla="*/ 198 h 447"/>
                  <a:gd name="T42" fmla="*/ 229 w 230"/>
                  <a:gd name="T43" fmla="*/ 20 h 447"/>
                  <a:gd name="T44" fmla="*/ 227 w 230"/>
                  <a:gd name="T45" fmla="*/ 10 h 447"/>
                  <a:gd name="T46" fmla="*/ 221 w 230"/>
                  <a:gd name="T47" fmla="*/ 2 h 447"/>
                  <a:gd name="T48" fmla="*/ 212 w 230"/>
                  <a:gd name="T49" fmla="*/ 0 h 447"/>
                  <a:gd name="T50" fmla="*/ 17 w 230"/>
                  <a:gd name="T51" fmla="*/ 0 h 447"/>
                  <a:gd name="T52" fmla="*/ 8 w 230"/>
                  <a:gd name="T53" fmla="*/ 2 h 447"/>
                  <a:gd name="T54" fmla="*/ 2 w 230"/>
                  <a:gd name="T55" fmla="*/ 10 h 447"/>
                  <a:gd name="T56" fmla="*/ 0 w 230"/>
                  <a:gd name="T57" fmla="*/ 20 h 447"/>
                  <a:gd name="T58" fmla="*/ 0 w 230"/>
                  <a:gd name="T59" fmla="*/ 198 h 447"/>
                  <a:gd name="T60" fmla="*/ 2 w 230"/>
                  <a:gd name="T61" fmla="*/ 206 h 447"/>
                  <a:gd name="T62" fmla="*/ 8 w 230"/>
                  <a:gd name="T63" fmla="*/ 213 h 447"/>
                  <a:gd name="T64" fmla="*/ 17 w 230"/>
                  <a:gd name="T65" fmla="*/ 215 h 447"/>
                  <a:gd name="T66" fmla="*/ 26 w 230"/>
                  <a:gd name="T67" fmla="*/ 213 h 447"/>
                  <a:gd name="T68" fmla="*/ 32 w 230"/>
                  <a:gd name="T69" fmla="*/ 206 h 447"/>
                  <a:gd name="T70" fmla="*/ 34 w 230"/>
                  <a:gd name="T71" fmla="*/ 198 h 447"/>
                  <a:gd name="T72" fmla="*/ 34 w 230"/>
                  <a:gd name="T73" fmla="*/ 47 h 447"/>
                  <a:gd name="T74" fmla="*/ 36 w 230"/>
                  <a:gd name="T75" fmla="*/ 42 h 447"/>
                  <a:gd name="T76" fmla="*/ 42 w 230"/>
                  <a:gd name="T77" fmla="*/ 40 h 447"/>
                  <a:gd name="T78" fmla="*/ 44 w 230"/>
                  <a:gd name="T79" fmla="*/ 42 h 447"/>
                  <a:gd name="T80" fmla="*/ 46 w 230"/>
                  <a:gd name="T81" fmla="*/ 47 h 447"/>
                  <a:gd name="T82" fmla="*/ 46 w 230"/>
                  <a:gd name="T83" fmla="*/ 210 h 447"/>
                  <a:gd name="T84" fmla="*/ 46 w 230"/>
                  <a:gd name="T85" fmla="*/ 418 h 447"/>
                  <a:gd name="T86" fmla="*/ 48 w 230"/>
                  <a:gd name="T87" fmla="*/ 430 h 447"/>
                  <a:gd name="T88" fmla="*/ 58 w 230"/>
                  <a:gd name="T89" fmla="*/ 442 h 447"/>
                  <a:gd name="T90" fmla="*/ 71 w 230"/>
                  <a:gd name="T91" fmla="*/ 446 h 447"/>
                  <a:gd name="T92" fmla="*/ 78 w 230"/>
                  <a:gd name="T93" fmla="*/ 446 h 447"/>
                  <a:gd name="T94" fmla="*/ 91 w 230"/>
                  <a:gd name="T95" fmla="*/ 442 h 447"/>
                  <a:gd name="T96" fmla="*/ 100 w 230"/>
                  <a:gd name="T97" fmla="*/ 430 h 447"/>
                  <a:gd name="T98" fmla="*/ 104 w 230"/>
                  <a:gd name="T99" fmla="*/ 418 h 447"/>
                  <a:gd name="T100" fmla="*/ 104 w 230"/>
                  <a:gd name="T101" fmla="*/ 221 h 447"/>
                  <a:gd name="T102" fmla="*/ 106 w 230"/>
                  <a:gd name="T103" fmla="*/ 213 h 447"/>
                  <a:gd name="T104" fmla="*/ 115 w 230"/>
                  <a:gd name="T105" fmla="*/ 210 h 447"/>
                  <a:gd name="T106" fmla="*/ 123 w 230"/>
                  <a:gd name="T107" fmla="*/ 213 h 447"/>
                  <a:gd name="T108" fmla="*/ 127 w 230"/>
                  <a:gd name="T109" fmla="*/ 221 h 447"/>
                  <a:gd name="T110" fmla="*/ 127 w 230"/>
                  <a:gd name="T111" fmla="*/ 418 h 44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30"/>
                  <a:gd name="T169" fmla="*/ 0 h 447"/>
                  <a:gd name="T170" fmla="*/ 230 w 230"/>
                  <a:gd name="T171" fmla="*/ 447 h 447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30" h="447">
                    <a:moveTo>
                      <a:pt x="127" y="418"/>
                    </a:moveTo>
                    <a:lnTo>
                      <a:pt x="130" y="430"/>
                    </a:lnTo>
                    <a:lnTo>
                      <a:pt x="139" y="442"/>
                    </a:lnTo>
                    <a:lnTo>
                      <a:pt x="153" y="446"/>
                    </a:lnTo>
                    <a:lnTo>
                      <a:pt x="158" y="446"/>
                    </a:lnTo>
                    <a:lnTo>
                      <a:pt x="171" y="442"/>
                    </a:lnTo>
                    <a:lnTo>
                      <a:pt x="181" y="430"/>
                    </a:lnTo>
                    <a:lnTo>
                      <a:pt x="184" y="418"/>
                    </a:lnTo>
                    <a:lnTo>
                      <a:pt x="184" y="210"/>
                    </a:lnTo>
                    <a:lnTo>
                      <a:pt x="184" y="47"/>
                    </a:lnTo>
                    <a:lnTo>
                      <a:pt x="186" y="42"/>
                    </a:lnTo>
                    <a:lnTo>
                      <a:pt x="189" y="40"/>
                    </a:lnTo>
                    <a:lnTo>
                      <a:pt x="193" y="42"/>
                    </a:lnTo>
                    <a:lnTo>
                      <a:pt x="195" y="47"/>
                    </a:lnTo>
                    <a:lnTo>
                      <a:pt x="195" y="198"/>
                    </a:lnTo>
                    <a:lnTo>
                      <a:pt x="197" y="206"/>
                    </a:lnTo>
                    <a:lnTo>
                      <a:pt x="203" y="213"/>
                    </a:lnTo>
                    <a:lnTo>
                      <a:pt x="212" y="215"/>
                    </a:lnTo>
                    <a:lnTo>
                      <a:pt x="221" y="213"/>
                    </a:lnTo>
                    <a:lnTo>
                      <a:pt x="227" y="206"/>
                    </a:lnTo>
                    <a:lnTo>
                      <a:pt x="229" y="198"/>
                    </a:lnTo>
                    <a:lnTo>
                      <a:pt x="229" y="20"/>
                    </a:lnTo>
                    <a:lnTo>
                      <a:pt x="227" y="10"/>
                    </a:lnTo>
                    <a:lnTo>
                      <a:pt x="221" y="2"/>
                    </a:lnTo>
                    <a:lnTo>
                      <a:pt x="212" y="0"/>
                    </a:lnTo>
                    <a:lnTo>
                      <a:pt x="17" y="0"/>
                    </a:lnTo>
                    <a:lnTo>
                      <a:pt x="8" y="2"/>
                    </a:lnTo>
                    <a:lnTo>
                      <a:pt x="2" y="10"/>
                    </a:lnTo>
                    <a:lnTo>
                      <a:pt x="0" y="20"/>
                    </a:lnTo>
                    <a:lnTo>
                      <a:pt x="0" y="198"/>
                    </a:lnTo>
                    <a:lnTo>
                      <a:pt x="2" y="206"/>
                    </a:lnTo>
                    <a:lnTo>
                      <a:pt x="8" y="213"/>
                    </a:lnTo>
                    <a:lnTo>
                      <a:pt x="17" y="215"/>
                    </a:lnTo>
                    <a:lnTo>
                      <a:pt x="26" y="213"/>
                    </a:lnTo>
                    <a:lnTo>
                      <a:pt x="32" y="206"/>
                    </a:lnTo>
                    <a:lnTo>
                      <a:pt x="34" y="198"/>
                    </a:lnTo>
                    <a:lnTo>
                      <a:pt x="34" y="47"/>
                    </a:lnTo>
                    <a:lnTo>
                      <a:pt x="36" y="42"/>
                    </a:lnTo>
                    <a:lnTo>
                      <a:pt x="42" y="40"/>
                    </a:lnTo>
                    <a:lnTo>
                      <a:pt x="44" y="42"/>
                    </a:lnTo>
                    <a:lnTo>
                      <a:pt x="46" y="47"/>
                    </a:lnTo>
                    <a:lnTo>
                      <a:pt x="46" y="210"/>
                    </a:lnTo>
                    <a:lnTo>
                      <a:pt x="46" y="418"/>
                    </a:lnTo>
                    <a:lnTo>
                      <a:pt x="48" y="430"/>
                    </a:lnTo>
                    <a:lnTo>
                      <a:pt x="58" y="442"/>
                    </a:lnTo>
                    <a:lnTo>
                      <a:pt x="71" y="446"/>
                    </a:lnTo>
                    <a:lnTo>
                      <a:pt x="78" y="446"/>
                    </a:lnTo>
                    <a:lnTo>
                      <a:pt x="91" y="442"/>
                    </a:lnTo>
                    <a:lnTo>
                      <a:pt x="100" y="430"/>
                    </a:lnTo>
                    <a:lnTo>
                      <a:pt x="104" y="418"/>
                    </a:lnTo>
                    <a:lnTo>
                      <a:pt x="104" y="221"/>
                    </a:lnTo>
                    <a:lnTo>
                      <a:pt x="106" y="213"/>
                    </a:lnTo>
                    <a:lnTo>
                      <a:pt x="115" y="210"/>
                    </a:lnTo>
                    <a:lnTo>
                      <a:pt x="123" y="213"/>
                    </a:lnTo>
                    <a:lnTo>
                      <a:pt x="127" y="221"/>
                    </a:lnTo>
                    <a:lnTo>
                      <a:pt x="127" y="418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DE">
                  <a:latin typeface="Montserrat" panose="00000500000000000000" pitchFamily="2" charset="0"/>
                </a:endParaRPr>
              </a:p>
            </p:txBody>
          </p:sp>
          <p:sp>
            <p:nvSpPr>
              <p:cNvPr id="70693" name="Freeform 45">
                <a:extLst>
                  <a:ext uri="{FF2B5EF4-FFF2-40B4-BE49-F238E27FC236}">
                    <a16:creationId xmlns:a16="http://schemas.microsoft.com/office/drawing/2014/main" id="{1912570F-A279-4B71-032B-E296A5AEF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7" y="1393"/>
                <a:ext cx="98" cy="100"/>
              </a:xfrm>
              <a:custGeom>
                <a:avLst/>
                <a:gdLst>
                  <a:gd name="T0" fmla="*/ 0 w 98"/>
                  <a:gd name="T1" fmla="*/ 49 h 100"/>
                  <a:gd name="T2" fmla="*/ 4 w 98"/>
                  <a:gd name="T3" fmla="*/ 31 h 100"/>
                  <a:gd name="T4" fmla="*/ 12 w 98"/>
                  <a:gd name="T5" fmla="*/ 18 h 100"/>
                  <a:gd name="T6" fmla="*/ 25 w 98"/>
                  <a:gd name="T7" fmla="*/ 6 h 100"/>
                  <a:gd name="T8" fmla="*/ 41 w 98"/>
                  <a:gd name="T9" fmla="*/ 0 h 100"/>
                  <a:gd name="T10" fmla="*/ 56 w 98"/>
                  <a:gd name="T11" fmla="*/ 0 h 100"/>
                  <a:gd name="T12" fmla="*/ 72 w 98"/>
                  <a:gd name="T13" fmla="*/ 6 h 100"/>
                  <a:gd name="T14" fmla="*/ 87 w 98"/>
                  <a:gd name="T15" fmla="*/ 18 h 100"/>
                  <a:gd name="T16" fmla="*/ 93 w 98"/>
                  <a:gd name="T17" fmla="*/ 31 h 100"/>
                  <a:gd name="T18" fmla="*/ 97 w 98"/>
                  <a:gd name="T19" fmla="*/ 49 h 100"/>
                  <a:gd name="T20" fmla="*/ 93 w 98"/>
                  <a:gd name="T21" fmla="*/ 68 h 100"/>
                  <a:gd name="T22" fmla="*/ 87 w 98"/>
                  <a:gd name="T23" fmla="*/ 83 h 100"/>
                  <a:gd name="T24" fmla="*/ 72 w 98"/>
                  <a:gd name="T25" fmla="*/ 93 h 100"/>
                  <a:gd name="T26" fmla="*/ 56 w 98"/>
                  <a:gd name="T27" fmla="*/ 99 h 100"/>
                  <a:gd name="T28" fmla="*/ 41 w 98"/>
                  <a:gd name="T29" fmla="*/ 99 h 100"/>
                  <a:gd name="T30" fmla="*/ 25 w 98"/>
                  <a:gd name="T31" fmla="*/ 93 h 100"/>
                  <a:gd name="T32" fmla="*/ 12 w 98"/>
                  <a:gd name="T33" fmla="*/ 83 h 100"/>
                  <a:gd name="T34" fmla="*/ 4 w 98"/>
                  <a:gd name="T35" fmla="*/ 68 h 100"/>
                  <a:gd name="T36" fmla="*/ 0 w 98"/>
                  <a:gd name="T37" fmla="*/ 49 h 1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98"/>
                  <a:gd name="T58" fmla="*/ 0 h 100"/>
                  <a:gd name="T59" fmla="*/ 98 w 98"/>
                  <a:gd name="T60" fmla="*/ 100 h 10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98" h="100">
                    <a:moveTo>
                      <a:pt x="0" y="49"/>
                    </a:moveTo>
                    <a:lnTo>
                      <a:pt x="4" y="31"/>
                    </a:lnTo>
                    <a:lnTo>
                      <a:pt x="12" y="18"/>
                    </a:lnTo>
                    <a:lnTo>
                      <a:pt x="25" y="6"/>
                    </a:lnTo>
                    <a:lnTo>
                      <a:pt x="41" y="0"/>
                    </a:lnTo>
                    <a:lnTo>
                      <a:pt x="56" y="0"/>
                    </a:lnTo>
                    <a:lnTo>
                      <a:pt x="72" y="6"/>
                    </a:lnTo>
                    <a:lnTo>
                      <a:pt x="87" y="18"/>
                    </a:lnTo>
                    <a:lnTo>
                      <a:pt x="93" y="31"/>
                    </a:lnTo>
                    <a:lnTo>
                      <a:pt x="97" y="49"/>
                    </a:lnTo>
                    <a:lnTo>
                      <a:pt x="93" y="68"/>
                    </a:lnTo>
                    <a:lnTo>
                      <a:pt x="87" y="83"/>
                    </a:lnTo>
                    <a:lnTo>
                      <a:pt x="72" y="93"/>
                    </a:lnTo>
                    <a:lnTo>
                      <a:pt x="56" y="99"/>
                    </a:lnTo>
                    <a:lnTo>
                      <a:pt x="41" y="99"/>
                    </a:lnTo>
                    <a:lnTo>
                      <a:pt x="25" y="93"/>
                    </a:lnTo>
                    <a:lnTo>
                      <a:pt x="12" y="83"/>
                    </a:lnTo>
                    <a:lnTo>
                      <a:pt x="4" y="68"/>
                    </a:lnTo>
                    <a:lnTo>
                      <a:pt x="0" y="49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DE">
                  <a:latin typeface="Montserrat" panose="00000500000000000000" pitchFamily="2" charset="0"/>
                </a:endParaRPr>
              </a:p>
            </p:txBody>
          </p:sp>
          <p:sp>
            <p:nvSpPr>
              <p:cNvPr id="70694" name="Freeform 46">
                <a:extLst>
                  <a:ext uri="{FF2B5EF4-FFF2-40B4-BE49-F238E27FC236}">
                    <a16:creationId xmlns:a16="http://schemas.microsoft.com/office/drawing/2014/main" id="{388496C2-78C9-881A-1521-262E54B26B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7" y="1393"/>
                <a:ext cx="229" cy="569"/>
              </a:xfrm>
              <a:custGeom>
                <a:avLst/>
                <a:gdLst>
                  <a:gd name="T0" fmla="*/ 130 w 229"/>
                  <a:gd name="T1" fmla="*/ 552 h 569"/>
                  <a:gd name="T2" fmla="*/ 153 w 229"/>
                  <a:gd name="T3" fmla="*/ 568 h 569"/>
                  <a:gd name="T4" fmla="*/ 171 w 229"/>
                  <a:gd name="T5" fmla="*/ 564 h 569"/>
                  <a:gd name="T6" fmla="*/ 184 w 229"/>
                  <a:gd name="T7" fmla="*/ 539 h 569"/>
                  <a:gd name="T8" fmla="*/ 184 w 229"/>
                  <a:gd name="T9" fmla="*/ 168 h 569"/>
                  <a:gd name="T10" fmla="*/ 189 w 229"/>
                  <a:gd name="T11" fmla="*/ 161 h 569"/>
                  <a:gd name="T12" fmla="*/ 195 w 229"/>
                  <a:gd name="T13" fmla="*/ 168 h 569"/>
                  <a:gd name="T14" fmla="*/ 197 w 229"/>
                  <a:gd name="T15" fmla="*/ 327 h 569"/>
                  <a:gd name="T16" fmla="*/ 212 w 229"/>
                  <a:gd name="T17" fmla="*/ 336 h 569"/>
                  <a:gd name="T18" fmla="*/ 227 w 229"/>
                  <a:gd name="T19" fmla="*/ 327 h 569"/>
                  <a:gd name="T20" fmla="*/ 228 w 229"/>
                  <a:gd name="T21" fmla="*/ 140 h 569"/>
                  <a:gd name="T22" fmla="*/ 221 w 229"/>
                  <a:gd name="T23" fmla="*/ 122 h 569"/>
                  <a:gd name="T24" fmla="*/ 17 w 229"/>
                  <a:gd name="T25" fmla="*/ 120 h 569"/>
                  <a:gd name="T26" fmla="*/ 2 w 229"/>
                  <a:gd name="T27" fmla="*/ 130 h 569"/>
                  <a:gd name="T28" fmla="*/ 0 w 229"/>
                  <a:gd name="T29" fmla="*/ 320 h 569"/>
                  <a:gd name="T30" fmla="*/ 8 w 229"/>
                  <a:gd name="T31" fmla="*/ 334 h 569"/>
                  <a:gd name="T32" fmla="*/ 26 w 229"/>
                  <a:gd name="T33" fmla="*/ 334 h 569"/>
                  <a:gd name="T34" fmla="*/ 34 w 229"/>
                  <a:gd name="T35" fmla="*/ 320 h 569"/>
                  <a:gd name="T36" fmla="*/ 36 w 229"/>
                  <a:gd name="T37" fmla="*/ 163 h 569"/>
                  <a:gd name="T38" fmla="*/ 44 w 229"/>
                  <a:gd name="T39" fmla="*/ 163 h 569"/>
                  <a:gd name="T40" fmla="*/ 46 w 229"/>
                  <a:gd name="T41" fmla="*/ 331 h 569"/>
                  <a:gd name="T42" fmla="*/ 48 w 229"/>
                  <a:gd name="T43" fmla="*/ 552 h 569"/>
                  <a:gd name="T44" fmla="*/ 71 w 229"/>
                  <a:gd name="T45" fmla="*/ 568 h 569"/>
                  <a:gd name="T46" fmla="*/ 91 w 229"/>
                  <a:gd name="T47" fmla="*/ 564 h 569"/>
                  <a:gd name="T48" fmla="*/ 104 w 229"/>
                  <a:gd name="T49" fmla="*/ 539 h 569"/>
                  <a:gd name="T50" fmla="*/ 106 w 229"/>
                  <a:gd name="T51" fmla="*/ 334 h 569"/>
                  <a:gd name="T52" fmla="*/ 123 w 229"/>
                  <a:gd name="T53" fmla="*/ 334 h 569"/>
                  <a:gd name="T54" fmla="*/ 127 w 229"/>
                  <a:gd name="T55" fmla="*/ 539 h 569"/>
                  <a:gd name="T56" fmla="*/ 67 w 229"/>
                  <a:gd name="T57" fmla="*/ 34 h 569"/>
                  <a:gd name="T58" fmla="*/ 90 w 229"/>
                  <a:gd name="T59" fmla="*/ 7 h 569"/>
                  <a:gd name="T60" fmla="*/ 123 w 229"/>
                  <a:gd name="T61" fmla="*/ 0 h 569"/>
                  <a:gd name="T62" fmla="*/ 155 w 229"/>
                  <a:gd name="T63" fmla="*/ 19 h 569"/>
                  <a:gd name="T64" fmla="*/ 165 w 229"/>
                  <a:gd name="T65" fmla="*/ 52 h 569"/>
                  <a:gd name="T66" fmla="*/ 155 w 229"/>
                  <a:gd name="T67" fmla="*/ 89 h 569"/>
                  <a:gd name="T68" fmla="*/ 123 w 229"/>
                  <a:gd name="T69" fmla="*/ 106 h 569"/>
                  <a:gd name="T70" fmla="*/ 90 w 229"/>
                  <a:gd name="T71" fmla="*/ 100 h 569"/>
                  <a:gd name="T72" fmla="*/ 67 w 229"/>
                  <a:gd name="T73" fmla="*/ 72 h 569"/>
                  <a:gd name="T74" fmla="*/ 127 w 229"/>
                  <a:gd name="T75" fmla="*/ 539 h 569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29"/>
                  <a:gd name="T115" fmla="*/ 0 h 569"/>
                  <a:gd name="T116" fmla="*/ 229 w 229"/>
                  <a:gd name="T117" fmla="*/ 569 h 569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29" h="569">
                    <a:moveTo>
                      <a:pt x="127" y="539"/>
                    </a:moveTo>
                    <a:lnTo>
                      <a:pt x="130" y="552"/>
                    </a:lnTo>
                    <a:lnTo>
                      <a:pt x="139" y="564"/>
                    </a:lnTo>
                    <a:lnTo>
                      <a:pt x="153" y="568"/>
                    </a:lnTo>
                    <a:lnTo>
                      <a:pt x="158" y="568"/>
                    </a:lnTo>
                    <a:lnTo>
                      <a:pt x="171" y="564"/>
                    </a:lnTo>
                    <a:lnTo>
                      <a:pt x="181" y="552"/>
                    </a:lnTo>
                    <a:lnTo>
                      <a:pt x="184" y="539"/>
                    </a:lnTo>
                    <a:lnTo>
                      <a:pt x="184" y="331"/>
                    </a:lnTo>
                    <a:lnTo>
                      <a:pt x="184" y="168"/>
                    </a:lnTo>
                    <a:lnTo>
                      <a:pt x="185" y="163"/>
                    </a:lnTo>
                    <a:lnTo>
                      <a:pt x="189" y="161"/>
                    </a:lnTo>
                    <a:lnTo>
                      <a:pt x="193" y="163"/>
                    </a:lnTo>
                    <a:lnTo>
                      <a:pt x="195" y="168"/>
                    </a:lnTo>
                    <a:lnTo>
                      <a:pt x="195" y="320"/>
                    </a:lnTo>
                    <a:lnTo>
                      <a:pt x="197" y="327"/>
                    </a:lnTo>
                    <a:lnTo>
                      <a:pt x="203" y="334"/>
                    </a:lnTo>
                    <a:lnTo>
                      <a:pt x="212" y="336"/>
                    </a:lnTo>
                    <a:lnTo>
                      <a:pt x="221" y="334"/>
                    </a:lnTo>
                    <a:lnTo>
                      <a:pt x="227" y="327"/>
                    </a:lnTo>
                    <a:lnTo>
                      <a:pt x="228" y="320"/>
                    </a:lnTo>
                    <a:lnTo>
                      <a:pt x="228" y="140"/>
                    </a:lnTo>
                    <a:lnTo>
                      <a:pt x="227" y="130"/>
                    </a:lnTo>
                    <a:lnTo>
                      <a:pt x="221" y="122"/>
                    </a:lnTo>
                    <a:lnTo>
                      <a:pt x="212" y="120"/>
                    </a:lnTo>
                    <a:lnTo>
                      <a:pt x="17" y="120"/>
                    </a:lnTo>
                    <a:lnTo>
                      <a:pt x="8" y="122"/>
                    </a:lnTo>
                    <a:lnTo>
                      <a:pt x="2" y="130"/>
                    </a:lnTo>
                    <a:lnTo>
                      <a:pt x="0" y="140"/>
                    </a:lnTo>
                    <a:lnTo>
                      <a:pt x="0" y="320"/>
                    </a:lnTo>
                    <a:lnTo>
                      <a:pt x="2" y="327"/>
                    </a:lnTo>
                    <a:lnTo>
                      <a:pt x="8" y="334"/>
                    </a:lnTo>
                    <a:lnTo>
                      <a:pt x="17" y="336"/>
                    </a:lnTo>
                    <a:lnTo>
                      <a:pt x="26" y="334"/>
                    </a:lnTo>
                    <a:lnTo>
                      <a:pt x="32" y="327"/>
                    </a:lnTo>
                    <a:lnTo>
                      <a:pt x="34" y="320"/>
                    </a:lnTo>
                    <a:lnTo>
                      <a:pt x="34" y="168"/>
                    </a:lnTo>
                    <a:lnTo>
                      <a:pt x="36" y="163"/>
                    </a:lnTo>
                    <a:lnTo>
                      <a:pt x="42" y="161"/>
                    </a:lnTo>
                    <a:lnTo>
                      <a:pt x="44" y="163"/>
                    </a:lnTo>
                    <a:lnTo>
                      <a:pt x="46" y="168"/>
                    </a:lnTo>
                    <a:lnTo>
                      <a:pt x="46" y="331"/>
                    </a:lnTo>
                    <a:lnTo>
                      <a:pt x="46" y="539"/>
                    </a:lnTo>
                    <a:lnTo>
                      <a:pt x="48" y="552"/>
                    </a:lnTo>
                    <a:lnTo>
                      <a:pt x="58" y="564"/>
                    </a:lnTo>
                    <a:lnTo>
                      <a:pt x="71" y="568"/>
                    </a:lnTo>
                    <a:lnTo>
                      <a:pt x="78" y="568"/>
                    </a:lnTo>
                    <a:lnTo>
                      <a:pt x="91" y="564"/>
                    </a:lnTo>
                    <a:lnTo>
                      <a:pt x="100" y="552"/>
                    </a:lnTo>
                    <a:lnTo>
                      <a:pt x="104" y="539"/>
                    </a:lnTo>
                    <a:lnTo>
                      <a:pt x="104" y="342"/>
                    </a:lnTo>
                    <a:lnTo>
                      <a:pt x="106" y="334"/>
                    </a:lnTo>
                    <a:lnTo>
                      <a:pt x="115" y="331"/>
                    </a:lnTo>
                    <a:lnTo>
                      <a:pt x="123" y="334"/>
                    </a:lnTo>
                    <a:lnTo>
                      <a:pt x="127" y="342"/>
                    </a:lnTo>
                    <a:lnTo>
                      <a:pt x="127" y="539"/>
                    </a:lnTo>
                    <a:lnTo>
                      <a:pt x="64" y="52"/>
                    </a:lnTo>
                    <a:lnTo>
                      <a:pt x="67" y="34"/>
                    </a:lnTo>
                    <a:lnTo>
                      <a:pt x="76" y="19"/>
                    </a:lnTo>
                    <a:lnTo>
                      <a:pt x="90" y="7"/>
                    </a:lnTo>
                    <a:lnTo>
                      <a:pt x="106" y="0"/>
                    </a:lnTo>
                    <a:lnTo>
                      <a:pt x="123" y="0"/>
                    </a:lnTo>
                    <a:lnTo>
                      <a:pt x="139" y="7"/>
                    </a:lnTo>
                    <a:lnTo>
                      <a:pt x="155" y="19"/>
                    </a:lnTo>
                    <a:lnTo>
                      <a:pt x="161" y="34"/>
                    </a:lnTo>
                    <a:lnTo>
                      <a:pt x="165" y="52"/>
                    </a:lnTo>
                    <a:lnTo>
                      <a:pt x="161" y="72"/>
                    </a:lnTo>
                    <a:lnTo>
                      <a:pt x="155" y="89"/>
                    </a:lnTo>
                    <a:lnTo>
                      <a:pt x="139" y="100"/>
                    </a:lnTo>
                    <a:lnTo>
                      <a:pt x="123" y="106"/>
                    </a:lnTo>
                    <a:lnTo>
                      <a:pt x="106" y="106"/>
                    </a:lnTo>
                    <a:lnTo>
                      <a:pt x="90" y="100"/>
                    </a:lnTo>
                    <a:lnTo>
                      <a:pt x="76" y="89"/>
                    </a:lnTo>
                    <a:lnTo>
                      <a:pt x="67" y="72"/>
                    </a:lnTo>
                    <a:lnTo>
                      <a:pt x="64" y="52"/>
                    </a:lnTo>
                    <a:lnTo>
                      <a:pt x="127" y="539"/>
                    </a:lnTo>
                  </a:path>
                </a:pathLst>
              </a:custGeom>
              <a:solidFill>
                <a:srgbClr val="336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DE">
                  <a:latin typeface="Montserrat" panose="00000500000000000000" pitchFamily="2" charset="0"/>
                </a:endParaRPr>
              </a:p>
            </p:txBody>
          </p:sp>
          <p:sp>
            <p:nvSpPr>
              <p:cNvPr id="70695" name="Freeform 47">
                <a:extLst>
                  <a:ext uri="{FF2B5EF4-FFF2-40B4-BE49-F238E27FC236}">
                    <a16:creationId xmlns:a16="http://schemas.microsoft.com/office/drawing/2014/main" id="{FDD72B7B-6BE4-DB7E-1D2F-749662AF67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7" y="1515"/>
                <a:ext cx="229" cy="447"/>
              </a:xfrm>
              <a:custGeom>
                <a:avLst/>
                <a:gdLst>
                  <a:gd name="T0" fmla="*/ 127 w 229"/>
                  <a:gd name="T1" fmla="*/ 418 h 447"/>
                  <a:gd name="T2" fmla="*/ 130 w 229"/>
                  <a:gd name="T3" fmla="*/ 430 h 447"/>
                  <a:gd name="T4" fmla="*/ 139 w 229"/>
                  <a:gd name="T5" fmla="*/ 442 h 447"/>
                  <a:gd name="T6" fmla="*/ 153 w 229"/>
                  <a:gd name="T7" fmla="*/ 446 h 447"/>
                  <a:gd name="T8" fmla="*/ 158 w 229"/>
                  <a:gd name="T9" fmla="*/ 446 h 447"/>
                  <a:gd name="T10" fmla="*/ 171 w 229"/>
                  <a:gd name="T11" fmla="*/ 442 h 447"/>
                  <a:gd name="T12" fmla="*/ 181 w 229"/>
                  <a:gd name="T13" fmla="*/ 430 h 447"/>
                  <a:gd name="T14" fmla="*/ 184 w 229"/>
                  <a:gd name="T15" fmla="*/ 418 h 447"/>
                  <a:gd name="T16" fmla="*/ 184 w 229"/>
                  <a:gd name="T17" fmla="*/ 210 h 447"/>
                  <a:gd name="T18" fmla="*/ 184 w 229"/>
                  <a:gd name="T19" fmla="*/ 47 h 447"/>
                  <a:gd name="T20" fmla="*/ 185 w 229"/>
                  <a:gd name="T21" fmla="*/ 42 h 447"/>
                  <a:gd name="T22" fmla="*/ 189 w 229"/>
                  <a:gd name="T23" fmla="*/ 40 h 447"/>
                  <a:gd name="T24" fmla="*/ 193 w 229"/>
                  <a:gd name="T25" fmla="*/ 42 h 447"/>
                  <a:gd name="T26" fmla="*/ 195 w 229"/>
                  <a:gd name="T27" fmla="*/ 47 h 447"/>
                  <a:gd name="T28" fmla="*/ 195 w 229"/>
                  <a:gd name="T29" fmla="*/ 198 h 447"/>
                  <a:gd name="T30" fmla="*/ 197 w 229"/>
                  <a:gd name="T31" fmla="*/ 206 h 447"/>
                  <a:gd name="T32" fmla="*/ 203 w 229"/>
                  <a:gd name="T33" fmla="*/ 213 h 447"/>
                  <a:gd name="T34" fmla="*/ 212 w 229"/>
                  <a:gd name="T35" fmla="*/ 215 h 447"/>
                  <a:gd name="T36" fmla="*/ 221 w 229"/>
                  <a:gd name="T37" fmla="*/ 213 h 447"/>
                  <a:gd name="T38" fmla="*/ 227 w 229"/>
                  <a:gd name="T39" fmla="*/ 206 h 447"/>
                  <a:gd name="T40" fmla="*/ 228 w 229"/>
                  <a:gd name="T41" fmla="*/ 198 h 447"/>
                  <a:gd name="T42" fmla="*/ 228 w 229"/>
                  <a:gd name="T43" fmla="*/ 20 h 447"/>
                  <a:gd name="T44" fmla="*/ 227 w 229"/>
                  <a:gd name="T45" fmla="*/ 10 h 447"/>
                  <a:gd name="T46" fmla="*/ 221 w 229"/>
                  <a:gd name="T47" fmla="*/ 2 h 447"/>
                  <a:gd name="T48" fmla="*/ 212 w 229"/>
                  <a:gd name="T49" fmla="*/ 0 h 447"/>
                  <a:gd name="T50" fmla="*/ 17 w 229"/>
                  <a:gd name="T51" fmla="*/ 0 h 447"/>
                  <a:gd name="T52" fmla="*/ 8 w 229"/>
                  <a:gd name="T53" fmla="*/ 2 h 447"/>
                  <a:gd name="T54" fmla="*/ 2 w 229"/>
                  <a:gd name="T55" fmla="*/ 10 h 447"/>
                  <a:gd name="T56" fmla="*/ 0 w 229"/>
                  <a:gd name="T57" fmla="*/ 20 h 447"/>
                  <a:gd name="T58" fmla="*/ 0 w 229"/>
                  <a:gd name="T59" fmla="*/ 198 h 447"/>
                  <a:gd name="T60" fmla="*/ 2 w 229"/>
                  <a:gd name="T61" fmla="*/ 206 h 447"/>
                  <a:gd name="T62" fmla="*/ 8 w 229"/>
                  <a:gd name="T63" fmla="*/ 213 h 447"/>
                  <a:gd name="T64" fmla="*/ 17 w 229"/>
                  <a:gd name="T65" fmla="*/ 215 h 447"/>
                  <a:gd name="T66" fmla="*/ 26 w 229"/>
                  <a:gd name="T67" fmla="*/ 213 h 447"/>
                  <a:gd name="T68" fmla="*/ 32 w 229"/>
                  <a:gd name="T69" fmla="*/ 206 h 447"/>
                  <a:gd name="T70" fmla="*/ 34 w 229"/>
                  <a:gd name="T71" fmla="*/ 198 h 447"/>
                  <a:gd name="T72" fmla="*/ 34 w 229"/>
                  <a:gd name="T73" fmla="*/ 47 h 447"/>
                  <a:gd name="T74" fmla="*/ 36 w 229"/>
                  <a:gd name="T75" fmla="*/ 42 h 447"/>
                  <a:gd name="T76" fmla="*/ 42 w 229"/>
                  <a:gd name="T77" fmla="*/ 40 h 447"/>
                  <a:gd name="T78" fmla="*/ 44 w 229"/>
                  <a:gd name="T79" fmla="*/ 42 h 447"/>
                  <a:gd name="T80" fmla="*/ 46 w 229"/>
                  <a:gd name="T81" fmla="*/ 47 h 447"/>
                  <a:gd name="T82" fmla="*/ 46 w 229"/>
                  <a:gd name="T83" fmla="*/ 210 h 447"/>
                  <a:gd name="T84" fmla="*/ 46 w 229"/>
                  <a:gd name="T85" fmla="*/ 418 h 447"/>
                  <a:gd name="T86" fmla="*/ 48 w 229"/>
                  <a:gd name="T87" fmla="*/ 430 h 447"/>
                  <a:gd name="T88" fmla="*/ 58 w 229"/>
                  <a:gd name="T89" fmla="*/ 442 h 447"/>
                  <a:gd name="T90" fmla="*/ 71 w 229"/>
                  <a:gd name="T91" fmla="*/ 446 h 447"/>
                  <a:gd name="T92" fmla="*/ 78 w 229"/>
                  <a:gd name="T93" fmla="*/ 446 h 447"/>
                  <a:gd name="T94" fmla="*/ 91 w 229"/>
                  <a:gd name="T95" fmla="*/ 442 h 447"/>
                  <a:gd name="T96" fmla="*/ 100 w 229"/>
                  <a:gd name="T97" fmla="*/ 430 h 447"/>
                  <a:gd name="T98" fmla="*/ 104 w 229"/>
                  <a:gd name="T99" fmla="*/ 418 h 447"/>
                  <a:gd name="T100" fmla="*/ 104 w 229"/>
                  <a:gd name="T101" fmla="*/ 221 h 447"/>
                  <a:gd name="T102" fmla="*/ 106 w 229"/>
                  <a:gd name="T103" fmla="*/ 213 h 447"/>
                  <a:gd name="T104" fmla="*/ 115 w 229"/>
                  <a:gd name="T105" fmla="*/ 210 h 447"/>
                  <a:gd name="T106" fmla="*/ 123 w 229"/>
                  <a:gd name="T107" fmla="*/ 213 h 447"/>
                  <a:gd name="T108" fmla="*/ 127 w 229"/>
                  <a:gd name="T109" fmla="*/ 221 h 447"/>
                  <a:gd name="T110" fmla="*/ 127 w 229"/>
                  <a:gd name="T111" fmla="*/ 418 h 44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29"/>
                  <a:gd name="T169" fmla="*/ 0 h 447"/>
                  <a:gd name="T170" fmla="*/ 229 w 229"/>
                  <a:gd name="T171" fmla="*/ 447 h 447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29" h="447">
                    <a:moveTo>
                      <a:pt x="127" y="418"/>
                    </a:moveTo>
                    <a:lnTo>
                      <a:pt x="130" y="430"/>
                    </a:lnTo>
                    <a:lnTo>
                      <a:pt x="139" y="442"/>
                    </a:lnTo>
                    <a:lnTo>
                      <a:pt x="153" y="446"/>
                    </a:lnTo>
                    <a:lnTo>
                      <a:pt x="158" y="446"/>
                    </a:lnTo>
                    <a:lnTo>
                      <a:pt x="171" y="442"/>
                    </a:lnTo>
                    <a:lnTo>
                      <a:pt x="181" y="430"/>
                    </a:lnTo>
                    <a:lnTo>
                      <a:pt x="184" y="418"/>
                    </a:lnTo>
                    <a:lnTo>
                      <a:pt x="184" y="210"/>
                    </a:lnTo>
                    <a:lnTo>
                      <a:pt x="184" y="47"/>
                    </a:lnTo>
                    <a:lnTo>
                      <a:pt x="185" y="42"/>
                    </a:lnTo>
                    <a:lnTo>
                      <a:pt x="189" y="40"/>
                    </a:lnTo>
                    <a:lnTo>
                      <a:pt x="193" y="42"/>
                    </a:lnTo>
                    <a:lnTo>
                      <a:pt x="195" y="47"/>
                    </a:lnTo>
                    <a:lnTo>
                      <a:pt x="195" y="198"/>
                    </a:lnTo>
                    <a:lnTo>
                      <a:pt x="197" y="206"/>
                    </a:lnTo>
                    <a:lnTo>
                      <a:pt x="203" y="213"/>
                    </a:lnTo>
                    <a:lnTo>
                      <a:pt x="212" y="215"/>
                    </a:lnTo>
                    <a:lnTo>
                      <a:pt x="221" y="213"/>
                    </a:lnTo>
                    <a:lnTo>
                      <a:pt x="227" y="206"/>
                    </a:lnTo>
                    <a:lnTo>
                      <a:pt x="228" y="198"/>
                    </a:lnTo>
                    <a:lnTo>
                      <a:pt x="228" y="20"/>
                    </a:lnTo>
                    <a:lnTo>
                      <a:pt x="227" y="10"/>
                    </a:lnTo>
                    <a:lnTo>
                      <a:pt x="221" y="2"/>
                    </a:lnTo>
                    <a:lnTo>
                      <a:pt x="212" y="0"/>
                    </a:lnTo>
                    <a:lnTo>
                      <a:pt x="17" y="0"/>
                    </a:lnTo>
                    <a:lnTo>
                      <a:pt x="8" y="2"/>
                    </a:lnTo>
                    <a:lnTo>
                      <a:pt x="2" y="10"/>
                    </a:lnTo>
                    <a:lnTo>
                      <a:pt x="0" y="20"/>
                    </a:lnTo>
                    <a:lnTo>
                      <a:pt x="0" y="198"/>
                    </a:lnTo>
                    <a:lnTo>
                      <a:pt x="2" y="206"/>
                    </a:lnTo>
                    <a:lnTo>
                      <a:pt x="8" y="213"/>
                    </a:lnTo>
                    <a:lnTo>
                      <a:pt x="17" y="215"/>
                    </a:lnTo>
                    <a:lnTo>
                      <a:pt x="26" y="213"/>
                    </a:lnTo>
                    <a:lnTo>
                      <a:pt x="32" y="206"/>
                    </a:lnTo>
                    <a:lnTo>
                      <a:pt x="34" y="198"/>
                    </a:lnTo>
                    <a:lnTo>
                      <a:pt x="34" y="47"/>
                    </a:lnTo>
                    <a:lnTo>
                      <a:pt x="36" y="42"/>
                    </a:lnTo>
                    <a:lnTo>
                      <a:pt x="42" y="40"/>
                    </a:lnTo>
                    <a:lnTo>
                      <a:pt x="44" y="42"/>
                    </a:lnTo>
                    <a:lnTo>
                      <a:pt x="46" y="47"/>
                    </a:lnTo>
                    <a:lnTo>
                      <a:pt x="46" y="210"/>
                    </a:lnTo>
                    <a:lnTo>
                      <a:pt x="46" y="418"/>
                    </a:lnTo>
                    <a:lnTo>
                      <a:pt x="48" y="430"/>
                    </a:lnTo>
                    <a:lnTo>
                      <a:pt x="58" y="442"/>
                    </a:lnTo>
                    <a:lnTo>
                      <a:pt x="71" y="446"/>
                    </a:lnTo>
                    <a:lnTo>
                      <a:pt x="78" y="446"/>
                    </a:lnTo>
                    <a:lnTo>
                      <a:pt x="91" y="442"/>
                    </a:lnTo>
                    <a:lnTo>
                      <a:pt x="100" y="430"/>
                    </a:lnTo>
                    <a:lnTo>
                      <a:pt x="104" y="418"/>
                    </a:lnTo>
                    <a:lnTo>
                      <a:pt x="104" y="221"/>
                    </a:lnTo>
                    <a:lnTo>
                      <a:pt x="106" y="213"/>
                    </a:lnTo>
                    <a:lnTo>
                      <a:pt x="115" y="210"/>
                    </a:lnTo>
                    <a:lnTo>
                      <a:pt x="123" y="213"/>
                    </a:lnTo>
                    <a:lnTo>
                      <a:pt x="127" y="221"/>
                    </a:lnTo>
                    <a:lnTo>
                      <a:pt x="127" y="41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DE">
                  <a:latin typeface="Montserrat" panose="00000500000000000000" pitchFamily="2" charset="0"/>
                </a:endParaRPr>
              </a:p>
            </p:txBody>
          </p:sp>
          <p:sp>
            <p:nvSpPr>
              <p:cNvPr id="70696" name="Freeform 48">
                <a:extLst>
                  <a:ext uri="{FF2B5EF4-FFF2-40B4-BE49-F238E27FC236}">
                    <a16:creationId xmlns:a16="http://schemas.microsoft.com/office/drawing/2014/main" id="{782D65B5-B329-4C72-5499-1248F09F0B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3" y="1393"/>
                <a:ext cx="98" cy="100"/>
              </a:xfrm>
              <a:custGeom>
                <a:avLst/>
                <a:gdLst>
                  <a:gd name="T0" fmla="*/ 0 w 98"/>
                  <a:gd name="T1" fmla="*/ 49 h 100"/>
                  <a:gd name="T2" fmla="*/ 3 w 98"/>
                  <a:gd name="T3" fmla="*/ 31 h 100"/>
                  <a:gd name="T4" fmla="*/ 12 w 98"/>
                  <a:gd name="T5" fmla="*/ 18 h 100"/>
                  <a:gd name="T6" fmla="*/ 25 w 98"/>
                  <a:gd name="T7" fmla="*/ 6 h 100"/>
                  <a:gd name="T8" fmla="*/ 41 w 98"/>
                  <a:gd name="T9" fmla="*/ 0 h 100"/>
                  <a:gd name="T10" fmla="*/ 56 w 98"/>
                  <a:gd name="T11" fmla="*/ 0 h 100"/>
                  <a:gd name="T12" fmla="*/ 72 w 98"/>
                  <a:gd name="T13" fmla="*/ 6 h 100"/>
                  <a:gd name="T14" fmla="*/ 87 w 98"/>
                  <a:gd name="T15" fmla="*/ 18 h 100"/>
                  <a:gd name="T16" fmla="*/ 93 w 98"/>
                  <a:gd name="T17" fmla="*/ 31 h 100"/>
                  <a:gd name="T18" fmla="*/ 97 w 98"/>
                  <a:gd name="T19" fmla="*/ 49 h 100"/>
                  <a:gd name="T20" fmla="*/ 93 w 98"/>
                  <a:gd name="T21" fmla="*/ 68 h 100"/>
                  <a:gd name="T22" fmla="*/ 87 w 98"/>
                  <a:gd name="T23" fmla="*/ 83 h 100"/>
                  <a:gd name="T24" fmla="*/ 72 w 98"/>
                  <a:gd name="T25" fmla="*/ 93 h 100"/>
                  <a:gd name="T26" fmla="*/ 56 w 98"/>
                  <a:gd name="T27" fmla="*/ 99 h 100"/>
                  <a:gd name="T28" fmla="*/ 41 w 98"/>
                  <a:gd name="T29" fmla="*/ 99 h 100"/>
                  <a:gd name="T30" fmla="*/ 25 w 98"/>
                  <a:gd name="T31" fmla="*/ 93 h 100"/>
                  <a:gd name="T32" fmla="*/ 12 w 98"/>
                  <a:gd name="T33" fmla="*/ 83 h 100"/>
                  <a:gd name="T34" fmla="*/ 3 w 98"/>
                  <a:gd name="T35" fmla="*/ 68 h 100"/>
                  <a:gd name="T36" fmla="*/ 0 w 98"/>
                  <a:gd name="T37" fmla="*/ 49 h 1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98"/>
                  <a:gd name="T58" fmla="*/ 0 h 100"/>
                  <a:gd name="T59" fmla="*/ 98 w 98"/>
                  <a:gd name="T60" fmla="*/ 100 h 10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98" h="100">
                    <a:moveTo>
                      <a:pt x="0" y="49"/>
                    </a:moveTo>
                    <a:lnTo>
                      <a:pt x="3" y="31"/>
                    </a:lnTo>
                    <a:lnTo>
                      <a:pt x="12" y="18"/>
                    </a:lnTo>
                    <a:lnTo>
                      <a:pt x="25" y="6"/>
                    </a:lnTo>
                    <a:lnTo>
                      <a:pt x="41" y="0"/>
                    </a:lnTo>
                    <a:lnTo>
                      <a:pt x="56" y="0"/>
                    </a:lnTo>
                    <a:lnTo>
                      <a:pt x="72" y="6"/>
                    </a:lnTo>
                    <a:lnTo>
                      <a:pt x="87" y="18"/>
                    </a:lnTo>
                    <a:lnTo>
                      <a:pt x="93" y="31"/>
                    </a:lnTo>
                    <a:lnTo>
                      <a:pt x="97" y="49"/>
                    </a:lnTo>
                    <a:lnTo>
                      <a:pt x="93" y="68"/>
                    </a:lnTo>
                    <a:lnTo>
                      <a:pt x="87" y="83"/>
                    </a:lnTo>
                    <a:lnTo>
                      <a:pt x="72" y="93"/>
                    </a:lnTo>
                    <a:lnTo>
                      <a:pt x="56" y="99"/>
                    </a:lnTo>
                    <a:lnTo>
                      <a:pt x="41" y="99"/>
                    </a:lnTo>
                    <a:lnTo>
                      <a:pt x="25" y="93"/>
                    </a:lnTo>
                    <a:lnTo>
                      <a:pt x="12" y="83"/>
                    </a:lnTo>
                    <a:lnTo>
                      <a:pt x="3" y="68"/>
                    </a:lnTo>
                    <a:lnTo>
                      <a:pt x="0" y="4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DE">
                  <a:latin typeface="Montserrat" panose="00000500000000000000" pitchFamily="2" charset="0"/>
                </a:endParaRPr>
              </a:p>
            </p:txBody>
          </p:sp>
          <p:sp>
            <p:nvSpPr>
              <p:cNvPr id="70697" name="Freeform 49">
                <a:extLst>
                  <a:ext uri="{FF2B5EF4-FFF2-40B4-BE49-F238E27FC236}">
                    <a16:creationId xmlns:a16="http://schemas.microsoft.com/office/drawing/2014/main" id="{2A1124AE-A474-6D86-F7A5-474F57D233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3" y="1393"/>
                <a:ext cx="229" cy="569"/>
              </a:xfrm>
              <a:custGeom>
                <a:avLst/>
                <a:gdLst>
                  <a:gd name="T0" fmla="*/ 130 w 229"/>
                  <a:gd name="T1" fmla="*/ 552 h 569"/>
                  <a:gd name="T2" fmla="*/ 153 w 229"/>
                  <a:gd name="T3" fmla="*/ 568 h 569"/>
                  <a:gd name="T4" fmla="*/ 171 w 229"/>
                  <a:gd name="T5" fmla="*/ 564 h 569"/>
                  <a:gd name="T6" fmla="*/ 184 w 229"/>
                  <a:gd name="T7" fmla="*/ 539 h 569"/>
                  <a:gd name="T8" fmla="*/ 184 w 229"/>
                  <a:gd name="T9" fmla="*/ 168 h 569"/>
                  <a:gd name="T10" fmla="*/ 189 w 229"/>
                  <a:gd name="T11" fmla="*/ 161 h 569"/>
                  <a:gd name="T12" fmla="*/ 195 w 229"/>
                  <a:gd name="T13" fmla="*/ 168 h 569"/>
                  <a:gd name="T14" fmla="*/ 197 w 229"/>
                  <a:gd name="T15" fmla="*/ 327 h 569"/>
                  <a:gd name="T16" fmla="*/ 212 w 229"/>
                  <a:gd name="T17" fmla="*/ 336 h 569"/>
                  <a:gd name="T18" fmla="*/ 227 w 229"/>
                  <a:gd name="T19" fmla="*/ 327 h 569"/>
                  <a:gd name="T20" fmla="*/ 228 w 229"/>
                  <a:gd name="T21" fmla="*/ 140 h 569"/>
                  <a:gd name="T22" fmla="*/ 221 w 229"/>
                  <a:gd name="T23" fmla="*/ 122 h 569"/>
                  <a:gd name="T24" fmla="*/ 17 w 229"/>
                  <a:gd name="T25" fmla="*/ 120 h 569"/>
                  <a:gd name="T26" fmla="*/ 2 w 229"/>
                  <a:gd name="T27" fmla="*/ 130 h 569"/>
                  <a:gd name="T28" fmla="*/ 0 w 229"/>
                  <a:gd name="T29" fmla="*/ 320 h 569"/>
                  <a:gd name="T30" fmla="*/ 8 w 229"/>
                  <a:gd name="T31" fmla="*/ 334 h 569"/>
                  <a:gd name="T32" fmla="*/ 26 w 229"/>
                  <a:gd name="T33" fmla="*/ 334 h 569"/>
                  <a:gd name="T34" fmla="*/ 34 w 229"/>
                  <a:gd name="T35" fmla="*/ 320 h 569"/>
                  <a:gd name="T36" fmla="*/ 36 w 229"/>
                  <a:gd name="T37" fmla="*/ 163 h 569"/>
                  <a:gd name="T38" fmla="*/ 44 w 229"/>
                  <a:gd name="T39" fmla="*/ 163 h 569"/>
                  <a:gd name="T40" fmla="*/ 46 w 229"/>
                  <a:gd name="T41" fmla="*/ 331 h 569"/>
                  <a:gd name="T42" fmla="*/ 48 w 229"/>
                  <a:gd name="T43" fmla="*/ 552 h 569"/>
                  <a:gd name="T44" fmla="*/ 71 w 229"/>
                  <a:gd name="T45" fmla="*/ 568 h 569"/>
                  <a:gd name="T46" fmla="*/ 91 w 229"/>
                  <a:gd name="T47" fmla="*/ 564 h 569"/>
                  <a:gd name="T48" fmla="*/ 104 w 229"/>
                  <a:gd name="T49" fmla="*/ 539 h 569"/>
                  <a:gd name="T50" fmla="*/ 106 w 229"/>
                  <a:gd name="T51" fmla="*/ 334 h 569"/>
                  <a:gd name="T52" fmla="*/ 123 w 229"/>
                  <a:gd name="T53" fmla="*/ 334 h 569"/>
                  <a:gd name="T54" fmla="*/ 127 w 229"/>
                  <a:gd name="T55" fmla="*/ 539 h 569"/>
                  <a:gd name="T56" fmla="*/ 67 w 229"/>
                  <a:gd name="T57" fmla="*/ 34 h 569"/>
                  <a:gd name="T58" fmla="*/ 89 w 229"/>
                  <a:gd name="T59" fmla="*/ 7 h 569"/>
                  <a:gd name="T60" fmla="*/ 123 w 229"/>
                  <a:gd name="T61" fmla="*/ 0 h 569"/>
                  <a:gd name="T62" fmla="*/ 155 w 229"/>
                  <a:gd name="T63" fmla="*/ 19 h 569"/>
                  <a:gd name="T64" fmla="*/ 165 w 229"/>
                  <a:gd name="T65" fmla="*/ 52 h 569"/>
                  <a:gd name="T66" fmla="*/ 155 w 229"/>
                  <a:gd name="T67" fmla="*/ 89 h 569"/>
                  <a:gd name="T68" fmla="*/ 123 w 229"/>
                  <a:gd name="T69" fmla="*/ 106 h 569"/>
                  <a:gd name="T70" fmla="*/ 89 w 229"/>
                  <a:gd name="T71" fmla="*/ 100 h 569"/>
                  <a:gd name="T72" fmla="*/ 67 w 229"/>
                  <a:gd name="T73" fmla="*/ 72 h 569"/>
                  <a:gd name="T74" fmla="*/ 127 w 229"/>
                  <a:gd name="T75" fmla="*/ 539 h 569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29"/>
                  <a:gd name="T115" fmla="*/ 0 h 569"/>
                  <a:gd name="T116" fmla="*/ 229 w 229"/>
                  <a:gd name="T117" fmla="*/ 569 h 569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29" h="569">
                    <a:moveTo>
                      <a:pt x="127" y="539"/>
                    </a:moveTo>
                    <a:lnTo>
                      <a:pt x="130" y="552"/>
                    </a:lnTo>
                    <a:lnTo>
                      <a:pt x="139" y="564"/>
                    </a:lnTo>
                    <a:lnTo>
                      <a:pt x="153" y="568"/>
                    </a:lnTo>
                    <a:lnTo>
                      <a:pt x="158" y="568"/>
                    </a:lnTo>
                    <a:lnTo>
                      <a:pt x="171" y="564"/>
                    </a:lnTo>
                    <a:lnTo>
                      <a:pt x="181" y="552"/>
                    </a:lnTo>
                    <a:lnTo>
                      <a:pt x="184" y="539"/>
                    </a:lnTo>
                    <a:lnTo>
                      <a:pt x="184" y="331"/>
                    </a:lnTo>
                    <a:lnTo>
                      <a:pt x="184" y="168"/>
                    </a:lnTo>
                    <a:lnTo>
                      <a:pt x="185" y="163"/>
                    </a:lnTo>
                    <a:lnTo>
                      <a:pt x="189" y="161"/>
                    </a:lnTo>
                    <a:lnTo>
                      <a:pt x="193" y="163"/>
                    </a:lnTo>
                    <a:lnTo>
                      <a:pt x="195" y="168"/>
                    </a:lnTo>
                    <a:lnTo>
                      <a:pt x="195" y="320"/>
                    </a:lnTo>
                    <a:lnTo>
                      <a:pt x="197" y="327"/>
                    </a:lnTo>
                    <a:lnTo>
                      <a:pt x="203" y="334"/>
                    </a:lnTo>
                    <a:lnTo>
                      <a:pt x="212" y="336"/>
                    </a:lnTo>
                    <a:lnTo>
                      <a:pt x="221" y="334"/>
                    </a:lnTo>
                    <a:lnTo>
                      <a:pt x="227" y="327"/>
                    </a:lnTo>
                    <a:lnTo>
                      <a:pt x="228" y="320"/>
                    </a:lnTo>
                    <a:lnTo>
                      <a:pt x="228" y="140"/>
                    </a:lnTo>
                    <a:lnTo>
                      <a:pt x="227" y="130"/>
                    </a:lnTo>
                    <a:lnTo>
                      <a:pt x="221" y="122"/>
                    </a:lnTo>
                    <a:lnTo>
                      <a:pt x="212" y="120"/>
                    </a:lnTo>
                    <a:lnTo>
                      <a:pt x="17" y="120"/>
                    </a:lnTo>
                    <a:lnTo>
                      <a:pt x="8" y="122"/>
                    </a:lnTo>
                    <a:lnTo>
                      <a:pt x="2" y="130"/>
                    </a:lnTo>
                    <a:lnTo>
                      <a:pt x="0" y="140"/>
                    </a:lnTo>
                    <a:lnTo>
                      <a:pt x="0" y="320"/>
                    </a:lnTo>
                    <a:lnTo>
                      <a:pt x="2" y="327"/>
                    </a:lnTo>
                    <a:lnTo>
                      <a:pt x="8" y="334"/>
                    </a:lnTo>
                    <a:lnTo>
                      <a:pt x="17" y="336"/>
                    </a:lnTo>
                    <a:lnTo>
                      <a:pt x="26" y="334"/>
                    </a:lnTo>
                    <a:lnTo>
                      <a:pt x="32" y="327"/>
                    </a:lnTo>
                    <a:lnTo>
                      <a:pt x="34" y="320"/>
                    </a:lnTo>
                    <a:lnTo>
                      <a:pt x="34" y="168"/>
                    </a:lnTo>
                    <a:lnTo>
                      <a:pt x="36" y="163"/>
                    </a:lnTo>
                    <a:lnTo>
                      <a:pt x="42" y="161"/>
                    </a:lnTo>
                    <a:lnTo>
                      <a:pt x="44" y="163"/>
                    </a:lnTo>
                    <a:lnTo>
                      <a:pt x="46" y="168"/>
                    </a:lnTo>
                    <a:lnTo>
                      <a:pt x="46" y="331"/>
                    </a:lnTo>
                    <a:lnTo>
                      <a:pt x="46" y="539"/>
                    </a:lnTo>
                    <a:lnTo>
                      <a:pt x="48" y="552"/>
                    </a:lnTo>
                    <a:lnTo>
                      <a:pt x="58" y="564"/>
                    </a:lnTo>
                    <a:lnTo>
                      <a:pt x="71" y="568"/>
                    </a:lnTo>
                    <a:lnTo>
                      <a:pt x="78" y="568"/>
                    </a:lnTo>
                    <a:lnTo>
                      <a:pt x="91" y="564"/>
                    </a:lnTo>
                    <a:lnTo>
                      <a:pt x="100" y="552"/>
                    </a:lnTo>
                    <a:lnTo>
                      <a:pt x="104" y="539"/>
                    </a:lnTo>
                    <a:lnTo>
                      <a:pt x="104" y="342"/>
                    </a:lnTo>
                    <a:lnTo>
                      <a:pt x="106" y="334"/>
                    </a:lnTo>
                    <a:lnTo>
                      <a:pt x="115" y="331"/>
                    </a:lnTo>
                    <a:lnTo>
                      <a:pt x="123" y="334"/>
                    </a:lnTo>
                    <a:lnTo>
                      <a:pt x="127" y="342"/>
                    </a:lnTo>
                    <a:lnTo>
                      <a:pt x="127" y="539"/>
                    </a:lnTo>
                    <a:lnTo>
                      <a:pt x="64" y="52"/>
                    </a:lnTo>
                    <a:lnTo>
                      <a:pt x="67" y="34"/>
                    </a:lnTo>
                    <a:lnTo>
                      <a:pt x="76" y="19"/>
                    </a:lnTo>
                    <a:lnTo>
                      <a:pt x="89" y="7"/>
                    </a:lnTo>
                    <a:lnTo>
                      <a:pt x="106" y="0"/>
                    </a:lnTo>
                    <a:lnTo>
                      <a:pt x="123" y="0"/>
                    </a:lnTo>
                    <a:lnTo>
                      <a:pt x="139" y="7"/>
                    </a:lnTo>
                    <a:lnTo>
                      <a:pt x="155" y="19"/>
                    </a:lnTo>
                    <a:lnTo>
                      <a:pt x="161" y="34"/>
                    </a:lnTo>
                    <a:lnTo>
                      <a:pt x="165" y="52"/>
                    </a:lnTo>
                    <a:lnTo>
                      <a:pt x="161" y="72"/>
                    </a:lnTo>
                    <a:lnTo>
                      <a:pt x="155" y="89"/>
                    </a:lnTo>
                    <a:lnTo>
                      <a:pt x="139" y="100"/>
                    </a:lnTo>
                    <a:lnTo>
                      <a:pt x="123" y="106"/>
                    </a:lnTo>
                    <a:lnTo>
                      <a:pt x="106" y="106"/>
                    </a:lnTo>
                    <a:lnTo>
                      <a:pt x="89" y="100"/>
                    </a:lnTo>
                    <a:lnTo>
                      <a:pt x="76" y="89"/>
                    </a:lnTo>
                    <a:lnTo>
                      <a:pt x="67" y="72"/>
                    </a:lnTo>
                    <a:lnTo>
                      <a:pt x="64" y="52"/>
                    </a:lnTo>
                    <a:lnTo>
                      <a:pt x="127" y="539"/>
                    </a:lnTo>
                  </a:path>
                </a:pathLst>
              </a:custGeom>
              <a:solidFill>
                <a:srgbClr val="336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DE">
                  <a:latin typeface="Montserrat" panose="00000500000000000000" pitchFamily="2" charset="0"/>
                </a:endParaRPr>
              </a:p>
            </p:txBody>
          </p:sp>
          <p:sp>
            <p:nvSpPr>
              <p:cNvPr id="70698" name="Freeform 50">
                <a:extLst>
                  <a:ext uri="{FF2B5EF4-FFF2-40B4-BE49-F238E27FC236}">
                    <a16:creationId xmlns:a16="http://schemas.microsoft.com/office/drawing/2014/main" id="{C1F73B47-7927-4B25-70F4-99BC10A25B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3" y="1515"/>
                <a:ext cx="229" cy="447"/>
              </a:xfrm>
              <a:custGeom>
                <a:avLst/>
                <a:gdLst>
                  <a:gd name="T0" fmla="*/ 127 w 229"/>
                  <a:gd name="T1" fmla="*/ 418 h 447"/>
                  <a:gd name="T2" fmla="*/ 130 w 229"/>
                  <a:gd name="T3" fmla="*/ 430 h 447"/>
                  <a:gd name="T4" fmla="*/ 139 w 229"/>
                  <a:gd name="T5" fmla="*/ 442 h 447"/>
                  <a:gd name="T6" fmla="*/ 153 w 229"/>
                  <a:gd name="T7" fmla="*/ 446 h 447"/>
                  <a:gd name="T8" fmla="*/ 158 w 229"/>
                  <a:gd name="T9" fmla="*/ 446 h 447"/>
                  <a:gd name="T10" fmla="*/ 171 w 229"/>
                  <a:gd name="T11" fmla="*/ 442 h 447"/>
                  <a:gd name="T12" fmla="*/ 181 w 229"/>
                  <a:gd name="T13" fmla="*/ 430 h 447"/>
                  <a:gd name="T14" fmla="*/ 184 w 229"/>
                  <a:gd name="T15" fmla="*/ 418 h 447"/>
                  <a:gd name="T16" fmla="*/ 184 w 229"/>
                  <a:gd name="T17" fmla="*/ 210 h 447"/>
                  <a:gd name="T18" fmla="*/ 184 w 229"/>
                  <a:gd name="T19" fmla="*/ 47 h 447"/>
                  <a:gd name="T20" fmla="*/ 185 w 229"/>
                  <a:gd name="T21" fmla="*/ 42 h 447"/>
                  <a:gd name="T22" fmla="*/ 189 w 229"/>
                  <a:gd name="T23" fmla="*/ 40 h 447"/>
                  <a:gd name="T24" fmla="*/ 193 w 229"/>
                  <a:gd name="T25" fmla="*/ 42 h 447"/>
                  <a:gd name="T26" fmla="*/ 195 w 229"/>
                  <a:gd name="T27" fmla="*/ 47 h 447"/>
                  <a:gd name="T28" fmla="*/ 195 w 229"/>
                  <a:gd name="T29" fmla="*/ 198 h 447"/>
                  <a:gd name="T30" fmla="*/ 197 w 229"/>
                  <a:gd name="T31" fmla="*/ 206 h 447"/>
                  <a:gd name="T32" fmla="*/ 203 w 229"/>
                  <a:gd name="T33" fmla="*/ 213 h 447"/>
                  <a:gd name="T34" fmla="*/ 212 w 229"/>
                  <a:gd name="T35" fmla="*/ 215 h 447"/>
                  <a:gd name="T36" fmla="*/ 221 w 229"/>
                  <a:gd name="T37" fmla="*/ 213 h 447"/>
                  <a:gd name="T38" fmla="*/ 227 w 229"/>
                  <a:gd name="T39" fmla="*/ 206 h 447"/>
                  <a:gd name="T40" fmla="*/ 228 w 229"/>
                  <a:gd name="T41" fmla="*/ 198 h 447"/>
                  <a:gd name="T42" fmla="*/ 228 w 229"/>
                  <a:gd name="T43" fmla="*/ 20 h 447"/>
                  <a:gd name="T44" fmla="*/ 227 w 229"/>
                  <a:gd name="T45" fmla="*/ 10 h 447"/>
                  <a:gd name="T46" fmla="*/ 221 w 229"/>
                  <a:gd name="T47" fmla="*/ 2 h 447"/>
                  <a:gd name="T48" fmla="*/ 212 w 229"/>
                  <a:gd name="T49" fmla="*/ 0 h 447"/>
                  <a:gd name="T50" fmla="*/ 17 w 229"/>
                  <a:gd name="T51" fmla="*/ 0 h 447"/>
                  <a:gd name="T52" fmla="*/ 8 w 229"/>
                  <a:gd name="T53" fmla="*/ 2 h 447"/>
                  <a:gd name="T54" fmla="*/ 2 w 229"/>
                  <a:gd name="T55" fmla="*/ 10 h 447"/>
                  <a:gd name="T56" fmla="*/ 0 w 229"/>
                  <a:gd name="T57" fmla="*/ 20 h 447"/>
                  <a:gd name="T58" fmla="*/ 0 w 229"/>
                  <a:gd name="T59" fmla="*/ 198 h 447"/>
                  <a:gd name="T60" fmla="*/ 2 w 229"/>
                  <a:gd name="T61" fmla="*/ 206 h 447"/>
                  <a:gd name="T62" fmla="*/ 8 w 229"/>
                  <a:gd name="T63" fmla="*/ 213 h 447"/>
                  <a:gd name="T64" fmla="*/ 17 w 229"/>
                  <a:gd name="T65" fmla="*/ 215 h 447"/>
                  <a:gd name="T66" fmla="*/ 26 w 229"/>
                  <a:gd name="T67" fmla="*/ 213 h 447"/>
                  <a:gd name="T68" fmla="*/ 32 w 229"/>
                  <a:gd name="T69" fmla="*/ 206 h 447"/>
                  <a:gd name="T70" fmla="*/ 34 w 229"/>
                  <a:gd name="T71" fmla="*/ 198 h 447"/>
                  <a:gd name="T72" fmla="*/ 34 w 229"/>
                  <a:gd name="T73" fmla="*/ 47 h 447"/>
                  <a:gd name="T74" fmla="*/ 36 w 229"/>
                  <a:gd name="T75" fmla="*/ 42 h 447"/>
                  <a:gd name="T76" fmla="*/ 42 w 229"/>
                  <a:gd name="T77" fmla="*/ 40 h 447"/>
                  <a:gd name="T78" fmla="*/ 44 w 229"/>
                  <a:gd name="T79" fmla="*/ 42 h 447"/>
                  <a:gd name="T80" fmla="*/ 46 w 229"/>
                  <a:gd name="T81" fmla="*/ 47 h 447"/>
                  <a:gd name="T82" fmla="*/ 46 w 229"/>
                  <a:gd name="T83" fmla="*/ 210 h 447"/>
                  <a:gd name="T84" fmla="*/ 46 w 229"/>
                  <a:gd name="T85" fmla="*/ 418 h 447"/>
                  <a:gd name="T86" fmla="*/ 48 w 229"/>
                  <a:gd name="T87" fmla="*/ 430 h 447"/>
                  <a:gd name="T88" fmla="*/ 58 w 229"/>
                  <a:gd name="T89" fmla="*/ 442 h 447"/>
                  <a:gd name="T90" fmla="*/ 71 w 229"/>
                  <a:gd name="T91" fmla="*/ 446 h 447"/>
                  <a:gd name="T92" fmla="*/ 78 w 229"/>
                  <a:gd name="T93" fmla="*/ 446 h 447"/>
                  <a:gd name="T94" fmla="*/ 91 w 229"/>
                  <a:gd name="T95" fmla="*/ 442 h 447"/>
                  <a:gd name="T96" fmla="*/ 100 w 229"/>
                  <a:gd name="T97" fmla="*/ 430 h 447"/>
                  <a:gd name="T98" fmla="*/ 104 w 229"/>
                  <a:gd name="T99" fmla="*/ 418 h 447"/>
                  <a:gd name="T100" fmla="*/ 104 w 229"/>
                  <a:gd name="T101" fmla="*/ 221 h 447"/>
                  <a:gd name="T102" fmla="*/ 106 w 229"/>
                  <a:gd name="T103" fmla="*/ 213 h 447"/>
                  <a:gd name="T104" fmla="*/ 115 w 229"/>
                  <a:gd name="T105" fmla="*/ 210 h 447"/>
                  <a:gd name="T106" fmla="*/ 123 w 229"/>
                  <a:gd name="T107" fmla="*/ 213 h 447"/>
                  <a:gd name="T108" fmla="*/ 127 w 229"/>
                  <a:gd name="T109" fmla="*/ 221 h 447"/>
                  <a:gd name="T110" fmla="*/ 127 w 229"/>
                  <a:gd name="T111" fmla="*/ 418 h 44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29"/>
                  <a:gd name="T169" fmla="*/ 0 h 447"/>
                  <a:gd name="T170" fmla="*/ 229 w 229"/>
                  <a:gd name="T171" fmla="*/ 447 h 447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29" h="447">
                    <a:moveTo>
                      <a:pt x="127" y="418"/>
                    </a:moveTo>
                    <a:lnTo>
                      <a:pt x="130" y="430"/>
                    </a:lnTo>
                    <a:lnTo>
                      <a:pt x="139" y="442"/>
                    </a:lnTo>
                    <a:lnTo>
                      <a:pt x="153" y="446"/>
                    </a:lnTo>
                    <a:lnTo>
                      <a:pt x="158" y="446"/>
                    </a:lnTo>
                    <a:lnTo>
                      <a:pt x="171" y="442"/>
                    </a:lnTo>
                    <a:lnTo>
                      <a:pt x="181" y="430"/>
                    </a:lnTo>
                    <a:lnTo>
                      <a:pt x="184" y="418"/>
                    </a:lnTo>
                    <a:lnTo>
                      <a:pt x="184" y="210"/>
                    </a:lnTo>
                    <a:lnTo>
                      <a:pt x="184" y="47"/>
                    </a:lnTo>
                    <a:lnTo>
                      <a:pt x="185" y="42"/>
                    </a:lnTo>
                    <a:lnTo>
                      <a:pt x="189" y="40"/>
                    </a:lnTo>
                    <a:lnTo>
                      <a:pt x="193" y="42"/>
                    </a:lnTo>
                    <a:lnTo>
                      <a:pt x="195" y="47"/>
                    </a:lnTo>
                    <a:lnTo>
                      <a:pt x="195" y="198"/>
                    </a:lnTo>
                    <a:lnTo>
                      <a:pt x="197" y="206"/>
                    </a:lnTo>
                    <a:lnTo>
                      <a:pt x="203" y="213"/>
                    </a:lnTo>
                    <a:lnTo>
                      <a:pt x="212" y="215"/>
                    </a:lnTo>
                    <a:lnTo>
                      <a:pt x="221" y="213"/>
                    </a:lnTo>
                    <a:lnTo>
                      <a:pt x="227" y="206"/>
                    </a:lnTo>
                    <a:lnTo>
                      <a:pt x="228" y="198"/>
                    </a:lnTo>
                    <a:lnTo>
                      <a:pt x="228" y="20"/>
                    </a:lnTo>
                    <a:lnTo>
                      <a:pt x="227" y="10"/>
                    </a:lnTo>
                    <a:lnTo>
                      <a:pt x="221" y="2"/>
                    </a:lnTo>
                    <a:lnTo>
                      <a:pt x="212" y="0"/>
                    </a:lnTo>
                    <a:lnTo>
                      <a:pt x="17" y="0"/>
                    </a:lnTo>
                    <a:lnTo>
                      <a:pt x="8" y="2"/>
                    </a:lnTo>
                    <a:lnTo>
                      <a:pt x="2" y="10"/>
                    </a:lnTo>
                    <a:lnTo>
                      <a:pt x="0" y="20"/>
                    </a:lnTo>
                    <a:lnTo>
                      <a:pt x="0" y="198"/>
                    </a:lnTo>
                    <a:lnTo>
                      <a:pt x="2" y="206"/>
                    </a:lnTo>
                    <a:lnTo>
                      <a:pt x="8" y="213"/>
                    </a:lnTo>
                    <a:lnTo>
                      <a:pt x="17" y="215"/>
                    </a:lnTo>
                    <a:lnTo>
                      <a:pt x="26" y="213"/>
                    </a:lnTo>
                    <a:lnTo>
                      <a:pt x="32" y="206"/>
                    </a:lnTo>
                    <a:lnTo>
                      <a:pt x="34" y="198"/>
                    </a:lnTo>
                    <a:lnTo>
                      <a:pt x="34" y="47"/>
                    </a:lnTo>
                    <a:lnTo>
                      <a:pt x="36" y="42"/>
                    </a:lnTo>
                    <a:lnTo>
                      <a:pt x="42" y="40"/>
                    </a:lnTo>
                    <a:lnTo>
                      <a:pt x="44" y="42"/>
                    </a:lnTo>
                    <a:lnTo>
                      <a:pt x="46" y="47"/>
                    </a:lnTo>
                    <a:lnTo>
                      <a:pt x="46" y="210"/>
                    </a:lnTo>
                    <a:lnTo>
                      <a:pt x="46" y="418"/>
                    </a:lnTo>
                    <a:lnTo>
                      <a:pt x="48" y="430"/>
                    </a:lnTo>
                    <a:lnTo>
                      <a:pt x="58" y="442"/>
                    </a:lnTo>
                    <a:lnTo>
                      <a:pt x="71" y="446"/>
                    </a:lnTo>
                    <a:lnTo>
                      <a:pt x="78" y="446"/>
                    </a:lnTo>
                    <a:lnTo>
                      <a:pt x="91" y="442"/>
                    </a:lnTo>
                    <a:lnTo>
                      <a:pt x="100" y="430"/>
                    </a:lnTo>
                    <a:lnTo>
                      <a:pt x="104" y="418"/>
                    </a:lnTo>
                    <a:lnTo>
                      <a:pt x="104" y="221"/>
                    </a:lnTo>
                    <a:lnTo>
                      <a:pt x="106" y="213"/>
                    </a:lnTo>
                    <a:lnTo>
                      <a:pt x="115" y="210"/>
                    </a:lnTo>
                    <a:lnTo>
                      <a:pt x="123" y="213"/>
                    </a:lnTo>
                    <a:lnTo>
                      <a:pt x="127" y="221"/>
                    </a:lnTo>
                    <a:lnTo>
                      <a:pt x="127" y="41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DE">
                  <a:latin typeface="Montserrat" panose="00000500000000000000" pitchFamily="2" charset="0"/>
                </a:endParaRPr>
              </a:p>
            </p:txBody>
          </p:sp>
          <p:sp>
            <p:nvSpPr>
              <p:cNvPr id="70699" name="Freeform 51">
                <a:extLst>
                  <a:ext uri="{FF2B5EF4-FFF2-40B4-BE49-F238E27FC236}">
                    <a16:creationId xmlns:a16="http://schemas.microsoft.com/office/drawing/2014/main" id="{021ADC6C-1E2C-B2DE-5868-640AF1E8A0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9" y="1393"/>
                <a:ext cx="98" cy="100"/>
              </a:xfrm>
              <a:custGeom>
                <a:avLst/>
                <a:gdLst>
                  <a:gd name="T0" fmla="*/ 0 w 98"/>
                  <a:gd name="T1" fmla="*/ 49 h 100"/>
                  <a:gd name="T2" fmla="*/ 3 w 98"/>
                  <a:gd name="T3" fmla="*/ 31 h 100"/>
                  <a:gd name="T4" fmla="*/ 12 w 98"/>
                  <a:gd name="T5" fmla="*/ 18 h 100"/>
                  <a:gd name="T6" fmla="*/ 24 w 98"/>
                  <a:gd name="T7" fmla="*/ 6 h 100"/>
                  <a:gd name="T8" fmla="*/ 41 w 98"/>
                  <a:gd name="T9" fmla="*/ 0 h 100"/>
                  <a:gd name="T10" fmla="*/ 56 w 98"/>
                  <a:gd name="T11" fmla="*/ 0 h 100"/>
                  <a:gd name="T12" fmla="*/ 72 w 98"/>
                  <a:gd name="T13" fmla="*/ 6 h 100"/>
                  <a:gd name="T14" fmla="*/ 87 w 98"/>
                  <a:gd name="T15" fmla="*/ 18 h 100"/>
                  <a:gd name="T16" fmla="*/ 93 w 98"/>
                  <a:gd name="T17" fmla="*/ 31 h 100"/>
                  <a:gd name="T18" fmla="*/ 97 w 98"/>
                  <a:gd name="T19" fmla="*/ 49 h 100"/>
                  <a:gd name="T20" fmla="*/ 93 w 98"/>
                  <a:gd name="T21" fmla="*/ 68 h 100"/>
                  <a:gd name="T22" fmla="*/ 87 w 98"/>
                  <a:gd name="T23" fmla="*/ 83 h 100"/>
                  <a:gd name="T24" fmla="*/ 72 w 98"/>
                  <a:gd name="T25" fmla="*/ 93 h 100"/>
                  <a:gd name="T26" fmla="*/ 56 w 98"/>
                  <a:gd name="T27" fmla="*/ 99 h 100"/>
                  <a:gd name="T28" fmla="*/ 41 w 98"/>
                  <a:gd name="T29" fmla="*/ 99 h 100"/>
                  <a:gd name="T30" fmla="*/ 24 w 98"/>
                  <a:gd name="T31" fmla="*/ 93 h 100"/>
                  <a:gd name="T32" fmla="*/ 12 w 98"/>
                  <a:gd name="T33" fmla="*/ 83 h 100"/>
                  <a:gd name="T34" fmla="*/ 3 w 98"/>
                  <a:gd name="T35" fmla="*/ 68 h 100"/>
                  <a:gd name="T36" fmla="*/ 0 w 98"/>
                  <a:gd name="T37" fmla="*/ 49 h 1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98"/>
                  <a:gd name="T58" fmla="*/ 0 h 100"/>
                  <a:gd name="T59" fmla="*/ 98 w 98"/>
                  <a:gd name="T60" fmla="*/ 100 h 10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98" h="100">
                    <a:moveTo>
                      <a:pt x="0" y="49"/>
                    </a:moveTo>
                    <a:lnTo>
                      <a:pt x="3" y="31"/>
                    </a:lnTo>
                    <a:lnTo>
                      <a:pt x="12" y="18"/>
                    </a:lnTo>
                    <a:lnTo>
                      <a:pt x="24" y="6"/>
                    </a:lnTo>
                    <a:lnTo>
                      <a:pt x="41" y="0"/>
                    </a:lnTo>
                    <a:lnTo>
                      <a:pt x="56" y="0"/>
                    </a:lnTo>
                    <a:lnTo>
                      <a:pt x="72" y="6"/>
                    </a:lnTo>
                    <a:lnTo>
                      <a:pt x="87" y="18"/>
                    </a:lnTo>
                    <a:lnTo>
                      <a:pt x="93" y="31"/>
                    </a:lnTo>
                    <a:lnTo>
                      <a:pt x="97" y="49"/>
                    </a:lnTo>
                    <a:lnTo>
                      <a:pt x="93" y="68"/>
                    </a:lnTo>
                    <a:lnTo>
                      <a:pt x="87" y="83"/>
                    </a:lnTo>
                    <a:lnTo>
                      <a:pt x="72" y="93"/>
                    </a:lnTo>
                    <a:lnTo>
                      <a:pt x="56" y="99"/>
                    </a:lnTo>
                    <a:lnTo>
                      <a:pt x="41" y="99"/>
                    </a:lnTo>
                    <a:lnTo>
                      <a:pt x="24" y="93"/>
                    </a:lnTo>
                    <a:lnTo>
                      <a:pt x="12" y="83"/>
                    </a:lnTo>
                    <a:lnTo>
                      <a:pt x="3" y="68"/>
                    </a:lnTo>
                    <a:lnTo>
                      <a:pt x="0" y="4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DE">
                  <a:latin typeface="Montserrat" panose="00000500000000000000" pitchFamily="2" charset="0"/>
                </a:endParaRPr>
              </a:p>
            </p:txBody>
          </p:sp>
          <p:sp>
            <p:nvSpPr>
              <p:cNvPr id="70700" name="Freeform 52">
                <a:extLst>
                  <a:ext uri="{FF2B5EF4-FFF2-40B4-BE49-F238E27FC236}">
                    <a16:creationId xmlns:a16="http://schemas.microsoft.com/office/drawing/2014/main" id="{D05F0FDA-FC9F-8273-7446-3E7351593F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1" y="1393"/>
                <a:ext cx="229" cy="569"/>
              </a:xfrm>
              <a:custGeom>
                <a:avLst/>
                <a:gdLst>
                  <a:gd name="T0" fmla="*/ 130 w 229"/>
                  <a:gd name="T1" fmla="*/ 552 h 569"/>
                  <a:gd name="T2" fmla="*/ 153 w 229"/>
                  <a:gd name="T3" fmla="*/ 568 h 569"/>
                  <a:gd name="T4" fmla="*/ 171 w 229"/>
                  <a:gd name="T5" fmla="*/ 564 h 569"/>
                  <a:gd name="T6" fmla="*/ 184 w 229"/>
                  <a:gd name="T7" fmla="*/ 539 h 569"/>
                  <a:gd name="T8" fmla="*/ 184 w 229"/>
                  <a:gd name="T9" fmla="*/ 168 h 569"/>
                  <a:gd name="T10" fmla="*/ 189 w 229"/>
                  <a:gd name="T11" fmla="*/ 161 h 569"/>
                  <a:gd name="T12" fmla="*/ 195 w 229"/>
                  <a:gd name="T13" fmla="*/ 168 h 569"/>
                  <a:gd name="T14" fmla="*/ 197 w 229"/>
                  <a:gd name="T15" fmla="*/ 327 h 569"/>
                  <a:gd name="T16" fmla="*/ 212 w 229"/>
                  <a:gd name="T17" fmla="*/ 336 h 569"/>
                  <a:gd name="T18" fmla="*/ 227 w 229"/>
                  <a:gd name="T19" fmla="*/ 327 h 569"/>
                  <a:gd name="T20" fmla="*/ 228 w 229"/>
                  <a:gd name="T21" fmla="*/ 140 h 569"/>
                  <a:gd name="T22" fmla="*/ 221 w 229"/>
                  <a:gd name="T23" fmla="*/ 122 h 569"/>
                  <a:gd name="T24" fmla="*/ 17 w 229"/>
                  <a:gd name="T25" fmla="*/ 120 h 569"/>
                  <a:gd name="T26" fmla="*/ 2 w 229"/>
                  <a:gd name="T27" fmla="*/ 130 h 569"/>
                  <a:gd name="T28" fmla="*/ 0 w 229"/>
                  <a:gd name="T29" fmla="*/ 320 h 569"/>
                  <a:gd name="T30" fmla="*/ 8 w 229"/>
                  <a:gd name="T31" fmla="*/ 334 h 569"/>
                  <a:gd name="T32" fmla="*/ 26 w 229"/>
                  <a:gd name="T33" fmla="*/ 334 h 569"/>
                  <a:gd name="T34" fmla="*/ 34 w 229"/>
                  <a:gd name="T35" fmla="*/ 320 h 569"/>
                  <a:gd name="T36" fmla="*/ 36 w 229"/>
                  <a:gd name="T37" fmla="*/ 163 h 569"/>
                  <a:gd name="T38" fmla="*/ 44 w 229"/>
                  <a:gd name="T39" fmla="*/ 163 h 569"/>
                  <a:gd name="T40" fmla="*/ 46 w 229"/>
                  <a:gd name="T41" fmla="*/ 331 h 569"/>
                  <a:gd name="T42" fmla="*/ 48 w 229"/>
                  <a:gd name="T43" fmla="*/ 552 h 569"/>
                  <a:gd name="T44" fmla="*/ 71 w 229"/>
                  <a:gd name="T45" fmla="*/ 568 h 569"/>
                  <a:gd name="T46" fmla="*/ 91 w 229"/>
                  <a:gd name="T47" fmla="*/ 564 h 569"/>
                  <a:gd name="T48" fmla="*/ 104 w 229"/>
                  <a:gd name="T49" fmla="*/ 539 h 569"/>
                  <a:gd name="T50" fmla="*/ 106 w 229"/>
                  <a:gd name="T51" fmla="*/ 334 h 569"/>
                  <a:gd name="T52" fmla="*/ 123 w 229"/>
                  <a:gd name="T53" fmla="*/ 334 h 569"/>
                  <a:gd name="T54" fmla="*/ 127 w 229"/>
                  <a:gd name="T55" fmla="*/ 539 h 569"/>
                  <a:gd name="T56" fmla="*/ 67 w 229"/>
                  <a:gd name="T57" fmla="*/ 34 h 569"/>
                  <a:gd name="T58" fmla="*/ 89 w 229"/>
                  <a:gd name="T59" fmla="*/ 7 h 569"/>
                  <a:gd name="T60" fmla="*/ 123 w 229"/>
                  <a:gd name="T61" fmla="*/ 0 h 569"/>
                  <a:gd name="T62" fmla="*/ 155 w 229"/>
                  <a:gd name="T63" fmla="*/ 19 h 569"/>
                  <a:gd name="T64" fmla="*/ 165 w 229"/>
                  <a:gd name="T65" fmla="*/ 52 h 569"/>
                  <a:gd name="T66" fmla="*/ 155 w 229"/>
                  <a:gd name="T67" fmla="*/ 89 h 569"/>
                  <a:gd name="T68" fmla="*/ 123 w 229"/>
                  <a:gd name="T69" fmla="*/ 106 h 569"/>
                  <a:gd name="T70" fmla="*/ 89 w 229"/>
                  <a:gd name="T71" fmla="*/ 100 h 569"/>
                  <a:gd name="T72" fmla="*/ 67 w 229"/>
                  <a:gd name="T73" fmla="*/ 72 h 569"/>
                  <a:gd name="T74" fmla="*/ 127 w 229"/>
                  <a:gd name="T75" fmla="*/ 539 h 569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29"/>
                  <a:gd name="T115" fmla="*/ 0 h 569"/>
                  <a:gd name="T116" fmla="*/ 229 w 229"/>
                  <a:gd name="T117" fmla="*/ 569 h 569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29" h="569">
                    <a:moveTo>
                      <a:pt x="127" y="539"/>
                    </a:moveTo>
                    <a:lnTo>
                      <a:pt x="130" y="552"/>
                    </a:lnTo>
                    <a:lnTo>
                      <a:pt x="139" y="564"/>
                    </a:lnTo>
                    <a:lnTo>
                      <a:pt x="153" y="568"/>
                    </a:lnTo>
                    <a:lnTo>
                      <a:pt x="157" y="568"/>
                    </a:lnTo>
                    <a:lnTo>
                      <a:pt x="171" y="564"/>
                    </a:lnTo>
                    <a:lnTo>
                      <a:pt x="181" y="552"/>
                    </a:lnTo>
                    <a:lnTo>
                      <a:pt x="184" y="539"/>
                    </a:lnTo>
                    <a:lnTo>
                      <a:pt x="184" y="331"/>
                    </a:lnTo>
                    <a:lnTo>
                      <a:pt x="184" y="168"/>
                    </a:lnTo>
                    <a:lnTo>
                      <a:pt x="185" y="163"/>
                    </a:lnTo>
                    <a:lnTo>
                      <a:pt x="189" y="161"/>
                    </a:lnTo>
                    <a:lnTo>
                      <a:pt x="193" y="163"/>
                    </a:lnTo>
                    <a:lnTo>
                      <a:pt x="195" y="168"/>
                    </a:lnTo>
                    <a:lnTo>
                      <a:pt x="195" y="320"/>
                    </a:lnTo>
                    <a:lnTo>
                      <a:pt x="197" y="327"/>
                    </a:lnTo>
                    <a:lnTo>
                      <a:pt x="203" y="334"/>
                    </a:lnTo>
                    <a:lnTo>
                      <a:pt x="212" y="336"/>
                    </a:lnTo>
                    <a:lnTo>
                      <a:pt x="221" y="334"/>
                    </a:lnTo>
                    <a:lnTo>
                      <a:pt x="227" y="327"/>
                    </a:lnTo>
                    <a:lnTo>
                      <a:pt x="228" y="320"/>
                    </a:lnTo>
                    <a:lnTo>
                      <a:pt x="228" y="140"/>
                    </a:lnTo>
                    <a:lnTo>
                      <a:pt x="227" y="130"/>
                    </a:lnTo>
                    <a:lnTo>
                      <a:pt x="221" y="122"/>
                    </a:lnTo>
                    <a:lnTo>
                      <a:pt x="212" y="120"/>
                    </a:lnTo>
                    <a:lnTo>
                      <a:pt x="17" y="120"/>
                    </a:lnTo>
                    <a:lnTo>
                      <a:pt x="8" y="122"/>
                    </a:lnTo>
                    <a:lnTo>
                      <a:pt x="2" y="130"/>
                    </a:lnTo>
                    <a:lnTo>
                      <a:pt x="0" y="140"/>
                    </a:lnTo>
                    <a:lnTo>
                      <a:pt x="0" y="320"/>
                    </a:lnTo>
                    <a:lnTo>
                      <a:pt x="2" y="327"/>
                    </a:lnTo>
                    <a:lnTo>
                      <a:pt x="8" y="334"/>
                    </a:lnTo>
                    <a:lnTo>
                      <a:pt x="17" y="336"/>
                    </a:lnTo>
                    <a:lnTo>
                      <a:pt x="26" y="334"/>
                    </a:lnTo>
                    <a:lnTo>
                      <a:pt x="32" y="327"/>
                    </a:lnTo>
                    <a:lnTo>
                      <a:pt x="34" y="320"/>
                    </a:lnTo>
                    <a:lnTo>
                      <a:pt x="34" y="168"/>
                    </a:lnTo>
                    <a:lnTo>
                      <a:pt x="36" y="163"/>
                    </a:lnTo>
                    <a:lnTo>
                      <a:pt x="42" y="161"/>
                    </a:lnTo>
                    <a:lnTo>
                      <a:pt x="44" y="163"/>
                    </a:lnTo>
                    <a:lnTo>
                      <a:pt x="46" y="168"/>
                    </a:lnTo>
                    <a:lnTo>
                      <a:pt x="46" y="331"/>
                    </a:lnTo>
                    <a:lnTo>
                      <a:pt x="46" y="539"/>
                    </a:lnTo>
                    <a:lnTo>
                      <a:pt x="48" y="552"/>
                    </a:lnTo>
                    <a:lnTo>
                      <a:pt x="58" y="564"/>
                    </a:lnTo>
                    <a:lnTo>
                      <a:pt x="71" y="568"/>
                    </a:lnTo>
                    <a:lnTo>
                      <a:pt x="78" y="568"/>
                    </a:lnTo>
                    <a:lnTo>
                      <a:pt x="91" y="564"/>
                    </a:lnTo>
                    <a:lnTo>
                      <a:pt x="100" y="552"/>
                    </a:lnTo>
                    <a:lnTo>
                      <a:pt x="104" y="539"/>
                    </a:lnTo>
                    <a:lnTo>
                      <a:pt x="104" y="342"/>
                    </a:lnTo>
                    <a:lnTo>
                      <a:pt x="106" y="334"/>
                    </a:lnTo>
                    <a:lnTo>
                      <a:pt x="115" y="331"/>
                    </a:lnTo>
                    <a:lnTo>
                      <a:pt x="123" y="334"/>
                    </a:lnTo>
                    <a:lnTo>
                      <a:pt x="127" y="342"/>
                    </a:lnTo>
                    <a:lnTo>
                      <a:pt x="127" y="539"/>
                    </a:lnTo>
                    <a:lnTo>
                      <a:pt x="64" y="52"/>
                    </a:lnTo>
                    <a:lnTo>
                      <a:pt x="67" y="34"/>
                    </a:lnTo>
                    <a:lnTo>
                      <a:pt x="76" y="19"/>
                    </a:lnTo>
                    <a:lnTo>
                      <a:pt x="89" y="7"/>
                    </a:lnTo>
                    <a:lnTo>
                      <a:pt x="106" y="0"/>
                    </a:lnTo>
                    <a:lnTo>
                      <a:pt x="123" y="0"/>
                    </a:lnTo>
                    <a:lnTo>
                      <a:pt x="139" y="7"/>
                    </a:lnTo>
                    <a:lnTo>
                      <a:pt x="155" y="19"/>
                    </a:lnTo>
                    <a:lnTo>
                      <a:pt x="161" y="34"/>
                    </a:lnTo>
                    <a:lnTo>
                      <a:pt x="165" y="52"/>
                    </a:lnTo>
                    <a:lnTo>
                      <a:pt x="161" y="72"/>
                    </a:lnTo>
                    <a:lnTo>
                      <a:pt x="155" y="89"/>
                    </a:lnTo>
                    <a:lnTo>
                      <a:pt x="139" y="100"/>
                    </a:lnTo>
                    <a:lnTo>
                      <a:pt x="123" y="106"/>
                    </a:lnTo>
                    <a:lnTo>
                      <a:pt x="106" y="106"/>
                    </a:lnTo>
                    <a:lnTo>
                      <a:pt x="89" y="100"/>
                    </a:lnTo>
                    <a:lnTo>
                      <a:pt x="76" y="89"/>
                    </a:lnTo>
                    <a:lnTo>
                      <a:pt x="67" y="72"/>
                    </a:lnTo>
                    <a:lnTo>
                      <a:pt x="64" y="52"/>
                    </a:lnTo>
                    <a:lnTo>
                      <a:pt x="127" y="539"/>
                    </a:lnTo>
                  </a:path>
                </a:pathLst>
              </a:cu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DE">
                  <a:latin typeface="Montserrat" panose="00000500000000000000" pitchFamily="2" charset="0"/>
                </a:endParaRPr>
              </a:p>
            </p:txBody>
          </p:sp>
          <p:sp>
            <p:nvSpPr>
              <p:cNvPr id="70701" name="Freeform 53">
                <a:extLst>
                  <a:ext uri="{FF2B5EF4-FFF2-40B4-BE49-F238E27FC236}">
                    <a16:creationId xmlns:a16="http://schemas.microsoft.com/office/drawing/2014/main" id="{8D57232D-069E-BD86-75A3-622B4A2546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1" y="1515"/>
                <a:ext cx="229" cy="447"/>
              </a:xfrm>
              <a:custGeom>
                <a:avLst/>
                <a:gdLst>
                  <a:gd name="T0" fmla="*/ 127 w 229"/>
                  <a:gd name="T1" fmla="*/ 418 h 447"/>
                  <a:gd name="T2" fmla="*/ 130 w 229"/>
                  <a:gd name="T3" fmla="*/ 430 h 447"/>
                  <a:gd name="T4" fmla="*/ 139 w 229"/>
                  <a:gd name="T5" fmla="*/ 442 h 447"/>
                  <a:gd name="T6" fmla="*/ 153 w 229"/>
                  <a:gd name="T7" fmla="*/ 446 h 447"/>
                  <a:gd name="T8" fmla="*/ 157 w 229"/>
                  <a:gd name="T9" fmla="*/ 446 h 447"/>
                  <a:gd name="T10" fmla="*/ 171 w 229"/>
                  <a:gd name="T11" fmla="*/ 442 h 447"/>
                  <a:gd name="T12" fmla="*/ 181 w 229"/>
                  <a:gd name="T13" fmla="*/ 430 h 447"/>
                  <a:gd name="T14" fmla="*/ 184 w 229"/>
                  <a:gd name="T15" fmla="*/ 418 h 447"/>
                  <a:gd name="T16" fmla="*/ 184 w 229"/>
                  <a:gd name="T17" fmla="*/ 210 h 447"/>
                  <a:gd name="T18" fmla="*/ 184 w 229"/>
                  <a:gd name="T19" fmla="*/ 47 h 447"/>
                  <a:gd name="T20" fmla="*/ 185 w 229"/>
                  <a:gd name="T21" fmla="*/ 42 h 447"/>
                  <a:gd name="T22" fmla="*/ 189 w 229"/>
                  <a:gd name="T23" fmla="*/ 40 h 447"/>
                  <a:gd name="T24" fmla="*/ 193 w 229"/>
                  <a:gd name="T25" fmla="*/ 42 h 447"/>
                  <a:gd name="T26" fmla="*/ 195 w 229"/>
                  <a:gd name="T27" fmla="*/ 47 h 447"/>
                  <a:gd name="T28" fmla="*/ 195 w 229"/>
                  <a:gd name="T29" fmla="*/ 198 h 447"/>
                  <a:gd name="T30" fmla="*/ 197 w 229"/>
                  <a:gd name="T31" fmla="*/ 206 h 447"/>
                  <a:gd name="T32" fmla="*/ 203 w 229"/>
                  <a:gd name="T33" fmla="*/ 213 h 447"/>
                  <a:gd name="T34" fmla="*/ 212 w 229"/>
                  <a:gd name="T35" fmla="*/ 215 h 447"/>
                  <a:gd name="T36" fmla="*/ 221 w 229"/>
                  <a:gd name="T37" fmla="*/ 213 h 447"/>
                  <a:gd name="T38" fmla="*/ 227 w 229"/>
                  <a:gd name="T39" fmla="*/ 206 h 447"/>
                  <a:gd name="T40" fmla="*/ 228 w 229"/>
                  <a:gd name="T41" fmla="*/ 198 h 447"/>
                  <a:gd name="T42" fmla="*/ 228 w 229"/>
                  <a:gd name="T43" fmla="*/ 20 h 447"/>
                  <a:gd name="T44" fmla="*/ 227 w 229"/>
                  <a:gd name="T45" fmla="*/ 10 h 447"/>
                  <a:gd name="T46" fmla="*/ 221 w 229"/>
                  <a:gd name="T47" fmla="*/ 2 h 447"/>
                  <a:gd name="T48" fmla="*/ 212 w 229"/>
                  <a:gd name="T49" fmla="*/ 0 h 447"/>
                  <a:gd name="T50" fmla="*/ 17 w 229"/>
                  <a:gd name="T51" fmla="*/ 0 h 447"/>
                  <a:gd name="T52" fmla="*/ 8 w 229"/>
                  <a:gd name="T53" fmla="*/ 2 h 447"/>
                  <a:gd name="T54" fmla="*/ 2 w 229"/>
                  <a:gd name="T55" fmla="*/ 10 h 447"/>
                  <a:gd name="T56" fmla="*/ 0 w 229"/>
                  <a:gd name="T57" fmla="*/ 20 h 447"/>
                  <a:gd name="T58" fmla="*/ 0 w 229"/>
                  <a:gd name="T59" fmla="*/ 198 h 447"/>
                  <a:gd name="T60" fmla="*/ 2 w 229"/>
                  <a:gd name="T61" fmla="*/ 206 h 447"/>
                  <a:gd name="T62" fmla="*/ 8 w 229"/>
                  <a:gd name="T63" fmla="*/ 213 h 447"/>
                  <a:gd name="T64" fmla="*/ 17 w 229"/>
                  <a:gd name="T65" fmla="*/ 215 h 447"/>
                  <a:gd name="T66" fmla="*/ 26 w 229"/>
                  <a:gd name="T67" fmla="*/ 213 h 447"/>
                  <a:gd name="T68" fmla="*/ 32 w 229"/>
                  <a:gd name="T69" fmla="*/ 206 h 447"/>
                  <a:gd name="T70" fmla="*/ 34 w 229"/>
                  <a:gd name="T71" fmla="*/ 198 h 447"/>
                  <a:gd name="T72" fmla="*/ 34 w 229"/>
                  <a:gd name="T73" fmla="*/ 47 h 447"/>
                  <a:gd name="T74" fmla="*/ 36 w 229"/>
                  <a:gd name="T75" fmla="*/ 42 h 447"/>
                  <a:gd name="T76" fmla="*/ 42 w 229"/>
                  <a:gd name="T77" fmla="*/ 40 h 447"/>
                  <a:gd name="T78" fmla="*/ 44 w 229"/>
                  <a:gd name="T79" fmla="*/ 42 h 447"/>
                  <a:gd name="T80" fmla="*/ 46 w 229"/>
                  <a:gd name="T81" fmla="*/ 47 h 447"/>
                  <a:gd name="T82" fmla="*/ 46 w 229"/>
                  <a:gd name="T83" fmla="*/ 210 h 447"/>
                  <a:gd name="T84" fmla="*/ 46 w 229"/>
                  <a:gd name="T85" fmla="*/ 418 h 447"/>
                  <a:gd name="T86" fmla="*/ 48 w 229"/>
                  <a:gd name="T87" fmla="*/ 430 h 447"/>
                  <a:gd name="T88" fmla="*/ 58 w 229"/>
                  <a:gd name="T89" fmla="*/ 442 h 447"/>
                  <a:gd name="T90" fmla="*/ 71 w 229"/>
                  <a:gd name="T91" fmla="*/ 446 h 447"/>
                  <a:gd name="T92" fmla="*/ 78 w 229"/>
                  <a:gd name="T93" fmla="*/ 446 h 447"/>
                  <a:gd name="T94" fmla="*/ 91 w 229"/>
                  <a:gd name="T95" fmla="*/ 442 h 447"/>
                  <a:gd name="T96" fmla="*/ 100 w 229"/>
                  <a:gd name="T97" fmla="*/ 430 h 447"/>
                  <a:gd name="T98" fmla="*/ 104 w 229"/>
                  <a:gd name="T99" fmla="*/ 418 h 447"/>
                  <a:gd name="T100" fmla="*/ 104 w 229"/>
                  <a:gd name="T101" fmla="*/ 221 h 447"/>
                  <a:gd name="T102" fmla="*/ 106 w 229"/>
                  <a:gd name="T103" fmla="*/ 213 h 447"/>
                  <a:gd name="T104" fmla="*/ 115 w 229"/>
                  <a:gd name="T105" fmla="*/ 210 h 447"/>
                  <a:gd name="T106" fmla="*/ 123 w 229"/>
                  <a:gd name="T107" fmla="*/ 213 h 447"/>
                  <a:gd name="T108" fmla="*/ 127 w 229"/>
                  <a:gd name="T109" fmla="*/ 221 h 447"/>
                  <a:gd name="T110" fmla="*/ 127 w 229"/>
                  <a:gd name="T111" fmla="*/ 418 h 44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29"/>
                  <a:gd name="T169" fmla="*/ 0 h 447"/>
                  <a:gd name="T170" fmla="*/ 229 w 229"/>
                  <a:gd name="T171" fmla="*/ 447 h 447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29" h="447">
                    <a:moveTo>
                      <a:pt x="127" y="418"/>
                    </a:moveTo>
                    <a:lnTo>
                      <a:pt x="130" y="430"/>
                    </a:lnTo>
                    <a:lnTo>
                      <a:pt x="139" y="442"/>
                    </a:lnTo>
                    <a:lnTo>
                      <a:pt x="153" y="446"/>
                    </a:lnTo>
                    <a:lnTo>
                      <a:pt x="157" y="446"/>
                    </a:lnTo>
                    <a:lnTo>
                      <a:pt x="171" y="442"/>
                    </a:lnTo>
                    <a:lnTo>
                      <a:pt x="181" y="430"/>
                    </a:lnTo>
                    <a:lnTo>
                      <a:pt x="184" y="418"/>
                    </a:lnTo>
                    <a:lnTo>
                      <a:pt x="184" y="210"/>
                    </a:lnTo>
                    <a:lnTo>
                      <a:pt x="184" y="47"/>
                    </a:lnTo>
                    <a:lnTo>
                      <a:pt x="185" y="42"/>
                    </a:lnTo>
                    <a:lnTo>
                      <a:pt x="189" y="40"/>
                    </a:lnTo>
                    <a:lnTo>
                      <a:pt x="193" y="42"/>
                    </a:lnTo>
                    <a:lnTo>
                      <a:pt x="195" y="47"/>
                    </a:lnTo>
                    <a:lnTo>
                      <a:pt x="195" y="198"/>
                    </a:lnTo>
                    <a:lnTo>
                      <a:pt x="197" y="206"/>
                    </a:lnTo>
                    <a:lnTo>
                      <a:pt x="203" y="213"/>
                    </a:lnTo>
                    <a:lnTo>
                      <a:pt x="212" y="215"/>
                    </a:lnTo>
                    <a:lnTo>
                      <a:pt x="221" y="213"/>
                    </a:lnTo>
                    <a:lnTo>
                      <a:pt x="227" y="206"/>
                    </a:lnTo>
                    <a:lnTo>
                      <a:pt x="228" y="198"/>
                    </a:lnTo>
                    <a:lnTo>
                      <a:pt x="228" y="20"/>
                    </a:lnTo>
                    <a:lnTo>
                      <a:pt x="227" y="10"/>
                    </a:lnTo>
                    <a:lnTo>
                      <a:pt x="221" y="2"/>
                    </a:lnTo>
                    <a:lnTo>
                      <a:pt x="212" y="0"/>
                    </a:lnTo>
                    <a:lnTo>
                      <a:pt x="17" y="0"/>
                    </a:lnTo>
                    <a:lnTo>
                      <a:pt x="8" y="2"/>
                    </a:lnTo>
                    <a:lnTo>
                      <a:pt x="2" y="10"/>
                    </a:lnTo>
                    <a:lnTo>
                      <a:pt x="0" y="20"/>
                    </a:lnTo>
                    <a:lnTo>
                      <a:pt x="0" y="198"/>
                    </a:lnTo>
                    <a:lnTo>
                      <a:pt x="2" y="206"/>
                    </a:lnTo>
                    <a:lnTo>
                      <a:pt x="8" y="213"/>
                    </a:lnTo>
                    <a:lnTo>
                      <a:pt x="17" y="215"/>
                    </a:lnTo>
                    <a:lnTo>
                      <a:pt x="26" y="213"/>
                    </a:lnTo>
                    <a:lnTo>
                      <a:pt x="32" y="206"/>
                    </a:lnTo>
                    <a:lnTo>
                      <a:pt x="34" y="198"/>
                    </a:lnTo>
                    <a:lnTo>
                      <a:pt x="34" y="47"/>
                    </a:lnTo>
                    <a:lnTo>
                      <a:pt x="36" y="42"/>
                    </a:lnTo>
                    <a:lnTo>
                      <a:pt x="42" y="40"/>
                    </a:lnTo>
                    <a:lnTo>
                      <a:pt x="44" y="42"/>
                    </a:lnTo>
                    <a:lnTo>
                      <a:pt x="46" y="47"/>
                    </a:lnTo>
                    <a:lnTo>
                      <a:pt x="46" y="210"/>
                    </a:lnTo>
                    <a:lnTo>
                      <a:pt x="46" y="418"/>
                    </a:lnTo>
                    <a:lnTo>
                      <a:pt x="48" y="430"/>
                    </a:lnTo>
                    <a:lnTo>
                      <a:pt x="58" y="442"/>
                    </a:lnTo>
                    <a:lnTo>
                      <a:pt x="71" y="446"/>
                    </a:lnTo>
                    <a:lnTo>
                      <a:pt x="78" y="446"/>
                    </a:lnTo>
                    <a:lnTo>
                      <a:pt x="91" y="442"/>
                    </a:lnTo>
                    <a:lnTo>
                      <a:pt x="100" y="430"/>
                    </a:lnTo>
                    <a:lnTo>
                      <a:pt x="104" y="418"/>
                    </a:lnTo>
                    <a:lnTo>
                      <a:pt x="104" y="221"/>
                    </a:lnTo>
                    <a:lnTo>
                      <a:pt x="106" y="213"/>
                    </a:lnTo>
                    <a:lnTo>
                      <a:pt x="115" y="210"/>
                    </a:lnTo>
                    <a:lnTo>
                      <a:pt x="123" y="213"/>
                    </a:lnTo>
                    <a:lnTo>
                      <a:pt x="127" y="221"/>
                    </a:lnTo>
                    <a:lnTo>
                      <a:pt x="127" y="418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DE">
                  <a:latin typeface="Montserrat" panose="00000500000000000000" pitchFamily="2" charset="0"/>
                </a:endParaRPr>
              </a:p>
            </p:txBody>
          </p:sp>
          <p:sp>
            <p:nvSpPr>
              <p:cNvPr id="70702" name="Freeform 54">
                <a:extLst>
                  <a:ext uri="{FF2B5EF4-FFF2-40B4-BE49-F238E27FC236}">
                    <a16:creationId xmlns:a16="http://schemas.microsoft.com/office/drawing/2014/main" id="{8C0ACEE4-1822-FA58-CE46-EAC22E52B5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393"/>
                <a:ext cx="93" cy="95"/>
              </a:xfrm>
              <a:custGeom>
                <a:avLst/>
                <a:gdLst>
                  <a:gd name="T0" fmla="*/ 0 w 98"/>
                  <a:gd name="T1" fmla="*/ 10 h 100"/>
                  <a:gd name="T2" fmla="*/ 3 w 98"/>
                  <a:gd name="T3" fmla="*/ 10 h 100"/>
                  <a:gd name="T4" fmla="*/ 9 w 98"/>
                  <a:gd name="T5" fmla="*/ 10 h 100"/>
                  <a:gd name="T6" fmla="*/ 9 w 98"/>
                  <a:gd name="T7" fmla="*/ 6 h 100"/>
                  <a:gd name="T8" fmla="*/ 9 w 98"/>
                  <a:gd name="T9" fmla="*/ 0 h 100"/>
                  <a:gd name="T10" fmla="*/ 10 w 98"/>
                  <a:gd name="T11" fmla="*/ 0 h 100"/>
                  <a:gd name="T12" fmla="*/ 15 w 98"/>
                  <a:gd name="T13" fmla="*/ 6 h 100"/>
                  <a:gd name="T14" fmla="*/ 19 w 98"/>
                  <a:gd name="T15" fmla="*/ 10 h 100"/>
                  <a:gd name="T16" fmla="*/ 20 w 98"/>
                  <a:gd name="T17" fmla="*/ 10 h 100"/>
                  <a:gd name="T18" fmla="*/ 21 w 98"/>
                  <a:gd name="T19" fmla="*/ 10 h 100"/>
                  <a:gd name="T20" fmla="*/ 20 w 98"/>
                  <a:gd name="T21" fmla="*/ 15 h 100"/>
                  <a:gd name="T22" fmla="*/ 19 w 98"/>
                  <a:gd name="T23" fmla="*/ 18 h 100"/>
                  <a:gd name="T24" fmla="*/ 15 w 98"/>
                  <a:gd name="T25" fmla="*/ 21 h 100"/>
                  <a:gd name="T26" fmla="*/ 10 w 98"/>
                  <a:gd name="T27" fmla="*/ 22 h 100"/>
                  <a:gd name="T28" fmla="*/ 9 w 98"/>
                  <a:gd name="T29" fmla="*/ 22 h 100"/>
                  <a:gd name="T30" fmla="*/ 9 w 98"/>
                  <a:gd name="T31" fmla="*/ 21 h 100"/>
                  <a:gd name="T32" fmla="*/ 9 w 98"/>
                  <a:gd name="T33" fmla="*/ 18 h 100"/>
                  <a:gd name="T34" fmla="*/ 3 w 98"/>
                  <a:gd name="T35" fmla="*/ 15 h 100"/>
                  <a:gd name="T36" fmla="*/ 0 w 98"/>
                  <a:gd name="T37" fmla="*/ 10 h 1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98"/>
                  <a:gd name="T58" fmla="*/ 0 h 100"/>
                  <a:gd name="T59" fmla="*/ 98 w 98"/>
                  <a:gd name="T60" fmla="*/ 100 h 10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98" h="100">
                    <a:moveTo>
                      <a:pt x="0" y="49"/>
                    </a:moveTo>
                    <a:lnTo>
                      <a:pt x="3" y="31"/>
                    </a:lnTo>
                    <a:lnTo>
                      <a:pt x="12" y="18"/>
                    </a:lnTo>
                    <a:lnTo>
                      <a:pt x="24" y="6"/>
                    </a:lnTo>
                    <a:lnTo>
                      <a:pt x="41" y="0"/>
                    </a:lnTo>
                    <a:lnTo>
                      <a:pt x="56" y="0"/>
                    </a:lnTo>
                    <a:lnTo>
                      <a:pt x="72" y="6"/>
                    </a:lnTo>
                    <a:lnTo>
                      <a:pt x="87" y="18"/>
                    </a:lnTo>
                    <a:lnTo>
                      <a:pt x="93" y="31"/>
                    </a:lnTo>
                    <a:lnTo>
                      <a:pt x="97" y="49"/>
                    </a:lnTo>
                    <a:lnTo>
                      <a:pt x="93" y="68"/>
                    </a:lnTo>
                    <a:lnTo>
                      <a:pt x="87" y="83"/>
                    </a:lnTo>
                    <a:lnTo>
                      <a:pt x="72" y="93"/>
                    </a:lnTo>
                    <a:lnTo>
                      <a:pt x="56" y="99"/>
                    </a:lnTo>
                    <a:lnTo>
                      <a:pt x="41" y="99"/>
                    </a:lnTo>
                    <a:lnTo>
                      <a:pt x="24" y="93"/>
                    </a:lnTo>
                    <a:lnTo>
                      <a:pt x="12" y="83"/>
                    </a:lnTo>
                    <a:lnTo>
                      <a:pt x="3" y="68"/>
                    </a:lnTo>
                    <a:lnTo>
                      <a:pt x="0" y="49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DE">
                  <a:latin typeface="Montserrat" panose="00000500000000000000" pitchFamily="2" charset="0"/>
                </a:endParaRPr>
              </a:p>
            </p:txBody>
          </p:sp>
        </p:grpSp>
      </p:grpSp>
      <p:sp>
        <p:nvSpPr>
          <p:cNvPr id="70661" name="Text Box 55">
            <a:extLst>
              <a:ext uri="{FF2B5EF4-FFF2-40B4-BE49-F238E27FC236}">
                <a16:creationId xmlns:a16="http://schemas.microsoft.com/office/drawing/2014/main" id="{03C222B7-3826-E79C-3A2D-F4F1427B7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0179" y="3275231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n-US" sz="2400" dirty="0">
                <a:latin typeface="Montserrat" panose="00000500000000000000" pitchFamily="2" charset="0"/>
              </a:rPr>
              <a:t>Población</a:t>
            </a:r>
          </a:p>
        </p:txBody>
      </p:sp>
      <p:grpSp>
        <p:nvGrpSpPr>
          <p:cNvPr id="70662" name="Group 56">
            <a:extLst>
              <a:ext uri="{FF2B5EF4-FFF2-40B4-BE49-F238E27FC236}">
                <a16:creationId xmlns:a16="http://schemas.microsoft.com/office/drawing/2014/main" id="{CCB6CD80-303D-6520-EB55-090739F451E2}"/>
              </a:ext>
            </a:extLst>
          </p:cNvPr>
          <p:cNvGrpSpPr>
            <a:grpSpLocks/>
          </p:cNvGrpSpPr>
          <p:nvPr/>
        </p:nvGrpSpPr>
        <p:grpSpPr bwMode="auto">
          <a:xfrm>
            <a:off x="6405113" y="5032077"/>
            <a:ext cx="2192338" cy="904875"/>
            <a:chOff x="1968" y="3285"/>
            <a:chExt cx="1381" cy="570"/>
          </a:xfrm>
        </p:grpSpPr>
        <p:sp>
          <p:nvSpPr>
            <p:cNvPr id="70665" name="Freeform 57">
              <a:extLst>
                <a:ext uri="{FF2B5EF4-FFF2-40B4-BE49-F238E27FC236}">
                  <a16:creationId xmlns:a16="http://schemas.microsoft.com/office/drawing/2014/main" id="{825B11AE-E4D1-DFA3-97DC-6C5DF1536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6" y="3408"/>
              <a:ext cx="230" cy="446"/>
            </a:xfrm>
            <a:custGeom>
              <a:avLst/>
              <a:gdLst>
                <a:gd name="T0" fmla="*/ 127 w 230"/>
                <a:gd name="T1" fmla="*/ 417 h 446"/>
                <a:gd name="T2" fmla="*/ 129 w 230"/>
                <a:gd name="T3" fmla="*/ 430 h 446"/>
                <a:gd name="T4" fmla="*/ 137 w 230"/>
                <a:gd name="T5" fmla="*/ 442 h 446"/>
                <a:gd name="T6" fmla="*/ 151 w 230"/>
                <a:gd name="T7" fmla="*/ 445 h 446"/>
                <a:gd name="T8" fmla="*/ 158 w 230"/>
                <a:gd name="T9" fmla="*/ 445 h 446"/>
                <a:gd name="T10" fmla="*/ 171 w 230"/>
                <a:gd name="T11" fmla="*/ 442 h 446"/>
                <a:gd name="T12" fmla="*/ 181 w 230"/>
                <a:gd name="T13" fmla="*/ 430 h 446"/>
                <a:gd name="T14" fmla="*/ 184 w 230"/>
                <a:gd name="T15" fmla="*/ 417 h 446"/>
                <a:gd name="T16" fmla="*/ 184 w 230"/>
                <a:gd name="T17" fmla="*/ 209 h 446"/>
                <a:gd name="T18" fmla="*/ 184 w 230"/>
                <a:gd name="T19" fmla="*/ 47 h 446"/>
                <a:gd name="T20" fmla="*/ 184 w 230"/>
                <a:gd name="T21" fmla="*/ 42 h 446"/>
                <a:gd name="T22" fmla="*/ 189 w 230"/>
                <a:gd name="T23" fmla="*/ 40 h 446"/>
                <a:gd name="T24" fmla="*/ 193 w 230"/>
                <a:gd name="T25" fmla="*/ 42 h 446"/>
                <a:gd name="T26" fmla="*/ 195 w 230"/>
                <a:gd name="T27" fmla="*/ 47 h 446"/>
                <a:gd name="T28" fmla="*/ 195 w 230"/>
                <a:gd name="T29" fmla="*/ 198 h 446"/>
                <a:gd name="T30" fmla="*/ 197 w 230"/>
                <a:gd name="T31" fmla="*/ 206 h 446"/>
                <a:gd name="T32" fmla="*/ 203 w 230"/>
                <a:gd name="T33" fmla="*/ 213 h 446"/>
                <a:gd name="T34" fmla="*/ 212 w 230"/>
                <a:gd name="T35" fmla="*/ 215 h 446"/>
                <a:gd name="T36" fmla="*/ 221 w 230"/>
                <a:gd name="T37" fmla="*/ 213 h 446"/>
                <a:gd name="T38" fmla="*/ 227 w 230"/>
                <a:gd name="T39" fmla="*/ 206 h 446"/>
                <a:gd name="T40" fmla="*/ 229 w 230"/>
                <a:gd name="T41" fmla="*/ 198 h 446"/>
                <a:gd name="T42" fmla="*/ 229 w 230"/>
                <a:gd name="T43" fmla="*/ 19 h 446"/>
                <a:gd name="T44" fmla="*/ 227 w 230"/>
                <a:gd name="T45" fmla="*/ 10 h 446"/>
                <a:gd name="T46" fmla="*/ 221 w 230"/>
                <a:gd name="T47" fmla="*/ 2 h 446"/>
                <a:gd name="T48" fmla="*/ 212 w 230"/>
                <a:gd name="T49" fmla="*/ 0 h 446"/>
                <a:gd name="T50" fmla="*/ 17 w 230"/>
                <a:gd name="T51" fmla="*/ 0 h 446"/>
                <a:gd name="T52" fmla="*/ 8 w 230"/>
                <a:gd name="T53" fmla="*/ 2 h 446"/>
                <a:gd name="T54" fmla="*/ 2 w 230"/>
                <a:gd name="T55" fmla="*/ 10 h 446"/>
                <a:gd name="T56" fmla="*/ 0 w 230"/>
                <a:gd name="T57" fmla="*/ 19 h 446"/>
                <a:gd name="T58" fmla="*/ 0 w 230"/>
                <a:gd name="T59" fmla="*/ 198 h 446"/>
                <a:gd name="T60" fmla="*/ 2 w 230"/>
                <a:gd name="T61" fmla="*/ 206 h 446"/>
                <a:gd name="T62" fmla="*/ 8 w 230"/>
                <a:gd name="T63" fmla="*/ 213 h 446"/>
                <a:gd name="T64" fmla="*/ 17 w 230"/>
                <a:gd name="T65" fmla="*/ 215 h 446"/>
                <a:gd name="T66" fmla="*/ 26 w 230"/>
                <a:gd name="T67" fmla="*/ 213 h 446"/>
                <a:gd name="T68" fmla="*/ 32 w 230"/>
                <a:gd name="T69" fmla="*/ 206 h 446"/>
                <a:gd name="T70" fmla="*/ 34 w 230"/>
                <a:gd name="T71" fmla="*/ 198 h 446"/>
                <a:gd name="T72" fmla="*/ 34 w 230"/>
                <a:gd name="T73" fmla="*/ 47 h 446"/>
                <a:gd name="T74" fmla="*/ 36 w 230"/>
                <a:gd name="T75" fmla="*/ 42 h 446"/>
                <a:gd name="T76" fmla="*/ 40 w 230"/>
                <a:gd name="T77" fmla="*/ 40 h 446"/>
                <a:gd name="T78" fmla="*/ 44 w 230"/>
                <a:gd name="T79" fmla="*/ 42 h 446"/>
                <a:gd name="T80" fmla="*/ 44 w 230"/>
                <a:gd name="T81" fmla="*/ 47 h 446"/>
                <a:gd name="T82" fmla="*/ 44 w 230"/>
                <a:gd name="T83" fmla="*/ 209 h 446"/>
                <a:gd name="T84" fmla="*/ 44 w 230"/>
                <a:gd name="T85" fmla="*/ 417 h 446"/>
                <a:gd name="T86" fmla="*/ 48 w 230"/>
                <a:gd name="T87" fmla="*/ 430 h 446"/>
                <a:gd name="T88" fmla="*/ 58 w 230"/>
                <a:gd name="T89" fmla="*/ 442 h 446"/>
                <a:gd name="T90" fmla="*/ 71 w 230"/>
                <a:gd name="T91" fmla="*/ 445 h 446"/>
                <a:gd name="T92" fmla="*/ 78 w 230"/>
                <a:gd name="T93" fmla="*/ 445 h 446"/>
                <a:gd name="T94" fmla="*/ 91 w 230"/>
                <a:gd name="T95" fmla="*/ 442 h 446"/>
                <a:gd name="T96" fmla="*/ 100 w 230"/>
                <a:gd name="T97" fmla="*/ 430 h 446"/>
                <a:gd name="T98" fmla="*/ 102 w 230"/>
                <a:gd name="T99" fmla="*/ 417 h 446"/>
                <a:gd name="T100" fmla="*/ 102 w 230"/>
                <a:gd name="T101" fmla="*/ 221 h 446"/>
                <a:gd name="T102" fmla="*/ 106 w 230"/>
                <a:gd name="T103" fmla="*/ 213 h 446"/>
                <a:gd name="T104" fmla="*/ 114 w 230"/>
                <a:gd name="T105" fmla="*/ 209 h 446"/>
                <a:gd name="T106" fmla="*/ 123 w 230"/>
                <a:gd name="T107" fmla="*/ 213 h 446"/>
                <a:gd name="T108" fmla="*/ 127 w 230"/>
                <a:gd name="T109" fmla="*/ 221 h 446"/>
                <a:gd name="T110" fmla="*/ 127 w 230"/>
                <a:gd name="T111" fmla="*/ 417 h 44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30"/>
                <a:gd name="T169" fmla="*/ 0 h 446"/>
                <a:gd name="T170" fmla="*/ 230 w 230"/>
                <a:gd name="T171" fmla="*/ 446 h 44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30" h="446">
                  <a:moveTo>
                    <a:pt x="127" y="417"/>
                  </a:moveTo>
                  <a:lnTo>
                    <a:pt x="129" y="430"/>
                  </a:lnTo>
                  <a:lnTo>
                    <a:pt x="137" y="442"/>
                  </a:lnTo>
                  <a:lnTo>
                    <a:pt x="151" y="445"/>
                  </a:lnTo>
                  <a:lnTo>
                    <a:pt x="158" y="445"/>
                  </a:lnTo>
                  <a:lnTo>
                    <a:pt x="171" y="442"/>
                  </a:lnTo>
                  <a:lnTo>
                    <a:pt x="181" y="430"/>
                  </a:lnTo>
                  <a:lnTo>
                    <a:pt x="184" y="417"/>
                  </a:lnTo>
                  <a:lnTo>
                    <a:pt x="184" y="209"/>
                  </a:lnTo>
                  <a:lnTo>
                    <a:pt x="184" y="47"/>
                  </a:lnTo>
                  <a:lnTo>
                    <a:pt x="184" y="42"/>
                  </a:lnTo>
                  <a:lnTo>
                    <a:pt x="189" y="40"/>
                  </a:lnTo>
                  <a:lnTo>
                    <a:pt x="193" y="42"/>
                  </a:lnTo>
                  <a:lnTo>
                    <a:pt x="195" y="47"/>
                  </a:lnTo>
                  <a:lnTo>
                    <a:pt x="195" y="198"/>
                  </a:lnTo>
                  <a:lnTo>
                    <a:pt x="197" y="206"/>
                  </a:lnTo>
                  <a:lnTo>
                    <a:pt x="203" y="213"/>
                  </a:lnTo>
                  <a:lnTo>
                    <a:pt x="212" y="215"/>
                  </a:lnTo>
                  <a:lnTo>
                    <a:pt x="221" y="213"/>
                  </a:lnTo>
                  <a:lnTo>
                    <a:pt x="227" y="206"/>
                  </a:lnTo>
                  <a:lnTo>
                    <a:pt x="229" y="198"/>
                  </a:lnTo>
                  <a:lnTo>
                    <a:pt x="229" y="19"/>
                  </a:lnTo>
                  <a:lnTo>
                    <a:pt x="227" y="10"/>
                  </a:lnTo>
                  <a:lnTo>
                    <a:pt x="221" y="2"/>
                  </a:lnTo>
                  <a:lnTo>
                    <a:pt x="212" y="0"/>
                  </a:lnTo>
                  <a:lnTo>
                    <a:pt x="17" y="0"/>
                  </a:lnTo>
                  <a:lnTo>
                    <a:pt x="8" y="2"/>
                  </a:lnTo>
                  <a:lnTo>
                    <a:pt x="2" y="10"/>
                  </a:lnTo>
                  <a:lnTo>
                    <a:pt x="0" y="19"/>
                  </a:lnTo>
                  <a:lnTo>
                    <a:pt x="0" y="198"/>
                  </a:lnTo>
                  <a:lnTo>
                    <a:pt x="2" y="206"/>
                  </a:lnTo>
                  <a:lnTo>
                    <a:pt x="8" y="213"/>
                  </a:lnTo>
                  <a:lnTo>
                    <a:pt x="17" y="215"/>
                  </a:lnTo>
                  <a:lnTo>
                    <a:pt x="26" y="213"/>
                  </a:lnTo>
                  <a:lnTo>
                    <a:pt x="32" y="206"/>
                  </a:lnTo>
                  <a:lnTo>
                    <a:pt x="34" y="198"/>
                  </a:lnTo>
                  <a:lnTo>
                    <a:pt x="34" y="47"/>
                  </a:lnTo>
                  <a:lnTo>
                    <a:pt x="36" y="42"/>
                  </a:lnTo>
                  <a:lnTo>
                    <a:pt x="40" y="40"/>
                  </a:lnTo>
                  <a:lnTo>
                    <a:pt x="44" y="42"/>
                  </a:lnTo>
                  <a:lnTo>
                    <a:pt x="44" y="47"/>
                  </a:lnTo>
                  <a:lnTo>
                    <a:pt x="44" y="209"/>
                  </a:lnTo>
                  <a:lnTo>
                    <a:pt x="44" y="417"/>
                  </a:lnTo>
                  <a:lnTo>
                    <a:pt x="48" y="430"/>
                  </a:lnTo>
                  <a:lnTo>
                    <a:pt x="58" y="442"/>
                  </a:lnTo>
                  <a:lnTo>
                    <a:pt x="71" y="445"/>
                  </a:lnTo>
                  <a:lnTo>
                    <a:pt x="78" y="445"/>
                  </a:lnTo>
                  <a:lnTo>
                    <a:pt x="91" y="442"/>
                  </a:lnTo>
                  <a:lnTo>
                    <a:pt x="100" y="430"/>
                  </a:lnTo>
                  <a:lnTo>
                    <a:pt x="102" y="417"/>
                  </a:lnTo>
                  <a:lnTo>
                    <a:pt x="102" y="221"/>
                  </a:lnTo>
                  <a:lnTo>
                    <a:pt x="106" y="213"/>
                  </a:lnTo>
                  <a:lnTo>
                    <a:pt x="114" y="209"/>
                  </a:lnTo>
                  <a:lnTo>
                    <a:pt x="123" y="213"/>
                  </a:lnTo>
                  <a:lnTo>
                    <a:pt x="127" y="221"/>
                  </a:lnTo>
                  <a:lnTo>
                    <a:pt x="127" y="417"/>
                  </a:lnTo>
                </a:path>
              </a:pathLst>
            </a:custGeom>
            <a:solidFill>
              <a:srgbClr val="00A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DE">
                <a:latin typeface="Montserrat" panose="00000500000000000000" pitchFamily="2" charset="0"/>
              </a:endParaRPr>
            </a:p>
          </p:txBody>
        </p:sp>
        <p:sp>
          <p:nvSpPr>
            <p:cNvPr id="70666" name="Freeform 58">
              <a:extLst>
                <a:ext uri="{FF2B5EF4-FFF2-40B4-BE49-F238E27FC236}">
                  <a16:creationId xmlns:a16="http://schemas.microsoft.com/office/drawing/2014/main" id="{467378AF-D350-6756-93B8-175FCD91C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2" y="3285"/>
              <a:ext cx="98" cy="101"/>
            </a:xfrm>
            <a:custGeom>
              <a:avLst/>
              <a:gdLst>
                <a:gd name="T0" fmla="*/ 0 w 98"/>
                <a:gd name="T1" fmla="*/ 50 h 101"/>
                <a:gd name="T2" fmla="*/ 4 w 98"/>
                <a:gd name="T3" fmla="*/ 32 h 101"/>
                <a:gd name="T4" fmla="*/ 10 w 98"/>
                <a:gd name="T5" fmla="*/ 19 h 101"/>
                <a:gd name="T6" fmla="*/ 25 w 98"/>
                <a:gd name="T7" fmla="*/ 7 h 101"/>
                <a:gd name="T8" fmla="*/ 41 w 98"/>
                <a:gd name="T9" fmla="*/ 0 h 101"/>
                <a:gd name="T10" fmla="*/ 56 w 98"/>
                <a:gd name="T11" fmla="*/ 0 h 101"/>
                <a:gd name="T12" fmla="*/ 72 w 98"/>
                <a:gd name="T13" fmla="*/ 7 h 101"/>
                <a:gd name="T14" fmla="*/ 85 w 98"/>
                <a:gd name="T15" fmla="*/ 19 h 101"/>
                <a:gd name="T16" fmla="*/ 93 w 98"/>
                <a:gd name="T17" fmla="*/ 32 h 101"/>
                <a:gd name="T18" fmla="*/ 97 w 98"/>
                <a:gd name="T19" fmla="*/ 50 h 101"/>
                <a:gd name="T20" fmla="*/ 93 w 98"/>
                <a:gd name="T21" fmla="*/ 68 h 101"/>
                <a:gd name="T22" fmla="*/ 85 w 98"/>
                <a:gd name="T23" fmla="*/ 84 h 101"/>
                <a:gd name="T24" fmla="*/ 72 w 98"/>
                <a:gd name="T25" fmla="*/ 94 h 101"/>
                <a:gd name="T26" fmla="*/ 56 w 98"/>
                <a:gd name="T27" fmla="*/ 100 h 101"/>
                <a:gd name="T28" fmla="*/ 41 w 98"/>
                <a:gd name="T29" fmla="*/ 100 h 101"/>
                <a:gd name="T30" fmla="*/ 25 w 98"/>
                <a:gd name="T31" fmla="*/ 94 h 101"/>
                <a:gd name="T32" fmla="*/ 10 w 98"/>
                <a:gd name="T33" fmla="*/ 84 h 101"/>
                <a:gd name="T34" fmla="*/ 4 w 98"/>
                <a:gd name="T35" fmla="*/ 68 h 101"/>
                <a:gd name="T36" fmla="*/ 0 w 98"/>
                <a:gd name="T37" fmla="*/ 50 h 10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8"/>
                <a:gd name="T58" fmla="*/ 0 h 101"/>
                <a:gd name="T59" fmla="*/ 98 w 98"/>
                <a:gd name="T60" fmla="*/ 101 h 10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8" h="101">
                  <a:moveTo>
                    <a:pt x="0" y="50"/>
                  </a:moveTo>
                  <a:lnTo>
                    <a:pt x="4" y="32"/>
                  </a:lnTo>
                  <a:lnTo>
                    <a:pt x="10" y="19"/>
                  </a:lnTo>
                  <a:lnTo>
                    <a:pt x="25" y="7"/>
                  </a:lnTo>
                  <a:lnTo>
                    <a:pt x="41" y="0"/>
                  </a:lnTo>
                  <a:lnTo>
                    <a:pt x="56" y="0"/>
                  </a:lnTo>
                  <a:lnTo>
                    <a:pt x="72" y="7"/>
                  </a:lnTo>
                  <a:lnTo>
                    <a:pt x="85" y="19"/>
                  </a:lnTo>
                  <a:lnTo>
                    <a:pt x="93" y="32"/>
                  </a:lnTo>
                  <a:lnTo>
                    <a:pt x="97" y="50"/>
                  </a:lnTo>
                  <a:lnTo>
                    <a:pt x="93" y="68"/>
                  </a:lnTo>
                  <a:lnTo>
                    <a:pt x="85" y="84"/>
                  </a:lnTo>
                  <a:lnTo>
                    <a:pt x="72" y="94"/>
                  </a:lnTo>
                  <a:lnTo>
                    <a:pt x="56" y="100"/>
                  </a:lnTo>
                  <a:lnTo>
                    <a:pt x="41" y="100"/>
                  </a:lnTo>
                  <a:lnTo>
                    <a:pt x="25" y="94"/>
                  </a:lnTo>
                  <a:lnTo>
                    <a:pt x="10" y="84"/>
                  </a:lnTo>
                  <a:lnTo>
                    <a:pt x="4" y="68"/>
                  </a:lnTo>
                  <a:lnTo>
                    <a:pt x="0" y="50"/>
                  </a:lnTo>
                </a:path>
              </a:pathLst>
            </a:custGeom>
            <a:solidFill>
              <a:srgbClr val="00A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DE">
                <a:latin typeface="Montserrat" panose="00000500000000000000" pitchFamily="2" charset="0"/>
              </a:endParaRPr>
            </a:p>
          </p:txBody>
        </p:sp>
        <p:sp>
          <p:nvSpPr>
            <p:cNvPr id="70667" name="Freeform 59">
              <a:extLst>
                <a:ext uri="{FF2B5EF4-FFF2-40B4-BE49-F238E27FC236}">
                  <a16:creationId xmlns:a16="http://schemas.microsoft.com/office/drawing/2014/main" id="{36376B3D-4604-D24B-6AAB-EDE938134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4" y="3408"/>
              <a:ext cx="230" cy="446"/>
            </a:xfrm>
            <a:custGeom>
              <a:avLst/>
              <a:gdLst>
                <a:gd name="T0" fmla="*/ 127 w 230"/>
                <a:gd name="T1" fmla="*/ 417 h 446"/>
                <a:gd name="T2" fmla="*/ 129 w 230"/>
                <a:gd name="T3" fmla="*/ 430 h 446"/>
                <a:gd name="T4" fmla="*/ 137 w 230"/>
                <a:gd name="T5" fmla="*/ 442 h 446"/>
                <a:gd name="T6" fmla="*/ 151 w 230"/>
                <a:gd name="T7" fmla="*/ 445 h 446"/>
                <a:gd name="T8" fmla="*/ 158 w 230"/>
                <a:gd name="T9" fmla="*/ 445 h 446"/>
                <a:gd name="T10" fmla="*/ 171 w 230"/>
                <a:gd name="T11" fmla="*/ 442 h 446"/>
                <a:gd name="T12" fmla="*/ 181 w 230"/>
                <a:gd name="T13" fmla="*/ 430 h 446"/>
                <a:gd name="T14" fmla="*/ 184 w 230"/>
                <a:gd name="T15" fmla="*/ 417 h 446"/>
                <a:gd name="T16" fmla="*/ 184 w 230"/>
                <a:gd name="T17" fmla="*/ 209 h 446"/>
                <a:gd name="T18" fmla="*/ 184 w 230"/>
                <a:gd name="T19" fmla="*/ 47 h 446"/>
                <a:gd name="T20" fmla="*/ 184 w 230"/>
                <a:gd name="T21" fmla="*/ 42 h 446"/>
                <a:gd name="T22" fmla="*/ 189 w 230"/>
                <a:gd name="T23" fmla="*/ 40 h 446"/>
                <a:gd name="T24" fmla="*/ 193 w 230"/>
                <a:gd name="T25" fmla="*/ 42 h 446"/>
                <a:gd name="T26" fmla="*/ 195 w 230"/>
                <a:gd name="T27" fmla="*/ 47 h 446"/>
                <a:gd name="T28" fmla="*/ 195 w 230"/>
                <a:gd name="T29" fmla="*/ 198 h 446"/>
                <a:gd name="T30" fmla="*/ 197 w 230"/>
                <a:gd name="T31" fmla="*/ 206 h 446"/>
                <a:gd name="T32" fmla="*/ 203 w 230"/>
                <a:gd name="T33" fmla="*/ 213 h 446"/>
                <a:gd name="T34" fmla="*/ 212 w 230"/>
                <a:gd name="T35" fmla="*/ 215 h 446"/>
                <a:gd name="T36" fmla="*/ 221 w 230"/>
                <a:gd name="T37" fmla="*/ 213 h 446"/>
                <a:gd name="T38" fmla="*/ 227 w 230"/>
                <a:gd name="T39" fmla="*/ 206 h 446"/>
                <a:gd name="T40" fmla="*/ 229 w 230"/>
                <a:gd name="T41" fmla="*/ 198 h 446"/>
                <a:gd name="T42" fmla="*/ 229 w 230"/>
                <a:gd name="T43" fmla="*/ 19 h 446"/>
                <a:gd name="T44" fmla="*/ 227 w 230"/>
                <a:gd name="T45" fmla="*/ 10 h 446"/>
                <a:gd name="T46" fmla="*/ 221 w 230"/>
                <a:gd name="T47" fmla="*/ 2 h 446"/>
                <a:gd name="T48" fmla="*/ 212 w 230"/>
                <a:gd name="T49" fmla="*/ 0 h 446"/>
                <a:gd name="T50" fmla="*/ 17 w 230"/>
                <a:gd name="T51" fmla="*/ 0 h 446"/>
                <a:gd name="T52" fmla="*/ 8 w 230"/>
                <a:gd name="T53" fmla="*/ 2 h 446"/>
                <a:gd name="T54" fmla="*/ 2 w 230"/>
                <a:gd name="T55" fmla="*/ 10 h 446"/>
                <a:gd name="T56" fmla="*/ 0 w 230"/>
                <a:gd name="T57" fmla="*/ 19 h 446"/>
                <a:gd name="T58" fmla="*/ 0 w 230"/>
                <a:gd name="T59" fmla="*/ 198 h 446"/>
                <a:gd name="T60" fmla="*/ 2 w 230"/>
                <a:gd name="T61" fmla="*/ 206 h 446"/>
                <a:gd name="T62" fmla="*/ 8 w 230"/>
                <a:gd name="T63" fmla="*/ 213 h 446"/>
                <a:gd name="T64" fmla="*/ 17 w 230"/>
                <a:gd name="T65" fmla="*/ 215 h 446"/>
                <a:gd name="T66" fmla="*/ 26 w 230"/>
                <a:gd name="T67" fmla="*/ 213 h 446"/>
                <a:gd name="T68" fmla="*/ 32 w 230"/>
                <a:gd name="T69" fmla="*/ 206 h 446"/>
                <a:gd name="T70" fmla="*/ 34 w 230"/>
                <a:gd name="T71" fmla="*/ 198 h 446"/>
                <a:gd name="T72" fmla="*/ 34 w 230"/>
                <a:gd name="T73" fmla="*/ 47 h 446"/>
                <a:gd name="T74" fmla="*/ 36 w 230"/>
                <a:gd name="T75" fmla="*/ 42 h 446"/>
                <a:gd name="T76" fmla="*/ 40 w 230"/>
                <a:gd name="T77" fmla="*/ 40 h 446"/>
                <a:gd name="T78" fmla="*/ 44 w 230"/>
                <a:gd name="T79" fmla="*/ 42 h 446"/>
                <a:gd name="T80" fmla="*/ 44 w 230"/>
                <a:gd name="T81" fmla="*/ 47 h 446"/>
                <a:gd name="T82" fmla="*/ 44 w 230"/>
                <a:gd name="T83" fmla="*/ 209 h 446"/>
                <a:gd name="T84" fmla="*/ 44 w 230"/>
                <a:gd name="T85" fmla="*/ 417 h 446"/>
                <a:gd name="T86" fmla="*/ 48 w 230"/>
                <a:gd name="T87" fmla="*/ 430 h 446"/>
                <a:gd name="T88" fmla="*/ 58 w 230"/>
                <a:gd name="T89" fmla="*/ 442 h 446"/>
                <a:gd name="T90" fmla="*/ 71 w 230"/>
                <a:gd name="T91" fmla="*/ 445 h 446"/>
                <a:gd name="T92" fmla="*/ 78 w 230"/>
                <a:gd name="T93" fmla="*/ 445 h 446"/>
                <a:gd name="T94" fmla="*/ 91 w 230"/>
                <a:gd name="T95" fmla="*/ 442 h 446"/>
                <a:gd name="T96" fmla="*/ 100 w 230"/>
                <a:gd name="T97" fmla="*/ 430 h 446"/>
                <a:gd name="T98" fmla="*/ 102 w 230"/>
                <a:gd name="T99" fmla="*/ 417 h 446"/>
                <a:gd name="T100" fmla="*/ 102 w 230"/>
                <a:gd name="T101" fmla="*/ 221 h 446"/>
                <a:gd name="T102" fmla="*/ 106 w 230"/>
                <a:gd name="T103" fmla="*/ 213 h 446"/>
                <a:gd name="T104" fmla="*/ 113 w 230"/>
                <a:gd name="T105" fmla="*/ 209 h 446"/>
                <a:gd name="T106" fmla="*/ 123 w 230"/>
                <a:gd name="T107" fmla="*/ 213 h 446"/>
                <a:gd name="T108" fmla="*/ 127 w 230"/>
                <a:gd name="T109" fmla="*/ 221 h 446"/>
                <a:gd name="T110" fmla="*/ 127 w 230"/>
                <a:gd name="T111" fmla="*/ 417 h 44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30"/>
                <a:gd name="T169" fmla="*/ 0 h 446"/>
                <a:gd name="T170" fmla="*/ 230 w 230"/>
                <a:gd name="T171" fmla="*/ 446 h 44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30" h="446">
                  <a:moveTo>
                    <a:pt x="127" y="417"/>
                  </a:moveTo>
                  <a:lnTo>
                    <a:pt x="129" y="430"/>
                  </a:lnTo>
                  <a:lnTo>
                    <a:pt x="137" y="442"/>
                  </a:lnTo>
                  <a:lnTo>
                    <a:pt x="151" y="445"/>
                  </a:lnTo>
                  <a:lnTo>
                    <a:pt x="158" y="445"/>
                  </a:lnTo>
                  <a:lnTo>
                    <a:pt x="171" y="442"/>
                  </a:lnTo>
                  <a:lnTo>
                    <a:pt x="181" y="430"/>
                  </a:lnTo>
                  <a:lnTo>
                    <a:pt x="184" y="417"/>
                  </a:lnTo>
                  <a:lnTo>
                    <a:pt x="184" y="209"/>
                  </a:lnTo>
                  <a:lnTo>
                    <a:pt x="184" y="47"/>
                  </a:lnTo>
                  <a:lnTo>
                    <a:pt x="184" y="42"/>
                  </a:lnTo>
                  <a:lnTo>
                    <a:pt x="189" y="40"/>
                  </a:lnTo>
                  <a:lnTo>
                    <a:pt x="193" y="42"/>
                  </a:lnTo>
                  <a:lnTo>
                    <a:pt x="195" y="47"/>
                  </a:lnTo>
                  <a:lnTo>
                    <a:pt x="195" y="198"/>
                  </a:lnTo>
                  <a:lnTo>
                    <a:pt x="197" y="206"/>
                  </a:lnTo>
                  <a:lnTo>
                    <a:pt x="203" y="213"/>
                  </a:lnTo>
                  <a:lnTo>
                    <a:pt x="212" y="215"/>
                  </a:lnTo>
                  <a:lnTo>
                    <a:pt x="221" y="213"/>
                  </a:lnTo>
                  <a:lnTo>
                    <a:pt x="227" y="206"/>
                  </a:lnTo>
                  <a:lnTo>
                    <a:pt x="229" y="198"/>
                  </a:lnTo>
                  <a:lnTo>
                    <a:pt x="229" y="19"/>
                  </a:lnTo>
                  <a:lnTo>
                    <a:pt x="227" y="10"/>
                  </a:lnTo>
                  <a:lnTo>
                    <a:pt x="221" y="2"/>
                  </a:lnTo>
                  <a:lnTo>
                    <a:pt x="212" y="0"/>
                  </a:lnTo>
                  <a:lnTo>
                    <a:pt x="17" y="0"/>
                  </a:lnTo>
                  <a:lnTo>
                    <a:pt x="8" y="2"/>
                  </a:lnTo>
                  <a:lnTo>
                    <a:pt x="2" y="10"/>
                  </a:lnTo>
                  <a:lnTo>
                    <a:pt x="0" y="19"/>
                  </a:lnTo>
                  <a:lnTo>
                    <a:pt x="0" y="198"/>
                  </a:lnTo>
                  <a:lnTo>
                    <a:pt x="2" y="206"/>
                  </a:lnTo>
                  <a:lnTo>
                    <a:pt x="8" y="213"/>
                  </a:lnTo>
                  <a:lnTo>
                    <a:pt x="17" y="215"/>
                  </a:lnTo>
                  <a:lnTo>
                    <a:pt x="26" y="213"/>
                  </a:lnTo>
                  <a:lnTo>
                    <a:pt x="32" y="206"/>
                  </a:lnTo>
                  <a:lnTo>
                    <a:pt x="34" y="198"/>
                  </a:lnTo>
                  <a:lnTo>
                    <a:pt x="34" y="47"/>
                  </a:lnTo>
                  <a:lnTo>
                    <a:pt x="36" y="42"/>
                  </a:lnTo>
                  <a:lnTo>
                    <a:pt x="40" y="40"/>
                  </a:lnTo>
                  <a:lnTo>
                    <a:pt x="44" y="42"/>
                  </a:lnTo>
                  <a:lnTo>
                    <a:pt x="44" y="47"/>
                  </a:lnTo>
                  <a:lnTo>
                    <a:pt x="44" y="209"/>
                  </a:lnTo>
                  <a:lnTo>
                    <a:pt x="44" y="417"/>
                  </a:lnTo>
                  <a:lnTo>
                    <a:pt x="48" y="430"/>
                  </a:lnTo>
                  <a:lnTo>
                    <a:pt x="58" y="442"/>
                  </a:lnTo>
                  <a:lnTo>
                    <a:pt x="71" y="445"/>
                  </a:lnTo>
                  <a:lnTo>
                    <a:pt x="78" y="445"/>
                  </a:lnTo>
                  <a:lnTo>
                    <a:pt x="91" y="442"/>
                  </a:lnTo>
                  <a:lnTo>
                    <a:pt x="100" y="430"/>
                  </a:lnTo>
                  <a:lnTo>
                    <a:pt x="102" y="417"/>
                  </a:lnTo>
                  <a:lnTo>
                    <a:pt x="102" y="221"/>
                  </a:lnTo>
                  <a:lnTo>
                    <a:pt x="106" y="213"/>
                  </a:lnTo>
                  <a:lnTo>
                    <a:pt x="113" y="209"/>
                  </a:lnTo>
                  <a:lnTo>
                    <a:pt x="123" y="213"/>
                  </a:lnTo>
                  <a:lnTo>
                    <a:pt x="127" y="221"/>
                  </a:lnTo>
                  <a:lnTo>
                    <a:pt x="127" y="417"/>
                  </a:lnTo>
                </a:path>
              </a:pathLst>
            </a:custGeom>
            <a:solidFill>
              <a:srgbClr val="00A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DE">
                <a:latin typeface="Montserrat" panose="00000500000000000000" pitchFamily="2" charset="0"/>
              </a:endParaRPr>
            </a:p>
          </p:txBody>
        </p:sp>
        <p:sp>
          <p:nvSpPr>
            <p:cNvPr id="70668" name="Freeform 60">
              <a:extLst>
                <a:ext uri="{FF2B5EF4-FFF2-40B4-BE49-F238E27FC236}">
                  <a16:creationId xmlns:a16="http://schemas.microsoft.com/office/drawing/2014/main" id="{0C7F4E90-2618-0B3A-15F7-2DCD6002F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0" y="3285"/>
              <a:ext cx="98" cy="101"/>
            </a:xfrm>
            <a:custGeom>
              <a:avLst/>
              <a:gdLst>
                <a:gd name="T0" fmla="*/ 0 w 98"/>
                <a:gd name="T1" fmla="*/ 50 h 101"/>
                <a:gd name="T2" fmla="*/ 3 w 98"/>
                <a:gd name="T3" fmla="*/ 32 h 101"/>
                <a:gd name="T4" fmla="*/ 10 w 98"/>
                <a:gd name="T5" fmla="*/ 19 h 101"/>
                <a:gd name="T6" fmla="*/ 25 w 98"/>
                <a:gd name="T7" fmla="*/ 7 h 101"/>
                <a:gd name="T8" fmla="*/ 41 w 98"/>
                <a:gd name="T9" fmla="*/ 0 h 101"/>
                <a:gd name="T10" fmla="*/ 56 w 98"/>
                <a:gd name="T11" fmla="*/ 0 h 101"/>
                <a:gd name="T12" fmla="*/ 72 w 98"/>
                <a:gd name="T13" fmla="*/ 7 h 101"/>
                <a:gd name="T14" fmla="*/ 85 w 98"/>
                <a:gd name="T15" fmla="*/ 19 h 101"/>
                <a:gd name="T16" fmla="*/ 93 w 98"/>
                <a:gd name="T17" fmla="*/ 32 h 101"/>
                <a:gd name="T18" fmla="*/ 97 w 98"/>
                <a:gd name="T19" fmla="*/ 50 h 101"/>
                <a:gd name="T20" fmla="*/ 93 w 98"/>
                <a:gd name="T21" fmla="*/ 68 h 101"/>
                <a:gd name="T22" fmla="*/ 85 w 98"/>
                <a:gd name="T23" fmla="*/ 84 h 101"/>
                <a:gd name="T24" fmla="*/ 72 w 98"/>
                <a:gd name="T25" fmla="*/ 94 h 101"/>
                <a:gd name="T26" fmla="*/ 56 w 98"/>
                <a:gd name="T27" fmla="*/ 100 h 101"/>
                <a:gd name="T28" fmla="*/ 41 w 98"/>
                <a:gd name="T29" fmla="*/ 100 h 101"/>
                <a:gd name="T30" fmla="*/ 25 w 98"/>
                <a:gd name="T31" fmla="*/ 94 h 101"/>
                <a:gd name="T32" fmla="*/ 10 w 98"/>
                <a:gd name="T33" fmla="*/ 84 h 101"/>
                <a:gd name="T34" fmla="*/ 3 w 98"/>
                <a:gd name="T35" fmla="*/ 68 h 101"/>
                <a:gd name="T36" fmla="*/ 0 w 98"/>
                <a:gd name="T37" fmla="*/ 50 h 10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8"/>
                <a:gd name="T58" fmla="*/ 0 h 101"/>
                <a:gd name="T59" fmla="*/ 98 w 98"/>
                <a:gd name="T60" fmla="*/ 101 h 10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8" h="101">
                  <a:moveTo>
                    <a:pt x="0" y="50"/>
                  </a:moveTo>
                  <a:lnTo>
                    <a:pt x="3" y="32"/>
                  </a:lnTo>
                  <a:lnTo>
                    <a:pt x="10" y="19"/>
                  </a:lnTo>
                  <a:lnTo>
                    <a:pt x="25" y="7"/>
                  </a:lnTo>
                  <a:lnTo>
                    <a:pt x="41" y="0"/>
                  </a:lnTo>
                  <a:lnTo>
                    <a:pt x="56" y="0"/>
                  </a:lnTo>
                  <a:lnTo>
                    <a:pt x="72" y="7"/>
                  </a:lnTo>
                  <a:lnTo>
                    <a:pt x="85" y="19"/>
                  </a:lnTo>
                  <a:lnTo>
                    <a:pt x="93" y="32"/>
                  </a:lnTo>
                  <a:lnTo>
                    <a:pt x="97" y="50"/>
                  </a:lnTo>
                  <a:lnTo>
                    <a:pt x="93" y="68"/>
                  </a:lnTo>
                  <a:lnTo>
                    <a:pt x="85" y="84"/>
                  </a:lnTo>
                  <a:lnTo>
                    <a:pt x="72" y="94"/>
                  </a:lnTo>
                  <a:lnTo>
                    <a:pt x="56" y="100"/>
                  </a:lnTo>
                  <a:lnTo>
                    <a:pt x="41" y="100"/>
                  </a:lnTo>
                  <a:lnTo>
                    <a:pt x="25" y="94"/>
                  </a:lnTo>
                  <a:lnTo>
                    <a:pt x="10" y="84"/>
                  </a:lnTo>
                  <a:lnTo>
                    <a:pt x="3" y="68"/>
                  </a:lnTo>
                  <a:lnTo>
                    <a:pt x="0" y="50"/>
                  </a:lnTo>
                </a:path>
              </a:pathLst>
            </a:custGeom>
            <a:solidFill>
              <a:srgbClr val="00A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DE">
                <a:latin typeface="Montserrat" panose="00000500000000000000" pitchFamily="2" charset="0"/>
              </a:endParaRPr>
            </a:p>
          </p:txBody>
        </p:sp>
        <p:sp>
          <p:nvSpPr>
            <p:cNvPr id="70669" name="Freeform 61">
              <a:extLst>
                <a:ext uri="{FF2B5EF4-FFF2-40B4-BE49-F238E27FC236}">
                  <a16:creationId xmlns:a16="http://schemas.microsoft.com/office/drawing/2014/main" id="{F6B49B7D-799A-A4FD-3DBB-FA1FE656DD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2" y="3408"/>
              <a:ext cx="230" cy="446"/>
            </a:xfrm>
            <a:custGeom>
              <a:avLst/>
              <a:gdLst>
                <a:gd name="T0" fmla="*/ 127 w 230"/>
                <a:gd name="T1" fmla="*/ 417 h 446"/>
                <a:gd name="T2" fmla="*/ 129 w 230"/>
                <a:gd name="T3" fmla="*/ 430 h 446"/>
                <a:gd name="T4" fmla="*/ 137 w 230"/>
                <a:gd name="T5" fmla="*/ 442 h 446"/>
                <a:gd name="T6" fmla="*/ 151 w 230"/>
                <a:gd name="T7" fmla="*/ 445 h 446"/>
                <a:gd name="T8" fmla="*/ 158 w 230"/>
                <a:gd name="T9" fmla="*/ 445 h 446"/>
                <a:gd name="T10" fmla="*/ 171 w 230"/>
                <a:gd name="T11" fmla="*/ 442 h 446"/>
                <a:gd name="T12" fmla="*/ 181 w 230"/>
                <a:gd name="T13" fmla="*/ 430 h 446"/>
                <a:gd name="T14" fmla="*/ 184 w 230"/>
                <a:gd name="T15" fmla="*/ 417 h 446"/>
                <a:gd name="T16" fmla="*/ 184 w 230"/>
                <a:gd name="T17" fmla="*/ 209 h 446"/>
                <a:gd name="T18" fmla="*/ 184 w 230"/>
                <a:gd name="T19" fmla="*/ 47 h 446"/>
                <a:gd name="T20" fmla="*/ 184 w 230"/>
                <a:gd name="T21" fmla="*/ 42 h 446"/>
                <a:gd name="T22" fmla="*/ 189 w 230"/>
                <a:gd name="T23" fmla="*/ 40 h 446"/>
                <a:gd name="T24" fmla="*/ 193 w 230"/>
                <a:gd name="T25" fmla="*/ 42 h 446"/>
                <a:gd name="T26" fmla="*/ 195 w 230"/>
                <a:gd name="T27" fmla="*/ 47 h 446"/>
                <a:gd name="T28" fmla="*/ 195 w 230"/>
                <a:gd name="T29" fmla="*/ 198 h 446"/>
                <a:gd name="T30" fmla="*/ 197 w 230"/>
                <a:gd name="T31" fmla="*/ 206 h 446"/>
                <a:gd name="T32" fmla="*/ 203 w 230"/>
                <a:gd name="T33" fmla="*/ 213 h 446"/>
                <a:gd name="T34" fmla="*/ 212 w 230"/>
                <a:gd name="T35" fmla="*/ 215 h 446"/>
                <a:gd name="T36" fmla="*/ 221 w 230"/>
                <a:gd name="T37" fmla="*/ 213 h 446"/>
                <a:gd name="T38" fmla="*/ 227 w 230"/>
                <a:gd name="T39" fmla="*/ 206 h 446"/>
                <a:gd name="T40" fmla="*/ 229 w 230"/>
                <a:gd name="T41" fmla="*/ 198 h 446"/>
                <a:gd name="T42" fmla="*/ 229 w 230"/>
                <a:gd name="T43" fmla="*/ 19 h 446"/>
                <a:gd name="T44" fmla="*/ 227 w 230"/>
                <a:gd name="T45" fmla="*/ 10 h 446"/>
                <a:gd name="T46" fmla="*/ 221 w 230"/>
                <a:gd name="T47" fmla="*/ 2 h 446"/>
                <a:gd name="T48" fmla="*/ 212 w 230"/>
                <a:gd name="T49" fmla="*/ 0 h 446"/>
                <a:gd name="T50" fmla="*/ 17 w 230"/>
                <a:gd name="T51" fmla="*/ 0 h 446"/>
                <a:gd name="T52" fmla="*/ 8 w 230"/>
                <a:gd name="T53" fmla="*/ 2 h 446"/>
                <a:gd name="T54" fmla="*/ 2 w 230"/>
                <a:gd name="T55" fmla="*/ 10 h 446"/>
                <a:gd name="T56" fmla="*/ 0 w 230"/>
                <a:gd name="T57" fmla="*/ 19 h 446"/>
                <a:gd name="T58" fmla="*/ 0 w 230"/>
                <a:gd name="T59" fmla="*/ 198 h 446"/>
                <a:gd name="T60" fmla="*/ 2 w 230"/>
                <a:gd name="T61" fmla="*/ 206 h 446"/>
                <a:gd name="T62" fmla="*/ 8 w 230"/>
                <a:gd name="T63" fmla="*/ 213 h 446"/>
                <a:gd name="T64" fmla="*/ 17 w 230"/>
                <a:gd name="T65" fmla="*/ 215 h 446"/>
                <a:gd name="T66" fmla="*/ 26 w 230"/>
                <a:gd name="T67" fmla="*/ 213 h 446"/>
                <a:gd name="T68" fmla="*/ 32 w 230"/>
                <a:gd name="T69" fmla="*/ 206 h 446"/>
                <a:gd name="T70" fmla="*/ 34 w 230"/>
                <a:gd name="T71" fmla="*/ 198 h 446"/>
                <a:gd name="T72" fmla="*/ 34 w 230"/>
                <a:gd name="T73" fmla="*/ 47 h 446"/>
                <a:gd name="T74" fmla="*/ 36 w 230"/>
                <a:gd name="T75" fmla="*/ 42 h 446"/>
                <a:gd name="T76" fmla="*/ 40 w 230"/>
                <a:gd name="T77" fmla="*/ 40 h 446"/>
                <a:gd name="T78" fmla="*/ 44 w 230"/>
                <a:gd name="T79" fmla="*/ 42 h 446"/>
                <a:gd name="T80" fmla="*/ 44 w 230"/>
                <a:gd name="T81" fmla="*/ 47 h 446"/>
                <a:gd name="T82" fmla="*/ 44 w 230"/>
                <a:gd name="T83" fmla="*/ 209 h 446"/>
                <a:gd name="T84" fmla="*/ 44 w 230"/>
                <a:gd name="T85" fmla="*/ 417 h 446"/>
                <a:gd name="T86" fmla="*/ 48 w 230"/>
                <a:gd name="T87" fmla="*/ 430 h 446"/>
                <a:gd name="T88" fmla="*/ 58 w 230"/>
                <a:gd name="T89" fmla="*/ 442 h 446"/>
                <a:gd name="T90" fmla="*/ 71 w 230"/>
                <a:gd name="T91" fmla="*/ 445 h 446"/>
                <a:gd name="T92" fmla="*/ 78 w 230"/>
                <a:gd name="T93" fmla="*/ 445 h 446"/>
                <a:gd name="T94" fmla="*/ 91 w 230"/>
                <a:gd name="T95" fmla="*/ 442 h 446"/>
                <a:gd name="T96" fmla="*/ 100 w 230"/>
                <a:gd name="T97" fmla="*/ 430 h 446"/>
                <a:gd name="T98" fmla="*/ 102 w 230"/>
                <a:gd name="T99" fmla="*/ 417 h 446"/>
                <a:gd name="T100" fmla="*/ 102 w 230"/>
                <a:gd name="T101" fmla="*/ 221 h 446"/>
                <a:gd name="T102" fmla="*/ 106 w 230"/>
                <a:gd name="T103" fmla="*/ 213 h 446"/>
                <a:gd name="T104" fmla="*/ 113 w 230"/>
                <a:gd name="T105" fmla="*/ 209 h 446"/>
                <a:gd name="T106" fmla="*/ 123 w 230"/>
                <a:gd name="T107" fmla="*/ 213 h 446"/>
                <a:gd name="T108" fmla="*/ 127 w 230"/>
                <a:gd name="T109" fmla="*/ 221 h 446"/>
                <a:gd name="T110" fmla="*/ 127 w 230"/>
                <a:gd name="T111" fmla="*/ 417 h 44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30"/>
                <a:gd name="T169" fmla="*/ 0 h 446"/>
                <a:gd name="T170" fmla="*/ 230 w 230"/>
                <a:gd name="T171" fmla="*/ 446 h 44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30" h="446">
                  <a:moveTo>
                    <a:pt x="127" y="417"/>
                  </a:moveTo>
                  <a:lnTo>
                    <a:pt x="129" y="430"/>
                  </a:lnTo>
                  <a:lnTo>
                    <a:pt x="137" y="442"/>
                  </a:lnTo>
                  <a:lnTo>
                    <a:pt x="151" y="445"/>
                  </a:lnTo>
                  <a:lnTo>
                    <a:pt x="158" y="445"/>
                  </a:lnTo>
                  <a:lnTo>
                    <a:pt x="171" y="442"/>
                  </a:lnTo>
                  <a:lnTo>
                    <a:pt x="181" y="430"/>
                  </a:lnTo>
                  <a:lnTo>
                    <a:pt x="184" y="417"/>
                  </a:lnTo>
                  <a:lnTo>
                    <a:pt x="184" y="209"/>
                  </a:lnTo>
                  <a:lnTo>
                    <a:pt x="184" y="47"/>
                  </a:lnTo>
                  <a:lnTo>
                    <a:pt x="184" y="42"/>
                  </a:lnTo>
                  <a:lnTo>
                    <a:pt x="189" y="40"/>
                  </a:lnTo>
                  <a:lnTo>
                    <a:pt x="193" y="42"/>
                  </a:lnTo>
                  <a:lnTo>
                    <a:pt x="195" y="47"/>
                  </a:lnTo>
                  <a:lnTo>
                    <a:pt x="195" y="198"/>
                  </a:lnTo>
                  <a:lnTo>
                    <a:pt x="197" y="206"/>
                  </a:lnTo>
                  <a:lnTo>
                    <a:pt x="203" y="213"/>
                  </a:lnTo>
                  <a:lnTo>
                    <a:pt x="212" y="215"/>
                  </a:lnTo>
                  <a:lnTo>
                    <a:pt x="221" y="213"/>
                  </a:lnTo>
                  <a:lnTo>
                    <a:pt x="227" y="206"/>
                  </a:lnTo>
                  <a:lnTo>
                    <a:pt x="229" y="198"/>
                  </a:lnTo>
                  <a:lnTo>
                    <a:pt x="229" y="19"/>
                  </a:lnTo>
                  <a:lnTo>
                    <a:pt x="227" y="10"/>
                  </a:lnTo>
                  <a:lnTo>
                    <a:pt x="221" y="2"/>
                  </a:lnTo>
                  <a:lnTo>
                    <a:pt x="212" y="0"/>
                  </a:lnTo>
                  <a:lnTo>
                    <a:pt x="17" y="0"/>
                  </a:lnTo>
                  <a:lnTo>
                    <a:pt x="8" y="2"/>
                  </a:lnTo>
                  <a:lnTo>
                    <a:pt x="2" y="10"/>
                  </a:lnTo>
                  <a:lnTo>
                    <a:pt x="0" y="19"/>
                  </a:lnTo>
                  <a:lnTo>
                    <a:pt x="0" y="198"/>
                  </a:lnTo>
                  <a:lnTo>
                    <a:pt x="2" y="206"/>
                  </a:lnTo>
                  <a:lnTo>
                    <a:pt x="8" y="213"/>
                  </a:lnTo>
                  <a:lnTo>
                    <a:pt x="17" y="215"/>
                  </a:lnTo>
                  <a:lnTo>
                    <a:pt x="26" y="213"/>
                  </a:lnTo>
                  <a:lnTo>
                    <a:pt x="32" y="206"/>
                  </a:lnTo>
                  <a:lnTo>
                    <a:pt x="34" y="198"/>
                  </a:lnTo>
                  <a:lnTo>
                    <a:pt x="34" y="47"/>
                  </a:lnTo>
                  <a:lnTo>
                    <a:pt x="36" y="42"/>
                  </a:lnTo>
                  <a:lnTo>
                    <a:pt x="40" y="40"/>
                  </a:lnTo>
                  <a:lnTo>
                    <a:pt x="44" y="42"/>
                  </a:lnTo>
                  <a:lnTo>
                    <a:pt x="44" y="47"/>
                  </a:lnTo>
                  <a:lnTo>
                    <a:pt x="44" y="209"/>
                  </a:lnTo>
                  <a:lnTo>
                    <a:pt x="44" y="417"/>
                  </a:lnTo>
                  <a:lnTo>
                    <a:pt x="48" y="430"/>
                  </a:lnTo>
                  <a:lnTo>
                    <a:pt x="58" y="442"/>
                  </a:lnTo>
                  <a:lnTo>
                    <a:pt x="71" y="445"/>
                  </a:lnTo>
                  <a:lnTo>
                    <a:pt x="78" y="445"/>
                  </a:lnTo>
                  <a:lnTo>
                    <a:pt x="91" y="442"/>
                  </a:lnTo>
                  <a:lnTo>
                    <a:pt x="100" y="430"/>
                  </a:lnTo>
                  <a:lnTo>
                    <a:pt x="102" y="417"/>
                  </a:lnTo>
                  <a:lnTo>
                    <a:pt x="102" y="221"/>
                  </a:lnTo>
                  <a:lnTo>
                    <a:pt x="106" y="213"/>
                  </a:lnTo>
                  <a:lnTo>
                    <a:pt x="113" y="209"/>
                  </a:lnTo>
                  <a:lnTo>
                    <a:pt x="123" y="213"/>
                  </a:lnTo>
                  <a:lnTo>
                    <a:pt x="127" y="221"/>
                  </a:lnTo>
                  <a:lnTo>
                    <a:pt x="127" y="417"/>
                  </a:lnTo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DE">
                <a:latin typeface="Montserrat" panose="00000500000000000000" pitchFamily="2" charset="0"/>
              </a:endParaRPr>
            </a:p>
          </p:txBody>
        </p:sp>
        <p:sp>
          <p:nvSpPr>
            <p:cNvPr id="70670" name="Freeform 62">
              <a:extLst>
                <a:ext uri="{FF2B5EF4-FFF2-40B4-BE49-F238E27FC236}">
                  <a16:creationId xmlns:a16="http://schemas.microsoft.com/office/drawing/2014/main" id="{C1496F83-A811-A443-971C-5C24344E5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8" y="3285"/>
              <a:ext cx="98" cy="101"/>
            </a:xfrm>
            <a:custGeom>
              <a:avLst/>
              <a:gdLst>
                <a:gd name="T0" fmla="*/ 0 w 98"/>
                <a:gd name="T1" fmla="*/ 50 h 101"/>
                <a:gd name="T2" fmla="*/ 3 w 98"/>
                <a:gd name="T3" fmla="*/ 32 h 101"/>
                <a:gd name="T4" fmla="*/ 10 w 98"/>
                <a:gd name="T5" fmla="*/ 19 h 101"/>
                <a:gd name="T6" fmla="*/ 25 w 98"/>
                <a:gd name="T7" fmla="*/ 7 h 101"/>
                <a:gd name="T8" fmla="*/ 41 w 98"/>
                <a:gd name="T9" fmla="*/ 0 h 101"/>
                <a:gd name="T10" fmla="*/ 56 w 98"/>
                <a:gd name="T11" fmla="*/ 0 h 101"/>
                <a:gd name="T12" fmla="*/ 72 w 98"/>
                <a:gd name="T13" fmla="*/ 7 h 101"/>
                <a:gd name="T14" fmla="*/ 85 w 98"/>
                <a:gd name="T15" fmla="*/ 19 h 101"/>
                <a:gd name="T16" fmla="*/ 93 w 98"/>
                <a:gd name="T17" fmla="*/ 32 h 101"/>
                <a:gd name="T18" fmla="*/ 97 w 98"/>
                <a:gd name="T19" fmla="*/ 50 h 101"/>
                <a:gd name="T20" fmla="*/ 93 w 98"/>
                <a:gd name="T21" fmla="*/ 68 h 101"/>
                <a:gd name="T22" fmla="*/ 85 w 98"/>
                <a:gd name="T23" fmla="*/ 84 h 101"/>
                <a:gd name="T24" fmla="*/ 72 w 98"/>
                <a:gd name="T25" fmla="*/ 94 h 101"/>
                <a:gd name="T26" fmla="*/ 56 w 98"/>
                <a:gd name="T27" fmla="*/ 100 h 101"/>
                <a:gd name="T28" fmla="*/ 41 w 98"/>
                <a:gd name="T29" fmla="*/ 100 h 101"/>
                <a:gd name="T30" fmla="*/ 25 w 98"/>
                <a:gd name="T31" fmla="*/ 94 h 101"/>
                <a:gd name="T32" fmla="*/ 10 w 98"/>
                <a:gd name="T33" fmla="*/ 84 h 101"/>
                <a:gd name="T34" fmla="*/ 3 w 98"/>
                <a:gd name="T35" fmla="*/ 68 h 101"/>
                <a:gd name="T36" fmla="*/ 0 w 98"/>
                <a:gd name="T37" fmla="*/ 50 h 10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8"/>
                <a:gd name="T58" fmla="*/ 0 h 101"/>
                <a:gd name="T59" fmla="*/ 98 w 98"/>
                <a:gd name="T60" fmla="*/ 101 h 10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8" h="101">
                  <a:moveTo>
                    <a:pt x="0" y="50"/>
                  </a:moveTo>
                  <a:lnTo>
                    <a:pt x="3" y="32"/>
                  </a:lnTo>
                  <a:lnTo>
                    <a:pt x="10" y="19"/>
                  </a:lnTo>
                  <a:lnTo>
                    <a:pt x="25" y="7"/>
                  </a:lnTo>
                  <a:lnTo>
                    <a:pt x="41" y="0"/>
                  </a:lnTo>
                  <a:lnTo>
                    <a:pt x="56" y="0"/>
                  </a:lnTo>
                  <a:lnTo>
                    <a:pt x="72" y="7"/>
                  </a:lnTo>
                  <a:lnTo>
                    <a:pt x="85" y="19"/>
                  </a:lnTo>
                  <a:lnTo>
                    <a:pt x="93" y="32"/>
                  </a:lnTo>
                  <a:lnTo>
                    <a:pt x="97" y="50"/>
                  </a:lnTo>
                  <a:lnTo>
                    <a:pt x="93" y="68"/>
                  </a:lnTo>
                  <a:lnTo>
                    <a:pt x="85" y="84"/>
                  </a:lnTo>
                  <a:lnTo>
                    <a:pt x="72" y="94"/>
                  </a:lnTo>
                  <a:lnTo>
                    <a:pt x="56" y="100"/>
                  </a:lnTo>
                  <a:lnTo>
                    <a:pt x="41" y="100"/>
                  </a:lnTo>
                  <a:lnTo>
                    <a:pt x="25" y="94"/>
                  </a:lnTo>
                  <a:lnTo>
                    <a:pt x="10" y="84"/>
                  </a:lnTo>
                  <a:lnTo>
                    <a:pt x="3" y="68"/>
                  </a:lnTo>
                  <a:lnTo>
                    <a:pt x="0" y="50"/>
                  </a:lnTo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DE">
                <a:latin typeface="Montserrat" panose="00000500000000000000" pitchFamily="2" charset="0"/>
              </a:endParaRPr>
            </a:p>
          </p:txBody>
        </p:sp>
        <p:sp>
          <p:nvSpPr>
            <p:cNvPr id="70671" name="Freeform 63">
              <a:extLst>
                <a:ext uri="{FF2B5EF4-FFF2-40B4-BE49-F238E27FC236}">
                  <a16:creationId xmlns:a16="http://schemas.microsoft.com/office/drawing/2014/main" id="{D14D70D6-0EF2-AC9A-FFC8-D9CAD5346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" y="3408"/>
              <a:ext cx="229" cy="446"/>
            </a:xfrm>
            <a:custGeom>
              <a:avLst/>
              <a:gdLst>
                <a:gd name="T0" fmla="*/ 127 w 229"/>
                <a:gd name="T1" fmla="*/ 417 h 446"/>
                <a:gd name="T2" fmla="*/ 128 w 229"/>
                <a:gd name="T3" fmla="*/ 430 h 446"/>
                <a:gd name="T4" fmla="*/ 137 w 229"/>
                <a:gd name="T5" fmla="*/ 442 h 446"/>
                <a:gd name="T6" fmla="*/ 151 w 229"/>
                <a:gd name="T7" fmla="*/ 445 h 446"/>
                <a:gd name="T8" fmla="*/ 158 w 229"/>
                <a:gd name="T9" fmla="*/ 445 h 446"/>
                <a:gd name="T10" fmla="*/ 171 w 229"/>
                <a:gd name="T11" fmla="*/ 442 h 446"/>
                <a:gd name="T12" fmla="*/ 181 w 229"/>
                <a:gd name="T13" fmla="*/ 430 h 446"/>
                <a:gd name="T14" fmla="*/ 184 w 229"/>
                <a:gd name="T15" fmla="*/ 417 h 446"/>
                <a:gd name="T16" fmla="*/ 184 w 229"/>
                <a:gd name="T17" fmla="*/ 209 h 446"/>
                <a:gd name="T18" fmla="*/ 184 w 229"/>
                <a:gd name="T19" fmla="*/ 47 h 446"/>
                <a:gd name="T20" fmla="*/ 184 w 229"/>
                <a:gd name="T21" fmla="*/ 42 h 446"/>
                <a:gd name="T22" fmla="*/ 189 w 229"/>
                <a:gd name="T23" fmla="*/ 40 h 446"/>
                <a:gd name="T24" fmla="*/ 193 w 229"/>
                <a:gd name="T25" fmla="*/ 42 h 446"/>
                <a:gd name="T26" fmla="*/ 195 w 229"/>
                <a:gd name="T27" fmla="*/ 47 h 446"/>
                <a:gd name="T28" fmla="*/ 195 w 229"/>
                <a:gd name="T29" fmla="*/ 198 h 446"/>
                <a:gd name="T30" fmla="*/ 197 w 229"/>
                <a:gd name="T31" fmla="*/ 206 h 446"/>
                <a:gd name="T32" fmla="*/ 203 w 229"/>
                <a:gd name="T33" fmla="*/ 213 h 446"/>
                <a:gd name="T34" fmla="*/ 212 w 229"/>
                <a:gd name="T35" fmla="*/ 215 h 446"/>
                <a:gd name="T36" fmla="*/ 221 w 229"/>
                <a:gd name="T37" fmla="*/ 213 h 446"/>
                <a:gd name="T38" fmla="*/ 227 w 229"/>
                <a:gd name="T39" fmla="*/ 206 h 446"/>
                <a:gd name="T40" fmla="*/ 228 w 229"/>
                <a:gd name="T41" fmla="*/ 198 h 446"/>
                <a:gd name="T42" fmla="*/ 228 w 229"/>
                <a:gd name="T43" fmla="*/ 19 h 446"/>
                <a:gd name="T44" fmla="*/ 227 w 229"/>
                <a:gd name="T45" fmla="*/ 10 h 446"/>
                <a:gd name="T46" fmla="*/ 221 w 229"/>
                <a:gd name="T47" fmla="*/ 2 h 446"/>
                <a:gd name="T48" fmla="*/ 212 w 229"/>
                <a:gd name="T49" fmla="*/ 0 h 446"/>
                <a:gd name="T50" fmla="*/ 17 w 229"/>
                <a:gd name="T51" fmla="*/ 0 h 446"/>
                <a:gd name="T52" fmla="*/ 8 w 229"/>
                <a:gd name="T53" fmla="*/ 2 h 446"/>
                <a:gd name="T54" fmla="*/ 2 w 229"/>
                <a:gd name="T55" fmla="*/ 10 h 446"/>
                <a:gd name="T56" fmla="*/ 0 w 229"/>
                <a:gd name="T57" fmla="*/ 19 h 446"/>
                <a:gd name="T58" fmla="*/ 0 w 229"/>
                <a:gd name="T59" fmla="*/ 198 h 446"/>
                <a:gd name="T60" fmla="*/ 2 w 229"/>
                <a:gd name="T61" fmla="*/ 206 h 446"/>
                <a:gd name="T62" fmla="*/ 8 w 229"/>
                <a:gd name="T63" fmla="*/ 213 h 446"/>
                <a:gd name="T64" fmla="*/ 17 w 229"/>
                <a:gd name="T65" fmla="*/ 215 h 446"/>
                <a:gd name="T66" fmla="*/ 26 w 229"/>
                <a:gd name="T67" fmla="*/ 213 h 446"/>
                <a:gd name="T68" fmla="*/ 32 w 229"/>
                <a:gd name="T69" fmla="*/ 206 h 446"/>
                <a:gd name="T70" fmla="*/ 34 w 229"/>
                <a:gd name="T71" fmla="*/ 198 h 446"/>
                <a:gd name="T72" fmla="*/ 34 w 229"/>
                <a:gd name="T73" fmla="*/ 47 h 446"/>
                <a:gd name="T74" fmla="*/ 36 w 229"/>
                <a:gd name="T75" fmla="*/ 42 h 446"/>
                <a:gd name="T76" fmla="*/ 40 w 229"/>
                <a:gd name="T77" fmla="*/ 40 h 446"/>
                <a:gd name="T78" fmla="*/ 44 w 229"/>
                <a:gd name="T79" fmla="*/ 42 h 446"/>
                <a:gd name="T80" fmla="*/ 44 w 229"/>
                <a:gd name="T81" fmla="*/ 47 h 446"/>
                <a:gd name="T82" fmla="*/ 44 w 229"/>
                <a:gd name="T83" fmla="*/ 209 h 446"/>
                <a:gd name="T84" fmla="*/ 44 w 229"/>
                <a:gd name="T85" fmla="*/ 417 h 446"/>
                <a:gd name="T86" fmla="*/ 48 w 229"/>
                <a:gd name="T87" fmla="*/ 430 h 446"/>
                <a:gd name="T88" fmla="*/ 58 w 229"/>
                <a:gd name="T89" fmla="*/ 442 h 446"/>
                <a:gd name="T90" fmla="*/ 71 w 229"/>
                <a:gd name="T91" fmla="*/ 445 h 446"/>
                <a:gd name="T92" fmla="*/ 78 w 229"/>
                <a:gd name="T93" fmla="*/ 445 h 446"/>
                <a:gd name="T94" fmla="*/ 91 w 229"/>
                <a:gd name="T95" fmla="*/ 442 h 446"/>
                <a:gd name="T96" fmla="*/ 100 w 229"/>
                <a:gd name="T97" fmla="*/ 430 h 446"/>
                <a:gd name="T98" fmla="*/ 102 w 229"/>
                <a:gd name="T99" fmla="*/ 417 h 446"/>
                <a:gd name="T100" fmla="*/ 102 w 229"/>
                <a:gd name="T101" fmla="*/ 221 h 446"/>
                <a:gd name="T102" fmla="*/ 106 w 229"/>
                <a:gd name="T103" fmla="*/ 213 h 446"/>
                <a:gd name="T104" fmla="*/ 113 w 229"/>
                <a:gd name="T105" fmla="*/ 209 h 446"/>
                <a:gd name="T106" fmla="*/ 123 w 229"/>
                <a:gd name="T107" fmla="*/ 213 h 446"/>
                <a:gd name="T108" fmla="*/ 127 w 229"/>
                <a:gd name="T109" fmla="*/ 221 h 446"/>
                <a:gd name="T110" fmla="*/ 127 w 229"/>
                <a:gd name="T111" fmla="*/ 417 h 44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29"/>
                <a:gd name="T169" fmla="*/ 0 h 446"/>
                <a:gd name="T170" fmla="*/ 229 w 229"/>
                <a:gd name="T171" fmla="*/ 446 h 44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29" h="446">
                  <a:moveTo>
                    <a:pt x="127" y="417"/>
                  </a:moveTo>
                  <a:lnTo>
                    <a:pt x="128" y="430"/>
                  </a:lnTo>
                  <a:lnTo>
                    <a:pt x="137" y="442"/>
                  </a:lnTo>
                  <a:lnTo>
                    <a:pt x="151" y="445"/>
                  </a:lnTo>
                  <a:lnTo>
                    <a:pt x="158" y="445"/>
                  </a:lnTo>
                  <a:lnTo>
                    <a:pt x="171" y="442"/>
                  </a:lnTo>
                  <a:lnTo>
                    <a:pt x="181" y="430"/>
                  </a:lnTo>
                  <a:lnTo>
                    <a:pt x="184" y="417"/>
                  </a:lnTo>
                  <a:lnTo>
                    <a:pt x="184" y="209"/>
                  </a:lnTo>
                  <a:lnTo>
                    <a:pt x="184" y="47"/>
                  </a:lnTo>
                  <a:lnTo>
                    <a:pt x="184" y="42"/>
                  </a:lnTo>
                  <a:lnTo>
                    <a:pt x="189" y="40"/>
                  </a:lnTo>
                  <a:lnTo>
                    <a:pt x="193" y="42"/>
                  </a:lnTo>
                  <a:lnTo>
                    <a:pt x="195" y="47"/>
                  </a:lnTo>
                  <a:lnTo>
                    <a:pt x="195" y="198"/>
                  </a:lnTo>
                  <a:lnTo>
                    <a:pt x="197" y="206"/>
                  </a:lnTo>
                  <a:lnTo>
                    <a:pt x="203" y="213"/>
                  </a:lnTo>
                  <a:lnTo>
                    <a:pt x="212" y="215"/>
                  </a:lnTo>
                  <a:lnTo>
                    <a:pt x="221" y="213"/>
                  </a:lnTo>
                  <a:lnTo>
                    <a:pt x="227" y="206"/>
                  </a:lnTo>
                  <a:lnTo>
                    <a:pt x="228" y="198"/>
                  </a:lnTo>
                  <a:lnTo>
                    <a:pt x="228" y="19"/>
                  </a:lnTo>
                  <a:lnTo>
                    <a:pt x="227" y="10"/>
                  </a:lnTo>
                  <a:lnTo>
                    <a:pt x="221" y="2"/>
                  </a:lnTo>
                  <a:lnTo>
                    <a:pt x="212" y="0"/>
                  </a:lnTo>
                  <a:lnTo>
                    <a:pt x="17" y="0"/>
                  </a:lnTo>
                  <a:lnTo>
                    <a:pt x="8" y="2"/>
                  </a:lnTo>
                  <a:lnTo>
                    <a:pt x="2" y="10"/>
                  </a:lnTo>
                  <a:lnTo>
                    <a:pt x="0" y="19"/>
                  </a:lnTo>
                  <a:lnTo>
                    <a:pt x="0" y="198"/>
                  </a:lnTo>
                  <a:lnTo>
                    <a:pt x="2" y="206"/>
                  </a:lnTo>
                  <a:lnTo>
                    <a:pt x="8" y="213"/>
                  </a:lnTo>
                  <a:lnTo>
                    <a:pt x="17" y="215"/>
                  </a:lnTo>
                  <a:lnTo>
                    <a:pt x="26" y="213"/>
                  </a:lnTo>
                  <a:lnTo>
                    <a:pt x="32" y="206"/>
                  </a:lnTo>
                  <a:lnTo>
                    <a:pt x="34" y="198"/>
                  </a:lnTo>
                  <a:lnTo>
                    <a:pt x="34" y="47"/>
                  </a:lnTo>
                  <a:lnTo>
                    <a:pt x="36" y="42"/>
                  </a:lnTo>
                  <a:lnTo>
                    <a:pt x="40" y="40"/>
                  </a:lnTo>
                  <a:lnTo>
                    <a:pt x="44" y="42"/>
                  </a:lnTo>
                  <a:lnTo>
                    <a:pt x="44" y="47"/>
                  </a:lnTo>
                  <a:lnTo>
                    <a:pt x="44" y="209"/>
                  </a:lnTo>
                  <a:lnTo>
                    <a:pt x="44" y="417"/>
                  </a:lnTo>
                  <a:lnTo>
                    <a:pt x="48" y="430"/>
                  </a:lnTo>
                  <a:lnTo>
                    <a:pt x="58" y="442"/>
                  </a:lnTo>
                  <a:lnTo>
                    <a:pt x="71" y="445"/>
                  </a:lnTo>
                  <a:lnTo>
                    <a:pt x="78" y="445"/>
                  </a:lnTo>
                  <a:lnTo>
                    <a:pt x="91" y="442"/>
                  </a:lnTo>
                  <a:lnTo>
                    <a:pt x="100" y="430"/>
                  </a:lnTo>
                  <a:lnTo>
                    <a:pt x="102" y="417"/>
                  </a:lnTo>
                  <a:lnTo>
                    <a:pt x="102" y="221"/>
                  </a:lnTo>
                  <a:lnTo>
                    <a:pt x="106" y="213"/>
                  </a:lnTo>
                  <a:lnTo>
                    <a:pt x="113" y="209"/>
                  </a:lnTo>
                  <a:lnTo>
                    <a:pt x="123" y="213"/>
                  </a:lnTo>
                  <a:lnTo>
                    <a:pt x="127" y="221"/>
                  </a:lnTo>
                  <a:lnTo>
                    <a:pt x="127" y="417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DE">
                <a:latin typeface="Montserrat" panose="00000500000000000000" pitchFamily="2" charset="0"/>
              </a:endParaRPr>
            </a:p>
          </p:txBody>
        </p:sp>
        <p:sp>
          <p:nvSpPr>
            <p:cNvPr id="70672" name="Freeform 64">
              <a:extLst>
                <a:ext uri="{FF2B5EF4-FFF2-40B4-BE49-F238E27FC236}">
                  <a16:creationId xmlns:a16="http://schemas.microsoft.com/office/drawing/2014/main" id="{F9B7DFA9-F4FC-F6AC-67C2-85B6F0146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6" y="3285"/>
              <a:ext cx="98" cy="101"/>
            </a:xfrm>
            <a:custGeom>
              <a:avLst/>
              <a:gdLst>
                <a:gd name="T0" fmla="*/ 0 w 98"/>
                <a:gd name="T1" fmla="*/ 50 h 101"/>
                <a:gd name="T2" fmla="*/ 3 w 98"/>
                <a:gd name="T3" fmla="*/ 32 h 101"/>
                <a:gd name="T4" fmla="*/ 10 w 98"/>
                <a:gd name="T5" fmla="*/ 19 h 101"/>
                <a:gd name="T6" fmla="*/ 24 w 98"/>
                <a:gd name="T7" fmla="*/ 7 h 101"/>
                <a:gd name="T8" fmla="*/ 41 w 98"/>
                <a:gd name="T9" fmla="*/ 0 h 101"/>
                <a:gd name="T10" fmla="*/ 56 w 98"/>
                <a:gd name="T11" fmla="*/ 0 h 101"/>
                <a:gd name="T12" fmla="*/ 72 w 98"/>
                <a:gd name="T13" fmla="*/ 7 h 101"/>
                <a:gd name="T14" fmla="*/ 85 w 98"/>
                <a:gd name="T15" fmla="*/ 19 h 101"/>
                <a:gd name="T16" fmla="*/ 93 w 98"/>
                <a:gd name="T17" fmla="*/ 32 h 101"/>
                <a:gd name="T18" fmla="*/ 97 w 98"/>
                <a:gd name="T19" fmla="*/ 50 h 101"/>
                <a:gd name="T20" fmla="*/ 93 w 98"/>
                <a:gd name="T21" fmla="*/ 68 h 101"/>
                <a:gd name="T22" fmla="*/ 85 w 98"/>
                <a:gd name="T23" fmla="*/ 84 h 101"/>
                <a:gd name="T24" fmla="*/ 72 w 98"/>
                <a:gd name="T25" fmla="*/ 94 h 101"/>
                <a:gd name="T26" fmla="*/ 56 w 98"/>
                <a:gd name="T27" fmla="*/ 100 h 101"/>
                <a:gd name="T28" fmla="*/ 41 w 98"/>
                <a:gd name="T29" fmla="*/ 100 h 101"/>
                <a:gd name="T30" fmla="*/ 24 w 98"/>
                <a:gd name="T31" fmla="*/ 94 h 101"/>
                <a:gd name="T32" fmla="*/ 10 w 98"/>
                <a:gd name="T33" fmla="*/ 84 h 101"/>
                <a:gd name="T34" fmla="*/ 3 w 98"/>
                <a:gd name="T35" fmla="*/ 68 h 101"/>
                <a:gd name="T36" fmla="*/ 0 w 98"/>
                <a:gd name="T37" fmla="*/ 50 h 10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8"/>
                <a:gd name="T58" fmla="*/ 0 h 101"/>
                <a:gd name="T59" fmla="*/ 98 w 98"/>
                <a:gd name="T60" fmla="*/ 101 h 10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8" h="101">
                  <a:moveTo>
                    <a:pt x="0" y="50"/>
                  </a:moveTo>
                  <a:lnTo>
                    <a:pt x="3" y="32"/>
                  </a:lnTo>
                  <a:lnTo>
                    <a:pt x="10" y="19"/>
                  </a:lnTo>
                  <a:lnTo>
                    <a:pt x="24" y="7"/>
                  </a:lnTo>
                  <a:lnTo>
                    <a:pt x="41" y="0"/>
                  </a:lnTo>
                  <a:lnTo>
                    <a:pt x="56" y="0"/>
                  </a:lnTo>
                  <a:lnTo>
                    <a:pt x="72" y="7"/>
                  </a:lnTo>
                  <a:lnTo>
                    <a:pt x="85" y="19"/>
                  </a:lnTo>
                  <a:lnTo>
                    <a:pt x="93" y="32"/>
                  </a:lnTo>
                  <a:lnTo>
                    <a:pt x="97" y="50"/>
                  </a:lnTo>
                  <a:lnTo>
                    <a:pt x="93" y="68"/>
                  </a:lnTo>
                  <a:lnTo>
                    <a:pt x="85" y="84"/>
                  </a:lnTo>
                  <a:lnTo>
                    <a:pt x="72" y="94"/>
                  </a:lnTo>
                  <a:lnTo>
                    <a:pt x="56" y="100"/>
                  </a:lnTo>
                  <a:lnTo>
                    <a:pt x="41" y="100"/>
                  </a:lnTo>
                  <a:lnTo>
                    <a:pt x="24" y="94"/>
                  </a:lnTo>
                  <a:lnTo>
                    <a:pt x="10" y="84"/>
                  </a:lnTo>
                  <a:lnTo>
                    <a:pt x="3" y="68"/>
                  </a:lnTo>
                  <a:lnTo>
                    <a:pt x="0" y="5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DE">
                <a:latin typeface="Montserrat" panose="00000500000000000000" pitchFamily="2" charset="0"/>
              </a:endParaRPr>
            </a:p>
          </p:txBody>
        </p:sp>
        <p:sp>
          <p:nvSpPr>
            <p:cNvPr id="70673" name="Freeform 65">
              <a:extLst>
                <a:ext uri="{FF2B5EF4-FFF2-40B4-BE49-F238E27FC236}">
                  <a16:creationId xmlns:a16="http://schemas.microsoft.com/office/drawing/2014/main" id="{17FFB4EA-AC96-ECF6-C5F7-082BD333E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" y="3408"/>
              <a:ext cx="229" cy="447"/>
            </a:xfrm>
            <a:custGeom>
              <a:avLst/>
              <a:gdLst>
                <a:gd name="T0" fmla="*/ 127 w 229"/>
                <a:gd name="T1" fmla="*/ 418 h 447"/>
                <a:gd name="T2" fmla="*/ 130 w 229"/>
                <a:gd name="T3" fmla="*/ 430 h 447"/>
                <a:gd name="T4" fmla="*/ 139 w 229"/>
                <a:gd name="T5" fmla="*/ 442 h 447"/>
                <a:gd name="T6" fmla="*/ 153 w 229"/>
                <a:gd name="T7" fmla="*/ 446 h 447"/>
                <a:gd name="T8" fmla="*/ 158 w 229"/>
                <a:gd name="T9" fmla="*/ 446 h 447"/>
                <a:gd name="T10" fmla="*/ 171 w 229"/>
                <a:gd name="T11" fmla="*/ 442 h 447"/>
                <a:gd name="T12" fmla="*/ 181 w 229"/>
                <a:gd name="T13" fmla="*/ 430 h 447"/>
                <a:gd name="T14" fmla="*/ 184 w 229"/>
                <a:gd name="T15" fmla="*/ 418 h 447"/>
                <a:gd name="T16" fmla="*/ 184 w 229"/>
                <a:gd name="T17" fmla="*/ 210 h 447"/>
                <a:gd name="T18" fmla="*/ 184 w 229"/>
                <a:gd name="T19" fmla="*/ 47 h 447"/>
                <a:gd name="T20" fmla="*/ 185 w 229"/>
                <a:gd name="T21" fmla="*/ 42 h 447"/>
                <a:gd name="T22" fmla="*/ 189 w 229"/>
                <a:gd name="T23" fmla="*/ 40 h 447"/>
                <a:gd name="T24" fmla="*/ 193 w 229"/>
                <a:gd name="T25" fmla="*/ 42 h 447"/>
                <a:gd name="T26" fmla="*/ 195 w 229"/>
                <a:gd name="T27" fmla="*/ 47 h 447"/>
                <a:gd name="T28" fmla="*/ 195 w 229"/>
                <a:gd name="T29" fmla="*/ 198 h 447"/>
                <a:gd name="T30" fmla="*/ 197 w 229"/>
                <a:gd name="T31" fmla="*/ 206 h 447"/>
                <a:gd name="T32" fmla="*/ 203 w 229"/>
                <a:gd name="T33" fmla="*/ 213 h 447"/>
                <a:gd name="T34" fmla="*/ 212 w 229"/>
                <a:gd name="T35" fmla="*/ 215 h 447"/>
                <a:gd name="T36" fmla="*/ 221 w 229"/>
                <a:gd name="T37" fmla="*/ 213 h 447"/>
                <a:gd name="T38" fmla="*/ 227 w 229"/>
                <a:gd name="T39" fmla="*/ 206 h 447"/>
                <a:gd name="T40" fmla="*/ 228 w 229"/>
                <a:gd name="T41" fmla="*/ 198 h 447"/>
                <a:gd name="T42" fmla="*/ 228 w 229"/>
                <a:gd name="T43" fmla="*/ 20 h 447"/>
                <a:gd name="T44" fmla="*/ 227 w 229"/>
                <a:gd name="T45" fmla="*/ 10 h 447"/>
                <a:gd name="T46" fmla="*/ 221 w 229"/>
                <a:gd name="T47" fmla="*/ 2 h 447"/>
                <a:gd name="T48" fmla="*/ 212 w 229"/>
                <a:gd name="T49" fmla="*/ 0 h 447"/>
                <a:gd name="T50" fmla="*/ 17 w 229"/>
                <a:gd name="T51" fmla="*/ 0 h 447"/>
                <a:gd name="T52" fmla="*/ 8 w 229"/>
                <a:gd name="T53" fmla="*/ 2 h 447"/>
                <a:gd name="T54" fmla="*/ 2 w 229"/>
                <a:gd name="T55" fmla="*/ 10 h 447"/>
                <a:gd name="T56" fmla="*/ 0 w 229"/>
                <a:gd name="T57" fmla="*/ 20 h 447"/>
                <a:gd name="T58" fmla="*/ 0 w 229"/>
                <a:gd name="T59" fmla="*/ 198 h 447"/>
                <a:gd name="T60" fmla="*/ 2 w 229"/>
                <a:gd name="T61" fmla="*/ 206 h 447"/>
                <a:gd name="T62" fmla="*/ 8 w 229"/>
                <a:gd name="T63" fmla="*/ 213 h 447"/>
                <a:gd name="T64" fmla="*/ 17 w 229"/>
                <a:gd name="T65" fmla="*/ 215 h 447"/>
                <a:gd name="T66" fmla="*/ 26 w 229"/>
                <a:gd name="T67" fmla="*/ 213 h 447"/>
                <a:gd name="T68" fmla="*/ 32 w 229"/>
                <a:gd name="T69" fmla="*/ 206 h 447"/>
                <a:gd name="T70" fmla="*/ 34 w 229"/>
                <a:gd name="T71" fmla="*/ 198 h 447"/>
                <a:gd name="T72" fmla="*/ 34 w 229"/>
                <a:gd name="T73" fmla="*/ 47 h 447"/>
                <a:gd name="T74" fmla="*/ 36 w 229"/>
                <a:gd name="T75" fmla="*/ 42 h 447"/>
                <a:gd name="T76" fmla="*/ 42 w 229"/>
                <a:gd name="T77" fmla="*/ 40 h 447"/>
                <a:gd name="T78" fmla="*/ 44 w 229"/>
                <a:gd name="T79" fmla="*/ 42 h 447"/>
                <a:gd name="T80" fmla="*/ 46 w 229"/>
                <a:gd name="T81" fmla="*/ 47 h 447"/>
                <a:gd name="T82" fmla="*/ 46 w 229"/>
                <a:gd name="T83" fmla="*/ 210 h 447"/>
                <a:gd name="T84" fmla="*/ 46 w 229"/>
                <a:gd name="T85" fmla="*/ 418 h 447"/>
                <a:gd name="T86" fmla="*/ 48 w 229"/>
                <a:gd name="T87" fmla="*/ 430 h 447"/>
                <a:gd name="T88" fmla="*/ 58 w 229"/>
                <a:gd name="T89" fmla="*/ 442 h 447"/>
                <a:gd name="T90" fmla="*/ 71 w 229"/>
                <a:gd name="T91" fmla="*/ 446 h 447"/>
                <a:gd name="T92" fmla="*/ 78 w 229"/>
                <a:gd name="T93" fmla="*/ 446 h 447"/>
                <a:gd name="T94" fmla="*/ 91 w 229"/>
                <a:gd name="T95" fmla="*/ 442 h 447"/>
                <a:gd name="T96" fmla="*/ 100 w 229"/>
                <a:gd name="T97" fmla="*/ 430 h 447"/>
                <a:gd name="T98" fmla="*/ 104 w 229"/>
                <a:gd name="T99" fmla="*/ 418 h 447"/>
                <a:gd name="T100" fmla="*/ 104 w 229"/>
                <a:gd name="T101" fmla="*/ 221 h 447"/>
                <a:gd name="T102" fmla="*/ 106 w 229"/>
                <a:gd name="T103" fmla="*/ 213 h 447"/>
                <a:gd name="T104" fmla="*/ 115 w 229"/>
                <a:gd name="T105" fmla="*/ 210 h 447"/>
                <a:gd name="T106" fmla="*/ 123 w 229"/>
                <a:gd name="T107" fmla="*/ 213 h 447"/>
                <a:gd name="T108" fmla="*/ 127 w 229"/>
                <a:gd name="T109" fmla="*/ 221 h 447"/>
                <a:gd name="T110" fmla="*/ 127 w 229"/>
                <a:gd name="T111" fmla="*/ 418 h 44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29"/>
                <a:gd name="T169" fmla="*/ 0 h 447"/>
                <a:gd name="T170" fmla="*/ 229 w 229"/>
                <a:gd name="T171" fmla="*/ 447 h 44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29" h="447">
                  <a:moveTo>
                    <a:pt x="127" y="418"/>
                  </a:moveTo>
                  <a:lnTo>
                    <a:pt x="130" y="430"/>
                  </a:lnTo>
                  <a:lnTo>
                    <a:pt x="139" y="442"/>
                  </a:lnTo>
                  <a:lnTo>
                    <a:pt x="153" y="446"/>
                  </a:lnTo>
                  <a:lnTo>
                    <a:pt x="158" y="446"/>
                  </a:lnTo>
                  <a:lnTo>
                    <a:pt x="171" y="442"/>
                  </a:lnTo>
                  <a:lnTo>
                    <a:pt x="181" y="430"/>
                  </a:lnTo>
                  <a:lnTo>
                    <a:pt x="184" y="418"/>
                  </a:lnTo>
                  <a:lnTo>
                    <a:pt x="184" y="210"/>
                  </a:lnTo>
                  <a:lnTo>
                    <a:pt x="184" y="47"/>
                  </a:lnTo>
                  <a:lnTo>
                    <a:pt x="185" y="42"/>
                  </a:lnTo>
                  <a:lnTo>
                    <a:pt x="189" y="40"/>
                  </a:lnTo>
                  <a:lnTo>
                    <a:pt x="193" y="42"/>
                  </a:lnTo>
                  <a:lnTo>
                    <a:pt x="195" y="47"/>
                  </a:lnTo>
                  <a:lnTo>
                    <a:pt x="195" y="198"/>
                  </a:lnTo>
                  <a:lnTo>
                    <a:pt x="197" y="206"/>
                  </a:lnTo>
                  <a:lnTo>
                    <a:pt x="203" y="213"/>
                  </a:lnTo>
                  <a:lnTo>
                    <a:pt x="212" y="215"/>
                  </a:lnTo>
                  <a:lnTo>
                    <a:pt x="221" y="213"/>
                  </a:lnTo>
                  <a:lnTo>
                    <a:pt x="227" y="206"/>
                  </a:lnTo>
                  <a:lnTo>
                    <a:pt x="228" y="198"/>
                  </a:lnTo>
                  <a:lnTo>
                    <a:pt x="228" y="20"/>
                  </a:lnTo>
                  <a:lnTo>
                    <a:pt x="227" y="10"/>
                  </a:lnTo>
                  <a:lnTo>
                    <a:pt x="221" y="2"/>
                  </a:lnTo>
                  <a:lnTo>
                    <a:pt x="212" y="0"/>
                  </a:lnTo>
                  <a:lnTo>
                    <a:pt x="17" y="0"/>
                  </a:lnTo>
                  <a:lnTo>
                    <a:pt x="8" y="2"/>
                  </a:lnTo>
                  <a:lnTo>
                    <a:pt x="2" y="10"/>
                  </a:lnTo>
                  <a:lnTo>
                    <a:pt x="0" y="20"/>
                  </a:lnTo>
                  <a:lnTo>
                    <a:pt x="0" y="198"/>
                  </a:lnTo>
                  <a:lnTo>
                    <a:pt x="2" y="206"/>
                  </a:lnTo>
                  <a:lnTo>
                    <a:pt x="8" y="213"/>
                  </a:lnTo>
                  <a:lnTo>
                    <a:pt x="17" y="215"/>
                  </a:lnTo>
                  <a:lnTo>
                    <a:pt x="26" y="213"/>
                  </a:lnTo>
                  <a:lnTo>
                    <a:pt x="32" y="206"/>
                  </a:lnTo>
                  <a:lnTo>
                    <a:pt x="34" y="198"/>
                  </a:lnTo>
                  <a:lnTo>
                    <a:pt x="34" y="47"/>
                  </a:lnTo>
                  <a:lnTo>
                    <a:pt x="36" y="42"/>
                  </a:lnTo>
                  <a:lnTo>
                    <a:pt x="42" y="40"/>
                  </a:lnTo>
                  <a:lnTo>
                    <a:pt x="44" y="42"/>
                  </a:lnTo>
                  <a:lnTo>
                    <a:pt x="46" y="47"/>
                  </a:lnTo>
                  <a:lnTo>
                    <a:pt x="46" y="210"/>
                  </a:lnTo>
                  <a:lnTo>
                    <a:pt x="46" y="418"/>
                  </a:lnTo>
                  <a:lnTo>
                    <a:pt x="48" y="430"/>
                  </a:lnTo>
                  <a:lnTo>
                    <a:pt x="58" y="442"/>
                  </a:lnTo>
                  <a:lnTo>
                    <a:pt x="71" y="446"/>
                  </a:lnTo>
                  <a:lnTo>
                    <a:pt x="78" y="446"/>
                  </a:lnTo>
                  <a:lnTo>
                    <a:pt x="91" y="442"/>
                  </a:lnTo>
                  <a:lnTo>
                    <a:pt x="100" y="430"/>
                  </a:lnTo>
                  <a:lnTo>
                    <a:pt x="104" y="418"/>
                  </a:lnTo>
                  <a:lnTo>
                    <a:pt x="104" y="221"/>
                  </a:lnTo>
                  <a:lnTo>
                    <a:pt x="106" y="213"/>
                  </a:lnTo>
                  <a:lnTo>
                    <a:pt x="115" y="210"/>
                  </a:lnTo>
                  <a:lnTo>
                    <a:pt x="123" y="213"/>
                  </a:lnTo>
                  <a:lnTo>
                    <a:pt x="127" y="221"/>
                  </a:lnTo>
                  <a:lnTo>
                    <a:pt x="127" y="4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DE">
                <a:latin typeface="Montserrat" panose="00000500000000000000" pitchFamily="2" charset="0"/>
              </a:endParaRPr>
            </a:p>
          </p:txBody>
        </p:sp>
        <p:sp>
          <p:nvSpPr>
            <p:cNvPr id="70674" name="Freeform 66">
              <a:extLst>
                <a:ext uri="{FF2B5EF4-FFF2-40B4-BE49-F238E27FC236}">
                  <a16:creationId xmlns:a16="http://schemas.microsoft.com/office/drawing/2014/main" id="{E48A4A89-8608-16F1-75FA-4000DA659D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4" y="3286"/>
              <a:ext cx="98" cy="100"/>
            </a:xfrm>
            <a:custGeom>
              <a:avLst/>
              <a:gdLst>
                <a:gd name="T0" fmla="*/ 0 w 98"/>
                <a:gd name="T1" fmla="*/ 49 h 100"/>
                <a:gd name="T2" fmla="*/ 3 w 98"/>
                <a:gd name="T3" fmla="*/ 31 h 100"/>
                <a:gd name="T4" fmla="*/ 12 w 98"/>
                <a:gd name="T5" fmla="*/ 18 h 100"/>
                <a:gd name="T6" fmla="*/ 25 w 98"/>
                <a:gd name="T7" fmla="*/ 6 h 100"/>
                <a:gd name="T8" fmla="*/ 41 w 98"/>
                <a:gd name="T9" fmla="*/ 0 h 100"/>
                <a:gd name="T10" fmla="*/ 56 w 98"/>
                <a:gd name="T11" fmla="*/ 0 h 100"/>
                <a:gd name="T12" fmla="*/ 72 w 98"/>
                <a:gd name="T13" fmla="*/ 6 h 100"/>
                <a:gd name="T14" fmla="*/ 87 w 98"/>
                <a:gd name="T15" fmla="*/ 18 h 100"/>
                <a:gd name="T16" fmla="*/ 93 w 98"/>
                <a:gd name="T17" fmla="*/ 31 h 100"/>
                <a:gd name="T18" fmla="*/ 97 w 98"/>
                <a:gd name="T19" fmla="*/ 49 h 100"/>
                <a:gd name="T20" fmla="*/ 93 w 98"/>
                <a:gd name="T21" fmla="*/ 68 h 100"/>
                <a:gd name="T22" fmla="*/ 87 w 98"/>
                <a:gd name="T23" fmla="*/ 83 h 100"/>
                <a:gd name="T24" fmla="*/ 72 w 98"/>
                <a:gd name="T25" fmla="*/ 93 h 100"/>
                <a:gd name="T26" fmla="*/ 56 w 98"/>
                <a:gd name="T27" fmla="*/ 99 h 100"/>
                <a:gd name="T28" fmla="*/ 41 w 98"/>
                <a:gd name="T29" fmla="*/ 99 h 100"/>
                <a:gd name="T30" fmla="*/ 25 w 98"/>
                <a:gd name="T31" fmla="*/ 93 h 100"/>
                <a:gd name="T32" fmla="*/ 12 w 98"/>
                <a:gd name="T33" fmla="*/ 83 h 100"/>
                <a:gd name="T34" fmla="*/ 3 w 98"/>
                <a:gd name="T35" fmla="*/ 68 h 100"/>
                <a:gd name="T36" fmla="*/ 0 w 98"/>
                <a:gd name="T37" fmla="*/ 49 h 10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8"/>
                <a:gd name="T58" fmla="*/ 0 h 100"/>
                <a:gd name="T59" fmla="*/ 98 w 98"/>
                <a:gd name="T60" fmla="*/ 100 h 10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8" h="100">
                  <a:moveTo>
                    <a:pt x="0" y="49"/>
                  </a:moveTo>
                  <a:lnTo>
                    <a:pt x="3" y="31"/>
                  </a:lnTo>
                  <a:lnTo>
                    <a:pt x="12" y="18"/>
                  </a:lnTo>
                  <a:lnTo>
                    <a:pt x="25" y="6"/>
                  </a:lnTo>
                  <a:lnTo>
                    <a:pt x="41" y="0"/>
                  </a:lnTo>
                  <a:lnTo>
                    <a:pt x="56" y="0"/>
                  </a:lnTo>
                  <a:lnTo>
                    <a:pt x="72" y="6"/>
                  </a:lnTo>
                  <a:lnTo>
                    <a:pt x="87" y="18"/>
                  </a:lnTo>
                  <a:lnTo>
                    <a:pt x="93" y="31"/>
                  </a:lnTo>
                  <a:lnTo>
                    <a:pt x="97" y="49"/>
                  </a:lnTo>
                  <a:lnTo>
                    <a:pt x="93" y="68"/>
                  </a:lnTo>
                  <a:lnTo>
                    <a:pt x="87" y="83"/>
                  </a:lnTo>
                  <a:lnTo>
                    <a:pt x="72" y="93"/>
                  </a:lnTo>
                  <a:lnTo>
                    <a:pt x="56" y="99"/>
                  </a:lnTo>
                  <a:lnTo>
                    <a:pt x="41" y="99"/>
                  </a:lnTo>
                  <a:lnTo>
                    <a:pt x="25" y="93"/>
                  </a:lnTo>
                  <a:lnTo>
                    <a:pt x="12" y="83"/>
                  </a:lnTo>
                  <a:lnTo>
                    <a:pt x="3" y="68"/>
                  </a:lnTo>
                  <a:lnTo>
                    <a:pt x="0" y="4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DE">
                <a:latin typeface="Montserrat" panose="00000500000000000000" pitchFamily="2" charset="0"/>
              </a:endParaRPr>
            </a:p>
          </p:txBody>
        </p:sp>
        <p:sp>
          <p:nvSpPr>
            <p:cNvPr id="70675" name="Freeform 67">
              <a:extLst>
                <a:ext uri="{FF2B5EF4-FFF2-40B4-BE49-F238E27FC236}">
                  <a16:creationId xmlns:a16="http://schemas.microsoft.com/office/drawing/2014/main" id="{D6D1F4FE-8EAC-8653-6D8A-A04BD85D2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" y="3408"/>
              <a:ext cx="229" cy="447"/>
            </a:xfrm>
            <a:custGeom>
              <a:avLst/>
              <a:gdLst>
                <a:gd name="T0" fmla="*/ 127 w 229"/>
                <a:gd name="T1" fmla="*/ 418 h 447"/>
                <a:gd name="T2" fmla="*/ 130 w 229"/>
                <a:gd name="T3" fmla="*/ 430 h 447"/>
                <a:gd name="T4" fmla="*/ 139 w 229"/>
                <a:gd name="T5" fmla="*/ 442 h 447"/>
                <a:gd name="T6" fmla="*/ 153 w 229"/>
                <a:gd name="T7" fmla="*/ 446 h 447"/>
                <a:gd name="T8" fmla="*/ 158 w 229"/>
                <a:gd name="T9" fmla="*/ 446 h 447"/>
                <a:gd name="T10" fmla="*/ 171 w 229"/>
                <a:gd name="T11" fmla="*/ 442 h 447"/>
                <a:gd name="T12" fmla="*/ 181 w 229"/>
                <a:gd name="T13" fmla="*/ 430 h 447"/>
                <a:gd name="T14" fmla="*/ 184 w 229"/>
                <a:gd name="T15" fmla="*/ 418 h 447"/>
                <a:gd name="T16" fmla="*/ 184 w 229"/>
                <a:gd name="T17" fmla="*/ 210 h 447"/>
                <a:gd name="T18" fmla="*/ 184 w 229"/>
                <a:gd name="T19" fmla="*/ 47 h 447"/>
                <a:gd name="T20" fmla="*/ 185 w 229"/>
                <a:gd name="T21" fmla="*/ 42 h 447"/>
                <a:gd name="T22" fmla="*/ 189 w 229"/>
                <a:gd name="T23" fmla="*/ 40 h 447"/>
                <a:gd name="T24" fmla="*/ 193 w 229"/>
                <a:gd name="T25" fmla="*/ 42 h 447"/>
                <a:gd name="T26" fmla="*/ 195 w 229"/>
                <a:gd name="T27" fmla="*/ 47 h 447"/>
                <a:gd name="T28" fmla="*/ 195 w 229"/>
                <a:gd name="T29" fmla="*/ 198 h 447"/>
                <a:gd name="T30" fmla="*/ 197 w 229"/>
                <a:gd name="T31" fmla="*/ 206 h 447"/>
                <a:gd name="T32" fmla="*/ 203 w 229"/>
                <a:gd name="T33" fmla="*/ 213 h 447"/>
                <a:gd name="T34" fmla="*/ 212 w 229"/>
                <a:gd name="T35" fmla="*/ 215 h 447"/>
                <a:gd name="T36" fmla="*/ 221 w 229"/>
                <a:gd name="T37" fmla="*/ 213 h 447"/>
                <a:gd name="T38" fmla="*/ 227 w 229"/>
                <a:gd name="T39" fmla="*/ 206 h 447"/>
                <a:gd name="T40" fmla="*/ 228 w 229"/>
                <a:gd name="T41" fmla="*/ 198 h 447"/>
                <a:gd name="T42" fmla="*/ 228 w 229"/>
                <a:gd name="T43" fmla="*/ 20 h 447"/>
                <a:gd name="T44" fmla="*/ 227 w 229"/>
                <a:gd name="T45" fmla="*/ 10 h 447"/>
                <a:gd name="T46" fmla="*/ 221 w 229"/>
                <a:gd name="T47" fmla="*/ 2 h 447"/>
                <a:gd name="T48" fmla="*/ 212 w 229"/>
                <a:gd name="T49" fmla="*/ 0 h 447"/>
                <a:gd name="T50" fmla="*/ 17 w 229"/>
                <a:gd name="T51" fmla="*/ 0 h 447"/>
                <a:gd name="T52" fmla="*/ 8 w 229"/>
                <a:gd name="T53" fmla="*/ 2 h 447"/>
                <a:gd name="T54" fmla="*/ 2 w 229"/>
                <a:gd name="T55" fmla="*/ 10 h 447"/>
                <a:gd name="T56" fmla="*/ 0 w 229"/>
                <a:gd name="T57" fmla="*/ 20 h 447"/>
                <a:gd name="T58" fmla="*/ 0 w 229"/>
                <a:gd name="T59" fmla="*/ 198 h 447"/>
                <a:gd name="T60" fmla="*/ 2 w 229"/>
                <a:gd name="T61" fmla="*/ 206 h 447"/>
                <a:gd name="T62" fmla="*/ 8 w 229"/>
                <a:gd name="T63" fmla="*/ 213 h 447"/>
                <a:gd name="T64" fmla="*/ 17 w 229"/>
                <a:gd name="T65" fmla="*/ 215 h 447"/>
                <a:gd name="T66" fmla="*/ 26 w 229"/>
                <a:gd name="T67" fmla="*/ 213 h 447"/>
                <a:gd name="T68" fmla="*/ 32 w 229"/>
                <a:gd name="T69" fmla="*/ 206 h 447"/>
                <a:gd name="T70" fmla="*/ 34 w 229"/>
                <a:gd name="T71" fmla="*/ 198 h 447"/>
                <a:gd name="T72" fmla="*/ 34 w 229"/>
                <a:gd name="T73" fmla="*/ 47 h 447"/>
                <a:gd name="T74" fmla="*/ 36 w 229"/>
                <a:gd name="T75" fmla="*/ 42 h 447"/>
                <a:gd name="T76" fmla="*/ 42 w 229"/>
                <a:gd name="T77" fmla="*/ 40 h 447"/>
                <a:gd name="T78" fmla="*/ 44 w 229"/>
                <a:gd name="T79" fmla="*/ 42 h 447"/>
                <a:gd name="T80" fmla="*/ 46 w 229"/>
                <a:gd name="T81" fmla="*/ 47 h 447"/>
                <a:gd name="T82" fmla="*/ 46 w 229"/>
                <a:gd name="T83" fmla="*/ 210 h 447"/>
                <a:gd name="T84" fmla="*/ 46 w 229"/>
                <a:gd name="T85" fmla="*/ 418 h 447"/>
                <a:gd name="T86" fmla="*/ 48 w 229"/>
                <a:gd name="T87" fmla="*/ 430 h 447"/>
                <a:gd name="T88" fmla="*/ 58 w 229"/>
                <a:gd name="T89" fmla="*/ 442 h 447"/>
                <a:gd name="T90" fmla="*/ 71 w 229"/>
                <a:gd name="T91" fmla="*/ 446 h 447"/>
                <a:gd name="T92" fmla="*/ 78 w 229"/>
                <a:gd name="T93" fmla="*/ 446 h 447"/>
                <a:gd name="T94" fmla="*/ 91 w 229"/>
                <a:gd name="T95" fmla="*/ 442 h 447"/>
                <a:gd name="T96" fmla="*/ 100 w 229"/>
                <a:gd name="T97" fmla="*/ 430 h 447"/>
                <a:gd name="T98" fmla="*/ 104 w 229"/>
                <a:gd name="T99" fmla="*/ 418 h 447"/>
                <a:gd name="T100" fmla="*/ 104 w 229"/>
                <a:gd name="T101" fmla="*/ 221 h 447"/>
                <a:gd name="T102" fmla="*/ 106 w 229"/>
                <a:gd name="T103" fmla="*/ 213 h 447"/>
                <a:gd name="T104" fmla="*/ 115 w 229"/>
                <a:gd name="T105" fmla="*/ 210 h 447"/>
                <a:gd name="T106" fmla="*/ 123 w 229"/>
                <a:gd name="T107" fmla="*/ 213 h 447"/>
                <a:gd name="T108" fmla="*/ 127 w 229"/>
                <a:gd name="T109" fmla="*/ 221 h 447"/>
                <a:gd name="T110" fmla="*/ 127 w 229"/>
                <a:gd name="T111" fmla="*/ 418 h 44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29"/>
                <a:gd name="T169" fmla="*/ 0 h 447"/>
                <a:gd name="T170" fmla="*/ 229 w 229"/>
                <a:gd name="T171" fmla="*/ 447 h 44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29" h="447">
                  <a:moveTo>
                    <a:pt x="127" y="418"/>
                  </a:moveTo>
                  <a:lnTo>
                    <a:pt x="130" y="430"/>
                  </a:lnTo>
                  <a:lnTo>
                    <a:pt x="139" y="442"/>
                  </a:lnTo>
                  <a:lnTo>
                    <a:pt x="153" y="446"/>
                  </a:lnTo>
                  <a:lnTo>
                    <a:pt x="158" y="446"/>
                  </a:lnTo>
                  <a:lnTo>
                    <a:pt x="171" y="442"/>
                  </a:lnTo>
                  <a:lnTo>
                    <a:pt x="181" y="430"/>
                  </a:lnTo>
                  <a:lnTo>
                    <a:pt x="184" y="418"/>
                  </a:lnTo>
                  <a:lnTo>
                    <a:pt x="184" y="210"/>
                  </a:lnTo>
                  <a:lnTo>
                    <a:pt x="184" y="47"/>
                  </a:lnTo>
                  <a:lnTo>
                    <a:pt x="185" y="42"/>
                  </a:lnTo>
                  <a:lnTo>
                    <a:pt x="189" y="40"/>
                  </a:lnTo>
                  <a:lnTo>
                    <a:pt x="193" y="42"/>
                  </a:lnTo>
                  <a:lnTo>
                    <a:pt x="195" y="47"/>
                  </a:lnTo>
                  <a:lnTo>
                    <a:pt x="195" y="198"/>
                  </a:lnTo>
                  <a:lnTo>
                    <a:pt x="197" y="206"/>
                  </a:lnTo>
                  <a:lnTo>
                    <a:pt x="203" y="213"/>
                  </a:lnTo>
                  <a:lnTo>
                    <a:pt x="212" y="215"/>
                  </a:lnTo>
                  <a:lnTo>
                    <a:pt x="221" y="213"/>
                  </a:lnTo>
                  <a:lnTo>
                    <a:pt x="227" y="206"/>
                  </a:lnTo>
                  <a:lnTo>
                    <a:pt x="228" y="198"/>
                  </a:lnTo>
                  <a:lnTo>
                    <a:pt x="228" y="20"/>
                  </a:lnTo>
                  <a:lnTo>
                    <a:pt x="227" y="10"/>
                  </a:lnTo>
                  <a:lnTo>
                    <a:pt x="221" y="2"/>
                  </a:lnTo>
                  <a:lnTo>
                    <a:pt x="212" y="0"/>
                  </a:lnTo>
                  <a:lnTo>
                    <a:pt x="17" y="0"/>
                  </a:lnTo>
                  <a:lnTo>
                    <a:pt x="8" y="2"/>
                  </a:lnTo>
                  <a:lnTo>
                    <a:pt x="2" y="10"/>
                  </a:lnTo>
                  <a:lnTo>
                    <a:pt x="0" y="20"/>
                  </a:lnTo>
                  <a:lnTo>
                    <a:pt x="0" y="198"/>
                  </a:lnTo>
                  <a:lnTo>
                    <a:pt x="2" y="206"/>
                  </a:lnTo>
                  <a:lnTo>
                    <a:pt x="8" y="213"/>
                  </a:lnTo>
                  <a:lnTo>
                    <a:pt x="17" y="215"/>
                  </a:lnTo>
                  <a:lnTo>
                    <a:pt x="26" y="213"/>
                  </a:lnTo>
                  <a:lnTo>
                    <a:pt x="32" y="206"/>
                  </a:lnTo>
                  <a:lnTo>
                    <a:pt x="34" y="198"/>
                  </a:lnTo>
                  <a:lnTo>
                    <a:pt x="34" y="47"/>
                  </a:lnTo>
                  <a:lnTo>
                    <a:pt x="36" y="42"/>
                  </a:lnTo>
                  <a:lnTo>
                    <a:pt x="42" y="40"/>
                  </a:lnTo>
                  <a:lnTo>
                    <a:pt x="44" y="42"/>
                  </a:lnTo>
                  <a:lnTo>
                    <a:pt x="46" y="47"/>
                  </a:lnTo>
                  <a:lnTo>
                    <a:pt x="46" y="210"/>
                  </a:lnTo>
                  <a:lnTo>
                    <a:pt x="46" y="418"/>
                  </a:lnTo>
                  <a:lnTo>
                    <a:pt x="48" y="430"/>
                  </a:lnTo>
                  <a:lnTo>
                    <a:pt x="58" y="442"/>
                  </a:lnTo>
                  <a:lnTo>
                    <a:pt x="71" y="446"/>
                  </a:lnTo>
                  <a:lnTo>
                    <a:pt x="78" y="446"/>
                  </a:lnTo>
                  <a:lnTo>
                    <a:pt x="91" y="442"/>
                  </a:lnTo>
                  <a:lnTo>
                    <a:pt x="100" y="430"/>
                  </a:lnTo>
                  <a:lnTo>
                    <a:pt x="104" y="418"/>
                  </a:lnTo>
                  <a:lnTo>
                    <a:pt x="104" y="221"/>
                  </a:lnTo>
                  <a:lnTo>
                    <a:pt x="106" y="213"/>
                  </a:lnTo>
                  <a:lnTo>
                    <a:pt x="115" y="210"/>
                  </a:lnTo>
                  <a:lnTo>
                    <a:pt x="123" y="213"/>
                  </a:lnTo>
                  <a:lnTo>
                    <a:pt x="127" y="221"/>
                  </a:lnTo>
                  <a:lnTo>
                    <a:pt x="127" y="418"/>
                  </a:lnTo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DE">
                <a:latin typeface="Montserrat" panose="00000500000000000000" pitchFamily="2" charset="0"/>
              </a:endParaRPr>
            </a:p>
          </p:txBody>
        </p:sp>
        <p:sp>
          <p:nvSpPr>
            <p:cNvPr id="70676" name="Freeform 68">
              <a:extLst>
                <a:ext uri="{FF2B5EF4-FFF2-40B4-BE49-F238E27FC236}">
                  <a16:creationId xmlns:a16="http://schemas.microsoft.com/office/drawing/2014/main" id="{894EC5D9-CAAC-3F6C-D428-8F3AE0C88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4" y="3286"/>
              <a:ext cx="98" cy="100"/>
            </a:xfrm>
            <a:custGeom>
              <a:avLst/>
              <a:gdLst>
                <a:gd name="T0" fmla="*/ 0 w 98"/>
                <a:gd name="T1" fmla="*/ 49 h 100"/>
                <a:gd name="T2" fmla="*/ 3 w 98"/>
                <a:gd name="T3" fmla="*/ 31 h 100"/>
                <a:gd name="T4" fmla="*/ 12 w 98"/>
                <a:gd name="T5" fmla="*/ 18 h 100"/>
                <a:gd name="T6" fmla="*/ 25 w 98"/>
                <a:gd name="T7" fmla="*/ 6 h 100"/>
                <a:gd name="T8" fmla="*/ 41 w 98"/>
                <a:gd name="T9" fmla="*/ 0 h 100"/>
                <a:gd name="T10" fmla="*/ 56 w 98"/>
                <a:gd name="T11" fmla="*/ 0 h 100"/>
                <a:gd name="T12" fmla="*/ 72 w 98"/>
                <a:gd name="T13" fmla="*/ 6 h 100"/>
                <a:gd name="T14" fmla="*/ 87 w 98"/>
                <a:gd name="T15" fmla="*/ 18 h 100"/>
                <a:gd name="T16" fmla="*/ 93 w 98"/>
                <a:gd name="T17" fmla="*/ 31 h 100"/>
                <a:gd name="T18" fmla="*/ 97 w 98"/>
                <a:gd name="T19" fmla="*/ 49 h 100"/>
                <a:gd name="T20" fmla="*/ 93 w 98"/>
                <a:gd name="T21" fmla="*/ 68 h 100"/>
                <a:gd name="T22" fmla="*/ 87 w 98"/>
                <a:gd name="T23" fmla="*/ 83 h 100"/>
                <a:gd name="T24" fmla="*/ 72 w 98"/>
                <a:gd name="T25" fmla="*/ 93 h 100"/>
                <a:gd name="T26" fmla="*/ 56 w 98"/>
                <a:gd name="T27" fmla="*/ 99 h 100"/>
                <a:gd name="T28" fmla="*/ 41 w 98"/>
                <a:gd name="T29" fmla="*/ 99 h 100"/>
                <a:gd name="T30" fmla="*/ 25 w 98"/>
                <a:gd name="T31" fmla="*/ 93 h 100"/>
                <a:gd name="T32" fmla="*/ 12 w 98"/>
                <a:gd name="T33" fmla="*/ 83 h 100"/>
                <a:gd name="T34" fmla="*/ 3 w 98"/>
                <a:gd name="T35" fmla="*/ 68 h 100"/>
                <a:gd name="T36" fmla="*/ 0 w 98"/>
                <a:gd name="T37" fmla="*/ 49 h 10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8"/>
                <a:gd name="T58" fmla="*/ 0 h 100"/>
                <a:gd name="T59" fmla="*/ 98 w 98"/>
                <a:gd name="T60" fmla="*/ 100 h 10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8" h="100">
                  <a:moveTo>
                    <a:pt x="0" y="49"/>
                  </a:moveTo>
                  <a:lnTo>
                    <a:pt x="3" y="31"/>
                  </a:lnTo>
                  <a:lnTo>
                    <a:pt x="12" y="18"/>
                  </a:lnTo>
                  <a:lnTo>
                    <a:pt x="25" y="6"/>
                  </a:lnTo>
                  <a:lnTo>
                    <a:pt x="41" y="0"/>
                  </a:lnTo>
                  <a:lnTo>
                    <a:pt x="56" y="0"/>
                  </a:lnTo>
                  <a:lnTo>
                    <a:pt x="72" y="6"/>
                  </a:lnTo>
                  <a:lnTo>
                    <a:pt x="87" y="18"/>
                  </a:lnTo>
                  <a:lnTo>
                    <a:pt x="93" y="31"/>
                  </a:lnTo>
                  <a:lnTo>
                    <a:pt x="97" y="49"/>
                  </a:lnTo>
                  <a:lnTo>
                    <a:pt x="93" y="68"/>
                  </a:lnTo>
                  <a:lnTo>
                    <a:pt x="87" y="83"/>
                  </a:lnTo>
                  <a:lnTo>
                    <a:pt x="72" y="93"/>
                  </a:lnTo>
                  <a:lnTo>
                    <a:pt x="56" y="99"/>
                  </a:lnTo>
                  <a:lnTo>
                    <a:pt x="41" y="99"/>
                  </a:lnTo>
                  <a:lnTo>
                    <a:pt x="25" y="93"/>
                  </a:lnTo>
                  <a:lnTo>
                    <a:pt x="12" y="83"/>
                  </a:lnTo>
                  <a:lnTo>
                    <a:pt x="3" y="68"/>
                  </a:lnTo>
                  <a:lnTo>
                    <a:pt x="0" y="49"/>
                  </a:lnTo>
                </a:path>
              </a:pathLst>
            </a:cu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DE">
                <a:latin typeface="Montserrat" panose="00000500000000000000" pitchFamily="2" charset="0"/>
              </a:endParaRPr>
            </a:p>
          </p:txBody>
        </p:sp>
      </p:grpSp>
      <p:sp>
        <p:nvSpPr>
          <p:cNvPr id="70663" name="Text Box 69">
            <a:extLst>
              <a:ext uri="{FF2B5EF4-FFF2-40B4-BE49-F238E27FC236}">
                <a16:creationId xmlns:a16="http://schemas.microsoft.com/office/drawing/2014/main" id="{41D651D3-6219-607C-86AC-11DF530C1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226" y="5203526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n-US" sz="2400">
                <a:latin typeface="Montserrat" panose="00000500000000000000" pitchFamily="2" charset="0"/>
              </a:rPr>
              <a:t>Muestra</a:t>
            </a:r>
          </a:p>
        </p:txBody>
      </p:sp>
      <p:sp>
        <p:nvSpPr>
          <p:cNvPr id="70664" name="Freeform 70">
            <a:extLst>
              <a:ext uri="{FF2B5EF4-FFF2-40B4-BE49-F238E27FC236}">
                <a16:creationId xmlns:a16="http://schemas.microsoft.com/office/drawing/2014/main" id="{3FD6531D-00D8-8B04-AE93-33F9FA8F2C64}"/>
              </a:ext>
            </a:extLst>
          </p:cNvPr>
          <p:cNvSpPr>
            <a:spLocks/>
          </p:cNvSpPr>
          <p:nvPr/>
        </p:nvSpPr>
        <p:spPr bwMode="auto">
          <a:xfrm>
            <a:off x="4652513" y="5108276"/>
            <a:ext cx="915988" cy="687388"/>
          </a:xfrm>
          <a:custGeom>
            <a:avLst/>
            <a:gdLst>
              <a:gd name="T0" fmla="*/ 0 w 577"/>
              <a:gd name="T1" fmla="*/ 2147483646 h 433"/>
              <a:gd name="T2" fmla="*/ 2147483646 w 577"/>
              <a:gd name="T3" fmla="*/ 2147483646 h 433"/>
              <a:gd name="T4" fmla="*/ 2147483646 w 577"/>
              <a:gd name="T5" fmla="*/ 0 h 433"/>
              <a:gd name="T6" fmla="*/ 2147483646 w 577"/>
              <a:gd name="T7" fmla="*/ 2147483646 h 433"/>
              <a:gd name="T8" fmla="*/ 2147483646 w 577"/>
              <a:gd name="T9" fmla="*/ 2147483646 h 433"/>
              <a:gd name="T10" fmla="*/ 2147483646 w 577"/>
              <a:gd name="T11" fmla="*/ 2147483646 h 433"/>
              <a:gd name="T12" fmla="*/ 0 w 577"/>
              <a:gd name="T13" fmla="*/ 2147483646 h 43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77"/>
              <a:gd name="T22" fmla="*/ 0 h 433"/>
              <a:gd name="T23" fmla="*/ 577 w 577"/>
              <a:gd name="T24" fmla="*/ 433 h 43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77" h="433">
                <a:moveTo>
                  <a:pt x="0" y="107"/>
                </a:moveTo>
                <a:lnTo>
                  <a:pt x="467" y="107"/>
                </a:lnTo>
                <a:lnTo>
                  <a:pt x="467" y="0"/>
                </a:lnTo>
                <a:lnTo>
                  <a:pt x="576" y="217"/>
                </a:lnTo>
                <a:lnTo>
                  <a:pt x="467" y="432"/>
                </a:lnTo>
                <a:lnTo>
                  <a:pt x="467" y="324"/>
                </a:lnTo>
                <a:lnTo>
                  <a:pt x="0" y="324"/>
                </a:lnTo>
              </a:path>
            </a:pathLst>
          </a:custGeom>
          <a:solidFill>
            <a:schemeClr val="bg2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DE">
              <a:latin typeface="Montserrat" panose="00000500000000000000" pitchFamily="2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>
            <a:extLst>
              <a:ext uri="{FF2B5EF4-FFF2-40B4-BE49-F238E27FC236}">
                <a16:creationId xmlns:a16="http://schemas.microsoft.com/office/drawing/2014/main" id="{185BABB2-EF0B-53EA-B059-5496C4E4E25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15219" y="1378788"/>
            <a:ext cx="8001000" cy="495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altLang="en-US" sz="2600" dirty="0">
                <a:latin typeface="Montserrat" panose="00000500000000000000" pitchFamily="2" charset="0"/>
              </a:rPr>
              <a:t>Supongamos que resulta que la media muestral X = 20.</a:t>
            </a:r>
          </a:p>
          <a:p>
            <a:pPr eaLnBrk="1" hangingPunct="1">
              <a:defRPr/>
            </a:pPr>
            <a:endParaRPr lang="es-ES_tradnl" altLang="en-US" sz="1200" dirty="0">
              <a:latin typeface="Montserrat" panose="00000500000000000000" pitchFamily="2" charset="0"/>
            </a:endParaRPr>
          </a:p>
          <a:p>
            <a:pPr eaLnBrk="1" hangingPunct="1">
              <a:defRPr/>
            </a:pPr>
            <a:r>
              <a:rPr lang="es-ES_tradnl" altLang="en-US" sz="2600" dirty="0">
                <a:latin typeface="Montserrat" panose="00000500000000000000" pitchFamily="2" charset="0"/>
              </a:rPr>
              <a:t>Esto es mucho más bajo que los 50 de la hipótesis nula.</a:t>
            </a:r>
          </a:p>
          <a:p>
            <a:pPr eaLnBrk="1" hangingPunct="1">
              <a:defRPr/>
            </a:pPr>
            <a:endParaRPr lang="es-ES_tradnl" altLang="en-US" sz="1200" dirty="0">
              <a:latin typeface="Montserrat" panose="00000500000000000000" pitchFamily="2" charset="0"/>
            </a:endParaRPr>
          </a:p>
          <a:p>
            <a:pPr eaLnBrk="1" hangingPunct="1">
              <a:defRPr/>
            </a:pPr>
            <a:r>
              <a:rPr lang="es-ES_tradnl" altLang="ko-KR" sz="2400" dirty="0">
                <a:latin typeface="Montserrat" panose="00000500000000000000" pitchFamily="2" charset="0"/>
                <a:ea typeface="굴림" panose="020B0600000101010101" pitchFamily="34" charset="-127"/>
              </a:rPr>
              <a:t>Si la hipótesis nula fuera cierta, la probabilidad de observar un número tan alejado de 50 (osea 20) sería muy baja</a:t>
            </a:r>
            <a:r>
              <a:rPr lang="es-ES_tradnl" altLang="en-US" sz="2600" dirty="0">
                <a:latin typeface="Montserrat" panose="00000500000000000000" pitchFamily="2" charset="0"/>
              </a:rPr>
              <a:t>. </a:t>
            </a:r>
          </a:p>
          <a:p>
            <a:pPr eaLnBrk="1" hangingPunct="1">
              <a:defRPr/>
            </a:pPr>
            <a:r>
              <a:rPr lang="es-ES_tradnl" altLang="en-US" sz="2600" dirty="0">
                <a:latin typeface="Montserrat" panose="00000500000000000000" pitchFamily="2" charset="0"/>
              </a:rPr>
              <a:t>Rechazamos la hipótesis nula, a favor de la alternativa.</a:t>
            </a:r>
          </a:p>
          <a:p>
            <a:pPr eaLnBrk="1" hangingPunct="1">
              <a:defRPr/>
            </a:pPr>
            <a:endParaRPr lang="es-ES_tradnl" altLang="en-US" sz="1200" dirty="0">
              <a:latin typeface="Montserrat" panose="00000500000000000000" pitchFamily="2" charset="0"/>
            </a:endParaRPr>
          </a:p>
        </p:txBody>
      </p:sp>
      <p:sp>
        <p:nvSpPr>
          <p:cNvPr id="71683" name="Line 4">
            <a:extLst>
              <a:ext uri="{FF2B5EF4-FFF2-40B4-BE49-F238E27FC236}">
                <a16:creationId xmlns:a16="http://schemas.microsoft.com/office/drawing/2014/main" id="{947ACEB4-226F-1BC7-7C94-E253FD2D9A2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90026" y="176554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DE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3C6EE73-02B0-9BFD-ECA6-1A80DD9BD705}"/>
              </a:ext>
            </a:extLst>
          </p:cNvPr>
          <p:cNvSpPr txBox="1">
            <a:spLocks noChangeArrowheads="1"/>
          </p:cNvSpPr>
          <p:nvPr/>
        </p:nvSpPr>
        <p:spPr>
          <a:xfrm>
            <a:off x="759559" y="265112"/>
            <a:ext cx="10057966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n-US">
                <a:solidFill>
                  <a:srgbClr val="242537"/>
                </a:solidFill>
                <a:latin typeface="Montserrat Black" panose="00000A00000000000000" pitchFamily="2" charset="0"/>
              </a:rPr>
              <a:t>El proceso de prueba de hipótesis</a:t>
            </a:r>
            <a:endParaRPr lang="es-ES_tradnl" altLang="en-US" dirty="0">
              <a:solidFill>
                <a:srgbClr val="242537"/>
              </a:solidFill>
              <a:latin typeface="Montserrat Black" panose="00000A00000000000000" pitchFamily="2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>
            <a:extLst>
              <a:ext uri="{FF2B5EF4-FFF2-40B4-BE49-F238E27FC236}">
                <a16:creationId xmlns:a16="http://schemas.microsoft.com/office/drawing/2014/main" id="{19A383A3-A3CC-9B72-28A2-781030798F2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47623" y="1736066"/>
            <a:ext cx="10058399" cy="4953000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s-ES_tradnl" alt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Vamos a utilizar un número, que se llama p-</a:t>
            </a:r>
            <a:r>
              <a:rPr lang="es-ES_tradnl" altLang="en-U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value</a:t>
            </a:r>
            <a:r>
              <a:rPr lang="es-ES_tradnl" alt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, y nos dice el riesgo que corremos de rechazar, incorrectamente, la hipótesis nula.</a:t>
            </a:r>
          </a:p>
          <a:p>
            <a:pPr marL="0" indent="0">
              <a:buNone/>
              <a:defRPr/>
            </a:pPr>
            <a:endParaRPr lang="es-ES_tradnl" altLang="en-US" sz="2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>
              <a:buNone/>
              <a:defRPr/>
            </a:pPr>
            <a:r>
              <a:rPr lang="es-ES_tradnl" alt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       - Entre más bajo el p-</a:t>
            </a:r>
            <a:r>
              <a:rPr lang="es-ES_tradnl" altLang="en-U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value</a:t>
            </a:r>
            <a:r>
              <a:rPr lang="es-ES_tradnl" alt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, menor el riesgo de cometer un </a:t>
            </a:r>
          </a:p>
          <a:p>
            <a:pPr marL="0" indent="0">
              <a:buNone/>
              <a:defRPr/>
            </a:pPr>
            <a:r>
              <a:rPr lang="es-ES_tradnl" alt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         error si rechazamos la hipótesis nula.</a:t>
            </a:r>
          </a:p>
          <a:p>
            <a:pPr marL="0" indent="0">
              <a:buNone/>
              <a:defRPr/>
            </a:pPr>
            <a:endParaRPr lang="es-ES_tradnl" altLang="en-US" sz="2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>
              <a:buNone/>
              <a:defRPr/>
            </a:pPr>
            <a:r>
              <a:rPr lang="es-ES_tradnl" alt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       - Los límites convencionales son: 0,01 (1%)  0,05 (5%) </a:t>
            </a:r>
          </a:p>
          <a:p>
            <a:pPr marL="0" indent="0">
              <a:buNone/>
              <a:defRPr/>
            </a:pPr>
            <a:r>
              <a:rPr lang="es-ES_tradnl" alt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         y 0,10 (10%).</a:t>
            </a:r>
          </a:p>
          <a:p>
            <a:pPr marL="0" indent="0">
              <a:buNone/>
              <a:defRPr/>
            </a:pPr>
            <a:endParaRPr lang="es-ES_tradnl" altLang="en-US" sz="2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>
              <a:buNone/>
              <a:defRPr/>
            </a:pPr>
            <a:r>
              <a:rPr lang="es-ES_tradnl" alt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     - Si el p-</a:t>
            </a:r>
            <a:r>
              <a:rPr lang="es-ES_tradnl" altLang="en-U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value</a:t>
            </a:r>
            <a:r>
              <a:rPr lang="es-ES_tradnl" alt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 es menor al límite de riesgo que nos impusimos,</a:t>
            </a:r>
          </a:p>
          <a:p>
            <a:pPr marL="0" indent="0">
              <a:buNone/>
              <a:defRPr/>
            </a:pPr>
            <a:r>
              <a:rPr lang="es-ES_tradnl" alt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       entonces rechazamos la hipótesis nula. 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B9D5848-FEE0-5787-C153-910910785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295" y="572938"/>
            <a:ext cx="11013056" cy="990600"/>
          </a:xfrm>
          <a:prstGeom prst="rect">
            <a:avLst/>
          </a:prstGeom>
          <a:noFill/>
          <a:ln>
            <a:noFill/>
          </a:ln>
        </p:spPr>
        <p:txBody>
          <a:bodyPr lIns="85342" tIns="42672" rIns="85342" bIns="42672" anchor="b"/>
          <a:lstStyle>
            <a:lvl1pPr algn="l" defTabSz="85248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l" defTabSz="85248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A50021"/>
                </a:solidFill>
                <a:latin typeface="Arial" charset="0"/>
                <a:cs typeface="Arial" charset="0"/>
              </a:defRPr>
            </a:lvl2pPr>
            <a:lvl3pPr algn="l" defTabSz="85248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A50021"/>
                </a:solidFill>
                <a:latin typeface="Arial" charset="0"/>
                <a:cs typeface="Arial" charset="0"/>
              </a:defRPr>
            </a:lvl3pPr>
            <a:lvl4pPr algn="l" defTabSz="85248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A50021"/>
                </a:solidFill>
                <a:latin typeface="Arial" charset="0"/>
                <a:cs typeface="Arial" charset="0"/>
              </a:defRPr>
            </a:lvl4pPr>
            <a:lvl5pPr algn="l" defTabSz="85248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A50021"/>
                </a:solidFill>
                <a:latin typeface="Arial" charset="0"/>
                <a:cs typeface="Arial" charset="0"/>
              </a:defRPr>
            </a:lvl5pPr>
            <a:lvl6pPr marL="457200" algn="l" defTabSz="85248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D00000"/>
                </a:solidFill>
                <a:latin typeface="Arial" charset="0"/>
                <a:cs typeface="Arial" charset="0"/>
              </a:defRPr>
            </a:lvl6pPr>
            <a:lvl7pPr marL="914400" algn="l" defTabSz="85248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D00000"/>
                </a:solidFill>
                <a:latin typeface="Arial" charset="0"/>
                <a:cs typeface="Arial" charset="0"/>
              </a:defRPr>
            </a:lvl7pPr>
            <a:lvl8pPr marL="1371600" algn="l" defTabSz="85248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D00000"/>
                </a:solidFill>
                <a:latin typeface="Arial" charset="0"/>
                <a:cs typeface="Arial" charset="0"/>
              </a:defRPr>
            </a:lvl8pPr>
            <a:lvl9pPr marL="1828800" algn="l" defTabSz="85248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D00000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s-ES_tradnl" altLang="en-US" kern="0" dirty="0">
                <a:solidFill>
                  <a:schemeClr val="bg1"/>
                </a:solidFill>
                <a:latin typeface="Montserrat Black" panose="00000A00000000000000" pitchFamily="2" charset="0"/>
              </a:rPr>
              <a:t>¿Cómo decidimos si rechazar o no la hipótesis nula?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F281B4C-3244-6E58-02F5-74465B4F4F74}"/>
              </a:ext>
            </a:extLst>
          </p:cNvPr>
          <p:cNvCxnSpPr>
            <a:cxnSpLocks/>
          </p:cNvCxnSpPr>
          <p:nvPr/>
        </p:nvCxnSpPr>
        <p:spPr>
          <a:xfrm>
            <a:off x="0" y="1563538"/>
            <a:ext cx="1128335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76DD45E6-DB88-3280-1B59-9F6B8F36579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9333781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altLang="en-US" sz="3600" dirty="0">
                <a:solidFill>
                  <a:schemeClr val="bg1"/>
                </a:solidFill>
                <a:latin typeface="Montserrat Black" panose="00000A00000000000000" pitchFamily="2" charset="0"/>
              </a:rPr>
              <a:t>Posibles errores en prueba de hipótesis</a:t>
            </a:r>
          </a:p>
        </p:txBody>
      </p:sp>
      <p:graphicFrame>
        <p:nvGraphicFramePr>
          <p:cNvPr id="26653" name="Group 29">
            <a:extLst>
              <a:ext uri="{FF2B5EF4-FFF2-40B4-BE49-F238E27FC236}">
                <a16:creationId xmlns:a16="http://schemas.microsoft.com/office/drawing/2014/main" id="{8D238097-B182-7DC7-5804-2890FC01BA63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510803593"/>
              </p:ext>
            </p:extLst>
          </p:nvPr>
        </p:nvGraphicFramePr>
        <p:xfrm>
          <a:off x="1524000" y="1768415"/>
          <a:ext cx="8382001" cy="4208838"/>
        </p:xfrm>
        <a:graphic>
          <a:graphicData uri="http://schemas.openxmlformats.org/drawingml/2006/table">
            <a:tbl>
              <a:tblPr/>
              <a:tblGrid>
                <a:gridCol w="2514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6400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42537"/>
                          </a:solidFill>
                          <a:effectLst/>
                          <a:latin typeface="Montserrat" panose="00000500000000000000" pitchFamily="2" charset="0"/>
                          <a:cs typeface="Arial" panose="020B0604020202020204" pitchFamily="34" charset="0"/>
                        </a:rPr>
                        <a:t>Posibles resultados del test o </a:t>
                      </a:r>
                      <a:r>
                        <a:rPr kumimoji="0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42537"/>
                          </a:solidFill>
                          <a:effectLst/>
                          <a:latin typeface="Montserrat" panose="00000500000000000000" pitchFamily="2" charset="0"/>
                          <a:cs typeface="Arial" panose="020B0604020202020204" pitchFamily="34" charset="0"/>
                        </a:rPr>
                        <a:t>prueba</a:t>
                      </a: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242537"/>
                        </a:solidFill>
                        <a:effectLst/>
                        <a:latin typeface="Montserrat" panose="00000500000000000000" pitchFamily="2" charset="0"/>
                        <a:cs typeface="Arial" panose="020B0604020202020204" pitchFamily="34" charset="0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6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Situación real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46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Decisiones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r>
                        <a:rPr kumimoji="0" lang="en-US" alt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Verdadera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r>
                        <a:rPr kumimoji="0" lang="en-US" alt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Falsa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rechazamos H</a:t>
                      </a:r>
                      <a:r>
                        <a:rPr kumimoji="0" lang="en-US" alt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Decisión correcta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 </a:t>
                      </a:r>
                      <a:r>
                        <a:rPr kumimoji="0" lang="en-US" alt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tipo</a:t>
                      </a: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II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52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Rechazamos H</a:t>
                      </a:r>
                      <a:r>
                        <a:rPr kumimoji="0" lang="en-US" alt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 </a:t>
                      </a:r>
                      <a:r>
                        <a:rPr kumimoji="0" lang="en-US" alt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tipo</a:t>
                      </a: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CO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Decisión correcta</a:t>
                      </a:r>
                      <a:endParaRPr kumimoji="0" lang="en-US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25B9DC2-BF9D-4FFC-6089-270C54E0A4C8}"/>
              </a:ext>
            </a:extLst>
          </p:cNvPr>
          <p:cNvCxnSpPr>
            <a:cxnSpLocks/>
          </p:cNvCxnSpPr>
          <p:nvPr/>
        </p:nvCxnSpPr>
        <p:spPr>
          <a:xfrm>
            <a:off x="0" y="1149470"/>
            <a:ext cx="904048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C9454940-FA6B-153B-906A-E56483D2210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66700"/>
            <a:ext cx="7467600" cy="762000"/>
          </a:xfrm>
        </p:spPr>
        <p:txBody>
          <a:bodyPr/>
          <a:lstStyle/>
          <a:p>
            <a:pPr eaLnBrk="1" hangingPunct="1"/>
            <a:r>
              <a:rPr lang="es-ES_tradnl" altLang="en-US" dirty="0">
                <a:solidFill>
                  <a:schemeClr val="bg1"/>
                </a:solidFill>
                <a:latin typeface="Montserrat Black" panose="00000A00000000000000" pitchFamily="2" charset="0"/>
              </a:rPr>
              <a:t>Ejemplo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521A443A-7D9E-9086-2A45-3E2B10B52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1238" y="1383506"/>
            <a:ext cx="7543800" cy="16906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s-ES_tradnl" altLang="en-US" sz="2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8D37D32E-14A5-0FCE-0714-F5D09729C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5538" y="1582739"/>
            <a:ext cx="7315200" cy="13811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s-ES_tradnl" altLang="en-US" b="1" dirty="0">
                <a:solidFill>
                  <a:srgbClr val="242537"/>
                </a:solidFill>
                <a:latin typeface="Montserrat" panose="00000500000000000000" pitchFamily="2" charset="0"/>
              </a:rPr>
              <a:t>Queremos saber si hay evidencia para decir que el diámetro de los tornillos es distinto a 30mm.</a:t>
            </a:r>
          </a:p>
        </p:txBody>
      </p:sp>
      <p:sp>
        <p:nvSpPr>
          <p:cNvPr id="70662" name="Rectangle 6">
            <a:extLst>
              <a:ext uri="{FF2B5EF4-FFF2-40B4-BE49-F238E27FC236}">
                <a16:creationId xmlns:a16="http://schemas.microsoft.com/office/drawing/2014/main" id="{E2A7DC46-3F05-9281-6A70-0616A0E95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0935" y="3276615"/>
            <a:ext cx="8647412" cy="3429000"/>
          </a:xfrm>
          <a:prstGeom prst="rect">
            <a:avLst/>
          </a:prstGeom>
          <a:noFill/>
          <a:ln>
            <a:noFill/>
          </a:ln>
        </p:spPr>
        <p:txBody>
          <a:bodyPr lIns="85342" tIns="42672" rIns="85342" bIns="42672"/>
          <a:lstStyle>
            <a:lvl1pPr marL="320675" indent="-320675" defTabSz="852488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3738" indent="-268288" defTabSz="852488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52488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52488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52488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_tradnl" alt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1.	Determinar hipótesis nula y alternativa:</a:t>
            </a:r>
          </a:p>
          <a:p>
            <a:pPr lvl="1" eaLnBrk="1" hangingPunct="1">
              <a:defRPr/>
            </a:pPr>
            <a:r>
              <a:rPr lang="es-ES_tradnl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H</a:t>
            </a:r>
            <a:r>
              <a:rPr lang="es-ES_tradnl" altLang="en-US" baseline="-25000" dirty="0">
                <a:solidFill>
                  <a:schemeClr val="bg1"/>
                </a:solidFill>
                <a:latin typeface="Montserrat" panose="00000500000000000000" pitchFamily="2" charset="0"/>
              </a:rPr>
              <a:t>0</a:t>
            </a:r>
            <a:r>
              <a:rPr lang="es-ES_tradnl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: </a:t>
            </a:r>
            <a:r>
              <a:rPr lang="es-ES_tradnl" altLang="en-US" dirty="0">
                <a:solidFill>
                  <a:schemeClr val="bg1"/>
                </a:solidFill>
                <a:latin typeface="Montserrat" panose="00000500000000000000" pitchFamily="2" charset="0"/>
                <a:sym typeface="Symbol" panose="05050102010706020507" pitchFamily="18" charset="2"/>
              </a:rPr>
              <a:t>μ = 30      H</a:t>
            </a:r>
            <a:r>
              <a:rPr lang="es-ES_tradnl" altLang="en-US" baseline="-25000" dirty="0">
                <a:solidFill>
                  <a:schemeClr val="bg1"/>
                </a:solidFill>
                <a:latin typeface="Montserrat" panose="00000500000000000000" pitchFamily="2" charset="0"/>
                <a:sym typeface="Symbol" panose="05050102010706020507" pitchFamily="18" charset="2"/>
              </a:rPr>
              <a:t>1</a:t>
            </a:r>
            <a:r>
              <a:rPr lang="es-ES_tradnl" altLang="en-US" dirty="0">
                <a:solidFill>
                  <a:schemeClr val="bg1"/>
                </a:solidFill>
                <a:latin typeface="Montserrat" panose="00000500000000000000" pitchFamily="2" charset="0"/>
                <a:sym typeface="Symbol" panose="05050102010706020507" pitchFamily="18" charset="2"/>
              </a:rPr>
              <a:t>: μ ≠ 30    (test de dos colas).</a:t>
            </a:r>
          </a:p>
          <a:p>
            <a:pPr marL="425450" lvl="1" indent="0">
              <a:buNone/>
              <a:defRPr/>
            </a:pPr>
            <a:endParaRPr lang="es-ES_tradnl" altLang="en-US" dirty="0">
              <a:solidFill>
                <a:schemeClr val="bg1"/>
              </a:solidFill>
              <a:latin typeface="Montserrat" panose="00000500000000000000" pitchFamily="2" charset="0"/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s-ES_tradnl" alt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2. Especificar el nivel de significancia (o tu nivel de tolerancia al riesgo)</a:t>
            </a:r>
          </a:p>
          <a:p>
            <a:pPr lvl="1" eaLnBrk="1" hangingPunct="1">
              <a:defRPr/>
            </a:pPr>
            <a:r>
              <a:rPr lang="es-ES_tradnl" altLang="en-US" dirty="0">
                <a:solidFill>
                  <a:schemeClr val="bg1"/>
                </a:solidFill>
                <a:latin typeface="Montserrat" panose="00000500000000000000" pitchFamily="2" charset="0"/>
                <a:sym typeface="Symbol" panose="05050102010706020507" pitchFamily="18" charset="2"/>
              </a:rPr>
              <a:t>Por ejemplo</a:t>
            </a:r>
            <a:r>
              <a:rPr lang="es-ES_tradnl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 0.05.</a:t>
            </a:r>
          </a:p>
        </p:txBody>
      </p:sp>
      <p:pic>
        <p:nvPicPr>
          <p:cNvPr id="74758" name="Picture 3">
            <a:extLst>
              <a:ext uri="{FF2B5EF4-FFF2-40B4-BE49-F238E27FC236}">
                <a16:creationId xmlns:a16="http://schemas.microsoft.com/office/drawing/2014/main" id="{AC10FFFA-A52E-8D45-B278-78CE1E17C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068" y="5013669"/>
            <a:ext cx="1128595" cy="1411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86155E5E-23BF-9175-A354-5ABB89D1073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31012" y="416795"/>
            <a:ext cx="7315200" cy="762000"/>
          </a:xfrm>
        </p:spPr>
        <p:txBody>
          <a:bodyPr/>
          <a:lstStyle/>
          <a:p>
            <a:pPr eaLnBrk="1" hangingPunct="1"/>
            <a:r>
              <a:rPr lang="es-ES_tradnl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Ejemplo</a:t>
            </a:r>
          </a:p>
        </p:txBody>
      </p:sp>
      <p:sp>
        <p:nvSpPr>
          <p:cNvPr id="37892" name="Rectangle 6">
            <a:extLst>
              <a:ext uri="{FF2B5EF4-FFF2-40B4-BE49-F238E27FC236}">
                <a16:creationId xmlns:a16="http://schemas.microsoft.com/office/drawing/2014/main" id="{04E3E729-E4DD-138C-EDC8-0B4720F3C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159" y="1440612"/>
            <a:ext cx="8001000" cy="3429000"/>
          </a:xfrm>
          <a:prstGeom prst="rect">
            <a:avLst/>
          </a:prstGeom>
          <a:noFill/>
          <a:ln>
            <a:noFill/>
          </a:ln>
        </p:spPr>
        <p:txBody>
          <a:bodyPr lIns="85342" tIns="42672" rIns="85342" bIns="42672"/>
          <a:lstStyle>
            <a:lvl1pPr marL="320675" indent="-320675" defTabSz="852488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3738" indent="-268288" defTabSz="852488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52488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52488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52488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s-ES_tradnl" altLang="en-US" sz="20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s-ES_tradnl" alt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Obtenemos el p-</a:t>
            </a:r>
            <a:r>
              <a:rPr lang="es-ES_tradnl" altLang="en-U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value</a:t>
            </a:r>
            <a:r>
              <a:rPr lang="es-ES_tradnl" alt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.</a:t>
            </a: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AutoNum type="arabicPeriod" startAt="3"/>
              <a:defRPr/>
            </a:pPr>
            <a:endParaRPr lang="es-ES_tradnl" altLang="en-US" sz="2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s-ES_tradnl" alt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               - Si p-</a:t>
            </a:r>
            <a:r>
              <a:rPr lang="es-ES_tradnl" altLang="en-U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value</a:t>
            </a:r>
            <a:r>
              <a:rPr lang="es-ES_tradnl" alt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 &lt; 0,05, rechazamos la nula </a:t>
            </a:r>
            <a:r>
              <a:rPr lang="es-ES_tradnl" altLang="en-US" sz="2400" dirty="0">
                <a:solidFill>
                  <a:schemeClr val="bg1"/>
                </a:solidFill>
                <a:latin typeface="Montserrat" panose="00000500000000000000" pitchFamily="2" charset="0"/>
                <a:sym typeface="Wingdings" panose="05000000000000000000" pitchFamily="2" charset="2"/>
              </a:rPr>
              <a:t></a:t>
            </a:r>
            <a:endParaRPr lang="es-ES_tradnl" altLang="en-US" sz="2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s-ES_tradnl" alt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               -  Si p-</a:t>
            </a:r>
            <a:r>
              <a:rPr lang="es-ES_tradnl" altLang="en-U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value</a:t>
            </a:r>
            <a:r>
              <a:rPr lang="es-ES_tradnl" alt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 &gt; 0,05 , no la rechazamos </a:t>
            </a:r>
            <a:r>
              <a:rPr lang="es-ES_tradnl" altLang="en-US" sz="2400" dirty="0">
                <a:solidFill>
                  <a:schemeClr val="bg1"/>
                </a:solidFill>
                <a:latin typeface="Montserrat" panose="00000500000000000000" pitchFamily="2" charset="0"/>
                <a:sym typeface="Wingdings" panose="05000000000000000000" pitchFamily="2" charset="2"/>
              </a:rPr>
              <a:t></a:t>
            </a:r>
            <a:endParaRPr lang="es-ES_tradnl" altLang="en-US" sz="2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6DC26F8D-FBAD-4001-BA16-846CD501770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1262" y="237236"/>
            <a:ext cx="7383462" cy="990600"/>
          </a:xfrm>
        </p:spPr>
        <p:txBody>
          <a:bodyPr/>
          <a:lstStyle/>
          <a:p>
            <a:pPr eaLnBrk="1" hangingPunct="1"/>
            <a:r>
              <a:rPr lang="es-ES_tradnl" altLang="en-US" dirty="0">
                <a:solidFill>
                  <a:schemeClr val="bg1"/>
                </a:solidFill>
                <a:latin typeface="Montserrat Black" panose="00000A00000000000000" pitchFamily="2" charset="0"/>
              </a:rPr>
              <a:t>Pruebas de Hipótesis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5C07E45B-378E-4983-877D-593A2887612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60388" y="1669346"/>
            <a:ext cx="8496300" cy="1103313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s-ES_tradnl" alt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La prueba de hipótesis se pude plantear de diversas formas:</a:t>
            </a:r>
          </a:p>
          <a:p>
            <a:pPr marL="0" indent="0" eaLnBrk="1" hangingPunct="1">
              <a:buNone/>
            </a:pPr>
            <a:endParaRPr lang="es-ES_tradnl" altLang="en-US" sz="2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eaLnBrk="1" hangingPunct="1"/>
            <a:r>
              <a:rPr lang="es-ES_tradnl" alt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La media es distinta (2 colas):</a:t>
            </a:r>
          </a:p>
          <a:p>
            <a:pPr eaLnBrk="1" hangingPunct="1"/>
            <a:endParaRPr lang="es-ES_tradnl" altLang="en-US" sz="2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eaLnBrk="1" hangingPunct="1"/>
            <a:endParaRPr lang="es-ES_tradnl" altLang="en-US" sz="2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eaLnBrk="1" hangingPunct="1"/>
            <a:r>
              <a:rPr lang="es-ES_tradnl" alt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La media es mayor o menor que (1 cola): </a:t>
            </a:r>
          </a:p>
        </p:txBody>
      </p:sp>
      <p:sp>
        <p:nvSpPr>
          <p:cNvPr id="77828" name="Rectangle 4">
            <a:extLst>
              <a:ext uri="{FF2B5EF4-FFF2-40B4-BE49-F238E27FC236}">
                <a16:creationId xmlns:a16="http://schemas.microsoft.com/office/drawing/2014/main" id="{DE5AF402-0E5F-47A0-853E-C3726BA67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4342" y="4811519"/>
            <a:ext cx="1911658" cy="960969"/>
          </a:xfrm>
          <a:prstGeom prst="rect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s-ES_tradnl" altLang="en-US" sz="2400" b="1" dirty="0">
                <a:solidFill>
                  <a:schemeClr val="bg1"/>
                </a:solidFill>
                <a:latin typeface="Garamond" panose="02020404030301010803" pitchFamily="18" charset="0"/>
              </a:rPr>
              <a:t>H</a:t>
            </a:r>
            <a:r>
              <a:rPr lang="es-ES_tradnl" altLang="en-US" sz="2400" b="1" baseline="-25000" dirty="0">
                <a:solidFill>
                  <a:schemeClr val="bg1"/>
                </a:solidFill>
                <a:latin typeface="Garamond" panose="02020404030301010803" pitchFamily="18" charset="0"/>
              </a:rPr>
              <a:t>0</a:t>
            </a:r>
            <a:r>
              <a:rPr lang="es-ES_tradnl" altLang="en-US" sz="2400" b="1" dirty="0">
                <a:solidFill>
                  <a:schemeClr val="bg1"/>
                </a:solidFill>
                <a:latin typeface="Garamond" panose="02020404030301010803" pitchFamily="18" charset="0"/>
              </a:rPr>
              <a:t>: μ ≥ 30   </a:t>
            </a:r>
          </a:p>
          <a:p>
            <a:pPr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s-ES_tradnl" altLang="en-US" sz="2400" b="1" dirty="0">
                <a:solidFill>
                  <a:schemeClr val="bg1"/>
                </a:solidFill>
                <a:latin typeface="Garamond" panose="02020404030301010803" pitchFamily="18" charset="0"/>
              </a:rPr>
              <a:t>H</a:t>
            </a:r>
            <a:r>
              <a:rPr lang="es-ES_tradnl" altLang="en-US" sz="2400" b="1" baseline="-25000" dirty="0">
                <a:solidFill>
                  <a:schemeClr val="bg1"/>
                </a:solidFill>
                <a:latin typeface="Garamond" panose="02020404030301010803" pitchFamily="18" charset="0"/>
              </a:rPr>
              <a:t>1</a:t>
            </a:r>
            <a:r>
              <a:rPr lang="es-ES_tradnl" altLang="en-US" sz="2400" b="1" dirty="0">
                <a:solidFill>
                  <a:schemeClr val="bg1"/>
                </a:solidFill>
                <a:latin typeface="Garamond" panose="02020404030301010803" pitchFamily="18" charset="0"/>
              </a:rPr>
              <a:t>: μ &lt; 30</a:t>
            </a:r>
          </a:p>
        </p:txBody>
      </p:sp>
      <p:sp>
        <p:nvSpPr>
          <p:cNvPr id="77829" name="Rectangle 5">
            <a:extLst>
              <a:ext uri="{FF2B5EF4-FFF2-40B4-BE49-F238E27FC236}">
                <a16:creationId xmlns:a16="http://schemas.microsoft.com/office/drawing/2014/main" id="{9348E8CA-2393-4F9A-952F-19C679F2F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1629" y="4815732"/>
            <a:ext cx="1911658" cy="960969"/>
          </a:xfrm>
          <a:prstGeom prst="rect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s-ES_tradnl" altLang="en-US" sz="2400" b="1" dirty="0">
                <a:solidFill>
                  <a:schemeClr val="bg1"/>
                </a:solidFill>
                <a:latin typeface="Garamond" panose="02020404030301010803" pitchFamily="18" charset="0"/>
              </a:rPr>
              <a:t>H</a:t>
            </a:r>
            <a:r>
              <a:rPr lang="es-ES_tradnl" altLang="en-US" sz="2400" b="1" baseline="-25000" dirty="0">
                <a:solidFill>
                  <a:schemeClr val="bg1"/>
                </a:solidFill>
                <a:latin typeface="Garamond" panose="02020404030301010803" pitchFamily="18" charset="0"/>
              </a:rPr>
              <a:t>0</a:t>
            </a:r>
            <a:r>
              <a:rPr lang="es-ES_tradnl" altLang="en-US" sz="2400" b="1" dirty="0">
                <a:solidFill>
                  <a:schemeClr val="bg1"/>
                </a:solidFill>
                <a:latin typeface="Garamond" panose="02020404030301010803" pitchFamily="18" charset="0"/>
              </a:rPr>
              <a:t>: μ ≤ 30  </a:t>
            </a:r>
          </a:p>
          <a:p>
            <a:pPr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s-ES_tradnl" altLang="en-US" sz="2400" b="1" dirty="0">
                <a:solidFill>
                  <a:schemeClr val="bg1"/>
                </a:solidFill>
                <a:latin typeface="Garamond" panose="02020404030301010803" pitchFamily="18" charset="0"/>
              </a:rPr>
              <a:t>H</a:t>
            </a:r>
            <a:r>
              <a:rPr lang="es-ES_tradnl" altLang="en-US" sz="2400" b="1" baseline="-25000" dirty="0">
                <a:solidFill>
                  <a:schemeClr val="bg1"/>
                </a:solidFill>
                <a:latin typeface="Garamond" panose="02020404030301010803" pitchFamily="18" charset="0"/>
              </a:rPr>
              <a:t>1</a:t>
            </a:r>
            <a:r>
              <a:rPr lang="es-ES_tradnl" altLang="en-US" sz="2400" b="1" dirty="0">
                <a:solidFill>
                  <a:schemeClr val="bg1"/>
                </a:solidFill>
                <a:latin typeface="Garamond" panose="02020404030301010803" pitchFamily="18" charset="0"/>
              </a:rPr>
              <a:t>: μ &gt; 30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BECB8AFE-3EBA-4DE3-8515-9A2AAAC24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0000" y="2948515"/>
            <a:ext cx="1600200" cy="960969"/>
          </a:xfrm>
          <a:prstGeom prst="rect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s-ES_tradnl" altLang="en-US" sz="2400" b="1" dirty="0">
                <a:solidFill>
                  <a:schemeClr val="bg1"/>
                </a:solidFill>
                <a:latin typeface="Garamond" panose="02020404030301010803" pitchFamily="18" charset="0"/>
              </a:rPr>
              <a:t>H</a:t>
            </a:r>
            <a:r>
              <a:rPr lang="es-ES_tradnl" altLang="en-US" sz="2400" b="1" baseline="-25000" dirty="0">
                <a:solidFill>
                  <a:schemeClr val="bg1"/>
                </a:solidFill>
                <a:latin typeface="Garamond" panose="02020404030301010803" pitchFamily="18" charset="0"/>
              </a:rPr>
              <a:t>0</a:t>
            </a:r>
            <a:r>
              <a:rPr lang="es-ES_tradnl" altLang="en-US" sz="2400" b="1" dirty="0">
                <a:solidFill>
                  <a:schemeClr val="bg1"/>
                </a:solidFill>
                <a:latin typeface="Garamond" panose="02020404030301010803" pitchFamily="18" charset="0"/>
              </a:rPr>
              <a:t>: μ = 30  </a:t>
            </a:r>
          </a:p>
          <a:p>
            <a:pPr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s-ES_tradnl" altLang="en-US" sz="2400" b="1" dirty="0">
                <a:solidFill>
                  <a:schemeClr val="bg1"/>
                </a:solidFill>
                <a:latin typeface="Garamond" panose="02020404030301010803" pitchFamily="18" charset="0"/>
              </a:rPr>
              <a:t>H</a:t>
            </a:r>
            <a:r>
              <a:rPr lang="es-ES_tradnl" altLang="en-US" sz="2400" b="1" baseline="-25000" dirty="0">
                <a:solidFill>
                  <a:schemeClr val="bg1"/>
                </a:solidFill>
                <a:latin typeface="Garamond" panose="02020404030301010803" pitchFamily="18" charset="0"/>
              </a:rPr>
              <a:t>1</a:t>
            </a:r>
            <a:r>
              <a:rPr lang="es-ES_tradnl" altLang="en-US" sz="2400" b="1" dirty="0">
                <a:solidFill>
                  <a:schemeClr val="bg1"/>
                </a:solidFill>
                <a:latin typeface="Garamond" panose="02020404030301010803" pitchFamily="18" charset="0"/>
              </a:rPr>
              <a:t>: μ ≠ 30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2E50CE5-B088-37F6-9889-E1F552692F0A}"/>
              </a:ext>
            </a:extLst>
          </p:cNvPr>
          <p:cNvCxnSpPr>
            <a:cxnSpLocks/>
          </p:cNvCxnSpPr>
          <p:nvPr/>
        </p:nvCxnSpPr>
        <p:spPr>
          <a:xfrm>
            <a:off x="0" y="1186861"/>
            <a:ext cx="713080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F1B03AA-C73E-4166-BDCD-121A4F4C3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1574" y="271324"/>
            <a:ext cx="9428851" cy="990600"/>
          </a:xfrm>
          <a:prstGeom prst="rect">
            <a:avLst/>
          </a:prstGeom>
          <a:noFill/>
          <a:ln>
            <a:noFill/>
          </a:ln>
        </p:spPr>
        <p:txBody>
          <a:bodyPr lIns="85342" tIns="42672" rIns="85342" bIns="42672" anchor="b"/>
          <a:lstStyle>
            <a:lvl1pPr algn="l" defTabSz="85248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l" defTabSz="85248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A50021"/>
                </a:solidFill>
                <a:latin typeface="Arial" charset="0"/>
                <a:cs typeface="Arial" charset="0"/>
              </a:defRPr>
            </a:lvl2pPr>
            <a:lvl3pPr algn="l" defTabSz="85248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A50021"/>
                </a:solidFill>
                <a:latin typeface="Arial" charset="0"/>
                <a:cs typeface="Arial" charset="0"/>
              </a:defRPr>
            </a:lvl3pPr>
            <a:lvl4pPr algn="l" defTabSz="85248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A50021"/>
                </a:solidFill>
                <a:latin typeface="Arial" charset="0"/>
                <a:cs typeface="Arial" charset="0"/>
              </a:defRPr>
            </a:lvl4pPr>
            <a:lvl5pPr algn="l" defTabSz="85248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A50021"/>
                </a:solidFill>
                <a:latin typeface="Arial" charset="0"/>
                <a:cs typeface="Arial" charset="0"/>
              </a:defRPr>
            </a:lvl5pPr>
            <a:lvl6pPr marL="457200" algn="l" defTabSz="85248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D00000"/>
                </a:solidFill>
                <a:latin typeface="Arial" charset="0"/>
                <a:cs typeface="Arial" charset="0"/>
              </a:defRPr>
            </a:lvl6pPr>
            <a:lvl7pPr marL="914400" algn="l" defTabSz="85248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D00000"/>
                </a:solidFill>
                <a:latin typeface="Arial" charset="0"/>
                <a:cs typeface="Arial" charset="0"/>
              </a:defRPr>
            </a:lvl7pPr>
            <a:lvl8pPr marL="1371600" algn="l" defTabSz="85248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D00000"/>
                </a:solidFill>
                <a:latin typeface="Arial" charset="0"/>
                <a:cs typeface="Arial" charset="0"/>
              </a:defRPr>
            </a:lvl8pPr>
            <a:lvl9pPr marL="1828800" algn="l" defTabSz="85248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D00000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s-ES_tradnl" altLang="en-US" kern="0" dirty="0">
                <a:solidFill>
                  <a:schemeClr val="bg1"/>
                </a:solidFill>
                <a:latin typeface="Montserrat Black" panose="00000A00000000000000" pitchFamily="2" charset="0"/>
                <a:cs typeface="Arial"/>
              </a:rPr>
              <a:t>Ejemplo de prueba de Hipótesis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240DA6-8F19-410A-AD8D-71597AC97825}"/>
              </a:ext>
            </a:extLst>
          </p:cNvPr>
          <p:cNvSpPr/>
          <p:nvPr/>
        </p:nvSpPr>
        <p:spPr>
          <a:xfrm>
            <a:off x="612835" y="1792919"/>
            <a:ext cx="3071398" cy="27435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n w="0"/>
                <a:solidFill>
                  <a:srgbClr val="24253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anose="00000500000000000000" pitchFamily="2" charset="0"/>
              </a:rPr>
              <a:t>Hipótesis nula:</a:t>
            </a:r>
          </a:p>
          <a:p>
            <a:pPr algn="ctr"/>
            <a:endParaRPr lang="es-CO" dirty="0">
              <a:ln w="0"/>
              <a:solidFill>
                <a:srgbClr val="242537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tserrat" panose="00000500000000000000" pitchFamily="2" charset="0"/>
            </a:endParaRP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s-CO" b="1" dirty="0">
                <a:ln w="0"/>
                <a:solidFill>
                  <a:srgbClr val="24253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anose="00000500000000000000" pitchFamily="2" charset="0"/>
              </a:rPr>
              <a:t>Gerente</a:t>
            </a:r>
            <a:r>
              <a:rPr lang="es-CO" dirty="0">
                <a:ln w="0"/>
                <a:solidFill>
                  <a:srgbClr val="24253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anose="00000500000000000000" pitchFamily="2" charset="0"/>
              </a:rPr>
              <a:t>: El cliente promedio realiza 30 transacciones por mes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s-CO" dirty="0">
              <a:ln w="0"/>
              <a:solidFill>
                <a:srgbClr val="242537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tserrat" panose="00000500000000000000" pitchFamily="2" charset="0"/>
            </a:endParaRPr>
          </a:p>
          <a:p>
            <a:pPr algn="ctr"/>
            <a:endParaRPr lang="es-CO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B72E13A-C028-4860-B2A8-4684EFB9E6DC}"/>
                  </a:ext>
                </a:extLst>
              </p:cNvPr>
              <p:cNvSpPr/>
              <p:nvPr/>
            </p:nvSpPr>
            <p:spPr>
              <a:xfrm>
                <a:off x="4376692" y="2204158"/>
                <a:ext cx="2831700" cy="185497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dirty="0">
                    <a:solidFill>
                      <a:srgbClr val="242537"/>
                    </a:solidFill>
                    <a:latin typeface="Montserrat" panose="00000500000000000000" pitchFamily="2" charset="0"/>
                  </a:rPr>
                  <a:t>Planteamiento de Hipótesis: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solidFill>
                                <a:srgbClr val="24253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rgbClr val="242537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rgbClr val="242537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CO" b="0" i="1" smtClean="0">
                          <a:solidFill>
                            <a:srgbClr val="242537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s-CO" b="0" i="1" smtClean="0">
                              <a:solidFill>
                                <a:srgbClr val="24253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rgbClr val="24253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rgbClr val="242537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s-CO" b="0" i="1" smtClean="0">
                          <a:solidFill>
                            <a:srgbClr val="24253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=30</m:t>
                      </m:r>
                    </m:oMath>
                  </m:oMathPara>
                </a14:m>
                <a:endParaRPr lang="es-CO" b="0" dirty="0">
                  <a:solidFill>
                    <a:srgbClr val="242537"/>
                  </a:solidFill>
                  <a:latin typeface="Montserrat" panose="00000500000000000000" pitchFamily="2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solidFill>
                                <a:srgbClr val="24253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rgbClr val="242537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rgbClr val="242537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b="0" i="1" smtClean="0">
                          <a:solidFill>
                            <a:srgbClr val="242537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s-CO" b="0" i="1" smtClean="0">
                              <a:solidFill>
                                <a:srgbClr val="24253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rgbClr val="24253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rgbClr val="242537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m:rPr>
                          <m:nor/>
                        </m:rPr>
                        <a:rPr lang="es-CO" b="1" i="0" smtClean="0">
                          <a:solidFill>
                            <a:srgbClr val="242537"/>
                          </a:solidFill>
                          <a:latin typeface="Montserrat" panose="00000500000000000000" pitchFamily="2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ES_tradnl" altLang="en-US" b="1" dirty="0" smtClean="0">
                          <a:solidFill>
                            <a:srgbClr val="242537"/>
                          </a:solidFill>
                          <a:latin typeface="Montserrat" panose="00000500000000000000" pitchFamily="2" charset="0"/>
                        </a:rPr>
                        <m:t>≠</m:t>
                      </m:r>
                      <m:r>
                        <a:rPr lang="es-CO" altLang="en-US" b="0" i="1" dirty="0" smtClean="0">
                          <a:solidFill>
                            <a:srgbClr val="24253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b="0" i="1" smtClean="0">
                          <a:solidFill>
                            <a:srgbClr val="24253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30</m:t>
                      </m:r>
                    </m:oMath>
                  </m:oMathPara>
                </a14:m>
                <a:endParaRPr lang="es-CO" dirty="0">
                  <a:solidFill>
                    <a:srgbClr val="242537"/>
                  </a:solidFill>
                  <a:latin typeface="Montserrat" panose="00000500000000000000" pitchFamily="2" charset="0"/>
                </a:endParaRPr>
              </a:p>
              <a:p>
                <a:pPr algn="ctr"/>
                <a:endParaRPr lang="es-CO" dirty="0">
                  <a:solidFill>
                    <a:schemeClr val="bg1"/>
                  </a:solidFill>
                  <a:latin typeface="Montserrat" panose="00000500000000000000" pitchFamily="2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B72E13A-C028-4860-B2A8-4684EFB9E6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692" y="2204158"/>
                <a:ext cx="2831700" cy="18549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F4FD019-694E-400A-A99B-75657E806BBC}"/>
                  </a:ext>
                </a:extLst>
              </p:cNvPr>
              <p:cNvSpPr/>
              <p:nvPr/>
            </p:nvSpPr>
            <p:spPr>
              <a:xfrm>
                <a:off x="7900851" y="2204158"/>
                <a:ext cx="2903273" cy="185497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dirty="0">
                    <a:solidFill>
                      <a:srgbClr val="242537"/>
                    </a:solidFill>
                    <a:latin typeface="Montserrat" panose="00000500000000000000" pitchFamily="2" charset="0"/>
                  </a:rPr>
                  <a:t>Tomo una muestra de 1000 clientes y obtengo los estadísticos:</a:t>
                </a:r>
              </a:p>
              <a:p>
                <a:pPr algn="ctr"/>
                <a:endParaRPr lang="es-CO" dirty="0">
                  <a:solidFill>
                    <a:srgbClr val="242537"/>
                  </a:solidFill>
                  <a:latin typeface="Montserrat" panose="00000500000000000000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CO" b="0" i="1" smtClean="0">
                              <a:solidFill>
                                <a:srgbClr val="24253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b="0" i="1" smtClean="0">
                              <a:solidFill>
                                <a:srgbClr val="24253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s-CO" b="0" i="1" smtClean="0">
                          <a:solidFill>
                            <a:srgbClr val="24253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=27.2</m:t>
                      </m:r>
                    </m:oMath>
                  </m:oMathPara>
                </a14:m>
                <a:endParaRPr lang="es-CO" b="0" dirty="0">
                  <a:solidFill>
                    <a:srgbClr val="242537"/>
                  </a:solidFill>
                  <a:latin typeface="Montserrat" panose="00000500000000000000" pitchFamily="2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solidFill>
                            <a:srgbClr val="24253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s-CO" b="0" i="1" smtClean="0">
                          <a:solidFill>
                            <a:srgbClr val="24253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=5.5</m:t>
                      </m:r>
                    </m:oMath>
                  </m:oMathPara>
                </a14:m>
                <a:endParaRPr lang="es-CO" dirty="0">
                  <a:solidFill>
                    <a:srgbClr val="242537"/>
                  </a:solidFill>
                  <a:latin typeface="Montserrat" panose="00000500000000000000" pitchFamily="2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F4FD019-694E-400A-A99B-75657E806B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851" y="2204158"/>
                <a:ext cx="2903273" cy="1854971"/>
              </a:xfrm>
              <a:prstGeom prst="rect">
                <a:avLst/>
              </a:prstGeom>
              <a:blipFill>
                <a:blip r:embed="rId5"/>
                <a:stretch>
                  <a:fillRect l="-1464" r="-313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61638CC-08FD-4F7C-83A5-5C3F344BE98D}"/>
                  </a:ext>
                </a:extLst>
              </p:cNvPr>
              <p:cNvSpPr/>
              <p:nvPr/>
            </p:nvSpPr>
            <p:spPr>
              <a:xfrm>
                <a:off x="3724045" y="4756996"/>
                <a:ext cx="2831700" cy="185497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dirty="0">
                    <a:solidFill>
                      <a:srgbClr val="242537"/>
                    </a:solidFill>
                    <a:latin typeface="Montserrat" panose="00000500000000000000" pitchFamily="2" charset="0"/>
                  </a:rPr>
                  <a:t>Defino el nivel de riesgo:</a:t>
                </a:r>
              </a:p>
              <a:p>
                <a:pPr algn="ctr"/>
                <a:endParaRPr lang="es-CO" dirty="0">
                  <a:solidFill>
                    <a:srgbClr val="242537"/>
                  </a:solidFill>
                  <a:latin typeface="Montserrat" panose="00000500000000000000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solidFill>
                            <a:srgbClr val="24253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CO" b="0" i="1" smtClean="0">
                          <a:solidFill>
                            <a:srgbClr val="24253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=5%</m:t>
                      </m:r>
                    </m:oMath>
                  </m:oMathPara>
                </a14:m>
                <a:endParaRPr lang="es-CO" dirty="0">
                  <a:solidFill>
                    <a:srgbClr val="242537"/>
                  </a:solidFill>
                  <a:latin typeface="Montserrat" panose="00000500000000000000" pitchFamily="2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61638CC-08FD-4F7C-83A5-5C3F344BE9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045" y="4756996"/>
                <a:ext cx="2831700" cy="18549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F5428EC7-1B93-40AA-9817-378B94D9FE54}"/>
              </a:ext>
            </a:extLst>
          </p:cNvPr>
          <p:cNvSpPr/>
          <p:nvPr/>
        </p:nvSpPr>
        <p:spPr>
          <a:xfrm>
            <a:off x="7298648" y="4756996"/>
            <a:ext cx="2831700" cy="18549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rgbClr val="242537"/>
                </a:solidFill>
                <a:latin typeface="Montserrat" panose="00000500000000000000" pitchFamily="2" charset="0"/>
              </a:rPr>
              <a:t>Calculamos el p-</a:t>
            </a:r>
            <a:r>
              <a:rPr lang="es-CO" dirty="0" err="1">
                <a:solidFill>
                  <a:srgbClr val="242537"/>
                </a:solidFill>
                <a:latin typeface="Montserrat" panose="00000500000000000000" pitchFamily="2" charset="0"/>
              </a:rPr>
              <a:t>value</a:t>
            </a:r>
            <a:r>
              <a:rPr lang="es-CO" dirty="0">
                <a:solidFill>
                  <a:srgbClr val="242537"/>
                </a:solidFill>
                <a:latin typeface="Montserrat" panose="00000500000000000000" pitchFamily="2" charset="0"/>
              </a:rPr>
              <a:t> :</a:t>
            </a:r>
          </a:p>
          <a:p>
            <a:pPr algn="ctr"/>
            <a:endParaRPr lang="es-CO" dirty="0">
              <a:solidFill>
                <a:srgbClr val="242537"/>
              </a:solidFill>
              <a:latin typeface="Montserrat" panose="00000500000000000000" pitchFamily="2" charset="0"/>
            </a:endParaRP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s-ES_tradnl" altLang="en-US" sz="1800" dirty="0">
                <a:solidFill>
                  <a:srgbClr val="242537"/>
                </a:solidFill>
                <a:latin typeface="Montserrat" panose="00000500000000000000" pitchFamily="2" charset="0"/>
              </a:rPr>
              <a:t>Si p-</a:t>
            </a:r>
            <a:r>
              <a:rPr lang="es-ES_tradnl" altLang="en-US" sz="1800" dirty="0" err="1">
                <a:solidFill>
                  <a:srgbClr val="242537"/>
                </a:solidFill>
                <a:latin typeface="Montserrat" panose="00000500000000000000" pitchFamily="2" charset="0"/>
              </a:rPr>
              <a:t>value</a:t>
            </a:r>
            <a:r>
              <a:rPr lang="es-ES_tradnl" altLang="en-US" sz="1800" dirty="0">
                <a:solidFill>
                  <a:srgbClr val="242537"/>
                </a:solidFill>
                <a:latin typeface="Montserrat" panose="00000500000000000000" pitchFamily="2" charset="0"/>
              </a:rPr>
              <a:t> &lt; 0,05, rechazamos la nula</a:t>
            </a:r>
            <a:endParaRPr lang="es-ES_tradnl" altLang="en-US" sz="1800" dirty="0">
              <a:solidFill>
                <a:srgbClr val="242537"/>
              </a:solidFill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s-ES_tradnl" altLang="en-US" sz="1800" dirty="0">
                <a:solidFill>
                  <a:srgbClr val="242537"/>
                </a:solidFill>
                <a:latin typeface="Montserrat" panose="00000500000000000000" pitchFamily="2" charset="0"/>
              </a:rPr>
              <a:t>Si p-</a:t>
            </a:r>
            <a:r>
              <a:rPr lang="es-ES_tradnl" altLang="en-US" sz="1800" dirty="0" err="1">
                <a:solidFill>
                  <a:srgbClr val="242537"/>
                </a:solidFill>
                <a:latin typeface="Montserrat" panose="00000500000000000000" pitchFamily="2" charset="0"/>
              </a:rPr>
              <a:t>value</a:t>
            </a:r>
            <a:r>
              <a:rPr lang="es-ES_tradnl" altLang="en-US" sz="1800" dirty="0">
                <a:solidFill>
                  <a:srgbClr val="242537"/>
                </a:solidFill>
                <a:latin typeface="Montserrat" panose="00000500000000000000" pitchFamily="2" charset="0"/>
              </a:rPr>
              <a:t> &gt; 0,05 , no la rechazamos </a:t>
            </a:r>
          </a:p>
          <a:p>
            <a:pPr algn="ctr"/>
            <a:endParaRPr lang="es-CO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FADB105-E093-4D9C-9689-569E0EE17985}"/>
              </a:ext>
            </a:extLst>
          </p:cNvPr>
          <p:cNvSpPr/>
          <p:nvPr/>
        </p:nvSpPr>
        <p:spPr>
          <a:xfrm>
            <a:off x="3817399" y="2920753"/>
            <a:ext cx="433251" cy="508247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4D2DB82-904B-4E55-85D4-6818D020D5BE}"/>
              </a:ext>
            </a:extLst>
          </p:cNvPr>
          <p:cNvSpPr/>
          <p:nvPr/>
        </p:nvSpPr>
        <p:spPr>
          <a:xfrm>
            <a:off x="7337996" y="2920753"/>
            <a:ext cx="433251" cy="508247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92BE6F1-AA8B-4F72-9848-0180D57CF886}"/>
              </a:ext>
            </a:extLst>
          </p:cNvPr>
          <p:cNvSpPr/>
          <p:nvPr/>
        </p:nvSpPr>
        <p:spPr>
          <a:xfrm>
            <a:off x="3135968" y="5473160"/>
            <a:ext cx="433251" cy="508247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4A3CA29-5A5E-4EB1-902B-4649021CA9CA}"/>
              </a:ext>
            </a:extLst>
          </p:cNvPr>
          <p:cNvSpPr/>
          <p:nvPr/>
        </p:nvSpPr>
        <p:spPr>
          <a:xfrm>
            <a:off x="6710571" y="5430356"/>
            <a:ext cx="433251" cy="508247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142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Box 1">
            <a:extLst>
              <a:ext uri="{FF2B5EF4-FFF2-40B4-BE49-F238E27FC236}">
                <a16:creationId xmlns:a16="http://schemas.microsoft.com/office/drawing/2014/main" id="{07E50815-BC4B-E4C1-3BEC-5FBEAF1DB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2757" y="786442"/>
            <a:ext cx="7239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320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endParaRPr lang="en-US" altLang="en-US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endParaRPr lang="en-US" altLang="en-US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78851" name="Rectángulo 2">
            <a:extLst>
              <a:ext uri="{FF2B5EF4-FFF2-40B4-BE49-F238E27FC236}">
                <a16:creationId xmlns:a16="http://schemas.microsoft.com/office/drawing/2014/main" id="{08CD704D-08F9-570E-0AFA-2F7DD647A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657" y="2121530"/>
            <a:ext cx="89154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CO" alt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Ahora veremos prueba de hipótesis para dos grupos....</a:t>
            </a:r>
          </a:p>
          <a:p>
            <a:endParaRPr lang="es-CO" alt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r>
              <a:rPr lang="es-CO" alt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Montserrat Light" panose="020B0604020202020204" pitchFamily="2" charset="0"/>
              </a:rPr>
              <a:t>Queremos saber si hay evidencia suficiente para decir que las medias (poblacionales) de los dos grupos son distintas.</a:t>
            </a:r>
            <a:endParaRPr lang="es-CO" altLang="en-US" dirty="0">
              <a:solidFill>
                <a:schemeClr val="accent2">
                  <a:lumMod val="40000"/>
                  <a:lumOff val="60000"/>
                </a:schemeClr>
              </a:solidFill>
              <a:latin typeface="Montserrat Light" panose="020B0604020202020204" pitchFamily="2" charset="0"/>
            </a:endParaRPr>
          </a:p>
          <a:p>
            <a:endParaRPr lang="es-CO" altLang="en-US" i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46AFDEF4-3EEA-FC15-7962-88D364B4506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14068" y="336552"/>
            <a:ext cx="8366695" cy="685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s-ES_tradnl" altLang="en-US" dirty="0">
                <a:solidFill>
                  <a:srgbClr val="242537"/>
                </a:solidFill>
                <a:latin typeface="Montserrat Black" panose="00000A00000000000000" pitchFamily="2" charset="0"/>
              </a:rPr>
              <a:t>Pruebas con dos muestras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6B7469AA-38F5-E80D-DFF9-4ED5F66EF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1792288"/>
            <a:ext cx="3810000" cy="914400"/>
          </a:xfrm>
          <a:prstGeom prst="rect">
            <a:avLst/>
          </a:prstGeom>
          <a:solidFill>
            <a:srgbClr val="FDE0B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_tradnl" altLang="en-US" sz="2400"/>
          </a:p>
        </p:txBody>
      </p:sp>
      <p:sp>
        <p:nvSpPr>
          <p:cNvPr id="79876" name="Text Box 4">
            <a:extLst>
              <a:ext uri="{FF2B5EF4-FFF2-40B4-BE49-F238E27FC236}">
                <a16:creationId xmlns:a16="http://schemas.microsoft.com/office/drawing/2014/main" id="{61E08DDF-99D1-40A1-810B-6C0B7AD55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752600"/>
            <a:ext cx="36576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n-US" sz="2200"/>
              <a:t>Pruebas con dos muestras/grupos (AyB)</a:t>
            </a:r>
          </a:p>
        </p:txBody>
      </p:sp>
      <p:sp>
        <p:nvSpPr>
          <p:cNvPr id="79877" name="Rectangle 5">
            <a:extLst>
              <a:ext uri="{FF2B5EF4-FFF2-40B4-BE49-F238E27FC236}">
                <a16:creationId xmlns:a16="http://schemas.microsoft.com/office/drawing/2014/main" id="{B5547A32-29E3-05AB-5083-B495DAEC8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606800"/>
            <a:ext cx="2057400" cy="1600200"/>
          </a:xfrm>
          <a:prstGeom prst="rect">
            <a:avLst/>
          </a:prstGeom>
          <a:solidFill>
            <a:srgbClr val="FF9BAE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_tradnl" altLang="en-US" sz="2400"/>
          </a:p>
        </p:txBody>
      </p:sp>
      <p:sp>
        <p:nvSpPr>
          <p:cNvPr id="79878" name="Text Box 6">
            <a:extLst>
              <a:ext uri="{FF2B5EF4-FFF2-40B4-BE49-F238E27FC236}">
                <a16:creationId xmlns:a16="http://schemas.microsoft.com/office/drawing/2014/main" id="{329C829B-E77B-81D6-EA7C-4ADD031C7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606800"/>
            <a:ext cx="1905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n-US" sz="2400"/>
              <a:t>Muestras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n-US" sz="2400"/>
              <a:t>indep.</a:t>
            </a:r>
          </a:p>
        </p:txBody>
      </p:sp>
      <p:sp>
        <p:nvSpPr>
          <p:cNvPr id="79879" name="Rectangle 7">
            <a:extLst>
              <a:ext uri="{FF2B5EF4-FFF2-40B4-BE49-F238E27FC236}">
                <a16:creationId xmlns:a16="http://schemas.microsoft.com/office/drawing/2014/main" id="{CCAC2D08-3C58-8987-FCF5-5EA0351B4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606800"/>
            <a:ext cx="2057400" cy="16002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_tradnl" altLang="en-US" sz="2400"/>
          </a:p>
        </p:txBody>
      </p:sp>
      <p:sp>
        <p:nvSpPr>
          <p:cNvPr id="79880" name="Text Box 8">
            <a:extLst>
              <a:ext uri="{FF2B5EF4-FFF2-40B4-BE49-F238E27FC236}">
                <a16:creationId xmlns:a16="http://schemas.microsoft.com/office/drawing/2014/main" id="{929142F9-7926-AE09-7E33-CE55F0FAB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606801"/>
            <a:ext cx="1905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n-US" sz="2400"/>
              <a:t>Muestras relac.</a:t>
            </a:r>
          </a:p>
        </p:txBody>
      </p:sp>
      <p:sp>
        <p:nvSpPr>
          <p:cNvPr id="79881" name="Line 11">
            <a:extLst>
              <a:ext uri="{FF2B5EF4-FFF2-40B4-BE49-F238E27FC236}">
                <a16:creationId xmlns:a16="http://schemas.microsoft.com/office/drawing/2014/main" id="{EDC7FB92-6A02-E849-6516-1971429047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5413" y="2706688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DE"/>
          </a:p>
        </p:txBody>
      </p:sp>
      <p:sp>
        <p:nvSpPr>
          <p:cNvPr id="79882" name="Line 12">
            <a:extLst>
              <a:ext uri="{FF2B5EF4-FFF2-40B4-BE49-F238E27FC236}">
                <a16:creationId xmlns:a16="http://schemas.microsoft.com/office/drawing/2014/main" id="{E63DE547-CD66-D1B6-B352-BBB0844EB8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92413" y="3011488"/>
            <a:ext cx="266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DE"/>
          </a:p>
        </p:txBody>
      </p:sp>
      <p:sp>
        <p:nvSpPr>
          <p:cNvPr id="79883" name="Line 13">
            <a:extLst>
              <a:ext uri="{FF2B5EF4-FFF2-40B4-BE49-F238E27FC236}">
                <a16:creationId xmlns:a16="http://schemas.microsoft.com/office/drawing/2014/main" id="{7A3BF027-64CA-1D21-C706-4A9C75A479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792413" y="3011488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DE"/>
          </a:p>
        </p:txBody>
      </p:sp>
      <p:sp>
        <p:nvSpPr>
          <p:cNvPr id="79884" name="Text Box 15">
            <a:extLst>
              <a:ext uri="{FF2B5EF4-FFF2-40B4-BE49-F238E27FC236}">
                <a16:creationId xmlns:a16="http://schemas.microsoft.com/office/drawing/2014/main" id="{40BF903C-C488-54F9-C93B-FFA40D3A5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740401"/>
            <a:ext cx="2057400" cy="606425"/>
          </a:xfrm>
          <a:prstGeom prst="rect">
            <a:avLst/>
          </a:prstGeom>
          <a:solidFill>
            <a:srgbClr val="FF9BAE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s-ES_tradnl" altLang="en-US" sz="1800"/>
              <a:t>Grupo 1 vs.   Grupo 2</a:t>
            </a:r>
          </a:p>
        </p:txBody>
      </p:sp>
      <p:sp>
        <p:nvSpPr>
          <p:cNvPr id="79885" name="Text Box 16">
            <a:extLst>
              <a:ext uri="{FF2B5EF4-FFF2-40B4-BE49-F238E27FC236}">
                <a16:creationId xmlns:a16="http://schemas.microsoft.com/office/drawing/2014/main" id="{EEFF6BAF-8495-1820-66E3-17719E6C0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740400"/>
            <a:ext cx="2057400" cy="590550"/>
          </a:xfrm>
          <a:prstGeom prst="rect">
            <a:avLst/>
          </a:prstGeom>
          <a:solidFill>
            <a:srgbClr val="FFFF99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s-ES_tradnl" altLang="en-US" sz="1800"/>
              <a:t>Mismo grupo antes y después.</a:t>
            </a:r>
          </a:p>
        </p:txBody>
      </p:sp>
      <p:sp>
        <p:nvSpPr>
          <p:cNvPr id="79886" name="Line 23">
            <a:extLst>
              <a:ext uri="{FF2B5EF4-FFF2-40B4-BE49-F238E27FC236}">
                <a16:creationId xmlns:a16="http://schemas.microsoft.com/office/drawing/2014/main" id="{3D83A52C-7E7B-1085-1ED7-20306503B3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59413" y="3011488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DE"/>
          </a:p>
        </p:txBody>
      </p:sp>
      <p:sp>
        <p:nvSpPr>
          <p:cNvPr id="79887" name="CuadroTexto 16">
            <a:extLst>
              <a:ext uri="{FF2B5EF4-FFF2-40B4-BE49-F238E27FC236}">
                <a16:creationId xmlns:a16="http://schemas.microsoft.com/office/drawing/2014/main" id="{27181B5F-6285-4903-8BA1-A56875129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6776" y="1558926"/>
            <a:ext cx="4619625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n-US" dirty="0">
                <a:latin typeface="Montserrat" panose="00000500000000000000" pitchFamily="2" charset="0"/>
              </a:rPr>
              <a:t>H</a:t>
            </a:r>
            <a:r>
              <a:rPr lang="es-ES_tradnl" altLang="en-US" baseline="-25000" dirty="0">
                <a:latin typeface="Montserrat" panose="00000500000000000000" pitchFamily="2" charset="0"/>
              </a:rPr>
              <a:t>0</a:t>
            </a:r>
            <a:r>
              <a:rPr lang="es-ES_tradnl" altLang="en-US" dirty="0">
                <a:latin typeface="Montserrat" panose="00000500000000000000" pitchFamily="2" charset="0"/>
              </a:rPr>
              <a:t>: </a:t>
            </a:r>
            <a:r>
              <a:rPr lang="es-ES_tradnl" altLang="en-US" dirty="0" err="1">
                <a:latin typeface="Montserrat" panose="00000500000000000000" pitchFamily="2" charset="0"/>
              </a:rPr>
              <a:t>μ</a:t>
            </a:r>
            <a:r>
              <a:rPr lang="es-ES_tradnl" altLang="en-US" baseline="-25000" dirty="0" err="1">
                <a:latin typeface="Montserrat" panose="00000500000000000000" pitchFamily="2" charset="0"/>
              </a:rPr>
              <a:t>A</a:t>
            </a:r>
            <a:r>
              <a:rPr lang="es-ES_tradnl" altLang="en-US" baseline="-25000" dirty="0">
                <a:latin typeface="Montserrat" panose="00000500000000000000" pitchFamily="2" charset="0"/>
              </a:rPr>
              <a:t> - </a:t>
            </a:r>
            <a:r>
              <a:rPr lang="es-ES_tradnl" altLang="en-US" dirty="0" err="1">
                <a:latin typeface="Montserrat" panose="00000500000000000000" pitchFamily="2" charset="0"/>
              </a:rPr>
              <a:t>μ</a:t>
            </a:r>
            <a:r>
              <a:rPr lang="es-ES_tradnl" altLang="en-US" baseline="-25000" dirty="0" err="1">
                <a:latin typeface="Montserrat" panose="00000500000000000000" pitchFamily="2" charset="0"/>
              </a:rPr>
              <a:t>B</a:t>
            </a:r>
            <a:r>
              <a:rPr lang="es-ES_tradnl" altLang="en-US" dirty="0">
                <a:latin typeface="Montserrat" panose="00000500000000000000" pitchFamily="2" charset="0"/>
              </a:rPr>
              <a:t> = 0</a:t>
            </a:r>
            <a:endParaRPr lang="es-ES_tradnl" altLang="en-US" baseline="-25000" dirty="0">
              <a:latin typeface="Montserrat" panose="00000500000000000000" pitchFamily="2" charset="0"/>
              <a:sym typeface="Symbol" panose="05050102010706020507" pitchFamily="18" charset="2"/>
            </a:endParaRPr>
          </a:p>
          <a:p>
            <a:pPr algn="ctr" eaLnBrk="1" hangingPunct="1"/>
            <a:r>
              <a:rPr lang="es-ES_tradnl" altLang="en-US" dirty="0">
                <a:latin typeface="Montserrat" panose="00000500000000000000" pitchFamily="2" charset="0"/>
              </a:rPr>
              <a:t>H</a:t>
            </a:r>
            <a:r>
              <a:rPr lang="es-ES_tradnl" altLang="en-US" baseline="-25000" dirty="0">
                <a:latin typeface="Montserrat" panose="00000500000000000000" pitchFamily="2" charset="0"/>
              </a:rPr>
              <a:t>1</a:t>
            </a:r>
            <a:r>
              <a:rPr lang="es-ES_tradnl" altLang="en-US" dirty="0">
                <a:latin typeface="Montserrat" panose="00000500000000000000" pitchFamily="2" charset="0"/>
              </a:rPr>
              <a:t>: </a:t>
            </a:r>
            <a:r>
              <a:rPr lang="es-ES_tradnl" altLang="en-US" dirty="0" err="1">
                <a:latin typeface="Montserrat" panose="00000500000000000000" pitchFamily="2" charset="0"/>
              </a:rPr>
              <a:t>μ</a:t>
            </a:r>
            <a:r>
              <a:rPr lang="es-ES_tradnl" altLang="en-US" baseline="-25000" dirty="0" err="1">
                <a:latin typeface="Montserrat" panose="00000500000000000000" pitchFamily="2" charset="0"/>
              </a:rPr>
              <a:t>A</a:t>
            </a:r>
            <a:r>
              <a:rPr lang="es-ES_tradnl" altLang="en-US" baseline="-25000" dirty="0">
                <a:latin typeface="Montserrat" panose="00000500000000000000" pitchFamily="2" charset="0"/>
              </a:rPr>
              <a:t> - </a:t>
            </a:r>
            <a:r>
              <a:rPr lang="es-ES_tradnl" altLang="en-US" dirty="0" err="1">
                <a:latin typeface="Montserrat" panose="00000500000000000000" pitchFamily="2" charset="0"/>
              </a:rPr>
              <a:t>μ</a:t>
            </a:r>
            <a:r>
              <a:rPr lang="es-ES_tradnl" altLang="en-US" baseline="-25000" dirty="0" err="1">
                <a:latin typeface="Montserrat" panose="00000500000000000000" pitchFamily="2" charset="0"/>
              </a:rPr>
              <a:t>B</a:t>
            </a:r>
            <a:r>
              <a:rPr lang="es-ES_tradnl" altLang="en-US" dirty="0">
                <a:latin typeface="Montserrat" panose="00000500000000000000" pitchFamily="2" charset="0"/>
              </a:rPr>
              <a:t> </a:t>
            </a:r>
            <a:r>
              <a:rPr lang="es-ES_tradnl" altLang="en-US" dirty="0">
                <a:latin typeface="Montserrat" panose="00000500000000000000" pitchFamily="2" charset="0"/>
                <a:sym typeface="Symbol" panose="05050102010706020507" pitchFamily="18" charset="2"/>
              </a:rPr>
              <a:t>≠</a:t>
            </a:r>
            <a:r>
              <a:rPr lang="es-ES_tradnl" altLang="en-US" dirty="0">
                <a:latin typeface="Montserrat" panose="00000500000000000000" pitchFamily="2" charset="0"/>
              </a:rPr>
              <a:t> 0</a:t>
            </a:r>
          </a:p>
          <a:p>
            <a:pPr algn="ctr" eaLnBrk="1" hangingPunct="1"/>
            <a:endParaRPr lang="es-ES_tradnl" altLang="en-US" dirty="0">
              <a:latin typeface="Montserrat" panose="00000500000000000000" pitchFamily="2" charset="0"/>
            </a:endParaRPr>
          </a:p>
          <a:p>
            <a:pPr algn="ctr" eaLnBrk="1" hangingPunct="1"/>
            <a:r>
              <a:rPr lang="es-ES_tradnl" altLang="en-US" baseline="-25000" dirty="0">
                <a:latin typeface="Montserrat" panose="00000500000000000000" pitchFamily="2" charset="0"/>
              </a:rPr>
              <a:t>La hip</a:t>
            </a:r>
            <a:r>
              <a:rPr lang="es-419" altLang="en-US" baseline="-25000" dirty="0" err="1">
                <a:latin typeface="Montserrat" panose="00000500000000000000" pitchFamily="2" charset="0"/>
              </a:rPr>
              <a:t>ótesis</a:t>
            </a:r>
            <a:r>
              <a:rPr lang="es-419" altLang="en-US" baseline="-25000" dirty="0">
                <a:latin typeface="Montserrat" panose="00000500000000000000" pitchFamily="2" charset="0"/>
              </a:rPr>
              <a:t> nula es que</a:t>
            </a:r>
          </a:p>
          <a:p>
            <a:pPr algn="ctr" eaLnBrk="1" hangingPunct="1"/>
            <a:r>
              <a:rPr lang="es-419" altLang="en-US" baseline="-25000" dirty="0">
                <a:latin typeface="Montserrat" panose="00000500000000000000" pitchFamily="2" charset="0"/>
              </a:rPr>
              <a:t>ambos grupos son iguales (en su media)</a:t>
            </a:r>
            <a:endParaRPr lang="es-ES_tradnl" altLang="en-US" baseline="-25000" dirty="0">
              <a:latin typeface="Montserrat" panose="000005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ECDAC-B120-11B4-6581-15D02CF9D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1026" name="Picture 2" descr="Probability and Statistics. Population and Sample | by Gokulakrishnan |  Analytics Vidhya | Medium">
            <a:extLst>
              <a:ext uri="{FF2B5EF4-FFF2-40B4-BE49-F238E27FC236}">
                <a16:creationId xmlns:a16="http://schemas.microsoft.com/office/drawing/2014/main" id="{67A14C77-B2BE-04E6-9E7F-A2EC1B183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42912"/>
            <a:ext cx="11430000" cy="597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06E80C-E8A8-A035-86BF-BF30591826A4}"/>
              </a:ext>
            </a:extLst>
          </p:cNvPr>
          <p:cNvSpPr txBox="1"/>
          <p:nvPr/>
        </p:nvSpPr>
        <p:spPr>
          <a:xfrm>
            <a:off x="2432649" y="966158"/>
            <a:ext cx="289847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>
                <a:latin typeface="Montserrat" panose="00000500000000000000" pitchFamily="2" charset="0"/>
              </a:rPr>
              <a:t>Población</a:t>
            </a:r>
            <a:endParaRPr lang="en-DE" sz="2800" b="1" dirty="0">
              <a:latin typeface="Montserrat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8AD15F-6891-EC91-28DF-AB9306441EDC}"/>
              </a:ext>
            </a:extLst>
          </p:cNvPr>
          <p:cNvSpPr txBox="1"/>
          <p:nvPr/>
        </p:nvSpPr>
        <p:spPr>
          <a:xfrm>
            <a:off x="8002438" y="1325891"/>
            <a:ext cx="289847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>
                <a:latin typeface="Montserrat" panose="00000500000000000000" pitchFamily="2" charset="0"/>
              </a:rPr>
              <a:t>Muestra</a:t>
            </a:r>
            <a:endParaRPr lang="en-DE" sz="2800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359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2528" y="159588"/>
            <a:ext cx="7381875" cy="990600"/>
          </a:xfrm>
        </p:spPr>
        <p:txBody>
          <a:bodyPr/>
          <a:lstStyle/>
          <a:p>
            <a:pPr eaLnBrk="1" hangingPunct="1"/>
            <a:r>
              <a:rPr lang="es-ES_tradnl" altLang="en-US" dirty="0">
                <a:solidFill>
                  <a:srgbClr val="242537"/>
                </a:solidFill>
                <a:latin typeface="Montserrat Black" panose="00000A00000000000000" pitchFamily="2" charset="0"/>
              </a:rPr>
              <a:t>Muestras relacionadas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45056" y="1150188"/>
            <a:ext cx="10757140" cy="6024563"/>
          </a:xfrm>
        </p:spPr>
        <p:txBody>
          <a:bodyPr/>
          <a:lstStyle/>
          <a:p>
            <a:pPr eaLnBrk="1" hangingPunct="1">
              <a:defRPr/>
            </a:pPr>
            <a:r>
              <a:rPr lang="es-ES_tradnl" altLang="en-US" sz="24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Medimos antes y después.</a:t>
            </a:r>
          </a:p>
          <a:p>
            <a:pPr eaLnBrk="1" hangingPunct="1">
              <a:defRPr/>
            </a:pPr>
            <a:r>
              <a:rPr lang="es-ES_tradnl" altLang="en-US" sz="24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Construimos una nueva variable, que es la diferencia entre ambas mediciones:</a:t>
            </a:r>
          </a:p>
          <a:p>
            <a:pPr eaLnBrk="1" hangingPunct="1">
              <a:defRPr/>
            </a:pPr>
            <a:endParaRPr lang="es-ES_tradnl" altLang="en-US" sz="2400" dirty="0">
              <a:solidFill>
                <a:schemeClr val="tx2">
                  <a:lumMod val="50000"/>
                </a:schemeClr>
              </a:solidFill>
              <a:latin typeface="Montserrat" panose="00000500000000000000" pitchFamily="2" charset="0"/>
            </a:endParaRPr>
          </a:p>
          <a:p>
            <a:pPr eaLnBrk="1" hangingPunct="1">
              <a:defRPr/>
            </a:pPr>
            <a:endParaRPr lang="es-ES_tradnl" altLang="en-US" sz="2400" dirty="0">
              <a:solidFill>
                <a:schemeClr val="tx2">
                  <a:lumMod val="50000"/>
                </a:schemeClr>
              </a:solidFill>
              <a:latin typeface="Montserrat" panose="00000500000000000000" pitchFamily="2" charset="0"/>
            </a:endParaRPr>
          </a:p>
          <a:p>
            <a:pPr eaLnBrk="1" hangingPunct="1">
              <a:defRPr/>
            </a:pPr>
            <a:endParaRPr lang="es-ES_tradnl" altLang="en-US" sz="2400" dirty="0">
              <a:solidFill>
                <a:schemeClr val="tx2">
                  <a:lumMod val="50000"/>
                </a:schemeClr>
              </a:solidFill>
              <a:latin typeface="Montserrat" panose="00000500000000000000" pitchFamily="2" charset="0"/>
            </a:endParaRPr>
          </a:p>
          <a:p>
            <a:pPr eaLnBrk="1" hangingPunct="1">
              <a:defRPr/>
            </a:pPr>
            <a:r>
              <a:rPr lang="es-ES_tradnl" altLang="en-US" sz="24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Si ambos grupos son iguales entonces la diferencia será 0 en promedio. Si son distintos será distinta de 0. Es decir:</a:t>
            </a:r>
          </a:p>
          <a:p>
            <a:pPr marL="0" indent="0" eaLnBrk="1" hangingPunct="1">
              <a:buNone/>
              <a:defRPr/>
            </a:pPr>
            <a:endParaRPr lang="es-ES_tradnl" altLang="en-US" sz="2400" dirty="0">
              <a:solidFill>
                <a:schemeClr val="tx2">
                  <a:lumMod val="50000"/>
                </a:schemeClr>
              </a:solidFill>
              <a:latin typeface="Montserrat" panose="00000500000000000000" pitchFamily="2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_tradnl" altLang="en-US" sz="24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H</a:t>
            </a:r>
            <a:r>
              <a:rPr lang="es-ES_tradnl" altLang="en-US" sz="2400" baseline="-25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0</a:t>
            </a:r>
            <a:r>
              <a:rPr lang="es-ES_tradnl" altLang="en-US" sz="24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: </a:t>
            </a:r>
            <a:r>
              <a:rPr lang="es-ES_tradnl" altLang="en-US" sz="2400" dirty="0" err="1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μ</a:t>
            </a:r>
            <a:r>
              <a:rPr lang="es-ES_tradnl" altLang="en-US" sz="2400" baseline="-25000" dirty="0" err="1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D</a:t>
            </a:r>
            <a:r>
              <a:rPr lang="es-ES_tradnl" altLang="en-US" sz="24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 = 0</a:t>
            </a:r>
            <a:endParaRPr lang="es-ES_tradnl" altLang="en-US" sz="2400" baseline="-25000" dirty="0">
              <a:solidFill>
                <a:schemeClr val="tx2">
                  <a:lumMod val="50000"/>
                </a:schemeClr>
              </a:solidFill>
              <a:latin typeface="Montserrat" panose="00000500000000000000" pitchFamily="2" charset="0"/>
              <a:sym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_tradnl" altLang="en-US" sz="24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H</a:t>
            </a:r>
            <a:r>
              <a:rPr lang="es-ES_tradnl" altLang="en-US" sz="2400" baseline="-25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1</a:t>
            </a:r>
            <a:r>
              <a:rPr lang="es-ES_tradnl" altLang="en-US" sz="24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: </a:t>
            </a:r>
            <a:r>
              <a:rPr lang="es-ES_tradnl" altLang="en-US" sz="2400" dirty="0" err="1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μ</a:t>
            </a:r>
            <a:r>
              <a:rPr lang="es-ES_tradnl" altLang="en-US" sz="2400" baseline="-25000" dirty="0" err="1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D</a:t>
            </a:r>
            <a:r>
              <a:rPr lang="es-ES_tradnl" altLang="en-US" sz="24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s-ES_tradnl" altLang="en-US" sz="24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  <a:sym typeface="Symbol" panose="05050102010706020507" pitchFamily="18" charset="2"/>
              </a:rPr>
              <a:t>≠</a:t>
            </a:r>
            <a:r>
              <a:rPr lang="es-ES_tradnl" altLang="en-US" sz="24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 0</a:t>
            </a:r>
          </a:p>
        </p:txBody>
      </p:sp>
      <p:sp>
        <p:nvSpPr>
          <p:cNvPr id="84998" name="Rectangle 6"/>
          <p:cNvSpPr>
            <a:spLocks noChangeArrowheads="1"/>
          </p:cNvSpPr>
          <p:nvPr/>
        </p:nvSpPr>
        <p:spPr bwMode="auto">
          <a:xfrm>
            <a:off x="3863465" y="2619555"/>
            <a:ext cx="2743200" cy="5286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 marL="342900" indent="-34290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s-ES_tradnl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</a:t>
            </a:r>
            <a:r>
              <a:rPr kumimoji="0" lang="es-ES_tradnl" altLang="en-US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</a:rPr>
              <a:t>i</a:t>
            </a:r>
            <a:r>
              <a:rPr kumimoji="0" lang="es-ES_tradnl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= X</a:t>
            </a:r>
            <a:r>
              <a:rPr kumimoji="0" lang="es-ES_tradnl" altLang="en-US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</a:rPr>
              <a:t>1i</a:t>
            </a:r>
            <a:r>
              <a:rPr kumimoji="0" lang="es-ES_tradnl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- X</a:t>
            </a:r>
            <a:r>
              <a:rPr kumimoji="0" lang="es-ES_tradnl" altLang="en-US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</a:rPr>
              <a:t>2i</a:t>
            </a:r>
          </a:p>
        </p:txBody>
      </p:sp>
    </p:spTree>
    <p:extLst>
      <p:ext uri="{BB962C8B-B14F-4D97-AF65-F5344CB8AC3E}">
        <p14:creationId xmlns:p14="http://schemas.microsoft.com/office/powerpoint/2010/main" val="2237241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41230" y="347783"/>
            <a:ext cx="7315200" cy="762000"/>
          </a:xfrm>
        </p:spPr>
        <p:txBody>
          <a:bodyPr/>
          <a:lstStyle/>
          <a:p>
            <a:pPr eaLnBrk="1" hangingPunct="1"/>
            <a:r>
              <a:rPr lang="es-ES_tradnl" altLang="en-US" b="1" dirty="0">
                <a:solidFill>
                  <a:srgbClr val="242537"/>
                </a:solidFill>
                <a:latin typeface="Montserrat" panose="00000500000000000000" pitchFamily="2" charset="0"/>
              </a:rPr>
              <a:t>Ejemplo</a:t>
            </a:r>
          </a:p>
        </p:txBody>
      </p:sp>
      <p:sp>
        <p:nvSpPr>
          <p:cNvPr id="37892" name="Rectangle 6"/>
          <p:cNvSpPr>
            <a:spLocks noChangeArrowheads="1"/>
          </p:cNvSpPr>
          <p:nvPr/>
        </p:nvSpPr>
        <p:spPr bwMode="auto">
          <a:xfrm>
            <a:off x="1542473" y="1371599"/>
            <a:ext cx="9049327" cy="3791527"/>
          </a:xfrm>
          <a:prstGeom prst="rect">
            <a:avLst/>
          </a:prstGeom>
          <a:noFill/>
          <a:ln>
            <a:noFill/>
          </a:ln>
        </p:spPr>
        <p:txBody>
          <a:bodyPr lIns="85342" tIns="42672" rIns="85342" bIns="42672"/>
          <a:lstStyle>
            <a:lvl1pPr marL="320675" indent="-320675" defTabSz="852488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3738" indent="-268288" defTabSz="852488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52488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52488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52488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20675" marR="0" lvl="0" indent="-320675" algn="l" defTabSz="852488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Montserrat" panose="00000500000000000000" pitchFamily="2" charset="0"/>
            </a:endParaRPr>
          </a:p>
          <a:p>
            <a:pPr marL="0" marR="0" lvl="0" indent="0" algn="l" defTabSz="852488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s-ES_tradnl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Suponga que se quiere medir si los tiempos de entrega de una pizzería local son menores que los de una gran cadena. Los tiempos de entrega para 10 pedidos </a:t>
            </a:r>
            <a:r>
              <a:rPr kumimoji="0" lang="es-ES_tradnl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en 10 horas diferentes </a:t>
            </a:r>
            <a:r>
              <a:rPr kumimoji="0" lang="es-ES_tradnl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son los siguientes:</a:t>
            </a:r>
          </a:p>
          <a:p>
            <a:pPr marL="0" marR="0" lvl="0" indent="0" algn="l" defTabSz="852488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</a:endParaRPr>
          </a:p>
          <a:p>
            <a:pPr marL="0" marR="0" lvl="0" indent="0" algn="l" defTabSz="852488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</a:endParaRPr>
          </a:p>
          <a:p>
            <a:pPr marL="0" marR="0" lvl="0" indent="0" algn="l" defTabSz="852488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</a:endParaRPr>
          </a:p>
          <a:p>
            <a:pPr marL="0" marR="0" lvl="0" indent="0" algn="l" defTabSz="852488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endParaRPr kumimoji="0" lang="es-ES_tradnl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</a:endParaRPr>
          </a:p>
          <a:p>
            <a:pPr marL="0" marR="0" lvl="0" indent="0" algn="l" defTabSz="852488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s-ES_tradnl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</a:rPr>
              <a:t>Utilizando un nivel de significancia del 5% ¿Existe evidencia de que la media del tiempo de entrega es menor para el restaurante local de pizzas que para la cadena nacional </a:t>
            </a:r>
            <a:r>
              <a:rPr kumimoji="0" lang="es-ES_tradnl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en cada una de las horas</a:t>
            </a:r>
            <a:r>
              <a:rPr kumimoji="0" lang="es-ES_tradnl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</a:rPr>
              <a:t>?</a:t>
            </a:r>
          </a:p>
          <a:p>
            <a:pPr marL="457200" marR="0" lvl="0" indent="-457200" algn="l" defTabSz="852488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60000"/>
              <a:buFont typeface="Wingdings" panose="05000000000000000000" pitchFamily="2" charset="2"/>
              <a:buAutoNum type="arabicPeriod" startAt="3"/>
              <a:tabLst/>
              <a:defRPr/>
            </a:pPr>
            <a:endParaRPr kumimoji="0" lang="es-ES_tradnl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175254"/>
              </p:ext>
            </p:extLst>
          </p:nvPr>
        </p:nvGraphicFramePr>
        <p:xfrm>
          <a:off x="1542473" y="3267362"/>
          <a:ext cx="8382000" cy="66865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9051278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27576231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8154823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9249771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28131789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21134314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8989674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18911467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1823205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10960284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18447579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</a:rPr>
                        <a:t>Hora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</a:rPr>
                        <a:t>1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</a:rPr>
                        <a:t>2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</a:rPr>
                        <a:t>3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</a:rPr>
                        <a:t>4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</a:rPr>
                        <a:t>5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</a:rPr>
                        <a:t>6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</a:rPr>
                        <a:t>7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</a:rPr>
                        <a:t>8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</a:rPr>
                        <a:t>9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</a:rPr>
                        <a:t>10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8512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>
                          <a:effectLst/>
                        </a:rPr>
                        <a:t>Local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16.8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11.7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15.6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16.7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17.5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18.1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14.1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21.8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13.9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20.8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40367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>
                          <a:effectLst/>
                        </a:rPr>
                        <a:t>Cadena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22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15.2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18.7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15.6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20.8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19.5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17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19.5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16.5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 dirty="0">
                          <a:effectLst/>
                        </a:rPr>
                        <a:t>24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0382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164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 noChangeArrowheads="1"/>
          </p:cNvSpPr>
          <p:nvPr/>
        </p:nvSpPr>
        <p:spPr>
          <a:xfrm>
            <a:off x="1726002" y="619395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j-ea"/>
                <a:cs typeface="+mj-cs"/>
              </a:rPr>
              <a:t>Ejemplo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D9FDE1-5DEF-9F45-07E7-4ECEB6B4F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03" y="1408443"/>
            <a:ext cx="11861320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# </a:t>
            </a:r>
            <a:r>
              <a:rPr kumimoji="0" lang="en-DE" altLang="en-DE" b="0" i="0" u="none" strike="noStrike" cap="none" normalizeH="0" baseline="0" dirty="0" err="1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Cargar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 la </a:t>
            </a:r>
            <a:r>
              <a:rPr kumimoji="0" lang="en-DE" altLang="en-DE" b="0" i="0" u="none" strike="noStrike" cap="none" normalizeH="0" baseline="0" dirty="0" err="1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biblioteca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 </a:t>
            </a:r>
            <a:r>
              <a:rPr kumimoji="0" lang="en-DE" altLang="en-DE" b="0" i="0" u="none" strike="noStrike" cap="none" normalizeH="0" baseline="0" dirty="0" err="1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necesaria</a:t>
            </a:r>
            <a:b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</a:b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library(</a:t>
            </a:r>
            <a:r>
              <a:rPr kumimoji="0" lang="en-DE" altLang="en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tibble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#Es de </a:t>
            </a:r>
            <a:r>
              <a:rPr kumimoji="0" lang="en-DE" altLang="en-DE" b="0" i="0" u="none" strike="noStrike" cap="none" normalizeH="0" baseline="0" dirty="0" err="1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tidyverse</a:t>
            </a:r>
            <a:b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</a:br>
            <a:b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</a:b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# </a:t>
            </a:r>
            <a:r>
              <a:rPr kumimoji="0" lang="en-DE" altLang="en-DE" b="0" i="0" u="none" strike="noStrike" cap="none" normalizeH="0" baseline="0" dirty="0" err="1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Crear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 </a:t>
            </a:r>
            <a:r>
              <a:rPr kumimoji="0" lang="en-DE" altLang="en-DE" b="0" i="0" u="none" strike="noStrike" cap="none" normalizeH="0" baseline="0" dirty="0" err="1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el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 </a:t>
            </a:r>
            <a:r>
              <a:rPr kumimoji="0" lang="es-CO" altLang="en-DE" b="0" i="0" u="none" strike="noStrike" cap="none" normalizeH="0" baseline="0" dirty="0" err="1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dataframe</a:t>
            </a:r>
            <a:r>
              <a:rPr kumimoji="0" lang="es-CO" altLang="en-DE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 para usar ahora</a:t>
            </a:r>
            <a:b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</a:br>
            <a:r>
              <a:rPr kumimoji="0" lang="en-DE" altLang="en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df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&lt;- </a:t>
            </a:r>
            <a:r>
              <a:rPr kumimoji="0" lang="en-DE" altLang="en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tibble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b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Local = c(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16.8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11.7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15.6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16.7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17.5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18.1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14.1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21.8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13.9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20.8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Cadena = c(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22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15.2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18.7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15.6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20.8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19.5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17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19.5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16.5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24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# </a:t>
            </a:r>
            <a:r>
              <a:rPr kumimoji="0" lang="en-DE" altLang="en-DE" b="0" i="0" u="none" strike="noStrike" cap="none" normalizeH="0" baseline="0" dirty="0" err="1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Mostrar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 </a:t>
            </a:r>
            <a:r>
              <a:rPr kumimoji="0" lang="en-DE" altLang="en-DE" b="0" i="0" u="none" strike="noStrike" cap="none" normalizeH="0" baseline="0" dirty="0" err="1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el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 </a:t>
            </a:r>
            <a:r>
              <a:rPr kumimoji="0" lang="en-DE" altLang="en-DE" b="0" i="0" u="none" strike="noStrike" cap="none" normalizeH="0" baseline="0" dirty="0" err="1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marco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 de </a:t>
            </a:r>
            <a:r>
              <a:rPr kumimoji="0" lang="en-DE" altLang="en-DE" b="0" i="0" u="none" strike="noStrike" cap="none" normalizeH="0" baseline="0" dirty="0" err="1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datos</a:t>
            </a:r>
            <a:b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</a:b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print(</a:t>
            </a:r>
            <a:r>
              <a:rPr kumimoji="0" lang="en-DE" altLang="en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df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endParaRPr kumimoji="0" lang="en-DE" altLang="en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5305D3A-F240-7394-F606-4CD8DF84B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03" y="4967710"/>
            <a:ext cx="11861320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b="0" i="0" u="none" strike="noStrike" cap="none" normalizeH="0" baseline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# Realizar la prueba t para muestras relacionadas</a:t>
            </a:r>
            <a:br>
              <a:rPr kumimoji="0" lang="en-DE" altLang="en-DE" b="0" i="0" u="none" strike="noStrike" cap="none" normalizeH="0" baseline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</a:br>
            <a:r>
              <a:rPr kumimoji="0" lang="en-DE" altLang="en-DE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resultado &lt;- t.test(df$Local</a:t>
            </a:r>
            <a:r>
              <a:rPr kumimoji="0" lang="en-DE" altLang="en-DE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DE" altLang="en-DE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df$Cadena</a:t>
            </a:r>
            <a:r>
              <a:rPr kumimoji="0" lang="en-DE" altLang="en-DE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DE" altLang="en-DE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paired = TRUE</a:t>
            </a:r>
            <a:r>
              <a:rPr kumimoji="0" lang="en-DE" altLang="en-DE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DE" altLang="en-DE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alternative = </a:t>
            </a:r>
            <a:r>
              <a:rPr kumimoji="0" lang="en-DE" altLang="en-DE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"less"</a:t>
            </a:r>
            <a:r>
              <a:rPr kumimoji="0" lang="en-DE" altLang="en-DE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DE" altLang="en-DE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DE" altLang="en-DE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DE" altLang="en-DE" b="0" i="0" u="none" strike="noStrike" cap="none" normalizeH="0" baseline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  <a:t># Mostrar el resultado de la prueba</a:t>
            </a:r>
            <a:br>
              <a:rPr kumimoji="0" lang="en-DE" altLang="en-DE" b="0" i="0" u="none" strike="noStrike" cap="none" normalizeH="0" baseline="0">
                <a:ln>
                  <a:noFill/>
                </a:ln>
                <a:solidFill>
                  <a:srgbClr val="AFAC6B"/>
                </a:solidFill>
                <a:effectLst/>
                <a:latin typeface="Arial Unicode MS"/>
              </a:rPr>
            </a:br>
            <a:r>
              <a:rPr kumimoji="0" lang="en-DE" altLang="en-DE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print(resultado)</a:t>
            </a:r>
            <a:endParaRPr kumimoji="0" lang="en-DE" altLang="en-DE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840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05441" y="1505639"/>
            <a:ext cx="10482263" cy="5011737"/>
          </a:xfrm>
        </p:spPr>
        <p:txBody>
          <a:bodyPr>
            <a:noAutofit/>
          </a:bodyPr>
          <a:lstStyle/>
          <a:p>
            <a:pPr marL="0" indent="0">
              <a:buClr>
                <a:schemeClr val="tx1"/>
              </a:buClr>
              <a:buSzPct val="80000"/>
              <a:buNone/>
            </a:pPr>
            <a:r>
              <a:rPr lang="es-ES" altLang="en-US" sz="2000" dirty="0">
                <a:solidFill>
                  <a:schemeClr val="bg1"/>
                </a:solidFill>
                <a:latin typeface="Montserrat" panose="00000500000000000000" pitchFamily="2" charset="0"/>
              </a:rPr>
              <a:t>Utilizando los datos de películas (movies.xls):</a:t>
            </a:r>
            <a:endParaRPr lang="es-CO" altLang="en-US" sz="20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>
              <a:buClr>
                <a:schemeClr val="tx1"/>
              </a:buClr>
              <a:buSzPct val="80000"/>
              <a:buNone/>
            </a:pPr>
            <a:endParaRPr lang="es-CO" altLang="en-US" sz="20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>
              <a:buClr>
                <a:schemeClr val="tx1"/>
              </a:buClr>
              <a:buSzPct val="80000"/>
              <a:buNone/>
            </a:pPr>
            <a:r>
              <a:rPr lang="es-CO" altLang="en-US" sz="2000" dirty="0">
                <a:solidFill>
                  <a:schemeClr val="bg1"/>
                </a:solidFill>
                <a:latin typeface="Montserrat" panose="00000500000000000000" pitchFamily="2" charset="0"/>
              </a:rPr>
              <a:t>Mientras que cualquier género del cine puede producir un Blockbuster, Ud. Sospecha que algunas categorías tienen más probabilidad de generarlo que otras. </a:t>
            </a:r>
          </a:p>
          <a:p>
            <a:pPr marL="0" indent="0">
              <a:buClr>
                <a:schemeClr val="tx1"/>
              </a:buClr>
              <a:buSzPct val="80000"/>
              <a:buNone/>
            </a:pPr>
            <a:r>
              <a:rPr lang="es-CO" altLang="en-US" sz="2000" dirty="0">
                <a:solidFill>
                  <a:schemeClr val="bg1"/>
                </a:solidFill>
                <a:latin typeface="Montserrat" panose="00000500000000000000" pitchFamily="2" charset="0"/>
              </a:rPr>
              <a:t>Utilizando los datos de las películas de comedia ¿Cómo podría comprobar su teoría?</a:t>
            </a:r>
          </a:p>
          <a:p>
            <a:pPr marL="457200" indent="-457200">
              <a:buClr>
                <a:schemeClr val="bg1"/>
              </a:buClr>
              <a:buSzPct val="80000"/>
              <a:buAutoNum type="alphaLcParenR"/>
            </a:pPr>
            <a:r>
              <a:rPr lang="es-CO" altLang="en-US" sz="2000" dirty="0">
                <a:solidFill>
                  <a:schemeClr val="bg1"/>
                </a:solidFill>
                <a:latin typeface="Montserrat" panose="00000500000000000000" pitchFamily="2" charset="0"/>
              </a:rPr>
              <a:t>Compare la taquilla local (US) del género comedia con el resto de los géneros (todos los demás excepto Horror y conciertos). </a:t>
            </a:r>
          </a:p>
          <a:p>
            <a:pPr marL="457200" indent="-457200">
              <a:buClr>
                <a:schemeClr val="bg1"/>
              </a:buClr>
              <a:buSzPct val="80000"/>
              <a:buAutoNum type="alphaLcParenR"/>
            </a:pPr>
            <a:r>
              <a:rPr lang="es-CO" altLang="en-US" sz="2000" dirty="0">
                <a:solidFill>
                  <a:schemeClr val="bg1"/>
                </a:solidFill>
                <a:latin typeface="Montserrat" panose="00000500000000000000" pitchFamily="2" charset="0"/>
              </a:rPr>
              <a:t>¿Los resultados son lo que esperaba? ¿Qué resultados obtiene para ROI US?</a:t>
            </a:r>
          </a:p>
        </p:txBody>
      </p:sp>
      <p:sp>
        <p:nvSpPr>
          <p:cNvPr id="3" name="Title 1"/>
          <p:cNvSpPr txBox="1">
            <a:spLocks noChangeArrowheads="1"/>
          </p:cNvSpPr>
          <p:nvPr/>
        </p:nvSpPr>
        <p:spPr>
          <a:xfrm>
            <a:off x="1569872" y="428848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altLang="en-US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TAREA</a:t>
            </a:r>
          </a:p>
        </p:txBody>
      </p:sp>
    </p:spTree>
    <p:extLst>
      <p:ext uri="{BB962C8B-B14F-4D97-AF65-F5344CB8AC3E}">
        <p14:creationId xmlns:p14="http://schemas.microsoft.com/office/powerpoint/2010/main" val="2074170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>
            <a:extLst>
              <a:ext uri="{FF2B5EF4-FFF2-40B4-BE49-F238E27FC236}">
                <a16:creationId xmlns:a16="http://schemas.microsoft.com/office/drawing/2014/main" id="{EBC9325C-B17E-5EAD-519B-B844A0878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9476" y="1219200"/>
            <a:ext cx="7908925" cy="1790700"/>
          </a:xfrm>
        </p:spPr>
        <p:txBody>
          <a:bodyPr/>
          <a:lstStyle/>
          <a:p>
            <a:pPr eaLnBrk="1" hangingPunct="1"/>
            <a:r>
              <a:rPr lang="en-US" altLang="es-CO" sz="3300" b="1"/>
              <a:t>Fair Wages and Effort Provision: Combining Evidence from a Choice Experiment and a Field Experiment</a:t>
            </a:r>
          </a:p>
        </p:txBody>
      </p:sp>
      <p:sp>
        <p:nvSpPr>
          <p:cNvPr id="81923" name="Subtitle 2">
            <a:extLst>
              <a:ext uri="{FF2B5EF4-FFF2-40B4-BE49-F238E27FC236}">
                <a16:creationId xmlns:a16="http://schemas.microsoft.com/office/drawing/2014/main" id="{65F01605-4F20-3AF0-A567-000DB98CE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6452" y="3576158"/>
            <a:ext cx="6858000" cy="1655762"/>
          </a:xfrm>
        </p:spPr>
        <p:txBody>
          <a:bodyPr/>
          <a:lstStyle/>
          <a:p>
            <a:pPr eaLnBrk="1" hangingPunct="1"/>
            <a:r>
              <a:rPr lang="en-US" altLang="es-CO" sz="2200"/>
              <a:t>Cohn, Fehr &amp; Goette (MSci, 2015)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ubtitle 2">
            <a:extLst>
              <a:ext uri="{FF2B5EF4-FFF2-40B4-BE49-F238E27FC236}">
                <a16:creationId xmlns:a16="http://schemas.microsoft.com/office/drawing/2014/main" id="{0BC95B8F-5734-5DA5-8774-CB7A50914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1422" y="1477992"/>
            <a:ext cx="10335883" cy="4343400"/>
          </a:xfrm>
        </p:spPr>
        <p:txBody>
          <a:bodyPr/>
          <a:lstStyle/>
          <a:p>
            <a:pPr marL="342900" indent="-342900" algn="l">
              <a:buFontTx/>
              <a:buChar char="•"/>
            </a:pPr>
            <a:r>
              <a:rPr lang="en-US" altLang="es-CO" sz="2200" dirty="0">
                <a:latin typeface="Montserrat" panose="00000500000000000000" pitchFamily="2" charset="0"/>
              </a:rPr>
              <a:t>No es </a:t>
            </a:r>
            <a:r>
              <a:rPr lang="en-US" altLang="es-CO" sz="2200" dirty="0" err="1">
                <a:latin typeface="Montserrat" panose="00000500000000000000" pitchFamily="2" charset="0"/>
              </a:rPr>
              <a:t>muy</a:t>
            </a:r>
            <a:r>
              <a:rPr lang="en-US" altLang="es-CO" sz="2200" dirty="0">
                <a:latin typeface="Montserrat" panose="00000500000000000000" pitchFamily="2" charset="0"/>
              </a:rPr>
              <a:t> </a:t>
            </a:r>
            <a:r>
              <a:rPr lang="en-US" altLang="es-CO" sz="2200" dirty="0" err="1">
                <a:latin typeface="Montserrat" panose="00000500000000000000" pitchFamily="2" charset="0"/>
              </a:rPr>
              <a:t>aventurado</a:t>
            </a:r>
            <a:r>
              <a:rPr lang="en-US" altLang="es-CO" sz="2200" dirty="0">
                <a:latin typeface="Montserrat" panose="00000500000000000000" pitchFamily="2" charset="0"/>
              </a:rPr>
              <a:t> </a:t>
            </a:r>
            <a:r>
              <a:rPr lang="en-US" altLang="es-CO" sz="2200" dirty="0" err="1">
                <a:latin typeface="Montserrat" panose="00000500000000000000" pitchFamily="2" charset="0"/>
              </a:rPr>
              <a:t>pensar</a:t>
            </a:r>
            <a:r>
              <a:rPr lang="en-US" altLang="es-CO" sz="2200" dirty="0">
                <a:latin typeface="Montserrat" panose="00000500000000000000" pitchFamily="2" charset="0"/>
              </a:rPr>
              <a:t> que </a:t>
            </a:r>
            <a:r>
              <a:rPr lang="en-US" altLang="es-CO" sz="2200" dirty="0" err="1">
                <a:latin typeface="Montserrat" panose="00000500000000000000" pitchFamily="2" charset="0"/>
              </a:rPr>
              <a:t>existen</a:t>
            </a:r>
            <a:r>
              <a:rPr lang="en-US" altLang="es-CO" sz="2200" dirty="0">
                <a:latin typeface="Montserrat" panose="00000500000000000000" pitchFamily="2" charset="0"/>
              </a:rPr>
              <a:t> </a:t>
            </a:r>
            <a:r>
              <a:rPr lang="en-US" altLang="es-CO" sz="2200" dirty="0" err="1">
                <a:latin typeface="Montserrat" panose="00000500000000000000" pitchFamily="2" charset="0"/>
              </a:rPr>
              <a:t>trabajadores</a:t>
            </a:r>
            <a:r>
              <a:rPr lang="en-US" altLang="es-CO" sz="2200" dirty="0">
                <a:latin typeface="Montserrat" panose="00000500000000000000" pitchFamily="2" charset="0"/>
              </a:rPr>
              <a:t> que </a:t>
            </a:r>
            <a:r>
              <a:rPr lang="en-US" altLang="es-CO" sz="2200" dirty="0" err="1">
                <a:latin typeface="Montserrat" panose="00000500000000000000" pitchFamily="2" charset="0"/>
              </a:rPr>
              <a:t>reciprocan</a:t>
            </a:r>
            <a:r>
              <a:rPr lang="en-US" altLang="es-CO" sz="2200" dirty="0">
                <a:latin typeface="Montserrat" panose="00000500000000000000" pitchFamily="2" charset="0"/>
              </a:rPr>
              <a:t> un </a:t>
            </a:r>
            <a:r>
              <a:rPr lang="en-US" altLang="es-CO" sz="2200" dirty="0" err="1">
                <a:latin typeface="Montserrat" panose="00000500000000000000" pitchFamily="2" charset="0"/>
              </a:rPr>
              <a:t>salario</a:t>
            </a:r>
            <a:r>
              <a:rPr lang="en-US" altLang="es-CO" sz="2200" dirty="0">
                <a:latin typeface="Montserrat" panose="00000500000000000000" pitchFamily="2" charset="0"/>
              </a:rPr>
              <a:t> </a:t>
            </a:r>
            <a:r>
              <a:rPr lang="en-US" altLang="es-CO" sz="2200" dirty="0" err="1">
                <a:latin typeface="Montserrat" panose="00000500000000000000" pitchFamily="2" charset="0"/>
              </a:rPr>
              <a:t>más</a:t>
            </a:r>
            <a:r>
              <a:rPr lang="en-US" altLang="es-CO" sz="2200" dirty="0">
                <a:latin typeface="Montserrat" panose="00000500000000000000" pitchFamily="2" charset="0"/>
              </a:rPr>
              <a:t> alto con </a:t>
            </a:r>
            <a:r>
              <a:rPr lang="en-US" altLang="es-CO" sz="2200" dirty="0" err="1">
                <a:latin typeface="Montserrat" panose="00000500000000000000" pitchFamily="2" charset="0"/>
              </a:rPr>
              <a:t>más</a:t>
            </a:r>
            <a:r>
              <a:rPr lang="en-US" altLang="es-CO" sz="2200" dirty="0">
                <a:latin typeface="Montserrat" panose="00000500000000000000" pitchFamily="2" charset="0"/>
              </a:rPr>
              <a:t> </a:t>
            </a:r>
            <a:r>
              <a:rPr lang="en-US" altLang="es-CO" sz="2200" dirty="0" err="1">
                <a:latin typeface="Montserrat" panose="00000500000000000000" pitchFamily="2" charset="0"/>
              </a:rPr>
              <a:t>esfuerzo</a:t>
            </a:r>
            <a:r>
              <a:rPr lang="en-US" altLang="es-CO" sz="2200" dirty="0">
                <a:latin typeface="Montserrat" panose="00000500000000000000" pitchFamily="2" charset="0"/>
              </a:rPr>
              <a:t>.</a:t>
            </a:r>
          </a:p>
          <a:p>
            <a:pPr marL="342900" indent="-342900" algn="l">
              <a:buFontTx/>
              <a:buChar char="•"/>
            </a:pPr>
            <a:endParaRPr lang="en-US" altLang="es-CO" sz="2200" dirty="0">
              <a:latin typeface="Montserrat" panose="00000500000000000000" pitchFamily="2" charset="0"/>
            </a:endParaRPr>
          </a:p>
          <a:p>
            <a:pPr marL="342900" indent="-342900" algn="l">
              <a:buFontTx/>
              <a:buChar char="•"/>
            </a:pPr>
            <a:r>
              <a:rPr lang="en-US" altLang="es-CO" sz="2200" dirty="0">
                <a:latin typeface="Montserrat" panose="00000500000000000000" pitchFamily="2" charset="0"/>
              </a:rPr>
              <a:t>Sin embargo, no se </a:t>
            </a:r>
            <a:r>
              <a:rPr lang="en-US" altLang="es-CO" sz="2200" dirty="0" err="1">
                <a:latin typeface="Montserrat" panose="00000500000000000000" pitchFamily="2" charset="0"/>
              </a:rPr>
              <a:t>conocen</a:t>
            </a:r>
            <a:r>
              <a:rPr lang="en-US" altLang="es-CO" sz="2200" dirty="0">
                <a:latin typeface="Montserrat" panose="00000500000000000000" pitchFamily="2" charset="0"/>
              </a:rPr>
              <a:t> </a:t>
            </a:r>
            <a:r>
              <a:rPr lang="en-US" altLang="es-CO" sz="2200" dirty="0" err="1">
                <a:latin typeface="Montserrat" panose="00000500000000000000" pitchFamily="2" charset="0"/>
              </a:rPr>
              <a:t>muy</a:t>
            </a:r>
            <a:r>
              <a:rPr lang="en-US" altLang="es-CO" sz="2200" dirty="0">
                <a:latin typeface="Montserrat" panose="00000500000000000000" pitchFamily="2" charset="0"/>
              </a:rPr>
              <a:t> bien </a:t>
            </a:r>
            <a:r>
              <a:rPr lang="en-US" altLang="es-CO" sz="2200" dirty="0" err="1">
                <a:latin typeface="Montserrat" panose="00000500000000000000" pitchFamily="2" charset="0"/>
              </a:rPr>
              <a:t>los</a:t>
            </a:r>
            <a:r>
              <a:rPr lang="en-US" altLang="es-CO" sz="2200" dirty="0">
                <a:latin typeface="Montserrat" panose="00000500000000000000" pitchFamily="2" charset="0"/>
              </a:rPr>
              <a:t> </a:t>
            </a:r>
            <a:r>
              <a:rPr lang="en-US" altLang="es-CO" sz="2200" dirty="0" err="1">
                <a:latin typeface="Montserrat" panose="00000500000000000000" pitchFamily="2" charset="0"/>
              </a:rPr>
              <a:t>determinantes</a:t>
            </a:r>
            <a:r>
              <a:rPr lang="en-US" altLang="es-CO" sz="2200" dirty="0">
                <a:latin typeface="Montserrat" panose="00000500000000000000" pitchFamily="2" charset="0"/>
              </a:rPr>
              <a:t> (</a:t>
            </a:r>
            <a:r>
              <a:rPr lang="en-US" altLang="es-CO" sz="2200" dirty="0" err="1">
                <a:latin typeface="Montserrat" panose="00000500000000000000" pitchFamily="2" charset="0"/>
              </a:rPr>
              <a:t>ni</a:t>
            </a:r>
            <a:r>
              <a:rPr lang="en-US" altLang="es-CO" sz="2200" dirty="0">
                <a:latin typeface="Montserrat" panose="00000500000000000000" pitchFamily="2" charset="0"/>
              </a:rPr>
              <a:t> la </a:t>
            </a:r>
            <a:r>
              <a:rPr lang="en-US" altLang="es-CO" sz="2200" dirty="0" err="1">
                <a:latin typeface="Montserrat" panose="00000500000000000000" pitchFamily="2" charset="0"/>
              </a:rPr>
              <a:t>prevalencia</a:t>
            </a:r>
            <a:r>
              <a:rPr lang="en-US" altLang="es-CO" sz="2200" dirty="0">
                <a:latin typeface="Montserrat" panose="00000500000000000000" pitchFamily="2" charset="0"/>
              </a:rPr>
              <a:t>) del </a:t>
            </a:r>
            <a:r>
              <a:rPr lang="en-US" altLang="es-CO" sz="2200" dirty="0" err="1">
                <a:latin typeface="Montserrat" panose="00000500000000000000" pitchFamily="2" charset="0"/>
              </a:rPr>
              <a:t>esfuerzo</a:t>
            </a:r>
            <a:r>
              <a:rPr lang="en-US" altLang="es-CO" sz="2200" dirty="0">
                <a:latin typeface="Montserrat" panose="00000500000000000000" pitchFamily="2" charset="0"/>
              </a:rPr>
              <a:t> </a:t>
            </a:r>
            <a:r>
              <a:rPr lang="en-US" altLang="es-CO" sz="2200" dirty="0" err="1">
                <a:latin typeface="Montserrat" panose="00000500000000000000" pitchFamily="2" charset="0"/>
              </a:rPr>
              <a:t>recíproco</a:t>
            </a:r>
            <a:r>
              <a:rPr lang="en-US" altLang="es-CO" sz="2200" dirty="0">
                <a:latin typeface="Montserrat" panose="00000500000000000000" pitchFamily="2" charset="0"/>
              </a:rPr>
              <a:t>.</a:t>
            </a:r>
          </a:p>
          <a:p>
            <a:pPr marL="342900" indent="-342900" algn="l">
              <a:buFontTx/>
              <a:buChar char="•"/>
            </a:pPr>
            <a:endParaRPr lang="en-US" altLang="es-CO" sz="2200" dirty="0">
              <a:latin typeface="Montserrat" panose="00000500000000000000" pitchFamily="2" charset="0"/>
            </a:endParaRPr>
          </a:p>
          <a:p>
            <a:pPr marL="342900" indent="-342900" algn="l">
              <a:buFontTx/>
              <a:buChar char="•"/>
            </a:pPr>
            <a:r>
              <a:rPr lang="en-US" altLang="es-CO" sz="2200" dirty="0">
                <a:latin typeface="Montserrat" panose="00000500000000000000" pitchFamily="2" charset="0"/>
              </a:rPr>
              <a:t>Este </a:t>
            </a:r>
            <a:r>
              <a:rPr lang="en-US" altLang="es-CO" sz="2200" dirty="0" err="1">
                <a:latin typeface="Montserrat" panose="00000500000000000000" pitchFamily="2" charset="0"/>
              </a:rPr>
              <a:t>proyecto</a:t>
            </a:r>
            <a:r>
              <a:rPr lang="en-US" altLang="es-CO" sz="2200" dirty="0">
                <a:latin typeface="Montserrat" panose="00000500000000000000" pitchFamily="2" charset="0"/>
              </a:rPr>
              <a:t> </a:t>
            </a:r>
            <a:r>
              <a:rPr lang="en-US" altLang="es-CO" sz="2200" dirty="0" err="1">
                <a:latin typeface="Montserrat" panose="00000500000000000000" pitchFamily="2" charset="0"/>
              </a:rPr>
              <a:t>investiga</a:t>
            </a:r>
            <a:r>
              <a:rPr lang="en-US" altLang="es-CO" sz="2200" dirty="0">
                <a:latin typeface="Montserrat" panose="00000500000000000000" pitchFamily="2" charset="0"/>
              </a:rPr>
              <a:t> </a:t>
            </a:r>
            <a:r>
              <a:rPr lang="en-US" altLang="es-CO" sz="2200" dirty="0" err="1">
                <a:latin typeface="Montserrat" panose="00000500000000000000" pitchFamily="2" charset="0"/>
              </a:rPr>
              <a:t>el</a:t>
            </a:r>
            <a:r>
              <a:rPr lang="en-US" altLang="es-CO" sz="2200" dirty="0">
                <a:latin typeface="Montserrat" panose="00000500000000000000" pitchFamily="2" charset="0"/>
              </a:rPr>
              <a:t> </a:t>
            </a:r>
            <a:r>
              <a:rPr lang="en-US" altLang="es-CO" sz="2200" dirty="0" err="1">
                <a:latin typeface="Montserrat" panose="00000500000000000000" pitchFamily="2" charset="0"/>
              </a:rPr>
              <a:t>papel</a:t>
            </a:r>
            <a:r>
              <a:rPr lang="en-US" altLang="es-CO" sz="2200" dirty="0">
                <a:latin typeface="Montserrat" panose="00000500000000000000" pitchFamily="2" charset="0"/>
              </a:rPr>
              <a:t> de las </a:t>
            </a:r>
            <a:r>
              <a:rPr lang="en-US" altLang="es-CO" sz="2200" dirty="0" err="1">
                <a:latin typeface="Montserrat" panose="00000500000000000000" pitchFamily="2" charset="0"/>
              </a:rPr>
              <a:t>percepciones</a:t>
            </a:r>
            <a:r>
              <a:rPr lang="en-US" altLang="es-CO" sz="2200" dirty="0">
                <a:latin typeface="Montserrat" panose="00000500000000000000" pitchFamily="2" charset="0"/>
              </a:rPr>
              <a:t> de </a:t>
            </a:r>
            <a:r>
              <a:rPr lang="en-US" altLang="es-CO" sz="2200" dirty="0" err="1">
                <a:latin typeface="Montserrat" panose="00000500000000000000" pitchFamily="2" charset="0"/>
              </a:rPr>
              <a:t>justicia</a:t>
            </a:r>
            <a:r>
              <a:rPr lang="en-US" altLang="es-CO" sz="2200" dirty="0">
                <a:latin typeface="Montserrat" panose="00000500000000000000" pitchFamily="2" charset="0"/>
              </a:rPr>
              <a:t> y </a:t>
            </a:r>
            <a:r>
              <a:rPr lang="en-US" altLang="es-CO" sz="2200" dirty="0" err="1">
                <a:latin typeface="Montserrat" panose="00000500000000000000" pitchFamily="2" charset="0"/>
              </a:rPr>
              <a:t>preferencias</a:t>
            </a:r>
            <a:r>
              <a:rPr lang="en-US" altLang="es-CO" sz="2200" dirty="0">
                <a:latin typeface="Montserrat" panose="00000500000000000000" pitchFamily="2" charset="0"/>
              </a:rPr>
              <a:t> </a:t>
            </a:r>
            <a:r>
              <a:rPr lang="en-US" altLang="es-CO" sz="2200" dirty="0" err="1">
                <a:latin typeface="Montserrat" panose="00000500000000000000" pitchFamily="2" charset="0"/>
              </a:rPr>
              <a:t>sociales</a:t>
            </a:r>
            <a:r>
              <a:rPr lang="en-US" altLang="es-CO" sz="2200" dirty="0">
                <a:latin typeface="Montserrat" panose="00000500000000000000" pitchFamily="2" charset="0"/>
              </a:rPr>
              <a:t> </a:t>
            </a:r>
            <a:r>
              <a:rPr lang="en-US" altLang="es-CO" sz="2200" dirty="0" err="1">
                <a:latin typeface="Montserrat" panose="00000500000000000000" pitchFamily="2" charset="0"/>
              </a:rPr>
              <a:t>como</a:t>
            </a:r>
            <a:r>
              <a:rPr lang="en-US" altLang="es-CO" sz="2200" dirty="0">
                <a:latin typeface="Montserrat" panose="00000500000000000000" pitchFamily="2" charset="0"/>
              </a:rPr>
              <a:t> </a:t>
            </a:r>
            <a:r>
              <a:rPr lang="en-US" altLang="es-CO" sz="2200" dirty="0" err="1">
                <a:latin typeface="Montserrat" panose="00000500000000000000" pitchFamily="2" charset="0"/>
              </a:rPr>
              <a:t>determinantes</a:t>
            </a:r>
            <a:r>
              <a:rPr lang="en-US" altLang="es-CO" sz="2200" dirty="0">
                <a:latin typeface="Montserrat" panose="00000500000000000000" pitchFamily="2" charset="0"/>
              </a:rPr>
              <a:t> de la </a:t>
            </a:r>
            <a:r>
              <a:rPr lang="en-US" altLang="es-CO" sz="2200" dirty="0" err="1">
                <a:latin typeface="Montserrat" panose="00000500000000000000" pitchFamily="2" charset="0"/>
              </a:rPr>
              <a:t>decisión</a:t>
            </a:r>
            <a:r>
              <a:rPr lang="en-US" altLang="es-CO" sz="2200" dirty="0">
                <a:latin typeface="Montserrat" panose="00000500000000000000" pitchFamily="2" charset="0"/>
              </a:rPr>
              <a:t> de </a:t>
            </a:r>
            <a:r>
              <a:rPr lang="en-US" altLang="es-CO" sz="2200" dirty="0" err="1">
                <a:latin typeface="Montserrat" panose="00000500000000000000" pitchFamily="2" charset="0"/>
              </a:rPr>
              <a:t>reciprocar</a:t>
            </a:r>
            <a:r>
              <a:rPr lang="en-US" altLang="es-CO" sz="2200" dirty="0">
                <a:latin typeface="Montserrat" panose="00000500000000000000" pitchFamily="2" charset="0"/>
              </a:rPr>
              <a:t> </a:t>
            </a:r>
            <a:r>
              <a:rPr lang="en-US" altLang="es-CO" sz="2200" dirty="0" err="1">
                <a:latin typeface="Montserrat" panose="00000500000000000000" pitchFamily="2" charset="0"/>
              </a:rPr>
              <a:t>salarios</a:t>
            </a:r>
            <a:r>
              <a:rPr lang="en-US" altLang="es-CO" sz="2200" dirty="0">
                <a:latin typeface="Montserrat" panose="00000500000000000000" pitchFamily="2" charset="0"/>
              </a:rPr>
              <a:t> </a:t>
            </a:r>
            <a:r>
              <a:rPr lang="en-US" altLang="es-CO" sz="2200" dirty="0" err="1">
                <a:latin typeface="Montserrat" panose="00000500000000000000" pitchFamily="2" charset="0"/>
              </a:rPr>
              <a:t>más</a:t>
            </a:r>
            <a:r>
              <a:rPr lang="en-US" altLang="es-CO" sz="2200" dirty="0">
                <a:latin typeface="Montserrat" panose="00000500000000000000" pitchFamily="2" charset="0"/>
              </a:rPr>
              <a:t> altos. </a:t>
            </a:r>
          </a:p>
        </p:txBody>
      </p:sp>
      <p:sp>
        <p:nvSpPr>
          <p:cNvPr id="83971" name="Title 1">
            <a:extLst>
              <a:ext uri="{FF2B5EF4-FFF2-40B4-BE49-F238E27FC236}">
                <a16:creationId xmlns:a16="http://schemas.microsoft.com/office/drawing/2014/main" id="{830473F2-3F87-7984-5935-A6DB3D9C9010}"/>
              </a:ext>
            </a:extLst>
          </p:cNvPr>
          <p:cNvSpPr txBox="1">
            <a:spLocks/>
          </p:cNvSpPr>
          <p:nvPr/>
        </p:nvSpPr>
        <p:spPr bwMode="auto">
          <a:xfrm>
            <a:off x="2057400" y="457200"/>
            <a:ext cx="69929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>
              <a:lnSpc>
                <a:spcPct val="90000"/>
              </a:lnSpc>
              <a:spcBef>
                <a:spcPts val="750"/>
              </a:spcBef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defRPr sz="15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defRPr sz="13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defRPr sz="13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s-CO" sz="3300" b="1">
                <a:solidFill>
                  <a:srgbClr val="000000"/>
                </a:solidFill>
                <a:latin typeface="Montserrat" panose="00000500000000000000" pitchFamily="2" charset="0"/>
              </a:rPr>
              <a:t>Introducción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7C57C-D61F-CC65-1854-315D767AC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1190" y="1440612"/>
            <a:ext cx="8610600" cy="4191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Montserrat" panose="00000500000000000000" pitchFamily="2" charset="0"/>
              </a:rPr>
              <a:t>Proyecto </a:t>
            </a:r>
            <a:r>
              <a:rPr lang="en-US" dirty="0" err="1">
                <a:latin typeface="Montserrat" panose="00000500000000000000" pitchFamily="2" charset="0"/>
              </a:rPr>
              <a:t>en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colaboración</a:t>
            </a:r>
            <a:r>
              <a:rPr lang="en-US" dirty="0">
                <a:latin typeface="Montserrat" panose="00000500000000000000" pitchFamily="2" charset="0"/>
              </a:rPr>
              <a:t> con </a:t>
            </a:r>
            <a:r>
              <a:rPr lang="en-US" dirty="0" err="1">
                <a:latin typeface="Montserrat" panose="00000500000000000000" pitchFamily="2" charset="0"/>
              </a:rPr>
              <a:t>una</a:t>
            </a:r>
            <a:r>
              <a:rPr lang="en-US" dirty="0">
                <a:latin typeface="Montserrat" panose="00000500000000000000" pitchFamily="2" charset="0"/>
              </a:rPr>
              <a:t> casa editorial </a:t>
            </a:r>
            <a:r>
              <a:rPr lang="en-US" dirty="0" err="1">
                <a:latin typeface="Montserrat" panose="00000500000000000000" pitchFamily="2" charset="0"/>
              </a:rPr>
              <a:t>durante</a:t>
            </a:r>
            <a:r>
              <a:rPr lang="en-US" dirty="0">
                <a:latin typeface="Montserrat" panose="00000500000000000000" pitchFamily="2" charset="0"/>
              </a:rPr>
              <a:t> el </a:t>
            </a:r>
            <a:r>
              <a:rPr lang="en-US" dirty="0" err="1">
                <a:latin typeface="Montserrat" panose="00000500000000000000" pitchFamily="2" charset="0"/>
              </a:rPr>
              <a:t>lanzamiento</a:t>
            </a:r>
            <a:r>
              <a:rPr lang="en-US" dirty="0">
                <a:latin typeface="Montserrat" panose="00000500000000000000" pitchFamily="2" charset="0"/>
              </a:rPr>
              <a:t> de un </a:t>
            </a:r>
            <a:r>
              <a:rPr lang="en-US" dirty="0" err="1">
                <a:latin typeface="Montserrat" panose="00000500000000000000" pitchFamily="2" charset="0"/>
              </a:rPr>
              <a:t>nuevo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diario</a:t>
            </a:r>
            <a:r>
              <a:rPr lang="en-US" dirty="0">
                <a:latin typeface="Montserrat" panose="00000500000000000000" pitchFamily="2" charset="0"/>
              </a:rPr>
              <a:t>.</a:t>
            </a:r>
          </a:p>
          <a:p>
            <a:pPr>
              <a:defRPr/>
            </a:pPr>
            <a:endParaRPr lang="en-US" dirty="0">
              <a:latin typeface="Montserrat" panose="00000500000000000000" pitchFamily="2" charset="0"/>
            </a:endParaRPr>
          </a:p>
          <a:p>
            <a:pPr>
              <a:defRPr/>
            </a:pPr>
            <a:r>
              <a:rPr lang="en-US" dirty="0">
                <a:latin typeface="Montserrat" panose="00000500000000000000" pitchFamily="2" charset="0"/>
              </a:rPr>
              <a:t>Se </a:t>
            </a:r>
            <a:r>
              <a:rPr lang="en-US" dirty="0" err="1">
                <a:latin typeface="Montserrat" panose="00000500000000000000" pitchFamily="2" charset="0"/>
              </a:rPr>
              <a:t>promociona</a:t>
            </a:r>
            <a:r>
              <a:rPr lang="en-US" dirty="0">
                <a:latin typeface="Montserrat" panose="00000500000000000000" pitchFamily="2" charset="0"/>
              </a:rPr>
              <a:t> el </a:t>
            </a:r>
            <a:r>
              <a:rPr lang="en-US" dirty="0" err="1">
                <a:latin typeface="Montserrat" panose="00000500000000000000" pitchFamily="2" charset="0"/>
              </a:rPr>
              <a:t>diario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repartiendo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copias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gratuitas</a:t>
            </a:r>
            <a:r>
              <a:rPr lang="en-US" dirty="0">
                <a:latin typeface="Montserrat" panose="00000500000000000000" pitchFamily="2" charset="0"/>
              </a:rPr>
              <a:t> a lo largo de 3 </a:t>
            </a:r>
            <a:r>
              <a:rPr lang="en-US" dirty="0" err="1">
                <a:latin typeface="Montserrat" panose="00000500000000000000" pitchFamily="2" charset="0"/>
              </a:rPr>
              <a:t>meses</a:t>
            </a:r>
            <a:r>
              <a:rPr lang="en-US" dirty="0">
                <a:latin typeface="Montserrat" panose="00000500000000000000" pitchFamily="2" charset="0"/>
              </a:rPr>
              <a:t> (Zurich)</a:t>
            </a:r>
          </a:p>
          <a:p>
            <a:pPr>
              <a:defRPr/>
            </a:pPr>
            <a:endParaRPr lang="en-US" dirty="0">
              <a:latin typeface="Montserrat" panose="00000500000000000000" pitchFamily="2" charset="0"/>
            </a:endParaRPr>
          </a:p>
          <a:p>
            <a:pPr>
              <a:defRPr/>
            </a:pPr>
            <a:r>
              <a:rPr lang="en-US" dirty="0">
                <a:latin typeface="Montserrat" panose="00000500000000000000" pitchFamily="2" charset="0"/>
              </a:rPr>
              <a:t>El </a:t>
            </a:r>
            <a:r>
              <a:rPr lang="en-US" dirty="0" err="1">
                <a:latin typeface="Montserrat" panose="00000500000000000000" pitchFamily="2" charset="0"/>
              </a:rPr>
              <a:t>papel</a:t>
            </a:r>
            <a:r>
              <a:rPr lang="en-US" dirty="0">
                <a:latin typeface="Montserrat" panose="00000500000000000000" pitchFamily="2" charset="0"/>
              </a:rPr>
              <a:t> de </a:t>
            </a:r>
            <a:r>
              <a:rPr lang="en-US" dirty="0" err="1">
                <a:latin typeface="Montserrat" panose="00000500000000000000" pitchFamily="2" charset="0"/>
              </a:rPr>
              <a:t>los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trabajadores</a:t>
            </a:r>
            <a:r>
              <a:rPr lang="en-US" dirty="0">
                <a:latin typeface="Montserrat" panose="00000500000000000000" pitchFamily="2" charset="0"/>
              </a:rPr>
              <a:t> (</a:t>
            </a:r>
            <a:r>
              <a:rPr lang="en-US" dirty="0" err="1">
                <a:latin typeface="Montserrat" panose="00000500000000000000" pitchFamily="2" charset="0"/>
              </a:rPr>
              <a:t>temporales</a:t>
            </a:r>
            <a:r>
              <a:rPr lang="en-US" dirty="0">
                <a:latin typeface="Montserrat" panose="00000500000000000000" pitchFamily="2" charset="0"/>
              </a:rPr>
              <a:t>) </a:t>
            </a:r>
            <a:r>
              <a:rPr lang="en-US" dirty="0" err="1">
                <a:latin typeface="Montserrat" panose="00000500000000000000" pitchFamily="2" charset="0"/>
              </a:rPr>
              <a:t>es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distibuir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dichas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copias</a:t>
            </a:r>
            <a:r>
              <a:rPr lang="en-US" dirty="0">
                <a:latin typeface="Montserrat" panose="00000500000000000000" pitchFamily="2" charset="0"/>
              </a:rPr>
              <a:t>.</a:t>
            </a:r>
          </a:p>
          <a:p>
            <a:pPr marL="0" indent="0">
              <a:buNone/>
              <a:defRPr/>
            </a:pPr>
            <a:endParaRPr lang="en-US" dirty="0">
              <a:latin typeface="Montserrat" panose="00000500000000000000" pitchFamily="2" charset="0"/>
            </a:endParaRPr>
          </a:p>
          <a:p>
            <a:pPr marL="0" indent="0">
              <a:buNone/>
              <a:defRPr/>
            </a:pPr>
            <a:endParaRPr lang="en-US" dirty="0">
              <a:latin typeface="Montserrat" panose="00000500000000000000" pitchFamily="2" charset="0"/>
            </a:endParaRPr>
          </a:p>
          <a:p>
            <a:pPr>
              <a:defRPr/>
            </a:pPr>
            <a:endParaRPr lang="en-US" dirty="0">
              <a:latin typeface="Montserrat" panose="00000500000000000000" pitchFamily="2" charset="0"/>
            </a:endParaRPr>
          </a:p>
          <a:p>
            <a:pPr>
              <a:defRPr/>
            </a:pPr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84995" name="Title 1">
            <a:extLst>
              <a:ext uri="{FF2B5EF4-FFF2-40B4-BE49-F238E27FC236}">
                <a16:creationId xmlns:a16="http://schemas.microsoft.com/office/drawing/2014/main" id="{F276F2A0-8165-2177-44D6-999035653DAD}"/>
              </a:ext>
            </a:extLst>
          </p:cNvPr>
          <p:cNvSpPr txBox="1">
            <a:spLocks/>
          </p:cNvSpPr>
          <p:nvPr/>
        </p:nvSpPr>
        <p:spPr bwMode="auto">
          <a:xfrm>
            <a:off x="1461191" y="373812"/>
            <a:ext cx="69929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3738" indent="-268288" defTabSz="68580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8388" indent="-215900" defTabSz="6858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93838" indent="-212725" defTabSz="6858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19288" indent="-212725" defTabSz="6858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376488" indent="-21272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33688" indent="-21272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290888" indent="-21272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48088" indent="-21272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O" sz="3300" b="1">
                <a:solidFill>
                  <a:srgbClr val="000000"/>
                </a:solidFill>
                <a:latin typeface="Montserrat" panose="00000500000000000000" pitchFamily="2" charset="0"/>
              </a:rPr>
              <a:t>Contexto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45FFF-8594-1C40-382A-4B8680E69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9763" y="1371600"/>
            <a:ext cx="8610600" cy="41910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z="2400" dirty="0" err="1">
                <a:latin typeface="Montserrat" panose="00000500000000000000" pitchFamily="2" charset="0"/>
              </a:rPr>
              <a:t>Trabajadores</a:t>
            </a:r>
            <a:r>
              <a:rPr lang="en-US" sz="2400" dirty="0">
                <a:latin typeface="Montserrat" panose="00000500000000000000" pitchFamily="2" charset="0"/>
              </a:rPr>
              <a:t> </a:t>
            </a:r>
            <a:r>
              <a:rPr lang="en-US" sz="2400" dirty="0" err="1">
                <a:latin typeface="Montserrat" panose="00000500000000000000" pitchFamily="2" charset="0"/>
              </a:rPr>
              <a:t>tienen</a:t>
            </a:r>
            <a:r>
              <a:rPr lang="en-US" sz="2400" dirty="0">
                <a:latin typeface="Montserrat" panose="00000500000000000000" pitchFamily="2" charset="0"/>
              </a:rPr>
              <a:t> que </a:t>
            </a:r>
            <a:r>
              <a:rPr lang="en-US" sz="2400" dirty="0" err="1">
                <a:latin typeface="Montserrat" panose="00000500000000000000" pitchFamily="2" charset="0"/>
              </a:rPr>
              <a:t>indicar</a:t>
            </a:r>
            <a:r>
              <a:rPr lang="en-US" sz="2400" dirty="0">
                <a:latin typeface="Montserrat" panose="00000500000000000000" pitchFamily="2" charset="0"/>
              </a:rPr>
              <a:t> </a:t>
            </a:r>
            <a:r>
              <a:rPr lang="en-US" sz="2400" dirty="0" err="1">
                <a:latin typeface="Montserrat" panose="00000500000000000000" pitchFamily="2" charset="0"/>
              </a:rPr>
              <a:t>su</a:t>
            </a:r>
            <a:r>
              <a:rPr lang="en-US" sz="2400" dirty="0">
                <a:latin typeface="Montserrat" panose="00000500000000000000" pitchFamily="2" charset="0"/>
              </a:rPr>
              <a:t> </a:t>
            </a:r>
            <a:r>
              <a:rPr lang="en-US" sz="2400" dirty="0" err="1">
                <a:latin typeface="Montserrat" panose="00000500000000000000" pitchFamily="2" charset="0"/>
              </a:rPr>
              <a:t>disponibilidad</a:t>
            </a:r>
            <a:r>
              <a:rPr lang="en-US" sz="2400" dirty="0">
                <a:latin typeface="Montserrat" panose="00000500000000000000" pitchFamily="2" charset="0"/>
              </a:rPr>
              <a:t> </a:t>
            </a:r>
            <a:r>
              <a:rPr lang="en-US" sz="2400" dirty="0" err="1">
                <a:latin typeface="Montserrat" panose="00000500000000000000" pitchFamily="2" charset="0"/>
              </a:rPr>
              <a:t>en</a:t>
            </a:r>
            <a:r>
              <a:rPr lang="en-US" sz="2400" dirty="0">
                <a:latin typeface="Montserrat" panose="00000500000000000000" pitchFamily="2" charset="0"/>
              </a:rPr>
              <a:t> </a:t>
            </a:r>
            <a:r>
              <a:rPr lang="en-US" sz="2400" dirty="0" err="1">
                <a:latin typeface="Montserrat" panose="00000500000000000000" pitchFamily="2" charset="0"/>
              </a:rPr>
              <a:t>cuanto</a:t>
            </a:r>
            <a:r>
              <a:rPr lang="en-US" sz="2400" dirty="0">
                <a:latin typeface="Montserrat" panose="00000500000000000000" pitchFamily="2" charset="0"/>
              </a:rPr>
              <a:t> a </a:t>
            </a:r>
            <a:r>
              <a:rPr lang="en-US" sz="2400" dirty="0" err="1">
                <a:latin typeface="Montserrat" panose="00000500000000000000" pitchFamily="2" charset="0"/>
              </a:rPr>
              <a:t>días</a:t>
            </a:r>
            <a:r>
              <a:rPr lang="en-US" sz="2400" dirty="0">
                <a:latin typeface="Montserrat" panose="00000500000000000000" pitchFamily="2" charset="0"/>
              </a:rPr>
              <a:t>.</a:t>
            </a:r>
          </a:p>
          <a:p>
            <a:pPr>
              <a:defRPr/>
            </a:pPr>
            <a:endParaRPr lang="en-US" sz="2400" dirty="0">
              <a:latin typeface="Montserrat" panose="00000500000000000000" pitchFamily="2" charset="0"/>
            </a:endParaRPr>
          </a:p>
          <a:p>
            <a:pPr>
              <a:defRPr/>
            </a:pPr>
            <a:r>
              <a:rPr lang="en-US" sz="2400" dirty="0" err="1">
                <a:latin typeface="Montserrat" panose="00000500000000000000" pitchFamily="2" charset="0"/>
              </a:rPr>
              <a:t>Solamente</a:t>
            </a:r>
            <a:r>
              <a:rPr lang="en-US" sz="2400" dirty="0">
                <a:latin typeface="Montserrat" panose="00000500000000000000" pitchFamily="2" charset="0"/>
              </a:rPr>
              <a:t> de lunes a </a:t>
            </a:r>
            <a:r>
              <a:rPr lang="en-US" sz="2400" dirty="0" err="1">
                <a:latin typeface="Montserrat" panose="00000500000000000000" pitchFamily="2" charset="0"/>
              </a:rPr>
              <a:t>viernes</a:t>
            </a:r>
            <a:r>
              <a:rPr lang="en-US" sz="2400" dirty="0">
                <a:latin typeface="Montserrat" panose="00000500000000000000" pitchFamily="2" charset="0"/>
              </a:rPr>
              <a:t>, de 4p a 7p.</a:t>
            </a:r>
          </a:p>
          <a:p>
            <a:pPr>
              <a:defRPr/>
            </a:pPr>
            <a:endParaRPr lang="en-US" sz="2400" dirty="0">
              <a:latin typeface="Montserrat" panose="00000500000000000000" pitchFamily="2" charset="0"/>
            </a:endParaRPr>
          </a:p>
          <a:p>
            <a:pPr>
              <a:defRPr/>
            </a:pPr>
            <a:r>
              <a:rPr lang="en-US" sz="2400" dirty="0">
                <a:latin typeface="Montserrat" panose="00000500000000000000" pitchFamily="2" charset="0"/>
              </a:rPr>
              <a:t>El </a:t>
            </a:r>
            <a:r>
              <a:rPr lang="en-US" sz="2400" dirty="0" err="1">
                <a:latin typeface="Montserrat" panose="00000500000000000000" pitchFamily="2" charset="0"/>
              </a:rPr>
              <a:t>salario</a:t>
            </a:r>
            <a:r>
              <a:rPr lang="en-US" sz="2400" dirty="0">
                <a:latin typeface="Montserrat" panose="00000500000000000000" pitchFamily="2" charset="0"/>
              </a:rPr>
              <a:t> </a:t>
            </a:r>
            <a:r>
              <a:rPr lang="en-US" sz="2400" dirty="0" err="1">
                <a:latin typeface="Montserrat" panose="00000500000000000000" pitchFamily="2" charset="0"/>
              </a:rPr>
              <a:t>acordado</a:t>
            </a:r>
            <a:r>
              <a:rPr lang="en-US" sz="2400" dirty="0">
                <a:latin typeface="Montserrat" panose="00000500000000000000" pitchFamily="2" charset="0"/>
              </a:rPr>
              <a:t> </a:t>
            </a:r>
            <a:r>
              <a:rPr lang="en-US" sz="2400" dirty="0" err="1">
                <a:latin typeface="Montserrat" panose="00000500000000000000" pitchFamily="2" charset="0"/>
              </a:rPr>
              <a:t>es</a:t>
            </a:r>
            <a:r>
              <a:rPr lang="en-US" sz="2400" dirty="0">
                <a:latin typeface="Montserrat" panose="00000500000000000000" pitchFamily="2" charset="0"/>
              </a:rPr>
              <a:t> de CHF 22 </a:t>
            </a:r>
            <a:r>
              <a:rPr lang="en-US" sz="2400" dirty="0" err="1">
                <a:latin typeface="Montserrat" panose="00000500000000000000" pitchFamily="2" charset="0"/>
              </a:rPr>
              <a:t>por</a:t>
            </a:r>
            <a:r>
              <a:rPr lang="en-US" sz="2400" dirty="0">
                <a:latin typeface="Montserrat" panose="00000500000000000000" pitchFamily="2" charset="0"/>
              </a:rPr>
              <a:t> hora.</a:t>
            </a:r>
          </a:p>
          <a:p>
            <a:pPr>
              <a:defRPr/>
            </a:pPr>
            <a:endParaRPr lang="en-US" sz="2400" dirty="0">
              <a:latin typeface="Montserrat" panose="00000500000000000000" pitchFamily="2" charset="0"/>
            </a:endParaRPr>
          </a:p>
          <a:p>
            <a:pPr>
              <a:defRPr/>
            </a:pPr>
            <a:r>
              <a:rPr lang="en-US" sz="2400" dirty="0" err="1">
                <a:latin typeface="Montserrat" panose="00000500000000000000" pitchFamily="2" charset="0"/>
              </a:rPr>
              <a:t>Líderes</a:t>
            </a:r>
            <a:r>
              <a:rPr lang="en-US" sz="2400" dirty="0">
                <a:latin typeface="Montserrat" panose="00000500000000000000" pitchFamily="2" charset="0"/>
              </a:rPr>
              <a:t> de </a:t>
            </a:r>
            <a:r>
              <a:rPr lang="en-US" sz="2400" dirty="0" err="1">
                <a:latin typeface="Montserrat" panose="00000500000000000000" pitchFamily="2" charset="0"/>
              </a:rPr>
              <a:t>equipo</a:t>
            </a:r>
            <a:r>
              <a:rPr lang="en-US" sz="2400" dirty="0">
                <a:latin typeface="Montserrat" panose="00000500000000000000" pitchFamily="2" charset="0"/>
              </a:rPr>
              <a:t>:</a:t>
            </a:r>
          </a:p>
          <a:p>
            <a:pPr marL="0" indent="0">
              <a:buNone/>
              <a:defRPr/>
            </a:pPr>
            <a:r>
              <a:rPr lang="en-US" sz="2400" dirty="0">
                <a:latin typeface="Montserrat" panose="00000500000000000000" pitchFamily="2" charset="0"/>
              </a:rPr>
              <a:t>       - </a:t>
            </a:r>
            <a:r>
              <a:rPr lang="en-US" sz="2400" dirty="0" err="1">
                <a:latin typeface="Montserrat" panose="00000500000000000000" pitchFamily="2" charset="0"/>
              </a:rPr>
              <a:t>Aseguran</a:t>
            </a:r>
            <a:r>
              <a:rPr lang="en-US" sz="2400" dirty="0">
                <a:latin typeface="Montserrat" panose="00000500000000000000" pitchFamily="2" charset="0"/>
              </a:rPr>
              <a:t> </a:t>
            </a:r>
            <a:r>
              <a:rPr lang="en-US" sz="2400" dirty="0" err="1">
                <a:latin typeface="Montserrat" panose="00000500000000000000" pitchFamily="2" charset="0"/>
              </a:rPr>
              <a:t>abasto</a:t>
            </a:r>
            <a:r>
              <a:rPr lang="en-US" sz="2400" dirty="0">
                <a:latin typeface="Montserrat" panose="00000500000000000000" pitchFamily="2" charset="0"/>
              </a:rPr>
              <a:t> de </a:t>
            </a:r>
            <a:r>
              <a:rPr lang="en-US" sz="2400" dirty="0" err="1">
                <a:latin typeface="Montserrat" panose="00000500000000000000" pitchFamily="2" charset="0"/>
              </a:rPr>
              <a:t>diarios</a:t>
            </a:r>
            <a:endParaRPr lang="en-US" sz="2400" dirty="0">
              <a:latin typeface="Montserrat" panose="00000500000000000000" pitchFamily="2" charset="0"/>
            </a:endParaRPr>
          </a:p>
          <a:p>
            <a:pPr marL="0" indent="0">
              <a:buNone/>
              <a:defRPr/>
            </a:pPr>
            <a:r>
              <a:rPr lang="en-US" sz="2400" dirty="0">
                <a:latin typeface="Montserrat" panose="00000500000000000000" pitchFamily="2" charset="0"/>
              </a:rPr>
              <a:t>       - </a:t>
            </a:r>
            <a:r>
              <a:rPr lang="en-US" sz="2400" dirty="0" err="1">
                <a:latin typeface="Montserrat" panose="00000500000000000000" pitchFamily="2" charset="0"/>
              </a:rPr>
              <a:t>Aseguran</a:t>
            </a:r>
            <a:r>
              <a:rPr lang="en-US" sz="2400" dirty="0">
                <a:latin typeface="Montserrat" panose="00000500000000000000" pitchFamily="2" charset="0"/>
              </a:rPr>
              <a:t> que no se </a:t>
            </a:r>
            <a:r>
              <a:rPr lang="en-US" sz="2400" dirty="0" err="1">
                <a:latin typeface="Montserrat" panose="00000500000000000000" pitchFamily="2" charset="0"/>
              </a:rPr>
              <a:t>haga</a:t>
            </a:r>
            <a:r>
              <a:rPr lang="en-US" sz="2400" dirty="0">
                <a:latin typeface="Montserrat" panose="00000500000000000000" pitchFamily="2" charset="0"/>
              </a:rPr>
              <a:t> </a:t>
            </a:r>
            <a:r>
              <a:rPr lang="en-US" sz="2400" dirty="0" err="1">
                <a:latin typeface="Montserrat" panose="00000500000000000000" pitchFamily="2" charset="0"/>
              </a:rPr>
              <a:t>trampa</a:t>
            </a:r>
            <a:endParaRPr lang="en-US" sz="2400" dirty="0">
              <a:latin typeface="Montserrat" panose="00000500000000000000" pitchFamily="2" charset="0"/>
            </a:endParaRPr>
          </a:p>
          <a:p>
            <a:pPr marL="0" indent="0">
              <a:buNone/>
              <a:defRPr/>
            </a:pPr>
            <a:r>
              <a:rPr lang="en-US" sz="2400" dirty="0">
                <a:latin typeface="Montserrat" panose="00000500000000000000" pitchFamily="2" charset="0"/>
              </a:rPr>
              <a:t>       - </a:t>
            </a:r>
            <a:r>
              <a:rPr lang="en-US" sz="2400" dirty="0" err="1">
                <a:latin typeface="Montserrat" panose="00000500000000000000" pitchFamily="2" charset="0"/>
              </a:rPr>
              <a:t>Registran</a:t>
            </a:r>
            <a:r>
              <a:rPr lang="en-US" sz="2400" dirty="0">
                <a:latin typeface="Montserrat" panose="00000500000000000000" pitchFamily="2" charset="0"/>
              </a:rPr>
              <a:t> </a:t>
            </a:r>
            <a:r>
              <a:rPr lang="en-US" sz="2400" dirty="0" err="1">
                <a:latin typeface="Montserrat" panose="00000500000000000000" pitchFamily="2" charset="0"/>
              </a:rPr>
              <a:t>cuantas</a:t>
            </a:r>
            <a:r>
              <a:rPr lang="en-US" sz="2400" dirty="0">
                <a:latin typeface="Montserrat" panose="00000500000000000000" pitchFamily="2" charset="0"/>
              </a:rPr>
              <a:t> </a:t>
            </a:r>
            <a:r>
              <a:rPr lang="en-US" sz="2400" dirty="0" err="1">
                <a:latin typeface="Montserrat" panose="00000500000000000000" pitchFamily="2" charset="0"/>
              </a:rPr>
              <a:t>copias</a:t>
            </a:r>
            <a:r>
              <a:rPr lang="en-US" sz="2400" dirty="0">
                <a:latin typeface="Montserrat" panose="00000500000000000000" pitchFamily="2" charset="0"/>
              </a:rPr>
              <a:t> </a:t>
            </a:r>
            <a:r>
              <a:rPr lang="en-US" sz="2400" dirty="0" err="1">
                <a:latin typeface="Montserrat" panose="00000500000000000000" pitchFamily="2" charset="0"/>
              </a:rPr>
              <a:t>distribuye</a:t>
            </a:r>
            <a:r>
              <a:rPr lang="en-US" sz="2400" dirty="0">
                <a:latin typeface="Montserrat" panose="00000500000000000000" pitchFamily="2" charset="0"/>
              </a:rPr>
              <a:t> </a:t>
            </a:r>
            <a:r>
              <a:rPr lang="en-US" sz="2400" dirty="0" err="1">
                <a:latin typeface="Montserrat" panose="00000500000000000000" pitchFamily="2" charset="0"/>
              </a:rPr>
              <a:t>cada</a:t>
            </a:r>
            <a:r>
              <a:rPr lang="en-US" sz="2400" dirty="0">
                <a:latin typeface="Montserrat" panose="00000500000000000000" pitchFamily="2" charset="0"/>
              </a:rPr>
              <a:t> </a:t>
            </a:r>
            <a:r>
              <a:rPr lang="en-US" sz="2400" dirty="0" err="1">
                <a:latin typeface="Montserrat" panose="00000500000000000000" pitchFamily="2" charset="0"/>
              </a:rPr>
              <a:t>vendedor</a:t>
            </a:r>
            <a:r>
              <a:rPr lang="en-US" sz="2400" dirty="0">
                <a:latin typeface="Montserrat" panose="00000500000000000000" pitchFamily="2" charset="0"/>
              </a:rPr>
              <a:t> </a:t>
            </a:r>
            <a:r>
              <a:rPr lang="en-US" sz="2400" dirty="0" err="1">
                <a:latin typeface="Montserrat" panose="00000500000000000000" pitchFamily="2" charset="0"/>
              </a:rPr>
              <a:t>en</a:t>
            </a:r>
            <a:r>
              <a:rPr lang="en-US" sz="2400" dirty="0">
                <a:latin typeface="Montserrat" panose="00000500000000000000" pitchFamily="2" charset="0"/>
              </a:rPr>
              <a:t> un </a:t>
            </a:r>
            <a:r>
              <a:rPr lang="en-US" sz="2400" dirty="0" err="1">
                <a:latin typeface="Montserrat" panose="00000500000000000000" pitchFamily="2" charset="0"/>
              </a:rPr>
              <a:t>turno</a:t>
            </a:r>
            <a:r>
              <a:rPr lang="en-US" sz="2400" dirty="0">
                <a:latin typeface="Montserrat" panose="00000500000000000000" pitchFamily="2" charset="0"/>
              </a:rPr>
              <a:t>.</a:t>
            </a:r>
          </a:p>
          <a:p>
            <a:pPr>
              <a:defRPr/>
            </a:pPr>
            <a:endParaRPr lang="en-US" dirty="0">
              <a:latin typeface="Montserrat" panose="00000500000000000000" pitchFamily="2" charset="0"/>
            </a:endParaRPr>
          </a:p>
          <a:p>
            <a:pPr>
              <a:defRPr/>
            </a:pPr>
            <a:endParaRPr lang="en-US" dirty="0">
              <a:latin typeface="Montserrat" panose="00000500000000000000" pitchFamily="2" charset="0"/>
            </a:endParaRPr>
          </a:p>
          <a:p>
            <a:pPr>
              <a:defRPr/>
            </a:pPr>
            <a:endParaRPr lang="en-US" dirty="0">
              <a:latin typeface="Montserrat" panose="00000500000000000000" pitchFamily="2" charset="0"/>
            </a:endParaRPr>
          </a:p>
          <a:p>
            <a:pPr marL="0" indent="0">
              <a:buNone/>
              <a:defRPr/>
            </a:pPr>
            <a:endParaRPr lang="en-US" dirty="0">
              <a:latin typeface="Montserrat" panose="00000500000000000000" pitchFamily="2" charset="0"/>
            </a:endParaRPr>
          </a:p>
          <a:p>
            <a:pPr marL="0" indent="0">
              <a:buNone/>
              <a:defRPr/>
            </a:pPr>
            <a:endParaRPr lang="en-US" dirty="0">
              <a:latin typeface="Montserrat" panose="00000500000000000000" pitchFamily="2" charset="0"/>
            </a:endParaRPr>
          </a:p>
          <a:p>
            <a:pPr>
              <a:defRPr/>
            </a:pPr>
            <a:endParaRPr lang="en-US" dirty="0">
              <a:latin typeface="Montserrat" panose="00000500000000000000" pitchFamily="2" charset="0"/>
            </a:endParaRPr>
          </a:p>
          <a:p>
            <a:pPr>
              <a:defRPr/>
            </a:pPr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86019" name="Title 1">
            <a:extLst>
              <a:ext uri="{FF2B5EF4-FFF2-40B4-BE49-F238E27FC236}">
                <a16:creationId xmlns:a16="http://schemas.microsoft.com/office/drawing/2014/main" id="{1F6AAD63-7E12-8F50-662D-0C075DECC551}"/>
              </a:ext>
            </a:extLst>
          </p:cNvPr>
          <p:cNvSpPr txBox="1">
            <a:spLocks/>
          </p:cNvSpPr>
          <p:nvPr/>
        </p:nvSpPr>
        <p:spPr bwMode="auto">
          <a:xfrm>
            <a:off x="1909764" y="304800"/>
            <a:ext cx="69929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3738" indent="-268288" defTabSz="68580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8388" indent="-215900" defTabSz="6858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93838" indent="-212725" defTabSz="6858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19288" indent="-212725" defTabSz="6858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376488" indent="-21272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33688" indent="-21272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290888" indent="-21272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48088" indent="-21272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O" sz="3300" b="1">
                <a:solidFill>
                  <a:srgbClr val="000000"/>
                </a:solidFill>
                <a:latin typeface="Montserrat" panose="00000500000000000000" pitchFamily="2" charset="0"/>
              </a:rPr>
              <a:t>Contexto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D3266B6B-9C4F-DE62-CC6A-1F38316BB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0400" y="1295401"/>
            <a:ext cx="8077200" cy="4532313"/>
          </a:xfrm>
        </p:spPr>
        <p:txBody>
          <a:bodyPr/>
          <a:lstStyle/>
          <a:p>
            <a:pPr marL="0" indent="0">
              <a:buNone/>
              <a:defRPr/>
            </a:pPr>
            <a:endParaRPr lang="es-CO" dirty="0">
              <a:latin typeface="Montserrat" panose="00000500000000000000" pitchFamily="2" charset="0"/>
            </a:endParaRPr>
          </a:p>
          <a:p>
            <a:pPr>
              <a:defRPr/>
            </a:pPr>
            <a:endParaRPr lang="es-CO" dirty="0">
              <a:latin typeface="Montserrat" panose="00000500000000000000" pitchFamily="2" charset="0"/>
            </a:endParaRPr>
          </a:p>
          <a:p>
            <a:pPr>
              <a:defRPr/>
            </a:pPr>
            <a:endParaRPr lang="es-CO" dirty="0">
              <a:latin typeface="Montserrat" panose="00000500000000000000" pitchFamily="2" charset="0"/>
            </a:endParaRPr>
          </a:p>
          <a:p>
            <a:pPr>
              <a:defRPr/>
            </a:pPr>
            <a:endParaRPr lang="es-CO" dirty="0">
              <a:latin typeface="Montserrat" panose="00000500000000000000" pitchFamily="2" charset="0"/>
            </a:endParaRPr>
          </a:p>
        </p:txBody>
      </p:sp>
      <p:sp>
        <p:nvSpPr>
          <p:cNvPr id="87043" name="Title 1">
            <a:extLst>
              <a:ext uri="{FF2B5EF4-FFF2-40B4-BE49-F238E27FC236}">
                <a16:creationId xmlns:a16="http://schemas.microsoft.com/office/drawing/2014/main" id="{CAA9BC61-8FD6-47A2-3E1F-3D003E662BE4}"/>
              </a:ext>
            </a:extLst>
          </p:cNvPr>
          <p:cNvSpPr txBox="1">
            <a:spLocks/>
          </p:cNvSpPr>
          <p:nvPr/>
        </p:nvSpPr>
        <p:spPr bwMode="auto">
          <a:xfrm>
            <a:off x="722702" y="333556"/>
            <a:ext cx="69929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3738" indent="-268288" defTabSz="68580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8388" indent="-215900" defTabSz="6858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93838" indent="-212725" defTabSz="6858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19288" indent="-212725" defTabSz="6858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376488" indent="-21272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33688" indent="-21272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290888" indent="-21272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48088" indent="-21272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O" sz="3600" b="1" dirty="0" err="1">
                <a:solidFill>
                  <a:srgbClr val="000000"/>
                </a:solidFill>
                <a:latin typeface="Montserrat" panose="00000500000000000000" pitchFamily="2" charset="0"/>
              </a:rPr>
              <a:t>Diseño</a:t>
            </a:r>
            <a:r>
              <a:rPr lang="en-US" altLang="es-CO" sz="3600" b="1" dirty="0">
                <a:solidFill>
                  <a:srgbClr val="000000"/>
                </a:solidFill>
                <a:latin typeface="Montserrat" panose="00000500000000000000" pitchFamily="2" charset="0"/>
              </a:rPr>
              <a:t> experimental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A80FAA-6930-065A-8F1F-AF299FF8D66B}"/>
              </a:ext>
            </a:extLst>
          </p:cNvPr>
          <p:cNvSpPr txBox="1">
            <a:spLocks/>
          </p:cNvSpPr>
          <p:nvPr/>
        </p:nvSpPr>
        <p:spPr bwMode="auto">
          <a:xfrm>
            <a:off x="556284" y="1200510"/>
            <a:ext cx="10825432" cy="4191000"/>
          </a:xfrm>
          <a:prstGeom prst="rect">
            <a:avLst/>
          </a:prstGeom>
          <a:noFill/>
          <a:ln>
            <a:noFill/>
          </a:ln>
        </p:spPr>
        <p:txBody>
          <a:bodyPr lIns="85342" tIns="42672" rIns="85342" bIns="42672"/>
          <a:lstStyle>
            <a:lvl1pPr marL="320675" indent="-320675" algn="l" defTabSz="8524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3738" indent="-268288" algn="l" defTabSz="8524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068388" indent="-215900" algn="l" defTabSz="8524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493838" indent="-212725" algn="l" defTabSz="8524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919288" indent="-212725" algn="l" defTabSz="8524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cs typeface="+mn-cs"/>
              </a:defRPr>
            </a:lvl5pPr>
            <a:lvl6pPr marL="2376488" indent="-212725" algn="l" defTabSz="852488" rtl="0" fontAlgn="base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833688" indent="-212725" algn="l" defTabSz="852488" rtl="0" fontAlgn="base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290888" indent="-212725" algn="l" defTabSz="852488" rtl="0" fontAlgn="base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748088" indent="-212725" algn="l" defTabSz="852488" rtl="0" fontAlgn="base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Clr>
                <a:schemeClr val="tx1"/>
              </a:buClr>
              <a:defRPr/>
            </a:pPr>
            <a:r>
              <a:rPr lang="en-US" altLang="es-CO" kern="0" dirty="0">
                <a:latin typeface="Montserrat" panose="00000500000000000000" pitchFamily="2" charset="0"/>
              </a:rPr>
              <a:t>Control: </a:t>
            </a:r>
            <a:r>
              <a:rPr lang="en-US" altLang="es-CO" kern="0" dirty="0" err="1">
                <a:latin typeface="Montserrat" panose="00000500000000000000" pitchFamily="2" charset="0"/>
              </a:rPr>
              <a:t>trabajadores</a:t>
            </a:r>
            <a:r>
              <a:rPr lang="en-US" altLang="es-CO" kern="0" dirty="0">
                <a:latin typeface="Montserrat" panose="00000500000000000000" pitchFamily="2" charset="0"/>
              </a:rPr>
              <a:t> </a:t>
            </a:r>
            <a:r>
              <a:rPr lang="en-US" altLang="es-CO" kern="0" dirty="0" err="1">
                <a:latin typeface="Montserrat" panose="00000500000000000000" pitchFamily="2" charset="0"/>
              </a:rPr>
              <a:t>reciben</a:t>
            </a:r>
            <a:r>
              <a:rPr lang="en-US" altLang="es-CO" kern="0" dirty="0">
                <a:latin typeface="Montserrat" panose="00000500000000000000" pitchFamily="2" charset="0"/>
              </a:rPr>
              <a:t> </a:t>
            </a:r>
            <a:r>
              <a:rPr lang="en-US" altLang="es-CO" kern="0" dirty="0" err="1">
                <a:latin typeface="Montserrat" panose="00000500000000000000" pitchFamily="2" charset="0"/>
              </a:rPr>
              <a:t>salario</a:t>
            </a:r>
            <a:r>
              <a:rPr lang="en-US" altLang="es-CO" kern="0" dirty="0">
                <a:latin typeface="Montserrat" panose="00000500000000000000" pitchFamily="2" charset="0"/>
              </a:rPr>
              <a:t> regular </a:t>
            </a:r>
            <a:r>
              <a:rPr lang="en-US" altLang="es-CO" kern="0" dirty="0" err="1">
                <a:latin typeface="Montserrat" panose="00000500000000000000" pitchFamily="2" charset="0"/>
              </a:rPr>
              <a:t>por</a:t>
            </a:r>
            <a:r>
              <a:rPr lang="en-US" altLang="es-CO" kern="0" dirty="0">
                <a:latin typeface="Montserrat" panose="00000500000000000000" pitchFamily="2" charset="0"/>
              </a:rPr>
              <a:t> hora de CHF 22.</a:t>
            </a:r>
          </a:p>
          <a:p>
            <a:pPr>
              <a:buClr>
                <a:schemeClr val="tx1"/>
              </a:buClr>
              <a:defRPr/>
            </a:pPr>
            <a:r>
              <a:rPr lang="en-US" altLang="es-CO" kern="0" dirty="0" err="1">
                <a:latin typeface="Montserrat" panose="00000500000000000000" pitchFamily="2" charset="0"/>
              </a:rPr>
              <a:t>Tratamiento</a:t>
            </a:r>
            <a:r>
              <a:rPr lang="en-US" altLang="es-CO" kern="0" dirty="0">
                <a:latin typeface="Montserrat" panose="00000500000000000000" pitchFamily="2" charset="0"/>
              </a:rPr>
              <a:t>: </a:t>
            </a:r>
            <a:r>
              <a:rPr lang="en-US" altLang="es-CO" kern="0" dirty="0" err="1">
                <a:latin typeface="Montserrat" panose="00000500000000000000" pitchFamily="2" charset="0"/>
              </a:rPr>
              <a:t>trabajadores</a:t>
            </a:r>
            <a:r>
              <a:rPr lang="en-US" altLang="es-CO" kern="0" dirty="0">
                <a:latin typeface="Montserrat" panose="00000500000000000000" pitchFamily="2" charset="0"/>
              </a:rPr>
              <a:t> </a:t>
            </a:r>
            <a:r>
              <a:rPr lang="en-US" altLang="es-CO" kern="0" dirty="0" err="1">
                <a:latin typeface="Montserrat" panose="00000500000000000000" pitchFamily="2" charset="0"/>
              </a:rPr>
              <a:t>reciben</a:t>
            </a:r>
            <a:r>
              <a:rPr lang="en-US" altLang="es-CO" kern="0" dirty="0">
                <a:latin typeface="Montserrat" panose="00000500000000000000" pitchFamily="2" charset="0"/>
              </a:rPr>
              <a:t> </a:t>
            </a:r>
            <a:r>
              <a:rPr lang="en-US" altLang="es-CO" kern="0" dirty="0" err="1">
                <a:latin typeface="Montserrat" panose="00000500000000000000" pitchFamily="2" charset="0"/>
              </a:rPr>
              <a:t>salario</a:t>
            </a:r>
            <a:r>
              <a:rPr lang="en-US" altLang="es-CO" kern="0" dirty="0">
                <a:latin typeface="Montserrat" panose="00000500000000000000" pitchFamily="2" charset="0"/>
              </a:rPr>
              <a:t> de CHF 27.</a:t>
            </a:r>
          </a:p>
          <a:p>
            <a:pPr>
              <a:buClr>
                <a:schemeClr val="tx1"/>
              </a:buClr>
              <a:defRPr/>
            </a:pPr>
            <a:endParaRPr lang="en-US" altLang="es-CO" kern="0" dirty="0">
              <a:latin typeface="Montserrat" panose="00000500000000000000" pitchFamily="2" charset="0"/>
            </a:endParaRPr>
          </a:p>
          <a:p>
            <a:pPr>
              <a:buClr>
                <a:schemeClr val="tx1"/>
              </a:buClr>
              <a:defRPr/>
            </a:pPr>
            <a:r>
              <a:rPr lang="en-US" altLang="es-CO" kern="0" dirty="0">
                <a:latin typeface="Montserrat" panose="00000500000000000000" pitchFamily="2" charset="0"/>
              </a:rPr>
              <a:t>Se les </a:t>
            </a:r>
            <a:r>
              <a:rPr lang="en-US" altLang="es-CO" kern="0" dirty="0" err="1">
                <a:latin typeface="Montserrat" panose="00000500000000000000" pitchFamily="2" charset="0"/>
              </a:rPr>
              <a:t>informa</a:t>
            </a:r>
            <a:r>
              <a:rPr lang="en-US" altLang="es-CO" kern="0" dirty="0">
                <a:latin typeface="Montserrat" panose="00000500000000000000" pitchFamily="2" charset="0"/>
              </a:rPr>
              <a:t> el </a:t>
            </a:r>
            <a:r>
              <a:rPr lang="en-US" altLang="es-CO" kern="0" dirty="0" err="1">
                <a:latin typeface="Montserrat" panose="00000500000000000000" pitchFamily="2" charset="0"/>
              </a:rPr>
              <a:t>salario</a:t>
            </a:r>
            <a:r>
              <a:rPr lang="en-US" altLang="es-CO" kern="0" dirty="0">
                <a:latin typeface="Montserrat" panose="00000500000000000000" pitchFamily="2" charset="0"/>
              </a:rPr>
              <a:t> a </a:t>
            </a:r>
            <a:r>
              <a:rPr lang="en-US" altLang="es-CO" kern="0" dirty="0" err="1">
                <a:latin typeface="Montserrat" panose="00000500000000000000" pitchFamily="2" charset="0"/>
              </a:rPr>
              <a:t>trabajadores</a:t>
            </a:r>
            <a:r>
              <a:rPr lang="en-US" altLang="es-CO" kern="0" dirty="0">
                <a:latin typeface="Montserrat" panose="00000500000000000000" pitchFamily="2" charset="0"/>
              </a:rPr>
              <a:t> </a:t>
            </a:r>
            <a:r>
              <a:rPr lang="en-US" altLang="es-CO" kern="0" dirty="0" err="1">
                <a:latin typeface="Montserrat" panose="00000500000000000000" pitchFamily="2" charset="0"/>
              </a:rPr>
              <a:t>poco</a:t>
            </a:r>
            <a:r>
              <a:rPr lang="en-US" altLang="es-CO" kern="0" dirty="0">
                <a:latin typeface="Montserrat" panose="00000500000000000000" pitchFamily="2" charset="0"/>
              </a:rPr>
              <a:t> antes de </a:t>
            </a:r>
            <a:r>
              <a:rPr lang="en-US" altLang="es-CO" kern="0" dirty="0" err="1">
                <a:latin typeface="Montserrat" panose="00000500000000000000" pitchFamily="2" charset="0"/>
              </a:rPr>
              <a:t>iniciar</a:t>
            </a:r>
            <a:r>
              <a:rPr lang="en-US" altLang="es-CO" kern="0" dirty="0">
                <a:latin typeface="Montserrat" panose="00000500000000000000" pitchFamily="2" charset="0"/>
              </a:rPr>
              <a:t> un </a:t>
            </a:r>
            <a:r>
              <a:rPr lang="en-US" altLang="es-CO" kern="0" dirty="0" err="1">
                <a:latin typeface="Montserrat" panose="00000500000000000000" pitchFamily="2" charset="0"/>
              </a:rPr>
              <a:t>turno</a:t>
            </a:r>
            <a:r>
              <a:rPr lang="en-US" altLang="es-CO" kern="0" dirty="0">
                <a:latin typeface="Montserrat" panose="00000500000000000000" pitchFamily="2" charset="0"/>
              </a:rPr>
              <a:t> </a:t>
            </a:r>
            <a:r>
              <a:rPr lang="en-US" altLang="es-CO" kern="0" dirty="0" err="1">
                <a:latin typeface="Montserrat" panose="00000500000000000000" pitchFamily="2" charset="0"/>
              </a:rPr>
              <a:t>mediante</a:t>
            </a:r>
            <a:r>
              <a:rPr lang="en-US" altLang="es-CO" kern="0" dirty="0">
                <a:latin typeface="Montserrat" panose="00000500000000000000" pitchFamily="2" charset="0"/>
              </a:rPr>
              <a:t> postal y </a:t>
            </a:r>
            <a:r>
              <a:rPr lang="en-US" altLang="es-CO" kern="0" dirty="0" err="1">
                <a:latin typeface="Montserrat" panose="00000500000000000000" pitchFamily="2" charset="0"/>
              </a:rPr>
              <a:t>mensaje</a:t>
            </a:r>
            <a:r>
              <a:rPr lang="en-US" altLang="es-CO" kern="0" dirty="0">
                <a:latin typeface="Montserrat" panose="00000500000000000000" pitchFamily="2" charset="0"/>
              </a:rPr>
              <a:t> de </a:t>
            </a:r>
            <a:r>
              <a:rPr lang="en-US" altLang="es-CO" kern="0" dirty="0" err="1">
                <a:latin typeface="Montserrat" panose="00000500000000000000" pitchFamily="2" charset="0"/>
              </a:rPr>
              <a:t>texto</a:t>
            </a:r>
            <a:r>
              <a:rPr lang="en-US" altLang="es-CO" kern="0" dirty="0">
                <a:latin typeface="Montserrat" panose="00000500000000000000" pitchFamily="2" charset="0"/>
              </a:rPr>
              <a:t>.</a:t>
            </a:r>
          </a:p>
          <a:p>
            <a:pPr>
              <a:buClr>
                <a:schemeClr val="tx1"/>
              </a:buClr>
              <a:defRPr/>
            </a:pPr>
            <a:endParaRPr lang="en-US" altLang="es-CO" kern="0" dirty="0">
              <a:latin typeface="Montserrat" panose="00000500000000000000" pitchFamily="2" charset="0"/>
            </a:endParaRPr>
          </a:p>
          <a:p>
            <a:pPr>
              <a:buClr>
                <a:schemeClr val="tx1"/>
              </a:buClr>
              <a:defRPr/>
            </a:pPr>
            <a:r>
              <a:rPr lang="en-US" altLang="es-CO" kern="0" dirty="0">
                <a:latin typeface="Montserrat" panose="00000500000000000000" pitchFamily="2" charset="0"/>
              </a:rPr>
              <a:t>Se </a:t>
            </a:r>
            <a:r>
              <a:rPr lang="en-US" altLang="es-CO" kern="0" dirty="0" err="1">
                <a:latin typeface="Montserrat" panose="00000500000000000000" pitchFamily="2" charset="0"/>
              </a:rPr>
              <a:t>analizan</a:t>
            </a:r>
            <a:r>
              <a:rPr lang="en-US" altLang="es-CO" kern="0" dirty="0">
                <a:latin typeface="Montserrat" panose="00000500000000000000" pitchFamily="2" charset="0"/>
              </a:rPr>
              <a:t> </a:t>
            </a:r>
            <a:r>
              <a:rPr lang="en-US" altLang="es-CO" kern="0" dirty="0" err="1">
                <a:latin typeface="Montserrat" panose="00000500000000000000" pitchFamily="2" charset="0"/>
              </a:rPr>
              <a:t>datos</a:t>
            </a:r>
            <a:r>
              <a:rPr lang="en-US" altLang="es-CO" kern="0" dirty="0">
                <a:latin typeface="Montserrat" panose="00000500000000000000" pitchFamily="2" charset="0"/>
              </a:rPr>
              <a:t> de 4 </a:t>
            </a:r>
            <a:r>
              <a:rPr lang="en-US" altLang="es-CO" kern="0" dirty="0" err="1">
                <a:latin typeface="Montserrat" panose="00000500000000000000" pitchFamily="2" charset="0"/>
              </a:rPr>
              <a:t>semanas</a:t>
            </a:r>
            <a:r>
              <a:rPr lang="en-US" altLang="es-CO" kern="0" dirty="0">
                <a:latin typeface="Montserrat" panose="00000500000000000000" pitchFamily="2" charset="0"/>
              </a:rPr>
              <a:t>.</a:t>
            </a:r>
          </a:p>
          <a:p>
            <a:pPr>
              <a:buClr>
                <a:schemeClr val="tx1"/>
              </a:buClr>
              <a:defRPr/>
            </a:pPr>
            <a:endParaRPr lang="en-US" altLang="es-CO" kern="0" dirty="0">
              <a:latin typeface="Montserrat" panose="00000500000000000000" pitchFamily="2" charset="0"/>
            </a:endParaRPr>
          </a:p>
          <a:p>
            <a:pPr>
              <a:buClr>
                <a:schemeClr val="tx1"/>
              </a:buClr>
              <a:defRPr/>
            </a:pPr>
            <a:r>
              <a:rPr lang="en-US" altLang="es-CO" kern="0" dirty="0">
                <a:latin typeface="Montserrat" panose="00000500000000000000" pitchFamily="2" charset="0"/>
              </a:rPr>
              <a:t>Se </a:t>
            </a:r>
            <a:r>
              <a:rPr lang="en-US" altLang="es-CO" kern="0" dirty="0" err="1">
                <a:latin typeface="Montserrat" panose="00000500000000000000" pitchFamily="2" charset="0"/>
              </a:rPr>
              <a:t>aleatoriza</a:t>
            </a:r>
            <a:r>
              <a:rPr lang="en-US" altLang="es-CO" kern="0" dirty="0">
                <a:latin typeface="Montserrat" panose="00000500000000000000" pitchFamily="2" charset="0"/>
              </a:rPr>
              <a:t> la </a:t>
            </a:r>
            <a:r>
              <a:rPr lang="en-US" altLang="es-CO" kern="0" dirty="0" err="1">
                <a:latin typeface="Montserrat" panose="00000500000000000000" pitchFamily="2" charset="0"/>
              </a:rPr>
              <a:t>aplicación</a:t>
            </a:r>
            <a:r>
              <a:rPr lang="en-US" altLang="es-CO" kern="0" dirty="0">
                <a:latin typeface="Montserrat" panose="00000500000000000000" pitchFamily="2" charset="0"/>
              </a:rPr>
              <a:t> del </a:t>
            </a:r>
            <a:r>
              <a:rPr lang="en-US" altLang="es-CO" kern="0" dirty="0" err="1">
                <a:latin typeface="Montserrat" panose="00000500000000000000" pitchFamily="2" charset="0"/>
              </a:rPr>
              <a:t>tratamiento</a:t>
            </a:r>
            <a:r>
              <a:rPr lang="en-US" altLang="es-CO" kern="0" dirty="0">
                <a:latin typeface="Montserrat" panose="00000500000000000000" pitchFamily="2" charset="0"/>
              </a:rPr>
              <a:t> a </a:t>
            </a:r>
            <a:r>
              <a:rPr lang="en-US" altLang="es-CO" kern="0" dirty="0" err="1">
                <a:latin typeface="Montserrat" panose="00000500000000000000" pitchFamily="2" charset="0"/>
              </a:rPr>
              <a:t>nivel</a:t>
            </a:r>
            <a:r>
              <a:rPr lang="en-US" altLang="es-CO" kern="0" dirty="0">
                <a:latin typeface="Montserrat" panose="00000500000000000000" pitchFamily="2" charset="0"/>
              </a:rPr>
              <a:t> </a:t>
            </a:r>
            <a:r>
              <a:rPr lang="en-US" altLang="es-CO" kern="0" dirty="0" err="1">
                <a:latin typeface="Montserrat" panose="00000500000000000000" pitchFamily="2" charset="0"/>
              </a:rPr>
              <a:t>semana</a:t>
            </a:r>
            <a:r>
              <a:rPr lang="en-US" altLang="es-CO" kern="0" dirty="0">
                <a:latin typeface="Montserrat" panose="00000500000000000000" pitchFamily="2" charset="0"/>
              </a:rPr>
              <a:t>-sector.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7A614113-6F80-F73D-04F0-10C7285B8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0400" y="1295401"/>
            <a:ext cx="8077200" cy="4532313"/>
          </a:xfrm>
        </p:spPr>
        <p:txBody>
          <a:bodyPr/>
          <a:lstStyle/>
          <a:p>
            <a:pPr marL="0" indent="0">
              <a:buNone/>
              <a:defRPr/>
            </a:pPr>
            <a:endParaRPr lang="es-CO" dirty="0">
              <a:latin typeface="Garamond" panose="02020404030301010803" pitchFamily="18" charset="0"/>
            </a:endParaRPr>
          </a:p>
          <a:p>
            <a:pPr>
              <a:defRPr/>
            </a:pPr>
            <a:endParaRPr lang="es-CO" dirty="0">
              <a:latin typeface="Garamond" panose="02020404030301010803" pitchFamily="18" charset="0"/>
            </a:endParaRPr>
          </a:p>
          <a:p>
            <a:pPr>
              <a:defRPr/>
            </a:pPr>
            <a:endParaRPr lang="es-CO" dirty="0">
              <a:latin typeface="Garamond" panose="02020404030301010803" pitchFamily="18" charset="0"/>
            </a:endParaRPr>
          </a:p>
          <a:p>
            <a:pPr>
              <a:defRPr/>
            </a:pPr>
            <a:endParaRPr lang="es-CO" dirty="0">
              <a:latin typeface="Garamond" panose="02020404030301010803" pitchFamily="18" charset="0"/>
            </a:endParaRPr>
          </a:p>
        </p:txBody>
      </p:sp>
      <p:sp>
        <p:nvSpPr>
          <p:cNvPr id="88067" name="Title 1">
            <a:extLst>
              <a:ext uri="{FF2B5EF4-FFF2-40B4-BE49-F238E27FC236}">
                <a16:creationId xmlns:a16="http://schemas.microsoft.com/office/drawing/2014/main" id="{C9F2DEA4-D777-EDB9-1E23-61B8D1F4589C}"/>
              </a:ext>
            </a:extLst>
          </p:cNvPr>
          <p:cNvSpPr txBox="1">
            <a:spLocks/>
          </p:cNvSpPr>
          <p:nvPr/>
        </p:nvSpPr>
        <p:spPr bwMode="auto">
          <a:xfrm>
            <a:off x="1930400" y="431800"/>
            <a:ext cx="69929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3738" indent="-268288" defTabSz="68580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8388" indent="-215900" defTabSz="6858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93838" indent="-212725" defTabSz="6858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19288" indent="-212725" defTabSz="6858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376488" indent="-21272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33688" indent="-21272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290888" indent="-21272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48088" indent="-21272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O" sz="3300" b="1" dirty="0" err="1">
                <a:solidFill>
                  <a:srgbClr val="000000"/>
                </a:solidFill>
                <a:latin typeface="Montserrat" panose="00000500000000000000" pitchFamily="2" charset="0"/>
              </a:rPr>
              <a:t>Diseño</a:t>
            </a:r>
            <a:r>
              <a:rPr lang="en-US" altLang="es-CO" sz="3300" b="1" dirty="0">
                <a:solidFill>
                  <a:srgbClr val="000000"/>
                </a:solidFill>
                <a:latin typeface="Montserrat" panose="00000500000000000000" pitchFamily="2" charset="0"/>
              </a:rPr>
              <a:t> experimental </a:t>
            </a:r>
          </a:p>
        </p:txBody>
      </p:sp>
      <p:pic>
        <p:nvPicPr>
          <p:cNvPr id="88068" name="Imagen 2">
            <a:extLst>
              <a:ext uri="{FF2B5EF4-FFF2-40B4-BE49-F238E27FC236}">
                <a16:creationId xmlns:a16="http://schemas.microsoft.com/office/drawing/2014/main" id="{9E02B9AB-EDF9-BDE6-547C-753E550A7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86" y="1689834"/>
            <a:ext cx="10033620" cy="3016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9" name="CuadroTexto 3">
            <a:extLst>
              <a:ext uri="{FF2B5EF4-FFF2-40B4-BE49-F238E27FC236}">
                <a16:creationId xmlns:a16="http://schemas.microsoft.com/office/drawing/2014/main" id="{0CC7B2C3-87C1-961F-2A0E-9B027D54E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1979" y="5100636"/>
            <a:ext cx="1845199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CO" altLang="es-CO" dirty="0">
                <a:latin typeface="Montserrat Black" panose="00000A00000000000000" pitchFamily="2" charset="0"/>
              </a:rPr>
              <a:t>¿Por qué?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1">
            <a:extLst>
              <a:ext uri="{FF2B5EF4-FFF2-40B4-BE49-F238E27FC236}">
                <a16:creationId xmlns:a16="http://schemas.microsoft.com/office/drawing/2014/main" id="{6676BE40-292D-2A62-19C0-F8B7570ED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858" y="579121"/>
            <a:ext cx="10215154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en-US" dirty="0" err="1">
                <a:solidFill>
                  <a:schemeClr val="bg1"/>
                </a:solidFill>
                <a:latin typeface="Montserrat Black" panose="00000A00000000000000" pitchFamily="2" charset="0"/>
              </a:rPr>
              <a:t>Ejemplo</a:t>
            </a:r>
            <a:r>
              <a:rPr lang="en-US" altLang="en-US" dirty="0">
                <a:solidFill>
                  <a:schemeClr val="bg1"/>
                </a:solidFill>
                <a:latin typeface="Montserrat Black" panose="00000A00000000000000" pitchFamily="2" charset="0"/>
              </a:rPr>
              <a:t>:</a:t>
            </a:r>
          </a:p>
          <a:p>
            <a:pPr>
              <a:defRPr/>
            </a:pPr>
            <a:endParaRPr lang="en-US" alt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>
              <a:defRPr/>
            </a:pPr>
            <a:r>
              <a:rPr lang="en-US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       - </a:t>
            </a:r>
            <a:r>
              <a:rPr lang="en-US" alt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Queremos</a:t>
            </a:r>
            <a:r>
              <a:rPr lang="en-US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estimar</a:t>
            </a:r>
            <a:r>
              <a:rPr lang="en-US" alt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 el </a:t>
            </a:r>
            <a:r>
              <a:rPr lang="en-US" altLang="en-US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salario</a:t>
            </a:r>
            <a:r>
              <a:rPr lang="en-US" alt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 medio </a:t>
            </a:r>
            <a:r>
              <a:rPr lang="en-US" altLang="en-US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poblacional</a:t>
            </a:r>
            <a:r>
              <a:rPr lang="en-US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  </a:t>
            </a:r>
            <a:r>
              <a:rPr lang="en-US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de las 	personas que </a:t>
            </a:r>
            <a:r>
              <a:rPr lang="en-US" alt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viven</a:t>
            </a:r>
            <a:r>
              <a:rPr lang="en-US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en</a:t>
            </a:r>
            <a:r>
              <a:rPr lang="en-US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Chapinero</a:t>
            </a:r>
            <a:r>
              <a:rPr lang="en-US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 Alto (y que </a:t>
            </a:r>
            <a:r>
              <a:rPr lang="en-US" alt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tienen</a:t>
            </a:r>
            <a:r>
              <a:rPr lang="en-US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 	</a:t>
            </a:r>
            <a:r>
              <a:rPr lang="en-US" alt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empleo</a:t>
            </a:r>
            <a:r>
              <a:rPr lang="en-US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remunerado</a:t>
            </a:r>
            <a:r>
              <a:rPr lang="en-US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 con </a:t>
            </a:r>
            <a:r>
              <a:rPr lang="en-US" alt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salario</a:t>
            </a:r>
            <a:r>
              <a:rPr lang="en-US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).</a:t>
            </a:r>
          </a:p>
          <a:p>
            <a:pPr>
              <a:defRPr/>
            </a:pPr>
            <a:endParaRPr lang="en-US" alt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>
              <a:defRPr/>
            </a:pPr>
            <a:r>
              <a:rPr lang="en-US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       - Población: personas </a:t>
            </a:r>
            <a:r>
              <a:rPr lang="en-US" alt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en</a:t>
            </a:r>
            <a:r>
              <a:rPr lang="en-US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Chapinero</a:t>
            </a:r>
            <a:r>
              <a:rPr lang="en-US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 Alto con </a:t>
            </a:r>
            <a:r>
              <a:rPr lang="en-US" alt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salario</a:t>
            </a:r>
            <a:r>
              <a:rPr lang="en-US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.</a:t>
            </a:r>
          </a:p>
          <a:p>
            <a:pPr>
              <a:defRPr/>
            </a:pPr>
            <a:endParaRPr lang="en-US" alt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>
              <a:defRPr/>
            </a:pPr>
            <a:r>
              <a:rPr lang="en-US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       - </a:t>
            </a:r>
            <a:r>
              <a:rPr lang="en-US" altLang="en-US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Tomamos</a:t>
            </a:r>
            <a:r>
              <a:rPr lang="en-US" alt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 una </a:t>
            </a:r>
            <a:r>
              <a:rPr lang="en-US" altLang="en-US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muestra</a:t>
            </a:r>
            <a:r>
              <a:rPr lang="en-US" alt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de 200 personas.</a:t>
            </a:r>
          </a:p>
          <a:p>
            <a:pPr>
              <a:defRPr/>
            </a:pPr>
            <a:endParaRPr lang="en-US" alt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>
              <a:defRPr/>
            </a:pPr>
            <a:r>
              <a:rPr lang="en-US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       - </a:t>
            </a:r>
            <a:r>
              <a:rPr lang="en-US" altLang="en-US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Contruimos</a:t>
            </a:r>
            <a:r>
              <a:rPr lang="en-US" alt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 la media </a:t>
            </a:r>
            <a:r>
              <a:rPr lang="en-US" altLang="en-US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muestral</a:t>
            </a:r>
            <a:r>
              <a:rPr lang="en-US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, que es un </a:t>
            </a:r>
            <a:r>
              <a:rPr lang="en-US" alt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aproximado</a:t>
            </a:r>
            <a:r>
              <a:rPr lang="en-US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 de la 	</a:t>
            </a:r>
            <a:r>
              <a:rPr lang="en-US" alt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poblacional</a:t>
            </a:r>
            <a:r>
              <a:rPr lang="en-US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 (</a:t>
            </a:r>
            <a:r>
              <a:rPr lang="en-US" alt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pero</a:t>
            </a:r>
            <a:r>
              <a:rPr lang="en-US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 no es la </a:t>
            </a:r>
            <a:r>
              <a:rPr lang="en-US" alt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poblacional</a:t>
            </a:r>
            <a:r>
              <a:rPr lang="en-US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).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Content Placeholder 2">
            <a:extLst>
              <a:ext uri="{FF2B5EF4-FFF2-40B4-BE49-F238E27FC236}">
                <a16:creationId xmlns:a16="http://schemas.microsoft.com/office/drawing/2014/main" id="{519F5349-7045-D49E-F925-0C2725E79D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36143" y="1457865"/>
            <a:ext cx="8610600" cy="4191000"/>
          </a:xfrm>
        </p:spPr>
        <p:txBody>
          <a:bodyPr/>
          <a:lstStyle/>
          <a:p>
            <a:r>
              <a:rPr lang="en-US" altLang="es-CO">
                <a:latin typeface="Montserrat" panose="00000500000000000000" pitchFamily="2" charset="0"/>
              </a:rPr>
              <a:t>Tres meses después de haber terminando su participación , trabajadores reciben encuesta en la que se les pregunta </a:t>
            </a:r>
            <a:r>
              <a:rPr lang="en-US" altLang="es-CO" u="sng">
                <a:latin typeface="Montserrat" panose="00000500000000000000" pitchFamily="2" charset="0"/>
              </a:rPr>
              <a:t>qué salario por hora consideran justo para cada uno del los trabajos realizados en los últimos 6 meses.</a:t>
            </a:r>
          </a:p>
          <a:p>
            <a:endParaRPr lang="en-US" altLang="es-CO" u="sng">
              <a:latin typeface="Montserrat" panose="00000500000000000000" pitchFamily="2" charset="0"/>
            </a:endParaRPr>
          </a:p>
          <a:p>
            <a:r>
              <a:rPr lang="en-US" altLang="es-CO">
                <a:latin typeface="Montserrat" panose="00000500000000000000" pitchFamily="2" charset="0"/>
              </a:rPr>
              <a:t>Trabajadores y líderes de grupo no saben que están participando en un experimento.</a:t>
            </a:r>
          </a:p>
        </p:txBody>
      </p:sp>
      <p:sp>
        <p:nvSpPr>
          <p:cNvPr id="89091" name="Title 1">
            <a:extLst>
              <a:ext uri="{FF2B5EF4-FFF2-40B4-BE49-F238E27FC236}">
                <a16:creationId xmlns:a16="http://schemas.microsoft.com/office/drawing/2014/main" id="{8767AAAD-6A8D-D57D-9F67-CD60D2B0E058}"/>
              </a:ext>
            </a:extLst>
          </p:cNvPr>
          <p:cNvSpPr txBox="1">
            <a:spLocks/>
          </p:cNvSpPr>
          <p:nvPr/>
        </p:nvSpPr>
        <p:spPr bwMode="auto">
          <a:xfrm>
            <a:off x="1781354" y="267419"/>
            <a:ext cx="69929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3738" indent="-268288" defTabSz="68580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8388" indent="-215900" defTabSz="6858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93838" indent="-212725" defTabSz="6858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19288" indent="-212725" defTabSz="6858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376488" indent="-21272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33688" indent="-21272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290888" indent="-21272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48088" indent="-21272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O" sz="3300" b="1">
                <a:solidFill>
                  <a:srgbClr val="000000"/>
                </a:solidFill>
                <a:latin typeface="Montserrat" panose="00000500000000000000" pitchFamily="2" charset="0"/>
              </a:rPr>
              <a:t>Diseño experimental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>
            <a:extLst>
              <a:ext uri="{FF2B5EF4-FFF2-40B4-BE49-F238E27FC236}">
                <a16:creationId xmlns:a16="http://schemas.microsoft.com/office/drawing/2014/main" id="{20777C1C-AE83-FF52-8100-179DF893662B}"/>
              </a:ext>
            </a:extLst>
          </p:cNvPr>
          <p:cNvSpPr txBox="1">
            <a:spLocks/>
          </p:cNvSpPr>
          <p:nvPr/>
        </p:nvSpPr>
        <p:spPr bwMode="auto">
          <a:xfrm>
            <a:off x="2057400" y="457200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3738" indent="-268288" defTabSz="68580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8388" indent="-215900" defTabSz="6858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93838" indent="-212725" defTabSz="6858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19288" indent="-212725" defTabSz="6858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376488" indent="-21272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33688" indent="-21272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290888" indent="-21272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48088" indent="-21272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O" sz="3300" b="1">
                <a:solidFill>
                  <a:srgbClr val="000000"/>
                </a:solidFill>
                <a:latin typeface="Montserrat" panose="00000500000000000000" pitchFamily="2" charset="0"/>
              </a:rPr>
              <a:t>Balance</a:t>
            </a:r>
          </a:p>
        </p:txBody>
      </p:sp>
      <p:pic>
        <p:nvPicPr>
          <p:cNvPr id="91139" name="Imagen 1">
            <a:extLst>
              <a:ext uri="{FF2B5EF4-FFF2-40B4-BE49-F238E27FC236}">
                <a16:creationId xmlns:a16="http://schemas.microsoft.com/office/drawing/2014/main" id="{F95BFE5F-A13A-5D8B-2C0F-3DEA3B10D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981" y="1276666"/>
            <a:ext cx="5308121" cy="4753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>
            <a:extLst>
              <a:ext uri="{FF2B5EF4-FFF2-40B4-BE49-F238E27FC236}">
                <a16:creationId xmlns:a16="http://schemas.microsoft.com/office/drawing/2014/main" id="{F14DFBCC-0CBA-D2A9-DB46-7F75DD7F84C8}"/>
              </a:ext>
            </a:extLst>
          </p:cNvPr>
          <p:cNvSpPr txBox="1">
            <a:spLocks/>
          </p:cNvSpPr>
          <p:nvPr/>
        </p:nvSpPr>
        <p:spPr bwMode="auto">
          <a:xfrm>
            <a:off x="2057400" y="304800"/>
            <a:ext cx="69929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3738" indent="-268288" defTabSz="68580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8388" indent="-215900" defTabSz="6858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93838" indent="-212725" defTabSz="6858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19288" indent="-212725" defTabSz="6858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376488" indent="-21272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33688" indent="-21272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290888" indent="-21272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48088" indent="-21272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O" sz="3300" b="1" dirty="0" err="1">
                <a:solidFill>
                  <a:srgbClr val="000000"/>
                </a:solidFill>
                <a:latin typeface="Montserrat Black" panose="00000A00000000000000" pitchFamily="2" charset="0"/>
              </a:rPr>
              <a:t>Resultados</a:t>
            </a:r>
            <a:endParaRPr lang="en-US" altLang="es-CO" sz="3300" b="1" dirty="0">
              <a:solidFill>
                <a:srgbClr val="000000"/>
              </a:solidFill>
              <a:latin typeface="Montserrat Black" panose="00000A00000000000000" pitchFamily="2" charset="0"/>
            </a:endParaRPr>
          </a:p>
        </p:txBody>
      </p:sp>
      <p:pic>
        <p:nvPicPr>
          <p:cNvPr id="92163" name="Imagen 2">
            <a:extLst>
              <a:ext uri="{FF2B5EF4-FFF2-40B4-BE49-F238E27FC236}">
                <a16:creationId xmlns:a16="http://schemas.microsoft.com/office/drawing/2014/main" id="{9B3D2C1F-F437-A9EB-4E88-368AB73F9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295400"/>
            <a:ext cx="4572000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>
            <a:extLst>
              <a:ext uri="{FF2B5EF4-FFF2-40B4-BE49-F238E27FC236}">
                <a16:creationId xmlns:a16="http://schemas.microsoft.com/office/drawing/2014/main" id="{1F0E190D-D50A-D46D-2143-0FB81B5D0CC2}"/>
              </a:ext>
            </a:extLst>
          </p:cNvPr>
          <p:cNvSpPr txBox="1">
            <a:spLocks/>
          </p:cNvSpPr>
          <p:nvPr/>
        </p:nvSpPr>
        <p:spPr bwMode="auto">
          <a:xfrm>
            <a:off x="2209800" y="457200"/>
            <a:ext cx="69929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3738" indent="-268288" defTabSz="68580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8388" indent="-215900" defTabSz="6858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93838" indent="-212725" defTabSz="6858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19288" indent="-212725" defTabSz="6858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376488" indent="-21272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33688" indent="-21272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290888" indent="-21272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48088" indent="-21272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O" sz="3300" b="1">
                <a:solidFill>
                  <a:srgbClr val="000000"/>
                </a:solidFill>
                <a:latin typeface="Montserrat Black" panose="00000A00000000000000" pitchFamily="2" charset="0"/>
              </a:rPr>
              <a:t>Resultados</a:t>
            </a:r>
          </a:p>
        </p:txBody>
      </p:sp>
      <p:pic>
        <p:nvPicPr>
          <p:cNvPr id="94211" name="Imagen 1">
            <a:extLst>
              <a:ext uri="{FF2B5EF4-FFF2-40B4-BE49-F238E27FC236}">
                <a16:creationId xmlns:a16="http://schemas.microsoft.com/office/drawing/2014/main" id="{740E52D5-DEE1-FB80-0734-724769F4CE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524001"/>
            <a:ext cx="4343400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1">
            <a:extLst>
              <a:ext uri="{FF2B5EF4-FFF2-40B4-BE49-F238E27FC236}">
                <a16:creationId xmlns:a16="http://schemas.microsoft.com/office/drawing/2014/main" id="{7832DA06-1046-E603-8CF0-8F2FE55B3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897" y="450667"/>
            <a:ext cx="9973492" cy="526297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 - </a:t>
            </a:r>
            <a:r>
              <a:rPr lang="en-US" alt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Obtenemos</a:t>
            </a:r>
            <a:r>
              <a:rPr lang="en-US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 media </a:t>
            </a:r>
            <a:r>
              <a:rPr lang="en-US" alt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muestral</a:t>
            </a:r>
            <a:r>
              <a:rPr lang="en-US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: $6.000.000</a:t>
            </a:r>
          </a:p>
          <a:p>
            <a:pPr>
              <a:defRPr/>
            </a:pPr>
            <a:endParaRPr lang="en-US" alt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>
              <a:defRPr/>
            </a:pPr>
            <a:r>
              <a:rPr lang="en-US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- </a:t>
            </a:r>
            <a:r>
              <a:rPr lang="en-US" alt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Con los </a:t>
            </a:r>
            <a:r>
              <a:rPr lang="en-US" altLang="en-US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datos</a:t>
            </a:r>
            <a:r>
              <a:rPr lang="en-US" alt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, </a:t>
            </a:r>
            <a:r>
              <a:rPr lang="en-US" altLang="en-US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podemos</a:t>
            </a:r>
            <a:r>
              <a:rPr lang="en-US" alt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altLang="en-US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también</a:t>
            </a:r>
            <a:r>
              <a:rPr lang="en-US" alt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altLang="en-US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constuir</a:t>
            </a:r>
            <a:r>
              <a:rPr lang="en-US" alt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 un </a:t>
            </a:r>
            <a:r>
              <a:rPr lang="en-US" altLang="en-US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intervalo</a:t>
            </a:r>
            <a:r>
              <a:rPr lang="en-US" alt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   </a:t>
            </a:r>
          </a:p>
          <a:p>
            <a:pPr>
              <a:defRPr/>
            </a:pPr>
            <a:r>
              <a:rPr lang="en-US" alt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   de </a:t>
            </a:r>
            <a:r>
              <a:rPr lang="en-US" altLang="en-US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confianza</a:t>
            </a:r>
            <a:r>
              <a:rPr lang="en-US" alt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 para la media </a:t>
            </a:r>
            <a:r>
              <a:rPr lang="en-US" altLang="en-US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poblacional</a:t>
            </a:r>
            <a:r>
              <a:rPr lang="en-US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:</a:t>
            </a:r>
          </a:p>
          <a:p>
            <a:pPr>
              <a:defRPr/>
            </a:pPr>
            <a:endParaRPr lang="en-US" alt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>
              <a:defRPr/>
            </a:pPr>
            <a:r>
              <a:rPr lang="en-US" altLang="en-US" i="1" dirty="0">
                <a:solidFill>
                  <a:schemeClr val="bg1"/>
                </a:solidFill>
                <a:latin typeface="Montserrat" panose="00000500000000000000" pitchFamily="2" charset="0"/>
              </a:rPr>
              <a:t>    “La media </a:t>
            </a:r>
            <a:r>
              <a:rPr lang="en-US" altLang="en-US" i="1" dirty="0" err="1">
                <a:solidFill>
                  <a:schemeClr val="bg1"/>
                </a:solidFill>
                <a:latin typeface="Montserrat" panose="00000500000000000000" pitchFamily="2" charset="0"/>
              </a:rPr>
              <a:t>poblacional</a:t>
            </a:r>
            <a:r>
              <a:rPr lang="en-US" altLang="en-US" i="1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i="1" dirty="0" err="1">
                <a:solidFill>
                  <a:schemeClr val="bg1"/>
                </a:solidFill>
                <a:latin typeface="Montserrat" panose="00000500000000000000" pitchFamily="2" charset="0"/>
              </a:rPr>
              <a:t>está</a:t>
            </a:r>
            <a:r>
              <a:rPr lang="en-US" altLang="en-US" i="1" dirty="0">
                <a:solidFill>
                  <a:schemeClr val="bg1"/>
                </a:solidFill>
                <a:latin typeface="Montserrat" panose="00000500000000000000" pitchFamily="2" charset="0"/>
              </a:rPr>
              <a:t> entre $5,120,000 y </a:t>
            </a:r>
          </a:p>
          <a:p>
            <a:pPr>
              <a:defRPr/>
            </a:pPr>
            <a:r>
              <a:rPr lang="en-US" altLang="en-US" i="1" dirty="0">
                <a:solidFill>
                  <a:schemeClr val="bg1"/>
                </a:solidFill>
                <a:latin typeface="Montserrat" panose="00000500000000000000" pitchFamily="2" charset="0"/>
              </a:rPr>
              <a:t>      $6.880.000 con 95% de </a:t>
            </a:r>
            <a:r>
              <a:rPr lang="en-US" altLang="en-US" i="1" dirty="0" err="1">
                <a:solidFill>
                  <a:schemeClr val="bg1"/>
                </a:solidFill>
                <a:latin typeface="Montserrat" panose="00000500000000000000" pitchFamily="2" charset="0"/>
              </a:rPr>
              <a:t>confianza</a:t>
            </a:r>
            <a:r>
              <a:rPr lang="en-US" altLang="en-US" i="1" dirty="0">
                <a:solidFill>
                  <a:schemeClr val="bg1"/>
                </a:solidFill>
                <a:latin typeface="Montserrat" panose="00000500000000000000" pitchFamily="2" charset="0"/>
              </a:rPr>
              <a:t>.”</a:t>
            </a:r>
          </a:p>
          <a:p>
            <a:pPr>
              <a:defRPr/>
            </a:pPr>
            <a:endParaRPr lang="en-US" altLang="en-US" i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342900" indent="-342900">
              <a:buFontTx/>
              <a:buChar char="-"/>
              <a:defRPr/>
            </a:pPr>
            <a:r>
              <a:rPr lang="en-US" alt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Esto</a:t>
            </a:r>
            <a:r>
              <a:rPr lang="en-US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quiere</a:t>
            </a:r>
            <a:r>
              <a:rPr lang="en-US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decir</a:t>
            </a:r>
            <a:r>
              <a:rPr lang="en-US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 que es </a:t>
            </a:r>
            <a:r>
              <a:rPr lang="en-US" alt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muy</a:t>
            </a:r>
            <a:r>
              <a:rPr lang="en-US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posible</a:t>
            </a:r>
            <a:r>
              <a:rPr lang="en-US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 que la </a:t>
            </a:r>
            <a:r>
              <a:rPr lang="en-US" alt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verdadera</a:t>
            </a:r>
            <a:endParaRPr lang="en-US" alt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>
              <a:defRPr/>
            </a:pPr>
            <a:r>
              <a:rPr lang="en-US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     media </a:t>
            </a:r>
            <a:r>
              <a:rPr lang="en-US" alt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poblacional</a:t>
            </a:r>
            <a:r>
              <a:rPr lang="en-US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esté</a:t>
            </a:r>
            <a:r>
              <a:rPr lang="en-US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en</a:t>
            </a:r>
            <a:r>
              <a:rPr lang="en-US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 ese </a:t>
            </a:r>
            <a:r>
              <a:rPr lang="en-US" alt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intervalo</a:t>
            </a:r>
            <a:r>
              <a:rPr lang="en-US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.</a:t>
            </a:r>
          </a:p>
          <a:p>
            <a:pPr>
              <a:defRPr/>
            </a:pPr>
            <a:endParaRPr lang="en-US" alt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342900" indent="-342900">
              <a:buFontTx/>
              <a:buChar char="-"/>
              <a:defRPr/>
            </a:pPr>
            <a:r>
              <a:rPr lang="en-US" alt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Desde</a:t>
            </a:r>
            <a:r>
              <a:rPr lang="en-US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nuestra</a:t>
            </a:r>
            <a:r>
              <a:rPr lang="en-US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perspectiva</a:t>
            </a:r>
            <a:r>
              <a:rPr lang="en-US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, la </a:t>
            </a:r>
            <a:r>
              <a:rPr lang="en-US" alt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probabilidad</a:t>
            </a:r>
            <a:r>
              <a:rPr lang="en-US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 de que la </a:t>
            </a:r>
          </a:p>
          <a:p>
            <a:pPr>
              <a:defRPr/>
            </a:pPr>
            <a:r>
              <a:rPr lang="en-US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     media </a:t>
            </a:r>
            <a:r>
              <a:rPr lang="en-US" alt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poblacional</a:t>
            </a:r>
            <a:r>
              <a:rPr lang="en-US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esté</a:t>
            </a:r>
            <a:r>
              <a:rPr lang="en-US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en</a:t>
            </a:r>
            <a:r>
              <a:rPr lang="en-US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 ese </a:t>
            </a:r>
            <a:r>
              <a:rPr lang="en-US" alt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intervalo</a:t>
            </a:r>
            <a:r>
              <a:rPr lang="en-US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 es de 95%.</a:t>
            </a:r>
          </a:p>
          <a:p>
            <a:pPr>
              <a:defRPr/>
            </a:pPr>
            <a:endParaRPr lang="en-US" alt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Box 1">
            <a:extLst>
              <a:ext uri="{FF2B5EF4-FFF2-40B4-BE49-F238E27FC236}">
                <a16:creationId xmlns:a16="http://schemas.microsoft.com/office/drawing/2014/main" id="{F048C1E5-BB1E-DB0D-6CC2-682A36548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04801"/>
            <a:ext cx="7239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3200">
              <a:solidFill>
                <a:srgbClr val="242537"/>
              </a:solidFill>
              <a:latin typeface="Montserrat" panose="00000500000000000000" pitchFamily="2" charset="0"/>
            </a:endParaRPr>
          </a:p>
          <a:p>
            <a:endParaRPr lang="en-US" altLang="en-US">
              <a:solidFill>
                <a:srgbClr val="242537"/>
              </a:solidFill>
              <a:latin typeface="Montserrat" panose="00000500000000000000" pitchFamily="2" charset="0"/>
            </a:endParaRPr>
          </a:p>
          <a:p>
            <a:endParaRPr lang="en-US" altLang="en-US">
              <a:solidFill>
                <a:srgbClr val="242537"/>
              </a:solidFill>
              <a:latin typeface="Montserrat" panose="00000500000000000000" pitchFamily="2" charset="0"/>
            </a:endParaRPr>
          </a:p>
        </p:txBody>
      </p:sp>
      <p:sp>
        <p:nvSpPr>
          <p:cNvPr id="46083" name="Rectángulo 2">
            <a:extLst>
              <a:ext uri="{FF2B5EF4-FFF2-40B4-BE49-F238E27FC236}">
                <a16:creationId xmlns:a16="http://schemas.microsoft.com/office/drawing/2014/main" id="{A2BB7D19-F2BA-2259-1461-E3AE8C002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143001"/>
            <a:ext cx="71628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CO" altLang="en-US">
                <a:solidFill>
                  <a:srgbClr val="242537"/>
                </a:solidFill>
                <a:latin typeface="Montserrat" panose="00000500000000000000" pitchFamily="2" charset="0"/>
              </a:rPr>
              <a:t>La razón por la que podemos construir dicho intervalo es porque la media muestral es una variable, cuyo valor depende (en parte) de la suerte, y que tiene una distribución de forma conocida…</a:t>
            </a:r>
          </a:p>
          <a:p>
            <a:endParaRPr lang="es-CO" altLang="en-US">
              <a:solidFill>
                <a:srgbClr val="242537"/>
              </a:solidFill>
              <a:latin typeface="Montserrat" panose="00000500000000000000" pitchFamily="2" charset="0"/>
            </a:endParaRPr>
          </a:p>
          <a:p>
            <a:r>
              <a:rPr lang="es-CO" altLang="en-US">
                <a:solidFill>
                  <a:srgbClr val="242537"/>
                </a:solidFill>
                <a:latin typeface="Montserrat" panose="00000500000000000000" pitchFamily="2" charset="0"/>
              </a:rPr>
              <a:t>Vamos a explorar un poco este asunto, antes de pasar a calcular intervalos de confianza para la media…</a:t>
            </a:r>
          </a:p>
        </p:txBody>
      </p:sp>
      <p:pic>
        <p:nvPicPr>
          <p:cNvPr id="46084" name="Imagen 1">
            <a:extLst>
              <a:ext uri="{FF2B5EF4-FFF2-40B4-BE49-F238E27FC236}">
                <a16:creationId xmlns:a16="http://schemas.microsoft.com/office/drawing/2014/main" id="{4BB45FF4-6D6F-3AAF-EDAC-F9BCB63454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05" b="9734"/>
          <a:stretch/>
        </p:blipFill>
        <p:spPr bwMode="auto">
          <a:xfrm>
            <a:off x="5731873" y="4953001"/>
            <a:ext cx="503464" cy="50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89D81119-D243-85B8-CAF1-D496CD09198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7200" y="163514"/>
            <a:ext cx="9752194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altLang="en-US" dirty="0">
                <a:solidFill>
                  <a:schemeClr val="bg1"/>
                </a:solidFill>
                <a:latin typeface="Montserrat Black" panose="00000A00000000000000" pitchFamily="2" charset="0"/>
              </a:rPr>
              <a:t>Distribución de la media muestral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86A330AF-BC36-5CCE-50C6-2359AE6A197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62743" y="1563106"/>
            <a:ext cx="9114834" cy="4151313"/>
          </a:xfrm>
        </p:spPr>
        <p:txBody>
          <a:bodyPr/>
          <a:lstStyle/>
          <a:p>
            <a:pPr eaLnBrk="1" hangingPunct="1">
              <a:lnSpc>
                <a:spcPct val="115000"/>
              </a:lnSpc>
              <a:defRPr/>
            </a:pPr>
            <a:r>
              <a:rPr lang="es-ES_tradnl" altLang="en-US" sz="2300" u="sng" dirty="0">
                <a:solidFill>
                  <a:schemeClr val="bg1"/>
                </a:solidFill>
                <a:latin typeface="Montserrat" panose="00000500000000000000" pitchFamily="2" charset="0"/>
              </a:rPr>
              <a:t>La distribución de la media muestral es una distribución de todos los posibles valores que puede tomar la media.</a:t>
            </a:r>
          </a:p>
          <a:p>
            <a:pPr marL="0" indent="0">
              <a:lnSpc>
                <a:spcPct val="115000"/>
              </a:lnSpc>
              <a:buNone/>
              <a:defRPr/>
            </a:pPr>
            <a:endParaRPr lang="es-ES_tradnl" altLang="en-US" sz="23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eaLnBrk="1" hangingPunct="1">
              <a:lnSpc>
                <a:spcPct val="115000"/>
              </a:lnSpc>
              <a:defRPr/>
            </a:pPr>
            <a:r>
              <a:rPr lang="es-ES_tradnl" altLang="en-US" sz="2300" dirty="0">
                <a:solidFill>
                  <a:schemeClr val="bg1"/>
                </a:solidFill>
                <a:latin typeface="Montserrat" panose="00000500000000000000" pitchFamily="2" charset="0"/>
              </a:rPr>
              <a:t>¡La media muestral es una variable cuyo valor específico depende de la suerte!</a:t>
            </a:r>
          </a:p>
          <a:p>
            <a:pPr eaLnBrk="1" hangingPunct="1">
              <a:lnSpc>
                <a:spcPct val="115000"/>
              </a:lnSpc>
              <a:defRPr/>
            </a:pPr>
            <a:endParaRPr lang="es-ES_tradnl" altLang="en-US" sz="23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eaLnBrk="1" hangingPunct="1">
              <a:lnSpc>
                <a:spcPct val="115000"/>
              </a:lnSpc>
              <a:defRPr/>
            </a:pPr>
            <a:r>
              <a:rPr lang="es-ES_tradnl" altLang="en-US" sz="2300" dirty="0">
                <a:solidFill>
                  <a:schemeClr val="bg1"/>
                </a:solidFill>
                <a:latin typeface="Montserrat" panose="00000500000000000000" pitchFamily="2" charset="0"/>
              </a:rPr>
              <a:t>Un ejemplo….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D9530FB-0CA2-4391-E6FE-7DCC57C9F6D3}"/>
              </a:ext>
            </a:extLst>
          </p:cNvPr>
          <p:cNvCxnSpPr>
            <a:cxnSpLocks/>
          </p:cNvCxnSpPr>
          <p:nvPr/>
        </p:nvCxnSpPr>
        <p:spPr>
          <a:xfrm>
            <a:off x="0" y="1067013"/>
            <a:ext cx="991035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>
            <a:extLst>
              <a:ext uri="{FF2B5EF4-FFF2-40B4-BE49-F238E27FC236}">
                <a16:creationId xmlns:a16="http://schemas.microsoft.com/office/drawing/2014/main" id="{07556B7E-0183-5CBD-DA56-C6E3D1DAA9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56903" y="538235"/>
            <a:ext cx="8382000" cy="6858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s-ES_tradnl" altLang="en-US" dirty="0">
                <a:latin typeface="Montserrat" panose="00000500000000000000" pitchFamily="2" charset="0"/>
              </a:rPr>
              <a:t>“Deduciendo” la distribución de la media muestral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24564B9D-C31D-FC66-53C2-1F57F6CF47A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48046" y="1806647"/>
            <a:ext cx="7977052" cy="4351338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s-ES_tradnl" altLang="en-US" b="1" dirty="0">
                <a:latin typeface="Montserrat" panose="00000500000000000000" pitchFamily="2" charset="0"/>
              </a:rPr>
              <a:t>Suponemos que hay una población.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s-ES_tradnl" altLang="en-US" dirty="0">
                <a:latin typeface="Montserrat" panose="00000500000000000000" pitchFamily="2" charset="0"/>
              </a:rPr>
              <a:t>Tamaño </a:t>
            </a:r>
            <a:r>
              <a:rPr lang="es-ES_tradnl" altLang="en-US" dirty="0">
                <a:solidFill>
                  <a:srgbClr val="008000"/>
                </a:solidFill>
                <a:latin typeface="Montserrat" panose="00000500000000000000" pitchFamily="2" charset="0"/>
              </a:rPr>
              <a:t>N=4.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s-ES_tradnl" altLang="en-US" dirty="0">
                <a:latin typeface="Montserrat" panose="00000500000000000000" pitchFamily="2" charset="0"/>
              </a:rPr>
              <a:t>La variable de interés, 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s-ES_tradnl" altLang="en-US" dirty="0">
                <a:latin typeface="Montserrat" panose="00000500000000000000" pitchFamily="2" charset="0"/>
              </a:rPr>
              <a:t>    es </a:t>
            </a:r>
            <a:r>
              <a:rPr lang="es-ES_tradnl" altLang="en-US" dirty="0">
                <a:solidFill>
                  <a:srgbClr val="008000"/>
                </a:solidFill>
                <a:latin typeface="Montserrat" panose="00000500000000000000" pitchFamily="2" charset="0"/>
              </a:rPr>
              <a:t>X, la edad de un individuo.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s-ES_tradnl" altLang="en-US" dirty="0">
                <a:latin typeface="Montserrat" panose="00000500000000000000" pitchFamily="2" charset="0"/>
              </a:rPr>
              <a:t>X puede tomar los valores: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s-ES_tradnl" altLang="en-US" dirty="0">
                <a:latin typeface="Montserrat" panose="00000500000000000000" pitchFamily="2" charset="0"/>
              </a:rPr>
              <a:t>   </a:t>
            </a:r>
            <a:r>
              <a:rPr lang="es-ES_tradnl" altLang="en-US" dirty="0">
                <a:solidFill>
                  <a:srgbClr val="008000"/>
                </a:solidFill>
                <a:latin typeface="Montserrat" panose="00000500000000000000" pitchFamily="2" charset="0"/>
              </a:rPr>
              <a:t>18, 20,</a:t>
            </a:r>
            <a:r>
              <a:rPr lang="es-ES_tradnl" altLang="en-US" dirty="0">
                <a:solidFill>
                  <a:schemeClr val="folHlink"/>
                </a:solidFill>
                <a:latin typeface="Montserrat" panose="00000500000000000000" pitchFamily="2" charset="0"/>
              </a:rPr>
              <a:t> </a:t>
            </a:r>
            <a:r>
              <a:rPr lang="es-ES_tradnl" altLang="en-US" dirty="0">
                <a:solidFill>
                  <a:srgbClr val="008000"/>
                </a:solidFill>
                <a:latin typeface="Montserrat" panose="00000500000000000000" pitchFamily="2" charset="0"/>
              </a:rPr>
              <a:t>22, 24</a:t>
            </a:r>
            <a:r>
              <a:rPr lang="es-ES_tradnl" altLang="en-US" dirty="0">
                <a:latin typeface="Montserrat" panose="00000500000000000000" pitchFamily="2" charset="0"/>
              </a:rPr>
              <a:t> (años).</a:t>
            </a:r>
          </a:p>
        </p:txBody>
      </p:sp>
      <p:pic>
        <p:nvPicPr>
          <p:cNvPr id="2" name="Picture 1" descr="Team working together in the office">
            <a:extLst>
              <a:ext uri="{FF2B5EF4-FFF2-40B4-BE49-F238E27FC236}">
                <a16:creationId xmlns:a16="http://schemas.microsoft.com/office/drawing/2014/main" id="{D117ACAD-C4E3-4385-0262-0B904E88D1D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241" y="2748396"/>
            <a:ext cx="5108148" cy="340958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2723</Words>
  <Application>Microsoft Macintosh PowerPoint</Application>
  <PresentationFormat>Widescreen</PresentationFormat>
  <Paragraphs>411</Paragraphs>
  <Slides>53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70" baseType="lpstr">
      <vt:lpstr>Arial Unicode MS</vt:lpstr>
      <vt:lpstr>Arial</vt:lpstr>
      <vt:lpstr>Calibri</vt:lpstr>
      <vt:lpstr>Calibri Light</vt:lpstr>
      <vt:lpstr>Cambria Math</vt:lpstr>
      <vt:lpstr>Garamond</vt:lpstr>
      <vt:lpstr>Montserrat</vt:lpstr>
      <vt:lpstr>Montserrat Black</vt:lpstr>
      <vt:lpstr>Montserrat ExtraBold</vt:lpstr>
      <vt:lpstr>Montserrat ExtraLight</vt:lpstr>
      <vt:lpstr>Montserrat Light</vt:lpstr>
      <vt:lpstr>System</vt:lpstr>
      <vt:lpstr>Times New Roman</vt:lpstr>
      <vt:lpstr>Wingdings</vt:lpstr>
      <vt:lpstr>Office Theme</vt:lpstr>
      <vt:lpstr>Document</vt:lpstr>
      <vt:lpstr>Ecuación</vt:lpstr>
      <vt:lpstr>Intervalos de confianza y pruebas de hipótesis</vt:lpstr>
      <vt:lpstr>PowerPoint Presentation</vt:lpstr>
      <vt:lpstr>Intervalos de confianza para la media muestral</vt:lpstr>
      <vt:lpstr>PowerPoint Presentation</vt:lpstr>
      <vt:lpstr>PowerPoint Presentation</vt:lpstr>
      <vt:lpstr>PowerPoint Presentation</vt:lpstr>
      <vt:lpstr>PowerPoint Presentation</vt:lpstr>
      <vt:lpstr>Distribución de la media muestral</vt:lpstr>
      <vt:lpstr>“Deduciendo” la distribución de la media muestral</vt:lpstr>
      <vt:lpstr>“Deduciendo” una distribución muestral</vt:lpstr>
      <vt:lpstr>Distribución de la media muestral con n=2.</vt:lpstr>
      <vt:lpstr>PowerPoint Presentation</vt:lpstr>
      <vt:lpstr>Supuesto importante:</vt:lpstr>
      <vt:lpstr>PowerPoint Presentation</vt:lpstr>
      <vt:lpstr>Estimación puntual e intervalos de confianza</vt:lpstr>
      <vt:lpstr>Intervalos de confianza</vt:lpstr>
      <vt:lpstr>Ejemplo: un intervalo con 90% de confianza sobre el número de horas trabajadas en 2 meses:</vt:lpstr>
      <vt:lpstr>Ejemplo</vt:lpstr>
      <vt:lpstr>Proceso de estimación</vt:lpstr>
      <vt:lpstr>Fórmula general</vt:lpstr>
      <vt:lpstr>Fórmula general</vt:lpstr>
      <vt:lpstr>Forma sencilla en R</vt:lpstr>
      <vt:lpstr>Nivel de confianza</vt:lpstr>
      <vt:lpstr>PowerPoint Presentation</vt:lpstr>
      <vt:lpstr>PowerPoint Presentation</vt:lpstr>
      <vt:lpstr>¿Qué es una hipótesis?</vt:lpstr>
      <vt:lpstr>Hipótesis nula, H0</vt:lpstr>
      <vt:lpstr>Hipótesis nula, H0</vt:lpstr>
      <vt:lpstr>Hipótesis alternativa, H1</vt:lpstr>
      <vt:lpstr>El proceso de prueba de hipótesis</vt:lpstr>
      <vt:lpstr>PowerPoint Presentation</vt:lpstr>
      <vt:lpstr>PowerPoint Presentation</vt:lpstr>
      <vt:lpstr>Posibles errores en prueba de hipótesis</vt:lpstr>
      <vt:lpstr>Ejemplo</vt:lpstr>
      <vt:lpstr>Ejemplo</vt:lpstr>
      <vt:lpstr>Pruebas de Hipótesis</vt:lpstr>
      <vt:lpstr>PowerPoint Presentation</vt:lpstr>
      <vt:lpstr>PowerPoint Presentation</vt:lpstr>
      <vt:lpstr>Pruebas con dos muestras</vt:lpstr>
      <vt:lpstr>Muestras relacionadas</vt:lpstr>
      <vt:lpstr>Ejemplo</vt:lpstr>
      <vt:lpstr>PowerPoint Presentation</vt:lpstr>
      <vt:lpstr>PowerPoint Presentation</vt:lpstr>
      <vt:lpstr>Fair Wages and Effort Provision: Combining Evidence from a Choice Experiment and a Field Experiment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Felipe Parra Carreño</dc:creator>
  <cp:lastModifiedBy>Jaime Edison Rojas Mora</cp:lastModifiedBy>
  <cp:revision>131</cp:revision>
  <dcterms:created xsi:type="dcterms:W3CDTF">2023-01-09T16:10:50Z</dcterms:created>
  <dcterms:modified xsi:type="dcterms:W3CDTF">2025-02-20T03:56:34Z</dcterms:modified>
</cp:coreProperties>
</file>