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0" r:id="rId2"/>
    <p:sldId id="264" r:id="rId3"/>
    <p:sldId id="302" r:id="rId4"/>
    <p:sldId id="546" r:id="rId5"/>
    <p:sldId id="547" r:id="rId6"/>
    <p:sldId id="549" r:id="rId7"/>
    <p:sldId id="548" r:id="rId8"/>
    <p:sldId id="818" r:id="rId9"/>
    <p:sldId id="550" r:id="rId10"/>
    <p:sldId id="551" r:id="rId11"/>
    <p:sldId id="556" r:id="rId12"/>
    <p:sldId id="557" r:id="rId13"/>
    <p:sldId id="558" r:id="rId14"/>
    <p:sldId id="559" r:id="rId15"/>
    <p:sldId id="560" r:id="rId16"/>
    <p:sldId id="561" r:id="rId17"/>
    <p:sldId id="563" r:id="rId18"/>
    <p:sldId id="564" r:id="rId19"/>
    <p:sldId id="565" r:id="rId20"/>
    <p:sldId id="566" r:id="rId21"/>
    <p:sldId id="567" r:id="rId22"/>
    <p:sldId id="568" r:id="rId23"/>
    <p:sldId id="817" r:id="rId24"/>
    <p:sldId id="757" r:id="rId25"/>
    <p:sldId id="573" r:id="rId26"/>
    <p:sldId id="574" r:id="rId27"/>
    <p:sldId id="577" r:id="rId28"/>
    <p:sldId id="578" r:id="rId29"/>
    <p:sldId id="579" r:id="rId30"/>
    <p:sldId id="581" r:id="rId31"/>
    <p:sldId id="582" r:id="rId32"/>
    <p:sldId id="583" r:id="rId33"/>
    <p:sldId id="584" r:id="rId34"/>
    <p:sldId id="587" r:id="rId35"/>
    <p:sldId id="588" r:id="rId36"/>
    <p:sldId id="589" r:id="rId37"/>
    <p:sldId id="590" r:id="rId38"/>
    <p:sldId id="591" r:id="rId39"/>
    <p:sldId id="595" r:id="rId40"/>
    <p:sldId id="600" r:id="rId41"/>
    <p:sldId id="601" r:id="rId42"/>
    <p:sldId id="819" r:id="rId43"/>
    <p:sldId id="602" r:id="rId44"/>
    <p:sldId id="603" r:id="rId45"/>
    <p:sldId id="820" r:id="rId46"/>
    <p:sldId id="821" r:id="rId47"/>
    <p:sldId id="604" r:id="rId48"/>
    <p:sldId id="632" r:id="rId49"/>
    <p:sldId id="325" r:id="rId50"/>
    <p:sldId id="661" r:id="rId51"/>
    <p:sldId id="662" r:id="rId52"/>
    <p:sldId id="654" r:id="rId53"/>
    <p:sldId id="655" r:id="rId54"/>
    <p:sldId id="656" r:id="rId55"/>
    <p:sldId id="657" r:id="rId56"/>
    <p:sldId id="658" r:id="rId57"/>
    <p:sldId id="663" r:id="rId5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37"/>
    <a:srgbClr val="BE8806"/>
    <a:srgbClr val="D3BDFF"/>
    <a:srgbClr val="FFCA7D"/>
    <a:srgbClr val="9966FF"/>
    <a:srgbClr val="90DC99"/>
    <a:srgbClr val="483247"/>
    <a:srgbClr val="B8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266B3-FAD6-4F5C-A06E-0891331428C7}" type="datetimeFigureOut">
              <a:rPr lang="en-DE" smtClean="0"/>
              <a:t>2/12/25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FDAED-067A-4842-A47A-5077A97458A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986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9B41B371-DA85-FEBE-5DC5-46443D6280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C7971946-5B54-D831-1BD4-7961E8A3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24C3-6A9E-A51E-4F9A-12FD61524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759B-B955-25C6-13B9-06F91BAC6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8FF2-68AB-C1C2-9A7C-A9CA391A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AD8A0-1ABE-ADDE-59D8-7453D6CE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1445-B9F8-430F-BE62-3FAE13A6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47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0CA5-57AE-9625-F11C-ED6CFE2F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24E3A-DCAE-3A24-0F89-6448BB50B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ECED-E41E-8710-828F-576B8920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A8DB4-A444-69CD-9319-B0CCA5D8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33A7-7C7C-5776-06C8-FFB1144C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133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52D28-B1C9-3920-9668-9D900B5F5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81888-CD16-5FDB-C13E-1E6F679D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24CA-0FF3-B91C-3E53-5659D547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5B8D-5909-C3CC-AB68-976FBA91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01DF-0EE3-9B7D-8039-FC4B2757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549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57EA9-0206-23EF-A88E-FEAFC1D0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3879-C120-9795-0A82-DFE2024D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AFF4-4DB1-B883-6EE6-1B14AF8D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EE7D-0AB6-0C14-40F1-63CD5B83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A6C3C-864A-DA59-F73E-CC63D8F6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616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47A2-9D91-9A54-DE9C-99DE86ED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D1E08-97B8-C45D-5770-6358B9587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D5C-3D35-92D0-D2E0-4B0CE27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517C-82B5-4638-4237-D7BE1F90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F64B-7460-513D-1F7E-6E38094B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880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A81B-3B0E-66F1-2098-0F63699A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0BB6-96CD-7EC4-4609-B3BBBE3E0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2B7FB-4E51-F58F-04FD-54C8554EA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53B9F-626A-7777-8C28-37431C90A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022DC-E306-BEDC-87B2-D18EB656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7BA44-A1CD-4216-C559-6E1A2C4F1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535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57B5-F57E-82D8-F91D-F453B95B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B825-6311-E24D-6030-F6CEC159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00BC-634E-54C3-0C4B-4F2DDDBF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A6CA8-4F6B-8819-A7DC-56FE7D95C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F9B9C-BB6A-4E10-4521-F65B3548B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86165D-CDA1-E6F8-97D4-3B6A69F6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26A0C-C301-B84F-4F9D-85E6CF36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25446-ACB6-ACEE-CA1A-3E12468A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58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8DAD-8823-CDD2-42F7-3CBB5B3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2F652-F172-BB37-B649-C4A499DC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BA66D-EFEF-4F57-CD80-32E1EA18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0947A-0398-4558-24E4-7BA9E566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908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9CE31-3F2B-1ECC-14FB-B277B87F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65047-33D4-DD35-4B38-0063199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12FE4-A288-A7BA-473A-0408308A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24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11D1-DA28-F054-C1DF-38EE653D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EC23-AB8C-72CE-9D5D-6940BDF5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25062-7FFD-9039-A327-6AF8A984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EA43C-C08D-E3F3-75EE-E173CECF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16F26-6BC7-1BED-95BB-12E286F6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1C12D-62FC-737C-74C7-637C9E2C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780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0582-801C-5795-2E98-49E8F9F9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64232-80FD-ADC5-10D5-98F95E4AC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D658-7EE5-D39C-E889-F1D85FA09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94B00-FAD4-4D94-7E94-9017551B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63D51-9BAD-5AAE-916F-3482C5C9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D4C71-33E4-4DCA-C40A-28207706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2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4230C-1D9E-2ECC-7EF1-0B1FBC7C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EF04-7045-B820-2F19-EF4F5E10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AF86-EE9B-67EC-53D8-3CA7AC074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2BF7-82BD-4AAE-AE4E-8A68FD07AD2A}" type="datetimeFigureOut">
              <a:rPr lang="en-DE" smtClean="0"/>
              <a:t>2/12/25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598F6-7175-6766-743A-48DF6D842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1AC4-5BA5-656C-E7C6-4AA3023A8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0F36-B841-4C80-B94D-CE1B1FD743D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341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hyperlink" Target="https://towardsdatascience.com/top-7-packages-for-making-beautiful-tables-in-r-7683d054e54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9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3.jp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0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33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BD36C-EAA9-1B38-94D2-F04A18571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094" y="3292671"/>
            <a:ext cx="11248724" cy="1452365"/>
          </a:xfrm>
        </p:spPr>
        <p:txBody>
          <a:bodyPr>
            <a:noAutofit/>
          </a:bodyPr>
          <a:lstStyle/>
          <a:p>
            <a:r>
              <a:rPr lang="es-419" sz="4800" dirty="0">
                <a:solidFill>
                  <a:schemeClr val="bg1"/>
                </a:solidFill>
                <a:latin typeface="Montserrat ExtraBold" panose="00000900000000000000" pitchFamily="2" charset="0"/>
              </a:rPr>
              <a:t>Estadísticos descriptivos</a:t>
            </a:r>
            <a:endParaRPr lang="en-DE" sz="4800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9F874D-8B93-2109-2D3F-57F7DB5E1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534" y="5394150"/>
            <a:ext cx="5554312" cy="449887"/>
          </a:xfrm>
        </p:spPr>
        <p:txBody>
          <a:bodyPr/>
          <a:lstStyle/>
          <a:p>
            <a:pPr algn="r"/>
            <a:r>
              <a:rPr lang="es-CO" dirty="0">
                <a:solidFill>
                  <a:srgbClr val="FFC000"/>
                </a:solidFill>
                <a:latin typeface="Montserrat" panose="00000500000000000000" pitchFamily="2" charset="0"/>
              </a:rPr>
              <a:t>Profesor: Jaime Rojas</a:t>
            </a:r>
            <a:endParaRPr lang="en-DE" dirty="0">
              <a:solidFill>
                <a:srgbClr val="FFC000"/>
              </a:solidFill>
              <a:latin typeface="Montserrat" panose="00000500000000000000" pitchFamily="2" charset="0"/>
            </a:endParaRP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5506EB-292B-B30E-35D7-38A12FE0A3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99"/>
          <a:stretch/>
        </p:blipFill>
        <p:spPr>
          <a:xfrm>
            <a:off x="601044" y="4840391"/>
            <a:ext cx="3068320" cy="155740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D8AD8-81AC-8658-E667-79DB0E0CD2EB}"/>
              </a:ext>
            </a:extLst>
          </p:cNvPr>
          <p:cNvGrpSpPr/>
          <p:nvPr/>
        </p:nvGrpSpPr>
        <p:grpSpPr>
          <a:xfrm>
            <a:off x="3921760" y="2387485"/>
            <a:ext cx="4348480" cy="731520"/>
            <a:chOff x="3962400" y="2781607"/>
            <a:chExt cx="4348480" cy="7315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542338-BE02-C269-FD1C-E7667C861526}"/>
                </a:ext>
              </a:extLst>
            </p:cNvPr>
            <p:cNvSpPr/>
            <p:nvPr/>
          </p:nvSpPr>
          <p:spPr>
            <a:xfrm>
              <a:off x="3962400" y="2781607"/>
              <a:ext cx="4348480" cy="731520"/>
            </a:xfrm>
            <a:prstGeom prst="roundRect">
              <a:avLst>
                <a:gd name="adj" fmla="val 50000"/>
              </a:avLst>
            </a:prstGeom>
            <a:solidFill>
              <a:srgbClr val="24253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08E713-583A-DEA4-2036-68C99278067A}"/>
                </a:ext>
              </a:extLst>
            </p:cNvPr>
            <p:cNvSpPr txBox="1"/>
            <p:nvPr/>
          </p:nvSpPr>
          <p:spPr>
            <a:xfrm>
              <a:off x="4053840" y="2882593"/>
              <a:ext cx="425704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 ExtraBold" panose="00000900000000000000" pitchFamily="2" charset="0"/>
                </a:rPr>
                <a:t>Analítica de datos</a:t>
              </a:r>
              <a:endParaRPr lang="en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3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E9C318C-945A-7289-74D6-2641E82DE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10219267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Medidas de Tendencia Central:</a:t>
            </a:r>
            <a:br>
              <a:rPr lang="es-CO" altLang="en-US" sz="3200" b="1" dirty="0">
                <a:solidFill>
                  <a:schemeClr val="bg1"/>
                </a:solidFill>
                <a:latin typeface="Montserrat ExtraBold"/>
              </a:rPr>
            </a:br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Un ejemplo</a:t>
            </a: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942760B0-828C-4BF9-BBD6-B535204A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2165350"/>
            <a:ext cx="2209800" cy="27084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 err="1">
                <a:latin typeface="Montserrat"/>
              </a:rPr>
              <a:t>Precios</a:t>
            </a:r>
            <a:r>
              <a:rPr lang="en-US" altLang="en-US" sz="1800" b="1" dirty="0">
                <a:latin typeface="Montserrat"/>
              </a:rPr>
              <a:t> casas: </a:t>
            </a:r>
            <a:br>
              <a:rPr lang="en-US" altLang="en-US" sz="1800" b="1" dirty="0">
                <a:latin typeface="Montserrat"/>
              </a:rPr>
            </a:br>
            <a:br>
              <a:rPr lang="en-US" altLang="en-US" sz="1800" b="1" dirty="0">
                <a:latin typeface="Montserrat"/>
              </a:rPr>
            </a:br>
            <a:r>
              <a:rPr lang="en-US" altLang="en-US" sz="1800" b="1" dirty="0">
                <a:latin typeface="Montserrat"/>
              </a:rPr>
              <a:t>        $2,000,000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latin typeface="Montserrat"/>
              </a:rPr>
              <a:t>        $   500,000</a:t>
            </a:r>
            <a:br>
              <a:rPr lang="en-US" altLang="en-US" sz="1800" b="1" dirty="0">
                <a:latin typeface="Montserrat"/>
              </a:rPr>
            </a:br>
            <a:r>
              <a:rPr lang="en-US" altLang="en-US" sz="1800" b="1" dirty="0">
                <a:latin typeface="Montserrat"/>
              </a:rPr>
              <a:t>        $   300,000</a:t>
            </a:r>
            <a:br>
              <a:rPr lang="en-US" altLang="en-US" sz="1800" b="1" dirty="0">
                <a:latin typeface="Montserrat"/>
              </a:rPr>
            </a:br>
            <a:r>
              <a:rPr lang="en-US" altLang="en-US" sz="1800" b="1" dirty="0">
                <a:latin typeface="Montserrat"/>
              </a:rPr>
              <a:t>        $   100,000</a:t>
            </a:r>
            <a:br>
              <a:rPr lang="en-US" altLang="en-US" sz="1800" b="1" dirty="0">
                <a:latin typeface="Montserrat"/>
              </a:rPr>
            </a:br>
            <a:r>
              <a:rPr lang="en-US" altLang="en-US" sz="1800" b="1" dirty="0">
                <a:latin typeface="Montserrat"/>
              </a:rPr>
              <a:t>        </a:t>
            </a:r>
            <a:r>
              <a:rPr lang="en-US" altLang="en-US" sz="1800" b="1" u="sng" dirty="0">
                <a:latin typeface="Montserrat"/>
              </a:rPr>
              <a:t>$   100,000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Montserrat"/>
              </a:rPr>
              <a:t>Suma $ </a:t>
            </a:r>
            <a:r>
              <a:rPr lang="en-US" altLang="en-US" sz="1800" b="1" dirty="0">
                <a:latin typeface="Montserrat"/>
              </a:rPr>
              <a:t>3,000,000</a:t>
            </a: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B0A5FD8D-A29C-7A96-CC47-D93509DD6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199" y="1981200"/>
            <a:ext cx="7066473" cy="32004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>
                <a:solidFill>
                  <a:schemeClr val="bg1"/>
                </a:solidFill>
                <a:latin typeface="Montserrat"/>
              </a:rPr>
              <a:t>Media:</a:t>
            </a:r>
            <a:r>
              <a:rPr lang="en-US" altLang="en-US" sz="2400" dirty="0">
                <a:solidFill>
                  <a:schemeClr val="bg1"/>
                </a:solidFill>
                <a:latin typeface="Montserrat"/>
              </a:rPr>
              <a:t>    ($3,000,000/5) =  </a:t>
            </a:r>
            <a:r>
              <a:rPr lang="en-US" altLang="en-US" sz="2400" b="1" dirty="0">
                <a:solidFill>
                  <a:schemeClr val="bg1"/>
                </a:solidFill>
                <a:latin typeface="Montserrat"/>
              </a:rPr>
              <a:t>$600,000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en-US" sz="2400" b="1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err="1">
                <a:solidFill>
                  <a:schemeClr val="bg1"/>
                </a:solidFill>
                <a:latin typeface="Montserrat"/>
              </a:rPr>
              <a:t>Mediana</a:t>
            </a:r>
            <a:r>
              <a:rPr lang="en-US" altLang="en-US" sz="2400" dirty="0">
                <a:solidFill>
                  <a:schemeClr val="bg1"/>
                </a:solidFill>
                <a:latin typeface="Montserrat"/>
              </a:rPr>
              <a:t>   = </a:t>
            </a:r>
            <a:r>
              <a:rPr lang="en-US" altLang="en-US" sz="2400" b="1" dirty="0">
                <a:solidFill>
                  <a:schemeClr val="bg1"/>
                </a:solidFill>
                <a:latin typeface="Montserrat"/>
              </a:rPr>
              <a:t>$300,000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endParaRPr lang="en-US" altLang="en-US" sz="2400" b="1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400" b="1" dirty="0" err="1">
                <a:solidFill>
                  <a:schemeClr val="bg1"/>
                </a:solidFill>
                <a:latin typeface="Montserrat"/>
              </a:rPr>
              <a:t>Moda</a:t>
            </a:r>
            <a:r>
              <a:rPr lang="en-US" altLang="en-US" sz="2400" b="1" dirty="0">
                <a:solidFill>
                  <a:schemeClr val="bg1"/>
                </a:solidFill>
                <a:latin typeface="Montserrat"/>
              </a:rPr>
              <a:t>        </a:t>
            </a:r>
            <a:r>
              <a:rPr lang="en-US" altLang="en-US" sz="2400" dirty="0">
                <a:solidFill>
                  <a:schemeClr val="bg1"/>
                </a:solidFill>
                <a:latin typeface="Montserrat"/>
              </a:rPr>
              <a:t> = </a:t>
            </a:r>
            <a:r>
              <a:rPr lang="en-US" altLang="en-US" sz="2400" b="1" dirty="0">
                <a:solidFill>
                  <a:schemeClr val="bg1"/>
                </a:solidFill>
                <a:latin typeface="Montserrat"/>
              </a:rPr>
              <a:t>$100,000</a:t>
            </a:r>
          </a:p>
        </p:txBody>
      </p:sp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AD4F3051-B7FF-4D96-A2D9-ACFEA5BDCD47}"/>
              </a:ext>
            </a:extLst>
          </p:cNvPr>
          <p:cNvCxnSpPr>
            <a:cxnSpLocks/>
          </p:cNvCxnSpPr>
          <p:nvPr/>
        </p:nvCxnSpPr>
        <p:spPr>
          <a:xfrm flipV="1">
            <a:off x="0" y="1281110"/>
            <a:ext cx="706966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E956CA-FD27-A6CA-2A4B-5003ECF7B9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300414" y="557082"/>
            <a:ext cx="5407026" cy="990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CO" altLang="en-US" sz="2800" b="1" dirty="0">
                <a:solidFill>
                  <a:srgbClr val="483247"/>
                </a:solidFill>
                <a:latin typeface="Montserrat"/>
              </a:rPr>
              <a:t>Medidas de Tendencia Central:</a:t>
            </a:r>
            <a:br>
              <a:rPr lang="es-CO" altLang="en-US" sz="2800" b="1" dirty="0">
                <a:solidFill>
                  <a:srgbClr val="483247"/>
                </a:solidFill>
                <a:latin typeface="Montserrat"/>
              </a:rPr>
            </a:br>
            <a:r>
              <a:rPr lang="es-CO" altLang="en-US" sz="2800" b="1" dirty="0">
                <a:solidFill>
                  <a:srgbClr val="483247"/>
                </a:solidFill>
                <a:latin typeface="Montserrat"/>
              </a:rPr>
              <a:t>Resumen</a:t>
            </a:r>
          </a:p>
        </p:txBody>
      </p:sp>
      <p:sp>
        <p:nvSpPr>
          <p:cNvPr id="37891" name="Line 3">
            <a:extLst>
              <a:ext uri="{FF2B5EF4-FFF2-40B4-BE49-F238E27FC236}">
                <a16:creationId xmlns:a16="http://schemas.microsoft.com/office/drawing/2014/main" id="{09F0FC51-203F-4E1A-16E4-380D07651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788" y="2405064"/>
            <a:ext cx="0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122884" name="Rectangle 5">
            <a:extLst>
              <a:ext uri="{FF2B5EF4-FFF2-40B4-BE49-F238E27FC236}">
                <a16:creationId xmlns:a16="http://schemas.microsoft.com/office/drawing/2014/main" id="{9993600C-95AD-CA09-D171-FBB596E2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75" y="2057401"/>
            <a:ext cx="2876550" cy="397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latin typeface="Montserrat"/>
              </a:rPr>
              <a:t>Tendencia</a:t>
            </a:r>
            <a:r>
              <a:rPr lang="en-US" altLang="en-US" sz="2000" b="1" dirty="0">
                <a:latin typeface="Montserrat"/>
              </a:rPr>
              <a:t> Central</a:t>
            </a:r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26E4CABB-8DC8-C467-1B46-E9D147A25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6" y="2934492"/>
            <a:ext cx="3498847" cy="81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122886" name="Rectangle 7">
            <a:extLst>
              <a:ext uri="{FF2B5EF4-FFF2-40B4-BE49-F238E27FC236}">
                <a16:creationId xmlns:a16="http://schemas.microsoft.com/office/drawing/2014/main" id="{C9CD0009-6529-3851-7E03-70EE61DC3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889" y="3361800"/>
            <a:ext cx="1987550" cy="335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>
                <a:latin typeface="Montserrat"/>
              </a:rPr>
              <a:t>Media</a:t>
            </a:r>
          </a:p>
        </p:txBody>
      </p:sp>
      <p:sp>
        <p:nvSpPr>
          <p:cNvPr id="122887" name="Rectangle 8">
            <a:extLst>
              <a:ext uri="{FF2B5EF4-FFF2-40B4-BE49-F238E27FC236}">
                <a16:creationId xmlns:a16="http://schemas.microsoft.com/office/drawing/2014/main" id="{6C8D4320-29F2-57BC-623B-CCE11BB23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7664" y="3361799"/>
            <a:ext cx="1162050" cy="335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err="1">
                <a:latin typeface="Montserrat"/>
              </a:rPr>
              <a:t>Mediana</a:t>
            </a:r>
            <a:endParaRPr lang="en-US" altLang="en-US" sz="2000" b="1" dirty="0">
              <a:latin typeface="Montserrat"/>
            </a:endParaRPr>
          </a:p>
        </p:txBody>
      </p:sp>
      <p:sp>
        <p:nvSpPr>
          <p:cNvPr id="122888" name="Rectangle 9">
            <a:extLst>
              <a:ext uri="{FF2B5EF4-FFF2-40B4-BE49-F238E27FC236}">
                <a16:creationId xmlns:a16="http://schemas.microsoft.com/office/drawing/2014/main" id="{5D28AE47-65B9-FD60-439D-37CEE716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926" y="3360211"/>
            <a:ext cx="1093788" cy="335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600" b="1" dirty="0" err="1">
                <a:latin typeface="Montserrat"/>
              </a:rPr>
              <a:t>Moda</a:t>
            </a:r>
            <a:endParaRPr lang="en-US" altLang="en-US" sz="1600" b="1" dirty="0">
              <a:latin typeface="Montserrat"/>
            </a:endParaRPr>
          </a:p>
        </p:txBody>
      </p:sp>
      <p:sp>
        <p:nvSpPr>
          <p:cNvPr id="37897" name="Line 11">
            <a:extLst>
              <a:ext uri="{FF2B5EF4-FFF2-40B4-BE49-F238E27FC236}">
                <a16:creationId xmlns:a16="http://schemas.microsoft.com/office/drawing/2014/main" id="{519D8192-97A3-B80A-2EBF-2260DEFEC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6676" y="2944287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37898" name="Line 12">
            <a:extLst>
              <a:ext uri="{FF2B5EF4-FFF2-40B4-BE49-F238E27FC236}">
                <a16:creationId xmlns:a16="http://schemas.microsoft.com/office/drawing/2014/main" id="{6EA72E92-2F92-0B13-4E2A-795574701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7826" y="2944287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37899" name="Line 13">
            <a:extLst>
              <a:ext uri="{FF2B5EF4-FFF2-40B4-BE49-F238E27FC236}">
                <a16:creationId xmlns:a16="http://schemas.microsoft.com/office/drawing/2014/main" id="{0BC849B9-BCDD-5FF0-D0FF-45453F6A9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026" y="2944287"/>
            <a:ext cx="0" cy="415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37900" name="Line 14">
            <a:extLst>
              <a:ext uri="{FF2B5EF4-FFF2-40B4-BE49-F238E27FC236}">
                <a16:creationId xmlns:a16="http://schemas.microsoft.com/office/drawing/2014/main" id="{1317FE15-4656-D695-CAED-45CAB811B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1440" y="4401611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37901" name="Oval 15">
            <a:extLst>
              <a:ext uri="{FF2B5EF4-FFF2-40B4-BE49-F238E27FC236}">
                <a16:creationId xmlns:a16="http://schemas.microsoft.com/office/drawing/2014/main" id="{FDBCBCDA-0629-8162-BBF8-67C0D9AC2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2" y="4263499"/>
            <a:ext cx="138113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02" name="Oval 16">
            <a:extLst>
              <a:ext uri="{FF2B5EF4-FFF2-40B4-BE49-F238E27FC236}">
                <a16:creationId xmlns:a16="http://schemas.microsoft.com/office/drawing/2014/main" id="{5B205846-7379-6F73-D83C-85769BC5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263499"/>
            <a:ext cx="136525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03" name="Oval 17">
            <a:extLst>
              <a:ext uri="{FF2B5EF4-FFF2-40B4-BE49-F238E27FC236}">
                <a16:creationId xmlns:a16="http://schemas.microsoft.com/office/drawing/2014/main" id="{71C479F0-3049-5E0F-39DC-14C20B1A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9" y="4263499"/>
            <a:ext cx="138112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04" name="Oval 18">
            <a:extLst>
              <a:ext uri="{FF2B5EF4-FFF2-40B4-BE49-F238E27FC236}">
                <a16:creationId xmlns:a16="http://schemas.microsoft.com/office/drawing/2014/main" id="{6B891098-7D6B-5CF4-4018-556B35A1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4263499"/>
            <a:ext cx="136525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05" name="Oval 19">
            <a:extLst>
              <a:ext uri="{FF2B5EF4-FFF2-40B4-BE49-F238E27FC236}">
                <a16:creationId xmlns:a16="http://schemas.microsoft.com/office/drawing/2014/main" id="{450BBD12-F52C-EE5D-84CD-5CC92846E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2" y="4263499"/>
            <a:ext cx="136525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06" name="Oval 20">
            <a:extLst>
              <a:ext uri="{FF2B5EF4-FFF2-40B4-BE49-F238E27FC236}">
                <a16:creationId xmlns:a16="http://schemas.microsoft.com/office/drawing/2014/main" id="{5F5CE0DC-DB93-F997-FBDE-9F834D6D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5" y="4263499"/>
            <a:ext cx="136525" cy="1381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07" name="AutoShape 21">
            <a:extLst>
              <a:ext uri="{FF2B5EF4-FFF2-40B4-BE49-F238E27FC236}">
                <a16:creationId xmlns:a16="http://schemas.microsoft.com/office/drawing/2014/main" id="{FDE6C2D5-2F42-CA35-5ACE-69A29D9B75A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26896" y="4507181"/>
            <a:ext cx="207963" cy="136525"/>
          </a:xfrm>
          <a:prstGeom prst="rightArrow">
            <a:avLst>
              <a:gd name="adj1" fmla="val 50000"/>
              <a:gd name="adj2" fmla="val 38364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08" name="Oval 22">
            <a:extLst>
              <a:ext uri="{FF2B5EF4-FFF2-40B4-BE49-F238E27FC236}">
                <a16:creationId xmlns:a16="http://schemas.microsoft.com/office/drawing/2014/main" id="{F0B1E024-6CB2-11FB-983E-2A1AA9F41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40" y="4263499"/>
            <a:ext cx="136525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09" name="Oval 23">
            <a:extLst>
              <a:ext uri="{FF2B5EF4-FFF2-40B4-BE49-F238E27FC236}">
                <a16:creationId xmlns:a16="http://schemas.microsoft.com/office/drawing/2014/main" id="{2516E6E2-F6DA-D854-0FD1-658A0E99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3985687"/>
            <a:ext cx="136525" cy="138113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0" name="Oval 24">
            <a:extLst>
              <a:ext uri="{FF2B5EF4-FFF2-40B4-BE49-F238E27FC236}">
                <a16:creationId xmlns:a16="http://schemas.microsoft.com/office/drawing/2014/main" id="{69E6374F-65FA-3F3F-CD1E-13BB66B5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5" y="4123799"/>
            <a:ext cx="136525" cy="139700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1" name="Line 25">
            <a:extLst>
              <a:ext uri="{FF2B5EF4-FFF2-40B4-BE49-F238E27FC236}">
                <a16:creationId xmlns:a16="http://schemas.microsoft.com/office/drawing/2014/main" id="{272BC1D9-7D37-88A1-DF8B-8820EEF90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5326" y="4401611"/>
            <a:ext cx="1538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37912" name="Oval 26">
            <a:extLst>
              <a:ext uri="{FF2B5EF4-FFF2-40B4-BE49-F238E27FC236}">
                <a16:creationId xmlns:a16="http://schemas.microsoft.com/office/drawing/2014/main" id="{538B72E5-65F7-6CD3-D973-EE259E0CE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7" y="4263499"/>
            <a:ext cx="136525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3" name="Oval 27">
            <a:extLst>
              <a:ext uri="{FF2B5EF4-FFF2-40B4-BE49-F238E27FC236}">
                <a16:creationId xmlns:a16="http://schemas.microsoft.com/office/drawing/2014/main" id="{45B8E01B-BAE2-7DCA-4269-F17F73E10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9" y="4263499"/>
            <a:ext cx="138112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4" name="Oval 28">
            <a:extLst>
              <a:ext uri="{FF2B5EF4-FFF2-40B4-BE49-F238E27FC236}">
                <a16:creationId xmlns:a16="http://schemas.microsoft.com/office/drawing/2014/main" id="{0797A91F-0189-AC39-7D49-20C606D6A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5" y="4263499"/>
            <a:ext cx="136525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5" name="Oval 29">
            <a:extLst>
              <a:ext uri="{FF2B5EF4-FFF2-40B4-BE49-F238E27FC236}">
                <a16:creationId xmlns:a16="http://schemas.microsoft.com/office/drawing/2014/main" id="{1CEC83F9-8984-9AE1-D05A-55F939B1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2" y="4263499"/>
            <a:ext cx="136525" cy="13811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6" name="Oval 30">
            <a:extLst>
              <a:ext uri="{FF2B5EF4-FFF2-40B4-BE49-F238E27FC236}">
                <a16:creationId xmlns:a16="http://schemas.microsoft.com/office/drawing/2014/main" id="{2B85B5BC-44CE-21A8-981E-2B97CC60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4190" y="4263499"/>
            <a:ext cx="136525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7" name="Oval 31">
            <a:extLst>
              <a:ext uri="{FF2B5EF4-FFF2-40B4-BE49-F238E27FC236}">
                <a16:creationId xmlns:a16="http://schemas.microsoft.com/office/drawing/2014/main" id="{36CA2AFC-8640-6CE9-CA15-C3AFA217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2" y="4263499"/>
            <a:ext cx="136525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8" name="AutoShape 32">
            <a:extLst>
              <a:ext uri="{FF2B5EF4-FFF2-40B4-BE49-F238E27FC236}">
                <a16:creationId xmlns:a16="http://schemas.microsoft.com/office/drawing/2014/main" id="{A2AA6B53-4A38-84A4-8DAF-DD8DEBC9507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46146" y="4507181"/>
            <a:ext cx="207963" cy="136525"/>
          </a:xfrm>
          <a:prstGeom prst="rightArrow">
            <a:avLst>
              <a:gd name="adj1" fmla="val 50000"/>
              <a:gd name="adj2" fmla="val 38364"/>
            </a:avLst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19" name="Oval 33">
            <a:extLst>
              <a:ext uri="{FF2B5EF4-FFF2-40B4-BE49-F238E27FC236}">
                <a16:creationId xmlns:a16="http://schemas.microsoft.com/office/drawing/2014/main" id="{C5BF1F73-41CE-6BC3-0F7D-FCE55E6B8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427" y="4263499"/>
            <a:ext cx="138113" cy="138112"/>
          </a:xfrm>
          <a:prstGeom prst="ellipse">
            <a:avLst/>
          </a:prstGeom>
          <a:solidFill>
            <a:srgbClr val="00E2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20" name="Oval 34">
            <a:extLst>
              <a:ext uri="{FF2B5EF4-FFF2-40B4-BE49-F238E27FC236}">
                <a16:creationId xmlns:a16="http://schemas.microsoft.com/office/drawing/2014/main" id="{6E8015A5-423A-BF9A-ABD3-262E70E7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2" y="3985687"/>
            <a:ext cx="136525" cy="1381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7921" name="Oval 35">
            <a:extLst>
              <a:ext uri="{FF2B5EF4-FFF2-40B4-BE49-F238E27FC236}">
                <a16:creationId xmlns:a16="http://schemas.microsoft.com/office/drawing/2014/main" id="{8256079E-104A-E90A-B30D-79AEAC8D5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052" y="4123799"/>
            <a:ext cx="136525" cy="1397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graphicFrame>
        <p:nvGraphicFramePr>
          <p:cNvPr id="37922" name="Object 6">
            <a:extLst>
              <a:ext uri="{FF2B5EF4-FFF2-40B4-BE49-F238E27FC236}">
                <a16:creationId xmlns:a16="http://schemas.microsoft.com/office/drawing/2014/main" id="{CAC2649C-F5A6-AF8D-1B4C-8E3AB2DCB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283744"/>
              </p:ext>
            </p:extLst>
          </p:nvPr>
        </p:nvGraphicFramePr>
        <p:xfrm>
          <a:off x="3413920" y="3866623"/>
          <a:ext cx="116363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609336" progId="Equation.3">
                  <p:embed/>
                </p:oleObj>
              </mc:Choice>
              <mc:Fallback>
                <p:oleObj name="Equation" r:id="rId2" imgW="672808" imgH="609336" progId="Equation.3">
                  <p:embed/>
                  <p:pic>
                    <p:nvPicPr>
                      <p:cNvPr id="37922" name="Object 6">
                        <a:extLst>
                          <a:ext uri="{FF2B5EF4-FFF2-40B4-BE49-F238E27FC236}">
                            <a16:creationId xmlns:a16="http://schemas.microsoft.com/office/drawing/2014/main" id="{CAC2649C-F5A6-AF8D-1B4C-8E3AB2DCB8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920" y="3866623"/>
                        <a:ext cx="116363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3" name="Text Box 38">
            <a:extLst>
              <a:ext uri="{FF2B5EF4-FFF2-40B4-BE49-F238E27FC236}">
                <a16:creationId xmlns:a16="http://schemas.microsoft.com/office/drawing/2014/main" id="{DD6A1F6E-399F-42BC-3866-09A7BE7CE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4" y="4775205"/>
            <a:ext cx="1825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Montserrat"/>
              </a:rPr>
              <a:t>Valor de en medio en datos ordenados.</a:t>
            </a:r>
          </a:p>
        </p:txBody>
      </p:sp>
      <p:sp>
        <p:nvSpPr>
          <p:cNvPr id="37924" name="Text Box 39">
            <a:extLst>
              <a:ext uri="{FF2B5EF4-FFF2-40B4-BE49-F238E27FC236}">
                <a16:creationId xmlns:a16="http://schemas.microsoft.com/office/drawing/2014/main" id="{762C85EF-A802-22AC-C2AD-CCEE5263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932" y="4775205"/>
            <a:ext cx="1508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Montserrat"/>
              </a:rPr>
              <a:t>Valor </a:t>
            </a:r>
            <a:r>
              <a:rPr lang="en-US" altLang="en-US" sz="2000" dirty="0" err="1">
                <a:latin typeface="Montserrat"/>
              </a:rPr>
              <a:t>más</a:t>
            </a:r>
            <a:r>
              <a:rPr lang="en-US" altLang="en-US" sz="2000" dirty="0">
                <a:latin typeface="Montserrat"/>
              </a:rPr>
              <a:t> </a:t>
            </a:r>
            <a:r>
              <a:rPr lang="en-US" altLang="en-US" sz="2000" dirty="0" err="1">
                <a:latin typeface="Montserrat"/>
              </a:rPr>
              <a:t>frecuente</a:t>
            </a:r>
            <a:r>
              <a:rPr lang="en-US" altLang="en-US" sz="2000" dirty="0">
                <a:latin typeface="Montserrat"/>
              </a:rPr>
              <a:t>.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0C4CB7F0-C017-45BF-A081-35AB4D57FB54}"/>
              </a:ext>
            </a:extLst>
          </p:cNvPr>
          <p:cNvSpPr/>
          <p:nvPr/>
        </p:nvSpPr>
        <p:spPr>
          <a:xfrm>
            <a:off x="3018632" y="466998"/>
            <a:ext cx="5970590" cy="1180037"/>
          </a:xfrm>
          <a:prstGeom prst="roundRect">
            <a:avLst>
              <a:gd name="adj" fmla="val 46084"/>
            </a:avLst>
          </a:prstGeom>
          <a:noFill/>
          <a:ln>
            <a:solidFill>
              <a:srgbClr val="2425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>
            <a:extLst>
              <a:ext uri="{FF2B5EF4-FFF2-40B4-BE49-F238E27FC236}">
                <a16:creationId xmlns:a16="http://schemas.microsoft.com/office/drawing/2014/main" id="{6BAE2A2C-34CB-9543-3785-0797A2DA45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401" y="195262"/>
            <a:ext cx="7383462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Medidas de Variación</a:t>
            </a:r>
          </a:p>
        </p:txBody>
      </p:sp>
      <p:sp>
        <p:nvSpPr>
          <p:cNvPr id="38915" name="Rectangle 17">
            <a:extLst>
              <a:ext uri="{FF2B5EF4-FFF2-40B4-BE49-F238E27FC236}">
                <a16:creationId xmlns:a16="http://schemas.microsoft.com/office/drawing/2014/main" id="{B534C5EC-B745-E6D3-E9A8-D58591551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90515"/>
            <a:ext cx="6705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Medidas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sobre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la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dispersión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de los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datos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.</a:t>
            </a:r>
            <a:b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</a:br>
            <a:endParaRPr lang="en-US" altLang="en-US" sz="2400" dirty="0">
              <a:solidFill>
                <a:schemeClr val="bg1"/>
              </a:solidFill>
              <a:latin typeface="Montserrat" panose="00000500000000000000"/>
            </a:endParaRPr>
          </a:p>
        </p:txBody>
      </p:sp>
      <p:grpSp>
        <p:nvGrpSpPr>
          <p:cNvPr id="38916" name="Group 23">
            <a:extLst>
              <a:ext uri="{FF2B5EF4-FFF2-40B4-BE49-F238E27FC236}">
                <a16:creationId xmlns:a16="http://schemas.microsoft.com/office/drawing/2014/main" id="{712770DE-2823-E9DE-A7F3-12F839EA4F3B}"/>
              </a:ext>
            </a:extLst>
          </p:cNvPr>
          <p:cNvGrpSpPr>
            <a:grpSpLocks/>
          </p:cNvGrpSpPr>
          <p:nvPr/>
        </p:nvGrpSpPr>
        <p:grpSpPr bwMode="auto">
          <a:xfrm>
            <a:off x="1887539" y="1905001"/>
            <a:ext cx="8399464" cy="2154238"/>
            <a:chOff x="133" y="1056"/>
            <a:chExt cx="5291" cy="1357"/>
          </a:xfrm>
          <a:noFill/>
        </p:grpSpPr>
        <p:sp>
          <p:nvSpPr>
            <p:cNvPr id="38917" name="Line 6">
              <a:extLst>
                <a:ext uri="{FF2B5EF4-FFF2-40B4-BE49-F238E27FC236}">
                  <a16:creationId xmlns:a16="http://schemas.microsoft.com/office/drawing/2014/main" id="{D0CB5D36-1492-DDB7-C53D-C661C7F5A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488"/>
              <a:ext cx="4272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DE">
                <a:solidFill>
                  <a:schemeClr val="bg1"/>
                </a:solidFill>
                <a:latin typeface="Montserrat" panose="00000500000000000000"/>
              </a:endParaRPr>
            </a:p>
          </p:txBody>
        </p:sp>
        <p:sp>
          <p:nvSpPr>
            <p:cNvPr id="38918" name="Line 8">
              <a:extLst>
                <a:ext uri="{FF2B5EF4-FFF2-40B4-BE49-F238E27FC236}">
                  <a16:creationId xmlns:a16="http://schemas.microsoft.com/office/drawing/2014/main" id="{81E2CBA8-E367-2D9B-BFCB-BDC1E375A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344"/>
              <a:ext cx="0" cy="144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DE">
                <a:solidFill>
                  <a:schemeClr val="bg1"/>
                </a:solidFill>
                <a:latin typeface="Montserrat" panose="00000500000000000000"/>
              </a:endParaRPr>
            </a:p>
          </p:txBody>
        </p:sp>
        <p:sp>
          <p:nvSpPr>
            <p:cNvPr id="38919" name="Rectangle 10">
              <a:extLst>
                <a:ext uri="{FF2B5EF4-FFF2-40B4-BE49-F238E27FC236}">
                  <a16:creationId xmlns:a16="http://schemas.microsoft.com/office/drawing/2014/main" id="{FD15AE2E-0C4C-1090-EDBB-9D36F94AB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056"/>
              <a:ext cx="1152" cy="294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solidFill>
                    <a:schemeClr val="bg1"/>
                  </a:solidFill>
                  <a:latin typeface="Montserrat" panose="00000500000000000000"/>
                </a:rPr>
                <a:t>Variación</a:t>
              </a:r>
            </a:p>
          </p:txBody>
        </p:sp>
        <p:grpSp>
          <p:nvGrpSpPr>
            <p:cNvPr id="38920" name="Group 21">
              <a:extLst>
                <a:ext uri="{FF2B5EF4-FFF2-40B4-BE49-F238E27FC236}">
                  <a16:creationId xmlns:a16="http://schemas.microsoft.com/office/drawing/2014/main" id="{F7BE8F9A-BF09-9C42-5165-73A80BD60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2" y="1488"/>
              <a:ext cx="960" cy="636"/>
              <a:chOff x="3168" y="1488"/>
              <a:chExt cx="960" cy="636"/>
            </a:xfrm>
            <a:grpFill/>
          </p:grpSpPr>
          <p:sp>
            <p:nvSpPr>
              <p:cNvPr id="38929" name="Line 4">
                <a:extLst>
                  <a:ext uri="{FF2B5EF4-FFF2-40B4-BE49-F238E27FC236}">
                    <a16:creationId xmlns:a16="http://schemas.microsoft.com/office/drawing/2014/main" id="{ECDBADCF-CC38-5D0C-51B9-6B02FF444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0" cy="192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DE">
                  <a:solidFill>
                    <a:schemeClr val="bg1"/>
                  </a:solidFill>
                  <a:latin typeface="Montserrat" panose="00000500000000000000"/>
                </a:endParaRPr>
              </a:p>
            </p:txBody>
          </p:sp>
          <p:sp>
            <p:nvSpPr>
              <p:cNvPr id="38930" name="Rectangle 12">
                <a:extLst>
                  <a:ext uri="{FF2B5EF4-FFF2-40B4-BE49-F238E27FC236}">
                    <a16:creationId xmlns:a16="http://schemas.microsoft.com/office/drawing/2014/main" id="{1166ADFB-70D1-8E5D-8A48-52EE7154E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680"/>
                <a:ext cx="960" cy="444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00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6699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 err="1">
                    <a:solidFill>
                      <a:schemeClr val="bg1"/>
                    </a:solidFill>
                    <a:latin typeface="Montserrat" panose="00000500000000000000"/>
                  </a:rPr>
                  <a:t>Desviación</a:t>
                </a:r>
                <a:r>
                  <a:rPr lang="en-US" altLang="en-US" sz="2000" b="1" dirty="0">
                    <a:solidFill>
                      <a:schemeClr val="bg1"/>
                    </a:solidFill>
                    <a:latin typeface="Montserrat" panose="00000500000000000000"/>
                  </a:rPr>
                  <a:t> </a:t>
                </a:r>
                <a:r>
                  <a:rPr lang="en-US" altLang="en-US" sz="2000" b="1" dirty="0" err="1">
                    <a:solidFill>
                      <a:schemeClr val="bg1"/>
                    </a:solidFill>
                    <a:latin typeface="Montserrat" panose="00000500000000000000"/>
                  </a:rPr>
                  <a:t>estándar</a:t>
                </a:r>
                <a:endParaRPr lang="en-US" altLang="en-US" sz="2000" b="1" dirty="0">
                  <a:solidFill>
                    <a:schemeClr val="bg1"/>
                  </a:solidFill>
                  <a:latin typeface="Montserrat" panose="00000500000000000000"/>
                </a:endParaRPr>
              </a:p>
            </p:txBody>
          </p:sp>
        </p:grpSp>
        <p:sp>
          <p:nvSpPr>
            <p:cNvPr id="38921" name="Line 9">
              <a:extLst>
                <a:ext uri="{FF2B5EF4-FFF2-40B4-BE49-F238E27FC236}">
                  <a16:creationId xmlns:a16="http://schemas.microsoft.com/office/drawing/2014/main" id="{26FB98F5-7B67-F46B-87CC-DD5D00397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1487"/>
              <a:ext cx="0" cy="28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DE">
                <a:solidFill>
                  <a:schemeClr val="bg1"/>
                </a:solidFill>
                <a:latin typeface="Montserrat" panose="00000500000000000000"/>
              </a:endParaRPr>
            </a:p>
          </p:txBody>
        </p:sp>
        <p:sp>
          <p:nvSpPr>
            <p:cNvPr id="38922" name="Rectangle 13">
              <a:extLst>
                <a:ext uri="{FF2B5EF4-FFF2-40B4-BE49-F238E27FC236}">
                  <a16:creationId xmlns:a16="http://schemas.microsoft.com/office/drawing/2014/main" id="{ADFE7A4E-B16D-B25C-8327-FFF3BAE5A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" y="1775"/>
              <a:ext cx="1055" cy="638"/>
            </a:xfrm>
            <a:prstGeom prst="rect">
              <a:avLst/>
            </a:prstGeom>
            <a:grpFill/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dirty="0" err="1">
                  <a:solidFill>
                    <a:schemeClr val="bg1"/>
                  </a:solidFill>
                  <a:latin typeface="Montserrat" panose="00000500000000000000"/>
                </a:rPr>
                <a:t>Coeficiente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/>
                </a:rPr>
                <a:t> de 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Montserrat" panose="00000500000000000000"/>
                </a:rPr>
                <a:t>Variación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/>
              </a:endParaRPr>
            </a:p>
          </p:txBody>
        </p:sp>
        <p:grpSp>
          <p:nvGrpSpPr>
            <p:cNvPr id="38923" name="Group 19">
              <a:extLst>
                <a:ext uri="{FF2B5EF4-FFF2-40B4-BE49-F238E27FC236}">
                  <a16:creationId xmlns:a16="http://schemas.microsoft.com/office/drawing/2014/main" id="{84E51376-17B9-2203-2883-0BCD94F1D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" y="1488"/>
              <a:ext cx="766" cy="509"/>
              <a:chOff x="133" y="1488"/>
              <a:chExt cx="766" cy="509"/>
            </a:xfrm>
            <a:grpFill/>
          </p:grpSpPr>
          <p:sp>
            <p:nvSpPr>
              <p:cNvPr id="38927" name="Line 14">
                <a:extLst>
                  <a:ext uri="{FF2B5EF4-FFF2-40B4-BE49-F238E27FC236}">
                    <a16:creationId xmlns:a16="http://schemas.microsoft.com/office/drawing/2014/main" id="{7B4EB29E-7B7B-9584-8425-677EA117D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88"/>
                <a:ext cx="0" cy="240"/>
              </a:xfrm>
              <a:prstGeom prst="line">
                <a:avLst/>
              </a:prstGeom>
              <a:grp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DE">
                  <a:solidFill>
                    <a:schemeClr val="bg1"/>
                  </a:solidFill>
                  <a:latin typeface="Montserrat" panose="00000500000000000000"/>
                </a:endParaRPr>
              </a:p>
            </p:txBody>
          </p:sp>
          <p:sp>
            <p:nvSpPr>
              <p:cNvPr id="38928" name="Rectangle 15">
                <a:extLst>
                  <a:ext uri="{FF2B5EF4-FFF2-40B4-BE49-F238E27FC236}">
                    <a16:creationId xmlns:a16="http://schemas.microsoft.com/office/drawing/2014/main" id="{176E7EEC-0DD1-08C0-695A-BFA644B7B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" y="1741"/>
                <a:ext cx="766" cy="25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00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6699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solidFill>
                      <a:schemeClr val="bg1"/>
                    </a:solidFill>
                    <a:latin typeface="Montserrat" panose="00000500000000000000"/>
                  </a:rPr>
                  <a:t>Rango</a:t>
                </a:r>
              </a:p>
            </p:txBody>
          </p:sp>
        </p:grpSp>
        <p:grpSp>
          <p:nvGrpSpPr>
            <p:cNvPr id="38924" name="Group 20">
              <a:extLst>
                <a:ext uri="{FF2B5EF4-FFF2-40B4-BE49-F238E27FC236}">
                  <a16:creationId xmlns:a16="http://schemas.microsoft.com/office/drawing/2014/main" id="{9E9A33EF-572B-79C5-B7AE-C92241B53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488"/>
              <a:ext cx="864" cy="448"/>
              <a:chOff x="1632" y="1488"/>
              <a:chExt cx="864" cy="448"/>
            </a:xfrm>
            <a:grpFill/>
          </p:grpSpPr>
          <p:sp>
            <p:nvSpPr>
              <p:cNvPr id="38925" name="Rectangle 11">
                <a:extLst>
                  <a:ext uri="{FF2B5EF4-FFF2-40B4-BE49-F238E27FC236}">
                    <a16:creationId xmlns:a16="http://schemas.microsoft.com/office/drawing/2014/main" id="{4355F947-D5E7-24C6-1E23-5F12E196D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680"/>
                <a:ext cx="864" cy="25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336699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00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36699"/>
                  </a:buClr>
                  <a:buSzPct val="55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SzPct val="50000"/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000" b="1">
                    <a:solidFill>
                      <a:schemeClr val="bg1"/>
                    </a:solidFill>
                    <a:latin typeface="Montserrat" panose="00000500000000000000"/>
                  </a:rPr>
                  <a:t>Varianza</a:t>
                </a:r>
              </a:p>
            </p:txBody>
          </p:sp>
          <p:sp>
            <p:nvSpPr>
              <p:cNvPr id="38926" name="Line 18">
                <a:extLst>
                  <a:ext uri="{FF2B5EF4-FFF2-40B4-BE49-F238E27FC236}">
                    <a16:creationId xmlns:a16="http://schemas.microsoft.com/office/drawing/2014/main" id="{95FC4A3E-321D-E04C-D299-016FE2C62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1488"/>
                <a:ext cx="0" cy="192"/>
              </a:xfrm>
              <a:prstGeom prst="line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DE">
                  <a:solidFill>
                    <a:schemeClr val="bg1"/>
                  </a:solidFill>
                  <a:latin typeface="Montserrat" panose="00000500000000000000"/>
                </a:endParaRPr>
              </a:p>
            </p:txBody>
          </p:sp>
        </p:grpSp>
      </p:grpSp>
      <p:cxnSp>
        <p:nvCxnSpPr>
          <p:cNvPr id="19" name="Straight Connector 1">
            <a:extLst>
              <a:ext uri="{FF2B5EF4-FFF2-40B4-BE49-F238E27FC236}">
                <a16:creationId xmlns:a16="http://schemas.microsoft.com/office/drawing/2014/main" id="{D6F20680-5CB2-41FB-83DB-FD502F00DABD}"/>
              </a:ext>
            </a:extLst>
          </p:cNvPr>
          <p:cNvCxnSpPr>
            <a:cxnSpLocks/>
          </p:cNvCxnSpPr>
          <p:nvPr/>
        </p:nvCxnSpPr>
        <p:spPr>
          <a:xfrm flipV="1">
            <a:off x="0" y="1014937"/>
            <a:ext cx="706966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E2A92D8-156F-6169-FEE8-48F6F324AD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8757"/>
            <a:ext cx="7383463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Medidas de Variación: </a:t>
            </a:r>
            <a:r>
              <a:rPr lang="es-CO" alt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Rango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96F5B1D-26FC-AD88-B848-D9186663A7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77369" y="1329263"/>
            <a:ext cx="8077200" cy="106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Medida más simple de variación.</a:t>
            </a:r>
          </a:p>
          <a:p>
            <a:pPr eaLnBrk="1" hangingPunct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Diferencia entre el valor más grande y el más pequeño:</a:t>
            </a:r>
            <a:endParaRPr lang="es-CO" altLang="en-US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32F8FAC5-E4AE-0440-21C2-AE2D446A1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932" y="2645569"/>
            <a:ext cx="6184945" cy="909637"/>
          </a:xfrm>
          <a:prstGeom prst="rect">
            <a:avLst/>
          </a:prstGeom>
          <a:noFill/>
          <a:ln>
            <a:noFill/>
          </a:ln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dirty="0" err="1">
                <a:solidFill>
                  <a:schemeClr val="bg1"/>
                </a:solidFill>
                <a:latin typeface="Montserrat"/>
              </a:rPr>
              <a:t>Rango</a:t>
            </a:r>
            <a:r>
              <a:rPr lang="en-US" altLang="en-US" dirty="0">
                <a:solidFill>
                  <a:schemeClr val="bg1"/>
                </a:solidFill>
                <a:latin typeface="Montserrat"/>
              </a:rPr>
              <a:t> = </a:t>
            </a:r>
            <a:r>
              <a:rPr lang="en-US" altLang="en-US" dirty="0" err="1">
                <a:solidFill>
                  <a:schemeClr val="bg1"/>
                </a:solidFill>
                <a:latin typeface="Montserrat"/>
              </a:rPr>
              <a:t>X</a:t>
            </a:r>
            <a:r>
              <a:rPr lang="en-US" altLang="en-US" baseline="-25000" dirty="0" err="1">
                <a:solidFill>
                  <a:schemeClr val="bg1"/>
                </a:solidFill>
                <a:latin typeface="Montserrat"/>
              </a:rPr>
              <a:t>+grande</a:t>
            </a:r>
            <a:r>
              <a:rPr lang="en-US" altLang="en-US" dirty="0">
                <a:solidFill>
                  <a:schemeClr val="bg1"/>
                </a:solidFill>
                <a:latin typeface="Montserrat"/>
              </a:rPr>
              <a:t> –  </a:t>
            </a:r>
            <a:r>
              <a:rPr lang="en-US" altLang="en-US" dirty="0" err="1">
                <a:solidFill>
                  <a:schemeClr val="bg1"/>
                </a:solidFill>
                <a:latin typeface="Montserrat"/>
              </a:rPr>
              <a:t>X</a:t>
            </a:r>
            <a:r>
              <a:rPr lang="en-US" altLang="en-US" baseline="-25000" dirty="0" err="1">
                <a:solidFill>
                  <a:schemeClr val="bg1"/>
                </a:solidFill>
                <a:latin typeface="Montserrat"/>
              </a:rPr>
              <a:t>+pequeño</a:t>
            </a:r>
            <a:endParaRPr lang="en-US" altLang="en-US" baseline="-25000" dirty="0">
              <a:solidFill>
                <a:schemeClr val="bg1"/>
              </a:solidFill>
              <a:latin typeface="Montserrat"/>
            </a:endParaRPr>
          </a:p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endParaRPr lang="en-US" altLang="en-US" sz="1400" baseline="-250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42" name="Oval 6">
            <a:extLst>
              <a:ext uri="{FF2B5EF4-FFF2-40B4-BE49-F238E27FC236}">
                <a16:creationId xmlns:a16="http://schemas.microsoft.com/office/drawing/2014/main" id="{03D589D3-D232-DC35-E5FD-9045678C6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598" y="427302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43" name="Oval 7">
            <a:extLst>
              <a:ext uri="{FF2B5EF4-FFF2-40B4-BE49-F238E27FC236}">
                <a16:creationId xmlns:a16="http://schemas.microsoft.com/office/drawing/2014/main" id="{7110C838-B77B-377C-6EB1-75383E9D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035" y="427302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44" name="Oval 8">
            <a:extLst>
              <a:ext uri="{FF2B5EF4-FFF2-40B4-BE49-F238E27FC236}">
                <a16:creationId xmlns:a16="http://schemas.microsoft.com/office/drawing/2014/main" id="{82AB6540-02CE-246F-2AC6-C2695743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667" y="427302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45" name="Oval 9">
            <a:extLst>
              <a:ext uri="{FF2B5EF4-FFF2-40B4-BE49-F238E27FC236}">
                <a16:creationId xmlns:a16="http://schemas.microsoft.com/office/drawing/2014/main" id="{369FC0EB-58AE-5BA7-F46D-FC0E5029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267" y="427302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46" name="Oval 10">
            <a:extLst>
              <a:ext uri="{FF2B5EF4-FFF2-40B4-BE49-F238E27FC236}">
                <a16:creationId xmlns:a16="http://schemas.microsoft.com/office/drawing/2014/main" id="{98A5A62F-CF90-9371-7E49-E5554A70B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667" y="4044424"/>
            <a:ext cx="211138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47" name="Oval 11">
            <a:extLst>
              <a:ext uri="{FF2B5EF4-FFF2-40B4-BE49-F238E27FC236}">
                <a16:creationId xmlns:a16="http://schemas.microsoft.com/office/drawing/2014/main" id="{47B03B92-50BC-0451-5123-943462366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842" y="4300013"/>
            <a:ext cx="211138" cy="2111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48" name="Oval 12">
            <a:extLst>
              <a:ext uri="{FF2B5EF4-FFF2-40B4-BE49-F238E27FC236}">
                <a16:creationId xmlns:a16="http://schemas.microsoft.com/office/drawing/2014/main" id="{D1DF0386-90E9-C60B-0A64-103B3454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842" y="4090462"/>
            <a:ext cx="211138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49" name="Oval 13">
            <a:extLst>
              <a:ext uri="{FF2B5EF4-FFF2-40B4-BE49-F238E27FC236}">
                <a16:creationId xmlns:a16="http://schemas.microsoft.com/office/drawing/2014/main" id="{52777DA3-CA7F-AC23-29B2-7A3DED20B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842" y="387932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50" name="Oval 14">
            <a:extLst>
              <a:ext uri="{FF2B5EF4-FFF2-40B4-BE49-F238E27FC236}">
                <a16:creationId xmlns:a16="http://schemas.microsoft.com/office/drawing/2014/main" id="{B9338D35-B704-2B38-03E7-B50977D7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467" y="427302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52" name="Oval 16">
            <a:extLst>
              <a:ext uri="{FF2B5EF4-FFF2-40B4-BE49-F238E27FC236}">
                <a16:creationId xmlns:a16="http://schemas.microsoft.com/office/drawing/2014/main" id="{1F31171E-A13E-B37C-CF4D-75A6903C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31" y="4300013"/>
            <a:ext cx="211137" cy="211137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53" name="Oval 17">
            <a:extLst>
              <a:ext uri="{FF2B5EF4-FFF2-40B4-BE49-F238E27FC236}">
                <a16:creationId xmlns:a16="http://schemas.microsoft.com/office/drawing/2014/main" id="{49830EB7-0525-E986-8C8F-CB2380A8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31" y="4090462"/>
            <a:ext cx="211137" cy="2095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54" name="Oval 18">
            <a:extLst>
              <a:ext uri="{FF2B5EF4-FFF2-40B4-BE49-F238E27FC236}">
                <a16:creationId xmlns:a16="http://schemas.microsoft.com/office/drawing/2014/main" id="{DC0AF803-8A56-FA4E-51BA-1E9D683E2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523" y="4264293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55" name="Oval 19">
            <a:extLst>
              <a:ext uri="{FF2B5EF4-FFF2-40B4-BE49-F238E27FC236}">
                <a16:creationId xmlns:a16="http://schemas.microsoft.com/office/drawing/2014/main" id="{E601F87F-201C-DC35-8BAC-4FD409F0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517" y="4273024"/>
            <a:ext cx="211138" cy="211138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56" name="Rectangle 20">
            <a:extLst>
              <a:ext uri="{FF2B5EF4-FFF2-40B4-BE49-F238E27FC236}">
                <a16:creationId xmlns:a16="http://schemas.microsoft.com/office/drawing/2014/main" id="{1F7FB512-45EC-3F68-6BE1-FAB2B3CD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73" y="4490686"/>
            <a:ext cx="5332014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Montserrat"/>
              </a:rPr>
              <a:t>0   1   2   3   4   5   6   7   8   9   10   11   12    13   14   </a:t>
            </a:r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24283AA8-0698-50C4-E586-512DD849C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9168" y="5071537"/>
            <a:ext cx="3871913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91D0DCE3-8AC2-D0E2-FE9C-3E5B907AE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9167" y="4931837"/>
            <a:ext cx="0" cy="13970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4AA9D7AE-CEE0-763D-7430-41DC23FB5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1080" y="4931837"/>
            <a:ext cx="0" cy="13970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60" name="Text Box 24">
            <a:extLst>
              <a:ext uri="{FF2B5EF4-FFF2-40B4-BE49-F238E27FC236}">
                <a16:creationId xmlns:a16="http://schemas.microsoft.com/office/drawing/2014/main" id="{5AF6C2DC-5CB2-39A0-1F07-FDECB950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730" y="5071537"/>
            <a:ext cx="3802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Montserrat"/>
              </a:rPr>
              <a:t>Rango = 13 - 1 = 12</a:t>
            </a: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22190801-D270-D8CE-E4C2-9F46B84DD4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6893" y="4569631"/>
            <a:ext cx="4990038" cy="1136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24954" name="Text Box 26">
            <a:extLst>
              <a:ext uri="{FF2B5EF4-FFF2-40B4-BE49-F238E27FC236}">
                <a16:creationId xmlns:a16="http://schemas.microsoft.com/office/drawing/2014/main" id="{6593B521-3C25-E3FD-647B-A6AD4EB4D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067" y="3739624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dirty="0" err="1">
                <a:solidFill>
                  <a:schemeClr val="bg1"/>
                </a:solidFill>
                <a:latin typeface="Montserrat"/>
              </a:rPr>
              <a:t>Ejemplo</a:t>
            </a:r>
            <a:r>
              <a:rPr lang="en-US" altLang="en-US" sz="2400" dirty="0">
                <a:solidFill>
                  <a:schemeClr val="bg1"/>
                </a:solidFill>
                <a:latin typeface="Montserrat"/>
              </a:rPr>
              <a:t>:</a:t>
            </a:r>
          </a:p>
        </p:txBody>
      </p:sp>
      <p:cxnSp>
        <p:nvCxnSpPr>
          <p:cNvPr id="27" name="Straight Connector 1">
            <a:extLst>
              <a:ext uri="{FF2B5EF4-FFF2-40B4-BE49-F238E27FC236}">
                <a16:creationId xmlns:a16="http://schemas.microsoft.com/office/drawing/2014/main" id="{5589BA51-22E4-43BD-85A4-53815C89B0DC}"/>
              </a:ext>
            </a:extLst>
          </p:cNvPr>
          <p:cNvCxnSpPr>
            <a:cxnSpLocks/>
          </p:cNvCxnSpPr>
          <p:nvPr/>
        </p:nvCxnSpPr>
        <p:spPr>
          <a:xfrm flipV="1">
            <a:off x="0" y="1014938"/>
            <a:ext cx="516466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4049737-45D2-D400-0361-7F8B8618D4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4963"/>
            <a:ext cx="7381875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Medidas de Variación: el rango es normalmente una </a:t>
            </a:r>
            <a:r>
              <a:rPr lang="es-CO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mala medida</a:t>
            </a:r>
            <a:endParaRPr lang="es-CO" altLang="en-US" sz="3200" b="1" u="sng" dirty="0">
              <a:solidFill>
                <a:schemeClr val="accent2">
                  <a:lumMod val="60000"/>
                  <a:lumOff val="40000"/>
                </a:schemeClr>
              </a:solidFill>
              <a:latin typeface="Montserrat ExtraBold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C6B459B-7ACB-B050-DEF8-195F063CDE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14800" y="1752600"/>
            <a:ext cx="8077200" cy="4724400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SzPct val="80000"/>
              <a:buFont typeface="Wingdings" panose="05000000000000000000" pitchFamily="2" charset="2"/>
              <a:buChar char="§"/>
            </a:pP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No toma en cuenta cómo se distribuyen los datos.</a:t>
            </a:r>
          </a:p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endParaRPr lang="es-CO" altLang="en-US" sz="24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endParaRPr lang="es-CO" altLang="en-US" sz="24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endParaRPr lang="es-CO" altLang="en-US" sz="24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endParaRPr lang="es-CO" altLang="en-US" sz="24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Sensible a </a:t>
            </a:r>
            <a:r>
              <a:rPr lang="es-CO" altLang="en-US" sz="2400" dirty="0" err="1">
                <a:solidFill>
                  <a:schemeClr val="bg1"/>
                </a:solidFill>
                <a:latin typeface="Montserrat"/>
              </a:rPr>
              <a:t>outliers</a:t>
            </a:r>
            <a:endParaRPr lang="es-CO" altLang="en-US" sz="2400" dirty="0">
              <a:solidFill>
                <a:schemeClr val="bg1"/>
              </a:solidFill>
              <a:latin typeface="Montserrat"/>
            </a:endParaRPr>
          </a:p>
          <a:p>
            <a:pPr eaLnBrk="1" hangingPunct="1"/>
            <a:endParaRPr lang="es-CO" altLang="en-US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s-CO" altLang="en-US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7FC7B83F-EF6C-8D0A-96F9-344BCD773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464" y="2667000"/>
            <a:ext cx="3049587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8F32DD6A-B84C-7FEB-82E0-93AF4E1B2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66" name="Oval 6">
            <a:extLst>
              <a:ext uri="{FF2B5EF4-FFF2-40B4-BE49-F238E27FC236}">
                <a16:creationId xmlns:a16="http://schemas.microsoft.com/office/drawing/2014/main" id="{985A360F-82C6-C436-37C7-D7E6AC32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67" name="Oval 7">
            <a:extLst>
              <a:ext uri="{FF2B5EF4-FFF2-40B4-BE49-F238E27FC236}">
                <a16:creationId xmlns:a16="http://schemas.microsoft.com/office/drawing/2014/main" id="{E65BA83C-85C0-837E-16E6-B77BE9002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68" name="Oval 8">
            <a:extLst>
              <a:ext uri="{FF2B5EF4-FFF2-40B4-BE49-F238E27FC236}">
                <a16:creationId xmlns:a16="http://schemas.microsoft.com/office/drawing/2014/main" id="{A04E4AB0-42E4-FA2A-3531-4163FBD85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69" name="Oval 9">
            <a:extLst>
              <a:ext uri="{FF2B5EF4-FFF2-40B4-BE49-F238E27FC236}">
                <a16:creationId xmlns:a16="http://schemas.microsoft.com/office/drawing/2014/main" id="{ECA6682A-98C7-E22D-15DE-B66FCE446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70" name="Oval 10">
            <a:extLst>
              <a:ext uri="{FF2B5EF4-FFF2-40B4-BE49-F238E27FC236}">
                <a16:creationId xmlns:a16="http://schemas.microsoft.com/office/drawing/2014/main" id="{663BE4B1-E810-7133-0ADE-769E296AA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F7834E9F-E38C-07E4-20BD-984955417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667000"/>
            <a:ext cx="3276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Montserrat"/>
              </a:rPr>
              <a:t>7     8     9     10    11    12</a:t>
            </a:r>
          </a:p>
        </p:txBody>
      </p:sp>
      <p:sp>
        <p:nvSpPr>
          <p:cNvPr id="125964" name="Rectangle 12">
            <a:extLst>
              <a:ext uri="{FF2B5EF4-FFF2-40B4-BE49-F238E27FC236}">
                <a16:creationId xmlns:a16="http://schemas.microsoft.com/office/drawing/2014/main" id="{077FB959-48FB-434C-30B3-0BFC664B7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3060700"/>
            <a:ext cx="2752725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solidFill>
                  <a:srgbClr val="242537"/>
                </a:solidFill>
                <a:latin typeface="Montserrat"/>
              </a:rPr>
              <a:t>Rango</a:t>
            </a:r>
            <a:r>
              <a:rPr lang="en-US" altLang="en-US" sz="2000" b="1" dirty="0">
                <a:solidFill>
                  <a:srgbClr val="242537"/>
                </a:solidFill>
                <a:latin typeface="Montserrat"/>
              </a:rPr>
              <a:t> = 12 - 7 = 5</a:t>
            </a:r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EFEDDDEC-8397-A35B-EF19-9EDA8B915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5425" y="2671763"/>
            <a:ext cx="3049588" cy="0"/>
          </a:xfrm>
          <a:prstGeom prst="line">
            <a:avLst/>
          </a:prstGeom>
          <a:noFill/>
          <a:ln w="12700">
            <a:solidFill>
              <a:srgbClr val="FFFF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74" name="Rectangle 14">
            <a:extLst>
              <a:ext uri="{FF2B5EF4-FFF2-40B4-BE49-F238E27FC236}">
                <a16:creationId xmlns:a16="http://schemas.microsoft.com/office/drawing/2014/main" id="{35110C2F-E06B-F986-B135-0AE560ADB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667000"/>
            <a:ext cx="34290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bg1"/>
                </a:solidFill>
                <a:latin typeface="Montserrat"/>
              </a:rPr>
              <a:t>7     8     9    10     11    12</a:t>
            </a:r>
          </a:p>
        </p:txBody>
      </p:sp>
      <p:sp>
        <p:nvSpPr>
          <p:cNvPr id="40975" name="Oval 15">
            <a:extLst>
              <a:ext uri="{FF2B5EF4-FFF2-40B4-BE49-F238E27FC236}">
                <a16:creationId xmlns:a16="http://schemas.microsoft.com/office/drawing/2014/main" id="{3D2E951B-936A-5104-92E7-E29A868E6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76" name="Oval 16">
            <a:extLst>
              <a:ext uri="{FF2B5EF4-FFF2-40B4-BE49-F238E27FC236}">
                <a16:creationId xmlns:a16="http://schemas.microsoft.com/office/drawing/2014/main" id="{01E086E0-2C93-AB58-AC8F-639C2AFB8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81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77" name="Oval 17">
            <a:extLst>
              <a:ext uri="{FF2B5EF4-FFF2-40B4-BE49-F238E27FC236}">
                <a16:creationId xmlns:a16="http://schemas.microsoft.com/office/drawing/2014/main" id="{2BE987E4-B428-EE85-D496-D1BCE6579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3" y="2519363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78" name="Oval 18">
            <a:extLst>
              <a:ext uri="{FF2B5EF4-FFF2-40B4-BE49-F238E27FC236}">
                <a16:creationId xmlns:a16="http://schemas.microsoft.com/office/drawing/2014/main" id="{B63951E9-83ED-C396-4DB0-67AEF90D3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63" y="2519363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79" name="Oval 19">
            <a:extLst>
              <a:ext uri="{FF2B5EF4-FFF2-40B4-BE49-F238E27FC236}">
                <a16:creationId xmlns:a16="http://schemas.microsoft.com/office/drawing/2014/main" id="{C3CD93FF-6BAC-F46B-DB8F-C31AA6A21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3622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80" name="Oval 20">
            <a:extLst>
              <a:ext uri="{FF2B5EF4-FFF2-40B4-BE49-F238E27FC236}">
                <a16:creationId xmlns:a16="http://schemas.microsoft.com/office/drawing/2014/main" id="{91C4C33F-23FD-AC06-2955-90B510A20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209800"/>
            <a:ext cx="152400" cy="15240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81" name="Rectangle 21">
            <a:extLst>
              <a:ext uri="{FF2B5EF4-FFF2-40B4-BE49-F238E27FC236}">
                <a16:creationId xmlns:a16="http://schemas.microsoft.com/office/drawing/2014/main" id="{335D417A-4927-89DC-24D7-D5B175ABF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2913063"/>
            <a:ext cx="238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25974" name="Rectangle 22">
            <a:extLst>
              <a:ext uri="{FF2B5EF4-FFF2-40B4-BE49-F238E27FC236}">
                <a16:creationId xmlns:a16="http://schemas.microsoft.com/office/drawing/2014/main" id="{6F09320E-E0AE-BC82-812C-DF02FAAB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60700"/>
            <a:ext cx="28956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solidFill>
                  <a:srgbClr val="242537"/>
                </a:solidFill>
                <a:latin typeface="Montserrat"/>
              </a:rPr>
              <a:t>Rango</a:t>
            </a:r>
            <a:r>
              <a:rPr lang="en-US" altLang="en-US" sz="2000" b="1" dirty="0">
                <a:solidFill>
                  <a:srgbClr val="242537"/>
                </a:solidFill>
                <a:latin typeface="Montserrat"/>
              </a:rPr>
              <a:t> = 12 - 7 = 5</a:t>
            </a:r>
          </a:p>
        </p:txBody>
      </p:sp>
      <p:sp>
        <p:nvSpPr>
          <p:cNvPr id="40983" name="Line 23">
            <a:extLst>
              <a:ext uri="{FF2B5EF4-FFF2-40B4-BE49-F238E27FC236}">
                <a16:creationId xmlns:a16="http://schemas.microsoft.com/office/drawing/2014/main" id="{BBEFBF0E-8F58-12BA-E10F-7497DE454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667000"/>
            <a:ext cx="3124200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84" name="Line 24">
            <a:extLst>
              <a:ext uri="{FF2B5EF4-FFF2-40B4-BE49-F238E27FC236}">
                <a16:creationId xmlns:a16="http://schemas.microsoft.com/office/drawing/2014/main" id="{D45F7AAE-FF29-86BE-AE3C-874AEA21D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7963" y="2671763"/>
            <a:ext cx="3124200" cy="0"/>
          </a:xfrm>
          <a:prstGeom prst="line">
            <a:avLst/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40985" name="Text Box 25">
            <a:extLst>
              <a:ext uri="{FF2B5EF4-FFF2-40B4-BE49-F238E27FC236}">
                <a16:creationId xmlns:a16="http://schemas.microsoft.com/office/drawing/2014/main" id="{2A9CE225-B523-2657-7EC8-A7E823E09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267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Montserrat"/>
              </a:rPr>
              <a:t>	</a:t>
            </a:r>
            <a:r>
              <a:rPr lang="en-US" altLang="en-US" sz="2400" b="1">
                <a:solidFill>
                  <a:schemeClr val="bg1"/>
                </a:solidFill>
                <a:latin typeface="Montserrat"/>
              </a:rPr>
              <a:t>1</a:t>
            </a:r>
            <a:r>
              <a:rPr lang="en-US" altLang="en-US" sz="2400">
                <a:solidFill>
                  <a:schemeClr val="bg1"/>
                </a:solidFill>
                <a:latin typeface="Montserrat"/>
              </a:rPr>
              <a:t>,1,1,1,1,1,1,1,1,1,1,2,2,2,2,2,2,2,2,3,3,3,3,4,</a:t>
            </a:r>
            <a:r>
              <a:rPr lang="en-US" altLang="en-US" sz="2400" b="1">
                <a:solidFill>
                  <a:schemeClr val="bg1"/>
                </a:solidFill>
                <a:latin typeface="Montserrat"/>
              </a:rPr>
              <a:t>5</a:t>
            </a:r>
          </a:p>
        </p:txBody>
      </p:sp>
      <p:sp>
        <p:nvSpPr>
          <p:cNvPr id="40986" name="Text Box 26">
            <a:extLst>
              <a:ext uri="{FF2B5EF4-FFF2-40B4-BE49-F238E27FC236}">
                <a16:creationId xmlns:a16="http://schemas.microsoft.com/office/drawing/2014/main" id="{BF60341B-027D-3FCF-3BDC-F0730277A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Montserrat"/>
              </a:rPr>
              <a:t>	</a:t>
            </a:r>
            <a:r>
              <a:rPr lang="en-US" altLang="en-US" sz="2400" b="1">
                <a:solidFill>
                  <a:schemeClr val="bg1"/>
                </a:solidFill>
                <a:latin typeface="Montserrat"/>
              </a:rPr>
              <a:t>1</a:t>
            </a:r>
            <a:r>
              <a:rPr lang="en-US" altLang="en-US" sz="2400">
                <a:solidFill>
                  <a:schemeClr val="bg1"/>
                </a:solidFill>
                <a:latin typeface="Montserrat"/>
              </a:rPr>
              <a:t>,1,1,1,1,1,1,1,1,1,1,2,2,2,2,2,2,2,2,3,3,3,3,4,</a:t>
            </a:r>
            <a:r>
              <a:rPr lang="en-US" altLang="en-US" sz="2400" b="1">
                <a:solidFill>
                  <a:schemeClr val="bg1"/>
                </a:solidFill>
                <a:latin typeface="Montserrat"/>
              </a:rPr>
              <a:t>120</a:t>
            </a:r>
          </a:p>
        </p:txBody>
      </p:sp>
      <p:sp>
        <p:nvSpPr>
          <p:cNvPr id="125979" name="Rectangle 27">
            <a:extLst>
              <a:ext uri="{FF2B5EF4-FFF2-40B4-BE49-F238E27FC236}">
                <a16:creationId xmlns:a16="http://schemas.microsoft.com/office/drawing/2014/main" id="{BA7213BA-F5F3-AC69-BAF5-79E3DA9E1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28956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solidFill>
                  <a:srgbClr val="242537"/>
                </a:solidFill>
                <a:latin typeface="Montserrat"/>
              </a:rPr>
              <a:t>Rango</a:t>
            </a:r>
            <a:r>
              <a:rPr lang="en-US" altLang="en-US" sz="2000" b="1" dirty="0">
                <a:solidFill>
                  <a:srgbClr val="242537"/>
                </a:solidFill>
                <a:latin typeface="Montserrat"/>
              </a:rPr>
              <a:t> = 5 - 1 = 4</a:t>
            </a:r>
          </a:p>
        </p:txBody>
      </p:sp>
      <p:sp>
        <p:nvSpPr>
          <p:cNvPr id="125980" name="Rectangle 28">
            <a:extLst>
              <a:ext uri="{FF2B5EF4-FFF2-40B4-BE49-F238E27FC236}">
                <a16:creationId xmlns:a16="http://schemas.microsoft.com/office/drawing/2014/main" id="{32D4DBFB-24F4-AB79-B4A7-1233B4E19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867400"/>
            <a:ext cx="28956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solidFill>
                  <a:srgbClr val="242537"/>
                </a:solidFill>
                <a:latin typeface="Montserrat"/>
              </a:rPr>
              <a:t>Rango</a:t>
            </a:r>
            <a:r>
              <a:rPr lang="en-US" altLang="en-US" sz="2000" b="1" dirty="0">
                <a:solidFill>
                  <a:srgbClr val="242537"/>
                </a:solidFill>
                <a:latin typeface="Montserrat"/>
              </a:rPr>
              <a:t> = 120 - 1 = 119</a:t>
            </a:r>
          </a:p>
        </p:txBody>
      </p:sp>
      <p:cxnSp>
        <p:nvCxnSpPr>
          <p:cNvPr id="29" name="Straight Connector 1">
            <a:extLst>
              <a:ext uri="{FF2B5EF4-FFF2-40B4-BE49-F238E27FC236}">
                <a16:creationId xmlns:a16="http://schemas.microsoft.com/office/drawing/2014/main" id="{A41A6FF6-36A7-4447-BA15-BA6907BD67B6}"/>
              </a:ext>
            </a:extLst>
          </p:cNvPr>
          <p:cNvCxnSpPr>
            <a:cxnSpLocks/>
          </p:cNvCxnSpPr>
          <p:nvPr/>
        </p:nvCxnSpPr>
        <p:spPr>
          <a:xfrm flipV="1">
            <a:off x="0" y="1409700"/>
            <a:ext cx="6358467" cy="68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F9CC481-F7E6-E95D-1FB0-D5D61CA4CD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5275" y="1816999"/>
            <a:ext cx="10515600" cy="4351338"/>
          </a:xfrm>
        </p:spPr>
        <p:txBody>
          <a:bodyPr/>
          <a:lstStyle/>
          <a:p>
            <a:pPr eaLnBrk="1" hangingPunct="1"/>
            <a:r>
              <a:rPr lang="es-CO" altLang="en-US" dirty="0">
                <a:solidFill>
                  <a:schemeClr val="bg1"/>
                </a:solidFill>
                <a:latin typeface="Montserrat"/>
              </a:rPr>
              <a:t>Promedio de las desviaciones de la media, al cuadrado:</a:t>
            </a:r>
            <a:endParaRPr lang="es-CO" altLang="en-US" b="1" dirty="0">
              <a:solidFill>
                <a:schemeClr val="bg1"/>
              </a:solidFill>
              <a:latin typeface="Montserrat"/>
            </a:endParaRPr>
          </a:p>
          <a:p>
            <a:pPr lvl="1" eaLnBrk="1" hangingPunct="1">
              <a:lnSpc>
                <a:spcPct val="120000"/>
              </a:lnSpc>
            </a:pPr>
            <a:r>
              <a:rPr lang="es-CO" altLang="en-US" dirty="0">
                <a:solidFill>
                  <a:schemeClr val="bg1"/>
                </a:solidFill>
                <a:latin typeface="Montserrat"/>
              </a:rPr>
              <a:t>Varianza (muestral):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68A5ACA-8355-2084-CBAA-60242A822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383463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"/>
              </a:rPr>
              <a:t>Medidas de Variación: </a:t>
            </a:r>
            <a:r>
              <a:rPr lang="es-CO" alt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</a:rPr>
              <a:t>Varianza</a:t>
            </a:r>
          </a:p>
        </p:txBody>
      </p:sp>
      <p:graphicFrame>
        <p:nvGraphicFramePr>
          <p:cNvPr id="41988" name="Object 6">
            <a:extLst>
              <a:ext uri="{FF2B5EF4-FFF2-40B4-BE49-F238E27FC236}">
                <a16:creationId xmlns:a16="http://schemas.microsoft.com/office/drawing/2014/main" id="{77396259-4103-F9C0-7F24-6941A2D08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34239"/>
              </p:ext>
            </p:extLst>
          </p:nvPr>
        </p:nvGraphicFramePr>
        <p:xfrm>
          <a:off x="4260850" y="2383896"/>
          <a:ext cx="33353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609336" progId="Equation.3">
                  <p:embed/>
                </p:oleObj>
              </mc:Choice>
              <mc:Fallback>
                <p:oleObj name="Equation" r:id="rId4" imgW="1129810" imgH="609336" progId="Equation.3">
                  <p:embed/>
                  <p:pic>
                    <p:nvPicPr>
                      <p:cNvPr id="41988" name="Object 6">
                        <a:extLst>
                          <a:ext uri="{FF2B5EF4-FFF2-40B4-BE49-F238E27FC236}">
                            <a16:creationId xmlns:a16="http://schemas.microsoft.com/office/drawing/2014/main" id="{77396259-4103-F9C0-7F24-6941A2D08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83896"/>
                        <a:ext cx="3335338" cy="1800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>
            <a:extLst>
              <a:ext uri="{FF2B5EF4-FFF2-40B4-BE49-F238E27FC236}">
                <a16:creationId xmlns:a16="http://schemas.microsoft.com/office/drawing/2014/main" id="{0B5F783B-6262-A151-E011-D5854620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029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/>
                </a:solidFill>
                <a:latin typeface="Montserrat"/>
              </a:rPr>
              <a:t>donde</a:t>
            </a:r>
            <a:r>
              <a:rPr lang="en-US" altLang="en-US" sz="2400">
                <a:solidFill>
                  <a:schemeClr val="bg1"/>
                </a:solidFill>
                <a:latin typeface="Montserrat"/>
              </a:rPr>
              <a:t> 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B81AE50D-323C-4A02-7E8C-162A4287E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105401"/>
            <a:ext cx="403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Montserrat"/>
              </a:rPr>
              <a:t>      =  media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Montserrat"/>
              </a:rPr>
              <a:t>n = </a:t>
            </a:r>
            <a:r>
              <a:rPr lang="en-US" altLang="en-US" sz="2000" dirty="0" err="1">
                <a:solidFill>
                  <a:schemeClr val="bg1"/>
                </a:solidFill>
                <a:latin typeface="Montserrat"/>
              </a:rPr>
              <a:t>tamaño</a:t>
            </a:r>
            <a:r>
              <a:rPr lang="en-US" altLang="en-US" sz="2000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en-US" altLang="en-US" sz="2000" dirty="0" err="1">
                <a:solidFill>
                  <a:schemeClr val="bg1"/>
                </a:solidFill>
                <a:latin typeface="Montserrat"/>
              </a:rPr>
              <a:t>muestra</a:t>
            </a:r>
            <a:endParaRPr lang="en-US" altLang="en-US" sz="20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Montserrat"/>
              </a:rPr>
              <a:t>X</a:t>
            </a:r>
            <a:r>
              <a:rPr lang="en-US" altLang="en-US" sz="2000" baseline="-25000" dirty="0">
                <a:solidFill>
                  <a:schemeClr val="bg1"/>
                </a:solidFill>
                <a:latin typeface="Montserrat"/>
              </a:rPr>
              <a:t>i</a:t>
            </a:r>
            <a:r>
              <a:rPr lang="en-US" altLang="en-US" sz="2000" dirty="0">
                <a:solidFill>
                  <a:schemeClr val="bg1"/>
                </a:solidFill>
                <a:latin typeface="Montserrat"/>
              </a:rPr>
              <a:t> = valor </a:t>
            </a:r>
            <a:r>
              <a:rPr lang="en-US" altLang="en-US" sz="2000" dirty="0" err="1">
                <a:solidFill>
                  <a:schemeClr val="bg1"/>
                </a:solidFill>
                <a:latin typeface="Montserrat"/>
              </a:rPr>
              <a:t>i-ésimo</a:t>
            </a:r>
            <a:endParaRPr lang="en-US" altLang="en-US" sz="2000" dirty="0">
              <a:solidFill>
                <a:schemeClr val="bg1"/>
              </a:solidFill>
              <a:latin typeface="Montserrat"/>
            </a:endParaRPr>
          </a:p>
        </p:txBody>
      </p:sp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735C10B5-9834-4BDF-C212-B34F2123E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120669"/>
              </p:ext>
            </p:extLst>
          </p:nvPr>
        </p:nvGraphicFramePr>
        <p:xfrm>
          <a:off x="4343400" y="50292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68" imgH="203024" progId="Equation.3">
                  <p:embed/>
                </p:oleObj>
              </mc:Choice>
              <mc:Fallback>
                <p:oleObj name="Equation" r:id="rId6" imgW="152268" imgH="203024" progId="Equation.3">
                  <p:embed/>
                  <p:pic>
                    <p:nvPicPr>
                      <p:cNvPr id="41991" name="Object 7">
                        <a:extLst>
                          <a:ext uri="{FF2B5EF4-FFF2-40B4-BE49-F238E27FC236}">
                            <a16:creationId xmlns:a16="http://schemas.microsoft.com/office/drawing/2014/main" id="{735C10B5-9834-4BDF-C212-B34F2123E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029200"/>
                        <a:ext cx="304800" cy="406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1">
            <a:extLst>
              <a:ext uri="{FF2B5EF4-FFF2-40B4-BE49-F238E27FC236}">
                <a16:creationId xmlns:a16="http://schemas.microsoft.com/office/drawing/2014/main" id="{1A73781D-7299-45BB-92EC-54DCC2C54497}"/>
              </a:ext>
            </a:extLst>
          </p:cNvPr>
          <p:cNvCxnSpPr>
            <a:cxnSpLocks/>
          </p:cNvCxnSpPr>
          <p:nvPr/>
        </p:nvCxnSpPr>
        <p:spPr>
          <a:xfrm>
            <a:off x="4233" y="1141943"/>
            <a:ext cx="759195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DE69D72-DA72-B406-0EB6-E57A6A013D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72197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s-CO" altLang="en-US" sz="2800" b="1" dirty="0">
                <a:solidFill>
                  <a:schemeClr val="bg1"/>
                </a:solidFill>
                <a:latin typeface="Montserrat"/>
              </a:rPr>
              <a:t>Medidas de Variación: </a:t>
            </a:r>
            <a:r>
              <a:rPr lang="es-CO" alt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</a:rPr>
              <a:t>Desviación Estándar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40CBA8E-C859-AEFB-51B5-9DDEB14742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69985" y="1581510"/>
            <a:ext cx="8382000" cy="4532313"/>
          </a:xfrm>
        </p:spPr>
        <p:txBody>
          <a:bodyPr/>
          <a:lstStyle/>
          <a:p>
            <a:pPr eaLnBrk="1" hangingPunct="1"/>
            <a:r>
              <a:rPr lang="es-CO" altLang="en-US" dirty="0">
                <a:solidFill>
                  <a:schemeClr val="bg1"/>
                </a:solidFill>
                <a:latin typeface="Montserrat"/>
              </a:rPr>
              <a:t>Medida más común. </a:t>
            </a:r>
          </a:p>
          <a:p>
            <a:pPr eaLnBrk="1" hangingPunct="1"/>
            <a:r>
              <a:rPr lang="es-CO" altLang="en-US" dirty="0">
                <a:solidFill>
                  <a:schemeClr val="bg1"/>
                </a:solidFill>
                <a:latin typeface="Montserrat"/>
              </a:rPr>
              <a:t>Muestra variabilidad alrededor de la media.</a:t>
            </a:r>
          </a:p>
          <a:p>
            <a:pPr eaLnBrk="1" hangingPunct="1"/>
            <a:r>
              <a:rPr lang="es-CO" altLang="en-US" dirty="0">
                <a:solidFill>
                  <a:schemeClr val="bg1"/>
                </a:solidFill>
                <a:latin typeface="Montserrat"/>
              </a:rPr>
              <a:t>Es la raíz de la varianza.</a:t>
            </a:r>
          </a:p>
          <a:p>
            <a:pPr eaLnBrk="1" hangingPunct="1"/>
            <a:r>
              <a:rPr lang="es-CO" altLang="en-US" dirty="0">
                <a:solidFill>
                  <a:schemeClr val="bg1"/>
                </a:solidFill>
                <a:latin typeface="Montserrat"/>
              </a:rPr>
              <a:t>Expresada en las mismas unidades que los datos. </a:t>
            </a:r>
            <a:endParaRPr lang="es-CO" altLang="en-US" sz="1400" dirty="0">
              <a:solidFill>
                <a:schemeClr val="bg1"/>
              </a:solidFill>
              <a:latin typeface="Montserrat"/>
            </a:endParaRPr>
          </a:p>
          <a:p>
            <a:pPr eaLnBrk="1" hangingPunct="1"/>
            <a:endParaRPr lang="es-CO" altLang="en-US" sz="1400" dirty="0">
              <a:solidFill>
                <a:schemeClr val="bg1"/>
              </a:solidFill>
              <a:latin typeface="Montserrat"/>
            </a:endParaRPr>
          </a:p>
          <a:p>
            <a:pPr eaLnBrk="1" hangingPunct="1"/>
            <a:endParaRPr lang="es-CO" altLang="en-US" sz="1400" dirty="0">
              <a:solidFill>
                <a:schemeClr val="bg1"/>
              </a:solidFill>
              <a:latin typeface="Montserrat"/>
            </a:endParaRPr>
          </a:p>
        </p:txBody>
      </p:sp>
      <p:graphicFrame>
        <p:nvGraphicFramePr>
          <p:cNvPr id="43012" name="Object 4">
            <a:extLst>
              <a:ext uri="{FF2B5EF4-FFF2-40B4-BE49-F238E27FC236}">
                <a16:creationId xmlns:a16="http://schemas.microsoft.com/office/drawing/2014/main" id="{7E6B3705-68AE-6A00-DAA0-2F6BF5329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296836"/>
              </p:ext>
            </p:extLst>
          </p:nvPr>
        </p:nvGraphicFramePr>
        <p:xfrm>
          <a:off x="4553310" y="4281848"/>
          <a:ext cx="32766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588" imgH="660113" progId="Equation.3">
                  <p:embed/>
                </p:oleObj>
              </mc:Choice>
              <mc:Fallback>
                <p:oleObj name="Equation" r:id="rId4" imgW="1180588" imgH="660113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7E6B3705-68AE-6A00-DAA0-2F6BF5329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310" y="4281848"/>
                        <a:ext cx="3276600" cy="183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AEFB36F9-6A93-4768-A912-763AD52088E4}"/>
              </a:ext>
            </a:extLst>
          </p:cNvPr>
          <p:cNvCxnSpPr>
            <a:cxnSpLocks/>
          </p:cNvCxnSpPr>
          <p:nvPr/>
        </p:nvCxnSpPr>
        <p:spPr>
          <a:xfrm flipV="1">
            <a:off x="4233" y="1141943"/>
            <a:ext cx="809836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208E605C-0658-576A-D427-3D1BC543F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867400"/>
            <a:ext cx="1143000" cy="457200"/>
          </a:xfrm>
          <a:prstGeom prst="rect">
            <a:avLst/>
          </a:prstGeom>
          <a:solidFill>
            <a:srgbClr val="FF9BAE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4403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8EDF8961-CF6A-7AE5-0F2A-F22B561A0ADF}"/>
              </a:ext>
            </a:extLst>
          </p:cNvPr>
          <p:cNvGraphicFramePr>
            <a:graphicFrameLocks/>
          </p:cNvGraphicFramePr>
          <p:nvPr/>
        </p:nvGraphicFramePr>
        <p:xfrm>
          <a:off x="2286000" y="3219450"/>
          <a:ext cx="7602538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249960" imgH="59254920" progId="Equation.DSMT4">
                  <p:embed/>
                </p:oleObj>
              </mc:Choice>
              <mc:Fallback>
                <p:oleObj name="Equation" r:id="rId2" imgW="114249960" imgH="59254920" progId="Equation.DSMT4">
                  <p:embed/>
                  <p:pic>
                    <p:nvPicPr>
                      <p:cNvPr id="4403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EDF8961-CF6A-7AE5-0F2A-F22B561A0A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19450"/>
                        <a:ext cx="7602538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Rectangle 2">
            <a:extLst>
              <a:ext uri="{FF2B5EF4-FFF2-40B4-BE49-F238E27FC236}">
                <a16:creationId xmlns:a16="http://schemas.microsoft.com/office/drawing/2014/main" id="{5F237B49-5C0E-0663-2356-6574E66A4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81200"/>
            <a:ext cx="5715000" cy="533400"/>
          </a:xfrm>
          <a:prstGeom prst="rect">
            <a:avLst/>
          </a:prstGeom>
          <a:solidFill>
            <a:srgbClr val="24253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1C26D099-1F0A-CD18-60DC-BDB2F245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328" y="1649414"/>
            <a:ext cx="817137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Datos</a:t>
            </a:r>
            <a:r>
              <a:rPr lang="en-US" altLang="en-US" sz="2400" b="1" dirty="0"/>
              <a:t> </a:t>
            </a:r>
            <a:br>
              <a:rPr lang="en-US" altLang="en-US" sz="2400" b="1" dirty="0"/>
            </a:br>
            <a:r>
              <a:rPr lang="en-US" altLang="en-US" sz="2400" b="1" dirty="0"/>
              <a:t>   (X</a:t>
            </a:r>
            <a:r>
              <a:rPr lang="en-US" altLang="en-US" sz="2400" b="1" baseline="-25000" dirty="0"/>
              <a:t>i</a:t>
            </a:r>
            <a:r>
              <a:rPr lang="en-US" altLang="en-US" sz="2400" b="1" dirty="0"/>
              <a:t>) :            </a:t>
            </a:r>
            <a:r>
              <a:rPr lang="en-US" altLang="en-US" sz="2400" b="1" dirty="0">
                <a:solidFill>
                  <a:schemeClr val="bg1"/>
                </a:solidFill>
              </a:rPr>
              <a:t>10     12     14     15    17    18    18    24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F4834F3F-5D72-8AEF-BD99-25AF7BA3A7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19275" y="330200"/>
            <a:ext cx="8839200" cy="7239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s-CO" altLang="en-US" sz="3200" b="1">
                <a:solidFill>
                  <a:srgbClr val="242537"/>
                </a:solidFill>
                <a:latin typeface="Montserrat ExtraBold"/>
              </a:rPr>
              <a:t>Medidas de Variación: </a:t>
            </a:r>
            <a:r>
              <a:rPr lang="es-CO" altLang="en-US" sz="3200" b="1" u="sng">
                <a:solidFill>
                  <a:srgbClr val="242537"/>
                </a:solidFill>
                <a:latin typeface="Montserrat ExtraBold"/>
              </a:rPr>
              <a:t>Desviación Estándar</a:t>
            </a:r>
            <a:endParaRPr lang="es-CO" altLang="en-US" sz="3100" b="1">
              <a:solidFill>
                <a:srgbClr val="242537"/>
              </a:solidFill>
              <a:latin typeface="Montserrat ExtraBold"/>
            </a:endParaRPr>
          </a:p>
        </p:txBody>
      </p:sp>
      <p:sp>
        <p:nvSpPr>
          <p:cNvPr id="130055" name="Rectangle 5">
            <a:extLst>
              <a:ext uri="{FF2B5EF4-FFF2-40B4-BE49-F238E27FC236}">
                <a16:creationId xmlns:a16="http://schemas.microsoft.com/office/drawing/2014/main" id="{1CB51BCE-836C-9795-69B0-EE452FDA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630489"/>
            <a:ext cx="4343400" cy="422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dirty="0"/>
              <a:t> n = 8            Media = X = 16</a:t>
            </a:r>
          </a:p>
        </p:txBody>
      </p:sp>
      <p:sp>
        <p:nvSpPr>
          <p:cNvPr id="44040" name="Line 6">
            <a:extLst>
              <a:ext uri="{FF2B5EF4-FFF2-40B4-BE49-F238E27FC236}">
                <a16:creationId xmlns:a16="http://schemas.microsoft.com/office/drawing/2014/main" id="{D9FBA5B4-93C1-613D-3B24-46321A8FE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63048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DE"/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7D74712D-D5AB-FC51-A669-8CFD9832E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638801"/>
            <a:ext cx="5773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Una </a:t>
            </a:r>
            <a:r>
              <a:rPr lang="en-US" altLang="en-US" sz="2400" dirty="0" err="1">
                <a:solidFill>
                  <a:srgbClr val="242537"/>
                </a:solidFill>
                <a:latin typeface="Montserrat"/>
              </a:rPr>
              <a:t>medida</a:t>
            </a: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de la </a:t>
            </a:r>
            <a:r>
              <a:rPr lang="en-US" altLang="en-US" sz="2400" dirty="0" err="1">
                <a:solidFill>
                  <a:srgbClr val="242537"/>
                </a:solidFill>
                <a:latin typeface="Montserrat"/>
              </a:rPr>
              <a:t>desviación</a:t>
            </a: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media de la media.</a:t>
            </a:r>
          </a:p>
        </p:txBody>
      </p:sp>
      <p:sp>
        <p:nvSpPr>
          <p:cNvPr id="44042" name="AutoShape 10">
            <a:extLst>
              <a:ext uri="{FF2B5EF4-FFF2-40B4-BE49-F238E27FC236}">
                <a16:creationId xmlns:a16="http://schemas.microsoft.com/office/drawing/2014/main" id="{8AE9006C-BCF8-0ECA-F136-D561E976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601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FFC349C-826E-8818-3088-A139DA3A63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228600"/>
            <a:ext cx="8229600" cy="990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s-CO" altLang="en-US" sz="3200" b="1" dirty="0">
                <a:solidFill>
                  <a:srgbClr val="242537"/>
                </a:solidFill>
                <a:latin typeface="Montserrat"/>
              </a:rPr>
              <a:t>Medidas de Variación: </a:t>
            </a:r>
            <a:r>
              <a:rPr lang="es-CO" altLang="en-US" sz="3200" b="1" u="sng" dirty="0">
                <a:solidFill>
                  <a:srgbClr val="242537"/>
                </a:solidFill>
                <a:latin typeface="Montserrat"/>
              </a:rPr>
              <a:t>Desviación Estándar</a:t>
            </a:r>
          </a:p>
        </p:txBody>
      </p:sp>
      <p:graphicFrame>
        <p:nvGraphicFramePr>
          <p:cNvPr id="45059" name="Object 4">
            <a:hlinkClick r:id="" action="ppaction://ole?verb=0"/>
            <a:extLst>
              <a:ext uri="{FF2B5EF4-FFF2-40B4-BE49-F238E27FC236}">
                <a16:creationId xmlns:a16="http://schemas.microsoft.com/office/drawing/2014/main" id="{A9F72B61-A6F1-78A5-8C8F-EA3D52C936B8}"/>
              </a:ext>
            </a:extLst>
          </p:cNvPr>
          <p:cNvGraphicFramePr>
            <a:graphicFrameLocks/>
          </p:cNvGraphicFramePr>
          <p:nvPr/>
        </p:nvGraphicFramePr>
        <p:xfrm>
          <a:off x="6118225" y="3355975"/>
          <a:ext cx="4206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8724" imgH="542628" progId="Equation.DSMT4">
                  <p:embed/>
                </p:oleObj>
              </mc:Choice>
              <mc:Fallback>
                <p:oleObj name="Equation" r:id="rId2" imgW="428724" imgH="542628" progId="Equation.DSMT4">
                  <p:embed/>
                  <p:pic>
                    <p:nvPicPr>
                      <p:cNvPr id="45059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9F72B61-A6F1-78A5-8C8F-EA3D52C936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3355975"/>
                        <a:ext cx="4206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6" name="Rectangle 4">
            <a:extLst>
              <a:ext uri="{FF2B5EF4-FFF2-40B4-BE49-F238E27FC236}">
                <a16:creationId xmlns:a16="http://schemas.microsoft.com/office/drawing/2014/main" id="{3F6CDF79-1B46-924F-892C-D4CA0F79B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1" y="2209801"/>
            <a:ext cx="1941513" cy="741357"/>
          </a:xfrm>
          <a:prstGeom prst="rect">
            <a:avLst/>
          </a:prstGeom>
          <a:solidFill>
            <a:srgbClr val="90D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Media = 15.5</a:t>
            </a:r>
          </a:p>
          <a:p>
            <a:pPr>
              <a:lnSpc>
                <a:spcPct val="3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 S = </a:t>
            </a: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3.338</a:t>
            </a: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        </a:t>
            </a:r>
          </a:p>
        </p:txBody>
      </p:sp>
      <p:sp>
        <p:nvSpPr>
          <p:cNvPr id="45061" name="Line 5">
            <a:extLst>
              <a:ext uri="{FF2B5EF4-FFF2-40B4-BE49-F238E27FC236}">
                <a16:creationId xmlns:a16="http://schemas.microsoft.com/office/drawing/2014/main" id="{08A44A99-A14A-BAAA-23BC-B3460EF5A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676" y="2727325"/>
            <a:ext cx="5078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4C40AB19-8AA0-A6AF-3705-3D1DB2D88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2714625"/>
            <a:ext cx="54578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11    12    13    14    15    16    17    18    19    20   21</a:t>
            </a:r>
          </a:p>
        </p:txBody>
      </p:sp>
      <p:sp>
        <p:nvSpPr>
          <p:cNvPr id="45063" name="Oval 7">
            <a:extLst>
              <a:ext uri="{FF2B5EF4-FFF2-40B4-BE49-F238E27FC236}">
                <a16:creationId xmlns:a16="http://schemas.microsoft.com/office/drawing/2014/main" id="{94FD1E01-0B82-D0FC-A73A-65E23BBB9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501901"/>
            <a:ext cx="223838" cy="225425"/>
          </a:xfrm>
          <a:prstGeom prst="ellipse">
            <a:avLst/>
          </a:prstGeom>
          <a:solidFill>
            <a:srgbClr val="90D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4" name="Oval 8">
            <a:extLst>
              <a:ext uri="{FF2B5EF4-FFF2-40B4-BE49-F238E27FC236}">
                <a16:creationId xmlns:a16="http://schemas.microsoft.com/office/drawing/2014/main" id="{42A556D3-A472-855B-56F7-25B94211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4" y="2501901"/>
            <a:ext cx="223837" cy="225425"/>
          </a:xfrm>
          <a:prstGeom prst="ellipse">
            <a:avLst/>
          </a:prstGeom>
          <a:solidFill>
            <a:srgbClr val="90D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26B90D3B-C6D6-FB5E-BD70-A2DC6A70A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950" y="2501901"/>
            <a:ext cx="223838" cy="225425"/>
          </a:xfrm>
          <a:prstGeom prst="ellipse">
            <a:avLst/>
          </a:prstGeom>
          <a:solidFill>
            <a:srgbClr val="90D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4FB452AD-925B-7995-109E-D64827045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9" y="2501901"/>
            <a:ext cx="223837" cy="225425"/>
          </a:xfrm>
          <a:prstGeom prst="ellipse">
            <a:avLst/>
          </a:prstGeom>
          <a:solidFill>
            <a:srgbClr val="90D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7" name="Oval 11">
            <a:extLst>
              <a:ext uri="{FF2B5EF4-FFF2-40B4-BE49-F238E27FC236}">
                <a16:creationId xmlns:a16="http://schemas.microsoft.com/office/drawing/2014/main" id="{CE2FC770-295C-4B13-CE1B-6C3949589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9" y="2278064"/>
            <a:ext cx="223837" cy="223837"/>
          </a:xfrm>
          <a:prstGeom prst="ellipse">
            <a:avLst/>
          </a:prstGeom>
          <a:solidFill>
            <a:srgbClr val="90D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8" name="Oval 12">
            <a:extLst>
              <a:ext uri="{FF2B5EF4-FFF2-40B4-BE49-F238E27FC236}">
                <a16:creationId xmlns:a16="http://schemas.microsoft.com/office/drawing/2014/main" id="{0D0292C6-5FEB-BCF8-1EC5-6AA6CC2B9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4" y="2501901"/>
            <a:ext cx="223837" cy="225425"/>
          </a:xfrm>
          <a:prstGeom prst="ellipse">
            <a:avLst/>
          </a:prstGeom>
          <a:solidFill>
            <a:srgbClr val="90D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9" name="Oval 13">
            <a:extLst>
              <a:ext uri="{FF2B5EF4-FFF2-40B4-BE49-F238E27FC236}">
                <a16:creationId xmlns:a16="http://schemas.microsoft.com/office/drawing/2014/main" id="{A242AC0D-8812-C2D4-4D66-F5681E9E5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2501901"/>
            <a:ext cx="223838" cy="225425"/>
          </a:xfrm>
          <a:prstGeom prst="ellipse">
            <a:avLst/>
          </a:prstGeom>
          <a:solidFill>
            <a:srgbClr val="90D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9225DE1B-6BF2-40A2-0F29-D3F33DB1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9" y="2501901"/>
            <a:ext cx="223837" cy="225425"/>
          </a:xfrm>
          <a:prstGeom prst="ellipse">
            <a:avLst/>
          </a:prstGeom>
          <a:solidFill>
            <a:srgbClr val="90DC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71" name="Rectangle 15">
            <a:extLst>
              <a:ext uri="{FF2B5EF4-FFF2-40B4-BE49-F238E27FC236}">
                <a16:creationId xmlns:a16="http://schemas.microsoft.com/office/drawing/2014/main" id="{EABC4377-DA3D-AEEB-58AD-F29F6B91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4137026"/>
            <a:ext cx="538321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11    12    13    14    15    16    17    18    19    20   21</a:t>
            </a:r>
          </a:p>
        </p:txBody>
      </p:sp>
      <p:sp>
        <p:nvSpPr>
          <p:cNvPr id="131088" name="Rectangle 16">
            <a:extLst>
              <a:ext uri="{FF2B5EF4-FFF2-40B4-BE49-F238E27FC236}">
                <a16:creationId xmlns:a16="http://schemas.microsoft.com/office/drawing/2014/main" id="{2322A407-6892-E7F1-5E0C-99C3AF9F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4" y="3402014"/>
            <a:ext cx="126523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err="1">
                <a:solidFill>
                  <a:srgbClr val="242537"/>
                </a:solidFill>
                <a:latin typeface="Montserrat"/>
              </a:rPr>
              <a:t>Datos</a:t>
            </a: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 B</a:t>
            </a:r>
          </a:p>
        </p:txBody>
      </p:sp>
      <p:sp>
        <p:nvSpPr>
          <p:cNvPr id="131089" name="Rectangle 17">
            <a:extLst>
              <a:ext uri="{FF2B5EF4-FFF2-40B4-BE49-F238E27FC236}">
                <a16:creationId xmlns:a16="http://schemas.microsoft.com/office/drawing/2014/main" id="{3412EECF-FDCE-A007-45AB-9EE6065F4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964" y="1905001"/>
            <a:ext cx="126523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err="1">
                <a:solidFill>
                  <a:srgbClr val="242537"/>
                </a:solidFill>
                <a:latin typeface="Montserrat"/>
              </a:rPr>
              <a:t>Datos</a:t>
            </a: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 A</a:t>
            </a:r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CA21B39D-C16F-F3F2-4307-18C0C65A3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1" y="4148138"/>
            <a:ext cx="5076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45075" name="Oval 19">
            <a:extLst>
              <a:ext uri="{FF2B5EF4-FFF2-40B4-BE49-F238E27FC236}">
                <a16:creationId xmlns:a16="http://schemas.microsoft.com/office/drawing/2014/main" id="{C217D5DC-7ACD-7A5B-9484-D4EDB882F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924300"/>
            <a:ext cx="223838" cy="223838"/>
          </a:xfrm>
          <a:prstGeom prst="ellipse">
            <a:avLst/>
          </a:prstGeom>
          <a:solidFill>
            <a:srgbClr val="FFCA7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76" name="Oval 20">
            <a:extLst>
              <a:ext uri="{FF2B5EF4-FFF2-40B4-BE49-F238E27FC236}">
                <a16:creationId xmlns:a16="http://schemas.microsoft.com/office/drawing/2014/main" id="{ED2742CA-B8E9-CA77-E9AA-320CE4A5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9" y="3924300"/>
            <a:ext cx="223837" cy="223838"/>
          </a:xfrm>
          <a:prstGeom prst="ellipse">
            <a:avLst/>
          </a:prstGeom>
          <a:solidFill>
            <a:srgbClr val="FFCA7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77" name="Oval 21">
            <a:extLst>
              <a:ext uri="{FF2B5EF4-FFF2-40B4-BE49-F238E27FC236}">
                <a16:creationId xmlns:a16="http://schemas.microsoft.com/office/drawing/2014/main" id="{AAB14B1B-EFBF-166A-3D6C-985E4C471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698876"/>
            <a:ext cx="223838" cy="225425"/>
          </a:xfrm>
          <a:prstGeom prst="ellipse">
            <a:avLst/>
          </a:prstGeom>
          <a:solidFill>
            <a:srgbClr val="FFCA7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78" name="Oval 22">
            <a:extLst>
              <a:ext uri="{FF2B5EF4-FFF2-40B4-BE49-F238E27FC236}">
                <a16:creationId xmlns:a16="http://schemas.microsoft.com/office/drawing/2014/main" id="{012EB063-A48D-2AF9-9859-1A1967D4F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9" y="3698876"/>
            <a:ext cx="223837" cy="225425"/>
          </a:xfrm>
          <a:prstGeom prst="ellipse">
            <a:avLst/>
          </a:prstGeom>
          <a:solidFill>
            <a:srgbClr val="FFCA7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79" name="Oval 23">
            <a:extLst>
              <a:ext uri="{FF2B5EF4-FFF2-40B4-BE49-F238E27FC236}">
                <a16:creationId xmlns:a16="http://schemas.microsoft.com/office/drawing/2014/main" id="{A2577972-09AF-E76E-7F97-F23A7D5B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475039"/>
            <a:ext cx="223838" cy="223837"/>
          </a:xfrm>
          <a:prstGeom prst="ellipse">
            <a:avLst/>
          </a:prstGeom>
          <a:solidFill>
            <a:srgbClr val="FFCA7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80" name="Oval 24">
            <a:extLst>
              <a:ext uri="{FF2B5EF4-FFF2-40B4-BE49-F238E27FC236}">
                <a16:creationId xmlns:a16="http://schemas.microsoft.com/office/drawing/2014/main" id="{097C9D9C-A6FE-F725-E421-30DA16F76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9" y="3475039"/>
            <a:ext cx="223837" cy="223837"/>
          </a:xfrm>
          <a:prstGeom prst="ellipse">
            <a:avLst/>
          </a:prstGeom>
          <a:solidFill>
            <a:srgbClr val="FFCA7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81" name="Oval 25">
            <a:extLst>
              <a:ext uri="{FF2B5EF4-FFF2-40B4-BE49-F238E27FC236}">
                <a16:creationId xmlns:a16="http://schemas.microsoft.com/office/drawing/2014/main" id="{58DA9978-71D1-2283-C873-95B4D7404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9" y="3924300"/>
            <a:ext cx="223837" cy="223838"/>
          </a:xfrm>
          <a:prstGeom prst="ellipse">
            <a:avLst/>
          </a:prstGeom>
          <a:solidFill>
            <a:srgbClr val="FFCA7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82" name="Oval 26">
            <a:extLst>
              <a:ext uri="{FF2B5EF4-FFF2-40B4-BE49-F238E27FC236}">
                <a16:creationId xmlns:a16="http://schemas.microsoft.com/office/drawing/2014/main" id="{E91C9959-D60D-3262-8327-56B0A0EF1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4" y="3924300"/>
            <a:ext cx="223837" cy="223838"/>
          </a:xfrm>
          <a:prstGeom prst="ellipse">
            <a:avLst/>
          </a:prstGeom>
          <a:solidFill>
            <a:srgbClr val="FFCA7D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1099" name="Rectangle 27">
            <a:extLst>
              <a:ext uri="{FF2B5EF4-FFF2-40B4-BE49-F238E27FC236}">
                <a16:creationId xmlns:a16="http://schemas.microsoft.com/office/drawing/2014/main" id="{B8216F01-F388-6274-F32F-A161B2AE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505200"/>
            <a:ext cx="1936750" cy="796757"/>
          </a:xfrm>
          <a:prstGeom prst="rect">
            <a:avLst/>
          </a:prstGeom>
          <a:solidFill>
            <a:srgbClr val="FFCA7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Media = 15.5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 S = </a:t>
            </a: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0.926</a:t>
            </a:r>
          </a:p>
        </p:txBody>
      </p:sp>
      <p:sp>
        <p:nvSpPr>
          <p:cNvPr id="45084" name="Rectangle 28">
            <a:extLst>
              <a:ext uri="{FF2B5EF4-FFF2-40B4-BE49-F238E27FC236}">
                <a16:creationId xmlns:a16="http://schemas.microsoft.com/office/drawing/2014/main" id="{EBCFD450-30B0-74B1-35BA-8BC3AE6D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645150"/>
            <a:ext cx="5607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/>
              <a:t>11    12    13    14    15    16    17    18    19    20   21</a:t>
            </a:r>
          </a:p>
        </p:txBody>
      </p:sp>
      <p:sp>
        <p:nvSpPr>
          <p:cNvPr id="45085" name="Line 29">
            <a:extLst>
              <a:ext uri="{FF2B5EF4-FFF2-40B4-BE49-F238E27FC236}">
                <a16:creationId xmlns:a16="http://schemas.microsoft.com/office/drawing/2014/main" id="{F14D8B0B-A596-20BD-0DC0-3F53E718D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1" y="5645150"/>
            <a:ext cx="5076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45086" name="Oval 30">
            <a:extLst>
              <a:ext uri="{FF2B5EF4-FFF2-40B4-BE49-F238E27FC236}">
                <a16:creationId xmlns:a16="http://schemas.microsoft.com/office/drawing/2014/main" id="{E5D02704-10F1-129D-3C11-F3229728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5421314"/>
            <a:ext cx="223838" cy="223837"/>
          </a:xfrm>
          <a:prstGeom prst="ellipse">
            <a:avLst/>
          </a:prstGeom>
          <a:solidFill>
            <a:srgbClr val="9966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87" name="Oval 31">
            <a:extLst>
              <a:ext uri="{FF2B5EF4-FFF2-40B4-BE49-F238E27FC236}">
                <a16:creationId xmlns:a16="http://schemas.microsoft.com/office/drawing/2014/main" id="{735C6B47-84A0-30BC-B393-68507D15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5195889"/>
            <a:ext cx="223838" cy="225425"/>
          </a:xfrm>
          <a:prstGeom prst="ellipse">
            <a:avLst/>
          </a:prstGeom>
          <a:solidFill>
            <a:srgbClr val="9966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88" name="Oval 32">
            <a:extLst>
              <a:ext uri="{FF2B5EF4-FFF2-40B4-BE49-F238E27FC236}">
                <a16:creationId xmlns:a16="http://schemas.microsoft.com/office/drawing/2014/main" id="{26EDCEB7-125C-D4CD-07FE-6CEC2BFB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4972050"/>
            <a:ext cx="223838" cy="223838"/>
          </a:xfrm>
          <a:prstGeom prst="ellipse">
            <a:avLst/>
          </a:prstGeom>
          <a:solidFill>
            <a:srgbClr val="9966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89" name="Oval 33">
            <a:extLst>
              <a:ext uri="{FF2B5EF4-FFF2-40B4-BE49-F238E27FC236}">
                <a16:creationId xmlns:a16="http://schemas.microsoft.com/office/drawing/2014/main" id="{4E3199E2-40FB-1C40-36FA-C7FF6E5A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4" y="5421314"/>
            <a:ext cx="223837" cy="223837"/>
          </a:xfrm>
          <a:prstGeom prst="ellipse">
            <a:avLst/>
          </a:prstGeom>
          <a:solidFill>
            <a:srgbClr val="9966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90" name="Oval 34">
            <a:extLst>
              <a:ext uri="{FF2B5EF4-FFF2-40B4-BE49-F238E27FC236}">
                <a16:creationId xmlns:a16="http://schemas.microsoft.com/office/drawing/2014/main" id="{6DE5481D-2635-45BF-BAF2-D0F5099D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4" y="5195889"/>
            <a:ext cx="223837" cy="225425"/>
          </a:xfrm>
          <a:prstGeom prst="ellipse">
            <a:avLst/>
          </a:prstGeom>
          <a:solidFill>
            <a:srgbClr val="9966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91" name="Oval 35">
            <a:extLst>
              <a:ext uri="{FF2B5EF4-FFF2-40B4-BE49-F238E27FC236}">
                <a16:creationId xmlns:a16="http://schemas.microsoft.com/office/drawing/2014/main" id="{2FD1994A-28AD-9C74-6F6C-87C4EE44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4" y="4972050"/>
            <a:ext cx="223837" cy="223838"/>
          </a:xfrm>
          <a:prstGeom prst="ellipse">
            <a:avLst/>
          </a:prstGeom>
          <a:solidFill>
            <a:srgbClr val="9966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92" name="Oval 36">
            <a:extLst>
              <a:ext uri="{FF2B5EF4-FFF2-40B4-BE49-F238E27FC236}">
                <a16:creationId xmlns:a16="http://schemas.microsoft.com/office/drawing/2014/main" id="{C0F2B64F-0288-83DF-5E74-FCB65881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4" y="5421314"/>
            <a:ext cx="223837" cy="223837"/>
          </a:xfrm>
          <a:prstGeom prst="ellipse">
            <a:avLst/>
          </a:prstGeom>
          <a:solidFill>
            <a:srgbClr val="9966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93" name="Oval 37">
            <a:extLst>
              <a:ext uri="{FF2B5EF4-FFF2-40B4-BE49-F238E27FC236}">
                <a16:creationId xmlns:a16="http://schemas.microsoft.com/office/drawing/2014/main" id="{0EBE6000-710B-BD9B-9B6B-05F32E639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039" y="5421314"/>
            <a:ext cx="223837" cy="223837"/>
          </a:xfrm>
          <a:prstGeom prst="ellipse">
            <a:avLst/>
          </a:prstGeom>
          <a:solidFill>
            <a:srgbClr val="9966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1110" name="Rectangle 38">
            <a:extLst>
              <a:ext uri="{FF2B5EF4-FFF2-40B4-BE49-F238E27FC236}">
                <a16:creationId xmlns:a16="http://schemas.microsoft.com/office/drawing/2014/main" id="{C98F9798-62A6-E3EA-4CFF-097BA4963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953000"/>
            <a:ext cx="1936750" cy="735201"/>
          </a:xfrm>
          <a:prstGeom prst="rect">
            <a:avLst/>
          </a:prstGeom>
          <a:solidFill>
            <a:srgbClr val="D3BD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Media = 15.5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 S = </a:t>
            </a: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4.567</a:t>
            </a:r>
          </a:p>
        </p:txBody>
      </p:sp>
      <p:sp>
        <p:nvSpPr>
          <p:cNvPr id="131111" name="Rectangle 39">
            <a:extLst>
              <a:ext uri="{FF2B5EF4-FFF2-40B4-BE49-F238E27FC236}">
                <a16:creationId xmlns:a16="http://schemas.microsoft.com/office/drawing/2014/main" id="{AF34642F-91D0-FA08-7598-AD4B9BB7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9" y="4824414"/>
            <a:ext cx="1265237" cy="3975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err="1">
                <a:solidFill>
                  <a:srgbClr val="242537"/>
                </a:solidFill>
                <a:latin typeface="Montserrat"/>
              </a:rPr>
              <a:t>Datos</a:t>
            </a:r>
            <a:r>
              <a:rPr lang="en-US" altLang="en-US" sz="2000" dirty="0">
                <a:solidFill>
                  <a:srgbClr val="242537"/>
                </a:solidFill>
                <a:latin typeface="Montserrat"/>
              </a:rPr>
              <a:t> 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6A90B9A-A5E5-07BA-25C9-DE43568CC6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92113"/>
            <a:ext cx="8077200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rgbClr val="242537"/>
                </a:solidFill>
                <a:latin typeface="Montserrat ExtraBold"/>
              </a:rPr>
              <a:t>Medidas de Variación: </a:t>
            </a:r>
            <a:r>
              <a:rPr lang="es-CO" altLang="en-US" sz="3200" b="1" u="sng" dirty="0">
                <a:solidFill>
                  <a:srgbClr val="242537"/>
                </a:solidFill>
                <a:latin typeface="Montserrat ExtraBold"/>
              </a:rPr>
              <a:t>Desviación Estándar</a:t>
            </a:r>
          </a:p>
        </p:txBody>
      </p:sp>
      <p:pic>
        <p:nvPicPr>
          <p:cNvPr id="46083" name="Picture 3" descr="normalcurves">
            <a:extLst>
              <a:ext uri="{FF2B5EF4-FFF2-40B4-BE49-F238E27FC236}">
                <a16:creationId xmlns:a16="http://schemas.microsoft.com/office/drawing/2014/main" id="{2F03B760-3915-7979-A0DF-1CFFCB5E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828800"/>
            <a:ext cx="6781800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4">
            <a:extLst>
              <a:ext uri="{FF2B5EF4-FFF2-40B4-BE49-F238E27FC236}">
                <a16:creationId xmlns:a16="http://schemas.microsoft.com/office/drawing/2014/main" id="{F9998904-A121-CE35-5AD5-489F2418F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403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Montserrat"/>
              </a:rPr>
              <a:t>Menor desviación estándar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Montserrat"/>
              </a:rPr>
              <a:t>Mayor desviación estándar</a:t>
            </a: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0D8CC2FC-F0CD-4B09-B2F8-E5110530E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657600"/>
            <a:ext cx="1981200" cy="9906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44A0A9D-BE57-9FB9-C001-EDA7D45FD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590800"/>
            <a:ext cx="2819400" cy="762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4843-0F91-452A-6399-A58DAC79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651" y="560472"/>
            <a:ext cx="6228272" cy="1325563"/>
          </a:xfrm>
        </p:spPr>
        <p:txBody>
          <a:bodyPr>
            <a:normAutofit/>
          </a:bodyPr>
          <a:lstStyle/>
          <a:p>
            <a:r>
              <a:rPr lang="es-419" sz="4000" dirty="0">
                <a:solidFill>
                  <a:schemeClr val="bg1"/>
                </a:solidFill>
                <a:latin typeface="Montserrat ExtraBold" panose="00000900000000000000" pitchFamily="2" charset="0"/>
              </a:rPr>
              <a:t>Estadísticos descriptivos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82879A-6568-446A-EEB2-D4B5D91EA918}"/>
              </a:ext>
            </a:extLst>
          </p:cNvPr>
          <p:cNvCxnSpPr>
            <a:cxnSpLocks/>
          </p:cNvCxnSpPr>
          <p:nvPr/>
        </p:nvCxnSpPr>
        <p:spPr>
          <a:xfrm flipV="1">
            <a:off x="5287992" y="0"/>
            <a:ext cx="0" cy="602123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8FED8DC4-AD4B-86C5-8DCB-EB9B41D3EF4A}"/>
              </a:ext>
            </a:extLst>
          </p:cNvPr>
          <p:cNvSpPr txBox="1">
            <a:spLocks/>
          </p:cNvSpPr>
          <p:nvPr/>
        </p:nvSpPr>
        <p:spPr>
          <a:xfrm>
            <a:off x="4702835" y="2000226"/>
            <a:ext cx="477328" cy="6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Light"/>
              </a:rPr>
              <a:t>1</a:t>
            </a:r>
            <a:endParaRPr kumimoji="0" lang="en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A0381-A85F-0CB2-E660-72609428F26A}"/>
              </a:ext>
            </a:extLst>
          </p:cNvPr>
          <p:cNvSpPr txBox="1"/>
          <p:nvPr/>
        </p:nvSpPr>
        <p:spPr>
          <a:xfrm>
            <a:off x="5503651" y="2104138"/>
            <a:ext cx="59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dirty="0">
                <a:solidFill>
                  <a:prstClr val="white"/>
                </a:solidFill>
                <a:latin typeface="Montserrat ExtraLight"/>
                <a:ea typeface="Microsoft JhengHei UI" panose="020B0604030504040204" pitchFamily="34" charset="-120"/>
                <a:cs typeface="Arial" panose="020B0604020202020204" pitchFamily="34" charset="0"/>
              </a:rPr>
              <a:t>Medidas de tendencia central.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E4D65E-5F26-F07A-9CA4-51D1A9793624}"/>
              </a:ext>
            </a:extLst>
          </p:cNvPr>
          <p:cNvSpPr txBox="1"/>
          <p:nvPr/>
        </p:nvSpPr>
        <p:spPr>
          <a:xfrm>
            <a:off x="5538160" y="2783861"/>
            <a:ext cx="59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dirty="0">
                <a:solidFill>
                  <a:prstClr val="white"/>
                </a:solidFill>
                <a:latin typeface="Montserrat ExtraLight"/>
                <a:ea typeface="Microsoft JhengHei UI" panose="020B0604030504040204" pitchFamily="34" charset="-120"/>
                <a:cs typeface="Arial" panose="020B0604020202020204" pitchFamily="34" charset="0"/>
              </a:rPr>
              <a:t>Medidas de variación.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A6F203-ED37-8384-8E8D-8EFC5EA2D775}"/>
              </a:ext>
            </a:extLst>
          </p:cNvPr>
          <p:cNvSpPr txBox="1"/>
          <p:nvPr/>
        </p:nvSpPr>
        <p:spPr>
          <a:xfrm>
            <a:off x="5538161" y="4152887"/>
            <a:ext cx="59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MX" dirty="0">
                <a:solidFill>
                  <a:prstClr val="white"/>
                </a:solidFill>
                <a:latin typeface="Montserrat ExtraLight"/>
                <a:ea typeface="Microsoft JhengHei UI" panose="020B0604030504040204" pitchFamily="34" charset="-120"/>
                <a:cs typeface="Arial" panose="020B0604020202020204" pitchFamily="34" charset="0"/>
              </a:rPr>
              <a:t>El diagrama de caja y brazos.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63C43B89-C573-4FBA-9298-97420B5073C0}"/>
              </a:ext>
            </a:extLst>
          </p:cNvPr>
          <p:cNvSpPr txBox="1"/>
          <p:nvPr/>
        </p:nvSpPr>
        <p:spPr>
          <a:xfrm>
            <a:off x="5503651" y="3468374"/>
            <a:ext cx="59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dirty="0">
                <a:solidFill>
                  <a:prstClr val="white"/>
                </a:solidFill>
                <a:latin typeface="Montserrat ExtraLight"/>
                <a:ea typeface="Microsoft JhengHei UI" panose="020B0604030504040204" pitchFamily="34" charset="-120"/>
                <a:cs typeface="Arial" panose="020B0604020202020204" pitchFamily="34" charset="0"/>
              </a:rPr>
              <a:t>Medidas de forma.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5ED9E07-4292-402E-9A4F-8CE20B618FB2}"/>
              </a:ext>
            </a:extLst>
          </p:cNvPr>
          <p:cNvSpPr/>
          <p:nvPr/>
        </p:nvSpPr>
        <p:spPr>
          <a:xfrm>
            <a:off x="5538161" y="4837400"/>
            <a:ext cx="4589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s-CO" dirty="0">
                <a:solidFill>
                  <a:prstClr val="white"/>
                </a:solidFill>
                <a:latin typeface="Montserrat ExtraLight"/>
                <a:ea typeface="Microsoft JhengHei UI" panose="020B0604030504040204" pitchFamily="34" charset="-120"/>
                <a:cs typeface="Arial" panose="020B0604020202020204" pitchFamily="34" charset="0"/>
              </a:rPr>
              <a:t>Medidas de relación lineal entre dos variables.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6644DC9-2505-4035-88C6-10904977FA2B}"/>
              </a:ext>
            </a:extLst>
          </p:cNvPr>
          <p:cNvSpPr txBox="1">
            <a:spLocks/>
          </p:cNvSpPr>
          <p:nvPr/>
        </p:nvSpPr>
        <p:spPr>
          <a:xfrm>
            <a:off x="4703793" y="2682344"/>
            <a:ext cx="477328" cy="6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Light"/>
              </a:rPr>
              <a:t>2</a:t>
            </a:r>
            <a:endParaRPr kumimoji="0" lang="en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Ligh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69606A6-EF9A-4D3F-A1FD-FD88E8CD8AAA}"/>
              </a:ext>
            </a:extLst>
          </p:cNvPr>
          <p:cNvSpPr txBox="1">
            <a:spLocks/>
          </p:cNvSpPr>
          <p:nvPr/>
        </p:nvSpPr>
        <p:spPr>
          <a:xfrm>
            <a:off x="4703793" y="3364462"/>
            <a:ext cx="477328" cy="6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Light"/>
              </a:rPr>
              <a:t>3</a:t>
            </a:r>
            <a:endParaRPr kumimoji="0" lang="en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B7EC078-A559-4EA0-B8EC-69F13842EDCD}"/>
              </a:ext>
            </a:extLst>
          </p:cNvPr>
          <p:cNvSpPr txBox="1">
            <a:spLocks/>
          </p:cNvSpPr>
          <p:nvPr/>
        </p:nvSpPr>
        <p:spPr>
          <a:xfrm>
            <a:off x="4703793" y="4046580"/>
            <a:ext cx="477328" cy="6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Light"/>
              </a:rPr>
              <a:t>4</a:t>
            </a:r>
            <a:endParaRPr kumimoji="0" lang="en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Ligh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15C688D-BD21-4302-BE07-731D7CF0AFE8}"/>
              </a:ext>
            </a:extLst>
          </p:cNvPr>
          <p:cNvSpPr txBox="1">
            <a:spLocks/>
          </p:cNvSpPr>
          <p:nvPr/>
        </p:nvSpPr>
        <p:spPr>
          <a:xfrm>
            <a:off x="4703793" y="4733488"/>
            <a:ext cx="477328" cy="6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419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Light"/>
              </a:rPr>
              <a:t>5</a:t>
            </a:r>
            <a:endParaRPr kumimoji="0" lang="en-DE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738521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8A30B7D-D7AE-9087-66E8-FC51E9BB02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7383463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Medidas de Variación: Resumen</a:t>
            </a:r>
            <a:endParaRPr lang="es-CO" altLang="en-US" sz="3200" b="1" u="sng" dirty="0">
              <a:solidFill>
                <a:schemeClr val="bg1"/>
              </a:solidFill>
              <a:latin typeface="Montserrat ExtraBold"/>
            </a:endParaRP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E61D53D2-2859-26F8-5570-97C7B2AC3A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5066" y="1572724"/>
            <a:ext cx="9986193" cy="42799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Entre más dispersos los datos, el rango, varianza y desviación estándar serán más grandes.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Entre más concentrado, serán menores.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Si todos los valores son los mismos (no hay variación), todas las medidas serían cero.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Ninguna medida es negativa.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Mejor utilizar la desviación estándar.</a:t>
            </a:r>
          </a:p>
        </p:txBody>
      </p:sp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396B0ADB-CF82-46D4-8ECD-3AF279B4F0BA}"/>
              </a:ext>
            </a:extLst>
          </p:cNvPr>
          <p:cNvCxnSpPr>
            <a:cxnSpLocks/>
          </p:cNvCxnSpPr>
          <p:nvPr/>
        </p:nvCxnSpPr>
        <p:spPr>
          <a:xfrm flipV="1">
            <a:off x="4233" y="1141944"/>
            <a:ext cx="596476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DCB92BC-EE54-028C-B0F5-80B1D5C205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7381875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Medidas de Variación: </a:t>
            </a:r>
            <a:br>
              <a:rPr lang="es-CO" altLang="en-US" sz="3200" b="1" dirty="0">
                <a:solidFill>
                  <a:schemeClr val="bg1"/>
                </a:solidFill>
                <a:latin typeface="Montserrat ExtraBold"/>
              </a:rPr>
            </a:br>
            <a:r>
              <a:rPr lang="es-CO" alt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Coeficiente de Variación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F9ACBA1-1B29-E621-18FA-9A54CD00A0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6335" y="1566333"/>
            <a:ext cx="8077200" cy="28194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s-CO" altLang="en-US" dirty="0">
                <a:solidFill>
                  <a:schemeClr val="bg1"/>
                </a:solidFill>
                <a:latin typeface="Montserrat"/>
              </a:rPr>
              <a:t> En términos porcentuales (%).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s-CO" altLang="en-US" dirty="0">
                <a:solidFill>
                  <a:schemeClr val="bg1"/>
                </a:solidFill>
                <a:latin typeface="Montserrat"/>
              </a:rPr>
              <a:t>Muestra variación relativa a la media.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s-CO" altLang="en-US" dirty="0">
                <a:solidFill>
                  <a:schemeClr val="bg1"/>
                </a:solidFill>
                <a:latin typeface="Montserrat"/>
              </a:rPr>
              <a:t>Utilizado para comparar volatilidad de dos acciones distintas (finanzas)</a:t>
            </a:r>
          </a:p>
        </p:txBody>
      </p:sp>
      <p:graphicFrame>
        <p:nvGraphicFramePr>
          <p:cNvPr id="48132" name="Object 4">
            <a:hlinkClick r:id="" action="ppaction://ole?verb=0"/>
            <a:extLst>
              <a:ext uri="{FF2B5EF4-FFF2-40B4-BE49-F238E27FC236}">
                <a16:creationId xmlns:a16="http://schemas.microsoft.com/office/drawing/2014/main" id="{548E9F50-41DF-103B-832D-4A8C95827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4572966"/>
              </p:ext>
            </p:extLst>
          </p:nvPr>
        </p:nvGraphicFramePr>
        <p:xfrm>
          <a:off x="4000500" y="4122738"/>
          <a:ext cx="4191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990360" imgH="15413040" progId="Equation.3">
                  <p:embed/>
                </p:oleObj>
              </mc:Choice>
              <mc:Fallback>
                <p:oleObj name="Equation" r:id="rId4" imgW="36990360" imgH="15413040" progId="Equation.3">
                  <p:embed/>
                  <p:pic>
                    <p:nvPicPr>
                      <p:cNvPr id="48132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48E9F50-41DF-103B-832D-4A8C958270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4122738"/>
                        <a:ext cx="4191000" cy="1447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31B09859-A90F-42D5-B986-8433381ECD00}"/>
              </a:ext>
            </a:extLst>
          </p:cNvPr>
          <p:cNvCxnSpPr>
            <a:cxnSpLocks/>
          </p:cNvCxnSpPr>
          <p:nvPr/>
        </p:nvCxnSpPr>
        <p:spPr>
          <a:xfrm flipV="1">
            <a:off x="-10584" y="1371600"/>
            <a:ext cx="4946651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EDDF4B27-F9DF-E8C3-D5EA-EBCE6D892E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0466" y="1639887"/>
            <a:ext cx="8077200" cy="4532313"/>
          </a:xfrm>
        </p:spPr>
        <p:txBody>
          <a:bodyPr/>
          <a:lstStyle/>
          <a:p>
            <a:pPr eaLnBrk="1" hangingPunct="1"/>
            <a:r>
              <a:rPr lang="es-CO" altLang="en-US" sz="2300" dirty="0">
                <a:solidFill>
                  <a:schemeClr val="bg1"/>
                </a:solidFill>
              </a:rPr>
              <a:t>Acciones A:</a:t>
            </a:r>
          </a:p>
          <a:p>
            <a:pPr lvl="1" eaLnBrk="1" hangingPunct="1"/>
            <a:r>
              <a:rPr lang="es-CO" altLang="en-US" sz="2300" dirty="0">
                <a:solidFill>
                  <a:schemeClr val="bg1"/>
                </a:solidFill>
              </a:rPr>
              <a:t>Precio medio = $50.</a:t>
            </a:r>
          </a:p>
          <a:p>
            <a:pPr lvl="1" eaLnBrk="1" hangingPunct="1"/>
            <a:r>
              <a:rPr lang="es-CO" altLang="en-US" sz="2300" dirty="0">
                <a:solidFill>
                  <a:schemeClr val="bg1"/>
                </a:solidFill>
              </a:rPr>
              <a:t>Desviación estándar = $5.</a:t>
            </a:r>
          </a:p>
          <a:p>
            <a:pPr eaLnBrk="1" hangingPunct="1"/>
            <a:endParaRPr lang="es-CO" altLang="en-US" sz="2300" dirty="0">
              <a:solidFill>
                <a:schemeClr val="bg1"/>
              </a:solidFill>
            </a:endParaRPr>
          </a:p>
          <a:p>
            <a:pPr eaLnBrk="1" hangingPunct="1"/>
            <a:endParaRPr lang="es-CO" altLang="en-US" sz="2300" dirty="0">
              <a:solidFill>
                <a:schemeClr val="bg1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s-CO" altLang="en-US" sz="2300" dirty="0">
                <a:solidFill>
                  <a:schemeClr val="bg1"/>
                </a:solidFill>
              </a:rPr>
              <a:t>Acciones B:</a:t>
            </a:r>
          </a:p>
          <a:p>
            <a:pPr lvl="1" eaLnBrk="1" hangingPunct="1"/>
            <a:r>
              <a:rPr lang="es-CO" altLang="en-US" sz="2300" dirty="0">
                <a:solidFill>
                  <a:schemeClr val="bg1"/>
                </a:solidFill>
              </a:rPr>
              <a:t>Precio medio = $100.</a:t>
            </a:r>
          </a:p>
          <a:p>
            <a:pPr lvl="1" eaLnBrk="1" hangingPunct="1"/>
            <a:r>
              <a:rPr lang="es-CO" altLang="en-US" sz="2300" dirty="0">
                <a:solidFill>
                  <a:schemeClr val="bg1"/>
                </a:solidFill>
              </a:rPr>
              <a:t>Desviación estándar = $5.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2310FE9F-D9BC-2419-35A2-5907006B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305" y="3344334"/>
            <a:ext cx="1943100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s-CO" altLang="en-US" sz="1800" dirty="0">
                <a:latin typeface="Montserrat"/>
              </a:rPr>
              <a:t>Ambas acciones tiene la misma desviación estándar, pero para B, la variabilidad es menor relativo a la media. 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004570D8-3C72-5FC9-79E1-D14FFA7F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867" y="2963334"/>
            <a:ext cx="762000" cy="762000"/>
          </a:xfrm>
          <a:prstGeom prst="ellipse">
            <a:avLst/>
          </a:prstGeom>
          <a:noFill/>
          <a:ln w="28575">
            <a:solidFill>
              <a:srgbClr val="FFCA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9990BBA4-5095-E6E2-FE8F-1D49D6DA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3" y="5283200"/>
            <a:ext cx="762000" cy="762000"/>
          </a:xfrm>
          <a:prstGeom prst="ellipse">
            <a:avLst/>
          </a:prstGeom>
          <a:noFill/>
          <a:ln w="28575">
            <a:solidFill>
              <a:srgbClr val="FFCA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9" name="Object 6">
                <a:hlinkClick r:id="" action="ppaction://ole?verb=0"/>
                <a:extLst>
                  <a:ext uri="{FF2B5EF4-FFF2-40B4-BE49-F238E27FC236}">
                    <a16:creationId xmlns:a16="http://schemas.microsoft.com/office/drawing/2014/main" id="{B935B2A5-8DCE-88E4-62F9-45DC28827C92}"/>
                  </a:ext>
                </a:extLst>
              </p:cNvPr>
              <p:cNvSpPr txBox="1"/>
              <p:nvPr/>
            </p:nvSpPr>
            <p:spPr bwMode="auto">
              <a:xfrm>
                <a:off x="1594378" y="2895600"/>
                <a:ext cx="5310188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22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s-419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419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419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419" sz="2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bar>
                                <m:barPr>
                                  <m:pos m:val="top"/>
                                  <m:ctrlPr>
                                    <a:rPr lang="es-419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419" sz="22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bar>
                            </m:den>
                          </m:f>
                        </m:e>
                      </m:d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s-419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100%</m:t>
                      </m:r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419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s-419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$50</m:t>
                          </m:r>
                        </m:den>
                      </m:f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s-419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100%</m:t>
                      </m:r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419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10%</m:t>
                      </m:r>
                    </m:oMath>
                  </m:oMathPara>
                </a14:m>
                <a:endParaRPr lang="es-419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159" name="Object 6">
                <a:hlinkClick r:id="" action="ppaction://ole?verb=0"/>
                <a:extLst>
                  <a:ext uri="{FF2B5EF4-FFF2-40B4-BE49-F238E27FC236}">
                    <a16:creationId xmlns:a16="http://schemas.microsoft.com/office/drawing/2014/main" id="{B935B2A5-8DCE-88E4-62F9-45DC2882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378" y="2895600"/>
                <a:ext cx="5310188" cy="106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160" name="Object 7">
                <a:hlinkClick r:id="" action="ppaction://ole?verb=0"/>
                <a:extLst>
                  <a:ext uri="{FF2B5EF4-FFF2-40B4-BE49-F238E27FC236}">
                    <a16:creationId xmlns:a16="http://schemas.microsoft.com/office/drawing/2014/main" id="{F3B7E640-43E0-6D43-E4D7-A9EEFF2D72FC}"/>
                  </a:ext>
                </a:extLst>
              </p:cNvPr>
              <p:cNvSpPr txBox="1"/>
              <p:nvPr/>
            </p:nvSpPr>
            <p:spPr bwMode="auto">
              <a:xfrm>
                <a:off x="1762654" y="5218113"/>
                <a:ext cx="5310188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28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419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419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s-419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419" sz="28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bar>
                                <m:barPr>
                                  <m:pos m:val="top"/>
                                  <m:ctrlPr>
                                    <a:rPr lang="es-419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419" sz="28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bar>
                            </m:den>
                          </m:f>
                        </m:e>
                      </m:d>
                      <m:r>
                        <a:rPr lang="es-419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s-419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100%</m:t>
                      </m:r>
                      <m:r>
                        <a:rPr lang="es-419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419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s-419" sz="28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den>
                      </m:f>
                      <m:r>
                        <a:rPr lang="es-419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s-419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100%</m:t>
                      </m:r>
                      <m:r>
                        <a:rPr lang="es-419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419" sz="28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5%</m:t>
                      </m:r>
                    </m:oMath>
                  </m:oMathPara>
                </a14:m>
                <a:endParaRPr lang="es-419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160" name="Object 7">
                <a:hlinkClick r:id="" action="ppaction://ole?verb=0"/>
                <a:extLst>
                  <a:ext uri="{FF2B5EF4-FFF2-40B4-BE49-F238E27FC236}">
                    <a16:creationId xmlns:a16="http://schemas.microsoft.com/office/drawing/2014/main" id="{F3B7E640-43E0-6D43-E4D7-A9EEFF2D7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2654" y="5218113"/>
                <a:ext cx="5310188" cy="1066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521C3A8D-021D-4638-AB45-67D967154C8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81000"/>
            <a:ext cx="738187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s-CO" altLang="en-US" sz="3200" b="1">
                <a:solidFill>
                  <a:schemeClr val="bg1"/>
                </a:solidFill>
                <a:latin typeface="Montserrat ExtraBold"/>
              </a:rPr>
              <a:t>Medidas de Variación: </a:t>
            </a:r>
            <a:br>
              <a:rPr lang="es-CO" altLang="en-US" sz="3200" b="1">
                <a:solidFill>
                  <a:schemeClr val="bg1"/>
                </a:solidFill>
                <a:latin typeface="Montserrat ExtraBold"/>
              </a:rPr>
            </a:br>
            <a:r>
              <a:rPr lang="es-CO" altLang="en-US" sz="3200" b="1" u="sng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Coeficiente de Variación</a:t>
            </a:r>
            <a:endParaRPr lang="es-CO" altLang="en-US" sz="3200" b="1" u="sng" dirty="0">
              <a:solidFill>
                <a:schemeClr val="accent2">
                  <a:lumMod val="60000"/>
                  <a:lumOff val="40000"/>
                </a:schemeClr>
              </a:solidFill>
              <a:latin typeface="Montserrat ExtraBold"/>
            </a:endParaRPr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424CFDDF-A389-4531-810E-25AA0CA5E9F3}"/>
              </a:ext>
            </a:extLst>
          </p:cNvPr>
          <p:cNvCxnSpPr>
            <a:cxnSpLocks/>
          </p:cNvCxnSpPr>
          <p:nvPr/>
        </p:nvCxnSpPr>
        <p:spPr>
          <a:xfrm flipV="1">
            <a:off x="-10584" y="1371600"/>
            <a:ext cx="4946651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  <p:bldP spid="49158" grpId="0" animBg="1"/>
      <p:bldP spid="4916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EDDF4B27-F9DF-E8C3-D5EA-EBCE6D892E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0466" y="1639887"/>
            <a:ext cx="8077200" cy="4532313"/>
          </a:xfrm>
        </p:spPr>
        <p:txBody>
          <a:bodyPr/>
          <a:lstStyle/>
          <a:p>
            <a:pPr eaLnBrk="1" hangingPunct="1"/>
            <a:r>
              <a:rPr lang="es-CO" altLang="en-US" sz="2300" dirty="0">
                <a:solidFill>
                  <a:schemeClr val="bg1"/>
                </a:solidFill>
                <a:latin typeface="Montserrat"/>
              </a:rPr>
              <a:t>Acciones A:</a:t>
            </a:r>
          </a:p>
          <a:p>
            <a:pPr lvl="1" eaLnBrk="1" hangingPunct="1"/>
            <a:r>
              <a:rPr lang="es-CO" altLang="en-US" sz="2300" dirty="0">
                <a:solidFill>
                  <a:schemeClr val="bg1"/>
                </a:solidFill>
                <a:latin typeface="Montserrat"/>
              </a:rPr>
              <a:t>Precio medio = $50.</a:t>
            </a:r>
          </a:p>
          <a:p>
            <a:pPr lvl="1" eaLnBrk="1" hangingPunct="1"/>
            <a:r>
              <a:rPr lang="es-CO" altLang="en-US" sz="2300" dirty="0">
                <a:solidFill>
                  <a:schemeClr val="bg1"/>
                </a:solidFill>
                <a:latin typeface="Montserrat"/>
              </a:rPr>
              <a:t>Desviación estándar = $5.</a:t>
            </a:r>
          </a:p>
          <a:p>
            <a:pPr eaLnBrk="1" hangingPunct="1"/>
            <a:endParaRPr lang="es-CO" altLang="en-US" sz="2300" dirty="0">
              <a:solidFill>
                <a:schemeClr val="bg1"/>
              </a:solidFill>
            </a:endParaRPr>
          </a:p>
          <a:p>
            <a:pPr eaLnBrk="1" hangingPunct="1"/>
            <a:endParaRPr lang="es-CO" altLang="en-US" sz="23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MX" altLang="en-US" sz="2300" dirty="0">
                <a:solidFill>
                  <a:schemeClr val="bg1"/>
                </a:solidFill>
                <a:latin typeface="Montserrat"/>
              </a:rPr>
              <a:t>Acciones C:</a:t>
            </a:r>
          </a:p>
          <a:p>
            <a:pPr lvl="1">
              <a:lnSpc>
                <a:spcPct val="150000"/>
              </a:lnSpc>
            </a:pPr>
            <a:r>
              <a:rPr lang="es-MX" altLang="en-US" sz="1900" dirty="0">
                <a:solidFill>
                  <a:schemeClr val="bg1"/>
                </a:solidFill>
                <a:latin typeface="Montserrat"/>
              </a:rPr>
              <a:t>Precio medio = $8.</a:t>
            </a:r>
          </a:p>
          <a:p>
            <a:pPr lvl="1">
              <a:lnSpc>
                <a:spcPct val="150000"/>
              </a:lnSpc>
            </a:pPr>
            <a:r>
              <a:rPr lang="es-MX" altLang="en-US" sz="1900" dirty="0">
                <a:solidFill>
                  <a:schemeClr val="bg1"/>
                </a:solidFill>
                <a:latin typeface="Montserrat"/>
              </a:rPr>
              <a:t>Desviación estándar = $2.</a:t>
            </a:r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004570D8-3C72-5FC9-79E1-D14FFA7F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867" y="2963334"/>
            <a:ext cx="762000" cy="762000"/>
          </a:xfrm>
          <a:prstGeom prst="ellipse">
            <a:avLst/>
          </a:prstGeom>
          <a:noFill/>
          <a:ln w="28575">
            <a:solidFill>
              <a:srgbClr val="FFCA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9990BBA4-5095-E6E2-FE8F-1D49D6DA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8866" y="5528733"/>
            <a:ext cx="762000" cy="762000"/>
          </a:xfrm>
          <a:prstGeom prst="ellipse">
            <a:avLst/>
          </a:prstGeom>
          <a:noFill/>
          <a:ln w="28575">
            <a:solidFill>
              <a:srgbClr val="FFCA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9" name="Object 6">
                <a:hlinkClick r:id="" action="ppaction://ole?verb=0"/>
                <a:extLst>
                  <a:ext uri="{FF2B5EF4-FFF2-40B4-BE49-F238E27FC236}">
                    <a16:creationId xmlns:a16="http://schemas.microsoft.com/office/drawing/2014/main" id="{B935B2A5-8DCE-88E4-62F9-45DC28827C92}"/>
                  </a:ext>
                </a:extLst>
              </p:cNvPr>
              <p:cNvSpPr txBox="1"/>
              <p:nvPr/>
            </p:nvSpPr>
            <p:spPr bwMode="auto">
              <a:xfrm>
                <a:off x="1594378" y="2895600"/>
                <a:ext cx="5310188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s-419" sz="2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</m:t>
                      </m:r>
                      <m:sSub>
                        <m:sSubPr>
                          <m:ctrlPr>
                            <a:rPr kumimoji="0" lang="es-419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es-419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s-419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sub>
                      </m:sSub>
                      <m:r>
                        <a:rPr kumimoji="0" lang="es-419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s-419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s-419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s-419" sz="2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</m:t>
                              </m:r>
                            </m:num>
                            <m:den>
                              <m:bar>
                                <m:barPr>
                                  <m:pos m:val="top"/>
                                  <m:ctrlPr>
                                    <a:rPr kumimoji="0" lang="es-419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s-419" sz="2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X</m:t>
                                  </m:r>
                                </m:e>
                              </m:bar>
                            </m:den>
                          </m:f>
                        </m:e>
                      </m:d>
                      <m:r>
                        <a:rPr kumimoji="0" lang="es-419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m:rPr>
                          <m:nor/>
                        </m:rPr>
                        <a:rPr kumimoji="0" lang="es-419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100%</m:t>
                      </m:r>
                      <m:r>
                        <a:rPr kumimoji="0" lang="es-419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419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s-419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$5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s-419" sz="2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$50</m:t>
                          </m:r>
                        </m:den>
                      </m:f>
                      <m:r>
                        <a:rPr kumimoji="0" lang="es-419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⋅</m:t>
                      </m:r>
                      <m:r>
                        <m:rPr>
                          <m:nor/>
                        </m:rPr>
                        <a:rPr kumimoji="0" lang="es-419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100%</m:t>
                      </m:r>
                      <m:r>
                        <a:rPr kumimoji="0" lang="es-419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s-419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10%</m:t>
                      </m:r>
                    </m:oMath>
                  </m:oMathPara>
                </a14:m>
                <a:endParaRPr kumimoji="0" lang="es-419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159" name="Object 6">
                <a:hlinkClick r:id="" action="ppaction://ole?verb=0"/>
                <a:extLst>
                  <a:ext uri="{FF2B5EF4-FFF2-40B4-BE49-F238E27FC236}">
                    <a16:creationId xmlns:a16="http://schemas.microsoft.com/office/drawing/2014/main" id="{B935B2A5-8DCE-88E4-62F9-45DC2882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378" y="2895600"/>
                <a:ext cx="5310188" cy="106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>
            <a:extLst>
              <a:ext uri="{FF2B5EF4-FFF2-40B4-BE49-F238E27FC236}">
                <a16:creationId xmlns:a16="http://schemas.microsoft.com/office/drawing/2014/main" id="{521C3A8D-021D-4638-AB45-67D967154C8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381000"/>
            <a:ext cx="738187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Bold"/>
                <a:ea typeface="+mj-ea"/>
                <a:cs typeface="+mj-cs"/>
              </a:rPr>
              <a:t>Medidas de Variación: </a:t>
            </a:r>
            <a:br>
              <a:rPr kumimoji="0" lang="es-CO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 ExtraBold"/>
                <a:ea typeface="+mj-ea"/>
                <a:cs typeface="+mj-cs"/>
              </a:rPr>
            </a:br>
            <a:r>
              <a:rPr kumimoji="0" lang="es-CO" altLang="en-US" sz="3200" b="1" i="0" u="sng" strike="noStrike" kern="1200" cap="none" spc="0" normalizeH="0" baseline="0" noProof="0">
                <a:ln>
                  <a:noFill/>
                </a:ln>
                <a:solidFill>
                  <a:srgbClr val="ED7D31">
                    <a:lumMod val="60000"/>
                    <a:lumOff val="40000"/>
                  </a:srgbClr>
                </a:solidFill>
                <a:effectLst/>
                <a:uLnTx/>
                <a:uFillTx/>
                <a:latin typeface="Montserrat ExtraBold"/>
                <a:ea typeface="+mj-ea"/>
                <a:cs typeface="+mj-cs"/>
              </a:rPr>
              <a:t>Coeficiente de Variación</a:t>
            </a:r>
            <a:endParaRPr kumimoji="0" lang="es-CO" altLang="en-US" sz="3200" b="1" i="0" u="sng" strike="noStrike" kern="1200" cap="none" spc="0" normalizeH="0" baseline="0" noProof="0" dirty="0">
              <a:ln>
                <a:noFill/>
              </a:ln>
              <a:solidFill>
                <a:srgbClr val="ED7D31">
                  <a:lumMod val="60000"/>
                  <a:lumOff val="40000"/>
                </a:srgbClr>
              </a:solidFill>
              <a:effectLst/>
              <a:uLnTx/>
              <a:uFillTx/>
              <a:latin typeface="Montserrat ExtraBold"/>
              <a:ea typeface="+mj-ea"/>
              <a:cs typeface="+mj-cs"/>
            </a:endParaRPr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424CFDDF-A389-4531-810E-25AA0CA5E9F3}"/>
              </a:ext>
            </a:extLst>
          </p:cNvPr>
          <p:cNvCxnSpPr>
            <a:cxnSpLocks/>
          </p:cNvCxnSpPr>
          <p:nvPr/>
        </p:nvCxnSpPr>
        <p:spPr>
          <a:xfrm flipV="1">
            <a:off x="-10584" y="1371600"/>
            <a:ext cx="4946651" cy="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7">
                <a:hlinkClick r:id="" action="ppaction://ole?verb=0"/>
                <a:extLst>
                  <a:ext uri="{FF2B5EF4-FFF2-40B4-BE49-F238E27FC236}">
                    <a16:creationId xmlns:a16="http://schemas.microsoft.com/office/drawing/2014/main" id="{1B11F1A5-BBFF-4C3A-9592-4CD7A72CE9D1}"/>
                  </a:ext>
                </a:extLst>
              </p:cNvPr>
              <p:cNvSpPr txBox="1"/>
              <p:nvPr/>
            </p:nvSpPr>
            <p:spPr bwMode="auto">
              <a:xfrm>
                <a:off x="1594378" y="5435600"/>
                <a:ext cx="4916488" cy="1066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220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s-419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419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419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419" sz="22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bar>
                                <m:barPr>
                                  <m:pos m:val="top"/>
                                  <m:ctrlPr>
                                    <a:rPr lang="es-419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419" sz="22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bar>
                            </m:den>
                          </m:f>
                        </m:e>
                      </m:d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s-419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100%</m:t>
                      </m:r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s-419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s-419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$8</m:t>
                          </m:r>
                        </m:den>
                      </m:f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s-419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100%</m:t>
                      </m:r>
                      <m:r>
                        <a:rPr lang="es-419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419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25%</m:t>
                      </m:r>
                    </m:oMath>
                  </m:oMathPara>
                </a14:m>
                <a:endParaRPr lang="es-419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Object 7">
                <a:hlinkClick r:id="" action="ppaction://ole?verb=0"/>
                <a:extLst>
                  <a:ext uri="{FF2B5EF4-FFF2-40B4-BE49-F238E27FC236}">
                    <a16:creationId xmlns:a16="http://schemas.microsoft.com/office/drawing/2014/main" id="{1B11F1A5-BBFF-4C3A-9592-4CD7A72CE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4378" y="5435600"/>
                <a:ext cx="4916488" cy="1066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Box 4">
            <a:extLst>
              <a:ext uri="{FF2B5EF4-FFF2-40B4-BE49-F238E27FC236}">
                <a16:creationId xmlns:a16="http://schemas.microsoft.com/office/drawing/2014/main" id="{1E0BDC2A-BD47-4902-ADE8-9810F538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49" y="3774545"/>
            <a:ext cx="1828800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s-CO" altLang="en-US" sz="1800" dirty="0">
                <a:latin typeface="Montserrat"/>
              </a:rPr>
              <a:t>C tiene menor desviación estándar, pero mayor coeficiente de variación. </a:t>
            </a:r>
          </a:p>
        </p:txBody>
      </p:sp>
    </p:spTree>
    <p:extLst>
      <p:ext uri="{BB962C8B-B14F-4D97-AF65-F5344CB8AC3E}">
        <p14:creationId xmlns:p14="http://schemas.microsoft.com/office/powerpoint/2010/main" val="2867074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animBg="1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9860" y="1722058"/>
            <a:ext cx="10328215" cy="2973387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Utilizando los datos de hoteles: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CO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vienna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&lt;- </a:t>
            </a:r>
            <a:r>
              <a:rPr lang="es-CO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read_csv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("https://</a:t>
            </a:r>
            <a:r>
              <a:rPr lang="es-CO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osf.io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/y6jvb/</a:t>
            </a:r>
            <a:r>
              <a:rPr lang="es-CO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download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" )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Construya una tabla de resumen estadístico de las variables precios y distancia: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1. Las medidas de tendencia central de los datos: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	Media, mediana y moda.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2. Las medidas de dispersión de los datos: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	Varianza, desviación estándar y rango.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3. El coeficiente de variación.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Pista: Puede usar los paquetes 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{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gt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} o </a:t>
            </a:r>
            <a:r>
              <a:rPr lang="es-CO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flextable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 A</a:t>
            </a:r>
            <a:r>
              <a:rPr lang="en-GB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c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á pueden ver varios paquetes de tablas: 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  <a:hlinkClick r:id="rId4"/>
              </a:rPr>
              <a:t>https://towardsdatascience.com/top-7-packages-for-making-beautiful-tables-in-r-7683d054e541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972004" y="575497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 ExtraBold"/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736000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21999ED-5BAF-434C-ED29-A452701261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65138"/>
            <a:ext cx="73834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 dirty="0">
                <a:solidFill>
                  <a:schemeClr val="bg1"/>
                </a:solidFill>
                <a:latin typeface="Montserrat" panose="00000500000000000000"/>
              </a:rPr>
              <a:t>Medidas de Forma de la Distribución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A4517D57-5F94-7A31-B5D7-8EF982A40E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/>
              </a:rPr>
              <a:t>Describen cómo se distribuyen los datos.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s-CO" altLang="en-US" dirty="0">
                <a:solidFill>
                  <a:schemeClr val="bg1"/>
                </a:solidFill>
                <a:latin typeface="Montserrat" panose="00000500000000000000"/>
              </a:rPr>
              <a:t>Sesgo: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/>
              </a:rPr>
              <a:t>Mide qué tan asimétricamente están distribuidos los datos.</a:t>
            </a:r>
          </a:p>
          <a:p>
            <a:pPr marL="852488" lvl="2" indent="0">
              <a:lnSpc>
                <a:spcPct val="110000"/>
              </a:lnSpc>
              <a:buNone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/>
            </a:endParaRPr>
          </a:p>
          <a:p>
            <a:pPr lvl="1" eaLnBrk="1" hangingPunct="1">
              <a:lnSpc>
                <a:spcPct val="110000"/>
              </a:lnSpc>
              <a:defRPr/>
            </a:pPr>
            <a:r>
              <a:rPr lang="es-CO" altLang="en-US" dirty="0" err="1">
                <a:solidFill>
                  <a:schemeClr val="bg1"/>
                </a:solidFill>
                <a:latin typeface="Montserrat" panose="00000500000000000000"/>
              </a:rPr>
              <a:t>Curtosis</a:t>
            </a:r>
            <a:r>
              <a:rPr lang="es-CO" altLang="en-US" dirty="0">
                <a:solidFill>
                  <a:schemeClr val="bg1"/>
                </a:solidFill>
                <a:latin typeface="Montserrat" panose="00000500000000000000"/>
              </a:rPr>
              <a:t>:</a:t>
            </a:r>
          </a:p>
          <a:p>
            <a:pPr lvl="2" eaLnBrk="1" hangingPunct="1"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/>
              </a:rPr>
              <a:t>Mide que tan “picuda” es la distribución.</a:t>
            </a:r>
          </a:p>
          <a:p>
            <a:pPr lvl="2" eaLnBrk="1" hangingPunct="1"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/>
              </a:rPr>
              <a:t>No cubriremos este estadístico.</a:t>
            </a:r>
          </a:p>
        </p:txBody>
      </p:sp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55B452AC-2FB7-427C-978B-3255A77E8DD9}"/>
              </a:ext>
            </a:extLst>
          </p:cNvPr>
          <p:cNvCxnSpPr>
            <a:cxnSpLocks/>
          </p:cNvCxnSpPr>
          <p:nvPr/>
        </p:nvCxnSpPr>
        <p:spPr>
          <a:xfrm>
            <a:off x="-10584" y="1371602"/>
            <a:ext cx="73940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5">
            <a:extLst>
              <a:ext uri="{FF2B5EF4-FFF2-40B4-BE49-F238E27FC236}">
                <a16:creationId xmlns:a16="http://schemas.microsoft.com/office/drawing/2014/main" id="{5E529113-B7C1-ACA4-1D86-87DF2A91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895600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27" name="Rectangle 46">
            <a:extLst>
              <a:ext uri="{FF2B5EF4-FFF2-40B4-BE49-F238E27FC236}">
                <a16:creationId xmlns:a16="http://schemas.microsoft.com/office/drawing/2014/main" id="{47D116C8-85A2-B936-9F8D-3AD1EC01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225" y="2890838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28" name="Rectangle 44">
            <a:extLst>
              <a:ext uri="{FF2B5EF4-FFF2-40B4-BE49-F238E27FC236}">
                <a16:creationId xmlns:a16="http://schemas.microsoft.com/office/drawing/2014/main" id="{7A214348-2DC0-606A-7C58-FA4D67A4D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95600"/>
            <a:ext cx="2895600" cy="2438400"/>
          </a:xfrm>
          <a:prstGeom prst="rect">
            <a:avLst/>
          </a:prstGeom>
          <a:solidFill>
            <a:srgbClr val="FDE0BD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78B039F5-F10B-E8E4-7C1B-D14070CD5C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18294" y="396876"/>
            <a:ext cx="7383462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 dirty="0">
                <a:solidFill>
                  <a:srgbClr val="242537"/>
                </a:solidFill>
                <a:latin typeface="Montserrat"/>
              </a:rPr>
              <a:t>Forma de la Distribución:</a:t>
            </a:r>
            <a:br>
              <a:rPr lang="es-CO" altLang="en-US" sz="3200" b="1" dirty="0">
                <a:solidFill>
                  <a:srgbClr val="242537"/>
                </a:solidFill>
                <a:latin typeface="Montserrat"/>
              </a:rPr>
            </a:br>
            <a:r>
              <a:rPr lang="es-CO" altLang="en-US" sz="3200" b="1" u="sng" dirty="0">
                <a:solidFill>
                  <a:schemeClr val="accent2">
                    <a:lumMod val="75000"/>
                  </a:schemeClr>
                </a:solidFill>
                <a:latin typeface="Montserrat"/>
              </a:rPr>
              <a:t>Sesgo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A4A181CE-CF94-104D-C191-FCF9E708FF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828800"/>
            <a:ext cx="8458200" cy="99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CO" altLang="en-US" sz="2400" dirty="0">
                <a:latin typeface="Montserrat"/>
              </a:rPr>
              <a:t>Mide la asimetría de los datos</a:t>
            </a:r>
          </a:p>
        </p:txBody>
      </p:sp>
      <p:sp>
        <p:nvSpPr>
          <p:cNvPr id="52231" name="Freeform 4">
            <a:extLst>
              <a:ext uri="{FF2B5EF4-FFF2-40B4-BE49-F238E27FC236}">
                <a16:creationId xmlns:a16="http://schemas.microsoft.com/office/drawing/2014/main" id="{2AB51E6B-ADA0-4802-847C-C77D9EEDD997}"/>
              </a:ext>
            </a:extLst>
          </p:cNvPr>
          <p:cNvSpPr>
            <a:spLocks/>
          </p:cNvSpPr>
          <p:nvPr/>
        </p:nvSpPr>
        <p:spPr bwMode="auto">
          <a:xfrm>
            <a:off x="3614739" y="3981451"/>
            <a:ext cx="452437" cy="1071563"/>
          </a:xfrm>
          <a:custGeom>
            <a:avLst/>
            <a:gdLst>
              <a:gd name="T0" fmla="*/ 2147483646 w 285"/>
              <a:gd name="T1" fmla="*/ 2147483646 h 675"/>
              <a:gd name="T2" fmla="*/ 2147483646 w 285"/>
              <a:gd name="T3" fmla="*/ 2147483646 h 675"/>
              <a:gd name="T4" fmla="*/ 2147483646 w 285"/>
              <a:gd name="T5" fmla="*/ 2147483646 h 675"/>
              <a:gd name="T6" fmla="*/ 2147483646 w 285"/>
              <a:gd name="T7" fmla="*/ 2147483646 h 675"/>
              <a:gd name="T8" fmla="*/ 2147483646 w 285"/>
              <a:gd name="T9" fmla="*/ 2147483646 h 675"/>
              <a:gd name="T10" fmla="*/ 2147483646 w 285"/>
              <a:gd name="T11" fmla="*/ 2147483646 h 675"/>
              <a:gd name="T12" fmla="*/ 2147483646 w 285"/>
              <a:gd name="T13" fmla="*/ 2147483646 h 675"/>
              <a:gd name="T14" fmla="*/ 2147483646 w 285"/>
              <a:gd name="T15" fmla="*/ 2147483646 h 675"/>
              <a:gd name="T16" fmla="*/ 2147483646 w 285"/>
              <a:gd name="T17" fmla="*/ 2147483646 h 675"/>
              <a:gd name="T18" fmla="*/ 2147483646 w 285"/>
              <a:gd name="T19" fmla="*/ 2147483646 h 675"/>
              <a:gd name="T20" fmla="*/ 2147483646 w 285"/>
              <a:gd name="T21" fmla="*/ 2147483646 h 675"/>
              <a:gd name="T22" fmla="*/ 2147483646 w 285"/>
              <a:gd name="T23" fmla="*/ 2147483646 h 675"/>
              <a:gd name="T24" fmla="*/ 2147483646 w 285"/>
              <a:gd name="T25" fmla="*/ 2147483646 h 675"/>
              <a:gd name="T26" fmla="*/ 2147483646 w 285"/>
              <a:gd name="T27" fmla="*/ 2147483646 h 675"/>
              <a:gd name="T28" fmla="*/ 2147483646 w 285"/>
              <a:gd name="T29" fmla="*/ 2147483646 h 675"/>
              <a:gd name="T30" fmla="*/ 0 w 285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5"/>
              <a:gd name="T49" fmla="*/ 0 h 675"/>
              <a:gd name="T50" fmla="*/ 285 w 285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5" h="675">
                <a:moveTo>
                  <a:pt x="284" y="674"/>
                </a:moveTo>
                <a:lnTo>
                  <a:pt x="254" y="667"/>
                </a:lnTo>
                <a:lnTo>
                  <a:pt x="239" y="659"/>
                </a:lnTo>
                <a:lnTo>
                  <a:pt x="225" y="648"/>
                </a:lnTo>
                <a:lnTo>
                  <a:pt x="210" y="633"/>
                </a:lnTo>
                <a:lnTo>
                  <a:pt x="195" y="612"/>
                </a:lnTo>
                <a:lnTo>
                  <a:pt x="180" y="583"/>
                </a:lnTo>
                <a:lnTo>
                  <a:pt x="150" y="506"/>
                </a:lnTo>
                <a:lnTo>
                  <a:pt x="119" y="396"/>
                </a:lnTo>
                <a:lnTo>
                  <a:pt x="91" y="263"/>
                </a:lnTo>
                <a:lnTo>
                  <a:pt x="76" y="197"/>
                </a:lnTo>
                <a:lnTo>
                  <a:pt x="61" y="133"/>
                </a:lnTo>
                <a:lnTo>
                  <a:pt x="45" y="78"/>
                </a:lnTo>
                <a:lnTo>
                  <a:pt x="30" y="36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52232" name="Freeform 5">
            <a:extLst>
              <a:ext uri="{FF2B5EF4-FFF2-40B4-BE49-F238E27FC236}">
                <a16:creationId xmlns:a16="http://schemas.microsoft.com/office/drawing/2014/main" id="{1973134D-8A46-B562-F001-8EA4FBE81814}"/>
              </a:ext>
            </a:extLst>
          </p:cNvPr>
          <p:cNvSpPr>
            <a:spLocks/>
          </p:cNvSpPr>
          <p:nvPr/>
        </p:nvSpPr>
        <p:spPr bwMode="auto">
          <a:xfrm>
            <a:off x="2262189" y="3981451"/>
            <a:ext cx="1354137" cy="1071563"/>
          </a:xfrm>
          <a:custGeom>
            <a:avLst/>
            <a:gdLst>
              <a:gd name="T0" fmla="*/ 0 w 853"/>
              <a:gd name="T1" fmla="*/ 2147483646 h 675"/>
              <a:gd name="T2" fmla="*/ 2147483646 w 853"/>
              <a:gd name="T3" fmla="*/ 2147483646 h 675"/>
              <a:gd name="T4" fmla="*/ 2147483646 w 853"/>
              <a:gd name="T5" fmla="*/ 2147483646 h 675"/>
              <a:gd name="T6" fmla="*/ 2147483646 w 853"/>
              <a:gd name="T7" fmla="*/ 2147483646 h 675"/>
              <a:gd name="T8" fmla="*/ 2147483646 w 853"/>
              <a:gd name="T9" fmla="*/ 2147483646 h 675"/>
              <a:gd name="T10" fmla="*/ 2147483646 w 853"/>
              <a:gd name="T11" fmla="*/ 2147483646 h 675"/>
              <a:gd name="T12" fmla="*/ 2147483646 w 853"/>
              <a:gd name="T13" fmla="*/ 2147483646 h 675"/>
              <a:gd name="T14" fmla="*/ 2147483646 w 853"/>
              <a:gd name="T15" fmla="*/ 2147483646 h 675"/>
              <a:gd name="T16" fmla="*/ 2147483646 w 853"/>
              <a:gd name="T17" fmla="*/ 2147483646 h 675"/>
              <a:gd name="T18" fmla="*/ 2147483646 w 853"/>
              <a:gd name="T19" fmla="*/ 2147483646 h 675"/>
              <a:gd name="T20" fmla="*/ 2147483646 w 853"/>
              <a:gd name="T21" fmla="*/ 2147483646 h 675"/>
              <a:gd name="T22" fmla="*/ 2147483646 w 853"/>
              <a:gd name="T23" fmla="*/ 2147483646 h 675"/>
              <a:gd name="T24" fmla="*/ 2147483646 w 853"/>
              <a:gd name="T25" fmla="*/ 2147483646 h 675"/>
              <a:gd name="T26" fmla="*/ 2147483646 w 853"/>
              <a:gd name="T27" fmla="*/ 2147483646 h 675"/>
              <a:gd name="T28" fmla="*/ 2147483646 w 853"/>
              <a:gd name="T29" fmla="*/ 2147483646 h 675"/>
              <a:gd name="T30" fmla="*/ 2147483646 w 853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53"/>
              <a:gd name="T49" fmla="*/ 0 h 675"/>
              <a:gd name="T50" fmla="*/ 853 w 853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53" h="675">
                <a:moveTo>
                  <a:pt x="0" y="674"/>
                </a:moveTo>
                <a:lnTo>
                  <a:pt x="90" y="667"/>
                </a:lnTo>
                <a:lnTo>
                  <a:pt x="134" y="659"/>
                </a:lnTo>
                <a:lnTo>
                  <a:pt x="179" y="648"/>
                </a:lnTo>
                <a:lnTo>
                  <a:pt x="225" y="633"/>
                </a:lnTo>
                <a:lnTo>
                  <a:pt x="269" y="612"/>
                </a:lnTo>
                <a:lnTo>
                  <a:pt x="314" y="583"/>
                </a:lnTo>
                <a:lnTo>
                  <a:pt x="403" y="506"/>
                </a:lnTo>
                <a:lnTo>
                  <a:pt x="494" y="396"/>
                </a:lnTo>
                <a:lnTo>
                  <a:pt x="583" y="263"/>
                </a:lnTo>
                <a:lnTo>
                  <a:pt x="628" y="197"/>
                </a:lnTo>
                <a:lnTo>
                  <a:pt x="674" y="133"/>
                </a:lnTo>
                <a:lnTo>
                  <a:pt x="717" y="78"/>
                </a:lnTo>
                <a:lnTo>
                  <a:pt x="763" y="36"/>
                </a:lnTo>
                <a:lnTo>
                  <a:pt x="808" y="10"/>
                </a:lnTo>
                <a:lnTo>
                  <a:pt x="852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52233" name="Freeform 6">
            <a:extLst>
              <a:ext uri="{FF2B5EF4-FFF2-40B4-BE49-F238E27FC236}">
                <a16:creationId xmlns:a16="http://schemas.microsoft.com/office/drawing/2014/main" id="{81B60289-48D6-4BF3-411A-6A35012FA0E9}"/>
              </a:ext>
            </a:extLst>
          </p:cNvPr>
          <p:cNvSpPr>
            <a:spLocks/>
          </p:cNvSpPr>
          <p:nvPr/>
        </p:nvSpPr>
        <p:spPr bwMode="auto">
          <a:xfrm>
            <a:off x="6083301" y="3981451"/>
            <a:ext cx="904875" cy="1071563"/>
          </a:xfrm>
          <a:custGeom>
            <a:avLst/>
            <a:gdLst>
              <a:gd name="T0" fmla="*/ 2147483646 w 570"/>
              <a:gd name="T1" fmla="*/ 2147483646 h 675"/>
              <a:gd name="T2" fmla="*/ 2147483646 w 570"/>
              <a:gd name="T3" fmla="*/ 2147483646 h 675"/>
              <a:gd name="T4" fmla="*/ 2147483646 w 570"/>
              <a:gd name="T5" fmla="*/ 2147483646 h 675"/>
              <a:gd name="T6" fmla="*/ 2147483646 w 570"/>
              <a:gd name="T7" fmla="*/ 2147483646 h 675"/>
              <a:gd name="T8" fmla="*/ 2147483646 w 570"/>
              <a:gd name="T9" fmla="*/ 2147483646 h 675"/>
              <a:gd name="T10" fmla="*/ 2147483646 w 570"/>
              <a:gd name="T11" fmla="*/ 2147483646 h 675"/>
              <a:gd name="T12" fmla="*/ 2147483646 w 570"/>
              <a:gd name="T13" fmla="*/ 2147483646 h 675"/>
              <a:gd name="T14" fmla="*/ 2147483646 w 570"/>
              <a:gd name="T15" fmla="*/ 2147483646 h 675"/>
              <a:gd name="T16" fmla="*/ 2147483646 w 570"/>
              <a:gd name="T17" fmla="*/ 2147483646 h 675"/>
              <a:gd name="T18" fmla="*/ 2147483646 w 570"/>
              <a:gd name="T19" fmla="*/ 2147483646 h 675"/>
              <a:gd name="T20" fmla="*/ 2147483646 w 570"/>
              <a:gd name="T21" fmla="*/ 2147483646 h 675"/>
              <a:gd name="T22" fmla="*/ 2147483646 w 570"/>
              <a:gd name="T23" fmla="*/ 2147483646 h 675"/>
              <a:gd name="T24" fmla="*/ 2147483646 w 570"/>
              <a:gd name="T25" fmla="*/ 2147483646 h 675"/>
              <a:gd name="T26" fmla="*/ 2147483646 w 570"/>
              <a:gd name="T27" fmla="*/ 2147483646 h 675"/>
              <a:gd name="T28" fmla="*/ 2147483646 w 570"/>
              <a:gd name="T29" fmla="*/ 2147483646 h 675"/>
              <a:gd name="T30" fmla="*/ 0 w 570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70"/>
              <a:gd name="T49" fmla="*/ 0 h 675"/>
              <a:gd name="T50" fmla="*/ 570 w 570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70" h="675">
                <a:moveTo>
                  <a:pt x="569" y="674"/>
                </a:moveTo>
                <a:lnTo>
                  <a:pt x="508" y="667"/>
                </a:lnTo>
                <a:lnTo>
                  <a:pt x="478" y="659"/>
                </a:lnTo>
                <a:lnTo>
                  <a:pt x="449" y="648"/>
                </a:lnTo>
                <a:lnTo>
                  <a:pt x="419" y="633"/>
                </a:lnTo>
                <a:lnTo>
                  <a:pt x="389" y="612"/>
                </a:lnTo>
                <a:lnTo>
                  <a:pt x="358" y="583"/>
                </a:lnTo>
                <a:lnTo>
                  <a:pt x="300" y="506"/>
                </a:lnTo>
                <a:lnTo>
                  <a:pt x="239" y="396"/>
                </a:lnTo>
                <a:lnTo>
                  <a:pt x="178" y="263"/>
                </a:lnTo>
                <a:lnTo>
                  <a:pt x="150" y="197"/>
                </a:lnTo>
                <a:lnTo>
                  <a:pt x="120" y="133"/>
                </a:lnTo>
                <a:lnTo>
                  <a:pt x="89" y="78"/>
                </a:lnTo>
                <a:lnTo>
                  <a:pt x="59" y="36"/>
                </a:lnTo>
                <a:lnTo>
                  <a:pt x="29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52234" name="Freeform 7">
            <a:extLst>
              <a:ext uri="{FF2B5EF4-FFF2-40B4-BE49-F238E27FC236}">
                <a16:creationId xmlns:a16="http://schemas.microsoft.com/office/drawing/2014/main" id="{43F2F487-B72B-1D40-A688-05228C3220A7}"/>
              </a:ext>
            </a:extLst>
          </p:cNvPr>
          <p:cNvSpPr>
            <a:spLocks/>
          </p:cNvSpPr>
          <p:nvPr/>
        </p:nvSpPr>
        <p:spPr bwMode="auto">
          <a:xfrm>
            <a:off x="5181600" y="3981451"/>
            <a:ext cx="903288" cy="1071563"/>
          </a:xfrm>
          <a:custGeom>
            <a:avLst/>
            <a:gdLst>
              <a:gd name="T0" fmla="*/ 0 w 569"/>
              <a:gd name="T1" fmla="*/ 2147483646 h 675"/>
              <a:gd name="T2" fmla="*/ 2147483646 w 569"/>
              <a:gd name="T3" fmla="*/ 2147483646 h 675"/>
              <a:gd name="T4" fmla="*/ 2147483646 w 569"/>
              <a:gd name="T5" fmla="*/ 2147483646 h 675"/>
              <a:gd name="T6" fmla="*/ 2147483646 w 569"/>
              <a:gd name="T7" fmla="*/ 2147483646 h 675"/>
              <a:gd name="T8" fmla="*/ 2147483646 w 569"/>
              <a:gd name="T9" fmla="*/ 2147483646 h 675"/>
              <a:gd name="T10" fmla="*/ 2147483646 w 569"/>
              <a:gd name="T11" fmla="*/ 2147483646 h 675"/>
              <a:gd name="T12" fmla="*/ 2147483646 w 569"/>
              <a:gd name="T13" fmla="*/ 2147483646 h 675"/>
              <a:gd name="T14" fmla="*/ 2147483646 w 569"/>
              <a:gd name="T15" fmla="*/ 2147483646 h 675"/>
              <a:gd name="T16" fmla="*/ 2147483646 w 569"/>
              <a:gd name="T17" fmla="*/ 2147483646 h 675"/>
              <a:gd name="T18" fmla="*/ 2147483646 w 569"/>
              <a:gd name="T19" fmla="*/ 2147483646 h 675"/>
              <a:gd name="T20" fmla="*/ 2147483646 w 569"/>
              <a:gd name="T21" fmla="*/ 2147483646 h 675"/>
              <a:gd name="T22" fmla="*/ 2147483646 w 569"/>
              <a:gd name="T23" fmla="*/ 2147483646 h 675"/>
              <a:gd name="T24" fmla="*/ 2147483646 w 569"/>
              <a:gd name="T25" fmla="*/ 2147483646 h 675"/>
              <a:gd name="T26" fmla="*/ 2147483646 w 569"/>
              <a:gd name="T27" fmla="*/ 2147483646 h 675"/>
              <a:gd name="T28" fmla="*/ 2147483646 w 569"/>
              <a:gd name="T29" fmla="*/ 2147483646 h 675"/>
              <a:gd name="T30" fmla="*/ 2147483646 w 569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69"/>
              <a:gd name="T49" fmla="*/ 0 h 675"/>
              <a:gd name="T50" fmla="*/ 569 w 569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69" h="675">
                <a:moveTo>
                  <a:pt x="0" y="674"/>
                </a:moveTo>
                <a:lnTo>
                  <a:pt x="59" y="667"/>
                </a:lnTo>
                <a:lnTo>
                  <a:pt x="89" y="659"/>
                </a:lnTo>
                <a:lnTo>
                  <a:pt x="120" y="648"/>
                </a:lnTo>
                <a:lnTo>
                  <a:pt x="150" y="633"/>
                </a:lnTo>
                <a:lnTo>
                  <a:pt x="178" y="612"/>
                </a:lnTo>
                <a:lnTo>
                  <a:pt x="209" y="583"/>
                </a:lnTo>
                <a:lnTo>
                  <a:pt x="269" y="506"/>
                </a:lnTo>
                <a:lnTo>
                  <a:pt x="328" y="396"/>
                </a:lnTo>
                <a:lnTo>
                  <a:pt x="389" y="263"/>
                </a:lnTo>
                <a:lnTo>
                  <a:pt x="419" y="197"/>
                </a:lnTo>
                <a:lnTo>
                  <a:pt x="449" y="133"/>
                </a:lnTo>
                <a:lnTo>
                  <a:pt x="478" y="78"/>
                </a:lnTo>
                <a:lnTo>
                  <a:pt x="508" y="36"/>
                </a:lnTo>
                <a:lnTo>
                  <a:pt x="538" y="10"/>
                </a:lnTo>
                <a:lnTo>
                  <a:pt x="568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52235" name="Freeform 8">
            <a:extLst>
              <a:ext uri="{FF2B5EF4-FFF2-40B4-BE49-F238E27FC236}">
                <a16:creationId xmlns:a16="http://schemas.microsoft.com/office/drawing/2014/main" id="{3419ED78-7D1C-55BF-B0B6-DF163CA5A1B6}"/>
              </a:ext>
            </a:extLst>
          </p:cNvPr>
          <p:cNvSpPr>
            <a:spLocks/>
          </p:cNvSpPr>
          <p:nvPr/>
        </p:nvSpPr>
        <p:spPr bwMode="auto">
          <a:xfrm>
            <a:off x="8718550" y="3957638"/>
            <a:ext cx="1354138" cy="1071562"/>
          </a:xfrm>
          <a:custGeom>
            <a:avLst/>
            <a:gdLst>
              <a:gd name="T0" fmla="*/ 2147483646 w 853"/>
              <a:gd name="T1" fmla="*/ 2147483646 h 675"/>
              <a:gd name="T2" fmla="*/ 2147483646 w 853"/>
              <a:gd name="T3" fmla="*/ 2147483646 h 675"/>
              <a:gd name="T4" fmla="*/ 2147483646 w 853"/>
              <a:gd name="T5" fmla="*/ 2147483646 h 675"/>
              <a:gd name="T6" fmla="*/ 2147483646 w 853"/>
              <a:gd name="T7" fmla="*/ 2147483646 h 675"/>
              <a:gd name="T8" fmla="*/ 2147483646 w 853"/>
              <a:gd name="T9" fmla="*/ 2147483646 h 675"/>
              <a:gd name="T10" fmla="*/ 2147483646 w 853"/>
              <a:gd name="T11" fmla="*/ 2147483646 h 675"/>
              <a:gd name="T12" fmla="*/ 2147483646 w 853"/>
              <a:gd name="T13" fmla="*/ 2147483646 h 675"/>
              <a:gd name="T14" fmla="*/ 2147483646 w 853"/>
              <a:gd name="T15" fmla="*/ 2147483646 h 675"/>
              <a:gd name="T16" fmla="*/ 2147483646 w 853"/>
              <a:gd name="T17" fmla="*/ 2147483646 h 675"/>
              <a:gd name="T18" fmla="*/ 2147483646 w 853"/>
              <a:gd name="T19" fmla="*/ 2147483646 h 675"/>
              <a:gd name="T20" fmla="*/ 2147483646 w 853"/>
              <a:gd name="T21" fmla="*/ 2147483646 h 675"/>
              <a:gd name="T22" fmla="*/ 2147483646 w 853"/>
              <a:gd name="T23" fmla="*/ 2147483646 h 675"/>
              <a:gd name="T24" fmla="*/ 2147483646 w 853"/>
              <a:gd name="T25" fmla="*/ 2147483646 h 675"/>
              <a:gd name="T26" fmla="*/ 2147483646 w 853"/>
              <a:gd name="T27" fmla="*/ 2147483646 h 675"/>
              <a:gd name="T28" fmla="*/ 2147483646 w 853"/>
              <a:gd name="T29" fmla="*/ 2147483646 h 675"/>
              <a:gd name="T30" fmla="*/ 0 w 853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53"/>
              <a:gd name="T49" fmla="*/ 0 h 675"/>
              <a:gd name="T50" fmla="*/ 853 w 853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53" h="675">
                <a:moveTo>
                  <a:pt x="852" y="674"/>
                </a:moveTo>
                <a:lnTo>
                  <a:pt x="761" y="667"/>
                </a:lnTo>
                <a:lnTo>
                  <a:pt x="718" y="659"/>
                </a:lnTo>
                <a:lnTo>
                  <a:pt x="672" y="648"/>
                </a:lnTo>
                <a:lnTo>
                  <a:pt x="627" y="633"/>
                </a:lnTo>
                <a:lnTo>
                  <a:pt x="583" y="612"/>
                </a:lnTo>
                <a:lnTo>
                  <a:pt x="538" y="583"/>
                </a:lnTo>
                <a:lnTo>
                  <a:pt x="447" y="506"/>
                </a:lnTo>
                <a:lnTo>
                  <a:pt x="358" y="396"/>
                </a:lnTo>
                <a:lnTo>
                  <a:pt x="269" y="263"/>
                </a:lnTo>
                <a:lnTo>
                  <a:pt x="224" y="197"/>
                </a:lnTo>
                <a:lnTo>
                  <a:pt x="178" y="133"/>
                </a:lnTo>
                <a:lnTo>
                  <a:pt x="135" y="78"/>
                </a:lnTo>
                <a:lnTo>
                  <a:pt x="89" y="36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52236" name="Freeform 9">
            <a:extLst>
              <a:ext uri="{FF2B5EF4-FFF2-40B4-BE49-F238E27FC236}">
                <a16:creationId xmlns:a16="http://schemas.microsoft.com/office/drawing/2014/main" id="{07127DC7-C30E-EF75-648C-CA815F39DEB5}"/>
              </a:ext>
            </a:extLst>
          </p:cNvPr>
          <p:cNvSpPr>
            <a:spLocks/>
          </p:cNvSpPr>
          <p:nvPr/>
        </p:nvSpPr>
        <p:spPr bwMode="auto">
          <a:xfrm>
            <a:off x="8267700" y="3957638"/>
            <a:ext cx="452438" cy="1071562"/>
          </a:xfrm>
          <a:custGeom>
            <a:avLst/>
            <a:gdLst>
              <a:gd name="T0" fmla="*/ 0 w 285"/>
              <a:gd name="T1" fmla="*/ 2147483646 h 675"/>
              <a:gd name="T2" fmla="*/ 2147483646 w 285"/>
              <a:gd name="T3" fmla="*/ 2147483646 h 675"/>
              <a:gd name="T4" fmla="*/ 2147483646 w 285"/>
              <a:gd name="T5" fmla="*/ 2147483646 h 675"/>
              <a:gd name="T6" fmla="*/ 2147483646 w 285"/>
              <a:gd name="T7" fmla="*/ 2147483646 h 675"/>
              <a:gd name="T8" fmla="*/ 2147483646 w 285"/>
              <a:gd name="T9" fmla="*/ 2147483646 h 675"/>
              <a:gd name="T10" fmla="*/ 2147483646 w 285"/>
              <a:gd name="T11" fmla="*/ 2147483646 h 675"/>
              <a:gd name="T12" fmla="*/ 2147483646 w 285"/>
              <a:gd name="T13" fmla="*/ 2147483646 h 675"/>
              <a:gd name="T14" fmla="*/ 2147483646 w 285"/>
              <a:gd name="T15" fmla="*/ 2147483646 h 675"/>
              <a:gd name="T16" fmla="*/ 2147483646 w 285"/>
              <a:gd name="T17" fmla="*/ 2147483646 h 675"/>
              <a:gd name="T18" fmla="*/ 2147483646 w 285"/>
              <a:gd name="T19" fmla="*/ 2147483646 h 675"/>
              <a:gd name="T20" fmla="*/ 2147483646 w 285"/>
              <a:gd name="T21" fmla="*/ 2147483646 h 675"/>
              <a:gd name="T22" fmla="*/ 2147483646 w 285"/>
              <a:gd name="T23" fmla="*/ 2147483646 h 675"/>
              <a:gd name="T24" fmla="*/ 2147483646 w 285"/>
              <a:gd name="T25" fmla="*/ 2147483646 h 675"/>
              <a:gd name="T26" fmla="*/ 2147483646 w 285"/>
              <a:gd name="T27" fmla="*/ 2147483646 h 675"/>
              <a:gd name="T28" fmla="*/ 2147483646 w 285"/>
              <a:gd name="T29" fmla="*/ 2147483646 h 675"/>
              <a:gd name="T30" fmla="*/ 2147483646 w 285"/>
              <a:gd name="T31" fmla="*/ 0 h 67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85"/>
              <a:gd name="T49" fmla="*/ 0 h 675"/>
              <a:gd name="T50" fmla="*/ 285 w 285"/>
              <a:gd name="T51" fmla="*/ 675 h 67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85" h="675">
                <a:moveTo>
                  <a:pt x="0" y="674"/>
                </a:moveTo>
                <a:lnTo>
                  <a:pt x="28" y="667"/>
                </a:lnTo>
                <a:lnTo>
                  <a:pt x="43" y="659"/>
                </a:lnTo>
                <a:lnTo>
                  <a:pt x="59" y="648"/>
                </a:lnTo>
                <a:lnTo>
                  <a:pt x="74" y="633"/>
                </a:lnTo>
                <a:lnTo>
                  <a:pt x="89" y="612"/>
                </a:lnTo>
                <a:lnTo>
                  <a:pt x="104" y="583"/>
                </a:lnTo>
                <a:lnTo>
                  <a:pt x="134" y="506"/>
                </a:lnTo>
                <a:lnTo>
                  <a:pt x="165" y="396"/>
                </a:lnTo>
                <a:lnTo>
                  <a:pt x="193" y="263"/>
                </a:lnTo>
                <a:lnTo>
                  <a:pt x="208" y="197"/>
                </a:lnTo>
                <a:lnTo>
                  <a:pt x="223" y="133"/>
                </a:lnTo>
                <a:lnTo>
                  <a:pt x="239" y="78"/>
                </a:lnTo>
                <a:lnTo>
                  <a:pt x="254" y="36"/>
                </a:lnTo>
                <a:lnTo>
                  <a:pt x="269" y="10"/>
                </a:lnTo>
                <a:lnTo>
                  <a:pt x="284" y="0"/>
                </a:lnTo>
              </a:path>
            </a:pathLst>
          </a:custGeom>
          <a:noFill/>
          <a:ln w="25400" cap="rnd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>
              <a:latin typeface="Montserrat"/>
            </a:endParaRPr>
          </a:p>
        </p:txBody>
      </p:sp>
      <p:sp>
        <p:nvSpPr>
          <p:cNvPr id="52237" name="Rectangle 10">
            <a:extLst>
              <a:ext uri="{FF2B5EF4-FFF2-40B4-BE49-F238E27FC236}">
                <a16:creationId xmlns:a16="http://schemas.microsoft.com/office/drawing/2014/main" id="{3F25D5FE-1A71-C1D0-30A2-B20C70C88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1" y="3505201"/>
            <a:ext cx="205344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Montserrat"/>
              </a:rPr>
              <a:t>Media =</a:t>
            </a:r>
            <a:r>
              <a:rPr lang="en-US" altLang="en-US" sz="2000" b="1">
                <a:solidFill>
                  <a:srgbClr val="FF0000"/>
                </a:solidFill>
                <a:latin typeface="Montserrat"/>
              </a:rPr>
              <a:t> Mediana</a:t>
            </a:r>
            <a:endParaRPr lang="en-US" altLang="en-US" sz="1800" b="1">
              <a:solidFill>
                <a:srgbClr val="FF0000"/>
              </a:solidFill>
              <a:latin typeface="Montserrat"/>
            </a:endParaRPr>
          </a:p>
        </p:txBody>
      </p:sp>
      <p:sp>
        <p:nvSpPr>
          <p:cNvPr id="52238" name="Rectangle 11">
            <a:extLst>
              <a:ext uri="{FF2B5EF4-FFF2-40B4-BE49-F238E27FC236}">
                <a16:creationId xmlns:a16="http://schemas.microsoft.com/office/drawing/2014/main" id="{3516DF51-6907-5EF4-8ECE-A0169DCAA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964" y="3479801"/>
            <a:ext cx="235643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Montserrat"/>
              </a:rPr>
              <a:t> </a:t>
            </a:r>
          </a:p>
        </p:txBody>
      </p:sp>
      <p:sp>
        <p:nvSpPr>
          <p:cNvPr id="52239" name="Rectangle 12">
            <a:extLst>
              <a:ext uri="{FF2B5EF4-FFF2-40B4-BE49-F238E27FC236}">
                <a16:creationId xmlns:a16="http://schemas.microsoft.com/office/drawing/2014/main" id="{F55D76EC-BCFF-7318-6CE7-7DC9475C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3" y="3810001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40" name="Rectangle 13">
            <a:extLst>
              <a:ext uri="{FF2B5EF4-FFF2-40B4-BE49-F238E27FC236}">
                <a16:creationId xmlns:a16="http://schemas.microsoft.com/office/drawing/2014/main" id="{FBDA90B3-67AD-5060-5D34-8C5CFF4E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1" y="3505201"/>
            <a:ext cx="2053448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Montserrat"/>
              </a:rPr>
              <a:t>Media &lt;</a:t>
            </a:r>
            <a:r>
              <a:rPr lang="en-US" altLang="en-US" sz="2000" b="1">
                <a:solidFill>
                  <a:srgbClr val="FF0000"/>
                </a:solidFill>
                <a:latin typeface="Montserrat"/>
              </a:rPr>
              <a:t> Mediana</a:t>
            </a:r>
            <a:endParaRPr lang="en-US" altLang="en-US" sz="2000" b="1">
              <a:solidFill>
                <a:srgbClr val="FF00FF"/>
              </a:solidFill>
              <a:latin typeface="Montserrat"/>
            </a:endParaRPr>
          </a:p>
        </p:txBody>
      </p:sp>
      <p:sp>
        <p:nvSpPr>
          <p:cNvPr id="52241" name="Rectangle 14">
            <a:extLst>
              <a:ext uri="{FF2B5EF4-FFF2-40B4-BE49-F238E27FC236}">
                <a16:creationId xmlns:a16="http://schemas.microsoft.com/office/drawing/2014/main" id="{6DBB7C6E-EA00-2FAE-CF01-41ED5696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827464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42" name="Rectangle 15">
            <a:extLst>
              <a:ext uri="{FF2B5EF4-FFF2-40B4-BE49-F238E27FC236}">
                <a16:creationId xmlns:a16="http://schemas.microsoft.com/office/drawing/2014/main" id="{784EA586-BF15-019E-47E2-B048F893A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3505201"/>
            <a:ext cx="2106347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FF"/>
                </a:solidFill>
                <a:latin typeface="Montserrat"/>
              </a:rPr>
              <a:t> </a:t>
            </a:r>
            <a:r>
              <a:rPr lang="en-US" altLang="en-US" sz="2000" b="1">
                <a:solidFill>
                  <a:srgbClr val="FF0000"/>
                </a:solidFill>
                <a:latin typeface="Montserrat"/>
              </a:rPr>
              <a:t>Mediana &lt; </a:t>
            </a:r>
            <a:r>
              <a:rPr lang="en-US" altLang="en-US" sz="2000" b="1">
                <a:solidFill>
                  <a:schemeClr val="tx2"/>
                </a:solidFill>
                <a:latin typeface="Montserrat"/>
              </a:rPr>
              <a:t>Media</a:t>
            </a:r>
            <a:endParaRPr lang="en-US" altLang="en-US" sz="1800" b="1">
              <a:solidFill>
                <a:schemeClr val="tx2"/>
              </a:solidFill>
              <a:latin typeface="Montserrat"/>
            </a:endParaRPr>
          </a:p>
        </p:txBody>
      </p:sp>
      <p:sp>
        <p:nvSpPr>
          <p:cNvPr id="52243" name="Rectangle 16">
            <a:extLst>
              <a:ext uri="{FF2B5EF4-FFF2-40B4-BE49-F238E27FC236}">
                <a16:creationId xmlns:a16="http://schemas.microsoft.com/office/drawing/2014/main" id="{E83AF91B-4E02-955D-A640-AB1224F3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163" y="3810001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44" name="Line 18">
            <a:extLst>
              <a:ext uri="{FF2B5EF4-FFF2-40B4-BE49-F238E27FC236}">
                <a16:creationId xmlns:a16="http://schemas.microsoft.com/office/drawing/2014/main" id="{B4199194-D769-AFEC-0A7F-6537EE216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15400" y="4038600"/>
            <a:ext cx="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45" name="Line 19">
            <a:extLst>
              <a:ext uri="{FF2B5EF4-FFF2-40B4-BE49-F238E27FC236}">
                <a16:creationId xmlns:a16="http://schemas.microsoft.com/office/drawing/2014/main" id="{93231AE2-969E-DC1B-2B5E-6E8AEB578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4419600"/>
            <a:ext cx="0" cy="685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46" name="Line 21">
            <a:extLst>
              <a:ext uri="{FF2B5EF4-FFF2-40B4-BE49-F238E27FC236}">
                <a16:creationId xmlns:a16="http://schemas.microsoft.com/office/drawing/2014/main" id="{BBAD71E1-A6FB-B124-7D2F-A9FE8F228D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267200"/>
            <a:ext cx="0" cy="838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47" name="Line 22">
            <a:extLst>
              <a:ext uri="{FF2B5EF4-FFF2-40B4-BE49-F238E27FC236}">
                <a16:creationId xmlns:a16="http://schemas.microsoft.com/office/drawing/2014/main" id="{5237994C-C4DF-7347-AAF6-FA344167B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4681538"/>
            <a:ext cx="1588" cy="423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48" name="Line 23">
            <a:extLst>
              <a:ext uri="{FF2B5EF4-FFF2-40B4-BE49-F238E27FC236}">
                <a16:creationId xmlns:a16="http://schemas.microsoft.com/office/drawing/2014/main" id="{BA7EF8EC-20B9-0A48-9DF5-A7121D78D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962400"/>
            <a:ext cx="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49" name="Line 24">
            <a:extLst>
              <a:ext uri="{FF2B5EF4-FFF2-40B4-BE49-F238E27FC236}">
                <a16:creationId xmlns:a16="http://schemas.microsoft.com/office/drawing/2014/main" id="{91DC3BBE-D6A5-6344-F8CA-366A924B8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114800"/>
            <a:ext cx="0" cy="7620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EFDE7745-314C-0C8C-967B-8159E0875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105400"/>
            <a:ext cx="1981200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51" name="Rectangle 28">
            <a:extLst>
              <a:ext uri="{FF2B5EF4-FFF2-40B4-BE49-F238E27FC236}">
                <a16:creationId xmlns:a16="http://schemas.microsoft.com/office/drawing/2014/main" id="{DEC93E5C-EADF-3380-F34A-F8D8CADFB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5165726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52" name="Line 29">
            <a:extLst>
              <a:ext uri="{FF2B5EF4-FFF2-40B4-BE49-F238E27FC236}">
                <a16:creationId xmlns:a16="http://schemas.microsoft.com/office/drawing/2014/main" id="{455FFE9A-CE75-EF3B-9306-0630C5E03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05400"/>
            <a:ext cx="1898650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53" name="Rectangle 31">
            <a:extLst>
              <a:ext uri="{FF2B5EF4-FFF2-40B4-BE49-F238E27FC236}">
                <a16:creationId xmlns:a16="http://schemas.microsoft.com/office/drawing/2014/main" id="{D7D95BE5-C512-A161-F9F1-9824022B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7325" y="5141914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54" name="Line 32">
            <a:extLst>
              <a:ext uri="{FF2B5EF4-FFF2-40B4-BE49-F238E27FC236}">
                <a16:creationId xmlns:a16="http://schemas.microsoft.com/office/drawing/2014/main" id="{6BBC51A6-F5E4-C727-FCD6-03AFB6A15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05400"/>
            <a:ext cx="1905000" cy="0"/>
          </a:xfrm>
          <a:prstGeom prst="line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/>
            </a:endParaRPr>
          </a:p>
        </p:txBody>
      </p:sp>
      <p:sp>
        <p:nvSpPr>
          <p:cNvPr id="52255" name="Rectangle 34">
            <a:extLst>
              <a:ext uri="{FF2B5EF4-FFF2-40B4-BE49-F238E27FC236}">
                <a16:creationId xmlns:a16="http://schemas.microsoft.com/office/drawing/2014/main" id="{0F3458B6-7161-0F82-1D59-BA4BB23C1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5165726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52256" name="Rectangle 41">
            <a:extLst>
              <a:ext uri="{FF2B5EF4-FFF2-40B4-BE49-F238E27FC236}">
                <a16:creationId xmlns:a16="http://schemas.microsoft.com/office/drawing/2014/main" id="{83A92FF2-704D-C82D-0DF3-CDE40E9F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675" y="2965450"/>
            <a:ext cx="1683347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Montserrat"/>
              </a:rPr>
              <a:t>Sesgo der.</a:t>
            </a:r>
          </a:p>
        </p:txBody>
      </p:sp>
      <p:sp>
        <p:nvSpPr>
          <p:cNvPr id="52257" name="Rectangle 42">
            <a:extLst>
              <a:ext uri="{FF2B5EF4-FFF2-40B4-BE49-F238E27FC236}">
                <a16:creationId xmlns:a16="http://schemas.microsoft.com/office/drawing/2014/main" id="{A12E1F56-A27A-256A-EC4E-666D83A2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1" y="2978150"/>
            <a:ext cx="1629678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Montserrat"/>
              </a:rPr>
              <a:t>Sesgo izq.</a:t>
            </a:r>
          </a:p>
        </p:txBody>
      </p:sp>
      <p:sp>
        <p:nvSpPr>
          <p:cNvPr id="52258" name="Rectangle 43">
            <a:extLst>
              <a:ext uri="{FF2B5EF4-FFF2-40B4-BE49-F238E27FC236}">
                <a16:creationId xmlns:a16="http://schemas.microsoft.com/office/drawing/2014/main" id="{8BEA2420-91EC-DE50-B36A-A9FECD9A6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2978150"/>
            <a:ext cx="17366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latin typeface="Montserrat"/>
              </a:rPr>
              <a:t>Simétricos</a:t>
            </a:r>
          </a:p>
        </p:txBody>
      </p:sp>
      <p:sp>
        <p:nvSpPr>
          <p:cNvPr id="52259" name="TextBox 37">
            <a:extLst>
              <a:ext uri="{FF2B5EF4-FFF2-40B4-BE49-F238E27FC236}">
                <a16:creationId xmlns:a16="http://schemas.microsoft.com/office/drawing/2014/main" id="{DEDD6F19-1AEC-0A04-6EDF-08DD09F05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4" y="5719764"/>
            <a:ext cx="796115" cy="40011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Montserrat"/>
              </a:rPr>
              <a:t>Sesgo</a:t>
            </a:r>
          </a:p>
        </p:txBody>
      </p:sp>
      <p:sp>
        <p:nvSpPr>
          <p:cNvPr id="52260" name="TextBox 38">
            <a:extLst>
              <a:ext uri="{FF2B5EF4-FFF2-40B4-BE49-F238E27FC236}">
                <a16:creationId xmlns:a16="http://schemas.microsoft.com/office/drawing/2014/main" id="{530E0EBE-178B-1118-4215-AB5C27E1B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7425" y="5681666"/>
            <a:ext cx="6781800" cy="461963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&lt; 0			   0			      &gt;0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C30D60EB-7EE9-A353-560B-86406D414E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666" y="355602"/>
            <a:ext cx="7848600" cy="990600"/>
          </a:xfrm>
        </p:spPr>
        <p:txBody>
          <a:bodyPr/>
          <a:lstStyle/>
          <a:p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Explorando los datos utilizando </a:t>
            </a:r>
            <a:r>
              <a:rPr lang="es-CO" altLang="en-US" sz="3200" b="1" u="sng" dirty="0">
                <a:solidFill>
                  <a:schemeClr val="bg1"/>
                </a:solidFill>
                <a:latin typeface="Montserrat ExtraBold"/>
              </a:rPr>
              <a:t>Cuartiles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565F1B75-9878-2452-3BE8-57B5332A500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5057" y="1970086"/>
            <a:ext cx="8077200" cy="4532312"/>
          </a:xfrm>
        </p:spPr>
        <p:txBody>
          <a:bodyPr/>
          <a:lstStyle/>
          <a:p>
            <a:pPr>
              <a:defRPr/>
            </a:pPr>
            <a:r>
              <a:rPr lang="es-CO" altLang="en-US" sz="2600" dirty="0">
                <a:solidFill>
                  <a:schemeClr val="bg1"/>
                </a:solidFill>
                <a:latin typeface="Montserrat"/>
              </a:rPr>
              <a:t>Se puede visualizar la distribución de los valores:</a:t>
            </a:r>
          </a:p>
          <a:p>
            <a:pPr lvl="1">
              <a:defRPr/>
            </a:pPr>
            <a:r>
              <a:rPr lang="es-CO" altLang="en-US" sz="2600" dirty="0">
                <a:solidFill>
                  <a:schemeClr val="bg1"/>
                </a:solidFill>
                <a:latin typeface="Montserrat"/>
              </a:rPr>
              <a:t>Calculando los cuartiles.</a:t>
            </a:r>
          </a:p>
          <a:p>
            <a:pPr lvl="1">
              <a:defRPr/>
            </a:pPr>
            <a:endParaRPr lang="es-CO" altLang="en-US" sz="2600" dirty="0">
              <a:solidFill>
                <a:schemeClr val="bg1"/>
              </a:solidFill>
              <a:latin typeface="Montserrat"/>
            </a:endParaRPr>
          </a:p>
          <a:p>
            <a:pPr lvl="1">
              <a:defRPr/>
            </a:pPr>
            <a:r>
              <a:rPr lang="es-CO" altLang="en-US" sz="2600" dirty="0">
                <a:solidFill>
                  <a:schemeClr val="bg1"/>
                </a:solidFill>
                <a:latin typeface="Montserrat"/>
              </a:rPr>
              <a:t>Haciendo el resumen de 5 estadísticos y,</a:t>
            </a:r>
          </a:p>
          <a:p>
            <a:pPr marL="425450" lvl="1" indent="0">
              <a:buNone/>
              <a:defRPr/>
            </a:pPr>
            <a:endParaRPr lang="es-CO" altLang="en-US" sz="2600" dirty="0">
              <a:solidFill>
                <a:schemeClr val="bg1"/>
              </a:solidFill>
              <a:latin typeface="Montserrat"/>
            </a:endParaRPr>
          </a:p>
          <a:p>
            <a:pPr lvl="1">
              <a:defRPr/>
            </a:pPr>
            <a:r>
              <a:rPr lang="es-CO" altLang="en-US" sz="2600" dirty="0">
                <a:solidFill>
                  <a:schemeClr val="bg1"/>
                </a:solidFill>
                <a:latin typeface="Montserrat"/>
              </a:rPr>
              <a:t>Construyendo un diagrama de caja y brazos. </a:t>
            </a:r>
          </a:p>
        </p:txBody>
      </p:sp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779F27D9-3714-485B-A3BD-24043F65699D}"/>
              </a:ext>
            </a:extLst>
          </p:cNvPr>
          <p:cNvCxnSpPr>
            <a:cxnSpLocks/>
          </p:cNvCxnSpPr>
          <p:nvPr/>
        </p:nvCxnSpPr>
        <p:spPr>
          <a:xfrm>
            <a:off x="-10584" y="1371602"/>
            <a:ext cx="739404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>
            <a:extLst>
              <a:ext uri="{FF2B5EF4-FFF2-40B4-BE49-F238E27FC236}">
                <a16:creationId xmlns:a16="http://schemas.microsoft.com/office/drawing/2014/main" id="{F1593149-0A6D-FFC3-39FE-DD98C15E2E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0189"/>
            <a:ext cx="7381875" cy="990600"/>
          </a:xfrm>
        </p:spPr>
        <p:txBody>
          <a:bodyPr/>
          <a:lstStyle/>
          <a:p>
            <a:pPr eaLnBrk="1" hangingPunct="1"/>
            <a:r>
              <a:rPr lang="es-CO" altLang="en-US" sz="3200" b="1">
                <a:solidFill>
                  <a:schemeClr val="bg1"/>
                </a:solidFill>
                <a:latin typeface="Montserrat"/>
              </a:rPr>
              <a:t>Cuartiles</a:t>
            </a: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id="{0E0E8F87-ACEF-1E0F-49F3-AA2C15D8EA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25588"/>
            <a:ext cx="8505825" cy="950912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Se dividen los datos en cuatro segmentos, con el mismo número de observaciones/valores por segmento.</a:t>
            </a:r>
          </a:p>
        </p:txBody>
      </p:sp>
      <p:grpSp>
        <p:nvGrpSpPr>
          <p:cNvPr id="55300" name="Group 26">
            <a:extLst>
              <a:ext uri="{FF2B5EF4-FFF2-40B4-BE49-F238E27FC236}">
                <a16:creationId xmlns:a16="http://schemas.microsoft.com/office/drawing/2014/main" id="{6B10C221-E1A9-4151-B9DD-0175BACFC075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667001"/>
            <a:ext cx="1219200" cy="460375"/>
            <a:chOff x="1008" y="1776"/>
            <a:chExt cx="768" cy="290"/>
          </a:xfrm>
          <a:solidFill>
            <a:schemeClr val="bg1"/>
          </a:solidFill>
        </p:grpSpPr>
        <p:sp>
          <p:nvSpPr>
            <p:cNvPr id="55317" name="Rectangle 6">
              <a:extLst>
                <a:ext uri="{FF2B5EF4-FFF2-40B4-BE49-F238E27FC236}">
                  <a16:creationId xmlns:a16="http://schemas.microsoft.com/office/drawing/2014/main" id="{26E5347F-ADA9-FF1F-A8F1-E4ED8CBD4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Montserrat"/>
              </a:endParaRPr>
            </a:p>
          </p:txBody>
        </p:sp>
        <p:sp>
          <p:nvSpPr>
            <p:cNvPr id="55318" name="Rectangle 10">
              <a:extLst>
                <a:ext uri="{FF2B5EF4-FFF2-40B4-BE49-F238E27FC236}">
                  <a16:creationId xmlns:a16="http://schemas.microsoft.com/office/drawing/2014/main" id="{02D60977-15EE-BC94-8CD6-CA93995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77"/>
              <a:ext cx="582" cy="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Montserrat"/>
                </a:rPr>
                <a:t>25%</a:t>
              </a:r>
            </a:p>
          </p:txBody>
        </p:sp>
      </p:grpSp>
      <p:sp>
        <p:nvSpPr>
          <p:cNvPr id="55301" name="AutoShape 15">
            <a:extLst>
              <a:ext uri="{FF2B5EF4-FFF2-40B4-BE49-F238E27FC236}">
                <a16:creationId xmlns:a16="http://schemas.microsoft.com/office/drawing/2014/main" id="{A64D5AF4-6CFA-4EB0-531E-48F22EFB0B8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381500" y="32385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D3BD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23910" name="Rectangle 16">
            <a:extLst>
              <a:ext uri="{FF2B5EF4-FFF2-40B4-BE49-F238E27FC236}">
                <a16:creationId xmlns:a16="http://schemas.microsoft.com/office/drawing/2014/main" id="{997EBBED-EE98-0352-59C8-F86655F3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66" y="4038600"/>
            <a:ext cx="9960634" cy="22098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300" dirty="0">
                <a:solidFill>
                  <a:schemeClr val="bg1"/>
                </a:solidFill>
                <a:latin typeface="Montserrat"/>
              </a:rPr>
              <a:t>El primer cuartil, Q</a:t>
            </a:r>
            <a:r>
              <a:rPr lang="es-CO" altLang="en-US" sz="2300" baseline="-25000" dirty="0">
                <a:solidFill>
                  <a:schemeClr val="bg1"/>
                </a:solidFill>
                <a:latin typeface="Montserrat"/>
              </a:rPr>
              <a:t>1</a:t>
            </a:r>
            <a:r>
              <a:rPr lang="es-CO" altLang="en-US" sz="2300" dirty="0">
                <a:solidFill>
                  <a:schemeClr val="bg1"/>
                </a:solidFill>
                <a:latin typeface="Montserrat"/>
              </a:rPr>
              <a:t>, es el valor para el cual el 25% de los valores son más pequeños y el 75% más grandes. </a:t>
            </a:r>
          </a:p>
          <a:p>
            <a:pPr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CO" altLang="en-US" sz="23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300" dirty="0">
                <a:solidFill>
                  <a:schemeClr val="bg1"/>
                </a:solidFill>
                <a:latin typeface="Montserrat"/>
              </a:rPr>
              <a:t>Q</a:t>
            </a:r>
            <a:r>
              <a:rPr lang="es-CO" altLang="en-US" sz="2300" baseline="-25000" dirty="0">
                <a:solidFill>
                  <a:schemeClr val="bg1"/>
                </a:solidFill>
                <a:latin typeface="Montserrat"/>
              </a:rPr>
              <a:t>2</a:t>
            </a:r>
            <a:r>
              <a:rPr lang="es-CO" altLang="en-US" sz="2300" dirty="0">
                <a:solidFill>
                  <a:schemeClr val="bg1"/>
                </a:solidFill>
                <a:latin typeface="Montserrat"/>
              </a:rPr>
              <a:t> es la mediana (50% son menores y 50% mayores).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CO" altLang="en-US" sz="23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300" dirty="0">
                <a:solidFill>
                  <a:schemeClr val="bg1"/>
                </a:solidFill>
                <a:latin typeface="Montserrat"/>
              </a:rPr>
              <a:t>Solo el 25% de los valores son más grandes que el tercer cuartil.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3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55303" name="AutoShape 18">
            <a:extLst>
              <a:ext uri="{FF2B5EF4-FFF2-40B4-BE49-F238E27FC236}">
                <a16:creationId xmlns:a16="http://schemas.microsoft.com/office/drawing/2014/main" id="{6BCC3B87-7CC5-F502-6CDC-D950641397B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00700" y="32385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D3BD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55304" name="AutoShape 19">
            <a:extLst>
              <a:ext uri="{FF2B5EF4-FFF2-40B4-BE49-F238E27FC236}">
                <a16:creationId xmlns:a16="http://schemas.microsoft.com/office/drawing/2014/main" id="{99F37FD6-05FF-EAED-94CB-1E310B13133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819900" y="3238500"/>
            <a:ext cx="228600" cy="152400"/>
          </a:xfrm>
          <a:prstGeom prst="rightArrow">
            <a:avLst>
              <a:gd name="adj1" fmla="val 50000"/>
              <a:gd name="adj2" fmla="val 37778"/>
            </a:avLst>
          </a:prstGeom>
          <a:solidFill>
            <a:srgbClr val="D3BDFF"/>
          </a:solidFill>
          <a:ln w="12700">
            <a:solidFill>
              <a:schemeClr val="tx1">
                <a:lumMod val="85000"/>
                <a:lumOff val="15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55305" name="Rectangle 22">
            <a:extLst>
              <a:ext uri="{FF2B5EF4-FFF2-40B4-BE49-F238E27FC236}">
                <a16:creationId xmlns:a16="http://schemas.microsoft.com/office/drawing/2014/main" id="{882571F7-414A-64DA-73E8-EDC5659A9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29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>
                <a:solidFill>
                  <a:schemeClr val="bg1"/>
                </a:solidFill>
                <a:latin typeface="Montserrat"/>
              </a:rPr>
              <a:t>Q1</a:t>
            </a:r>
          </a:p>
        </p:txBody>
      </p:sp>
      <p:sp>
        <p:nvSpPr>
          <p:cNvPr id="55306" name="Rectangle 23">
            <a:extLst>
              <a:ext uri="{FF2B5EF4-FFF2-40B4-BE49-F238E27FC236}">
                <a16:creationId xmlns:a16="http://schemas.microsoft.com/office/drawing/2014/main" id="{4459963F-4631-51EE-C625-1228357B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429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>
                <a:solidFill>
                  <a:schemeClr val="bg1"/>
                </a:solidFill>
                <a:latin typeface="Montserrat"/>
              </a:rPr>
              <a:t>Q2</a:t>
            </a:r>
          </a:p>
        </p:txBody>
      </p:sp>
      <p:sp>
        <p:nvSpPr>
          <p:cNvPr id="55307" name="Rectangle 24">
            <a:extLst>
              <a:ext uri="{FF2B5EF4-FFF2-40B4-BE49-F238E27FC236}">
                <a16:creationId xmlns:a16="http://schemas.microsoft.com/office/drawing/2014/main" id="{701F8817-95FB-904C-FA1A-C60FF7DC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429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00">
                <a:solidFill>
                  <a:schemeClr val="bg1"/>
                </a:solidFill>
                <a:latin typeface="Montserrat"/>
              </a:rPr>
              <a:t>Q3</a:t>
            </a:r>
          </a:p>
        </p:txBody>
      </p:sp>
      <p:grpSp>
        <p:nvGrpSpPr>
          <p:cNvPr id="55308" name="Group 27">
            <a:extLst>
              <a:ext uri="{FF2B5EF4-FFF2-40B4-BE49-F238E27FC236}">
                <a16:creationId xmlns:a16="http://schemas.microsoft.com/office/drawing/2014/main" id="{3E624087-21FE-D602-A866-EC7F42BEB1CD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667001"/>
            <a:ext cx="1219200" cy="460375"/>
            <a:chOff x="1008" y="1776"/>
            <a:chExt cx="768" cy="290"/>
          </a:xfrm>
          <a:solidFill>
            <a:schemeClr val="bg1"/>
          </a:solidFill>
        </p:grpSpPr>
        <p:sp>
          <p:nvSpPr>
            <p:cNvPr id="55315" name="Rectangle 28">
              <a:extLst>
                <a:ext uri="{FF2B5EF4-FFF2-40B4-BE49-F238E27FC236}">
                  <a16:creationId xmlns:a16="http://schemas.microsoft.com/office/drawing/2014/main" id="{36047CBD-A0B9-05CD-478E-8D234C829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Montserrat"/>
              </a:endParaRPr>
            </a:p>
          </p:txBody>
        </p:sp>
        <p:sp>
          <p:nvSpPr>
            <p:cNvPr id="55316" name="Rectangle 29">
              <a:extLst>
                <a:ext uri="{FF2B5EF4-FFF2-40B4-BE49-F238E27FC236}">
                  <a16:creationId xmlns:a16="http://schemas.microsoft.com/office/drawing/2014/main" id="{EC7DDB5F-D624-5384-09CF-51BD3CB2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77"/>
              <a:ext cx="582" cy="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Montserrat"/>
                </a:rPr>
                <a:t>25%</a:t>
              </a:r>
            </a:p>
          </p:txBody>
        </p:sp>
      </p:grpSp>
      <p:grpSp>
        <p:nvGrpSpPr>
          <p:cNvPr id="55309" name="Group 30">
            <a:extLst>
              <a:ext uri="{FF2B5EF4-FFF2-40B4-BE49-F238E27FC236}">
                <a16:creationId xmlns:a16="http://schemas.microsoft.com/office/drawing/2014/main" id="{967DB66F-0CD9-B320-CC8E-33A007E7B28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667001"/>
            <a:ext cx="1219200" cy="460375"/>
            <a:chOff x="1008" y="1776"/>
            <a:chExt cx="768" cy="290"/>
          </a:xfrm>
          <a:solidFill>
            <a:schemeClr val="bg1"/>
          </a:solidFill>
        </p:grpSpPr>
        <p:sp>
          <p:nvSpPr>
            <p:cNvPr id="55313" name="Rectangle 31">
              <a:extLst>
                <a:ext uri="{FF2B5EF4-FFF2-40B4-BE49-F238E27FC236}">
                  <a16:creationId xmlns:a16="http://schemas.microsoft.com/office/drawing/2014/main" id="{1B81F43D-7DD7-5F0A-1944-6FF9C246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Montserrat"/>
              </a:endParaRPr>
            </a:p>
          </p:txBody>
        </p:sp>
        <p:sp>
          <p:nvSpPr>
            <p:cNvPr id="55314" name="Rectangle 32">
              <a:extLst>
                <a:ext uri="{FF2B5EF4-FFF2-40B4-BE49-F238E27FC236}">
                  <a16:creationId xmlns:a16="http://schemas.microsoft.com/office/drawing/2014/main" id="{51F8DEC0-BF00-5519-5E3D-FA673BED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77"/>
              <a:ext cx="582" cy="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Montserrat"/>
                </a:rPr>
                <a:t>25%</a:t>
              </a:r>
            </a:p>
          </p:txBody>
        </p:sp>
      </p:grpSp>
      <p:grpSp>
        <p:nvGrpSpPr>
          <p:cNvPr id="55310" name="Group 33">
            <a:extLst>
              <a:ext uri="{FF2B5EF4-FFF2-40B4-BE49-F238E27FC236}">
                <a16:creationId xmlns:a16="http://schemas.microsoft.com/office/drawing/2014/main" id="{4306FC3F-5978-493D-8868-184A9EBACE70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667001"/>
            <a:ext cx="1219200" cy="460375"/>
            <a:chOff x="1008" y="1776"/>
            <a:chExt cx="768" cy="290"/>
          </a:xfrm>
          <a:solidFill>
            <a:schemeClr val="bg1"/>
          </a:solidFill>
        </p:grpSpPr>
        <p:sp>
          <p:nvSpPr>
            <p:cNvPr id="55311" name="Rectangle 34">
              <a:extLst>
                <a:ext uri="{FF2B5EF4-FFF2-40B4-BE49-F238E27FC236}">
                  <a16:creationId xmlns:a16="http://schemas.microsoft.com/office/drawing/2014/main" id="{B5865A19-07BC-A7BA-765A-513728BAF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76"/>
              <a:ext cx="768" cy="288"/>
            </a:xfrm>
            <a:prstGeom prst="rect">
              <a:avLst/>
            </a:prstGeom>
            <a:grp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Montserrat"/>
              </a:endParaRPr>
            </a:p>
          </p:txBody>
        </p:sp>
        <p:sp>
          <p:nvSpPr>
            <p:cNvPr id="55312" name="Rectangle 35">
              <a:extLst>
                <a:ext uri="{FF2B5EF4-FFF2-40B4-BE49-F238E27FC236}">
                  <a16:creationId xmlns:a16="http://schemas.microsoft.com/office/drawing/2014/main" id="{4EBE6243-1A4C-D9AA-A03C-AFDD1C57C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" y="1777"/>
              <a:ext cx="582" cy="2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Montserrat"/>
                </a:rPr>
                <a:t>25%</a:t>
              </a:r>
            </a:p>
          </p:txBody>
        </p:sp>
      </p:grpSp>
      <p:cxnSp>
        <p:nvCxnSpPr>
          <p:cNvPr id="23" name="Straight Connector 1">
            <a:extLst>
              <a:ext uri="{FF2B5EF4-FFF2-40B4-BE49-F238E27FC236}">
                <a16:creationId xmlns:a16="http://schemas.microsoft.com/office/drawing/2014/main" id="{40D2C1C8-433A-4897-8CB3-20097CF358EE}"/>
              </a:ext>
            </a:extLst>
          </p:cNvPr>
          <p:cNvCxnSpPr>
            <a:cxnSpLocks/>
          </p:cNvCxnSpPr>
          <p:nvPr/>
        </p:nvCxnSpPr>
        <p:spPr>
          <a:xfrm>
            <a:off x="0" y="1032935"/>
            <a:ext cx="39539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>
            <a:extLst>
              <a:ext uri="{FF2B5EF4-FFF2-40B4-BE49-F238E27FC236}">
                <a16:creationId xmlns:a16="http://schemas.microsoft.com/office/drawing/2014/main" id="{5D6E1011-557D-0D2B-A3A7-1EF9F1AA3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1600200"/>
            <a:ext cx="8610600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/>
                </a:solidFill>
                <a:latin typeface="Montserrat" panose="00000500000000000000"/>
              </a:rPr>
              <a:t>Se encuentra la posición en los datos: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 panose="0000050000000000000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="1" baseline="-25000">
                <a:solidFill>
                  <a:schemeClr val="bg1"/>
                </a:solidFill>
                <a:latin typeface="Montserrat" panose="00000500000000000000"/>
              </a:rPr>
              <a:t>1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 = (n+1)/4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 panose="0000050000000000000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="1" baseline="-25000">
                <a:solidFill>
                  <a:schemeClr val="bg1"/>
                </a:solidFill>
                <a:latin typeface="Montserrat" panose="00000500000000000000"/>
              </a:rPr>
              <a:t>2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 = (n+1)/2</a:t>
            </a:r>
            <a:endParaRPr lang="en-US" altLang="en-US" sz="2400">
              <a:solidFill>
                <a:schemeClr val="bg1"/>
              </a:solidFill>
              <a:latin typeface="Montserrat" panose="0000050000000000000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>
              <a:solidFill>
                <a:schemeClr val="bg1"/>
              </a:solidFill>
              <a:latin typeface="Montserrat" panose="0000050000000000000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="1" baseline="-25000">
                <a:solidFill>
                  <a:schemeClr val="bg1"/>
                </a:solidFill>
                <a:latin typeface="Montserrat" panose="00000500000000000000"/>
              </a:rPr>
              <a:t>3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 = 3(n+1)/4  </a:t>
            </a:r>
            <a:endParaRPr lang="en-US" altLang="en-US" sz="2400">
              <a:solidFill>
                <a:schemeClr val="bg1"/>
              </a:solidFill>
              <a:latin typeface="Montserrat" panose="0000050000000000000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 panose="00000500000000000000"/>
            </a:endParaRPr>
          </a:p>
          <a:p>
            <a:pPr>
              <a:lnSpc>
                <a:spcPct val="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 panose="00000500000000000000"/>
            </a:endParaRPr>
          </a:p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		  donde  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n</a:t>
            </a: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  es el número de valores.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A87737-E247-4612-BA2C-BDA46FC8385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0189"/>
            <a:ext cx="738187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altLang="en-US" sz="3200" b="1">
                <a:solidFill>
                  <a:schemeClr val="bg1"/>
                </a:solidFill>
                <a:latin typeface="Montserrat" panose="00000500000000000000"/>
              </a:rPr>
              <a:t>Cuartiles</a:t>
            </a:r>
          </a:p>
        </p:txBody>
      </p:sp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35097566-2ABF-40B8-BF25-7CE7061EC066}"/>
              </a:ext>
            </a:extLst>
          </p:cNvPr>
          <p:cNvCxnSpPr>
            <a:cxnSpLocks/>
          </p:cNvCxnSpPr>
          <p:nvPr/>
        </p:nvCxnSpPr>
        <p:spPr>
          <a:xfrm>
            <a:off x="0" y="1032935"/>
            <a:ext cx="39539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383463" cy="990600"/>
          </a:xfrm>
        </p:spPr>
        <p:txBody>
          <a:bodyPr>
            <a:normAutofit/>
          </a:bodyPr>
          <a:lstStyle/>
          <a:p>
            <a:r>
              <a:rPr lang="es-CO" altLang="en-US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Resumen de Definiciones</a:t>
            </a:r>
            <a:endParaRPr lang="es-CO" altLang="en-US" sz="3600" b="1" dirty="0">
              <a:solidFill>
                <a:schemeClr val="accent2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49238" y="2014269"/>
            <a:ext cx="8893834" cy="4300268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MX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La </a:t>
            </a:r>
            <a:r>
              <a:rPr lang="es-MX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tendencia central </a:t>
            </a:r>
            <a:r>
              <a:rPr lang="es-MX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nos dice alrededor de qué valor se mueven los valores de una variable numérica.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MX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MX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La </a:t>
            </a:r>
            <a:r>
              <a:rPr lang="es-MX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variación </a:t>
            </a:r>
            <a:r>
              <a:rPr lang="es-MX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nos dice qué tan dispersos están los datos o qué tanto se alejan de su tendencia central.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MX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MX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La </a:t>
            </a:r>
            <a:r>
              <a:rPr lang="es-MX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forma</a:t>
            </a:r>
            <a:r>
              <a:rPr lang="es-MX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 es el patrón de la distribución de los valores.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522F6F-10D8-0BF6-D52F-CE4B58F3AA79}"/>
              </a:ext>
            </a:extLst>
          </p:cNvPr>
          <p:cNvCxnSpPr>
            <a:cxnSpLocks/>
          </p:cNvCxnSpPr>
          <p:nvPr/>
        </p:nvCxnSpPr>
        <p:spPr>
          <a:xfrm flipV="1">
            <a:off x="0" y="1447800"/>
            <a:ext cx="5240867" cy="2396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71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FD40DEAC-F677-314E-6BF3-8590D0BC2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1" y="5057778"/>
            <a:ext cx="1600200" cy="533400"/>
          </a:xfrm>
          <a:prstGeom prst="rect">
            <a:avLst/>
          </a:prstGeom>
          <a:solidFill>
            <a:srgbClr val="BE88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/>
            </a:endParaRPr>
          </a:p>
        </p:txBody>
      </p:sp>
      <p:sp>
        <p:nvSpPr>
          <p:cNvPr id="57348" name="Rectangle 17">
            <a:extLst>
              <a:ext uri="{FF2B5EF4-FFF2-40B4-BE49-F238E27FC236}">
                <a16:creationId xmlns:a16="http://schemas.microsoft.com/office/drawing/2014/main" id="{A0D5C108-F702-FD66-7890-54739DBC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78" y="2625593"/>
            <a:ext cx="8896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Montserrat" panose="00000500000000000000"/>
              </a:rPr>
              <a:t>    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(n = 9)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   Q</a:t>
            </a:r>
            <a:r>
              <a:rPr lang="en-US" altLang="en-US" sz="2400" baseline="-25000" dirty="0">
                <a:solidFill>
                  <a:schemeClr val="bg1"/>
                </a:solidFill>
                <a:latin typeface="Montserrat" panose="00000500000000000000"/>
              </a:rPr>
              <a:t>1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está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en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la (9+1)/4 = 2.5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posición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.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Montserrat" panose="00000500000000000000"/>
              </a:rPr>
              <a:t>   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Tomamos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la el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promedio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entre la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posición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2 y la </a:t>
            </a:r>
            <a:r>
              <a:rPr lang="en-US" altLang="en-US" sz="2400" dirty="0" err="1">
                <a:solidFill>
                  <a:schemeClr val="bg1"/>
                </a:solidFill>
                <a:latin typeface="Montserrat" panose="00000500000000000000"/>
              </a:rPr>
              <a:t>posición</a:t>
            </a:r>
            <a:r>
              <a:rPr lang="en-US" altLang="en-US" sz="2400" dirty="0">
                <a:solidFill>
                  <a:schemeClr val="bg1"/>
                </a:solidFill>
                <a:latin typeface="Montserrat" panose="00000500000000000000"/>
              </a:rPr>
              <a:t> 3</a:t>
            </a:r>
            <a:r>
              <a:rPr lang="en-US" altLang="en-US" sz="2400" b="1" dirty="0">
                <a:solidFill>
                  <a:schemeClr val="bg1"/>
                </a:solidFill>
                <a:latin typeface="Montserrat" panose="00000500000000000000"/>
              </a:rPr>
              <a:t>.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Montserrat" panose="00000500000000000000"/>
              </a:rPr>
              <a:t>                                         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Montserrat" panose="00000500000000000000"/>
              </a:rPr>
              <a:t>                                               Q</a:t>
            </a:r>
            <a:r>
              <a:rPr lang="en-US" altLang="en-US" sz="2400" b="1" baseline="-25000" dirty="0">
                <a:solidFill>
                  <a:schemeClr val="bg1"/>
                </a:solidFill>
                <a:latin typeface="Montserrat" panose="00000500000000000000"/>
              </a:rPr>
              <a:t>1</a:t>
            </a:r>
            <a:r>
              <a:rPr lang="en-US" altLang="en-US" sz="2400" b="1" dirty="0">
                <a:solidFill>
                  <a:schemeClr val="bg1"/>
                </a:solidFill>
                <a:latin typeface="Montserrat" panose="00000500000000000000"/>
              </a:rPr>
              <a:t> = 12.5</a:t>
            </a:r>
          </a:p>
        </p:txBody>
      </p:sp>
      <p:sp>
        <p:nvSpPr>
          <p:cNvPr id="145414" name="Rectangle 14">
            <a:extLst>
              <a:ext uri="{FF2B5EF4-FFF2-40B4-BE49-F238E27FC236}">
                <a16:creationId xmlns:a16="http://schemas.microsoft.com/office/drawing/2014/main" id="{79236901-33E1-2B06-B741-12F5B5B3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1676401"/>
            <a:ext cx="8310563" cy="466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latin typeface="Montserrat" panose="00000500000000000000"/>
              </a:rPr>
              <a:t>Datos</a:t>
            </a:r>
            <a:r>
              <a:rPr lang="en-US" altLang="en-US" sz="2000" b="1" dirty="0">
                <a:latin typeface="Montserrat" panose="00000500000000000000"/>
              </a:rPr>
              <a:t> </a:t>
            </a:r>
            <a:r>
              <a:rPr lang="en-US" altLang="en-US" sz="2000" b="1" dirty="0" err="1">
                <a:latin typeface="Montserrat" panose="00000500000000000000"/>
              </a:rPr>
              <a:t>ordenados</a:t>
            </a:r>
            <a:r>
              <a:rPr lang="en-US" altLang="en-US" sz="2000" b="1" dirty="0">
                <a:latin typeface="Montserrat" panose="00000500000000000000"/>
              </a:rPr>
              <a:t>:  </a:t>
            </a:r>
            <a:r>
              <a:rPr lang="en-US" altLang="en-US" sz="2000" b="1" dirty="0">
                <a:solidFill>
                  <a:schemeClr val="tx2"/>
                </a:solidFill>
                <a:latin typeface="Montserrat" panose="00000500000000000000"/>
              </a:rPr>
              <a:t>11   12   13   16   16   17   18   21   22</a:t>
            </a:r>
            <a:r>
              <a:rPr lang="en-US" altLang="en-US" sz="2400" b="1" dirty="0">
                <a:latin typeface="Montserrat" panose="00000500000000000000"/>
              </a:rPr>
              <a:t>  </a:t>
            </a:r>
          </a:p>
        </p:txBody>
      </p:sp>
      <p:sp>
        <p:nvSpPr>
          <p:cNvPr id="57350" name="AutoShape 25">
            <a:extLst>
              <a:ext uri="{FF2B5EF4-FFF2-40B4-BE49-F238E27FC236}">
                <a16:creationId xmlns:a16="http://schemas.microsoft.com/office/drawing/2014/main" id="{F55AB26B-0652-7ACA-A41B-227B82A73D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21201" y="2511293"/>
            <a:ext cx="609600" cy="228600"/>
          </a:xfrm>
          <a:prstGeom prst="rightArrow">
            <a:avLst>
              <a:gd name="adj1" fmla="val 51398"/>
              <a:gd name="adj2" fmla="val 71432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Montserrat" panose="0000050000000000000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87DF6FA-B3AC-4FAE-891B-72EF684CBA3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0189"/>
            <a:ext cx="738187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altLang="en-US" sz="3200" b="1">
                <a:solidFill>
                  <a:schemeClr val="bg1"/>
                </a:solidFill>
                <a:latin typeface="Montserrat" panose="00000500000000000000"/>
              </a:rPr>
              <a:t>Cuartiles</a:t>
            </a:r>
          </a:p>
        </p:txBody>
      </p:sp>
      <p:cxnSp>
        <p:nvCxnSpPr>
          <p:cNvPr id="9" name="Straight Connector 1">
            <a:extLst>
              <a:ext uri="{FF2B5EF4-FFF2-40B4-BE49-F238E27FC236}">
                <a16:creationId xmlns:a16="http://schemas.microsoft.com/office/drawing/2014/main" id="{4C3E16F2-DAB4-45C7-BAEB-FAF936BE718E}"/>
              </a:ext>
            </a:extLst>
          </p:cNvPr>
          <p:cNvCxnSpPr>
            <a:cxnSpLocks/>
          </p:cNvCxnSpPr>
          <p:nvPr/>
        </p:nvCxnSpPr>
        <p:spPr>
          <a:xfrm>
            <a:off x="0" y="1032935"/>
            <a:ext cx="39539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nimBg="1"/>
      <p:bldP spid="57348" grpId="0"/>
      <p:bldP spid="573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>
            <a:extLst>
              <a:ext uri="{FF2B5EF4-FFF2-40B4-BE49-F238E27FC236}">
                <a16:creationId xmlns:a16="http://schemas.microsoft.com/office/drawing/2014/main" id="{02180020-D356-A7D9-860C-5C63D0BA5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09800"/>
            <a:ext cx="84582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342" tIns="42672" rIns="85342" bIns="42672"/>
          <a:lstStyle>
            <a:lvl1pPr marL="320675" indent="-320675" defTabSz="852488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52488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52488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52488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52488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52488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    (n = 9)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aseline="-25000">
                <a:solidFill>
                  <a:schemeClr val="bg1"/>
                </a:solidFill>
                <a:latin typeface="Montserrat" panose="00000500000000000000"/>
              </a:rPr>
              <a:t>1</a:t>
            </a: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:  (9+1)/4 = 2.5 posición,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chemeClr val="bg1"/>
                </a:solidFill>
                <a:latin typeface="Montserrat" panose="00000500000000000000"/>
              </a:rPr>
              <a:t>			</a:t>
            </a: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    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="1" baseline="-25000">
                <a:solidFill>
                  <a:schemeClr val="bg1"/>
                </a:solidFill>
                <a:latin typeface="Montserrat" panose="00000500000000000000"/>
              </a:rPr>
              <a:t>1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 = (12+13)/2 = 12.5.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>
              <a:solidFill>
                <a:schemeClr val="bg1"/>
              </a:solidFill>
              <a:latin typeface="Montserrat" panose="0000050000000000000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aseline="-25000">
                <a:solidFill>
                  <a:schemeClr val="bg1"/>
                </a:solidFill>
                <a:latin typeface="Montserrat" panose="00000500000000000000"/>
              </a:rPr>
              <a:t>2</a:t>
            </a: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: </a:t>
            </a:r>
            <a:r>
              <a:rPr lang="en-US" altLang="en-US" sz="1900">
                <a:solidFill>
                  <a:schemeClr val="bg1"/>
                </a:solidFill>
                <a:latin typeface="Montserrat" panose="00000500000000000000"/>
              </a:rPr>
              <a:t>  </a:t>
            </a: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(9+1)/2 = 5 posición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chemeClr val="bg1"/>
                </a:solidFill>
                <a:latin typeface="Montserrat" panose="00000500000000000000"/>
              </a:rPr>
              <a:t>		                 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="1" baseline="-25000">
                <a:solidFill>
                  <a:schemeClr val="bg1"/>
                </a:solidFill>
                <a:latin typeface="Montserrat" panose="00000500000000000000"/>
              </a:rPr>
              <a:t>2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 = mediana = 16.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>
              <a:solidFill>
                <a:schemeClr val="bg1"/>
              </a:solidFill>
              <a:latin typeface="Montserrat" panose="0000050000000000000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aseline="-25000">
                <a:solidFill>
                  <a:schemeClr val="bg1"/>
                </a:solidFill>
                <a:latin typeface="Montserrat" panose="00000500000000000000"/>
              </a:rPr>
              <a:t>3</a:t>
            </a: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: </a:t>
            </a:r>
            <a:r>
              <a:rPr lang="en-US" altLang="en-US" sz="1900">
                <a:solidFill>
                  <a:schemeClr val="bg1"/>
                </a:solidFill>
                <a:latin typeface="Montserrat" panose="00000500000000000000"/>
              </a:rPr>
              <a:t> </a:t>
            </a: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3(9+1)/4 = 7.5 posición,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chemeClr val="bg1"/>
                </a:solidFill>
                <a:latin typeface="Montserrat" panose="00000500000000000000"/>
              </a:rPr>
              <a:t>			   </a:t>
            </a:r>
            <a:r>
              <a:rPr lang="en-US" altLang="en-US" sz="2400">
                <a:solidFill>
                  <a:schemeClr val="bg1"/>
                </a:solidFill>
                <a:latin typeface="Montserrat" panose="00000500000000000000"/>
              </a:rPr>
              <a:t> 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Q</a:t>
            </a:r>
            <a:r>
              <a:rPr lang="en-US" altLang="en-US" sz="2400" b="1" baseline="-25000">
                <a:solidFill>
                  <a:schemeClr val="bg1"/>
                </a:solidFill>
                <a:latin typeface="Montserrat" panose="00000500000000000000"/>
              </a:rPr>
              <a:t>3</a:t>
            </a:r>
            <a:r>
              <a:rPr lang="en-US" altLang="en-US" sz="2400" b="1">
                <a:solidFill>
                  <a:schemeClr val="bg1"/>
                </a:solidFill>
                <a:latin typeface="Montserrat" panose="00000500000000000000"/>
              </a:rPr>
              <a:t> = (18+21)/2 = 19.5.</a:t>
            </a:r>
          </a:p>
        </p:txBody>
      </p:sp>
      <p:sp>
        <p:nvSpPr>
          <p:cNvPr id="146436" name="Rectangle 6">
            <a:extLst>
              <a:ext uri="{FF2B5EF4-FFF2-40B4-BE49-F238E27FC236}">
                <a16:creationId xmlns:a16="http://schemas.microsoft.com/office/drawing/2014/main" id="{170ECF01-0224-F376-7555-0548C047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1600201"/>
            <a:ext cx="8310563" cy="466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 err="1">
                <a:latin typeface="Montserrat" panose="00000500000000000000"/>
              </a:rPr>
              <a:t>Datos</a:t>
            </a:r>
            <a:r>
              <a:rPr lang="en-US" altLang="en-US" sz="2000" b="1" dirty="0">
                <a:latin typeface="Montserrat" panose="00000500000000000000"/>
              </a:rPr>
              <a:t> </a:t>
            </a:r>
            <a:r>
              <a:rPr lang="en-US" altLang="en-US" sz="2000" b="1" dirty="0" err="1">
                <a:latin typeface="Montserrat" panose="00000500000000000000"/>
              </a:rPr>
              <a:t>ordenados</a:t>
            </a:r>
            <a:r>
              <a:rPr lang="en-US" altLang="en-US" sz="2000" b="1" dirty="0">
                <a:latin typeface="Montserrat" panose="00000500000000000000"/>
              </a:rPr>
              <a:t>:  11   12   13   16   16   17   18   21   22</a:t>
            </a:r>
            <a:r>
              <a:rPr lang="en-US" altLang="en-US" sz="2400" b="1" dirty="0">
                <a:latin typeface="Montserrat" panose="00000500000000000000"/>
              </a:rPr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8AEA9-50F5-41E0-A65C-E19827AA5F0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30189"/>
            <a:ext cx="738187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altLang="en-US" sz="3200" b="1">
                <a:solidFill>
                  <a:schemeClr val="bg1"/>
                </a:solidFill>
                <a:latin typeface="Montserrat" panose="00000500000000000000"/>
              </a:rPr>
              <a:t>Cuartiles</a:t>
            </a:r>
          </a:p>
        </p:txBody>
      </p:sp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A9EFECD0-1D70-48EF-B6D2-1C6618BCB4EE}"/>
              </a:ext>
            </a:extLst>
          </p:cNvPr>
          <p:cNvCxnSpPr>
            <a:cxnSpLocks/>
          </p:cNvCxnSpPr>
          <p:nvPr/>
        </p:nvCxnSpPr>
        <p:spPr>
          <a:xfrm>
            <a:off x="0" y="1032935"/>
            <a:ext cx="39539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AE85A6AD-2AB7-7CA9-3AD4-8743152033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6802438" cy="990600"/>
          </a:xfrm>
        </p:spPr>
        <p:txBody>
          <a:bodyPr/>
          <a:lstStyle/>
          <a:p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Cuartiles:</a:t>
            </a:r>
            <a:br>
              <a:rPr lang="es-CO" altLang="en-US" sz="3200" b="1" dirty="0">
                <a:solidFill>
                  <a:schemeClr val="bg1"/>
                </a:solidFill>
                <a:latin typeface="Montserrat ExtraBold"/>
              </a:rPr>
            </a:br>
            <a:r>
              <a:rPr lang="es-CO" alt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El Rango Intercuartílico </a:t>
            </a:r>
            <a:r>
              <a:rPr lang="es-CO" alt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(RIC)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265A4DC-8686-231C-D23D-A290C60317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9000" y="1896533"/>
            <a:ext cx="8001000" cy="4343400"/>
          </a:xfrm>
        </p:spPr>
        <p:txBody>
          <a:bodyPr/>
          <a:lstStyle/>
          <a:p>
            <a:pPr marL="342900" indent="-342900"/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RIC = Q</a:t>
            </a:r>
            <a:r>
              <a:rPr lang="es-CO" altLang="en-US" sz="2400" baseline="-25000" dirty="0">
                <a:solidFill>
                  <a:schemeClr val="bg1"/>
                </a:solidFill>
                <a:latin typeface="Montserrat"/>
              </a:rPr>
              <a:t>3</a:t>
            </a: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 – Q</a:t>
            </a:r>
            <a:r>
              <a:rPr lang="es-CO" altLang="en-US" sz="2400" baseline="-25000" dirty="0">
                <a:solidFill>
                  <a:schemeClr val="bg1"/>
                </a:solidFill>
                <a:latin typeface="Montserrat"/>
              </a:rPr>
              <a:t>1</a:t>
            </a: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 y mide la variabilidad del 50% de los datos que están en medio. </a:t>
            </a:r>
          </a:p>
          <a:p>
            <a:pPr marL="342900" indent="-342900"/>
            <a:endParaRPr lang="es-CO" altLang="en-US" sz="1200" dirty="0">
              <a:solidFill>
                <a:schemeClr val="bg1"/>
              </a:solidFill>
              <a:latin typeface="Montserrat"/>
            </a:endParaRPr>
          </a:p>
          <a:p>
            <a:pPr marL="342900" indent="-342900"/>
            <a:endParaRPr lang="es-CO" altLang="en-US" sz="1200" dirty="0">
              <a:solidFill>
                <a:schemeClr val="bg1"/>
              </a:solidFill>
              <a:latin typeface="Montserrat"/>
            </a:endParaRPr>
          </a:p>
          <a:p>
            <a:pPr marL="342900" indent="-342900"/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Una medida de variabilidad no afectada por </a:t>
            </a:r>
            <a:r>
              <a:rPr lang="es-CO" altLang="en-US" sz="2400" dirty="0" err="1">
                <a:solidFill>
                  <a:schemeClr val="bg1"/>
                </a:solidFill>
                <a:latin typeface="Montserrat"/>
              </a:rPr>
              <a:t>outliers</a:t>
            </a: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.</a:t>
            </a:r>
          </a:p>
          <a:p>
            <a:pPr marL="342900" indent="-342900"/>
            <a:endParaRPr lang="es-CO" altLang="en-US" sz="1200" dirty="0">
              <a:solidFill>
                <a:schemeClr val="bg1"/>
              </a:solidFill>
              <a:latin typeface="Montserrat"/>
            </a:endParaRPr>
          </a:p>
          <a:p>
            <a:pPr marL="342900" indent="-342900"/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Las medidas como Q</a:t>
            </a:r>
            <a:r>
              <a:rPr lang="es-CO" altLang="en-US" sz="2400" baseline="-25000" dirty="0">
                <a:solidFill>
                  <a:schemeClr val="bg1"/>
                </a:solidFill>
                <a:latin typeface="Montserrat"/>
              </a:rPr>
              <a:t>1</a:t>
            </a: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, Q</a:t>
            </a:r>
            <a:r>
              <a:rPr lang="es-CO" altLang="en-US" sz="2400" baseline="-25000" dirty="0">
                <a:solidFill>
                  <a:schemeClr val="bg1"/>
                </a:solidFill>
                <a:latin typeface="Montserrat"/>
              </a:rPr>
              <a:t>3</a:t>
            </a: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, y RIC que no son influenciadas por </a:t>
            </a:r>
            <a:r>
              <a:rPr lang="es-CO" altLang="en-US" sz="2400" dirty="0" err="1">
                <a:solidFill>
                  <a:schemeClr val="bg1"/>
                </a:solidFill>
                <a:latin typeface="Montserrat"/>
              </a:rPr>
              <a:t>outliers</a:t>
            </a:r>
            <a:r>
              <a:rPr lang="es-CO" altLang="en-US" sz="2400" dirty="0">
                <a:solidFill>
                  <a:schemeClr val="bg1"/>
                </a:solidFill>
                <a:latin typeface="Montserrat"/>
              </a:rPr>
              <a:t> se llaman medidas resistentes. </a:t>
            </a:r>
          </a:p>
        </p:txBody>
      </p:sp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7DFB96DF-572A-4283-8C80-6E916F37D031}"/>
              </a:ext>
            </a:extLst>
          </p:cNvPr>
          <p:cNvCxnSpPr>
            <a:cxnSpLocks/>
          </p:cNvCxnSpPr>
          <p:nvPr/>
        </p:nvCxnSpPr>
        <p:spPr>
          <a:xfrm>
            <a:off x="0" y="1524002"/>
            <a:ext cx="82888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25FA4F7-E390-655C-E696-962DC99690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485777"/>
            <a:ext cx="7162800" cy="892175"/>
          </a:xfrm>
        </p:spPr>
        <p:txBody>
          <a:bodyPr/>
          <a:lstStyle/>
          <a:p>
            <a:r>
              <a:rPr lang="es-CO" altLang="en-US" sz="3200" b="1" dirty="0">
                <a:solidFill>
                  <a:srgbClr val="242537"/>
                </a:solidFill>
                <a:latin typeface="Montserrat ExtraBold"/>
              </a:rPr>
              <a:t>Rango Intercuartílico</a:t>
            </a:r>
          </a:p>
        </p:txBody>
      </p:sp>
      <p:sp>
        <p:nvSpPr>
          <p:cNvPr id="60419" name="Line 3">
            <a:extLst>
              <a:ext uri="{FF2B5EF4-FFF2-40B4-BE49-F238E27FC236}">
                <a16:creationId xmlns:a16="http://schemas.microsoft.com/office/drawing/2014/main" id="{AAC321C9-F0A6-440E-0887-9066FC522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800600"/>
            <a:ext cx="2514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20" name="Freeform 4">
            <a:extLst>
              <a:ext uri="{FF2B5EF4-FFF2-40B4-BE49-F238E27FC236}">
                <a16:creationId xmlns:a16="http://schemas.microsoft.com/office/drawing/2014/main" id="{0A341A37-6DDC-BA9D-4717-72A2F731ABCA}"/>
              </a:ext>
            </a:extLst>
          </p:cNvPr>
          <p:cNvSpPr>
            <a:spLocks/>
          </p:cNvSpPr>
          <p:nvPr/>
        </p:nvSpPr>
        <p:spPr bwMode="auto">
          <a:xfrm>
            <a:off x="4941889" y="3357564"/>
            <a:ext cx="2516187" cy="528637"/>
          </a:xfrm>
          <a:custGeom>
            <a:avLst/>
            <a:gdLst>
              <a:gd name="T0" fmla="*/ 0 w 1585"/>
              <a:gd name="T1" fmla="*/ 2147483646 h 318"/>
              <a:gd name="T2" fmla="*/ 2147483646 w 1585"/>
              <a:gd name="T3" fmla="*/ 2147483646 h 318"/>
              <a:gd name="T4" fmla="*/ 2147483646 w 1585"/>
              <a:gd name="T5" fmla="*/ 0 h 318"/>
              <a:gd name="T6" fmla="*/ 0 w 1585"/>
              <a:gd name="T7" fmla="*/ 0 h 318"/>
              <a:gd name="T8" fmla="*/ 0 w 1585"/>
              <a:gd name="T9" fmla="*/ 2147483646 h 3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5"/>
              <a:gd name="T16" fmla="*/ 0 h 318"/>
              <a:gd name="T17" fmla="*/ 1585 w 1585"/>
              <a:gd name="T18" fmla="*/ 318 h 3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5" h="318">
                <a:moveTo>
                  <a:pt x="0" y="317"/>
                </a:moveTo>
                <a:lnTo>
                  <a:pt x="1584" y="317"/>
                </a:lnTo>
                <a:lnTo>
                  <a:pt x="1584" y="0"/>
                </a:lnTo>
                <a:lnTo>
                  <a:pt x="0" y="0"/>
                </a:lnTo>
                <a:lnTo>
                  <a:pt x="0" y="317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0421" name="Line 5">
            <a:extLst>
              <a:ext uri="{FF2B5EF4-FFF2-40B4-BE49-F238E27FC236}">
                <a16:creationId xmlns:a16="http://schemas.microsoft.com/office/drawing/2014/main" id="{9A81CBD9-4C1E-BC07-DE57-E104073E53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3528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598F099D-A614-E918-7133-E6BAA5D1A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25" y="2514601"/>
            <a:ext cx="1366838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Mediana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(Q</a:t>
            </a:r>
            <a:r>
              <a:rPr lang="en-US" altLang="en-US" sz="2400" baseline="-25000"/>
              <a:t>2</a:t>
            </a:r>
            <a:r>
              <a:rPr lang="en-US" altLang="en-US" sz="2400"/>
              <a:t>)</a:t>
            </a:r>
            <a:endParaRPr lang="en-US" altLang="en-US" sz="2400">
              <a:solidFill>
                <a:srgbClr val="FFFF66"/>
              </a:solidFill>
            </a:endParaRPr>
          </a:p>
        </p:txBody>
      </p:sp>
      <p:sp>
        <p:nvSpPr>
          <p:cNvPr id="60423" name="Line 7">
            <a:extLst>
              <a:ext uri="{FF2B5EF4-FFF2-40B4-BE49-F238E27FC236}">
                <a16:creationId xmlns:a16="http://schemas.microsoft.com/office/drawing/2014/main" id="{50E46050-97F3-0757-51B5-91C2C8430E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6576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24" name="Line 8">
            <a:extLst>
              <a:ext uri="{FF2B5EF4-FFF2-40B4-BE49-F238E27FC236}">
                <a16:creationId xmlns:a16="http://schemas.microsoft.com/office/drawing/2014/main" id="{B4AF085D-A9B6-13FF-395B-F75CB9D0C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57600"/>
            <a:ext cx="1752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25" name="Line 9">
            <a:extLst>
              <a:ext uri="{FF2B5EF4-FFF2-40B4-BE49-F238E27FC236}">
                <a16:creationId xmlns:a16="http://schemas.microsoft.com/office/drawing/2014/main" id="{6AD35D52-8C12-564E-50C8-3EF71D5E3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0600" y="32766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26" name="Line 10">
            <a:extLst>
              <a:ext uri="{FF2B5EF4-FFF2-40B4-BE49-F238E27FC236}">
                <a16:creationId xmlns:a16="http://schemas.microsoft.com/office/drawing/2014/main" id="{7408EBFD-0274-0302-A315-D2243FE505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352800"/>
            <a:ext cx="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27" name="Rectangle 11">
            <a:extLst>
              <a:ext uri="{FF2B5EF4-FFF2-40B4-BE49-F238E27FC236}">
                <a16:creationId xmlns:a16="http://schemas.microsoft.com/office/drawing/2014/main" id="{5FD7DFD6-B3E9-4AD0-A232-DB06EABAF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590800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</a:p>
        </p:txBody>
      </p: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FD3D8E91-79A6-8276-B749-3F108F98E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2819401"/>
            <a:ext cx="666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max</a:t>
            </a:r>
            <a:endParaRPr lang="en-US" altLang="en-US" sz="2000">
              <a:solidFill>
                <a:srgbClr val="FFFF66"/>
              </a:solidFill>
            </a:endParaRPr>
          </a:p>
        </p:txBody>
      </p:sp>
      <p:sp>
        <p:nvSpPr>
          <p:cNvPr id="60429" name="Rectangle 13">
            <a:extLst>
              <a:ext uri="{FF2B5EF4-FFF2-40B4-BE49-F238E27FC236}">
                <a16:creationId xmlns:a16="http://schemas.microsoft.com/office/drawing/2014/main" id="{02ACCB18-8190-E1C8-F9A4-2A737EBC9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0" y="3038476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30" name="Rectangle 14">
            <a:extLst>
              <a:ext uri="{FF2B5EF4-FFF2-40B4-BE49-F238E27FC236}">
                <a16:creationId xmlns:a16="http://schemas.microsoft.com/office/drawing/2014/main" id="{684C0091-CFAA-B952-50EC-4B0F1E1E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X</a:t>
            </a:r>
            <a:endParaRPr lang="en-US" altLang="en-US" sz="2400">
              <a:solidFill>
                <a:srgbClr val="FFFF66"/>
              </a:solidFill>
            </a:endParaRPr>
          </a:p>
        </p:txBody>
      </p:sp>
      <p:sp>
        <p:nvSpPr>
          <p:cNvPr id="60431" name="Rectangle 15">
            <a:extLst>
              <a:ext uri="{FF2B5EF4-FFF2-40B4-BE49-F238E27FC236}">
                <a16:creationId xmlns:a16="http://schemas.microsoft.com/office/drawing/2014/main" id="{182951E6-5D71-5BA1-D6DD-548F9FF6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95601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min</a:t>
            </a:r>
            <a:endParaRPr lang="en-US" altLang="en-US" sz="2000">
              <a:solidFill>
                <a:srgbClr val="FFFF66"/>
              </a:solidFill>
            </a:endParaRP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95F6CC02-51B1-18F4-7038-2B7E3090F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136901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33" name="Rectangle 17">
            <a:extLst>
              <a:ext uri="{FF2B5EF4-FFF2-40B4-BE49-F238E27FC236}">
                <a16:creationId xmlns:a16="http://schemas.microsoft.com/office/drawing/2014/main" id="{FC7684F7-C196-21C8-0C8B-2F719CEE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386" y="2743200"/>
            <a:ext cx="53540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</a:t>
            </a:r>
            <a:r>
              <a:rPr lang="en-US" altLang="en-US" sz="2400" baseline="-25000"/>
              <a:t>1</a:t>
            </a:r>
          </a:p>
        </p:txBody>
      </p:sp>
      <p:sp>
        <p:nvSpPr>
          <p:cNvPr id="60434" name="Rectangle 18">
            <a:extLst>
              <a:ext uri="{FF2B5EF4-FFF2-40B4-BE49-F238E27FC236}">
                <a16:creationId xmlns:a16="http://schemas.microsoft.com/office/drawing/2014/main" id="{7CDC3E27-6A24-F67B-6BBF-7B68DA434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786" y="2743200"/>
            <a:ext cx="535404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Q</a:t>
            </a:r>
            <a:r>
              <a:rPr lang="en-US" altLang="en-US" sz="2400" baseline="-25000"/>
              <a:t>3</a:t>
            </a:r>
          </a:p>
        </p:txBody>
      </p:sp>
      <p:sp>
        <p:nvSpPr>
          <p:cNvPr id="60435" name="Rectangle 19">
            <a:extLst>
              <a:ext uri="{FF2B5EF4-FFF2-40B4-BE49-F238E27FC236}">
                <a16:creationId xmlns:a16="http://schemas.microsoft.com/office/drawing/2014/main" id="{D895B3F6-2CE7-4D98-9A08-EC94349E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1" y="2057401"/>
            <a:ext cx="129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242537"/>
                </a:solidFill>
                <a:latin typeface="Montserrat"/>
              </a:rPr>
              <a:t>Ejemplo</a:t>
            </a: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:</a:t>
            </a:r>
          </a:p>
        </p:txBody>
      </p:sp>
      <p:sp>
        <p:nvSpPr>
          <p:cNvPr id="60436" name="Rectangle 20">
            <a:extLst>
              <a:ext uri="{FF2B5EF4-FFF2-40B4-BE49-F238E27FC236}">
                <a16:creationId xmlns:a16="http://schemas.microsoft.com/office/drawing/2014/main" id="{B9BA5490-B5A4-4987-8338-B7A93C33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52801"/>
            <a:ext cx="467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25%                 25%               25%          25%</a:t>
            </a:r>
          </a:p>
        </p:txBody>
      </p:sp>
      <p:sp>
        <p:nvSpPr>
          <p:cNvPr id="148501" name="Rectangle 21">
            <a:extLst>
              <a:ext uri="{FF2B5EF4-FFF2-40B4-BE49-F238E27FC236}">
                <a16:creationId xmlns:a16="http://schemas.microsoft.com/office/drawing/2014/main" id="{FCDA6462-F60E-424C-D8DE-2C8990564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3937001"/>
            <a:ext cx="5857875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b="1"/>
              <a:t>12                     30                 45           57            70</a:t>
            </a:r>
          </a:p>
        </p:txBody>
      </p:sp>
      <p:sp>
        <p:nvSpPr>
          <p:cNvPr id="60438" name="Line 22">
            <a:extLst>
              <a:ext uri="{FF2B5EF4-FFF2-40B4-BE49-F238E27FC236}">
                <a16:creationId xmlns:a16="http://schemas.microsoft.com/office/drawing/2014/main" id="{589E36AD-41FC-B93C-3755-2753D8EC3E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4343400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39" name="Line 23">
            <a:extLst>
              <a:ext uri="{FF2B5EF4-FFF2-40B4-BE49-F238E27FC236}">
                <a16:creationId xmlns:a16="http://schemas.microsoft.com/office/drawing/2014/main" id="{1CBD0035-1288-6F79-C85D-74BD32ABB9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343400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0440" name="Rectangle 24">
            <a:extLst>
              <a:ext uri="{FF2B5EF4-FFF2-40B4-BE49-F238E27FC236}">
                <a16:creationId xmlns:a16="http://schemas.microsoft.com/office/drawing/2014/main" id="{606F5015-A4B9-0814-39CA-B0260FFDD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53001"/>
            <a:ext cx="2667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           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folHlink"/>
                </a:solidFill>
              </a:rPr>
              <a:t>   = 57 – 30 = 27</a:t>
            </a:r>
            <a:endParaRPr lang="en-US" altLang="en-US" sz="240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0">
            <a:extLst>
              <a:ext uri="{FF2B5EF4-FFF2-40B4-BE49-F238E27FC236}">
                <a16:creationId xmlns:a16="http://schemas.microsoft.com/office/drawing/2014/main" id="{A566D537-AC90-E138-E454-E98F905F4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13663"/>
            <a:ext cx="2514600" cy="838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/>
          </a:p>
        </p:txBody>
      </p:sp>
      <p:sp>
        <p:nvSpPr>
          <p:cNvPr id="61443" name="Rectangle 8">
            <a:extLst>
              <a:ext uri="{FF2B5EF4-FFF2-40B4-BE49-F238E27FC236}">
                <a16:creationId xmlns:a16="http://schemas.microsoft.com/office/drawing/2014/main" id="{1BA8B5C3-EFCB-7475-E8D1-AC60352AB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9864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  25% de datos              25%             25%        25% datos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		        de datos        de datos	</a:t>
            </a:r>
          </a:p>
        </p:txBody>
      </p:sp>
      <p:sp>
        <p:nvSpPr>
          <p:cNvPr id="61444" name="Title 1">
            <a:extLst>
              <a:ext uri="{FF2B5EF4-FFF2-40B4-BE49-F238E27FC236}">
                <a16:creationId xmlns:a16="http://schemas.microsoft.com/office/drawing/2014/main" id="{33564DF4-79C4-BE9C-5DC0-36BF60F7A4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528636"/>
            <a:ext cx="8382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CO" altLang="en-US" sz="3200" b="1" dirty="0">
                <a:solidFill>
                  <a:srgbClr val="242537"/>
                </a:solidFill>
                <a:latin typeface="Montserrat"/>
              </a:rPr>
              <a:t>Resumen de 5 estadísticos y </a:t>
            </a:r>
            <a:br>
              <a:rPr lang="es-CO" altLang="en-US" sz="3200" b="1" dirty="0">
                <a:solidFill>
                  <a:srgbClr val="242537"/>
                </a:solidFill>
                <a:latin typeface="Montserrat"/>
              </a:rPr>
            </a:br>
            <a:r>
              <a:rPr lang="es-CO" altLang="en-US" sz="3200" b="1" dirty="0">
                <a:solidFill>
                  <a:srgbClr val="242537"/>
                </a:solidFill>
                <a:latin typeface="Montserrat"/>
              </a:rPr>
              <a:t>el Diagrama de Caja y Brazos</a:t>
            </a:r>
            <a:endParaRPr lang="es-CO" altLang="en-US" sz="3200" b="1" u="sng" dirty="0">
              <a:solidFill>
                <a:srgbClr val="242537"/>
              </a:solidFill>
              <a:latin typeface="Montserrat"/>
            </a:endParaRP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D98AE06D-1326-459E-A5AB-CFA38AF6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51664"/>
            <a:ext cx="1384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A50021"/>
                </a:solidFill>
              </a:rPr>
              <a:t>Ejemplo:</a:t>
            </a:r>
          </a:p>
        </p:txBody>
      </p:sp>
      <p:sp>
        <p:nvSpPr>
          <p:cNvPr id="61446" name="Rectangle 9">
            <a:extLst>
              <a:ext uri="{FF2B5EF4-FFF2-40B4-BE49-F238E27FC236}">
                <a16:creationId xmlns:a16="http://schemas.microsoft.com/office/drawing/2014/main" id="{240D9F37-EE8E-B91E-F7F2-051ED766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2" y="1654968"/>
            <a:ext cx="6705600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242537"/>
              </a:solidFill>
              <a:latin typeface="Montserrat"/>
            </a:endParaRP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716AAC0C-281D-712E-E345-5051E6A6E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616868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242537"/>
                </a:solidFill>
                <a:latin typeface="Montserrat"/>
              </a:rPr>
              <a:t>X</a:t>
            </a:r>
            <a:r>
              <a:rPr lang="en-US" altLang="en-US" sz="2400" baseline="-25000" dirty="0" err="1">
                <a:solidFill>
                  <a:srgbClr val="242537"/>
                </a:solidFill>
                <a:latin typeface="Montserrat"/>
              </a:rPr>
              <a:t>min</a:t>
            </a: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  --   Q</a:t>
            </a:r>
            <a:r>
              <a:rPr lang="en-US" altLang="en-US" sz="2400" baseline="-25000" dirty="0">
                <a:solidFill>
                  <a:srgbClr val="242537"/>
                </a:solidFill>
                <a:latin typeface="Montserrat"/>
              </a:rPr>
              <a:t>1</a:t>
            </a: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  --   </a:t>
            </a:r>
            <a:r>
              <a:rPr lang="en-US" altLang="en-US" sz="2400" dirty="0" err="1">
                <a:solidFill>
                  <a:srgbClr val="242537"/>
                </a:solidFill>
                <a:latin typeface="Montserrat"/>
              </a:rPr>
              <a:t>Mediana</a:t>
            </a: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  --   Q</a:t>
            </a:r>
            <a:r>
              <a:rPr lang="en-US" altLang="en-US" sz="2400" baseline="-25000" dirty="0">
                <a:solidFill>
                  <a:srgbClr val="242537"/>
                </a:solidFill>
                <a:latin typeface="Montserrat"/>
              </a:rPr>
              <a:t>3</a:t>
            </a:r>
            <a:r>
              <a:rPr lang="en-US" altLang="en-US" sz="2400" dirty="0">
                <a:solidFill>
                  <a:srgbClr val="242537"/>
                </a:solidFill>
                <a:latin typeface="Montserrat"/>
              </a:rPr>
              <a:t>   --   </a:t>
            </a:r>
            <a:r>
              <a:rPr lang="en-US" altLang="en-US" sz="2400" dirty="0" err="1">
                <a:solidFill>
                  <a:srgbClr val="242537"/>
                </a:solidFill>
                <a:latin typeface="Montserrat"/>
              </a:rPr>
              <a:t>X</a:t>
            </a:r>
            <a:r>
              <a:rPr lang="en-US" altLang="en-US" sz="2400" baseline="-25000" dirty="0" err="1">
                <a:solidFill>
                  <a:srgbClr val="242537"/>
                </a:solidFill>
                <a:latin typeface="Montserrat"/>
              </a:rPr>
              <a:t>max</a:t>
            </a:r>
            <a:endParaRPr lang="en-US" altLang="en-US" sz="2400" baseline="-25000" dirty="0">
              <a:solidFill>
                <a:srgbClr val="242537"/>
              </a:solidFill>
              <a:latin typeface="Montserra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4D0404-723A-8DDF-88FC-E2859832C0CB}"/>
              </a:ext>
            </a:extLst>
          </p:cNvPr>
          <p:cNvCxnSpPr/>
          <p:nvPr/>
        </p:nvCxnSpPr>
        <p:spPr bwMode="auto">
          <a:xfrm rot="5400000">
            <a:off x="2173288" y="3932763"/>
            <a:ext cx="989012" cy="1588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778EF9-7C18-C6F4-A7DD-AD9651968607}"/>
              </a:ext>
            </a:extLst>
          </p:cNvPr>
          <p:cNvCxnSpPr/>
          <p:nvPr/>
        </p:nvCxnSpPr>
        <p:spPr bwMode="auto">
          <a:xfrm rot="5400000">
            <a:off x="8878888" y="3932763"/>
            <a:ext cx="989012" cy="1588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450" name="Straight Connector 16">
            <a:extLst>
              <a:ext uri="{FF2B5EF4-FFF2-40B4-BE49-F238E27FC236}">
                <a16:creationId xmlns:a16="http://schemas.microsoft.com/office/drawing/2014/main" id="{7C88E138-28BF-2D47-B2E6-D011813597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67000" y="3970863"/>
            <a:ext cx="25908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Straight Connector 17">
            <a:extLst>
              <a:ext uri="{FF2B5EF4-FFF2-40B4-BE49-F238E27FC236}">
                <a16:creationId xmlns:a16="http://schemas.microsoft.com/office/drawing/2014/main" id="{1739E84A-7819-EE60-DE95-940086A9FA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3970863"/>
            <a:ext cx="1600200" cy="1588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Straight Connector 22">
            <a:extLst>
              <a:ext uri="{FF2B5EF4-FFF2-40B4-BE49-F238E27FC236}">
                <a16:creationId xmlns:a16="http://schemas.microsoft.com/office/drawing/2014/main" id="{09CCCBE0-54DF-6402-228B-9657E764E4A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286501" y="3932764"/>
            <a:ext cx="838200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3" name="Text Box 11">
            <a:extLst>
              <a:ext uri="{FF2B5EF4-FFF2-40B4-BE49-F238E27FC236}">
                <a16:creationId xmlns:a16="http://schemas.microsoft.com/office/drawing/2014/main" id="{970BB439-B5EA-055F-9678-953548D0E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2" y="4504788"/>
            <a:ext cx="7940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min</a:t>
            </a:r>
            <a:r>
              <a:rPr lang="en-US" altLang="en-US" sz="2400" dirty="0"/>
              <a:t>	                    Q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     </a:t>
            </a:r>
            <a:r>
              <a:rPr lang="en-US" altLang="en-US" sz="2400" dirty="0" err="1"/>
              <a:t>Mediana</a:t>
            </a:r>
            <a:r>
              <a:rPr lang="en-US" altLang="en-US" sz="2400" dirty="0"/>
              <a:t>    Q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	           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max</a:t>
            </a:r>
            <a:endParaRPr lang="en-US" altLang="en-US" sz="2400" baseline="-25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F13EEEBE-077D-F73A-E452-A5DA0C8930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752600"/>
            <a:ext cx="8077200" cy="4114800"/>
          </a:xfrm>
        </p:spPr>
        <p:txBody>
          <a:bodyPr>
            <a:normAutofit fontScale="92500" lnSpcReduction="10000"/>
          </a:bodyPr>
          <a:lstStyle/>
          <a:p>
            <a:pPr marL="342900" indent="-342900"/>
            <a:r>
              <a:rPr lang="es-CO" altLang="en-US" sz="2400" dirty="0">
                <a:latin typeface="Montserrat"/>
              </a:rPr>
              <a:t>Si los datos están distribuidos simétricamente alrededor de la mediana, entonces la caja está centrada:</a:t>
            </a:r>
            <a:endParaRPr lang="es-CO" altLang="en-US" dirty="0">
              <a:latin typeface="Montserrat"/>
            </a:endParaRPr>
          </a:p>
          <a:p>
            <a:pPr marL="342900" indent="-342900"/>
            <a:endParaRPr lang="es-CO" altLang="en-US" dirty="0">
              <a:latin typeface="Montserrat"/>
            </a:endParaRPr>
          </a:p>
          <a:p>
            <a:pPr marL="342900" indent="-342900"/>
            <a:endParaRPr lang="es-CO" altLang="en-US" sz="2400" dirty="0">
              <a:latin typeface="Montserrat"/>
            </a:endParaRPr>
          </a:p>
          <a:p>
            <a:pPr marL="342900" indent="-342900"/>
            <a:endParaRPr lang="es-CO" altLang="en-US" sz="2400" dirty="0">
              <a:latin typeface="Montserrat"/>
            </a:endParaRPr>
          </a:p>
          <a:p>
            <a:pPr marL="342900" indent="-342900"/>
            <a:endParaRPr lang="es-CO" altLang="en-US" sz="2400" dirty="0">
              <a:latin typeface="Montserrat"/>
            </a:endParaRPr>
          </a:p>
          <a:p>
            <a:pPr marL="342900" indent="-342900">
              <a:lnSpc>
                <a:spcPct val="70000"/>
              </a:lnSpc>
            </a:pPr>
            <a:endParaRPr lang="es-CO" altLang="en-US" sz="2400" dirty="0">
              <a:latin typeface="Montserrat"/>
            </a:endParaRPr>
          </a:p>
          <a:p>
            <a:pPr marL="342900" indent="-342900"/>
            <a:endParaRPr lang="es-CO" altLang="en-US" sz="2400" dirty="0">
              <a:latin typeface="Montserrat"/>
            </a:endParaRPr>
          </a:p>
          <a:p>
            <a:pPr marL="342900" indent="-342900"/>
            <a:endParaRPr lang="es-CO" altLang="en-US" sz="2400" dirty="0">
              <a:latin typeface="Montserrat"/>
            </a:endParaRPr>
          </a:p>
          <a:p>
            <a:pPr marL="342900" indent="-342900"/>
            <a:r>
              <a:rPr lang="es-CO" altLang="en-US" sz="2400" dirty="0">
                <a:latin typeface="Montserrat"/>
              </a:rPr>
              <a:t>Se puede mostrar horizontal o verticalmente</a:t>
            </a:r>
          </a:p>
        </p:txBody>
      </p:sp>
      <p:grpSp>
        <p:nvGrpSpPr>
          <p:cNvPr id="62467" name="Group 17">
            <a:extLst>
              <a:ext uri="{FF2B5EF4-FFF2-40B4-BE49-F238E27FC236}">
                <a16:creationId xmlns:a16="http://schemas.microsoft.com/office/drawing/2014/main" id="{B4B65CFD-3DE1-073C-4BC6-270B2E15D0D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947988"/>
            <a:ext cx="6096000" cy="1700212"/>
            <a:chOff x="960" y="1857"/>
            <a:chExt cx="3840" cy="1071"/>
          </a:xfrm>
        </p:grpSpPr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2FD09967-44DD-C047-6B49-C92A3C8AD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544"/>
              <a:ext cx="3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Montserrat"/>
                </a:rPr>
                <a:t>X</a:t>
              </a:r>
              <a:r>
                <a:rPr lang="en-US" altLang="en-US" sz="2400" baseline="-25000">
                  <a:latin typeface="Montserrat"/>
                </a:rPr>
                <a:t>min</a:t>
              </a:r>
              <a:r>
                <a:rPr lang="en-US" altLang="en-US" sz="2400">
                  <a:latin typeface="Montserrat"/>
                </a:rPr>
                <a:t>         Q</a:t>
              </a:r>
              <a:r>
                <a:rPr lang="en-US" altLang="en-US" sz="2400" baseline="-25000">
                  <a:latin typeface="Montserrat"/>
                </a:rPr>
                <a:t>1</a:t>
              </a:r>
              <a:r>
                <a:rPr lang="en-US" altLang="en-US" sz="2400">
                  <a:latin typeface="Montserrat"/>
                </a:rPr>
                <a:t>      Mediana    Q</a:t>
              </a:r>
              <a:r>
                <a:rPr lang="en-US" altLang="en-US" sz="2400" baseline="-25000">
                  <a:latin typeface="Montserrat"/>
                </a:rPr>
                <a:t>3</a:t>
              </a:r>
              <a:r>
                <a:rPr lang="en-US" altLang="en-US" sz="2400">
                  <a:latin typeface="Montserrat"/>
                </a:rPr>
                <a:t>      X</a:t>
              </a:r>
              <a:r>
                <a:rPr lang="en-US" altLang="en-US" sz="2400" baseline="-25000">
                  <a:latin typeface="Montserrat"/>
                </a:rPr>
                <a:t>max</a:t>
              </a:r>
              <a:endParaRPr lang="en-US" altLang="en-US" sz="2400">
                <a:latin typeface="Montserrat"/>
              </a:endParaRPr>
            </a:p>
          </p:txBody>
        </p:sp>
        <p:sp>
          <p:nvSpPr>
            <p:cNvPr id="62470" name="Rectangle 6">
              <a:extLst>
                <a:ext uri="{FF2B5EF4-FFF2-40B4-BE49-F238E27FC236}">
                  <a16:creationId xmlns:a16="http://schemas.microsoft.com/office/drawing/2014/main" id="{AE288423-C45B-32C2-875D-80297C21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872"/>
              <a:ext cx="3840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Montserrat"/>
              </a:endParaRPr>
            </a:p>
          </p:txBody>
        </p:sp>
        <p:grpSp>
          <p:nvGrpSpPr>
            <p:cNvPr id="62471" name="Group 9">
              <a:extLst>
                <a:ext uri="{FF2B5EF4-FFF2-40B4-BE49-F238E27FC236}">
                  <a16:creationId xmlns:a16="http://schemas.microsoft.com/office/drawing/2014/main" id="{E5E75A56-1683-C979-6AB4-B3BD4C9844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00" y="1857"/>
              <a:ext cx="3408" cy="831"/>
              <a:chOff x="1200" y="1857"/>
              <a:chExt cx="3408" cy="831"/>
            </a:xfrm>
          </p:grpSpPr>
          <p:sp>
            <p:nvSpPr>
              <p:cNvPr id="62472" name="AutoShape 8">
                <a:extLst>
                  <a:ext uri="{FF2B5EF4-FFF2-40B4-BE49-F238E27FC236}">
                    <a16:creationId xmlns:a16="http://schemas.microsoft.com/office/drawing/2014/main" id="{6ACDCA49-8631-BDBD-8D45-F890B44E1D4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200" y="1857"/>
                <a:ext cx="3408" cy="8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/>
                </a:endParaRPr>
              </a:p>
            </p:txBody>
          </p:sp>
          <p:sp>
            <p:nvSpPr>
              <p:cNvPr id="62473" name="Rectangle 10">
                <a:extLst>
                  <a:ext uri="{FF2B5EF4-FFF2-40B4-BE49-F238E27FC236}">
                    <a16:creationId xmlns:a16="http://schemas.microsoft.com/office/drawing/2014/main" id="{16B0BE23-4972-E017-1213-B4D440F38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025"/>
                <a:ext cx="24" cy="459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Montserrat"/>
                </a:endParaRPr>
              </a:p>
            </p:txBody>
          </p:sp>
          <p:sp>
            <p:nvSpPr>
              <p:cNvPr id="62474" name="Rectangle 11">
                <a:extLst>
                  <a:ext uri="{FF2B5EF4-FFF2-40B4-BE49-F238E27FC236}">
                    <a16:creationId xmlns:a16="http://schemas.microsoft.com/office/drawing/2014/main" id="{D264AE9D-C10B-F46B-3DE8-D5ACFC6F06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2252"/>
                <a:ext cx="3080" cy="24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Montserrat"/>
                </a:endParaRPr>
              </a:p>
            </p:txBody>
          </p:sp>
          <p:sp>
            <p:nvSpPr>
              <p:cNvPr id="62475" name="Rectangle 12">
                <a:extLst>
                  <a:ext uri="{FF2B5EF4-FFF2-40B4-BE49-F238E27FC236}">
                    <a16:creationId xmlns:a16="http://schemas.microsoft.com/office/drawing/2014/main" id="{A0758614-58EC-8DA5-2AA3-5D43EA28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0" y="2061"/>
                <a:ext cx="24" cy="463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Montserrat"/>
                </a:endParaRPr>
              </a:p>
            </p:txBody>
          </p:sp>
          <p:sp>
            <p:nvSpPr>
              <p:cNvPr id="150541" name="Rectangle 13">
                <a:extLst>
                  <a:ext uri="{FF2B5EF4-FFF2-40B4-BE49-F238E27FC236}">
                    <a16:creationId xmlns:a16="http://schemas.microsoft.com/office/drawing/2014/main" id="{19EB99E7-C879-AF34-790A-E44B2EB93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0" y="2025"/>
                <a:ext cx="1552" cy="45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>
                  <a:latin typeface="Montserrat"/>
                </a:endParaRPr>
              </a:p>
            </p:txBody>
          </p:sp>
          <p:sp>
            <p:nvSpPr>
              <p:cNvPr id="62477" name="Freeform 14">
                <a:extLst>
                  <a:ext uri="{FF2B5EF4-FFF2-40B4-BE49-F238E27FC236}">
                    <a16:creationId xmlns:a16="http://schemas.microsoft.com/office/drawing/2014/main" id="{DEADE0E7-E0FE-EE3D-BD09-EEA074026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8" y="2013"/>
                <a:ext cx="1572" cy="475"/>
              </a:xfrm>
              <a:custGeom>
                <a:avLst/>
                <a:gdLst>
                  <a:gd name="T0" fmla="*/ 12 w 1572"/>
                  <a:gd name="T1" fmla="*/ 451 h 475"/>
                  <a:gd name="T2" fmla="*/ 1548 w 1572"/>
                  <a:gd name="T3" fmla="*/ 451 h 475"/>
                  <a:gd name="T4" fmla="*/ 1548 w 1572"/>
                  <a:gd name="T5" fmla="*/ 24 h 475"/>
                  <a:gd name="T6" fmla="*/ 12 w 1572"/>
                  <a:gd name="T7" fmla="*/ 24 h 475"/>
                  <a:gd name="T8" fmla="*/ 12 w 1572"/>
                  <a:gd name="T9" fmla="*/ 0 h 475"/>
                  <a:gd name="T10" fmla="*/ 1572 w 1572"/>
                  <a:gd name="T11" fmla="*/ 0 h 475"/>
                  <a:gd name="T12" fmla="*/ 1572 w 1572"/>
                  <a:gd name="T13" fmla="*/ 475 h 475"/>
                  <a:gd name="T14" fmla="*/ 0 w 1572"/>
                  <a:gd name="T15" fmla="*/ 475 h 475"/>
                  <a:gd name="T16" fmla="*/ 0 w 1572"/>
                  <a:gd name="T17" fmla="*/ 463 h 475"/>
                  <a:gd name="T18" fmla="*/ 12 w 1572"/>
                  <a:gd name="T19" fmla="*/ 451 h 4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572" h="475">
                    <a:moveTo>
                      <a:pt x="12" y="451"/>
                    </a:moveTo>
                    <a:lnTo>
                      <a:pt x="1548" y="451"/>
                    </a:lnTo>
                    <a:lnTo>
                      <a:pt x="1548" y="24"/>
                    </a:lnTo>
                    <a:lnTo>
                      <a:pt x="12" y="24"/>
                    </a:lnTo>
                    <a:lnTo>
                      <a:pt x="12" y="0"/>
                    </a:lnTo>
                    <a:lnTo>
                      <a:pt x="1572" y="0"/>
                    </a:lnTo>
                    <a:lnTo>
                      <a:pt x="1572" y="475"/>
                    </a:lnTo>
                    <a:lnTo>
                      <a:pt x="0" y="475"/>
                    </a:lnTo>
                    <a:lnTo>
                      <a:pt x="0" y="463"/>
                    </a:lnTo>
                    <a:lnTo>
                      <a:pt x="12" y="451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/>
                </a:endParaRPr>
              </a:p>
            </p:txBody>
          </p:sp>
          <p:sp>
            <p:nvSpPr>
              <p:cNvPr id="62478" name="Freeform 15">
                <a:extLst>
                  <a:ext uri="{FF2B5EF4-FFF2-40B4-BE49-F238E27FC236}">
                    <a16:creationId xmlns:a16="http://schemas.microsoft.com/office/drawing/2014/main" id="{792A5257-C428-8510-7CF7-39E84189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8" y="2013"/>
                <a:ext cx="24" cy="463"/>
              </a:xfrm>
              <a:custGeom>
                <a:avLst/>
                <a:gdLst>
                  <a:gd name="T0" fmla="*/ 24 w 24"/>
                  <a:gd name="T1" fmla="*/ 12 h 463"/>
                  <a:gd name="T2" fmla="*/ 24 w 24"/>
                  <a:gd name="T3" fmla="*/ 463 h 463"/>
                  <a:gd name="T4" fmla="*/ 0 w 24"/>
                  <a:gd name="T5" fmla="*/ 463 h 463"/>
                  <a:gd name="T6" fmla="*/ 0 w 24"/>
                  <a:gd name="T7" fmla="*/ 0 h 463"/>
                  <a:gd name="T8" fmla="*/ 12 w 24"/>
                  <a:gd name="T9" fmla="*/ 0 h 463"/>
                  <a:gd name="T10" fmla="*/ 24 w 24"/>
                  <a:gd name="T11" fmla="*/ 12 h 46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" h="463">
                    <a:moveTo>
                      <a:pt x="24" y="12"/>
                    </a:moveTo>
                    <a:lnTo>
                      <a:pt x="24" y="463"/>
                    </a:lnTo>
                    <a:lnTo>
                      <a:pt x="0" y="463"/>
                    </a:lnTo>
                    <a:lnTo>
                      <a:pt x="0" y="0"/>
                    </a:lnTo>
                    <a:lnTo>
                      <a:pt x="12" y="0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DE">
                  <a:latin typeface="Montserrat"/>
                </a:endParaRPr>
              </a:p>
            </p:txBody>
          </p:sp>
          <p:sp>
            <p:nvSpPr>
              <p:cNvPr id="62479" name="Rectangle 16">
                <a:extLst>
                  <a:ext uri="{FF2B5EF4-FFF2-40B4-BE49-F238E27FC236}">
                    <a16:creationId xmlns:a16="http://schemas.microsoft.com/office/drawing/2014/main" id="{102A4CAE-0D9F-507D-2BD3-416E48A0D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4" y="2025"/>
                <a:ext cx="24" cy="459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>
                  <a:latin typeface="Montserrat"/>
                </a:endParaRPr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67C895EB-8C72-802D-E83D-338A421FA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366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 anchor="b"/>
          <a:lstStyle>
            <a:lvl1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2pPr>
            <a:lvl3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3pPr>
            <a:lvl4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4pPr>
            <a:lvl5pPr algn="l" defTabSz="852488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A50021"/>
                </a:solidFill>
                <a:latin typeface="Arial" charset="0"/>
                <a:cs typeface="Arial" charset="0"/>
              </a:defRPr>
            </a:lvl5pPr>
            <a:lvl6pPr marL="4572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6pPr>
            <a:lvl7pPr marL="9144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7pPr>
            <a:lvl8pPr marL="13716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8pPr>
            <a:lvl9pPr marL="1828800" algn="l" defTabSz="852488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D0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CO" altLang="en-US" sz="3200" b="1" kern="0" dirty="0">
                <a:solidFill>
                  <a:srgbClr val="242537"/>
                </a:solidFill>
                <a:latin typeface="Montserrat"/>
              </a:rPr>
              <a:t>Resumen de 5 estadísticos y </a:t>
            </a:r>
            <a:br>
              <a:rPr lang="es-CO" altLang="en-US" sz="3200" b="1" kern="0" dirty="0">
                <a:solidFill>
                  <a:srgbClr val="242537"/>
                </a:solidFill>
                <a:latin typeface="Montserrat"/>
              </a:rPr>
            </a:br>
            <a:r>
              <a:rPr lang="es-CO" altLang="en-US" sz="3200" b="1" kern="0" dirty="0">
                <a:solidFill>
                  <a:srgbClr val="242537"/>
                </a:solidFill>
                <a:latin typeface="Montserrat"/>
              </a:rPr>
              <a:t>el Diagrama de Caja y Brazos</a:t>
            </a:r>
            <a:endParaRPr lang="es-CO" altLang="en-US" sz="3200" b="1" u="sng" kern="0" dirty="0">
              <a:solidFill>
                <a:srgbClr val="242537"/>
              </a:solidFill>
              <a:latin typeface="Montserrat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7AA7C86-03FF-956A-4E81-0E2E9F0C18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6563" y="460377"/>
            <a:ext cx="7793037" cy="762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 dirty="0">
                <a:solidFill>
                  <a:srgbClr val="242537"/>
                </a:solidFill>
                <a:latin typeface="Montserrat ExtraBold"/>
              </a:rPr>
              <a:t>Forma de la Distribución y el Diagrama de Caja y Brazos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012A8AA5-0EC4-0199-0559-005A0A6C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5" y="1981201"/>
            <a:ext cx="21415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/>
              <a:t>Sesgo der.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4C6ABE84-BC3E-4E17-994A-31AC9EC1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981201"/>
            <a:ext cx="20970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/>
              <a:t>Sesgo izq.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E9F890A7-B937-4504-F897-6CE196A5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81201"/>
            <a:ext cx="18923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/>
              <a:t>Simétrico</a:t>
            </a: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5440D94B-7034-0358-A992-FE376AD90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360738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44629536-DAE8-696A-E2A5-8AE602F6A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2819400"/>
            <a:ext cx="0" cy="1143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E1C3B854-69FE-FAC7-1CB1-C39761A9A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2575" y="3808414"/>
            <a:ext cx="0" cy="15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06EEE499-40BB-8F50-7009-2C04F70B5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055938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698E426A-D71C-246E-9C27-504ACD686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979738"/>
            <a:ext cx="0" cy="990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09D9A7E8-6479-7DF9-D644-E25BDA9D0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0" cy="228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00" name="Line 12">
            <a:extLst>
              <a:ext uri="{FF2B5EF4-FFF2-40B4-BE49-F238E27FC236}">
                <a16:creationId xmlns:a16="http://schemas.microsoft.com/office/drawing/2014/main" id="{2E83F223-AAF8-6B56-F73B-D66B9CD35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751138"/>
            <a:ext cx="0" cy="1219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01" name="Line 13">
            <a:extLst>
              <a:ext uri="{FF2B5EF4-FFF2-40B4-BE49-F238E27FC236}">
                <a16:creationId xmlns:a16="http://schemas.microsoft.com/office/drawing/2014/main" id="{9F918CC8-F83C-94AF-6F40-1B99DF49E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20833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id="{FB5C8C19-B3B7-5853-4C6F-93B8F6D8DD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208338"/>
            <a:ext cx="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03" name="Freeform 15">
            <a:extLst>
              <a:ext uri="{FF2B5EF4-FFF2-40B4-BE49-F238E27FC236}">
                <a16:creationId xmlns:a16="http://schemas.microsoft.com/office/drawing/2014/main" id="{CBD7C686-DBE6-F8F1-D9D4-5E214948D06B}"/>
              </a:ext>
            </a:extLst>
          </p:cNvPr>
          <p:cNvSpPr>
            <a:spLocks/>
          </p:cNvSpPr>
          <p:nvPr/>
        </p:nvSpPr>
        <p:spPr bwMode="auto">
          <a:xfrm>
            <a:off x="3657601" y="2827338"/>
            <a:ext cx="461963" cy="1098550"/>
          </a:xfrm>
          <a:custGeom>
            <a:avLst/>
            <a:gdLst>
              <a:gd name="T0" fmla="*/ 2147483646 w 291"/>
              <a:gd name="T1" fmla="*/ 2147483646 h 692"/>
              <a:gd name="T2" fmla="*/ 2147483646 w 291"/>
              <a:gd name="T3" fmla="*/ 2147483646 h 692"/>
              <a:gd name="T4" fmla="*/ 2147483646 w 291"/>
              <a:gd name="T5" fmla="*/ 2147483646 h 692"/>
              <a:gd name="T6" fmla="*/ 2147483646 w 291"/>
              <a:gd name="T7" fmla="*/ 2147483646 h 692"/>
              <a:gd name="T8" fmla="*/ 2147483646 w 291"/>
              <a:gd name="T9" fmla="*/ 2147483646 h 692"/>
              <a:gd name="T10" fmla="*/ 2147483646 w 291"/>
              <a:gd name="T11" fmla="*/ 2147483646 h 692"/>
              <a:gd name="T12" fmla="*/ 2147483646 w 291"/>
              <a:gd name="T13" fmla="*/ 2147483646 h 692"/>
              <a:gd name="T14" fmla="*/ 2147483646 w 291"/>
              <a:gd name="T15" fmla="*/ 2147483646 h 692"/>
              <a:gd name="T16" fmla="*/ 2147483646 w 291"/>
              <a:gd name="T17" fmla="*/ 2147483646 h 692"/>
              <a:gd name="T18" fmla="*/ 2147483646 w 291"/>
              <a:gd name="T19" fmla="*/ 2147483646 h 692"/>
              <a:gd name="T20" fmla="*/ 2147483646 w 291"/>
              <a:gd name="T21" fmla="*/ 2147483646 h 692"/>
              <a:gd name="T22" fmla="*/ 2147483646 w 291"/>
              <a:gd name="T23" fmla="*/ 2147483646 h 692"/>
              <a:gd name="T24" fmla="*/ 2147483646 w 291"/>
              <a:gd name="T25" fmla="*/ 2147483646 h 692"/>
              <a:gd name="T26" fmla="*/ 2147483646 w 291"/>
              <a:gd name="T27" fmla="*/ 2147483646 h 692"/>
              <a:gd name="T28" fmla="*/ 2147483646 w 291"/>
              <a:gd name="T29" fmla="*/ 2147483646 h 692"/>
              <a:gd name="T30" fmla="*/ 0 w 29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1"/>
              <a:gd name="T49" fmla="*/ 0 h 692"/>
              <a:gd name="T50" fmla="*/ 291 w 291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1" h="692">
                <a:moveTo>
                  <a:pt x="290" y="691"/>
                </a:moveTo>
                <a:lnTo>
                  <a:pt x="259" y="684"/>
                </a:lnTo>
                <a:lnTo>
                  <a:pt x="243" y="676"/>
                </a:lnTo>
                <a:lnTo>
                  <a:pt x="230" y="664"/>
                </a:lnTo>
                <a:lnTo>
                  <a:pt x="214" y="649"/>
                </a:lnTo>
                <a:lnTo>
                  <a:pt x="199" y="627"/>
                </a:lnTo>
                <a:lnTo>
                  <a:pt x="183" y="598"/>
                </a:lnTo>
                <a:lnTo>
                  <a:pt x="153" y="519"/>
                </a:lnTo>
                <a:lnTo>
                  <a:pt x="122" y="406"/>
                </a:lnTo>
                <a:lnTo>
                  <a:pt x="93" y="270"/>
                </a:lnTo>
                <a:lnTo>
                  <a:pt x="77" y="202"/>
                </a:lnTo>
                <a:lnTo>
                  <a:pt x="62" y="136"/>
                </a:lnTo>
                <a:lnTo>
                  <a:pt x="46" y="80"/>
                </a:lnTo>
                <a:lnTo>
                  <a:pt x="31" y="37"/>
                </a:lnTo>
                <a:lnTo>
                  <a:pt x="15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04" name="Freeform 16">
            <a:extLst>
              <a:ext uri="{FF2B5EF4-FFF2-40B4-BE49-F238E27FC236}">
                <a16:creationId xmlns:a16="http://schemas.microsoft.com/office/drawing/2014/main" id="{A19CF4B5-2CE7-DA20-AD0B-79CF80F5CBEB}"/>
              </a:ext>
            </a:extLst>
          </p:cNvPr>
          <p:cNvSpPr>
            <a:spLocks/>
          </p:cNvSpPr>
          <p:nvPr/>
        </p:nvSpPr>
        <p:spPr bwMode="auto">
          <a:xfrm>
            <a:off x="2209800" y="2827338"/>
            <a:ext cx="1460500" cy="1098550"/>
          </a:xfrm>
          <a:custGeom>
            <a:avLst/>
            <a:gdLst>
              <a:gd name="T0" fmla="*/ 0 w 872"/>
              <a:gd name="T1" fmla="*/ 2147483646 h 692"/>
              <a:gd name="T2" fmla="*/ 2147483646 w 872"/>
              <a:gd name="T3" fmla="*/ 2147483646 h 692"/>
              <a:gd name="T4" fmla="*/ 2147483646 w 872"/>
              <a:gd name="T5" fmla="*/ 2147483646 h 692"/>
              <a:gd name="T6" fmla="*/ 2147483646 w 872"/>
              <a:gd name="T7" fmla="*/ 2147483646 h 692"/>
              <a:gd name="T8" fmla="*/ 2147483646 w 872"/>
              <a:gd name="T9" fmla="*/ 2147483646 h 692"/>
              <a:gd name="T10" fmla="*/ 2147483646 w 872"/>
              <a:gd name="T11" fmla="*/ 2147483646 h 692"/>
              <a:gd name="T12" fmla="*/ 2147483646 w 872"/>
              <a:gd name="T13" fmla="*/ 2147483646 h 692"/>
              <a:gd name="T14" fmla="*/ 2147483646 w 872"/>
              <a:gd name="T15" fmla="*/ 2147483646 h 692"/>
              <a:gd name="T16" fmla="*/ 2147483646 w 872"/>
              <a:gd name="T17" fmla="*/ 2147483646 h 692"/>
              <a:gd name="T18" fmla="*/ 2147483646 w 872"/>
              <a:gd name="T19" fmla="*/ 2147483646 h 692"/>
              <a:gd name="T20" fmla="*/ 2147483646 w 872"/>
              <a:gd name="T21" fmla="*/ 2147483646 h 692"/>
              <a:gd name="T22" fmla="*/ 2147483646 w 872"/>
              <a:gd name="T23" fmla="*/ 2147483646 h 692"/>
              <a:gd name="T24" fmla="*/ 2147483646 w 872"/>
              <a:gd name="T25" fmla="*/ 2147483646 h 692"/>
              <a:gd name="T26" fmla="*/ 2147483646 w 872"/>
              <a:gd name="T27" fmla="*/ 2147483646 h 692"/>
              <a:gd name="T28" fmla="*/ 2147483646 w 872"/>
              <a:gd name="T29" fmla="*/ 2147483646 h 692"/>
              <a:gd name="T30" fmla="*/ 2147483646 w 872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2"/>
              <a:gd name="T49" fmla="*/ 0 h 692"/>
              <a:gd name="T50" fmla="*/ 872 w 872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2" h="692">
                <a:moveTo>
                  <a:pt x="0" y="691"/>
                </a:moveTo>
                <a:lnTo>
                  <a:pt x="93" y="684"/>
                </a:lnTo>
                <a:lnTo>
                  <a:pt x="138" y="676"/>
                </a:lnTo>
                <a:lnTo>
                  <a:pt x="184" y="664"/>
                </a:lnTo>
                <a:lnTo>
                  <a:pt x="230" y="649"/>
                </a:lnTo>
                <a:lnTo>
                  <a:pt x="275" y="627"/>
                </a:lnTo>
                <a:lnTo>
                  <a:pt x="321" y="598"/>
                </a:lnTo>
                <a:lnTo>
                  <a:pt x="412" y="519"/>
                </a:lnTo>
                <a:lnTo>
                  <a:pt x="505" y="406"/>
                </a:lnTo>
                <a:lnTo>
                  <a:pt x="596" y="270"/>
                </a:lnTo>
                <a:lnTo>
                  <a:pt x="642" y="202"/>
                </a:lnTo>
                <a:lnTo>
                  <a:pt x="689" y="136"/>
                </a:lnTo>
                <a:lnTo>
                  <a:pt x="733" y="80"/>
                </a:lnTo>
                <a:lnTo>
                  <a:pt x="780" y="37"/>
                </a:lnTo>
                <a:lnTo>
                  <a:pt x="826" y="10"/>
                </a:lnTo>
                <a:lnTo>
                  <a:pt x="871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05" name="Freeform 17">
            <a:extLst>
              <a:ext uri="{FF2B5EF4-FFF2-40B4-BE49-F238E27FC236}">
                <a16:creationId xmlns:a16="http://schemas.microsoft.com/office/drawing/2014/main" id="{0D0D8A19-167A-3C07-FAB5-DB004A9EFBA4}"/>
              </a:ext>
            </a:extLst>
          </p:cNvPr>
          <p:cNvSpPr>
            <a:spLocks/>
          </p:cNvSpPr>
          <p:nvPr/>
        </p:nvSpPr>
        <p:spPr bwMode="auto">
          <a:xfrm>
            <a:off x="6019800" y="2751138"/>
            <a:ext cx="914400" cy="1143000"/>
          </a:xfrm>
          <a:custGeom>
            <a:avLst/>
            <a:gdLst>
              <a:gd name="T0" fmla="*/ 2147483646 w 399"/>
              <a:gd name="T1" fmla="*/ 2147483646 h 692"/>
              <a:gd name="T2" fmla="*/ 2147483646 w 399"/>
              <a:gd name="T3" fmla="*/ 2147483646 h 692"/>
              <a:gd name="T4" fmla="*/ 2147483646 w 399"/>
              <a:gd name="T5" fmla="*/ 2147483646 h 692"/>
              <a:gd name="T6" fmla="*/ 2147483646 w 399"/>
              <a:gd name="T7" fmla="*/ 2147483646 h 692"/>
              <a:gd name="T8" fmla="*/ 2147483646 w 399"/>
              <a:gd name="T9" fmla="*/ 2147483646 h 692"/>
              <a:gd name="T10" fmla="*/ 2147483646 w 399"/>
              <a:gd name="T11" fmla="*/ 2147483646 h 692"/>
              <a:gd name="T12" fmla="*/ 2147483646 w 399"/>
              <a:gd name="T13" fmla="*/ 2147483646 h 692"/>
              <a:gd name="T14" fmla="*/ 2147483646 w 399"/>
              <a:gd name="T15" fmla="*/ 2147483646 h 692"/>
              <a:gd name="T16" fmla="*/ 2147483646 w 399"/>
              <a:gd name="T17" fmla="*/ 2147483646 h 692"/>
              <a:gd name="T18" fmla="*/ 2147483646 w 399"/>
              <a:gd name="T19" fmla="*/ 2147483646 h 692"/>
              <a:gd name="T20" fmla="*/ 2147483646 w 399"/>
              <a:gd name="T21" fmla="*/ 2147483646 h 692"/>
              <a:gd name="T22" fmla="*/ 2147483646 w 399"/>
              <a:gd name="T23" fmla="*/ 2147483646 h 692"/>
              <a:gd name="T24" fmla="*/ 2147483646 w 399"/>
              <a:gd name="T25" fmla="*/ 2147483646 h 692"/>
              <a:gd name="T26" fmla="*/ 2147483646 w 399"/>
              <a:gd name="T27" fmla="*/ 2147483646 h 692"/>
              <a:gd name="T28" fmla="*/ 2147483646 w 399"/>
              <a:gd name="T29" fmla="*/ 2147483646 h 692"/>
              <a:gd name="T30" fmla="*/ 0 w 399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99"/>
              <a:gd name="T49" fmla="*/ 0 h 692"/>
              <a:gd name="T50" fmla="*/ 399 w 399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99" h="692">
                <a:moveTo>
                  <a:pt x="398" y="691"/>
                </a:moveTo>
                <a:lnTo>
                  <a:pt x="356" y="684"/>
                </a:lnTo>
                <a:lnTo>
                  <a:pt x="335" y="676"/>
                </a:lnTo>
                <a:lnTo>
                  <a:pt x="315" y="664"/>
                </a:lnTo>
                <a:lnTo>
                  <a:pt x="294" y="649"/>
                </a:lnTo>
                <a:lnTo>
                  <a:pt x="273" y="627"/>
                </a:lnTo>
                <a:lnTo>
                  <a:pt x="251" y="598"/>
                </a:lnTo>
                <a:lnTo>
                  <a:pt x="209" y="519"/>
                </a:lnTo>
                <a:lnTo>
                  <a:pt x="168" y="406"/>
                </a:lnTo>
                <a:lnTo>
                  <a:pt x="126" y="270"/>
                </a:lnTo>
                <a:lnTo>
                  <a:pt x="104" y="202"/>
                </a:lnTo>
                <a:lnTo>
                  <a:pt x="83" y="136"/>
                </a:lnTo>
                <a:lnTo>
                  <a:pt x="62" y="80"/>
                </a:lnTo>
                <a:lnTo>
                  <a:pt x="41" y="37"/>
                </a:lnTo>
                <a:lnTo>
                  <a:pt x="21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06" name="Freeform 18">
            <a:extLst>
              <a:ext uri="{FF2B5EF4-FFF2-40B4-BE49-F238E27FC236}">
                <a16:creationId xmlns:a16="http://schemas.microsoft.com/office/drawing/2014/main" id="{2B5C60A6-0F3C-CEE8-83C2-F7791EE02346}"/>
              </a:ext>
            </a:extLst>
          </p:cNvPr>
          <p:cNvSpPr>
            <a:spLocks/>
          </p:cNvSpPr>
          <p:nvPr/>
        </p:nvSpPr>
        <p:spPr bwMode="auto">
          <a:xfrm>
            <a:off x="5105401" y="2751138"/>
            <a:ext cx="892175" cy="1143000"/>
          </a:xfrm>
          <a:custGeom>
            <a:avLst/>
            <a:gdLst>
              <a:gd name="T0" fmla="*/ 0 w 401"/>
              <a:gd name="T1" fmla="*/ 2147483646 h 692"/>
              <a:gd name="T2" fmla="*/ 2147483646 w 401"/>
              <a:gd name="T3" fmla="*/ 2147483646 h 692"/>
              <a:gd name="T4" fmla="*/ 2147483646 w 401"/>
              <a:gd name="T5" fmla="*/ 2147483646 h 692"/>
              <a:gd name="T6" fmla="*/ 2147483646 w 401"/>
              <a:gd name="T7" fmla="*/ 2147483646 h 692"/>
              <a:gd name="T8" fmla="*/ 2147483646 w 401"/>
              <a:gd name="T9" fmla="*/ 2147483646 h 692"/>
              <a:gd name="T10" fmla="*/ 2147483646 w 401"/>
              <a:gd name="T11" fmla="*/ 2147483646 h 692"/>
              <a:gd name="T12" fmla="*/ 2147483646 w 401"/>
              <a:gd name="T13" fmla="*/ 2147483646 h 692"/>
              <a:gd name="T14" fmla="*/ 2147483646 w 401"/>
              <a:gd name="T15" fmla="*/ 2147483646 h 692"/>
              <a:gd name="T16" fmla="*/ 2147483646 w 401"/>
              <a:gd name="T17" fmla="*/ 2147483646 h 692"/>
              <a:gd name="T18" fmla="*/ 2147483646 w 401"/>
              <a:gd name="T19" fmla="*/ 2147483646 h 692"/>
              <a:gd name="T20" fmla="*/ 2147483646 w 401"/>
              <a:gd name="T21" fmla="*/ 2147483646 h 692"/>
              <a:gd name="T22" fmla="*/ 2147483646 w 401"/>
              <a:gd name="T23" fmla="*/ 2147483646 h 692"/>
              <a:gd name="T24" fmla="*/ 2147483646 w 401"/>
              <a:gd name="T25" fmla="*/ 2147483646 h 692"/>
              <a:gd name="T26" fmla="*/ 2147483646 w 401"/>
              <a:gd name="T27" fmla="*/ 2147483646 h 692"/>
              <a:gd name="T28" fmla="*/ 2147483646 w 401"/>
              <a:gd name="T29" fmla="*/ 2147483646 h 692"/>
              <a:gd name="T30" fmla="*/ 2147483646 w 40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01"/>
              <a:gd name="T49" fmla="*/ 0 h 692"/>
              <a:gd name="T50" fmla="*/ 401 w 401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01" h="692">
                <a:moveTo>
                  <a:pt x="0" y="691"/>
                </a:moveTo>
                <a:lnTo>
                  <a:pt x="42" y="684"/>
                </a:lnTo>
                <a:lnTo>
                  <a:pt x="63" y="676"/>
                </a:lnTo>
                <a:lnTo>
                  <a:pt x="85" y="664"/>
                </a:lnTo>
                <a:lnTo>
                  <a:pt x="106" y="649"/>
                </a:lnTo>
                <a:lnTo>
                  <a:pt x="127" y="627"/>
                </a:lnTo>
                <a:lnTo>
                  <a:pt x="147" y="598"/>
                </a:lnTo>
                <a:lnTo>
                  <a:pt x="189" y="519"/>
                </a:lnTo>
                <a:lnTo>
                  <a:pt x="232" y="406"/>
                </a:lnTo>
                <a:lnTo>
                  <a:pt x="274" y="270"/>
                </a:lnTo>
                <a:lnTo>
                  <a:pt x="294" y="202"/>
                </a:lnTo>
                <a:lnTo>
                  <a:pt x="315" y="136"/>
                </a:lnTo>
                <a:lnTo>
                  <a:pt x="336" y="80"/>
                </a:lnTo>
                <a:lnTo>
                  <a:pt x="357" y="37"/>
                </a:lnTo>
                <a:lnTo>
                  <a:pt x="379" y="10"/>
                </a:lnTo>
                <a:lnTo>
                  <a:pt x="40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07" name="Line 19">
            <a:extLst>
              <a:ext uri="{FF2B5EF4-FFF2-40B4-BE49-F238E27FC236}">
                <a16:creationId xmlns:a16="http://schemas.microsoft.com/office/drawing/2014/main" id="{0D80344C-0538-7F33-D49A-EDFE9CEC2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970338"/>
            <a:ext cx="2057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08" name="Freeform 20">
            <a:extLst>
              <a:ext uri="{FF2B5EF4-FFF2-40B4-BE49-F238E27FC236}">
                <a16:creationId xmlns:a16="http://schemas.microsoft.com/office/drawing/2014/main" id="{6248C286-9413-04BE-6AFB-B78AB9E9B738}"/>
              </a:ext>
            </a:extLst>
          </p:cNvPr>
          <p:cNvSpPr>
            <a:spLocks/>
          </p:cNvSpPr>
          <p:nvPr/>
        </p:nvSpPr>
        <p:spPr bwMode="auto">
          <a:xfrm>
            <a:off x="8367714" y="2797175"/>
            <a:ext cx="1462087" cy="1098550"/>
          </a:xfrm>
          <a:custGeom>
            <a:avLst/>
            <a:gdLst>
              <a:gd name="T0" fmla="*/ 2147483646 w 871"/>
              <a:gd name="T1" fmla="*/ 2147483646 h 692"/>
              <a:gd name="T2" fmla="*/ 2147483646 w 871"/>
              <a:gd name="T3" fmla="*/ 2147483646 h 692"/>
              <a:gd name="T4" fmla="*/ 2147483646 w 871"/>
              <a:gd name="T5" fmla="*/ 2147483646 h 692"/>
              <a:gd name="T6" fmla="*/ 2147483646 w 871"/>
              <a:gd name="T7" fmla="*/ 2147483646 h 692"/>
              <a:gd name="T8" fmla="*/ 2147483646 w 871"/>
              <a:gd name="T9" fmla="*/ 2147483646 h 692"/>
              <a:gd name="T10" fmla="*/ 2147483646 w 871"/>
              <a:gd name="T11" fmla="*/ 2147483646 h 692"/>
              <a:gd name="T12" fmla="*/ 2147483646 w 871"/>
              <a:gd name="T13" fmla="*/ 2147483646 h 692"/>
              <a:gd name="T14" fmla="*/ 2147483646 w 871"/>
              <a:gd name="T15" fmla="*/ 2147483646 h 692"/>
              <a:gd name="T16" fmla="*/ 2147483646 w 871"/>
              <a:gd name="T17" fmla="*/ 2147483646 h 692"/>
              <a:gd name="T18" fmla="*/ 2147483646 w 871"/>
              <a:gd name="T19" fmla="*/ 2147483646 h 692"/>
              <a:gd name="T20" fmla="*/ 2147483646 w 871"/>
              <a:gd name="T21" fmla="*/ 2147483646 h 692"/>
              <a:gd name="T22" fmla="*/ 2147483646 w 871"/>
              <a:gd name="T23" fmla="*/ 2147483646 h 692"/>
              <a:gd name="T24" fmla="*/ 2147483646 w 871"/>
              <a:gd name="T25" fmla="*/ 2147483646 h 692"/>
              <a:gd name="T26" fmla="*/ 2147483646 w 871"/>
              <a:gd name="T27" fmla="*/ 2147483646 h 692"/>
              <a:gd name="T28" fmla="*/ 2147483646 w 871"/>
              <a:gd name="T29" fmla="*/ 2147483646 h 692"/>
              <a:gd name="T30" fmla="*/ 0 w 87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871"/>
              <a:gd name="T49" fmla="*/ 0 h 692"/>
              <a:gd name="T50" fmla="*/ 871 w 871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871" h="692">
                <a:moveTo>
                  <a:pt x="870" y="691"/>
                </a:moveTo>
                <a:lnTo>
                  <a:pt x="777" y="684"/>
                </a:lnTo>
                <a:lnTo>
                  <a:pt x="733" y="676"/>
                </a:lnTo>
                <a:lnTo>
                  <a:pt x="686" y="664"/>
                </a:lnTo>
                <a:lnTo>
                  <a:pt x="640" y="649"/>
                </a:lnTo>
                <a:lnTo>
                  <a:pt x="596" y="627"/>
                </a:lnTo>
                <a:lnTo>
                  <a:pt x="549" y="598"/>
                </a:lnTo>
                <a:lnTo>
                  <a:pt x="456" y="519"/>
                </a:lnTo>
                <a:lnTo>
                  <a:pt x="365" y="406"/>
                </a:lnTo>
                <a:lnTo>
                  <a:pt x="274" y="270"/>
                </a:lnTo>
                <a:lnTo>
                  <a:pt x="228" y="202"/>
                </a:lnTo>
                <a:lnTo>
                  <a:pt x="182" y="136"/>
                </a:lnTo>
                <a:lnTo>
                  <a:pt x="137" y="80"/>
                </a:lnTo>
                <a:lnTo>
                  <a:pt x="91" y="37"/>
                </a:lnTo>
                <a:lnTo>
                  <a:pt x="44" y="10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09" name="Freeform 21">
            <a:extLst>
              <a:ext uri="{FF2B5EF4-FFF2-40B4-BE49-F238E27FC236}">
                <a16:creationId xmlns:a16="http://schemas.microsoft.com/office/drawing/2014/main" id="{F92F8961-8F41-462C-7D32-22CF4AE6B55B}"/>
              </a:ext>
            </a:extLst>
          </p:cNvPr>
          <p:cNvSpPr>
            <a:spLocks/>
          </p:cNvSpPr>
          <p:nvPr/>
        </p:nvSpPr>
        <p:spPr bwMode="auto">
          <a:xfrm>
            <a:off x="7907338" y="2797175"/>
            <a:ext cx="461962" cy="1098550"/>
          </a:xfrm>
          <a:custGeom>
            <a:avLst/>
            <a:gdLst>
              <a:gd name="T0" fmla="*/ 0 w 291"/>
              <a:gd name="T1" fmla="*/ 2147483646 h 692"/>
              <a:gd name="T2" fmla="*/ 2147483646 w 291"/>
              <a:gd name="T3" fmla="*/ 2147483646 h 692"/>
              <a:gd name="T4" fmla="*/ 2147483646 w 291"/>
              <a:gd name="T5" fmla="*/ 2147483646 h 692"/>
              <a:gd name="T6" fmla="*/ 2147483646 w 291"/>
              <a:gd name="T7" fmla="*/ 2147483646 h 692"/>
              <a:gd name="T8" fmla="*/ 2147483646 w 291"/>
              <a:gd name="T9" fmla="*/ 2147483646 h 692"/>
              <a:gd name="T10" fmla="*/ 2147483646 w 291"/>
              <a:gd name="T11" fmla="*/ 2147483646 h 692"/>
              <a:gd name="T12" fmla="*/ 2147483646 w 291"/>
              <a:gd name="T13" fmla="*/ 2147483646 h 692"/>
              <a:gd name="T14" fmla="*/ 2147483646 w 291"/>
              <a:gd name="T15" fmla="*/ 2147483646 h 692"/>
              <a:gd name="T16" fmla="*/ 2147483646 w 291"/>
              <a:gd name="T17" fmla="*/ 2147483646 h 692"/>
              <a:gd name="T18" fmla="*/ 2147483646 w 291"/>
              <a:gd name="T19" fmla="*/ 2147483646 h 692"/>
              <a:gd name="T20" fmla="*/ 2147483646 w 291"/>
              <a:gd name="T21" fmla="*/ 2147483646 h 692"/>
              <a:gd name="T22" fmla="*/ 2147483646 w 291"/>
              <a:gd name="T23" fmla="*/ 2147483646 h 692"/>
              <a:gd name="T24" fmla="*/ 2147483646 w 291"/>
              <a:gd name="T25" fmla="*/ 2147483646 h 692"/>
              <a:gd name="T26" fmla="*/ 2147483646 w 291"/>
              <a:gd name="T27" fmla="*/ 2147483646 h 692"/>
              <a:gd name="T28" fmla="*/ 2147483646 w 291"/>
              <a:gd name="T29" fmla="*/ 2147483646 h 692"/>
              <a:gd name="T30" fmla="*/ 2147483646 w 291"/>
              <a:gd name="T31" fmla="*/ 0 h 6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91"/>
              <a:gd name="T49" fmla="*/ 0 h 692"/>
              <a:gd name="T50" fmla="*/ 291 w 291"/>
              <a:gd name="T51" fmla="*/ 692 h 6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91" h="692">
                <a:moveTo>
                  <a:pt x="0" y="691"/>
                </a:moveTo>
                <a:lnTo>
                  <a:pt x="29" y="684"/>
                </a:lnTo>
                <a:lnTo>
                  <a:pt x="44" y="676"/>
                </a:lnTo>
                <a:lnTo>
                  <a:pt x="60" y="664"/>
                </a:lnTo>
                <a:lnTo>
                  <a:pt x="75" y="649"/>
                </a:lnTo>
                <a:lnTo>
                  <a:pt x="90" y="627"/>
                </a:lnTo>
                <a:lnTo>
                  <a:pt x="106" y="598"/>
                </a:lnTo>
                <a:lnTo>
                  <a:pt x="137" y="519"/>
                </a:lnTo>
                <a:lnTo>
                  <a:pt x="168" y="406"/>
                </a:lnTo>
                <a:lnTo>
                  <a:pt x="197" y="270"/>
                </a:lnTo>
                <a:lnTo>
                  <a:pt x="212" y="202"/>
                </a:lnTo>
                <a:lnTo>
                  <a:pt x="228" y="136"/>
                </a:lnTo>
                <a:lnTo>
                  <a:pt x="243" y="80"/>
                </a:lnTo>
                <a:lnTo>
                  <a:pt x="259" y="37"/>
                </a:lnTo>
                <a:lnTo>
                  <a:pt x="274" y="10"/>
                </a:lnTo>
                <a:lnTo>
                  <a:pt x="290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10" name="Freeform 22">
            <a:extLst>
              <a:ext uri="{FF2B5EF4-FFF2-40B4-BE49-F238E27FC236}">
                <a16:creationId xmlns:a16="http://schemas.microsoft.com/office/drawing/2014/main" id="{1713C550-F06D-CF40-1D69-125F0F63A3EB}"/>
              </a:ext>
            </a:extLst>
          </p:cNvPr>
          <p:cNvSpPr>
            <a:spLocks/>
          </p:cNvSpPr>
          <p:nvPr/>
        </p:nvSpPr>
        <p:spPr bwMode="auto">
          <a:xfrm>
            <a:off x="2819400" y="5113338"/>
            <a:ext cx="990600" cy="463550"/>
          </a:xfrm>
          <a:custGeom>
            <a:avLst/>
            <a:gdLst>
              <a:gd name="T0" fmla="*/ 0 w 655"/>
              <a:gd name="T1" fmla="*/ 2147483646 h 292"/>
              <a:gd name="T2" fmla="*/ 2147483646 w 655"/>
              <a:gd name="T3" fmla="*/ 2147483646 h 292"/>
              <a:gd name="T4" fmla="*/ 2147483646 w 655"/>
              <a:gd name="T5" fmla="*/ 0 h 292"/>
              <a:gd name="T6" fmla="*/ 0 w 655"/>
              <a:gd name="T7" fmla="*/ 0 h 292"/>
              <a:gd name="T8" fmla="*/ 0 w 655"/>
              <a:gd name="T9" fmla="*/ 214748364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5"/>
              <a:gd name="T16" fmla="*/ 0 h 292"/>
              <a:gd name="T17" fmla="*/ 655 w 655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5" h="292">
                <a:moveTo>
                  <a:pt x="0" y="291"/>
                </a:moveTo>
                <a:lnTo>
                  <a:pt x="654" y="291"/>
                </a:lnTo>
                <a:lnTo>
                  <a:pt x="654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11" name="Line 23">
            <a:extLst>
              <a:ext uri="{FF2B5EF4-FFF2-40B4-BE49-F238E27FC236}">
                <a16:creationId xmlns:a16="http://schemas.microsoft.com/office/drawing/2014/main" id="{4D3D5358-3307-57B8-CBF7-19ECC5038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12286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12" name="Line 24">
            <a:extLst>
              <a:ext uri="{FF2B5EF4-FFF2-40B4-BE49-F238E27FC236}">
                <a16:creationId xmlns:a16="http://schemas.microsoft.com/office/drawing/2014/main" id="{39ED5965-F48A-3F44-AC75-1EE5192136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3514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13" name="Freeform 25">
            <a:extLst>
              <a:ext uri="{FF2B5EF4-FFF2-40B4-BE49-F238E27FC236}">
                <a16:creationId xmlns:a16="http://schemas.microsoft.com/office/drawing/2014/main" id="{A7A9F81F-161E-565B-9E67-5680E1CC664C}"/>
              </a:ext>
            </a:extLst>
          </p:cNvPr>
          <p:cNvSpPr>
            <a:spLocks/>
          </p:cNvSpPr>
          <p:nvPr/>
        </p:nvSpPr>
        <p:spPr bwMode="auto">
          <a:xfrm>
            <a:off x="5791200" y="5113338"/>
            <a:ext cx="609600" cy="457200"/>
          </a:xfrm>
          <a:custGeom>
            <a:avLst/>
            <a:gdLst>
              <a:gd name="T0" fmla="*/ 0 w 288"/>
              <a:gd name="T1" fmla="*/ 2147483646 h 292"/>
              <a:gd name="T2" fmla="*/ 2147483646 w 288"/>
              <a:gd name="T3" fmla="*/ 2147483646 h 292"/>
              <a:gd name="T4" fmla="*/ 2147483646 w 288"/>
              <a:gd name="T5" fmla="*/ 0 h 292"/>
              <a:gd name="T6" fmla="*/ 0 w 288"/>
              <a:gd name="T7" fmla="*/ 0 h 292"/>
              <a:gd name="T8" fmla="*/ 0 w 288"/>
              <a:gd name="T9" fmla="*/ 214748364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292"/>
              <a:gd name="T17" fmla="*/ 288 w 288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292">
                <a:moveTo>
                  <a:pt x="0" y="291"/>
                </a:moveTo>
                <a:lnTo>
                  <a:pt x="287" y="291"/>
                </a:lnTo>
                <a:lnTo>
                  <a:pt x="287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14" name="Freeform 26">
            <a:extLst>
              <a:ext uri="{FF2B5EF4-FFF2-40B4-BE49-F238E27FC236}">
                <a16:creationId xmlns:a16="http://schemas.microsoft.com/office/drawing/2014/main" id="{82824C48-E37C-CCB2-016C-3412E11170C9}"/>
              </a:ext>
            </a:extLst>
          </p:cNvPr>
          <p:cNvSpPr>
            <a:spLocks/>
          </p:cNvSpPr>
          <p:nvPr/>
        </p:nvSpPr>
        <p:spPr bwMode="auto">
          <a:xfrm>
            <a:off x="8229600" y="5113338"/>
            <a:ext cx="762000" cy="457200"/>
          </a:xfrm>
          <a:custGeom>
            <a:avLst/>
            <a:gdLst>
              <a:gd name="T0" fmla="*/ 0 w 653"/>
              <a:gd name="T1" fmla="*/ 2147483646 h 292"/>
              <a:gd name="T2" fmla="*/ 2147483646 w 653"/>
              <a:gd name="T3" fmla="*/ 2147483646 h 292"/>
              <a:gd name="T4" fmla="*/ 2147483646 w 653"/>
              <a:gd name="T5" fmla="*/ 0 h 292"/>
              <a:gd name="T6" fmla="*/ 0 w 653"/>
              <a:gd name="T7" fmla="*/ 0 h 292"/>
              <a:gd name="T8" fmla="*/ 0 w 653"/>
              <a:gd name="T9" fmla="*/ 2147483646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3"/>
              <a:gd name="T16" fmla="*/ 0 h 292"/>
              <a:gd name="T17" fmla="*/ 653 w 653"/>
              <a:gd name="T18" fmla="*/ 292 h 2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3" h="292">
                <a:moveTo>
                  <a:pt x="0" y="291"/>
                </a:moveTo>
                <a:lnTo>
                  <a:pt x="652" y="291"/>
                </a:lnTo>
                <a:lnTo>
                  <a:pt x="652" y="0"/>
                </a:lnTo>
                <a:lnTo>
                  <a:pt x="0" y="0"/>
                </a:lnTo>
                <a:lnTo>
                  <a:pt x="0" y="291"/>
                </a:lnTo>
              </a:path>
            </a:pathLst>
          </a:custGeom>
          <a:noFill/>
          <a:ln w="28575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63515" name="Line 27">
            <a:extLst>
              <a:ext uri="{FF2B5EF4-FFF2-40B4-BE49-F238E27FC236}">
                <a16:creationId xmlns:a16="http://schemas.microsoft.com/office/drawing/2014/main" id="{9D025383-35FA-1AA8-7F46-6182EE471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200" y="51054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16" name="Line 28">
            <a:extLst>
              <a:ext uri="{FF2B5EF4-FFF2-40B4-BE49-F238E27FC236}">
                <a16:creationId xmlns:a16="http://schemas.microsoft.com/office/drawing/2014/main" id="{F199BA9B-315C-92BE-8347-9A17C337D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3514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17" name="Line 29">
            <a:extLst>
              <a:ext uri="{FF2B5EF4-FFF2-40B4-BE49-F238E27FC236}">
                <a16:creationId xmlns:a16="http://schemas.microsoft.com/office/drawing/2014/main" id="{69DFCF34-FA0F-212F-C4B4-BDFF08723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48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18" name="Line 30">
            <a:extLst>
              <a:ext uri="{FF2B5EF4-FFF2-40B4-BE49-F238E27FC236}">
                <a16:creationId xmlns:a16="http://schemas.microsoft.com/office/drawing/2014/main" id="{848A71D9-9319-F468-CB01-6248CFB96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19" name="Line 31">
            <a:extLst>
              <a:ext uri="{FF2B5EF4-FFF2-40B4-BE49-F238E27FC236}">
                <a16:creationId xmlns:a16="http://schemas.microsoft.com/office/drawing/2014/main" id="{4D1A08DE-86E6-161A-7A90-EE29432036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534193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0" name="Line 32">
            <a:extLst>
              <a:ext uri="{FF2B5EF4-FFF2-40B4-BE49-F238E27FC236}">
                <a16:creationId xmlns:a16="http://schemas.microsoft.com/office/drawing/2014/main" id="{F5E16B5D-A644-BCA3-F256-56F74BC7C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1600" y="5334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1" name="Line 33">
            <a:extLst>
              <a:ext uri="{FF2B5EF4-FFF2-40B4-BE49-F238E27FC236}">
                <a16:creationId xmlns:a16="http://schemas.microsoft.com/office/drawing/2014/main" id="{978088CE-B436-4107-2725-9AD24E10CF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53419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2" name="Line 34">
            <a:extLst>
              <a:ext uri="{FF2B5EF4-FFF2-40B4-BE49-F238E27FC236}">
                <a16:creationId xmlns:a16="http://schemas.microsoft.com/office/drawing/2014/main" id="{EED3D7A3-2033-3EB1-C982-7DC0BE60A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1333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3" name="Line 35">
            <a:extLst>
              <a:ext uri="{FF2B5EF4-FFF2-40B4-BE49-F238E27FC236}">
                <a16:creationId xmlns:a16="http://schemas.microsoft.com/office/drawing/2014/main" id="{157A736F-36A6-68B9-6C7D-5C5C14AC7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600" y="3513138"/>
            <a:ext cx="0" cy="45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4" name="Line 36">
            <a:extLst>
              <a:ext uri="{FF2B5EF4-FFF2-40B4-BE49-F238E27FC236}">
                <a16:creationId xmlns:a16="http://schemas.microsoft.com/office/drawing/2014/main" id="{64596E0A-4305-FAA7-F1B2-D85B14B75D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298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5" name="Line 37">
            <a:extLst>
              <a:ext uri="{FF2B5EF4-FFF2-40B4-BE49-F238E27FC236}">
                <a16:creationId xmlns:a16="http://schemas.microsoft.com/office/drawing/2014/main" id="{7074AA10-C4FA-633F-493B-27CFE5E2AA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6" name="Line 38">
            <a:extLst>
              <a:ext uri="{FF2B5EF4-FFF2-40B4-BE49-F238E27FC236}">
                <a16:creationId xmlns:a16="http://schemas.microsoft.com/office/drawing/2014/main" id="{07FA90F9-8880-BB5B-CD59-65282FF9F4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518953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7" name="Line 39">
            <a:extLst>
              <a:ext uri="{FF2B5EF4-FFF2-40B4-BE49-F238E27FC236}">
                <a16:creationId xmlns:a16="http://schemas.microsoft.com/office/drawing/2014/main" id="{569616CF-EBA0-ECE1-43D9-4894BA8A1F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1990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8" name="Line 40">
            <a:extLst>
              <a:ext uri="{FF2B5EF4-FFF2-40B4-BE49-F238E27FC236}">
                <a16:creationId xmlns:a16="http://schemas.microsoft.com/office/drawing/2014/main" id="{D81AB5E9-B533-0099-EE13-9446DE52F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51990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29" name="Line 41">
            <a:extLst>
              <a:ext uri="{FF2B5EF4-FFF2-40B4-BE49-F238E27FC236}">
                <a16:creationId xmlns:a16="http://schemas.microsoft.com/office/drawing/2014/main" id="{A24E6A35-86A7-1C66-97A4-A5B09287B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1" y="3970338"/>
            <a:ext cx="193992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30" name="Line 42">
            <a:extLst>
              <a:ext uri="{FF2B5EF4-FFF2-40B4-BE49-F238E27FC236}">
                <a16:creationId xmlns:a16="http://schemas.microsoft.com/office/drawing/2014/main" id="{FAD23B2A-C4F3-75FB-B97F-98FBF07B7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970338"/>
            <a:ext cx="2057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/>
          </a:p>
        </p:txBody>
      </p:sp>
      <p:sp>
        <p:nvSpPr>
          <p:cNvPr id="63531" name="Text Box 43">
            <a:extLst>
              <a:ext uri="{FF2B5EF4-FFF2-40B4-BE49-F238E27FC236}">
                <a16:creationId xmlns:a16="http://schemas.microsoft.com/office/drawing/2014/main" id="{24029518-E555-8982-B11B-6BBC38B09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989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Q</a:t>
            </a:r>
            <a:r>
              <a:rPr lang="en-US" altLang="en-US" sz="2000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3532" name="Text Box 44">
            <a:extLst>
              <a:ext uri="{FF2B5EF4-FFF2-40B4-BE49-F238E27FC236}">
                <a16:creationId xmlns:a16="http://schemas.microsoft.com/office/drawing/2014/main" id="{0503CD0C-0E5E-A56A-DBF7-829AD6E9D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89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Q</a:t>
            </a:r>
            <a:r>
              <a:rPr lang="en-US" altLang="en-US" sz="20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3533" name="Text Box 45">
            <a:extLst>
              <a:ext uri="{FF2B5EF4-FFF2-40B4-BE49-F238E27FC236}">
                <a16:creationId xmlns:a16="http://schemas.microsoft.com/office/drawing/2014/main" id="{1207E336-AAFC-EF8F-EF72-CC51F73B4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89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Q</a:t>
            </a:r>
            <a:r>
              <a:rPr lang="en-US" altLang="en-US" sz="2000" b="1" baseline="-250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3534" name="Text Box 46">
            <a:extLst>
              <a:ext uri="{FF2B5EF4-FFF2-40B4-BE49-F238E27FC236}">
                <a16:creationId xmlns:a16="http://schemas.microsoft.com/office/drawing/2014/main" id="{F638E3BD-C21F-EC01-E1A9-A58F1AFE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989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Q</a:t>
            </a:r>
            <a:r>
              <a:rPr lang="en-US" altLang="en-US" sz="2000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3535" name="Text Box 47">
            <a:extLst>
              <a:ext uri="{FF2B5EF4-FFF2-40B4-BE49-F238E27FC236}">
                <a16:creationId xmlns:a16="http://schemas.microsoft.com/office/drawing/2014/main" id="{15DEEDC7-42D8-C5AD-F991-BCCDFFD9F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989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Q</a:t>
            </a:r>
            <a:r>
              <a:rPr lang="en-US" altLang="en-US" sz="20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3536" name="Text Box 48">
            <a:extLst>
              <a:ext uri="{FF2B5EF4-FFF2-40B4-BE49-F238E27FC236}">
                <a16:creationId xmlns:a16="http://schemas.microsoft.com/office/drawing/2014/main" id="{8EEE3F8F-C965-2F61-CF4B-EABEA5524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989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Q</a:t>
            </a:r>
            <a:r>
              <a:rPr lang="en-US" altLang="en-US" sz="2000" b="1" baseline="-250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63537" name="Text Box 49">
            <a:extLst>
              <a:ext uri="{FF2B5EF4-FFF2-40B4-BE49-F238E27FC236}">
                <a16:creationId xmlns:a16="http://schemas.microsoft.com/office/drawing/2014/main" id="{D25DD9E2-9B8F-EEAB-5559-A940D4F6C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1227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2"/>
                </a:solidFill>
              </a:rPr>
              <a:t>Q</a:t>
            </a:r>
            <a:r>
              <a:rPr lang="en-US" altLang="en-US" sz="2000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3538" name="Text Box 50">
            <a:extLst>
              <a:ext uri="{FF2B5EF4-FFF2-40B4-BE49-F238E27FC236}">
                <a16:creationId xmlns:a16="http://schemas.microsoft.com/office/drawing/2014/main" id="{698F0BB1-B5E7-91A2-B002-EDBF485C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227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hlink"/>
                </a:solidFill>
              </a:rPr>
              <a:t>Q</a:t>
            </a:r>
            <a:r>
              <a:rPr lang="en-US" altLang="en-US" sz="20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63539" name="Text Box 51">
            <a:extLst>
              <a:ext uri="{FF2B5EF4-FFF2-40B4-BE49-F238E27FC236}">
                <a16:creationId xmlns:a16="http://schemas.microsoft.com/office/drawing/2014/main" id="{9BC483CC-3E22-FF04-E9C8-A8B897FC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4122739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Q</a:t>
            </a:r>
            <a:r>
              <a:rPr lang="en-US" altLang="en-US" sz="2000" b="1" baseline="-25000">
                <a:solidFill>
                  <a:schemeClr val="accent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F77ADD9-E812-9F19-8BF4-3A8535153F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2888" y="699295"/>
            <a:ext cx="7620000" cy="68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CO" altLang="en-US" sz="2900" b="1" dirty="0">
                <a:solidFill>
                  <a:srgbClr val="242537"/>
                </a:solidFill>
                <a:latin typeface="Montserrat ExtraBold"/>
              </a:rPr>
              <a:t>Diagrama de Caja y Brazos: </a:t>
            </a:r>
            <a:br>
              <a:rPr lang="es-CO" altLang="en-US" sz="2900" b="1" dirty="0">
                <a:solidFill>
                  <a:srgbClr val="242537"/>
                </a:solidFill>
                <a:latin typeface="Montserrat ExtraBold"/>
              </a:rPr>
            </a:br>
            <a:r>
              <a:rPr lang="es-CO" altLang="en-US" sz="2900" b="1" dirty="0">
                <a:solidFill>
                  <a:srgbClr val="242537"/>
                </a:solidFill>
                <a:latin typeface="Montserrat ExtraBold"/>
              </a:rPr>
              <a:t>Ejemplo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5502A5BB-D063-CEB7-18A2-03CB3DEF54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7569" y="1722640"/>
            <a:ext cx="8458200" cy="4501745"/>
          </a:xfrm>
        </p:spPr>
        <p:txBody>
          <a:bodyPr>
            <a:spAutoFit/>
          </a:bodyPr>
          <a:lstStyle/>
          <a:p>
            <a:pPr marL="0" indent="0">
              <a:buNone/>
              <a:defRPr/>
            </a:pPr>
            <a:endParaRPr lang="es-CO" altLang="en-US" dirty="0"/>
          </a:p>
          <a:p>
            <a:pPr marL="342900" indent="-342900">
              <a:buNone/>
              <a:defRPr/>
            </a:pPr>
            <a:br>
              <a:rPr lang="es-CO" altLang="en-US" dirty="0"/>
            </a:br>
            <a:br>
              <a:rPr lang="es-CO" altLang="en-US" dirty="0"/>
            </a:br>
            <a:r>
              <a:rPr lang="es-CO" altLang="en-US" dirty="0"/>
              <a:t>  0    2     2      2     3     3     4     5     5    9    27</a:t>
            </a:r>
          </a:p>
          <a:p>
            <a:pPr marL="342900" indent="-342900">
              <a:lnSpc>
                <a:spcPct val="80000"/>
              </a:lnSpc>
              <a:defRPr/>
            </a:pPr>
            <a:endParaRPr lang="es-CO" altLang="en-US" dirty="0"/>
          </a:p>
          <a:p>
            <a:pPr marL="342900" indent="-342900">
              <a:lnSpc>
                <a:spcPct val="80000"/>
              </a:lnSpc>
              <a:defRPr/>
            </a:pPr>
            <a:endParaRPr lang="es-CO" altLang="en-US" dirty="0"/>
          </a:p>
          <a:p>
            <a:pPr marL="342900" indent="-342900">
              <a:lnSpc>
                <a:spcPct val="80000"/>
              </a:lnSpc>
              <a:defRPr/>
            </a:pPr>
            <a:endParaRPr lang="es-CO" altLang="en-US" dirty="0"/>
          </a:p>
          <a:p>
            <a:pPr marL="342900" indent="-342900">
              <a:lnSpc>
                <a:spcPct val="80000"/>
              </a:lnSpc>
              <a:defRPr/>
            </a:pPr>
            <a:endParaRPr lang="es-CO" altLang="en-US" dirty="0"/>
          </a:p>
          <a:p>
            <a:pPr marL="342900" indent="-342900">
              <a:defRPr/>
            </a:pPr>
            <a:endParaRPr lang="es-CO" altLang="en-US" sz="1400" dirty="0"/>
          </a:p>
          <a:p>
            <a:pPr marL="342900" indent="-342900">
              <a:defRPr/>
            </a:pPr>
            <a:r>
              <a:rPr lang="es-CO" altLang="en-US" dirty="0"/>
              <a:t>Sesgo a la derecha.</a:t>
            </a: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96D08244-AE74-1068-86CE-B9D49967E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369" y="2337204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rgbClr val="008000"/>
                </a:solidFill>
              </a:rPr>
              <a:t>X</a:t>
            </a:r>
            <a:r>
              <a:rPr lang="en-US" altLang="en-US" sz="2400" b="1" baseline="-25000" dirty="0" err="1">
                <a:solidFill>
                  <a:srgbClr val="008000"/>
                </a:solidFill>
              </a:rPr>
              <a:t>min</a:t>
            </a:r>
            <a:r>
              <a:rPr lang="en-US" altLang="en-US" sz="2400" b="1" dirty="0">
                <a:solidFill>
                  <a:srgbClr val="008000"/>
                </a:solidFill>
              </a:rPr>
              <a:t>         Q</a:t>
            </a:r>
            <a:r>
              <a:rPr lang="en-US" altLang="en-US" sz="2400" b="1" baseline="-25000" dirty="0">
                <a:solidFill>
                  <a:srgbClr val="008000"/>
                </a:solidFill>
              </a:rPr>
              <a:t>1</a:t>
            </a:r>
            <a:r>
              <a:rPr lang="en-US" altLang="en-US" sz="2400" b="1" dirty="0">
                <a:solidFill>
                  <a:srgbClr val="008000"/>
                </a:solidFill>
              </a:rPr>
              <a:t>             Q</a:t>
            </a:r>
            <a:r>
              <a:rPr lang="en-US" altLang="en-US" sz="2400" b="1" baseline="-25000" dirty="0">
                <a:solidFill>
                  <a:srgbClr val="008000"/>
                </a:solidFill>
              </a:rPr>
              <a:t>2</a:t>
            </a:r>
            <a:r>
              <a:rPr lang="en-US" altLang="en-US" sz="2400" b="1" dirty="0">
                <a:solidFill>
                  <a:srgbClr val="008000"/>
                </a:solidFill>
              </a:rPr>
              <a:t> / </a:t>
            </a:r>
            <a:r>
              <a:rPr lang="en-US" altLang="en-US" sz="2400" b="1" dirty="0" err="1">
                <a:solidFill>
                  <a:srgbClr val="008000"/>
                </a:solidFill>
              </a:rPr>
              <a:t>Mediana</a:t>
            </a:r>
            <a:r>
              <a:rPr lang="en-US" altLang="en-US" sz="2400" b="1" dirty="0">
                <a:solidFill>
                  <a:srgbClr val="008000"/>
                </a:solidFill>
              </a:rPr>
              <a:t>  Q</a:t>
            </a:r>
            <a:r>
              <a:rPr lang="en-US" altLang="en-US" sz="2400" b="1" baseline="-25000" dirty="0">
                <a:solidFill>
                  <a:srgbClr val="008000"/>
                </a:solidFill>
              </a:rPr>
              <a:t>3 </a:t>
            </a:r>
            <a:r>
              <a:rPr lang="en-US" altLang="en-US" sz="2400" b="1" dirty="0">
                <a:solidFill>
                  <a:srgbClr val="008000"/>
                </a:solidFill>
              </a:rPr>
              <a:t>        </a:t>
            </a:r>
            <a:r>
              <a:rPr lang="en-US" altLang="en-US" sz="2400" b="1" dirty="0" err="1">
                <a:solidFill>
                  <a:srgbClr val="008000"/>
                </a:solidFill>
              </a:rPr>
              <a:t>X</a:t>
            </a:r>
            <a:r>
              <a:rPr lang="en-US" altLang="en-US" sz="2400" b="1" baseline="-25000" dirty="0" err="1">
                <a:solidFill>
                  <a:srgbClr val="008000"/>
                </a:solidFill>
              </a:rPr>
              <a:t>max</a:t>
            </a:r>
            <a:endParaRPr lang="en-US" altLang="en-US" sz="2400" b="1" dirty="0">
              <a:solidFill>
                <a:srgbClr val="008000"/>
              </a:solidFill>
            </a:endParaRPr>
          </a:p>
        </p:txBody>
      </p:sp>
      <p:sp>
        <p:nvSpPr>
          <p:cNvPr id="64517" name="Oval 7">
            <a:extLst>
              <a:ext uri="{FF2B5EF4-FFF2-40B4-BE49-F238E27FC236}">
                <a16:creationId xmlns:a16="http://schemas.microsoft.com/office/drawing/2014/main" id="{23374B93-D168-9951-EF90-107F06FB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170" y="2959302"/>
            <a:ext cx="533400" cy="533400"/>
          </a:xfrm>
          <a:prstGeom prst="ellipse">
            <a:avLst/>
          </a:prstGeom>
          <a:noFill/>
          <a:ln w="15875">
            <a:solidFill>
              <a:srgbClr val="00E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4518" name="Oval 8">
            <a:extLst>
              <a:ext uri="{FF2B5EF4-FFF2-40B4-BE49-F238E27FC236}">
                <a16:creationId xmlns:a16="http://schemas.microsoft.com/office/drawing/2014/main" id="{BF813B76-AAD4-7794-6668-0D050E4B9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2967039"/>
            <a:ext cx="533400" cy="533400"/>
          </a:xfrm>
          <a:prstGeom prst="ellipse">
            <a:avLst/>
          </a:prstGeom>
          <a:noFill/>
          <a:ln w="15875">
            <a:solidFill>
              <a:srgbClr val="00E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4519" name="Oval 9">
            <a:extLst>
              <a:ext uri="{FF2B5EF4-FFF2-40B4-BE49-F238E27FC236}">
                <a16:creationId xmlns:a16="http://schemas.microsoft.com/office/drawing/2014/main" id="{2710BBCA-D92D-B135-EE38-E718C8F1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792" y="2959302"/>
            <a:ext cx="533400" cy="533400"/>
          </a:xfrm>
          <a:prstGeom prst="ellipse">
            <a:avLst/>
          </a:prstGeom>
          <a:noFill/>
          <a:ln w="15875">
            <a:solidFill>
              <a:srgbClr val="00E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4520" name="Oval 10">
            <a:extLst>
              <a:ext uri="{FF2B5EF4-FFF2-40B4-BE49-F238E27FC236}">
                <a16:creationId xmlns:a16="http://schemas.microsoft.com/office/drawing/2014/main" id="{8C020415-CCF5-9BA8-05AD-0D5247BE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602" y="2951565"/>
            <a:ext cx="533400" cy="533400"/>
          </a:xfrm>
          <a:prstGeom prst="ellipse">
            <a:avLst/>
          </a:prstGeom>
          <a:noFill/>
          <a:ln w="15875">
            <a:solidFill>
              <a:srgbClr val="00E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4521" name="Oval 11">
            <a:extLst>
              <a:ext uri="{FF2B5EF4-FFF2-40B4-BE49-F238E27FC236}">
                <a16:creationId xmlns:a16="http://schemas.microsoft.com/office/drawing/2014/main" id="{5DE87085-1470-A0AD-F83E-7BA8C333E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044" y="2946401"/>
            <a:ext cx="685800" cy="533400"/>
          </a:xfrm>
          <a:prstGeom prst="ellipse">
            <a:avLst/>
          </a:prstGeom>
          <a:noFill/>
          <a:ln w="15875">
            <a:solidFill>
              <a:srgbClr val="00E2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64522" name="Group 23">
            <a:extLst>
              <a:ext uri="{FF2B5EF4-FFF2-40B4-BE49-F238E27FC236}">
                <a16:creationId xmlns:a16="http://schemas.microsoft.com/office/drawing/2014/main" id="{469B0289-ED4E-8832-1722-F25807D1061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657600"/>
            <a:ext cx="7086600" cy="2363788"/>
            <a:chOff x="576" y="2304"/>
            <a:chExt cx="4464" cy="1489"/>
          </a:xfrm>
        </p:grpSpPr>
        <p:sp>
          <p:nvSpPr>
            <p:cNvPr id="64523" name="Text Box 5">
              <a:extLst>
                <a:ext uri="{FF2B5EF4-FFF2-40B4-BE49-F238E27FC236}">
                  <a16:creationId xmlns:a16="http://schemas.microsoft.com/office/drawing/2014/main" id="{9EB3EF8A-ABC1-F7DF-A2DB-5872760283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168"/>
              <a:ext cx="37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336699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00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336699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solidFill>
                    <a:srgbClr val="A50021"/>
                  </a:solidFill>
                </a:rPr>
                <a:t>0   2  3   5                                                              27</a:t>
              </a:r>
            </a:p>
          </p:txBody>
        </p:sp>
        <p:grpSp>
          <p:nvGrpSpPr>
            <p:cNvPr id="64524" name="Group 14">
              <a:extLst>
                <a:ext uri="{FF2B5EF4-FFF2-40B4-BE49-F238E27FC236}">
                  <a16:creationId xmlns:a16="http://schemas.microsoft.com/office/drawing/2014/main" id="{B9562430-DAF6-5BF2-E042-DAC0FEF8B08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6" y="2304"/>
              <a:ext cx="4464" cy="1489"/>
              <a:chOff x="576" y="2304"/>
              <a:chExt cx="4464" cy="1489"/>
            </a:xfrm>
          </p:grpSpPr>
          <p:sp>
            <p:nvSpPr>
              <p:cNvPr id="64525" name="AutoShape 13">
                <a:extLst>
                  <a:ext uri="{FF2B5EF4-FFF2-40B4-BE49-F238E27FC236}">
                    <a16:creationId xmlns:a16="http://schemas.microsoft.com/office/drawing/2014/main" id="{FB6E45C6-AB41-8033-F390-A6FDE32BD01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76" y="2304"/>
                <a:ext cx="4464" cy="1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  <p:sp>
            <p:nvSpPr>
              <p:cNvPr id="64526" name="Rectangle 15">
                <a:extLst>
                  <a:ext uri="{FF2B5EF4-FFF2-40B4-BE49-F238E27FC236}">
                    <a16:creationId xmlns:a16="http://schemas.microsoft.com/office/drawing/2014/main" id="{A37B3368-7B82-6B6F-BD90-04EF3560F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9" y="2486"/>
                <a:ext cx="41" cy="634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527" name="Rectangle 16">
                <a:extLst>
                  <a:ext uri="{FF2B5EF4-FFF2-40B4-BE49-F238E27FC236}">
                    <a16:creationId xmlns:a16="http://schemas.microsoft.com/office/drawing/2014/main" id="{A19A527C-5D2C-AC3A-5AC8-4F27722AC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789"/>
                <a:ext cx="3531" cy="33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528" name="Rectangle 17">
                <a:extLst>
                  <a:ext uri="{FF2B5EF4-FFF2-40B4-BE49-F238E27FC236}">
                    <a16:creationId xmlns:a16="http://schemas.microsoft.com/office/drawing/2014/main" id="{A91B1119-25EB-3DD6-40EF-D33A4D7C3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2503"/>
                <a:ext cx="40" cy="634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529" name="Rectangle 18">
                <a:extLst>
                  <a:ext uri="{FF2B5EF4-FFF2-40B4-BE49-F238E27FC236}">
                    <a16:creationId xmlns:a16="http://schemas.microsoft.com/office/drawing/2014/main" id="{60CF4E54-8EC2-AC98-B369-A51B42C81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2503"/>
                <a:ext cx="383" cy="634"/>
              </a:xfrm>
              <a:prstGeom prst="rect">
                <a:avLst/>
              </a:prstGeom>
              <a:solidFill>
                <a:srgbClr val="FF9B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530" name="Freeform 19">
                <a:extLst>
                  <a:ext uri="{FF2B5EF4-FFF2-40B4-BE49-F238E27FC236}">
                    <a16:creationId xmlns:a16="http://schemas.microsoft.com/office/drawing/2014/main" id="{0AB4F09D-38CE-206A-F3FA-4A21F3673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" y="2486"/>
                <a:ext cx="416" cy="662"/>
              </a:xfrm>
              <a:custGeom>
                <a:avLst/>
                <a:gdLst>
                  <a:gd name="T0" fmla="*/ 20 w 416"/>
                  <a:gd name="T1" fmla="*/ 629 h 662"/>
                  <a:gd name="T2" fmla="*/ 376 w 416"/>
                  <a:gd name="T3" fmla="*/ 629 h 662"/>
                  <a:gd name="T4" fmla="*/ 376 w 416"/>
                  <a:gd name="T5" fmla="*/ 33 h 662"/>
                  <a:gd name="T6" fmla="*/ 20 w 416"/>
                  <a:gd name="T7" fmla="*/ 33 h 662"/>
                  <a:gd name="T8" fmla="*/ 20 w 416"/>
                  <a:gd name="T9" fmla="*/ 0 h 662"/>
                  <a:gd name="T10" fmla="*/ 416 w 416"/>
                  <a:gd name="T11" fmla="*/ 0 h 662"/>
                  <a:gd name="T12" fmla="*/ 416 w 416"/>
                  <a:gd name="T13" fmla="*/ 662 h 662"/>
                  <a:gd name="T14" fmla="*/ 0 w 416"/>
                  <a:gd name="T15" fmla="*/ 662 h 662"/>
                  <a:gd name="T16" fmla="*/ 0 w 416"/>
                  <a:gd name="T17" fmla="*/ 645 h 662"/>
                  <a:gd name="T18" fmla="*/ 20 w 416"/>
                  <a:gd name="T19" fmla="*/ 629 h 6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6" h="662">
                    <a:moveTo>
                      <a:pt x="20" y="629"/>
                    </a:moveTo>
                    <a:lnTo>
                      <a:pt x="376" y="629"/>
                    </a:lnTo>
                    <a:lnTo>
                      <a:pt x="376" y="33"/>
                    </a:lnTo>
                    <a:lnTo>
                      <a:pt x="20" y="33"/>
                    </a:lnTo>
                    <a:lnTo>
                      <a:pt x="20" y="0"/>
                    </a:lnTo>
                    <a:lnTo>
                      <a:pt x="416" y="0"/>
                    </a:lnTo>
                    <a:lnTo>
                      <a:pt x="416" y="662"/>
                    </a:lnTo>
                    <a:lnTo>
                      <a:pt x="0" y="662"/>
                    </a:lnTo>
                    <a:lnTo>
                      <a:pt x="0" y="645"/>
                    </a:lnTo>
                    <a:lnTo>
                      <a:pt x="20" y="629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  <p:sp>
            <p:nvSpPr>
              <p:cNvPr id="64531" name="Freeform 20">
                <a:extLst>
                  <a:ext uri="{FF2B5EF4-FFF2-40B4-BE49-F238E27FC236}">
                    <a16:creationId xmlns:a16="http://schemas.microsoft.com/office/drawing/2014/main" id="{577E10E4-038C-BA4D-6BF3-B0E5E50F1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" y="2486"/>
                <a:ext cx="41" cy="645"/>
              </a:xfrm>
              <a:custGeom>
                <a:avLst/>
                <a:gdLst>
                  <a:gd name="T0" fmla="*/ 41 w 41"/>
                  <a:gd name="T1" fmla="*/ 17 h 645"/>
                  <a:gd name="T2" fmla="*/ 41 w 41"/>
                  <a:gd name="T3" fmla="*/ 645 h 645"/>
                  <a:gd name="T4" fmla="*/ 0 w 41"/>
                  <a:gd name="T5" fmla="*/ 645 h 645"/>
                  <a:gd name="T6" fmla="*/ 0 w 41"/>
                  <a:gd name="T7" fmla="*/ 0 h 645"/>
                  <a:gd name="T8" fmla="*/ 20 w 41"/>
                  <a:gd name="T9" fmla="*/ 0 h 645"/>
                  <a:gd name="T10" fmla="*/ 41 w 41"/>
                  <a:gd name="T11" fmla="*/ 17 h 6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1" h="645">
                    <a:moveTo>
                      <a:pt x="41" y="17"/>
                    </a:moveTo>
                    <a:lnTo>
                      <a:pt x="41" y="645"/>
                    </a:lnTo>
                    <a:lnTo>
                      <a:pt x="0" y="645"/>
                    </a:lnTo>
                    <a:lnTo>
                      <a:pt x="0" y="0"/>
                    </a:lnTo>
                    <a:lnTo>
                      <a:pt x="20" y="0"/>
                    </a:lnTo>
                    <a:lnTo>
                      <a:pt x="41" y="17"/>
                    </a:lnTo>
                    <a:close/>
                  </a:path>
                </a:pathLst>
              </a:cu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  <p:sp>
            <p:nvSpPr>
              <p:cNvPr id="64532" name="Rectangle 21">
                <a:extLst>
                  <a:ext uri="{FF2B5EF4-FFF2-40B4-BE49-F238E27FC236}">
                    <a16:creationId xmlns:a16="http://schemas.microsoft.com/office/drawing/2014/main" id="{2EF7C485-2C53-BCBB-9E72-310E1653BF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" y="2503"/>
                <a:ext cx="40" cy="634"/>
              </a:xfrm>
              <a:prstGeom prst="rect">
                <a:avLst/>
              </a:prstGeom>
              <a:solidFill>
                <a:srgbClr val="1C1C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4533" name="Rectangle 22">
                <a:extLst>
                  <a:ext uri="{FF2B5EF4-FFF2-40B4-BE49-F238E27FC236}">
                    <a16:creationId xmlns:a16="http://schemas.microsoft.com/office/drawing/2014/main" id="{CBCE69F1-7B9D-6AD2-5380-77E70BA6D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7" y="3219"/>
                <a:ext cx="3216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en-US" sz="2200">
                    <a:solidFill>
                      <a:srgbClr val="FFFFFF"/>
                    </a:solidFill>
                  </a:rPr>
                  <a:t>    0   2 3  5                                           27</a:t>
                </a:r>
                <a:endParaRPr lang="en-US" altLang="en-US"/>
              </a:p>
            </p:txBody>
          </p:sp>
        </p:grp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13146E5-2BC3-CF40-AA34-BED45B10FF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8463"/>
            <a:ext cx="7383463" cy="990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s-CO" altLang="en-US" sz="2900" b="1" dirty="0">
                <a:solidFill>
                  <a:schemeClr val="bg1"/>
                </a:solidFill>
                <a:latin typeface="Montserrat ExtraBold"/>
              </a:rPr>
              <a:t>Medidas Descriptivas para una Población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67814A5-4D4B-DD97-4D67-756B2D9D48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eaLnBrk="1" hangingPunct="1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Los estadísticos descriptivos discutidos anteriormente </a:t>
            </a:r>
            <a:r>
              <a:rPr lang="es-CO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describen una muestra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pero </a:t>
            </a:r>
            <a:r>
              <a:rPr lang="es-CO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no a la población</a:t>
            </a:r>
            <a:r>
              <a:rPr lang="es-CO" alt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Las medidas que describen a una población se llaman </a:t>
            </a:r>
            <a:r>
              <a:rPr lang="es-CO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parámetros</a:t>
            </a:r>
            <a:r>
              <a:rPr lang="es-CO" altLang="en-US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. 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Utilizamos letras griegas para referirnos a ellos. 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buClr>
                <a:schemeClr val="bg1"/>
              </a:buClr>
              <a:buFont typeface="Wingdings" panose="05000000000000000000" pitchFamily="2" charset="2"/>
              <a:buChar char="§"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Los parámetros más importantes son: la media, mediana, y desviación estándar.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50431A-07CC-1468-1578-689E944625F3}"/>
              </a:ext>
            </a:extLst>
          </p:cNvPr>
          <p:cNvCxnSpPr>
            <a:cxnSpLocks/>
          </p:cNvCxnSpPr>
          <p:nvPr/>
        </p:nvCxnSpPr>
        <p:spPr>
          <a:xfrm>
            <a:off x="0" y="1386190"/>
            <a:ext cx="82888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8B4428C-407E-8EF4-B832-A3973F560C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34975"/>
            <a:ext cx="7668883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s-CO" altLang="en-US" sz="3200" b="1" u="sng" dirty="0">
                <a:solidFill>
                  <a:schemeClr val="bg1"/>
                </a:solidFill>
                <a:latin typeface="Montserrat ExtraBold" panose="00000900000000000000" pitchFamily="2" charset="0"/>
              </a:rPr>
              <a:t>Notación</a:t>
            </a:r>
            <a:r>
              <a:rPr lang="es-CO" altLang="en-US" sz="32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: estadísticos muestrales vs. parámetros poblacionales</a:t>
            </a:r>
          </a:p>
        </p:txBody>
      </p:sp>
      <p:graphicFrame>
        <p:nvGraphicFramePr>
          <p:cNvPr id="201731" name="Group 3">
            <a:extLst>
              <a:ext uri="{FF2B5EF4-FFF2-40B4-BE49-F238E27FC236}">
                <a16:creationId xmlns:a16="http://schemas.microsoft.com/office/drawing/2014/main" id="{F3A58196-098A-353B-50EE-BCC1CF60BF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10471690"/>
              </p:ext>
            </p:extLst>
          </p:nvPr>
        </p:nvGraphicFramePr>
        <p:xfrm>
          <a:off x="2781300" y="2227053"/>
          <a:ext cx="6629400" cy="3657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O" altLang="en-US" sz="24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Medida</a:t>
                      </a:r>
                      <a:endParaRPr kumimoji="0" lang="es-CO" altLang="en-US" sz="2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O" altLang="en-US" sz="24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Parámetro poblacional</a:t>
                      </a:r>
                      <a:endParaRPr kumimoji="0" lang="es-CO" altLang="en-US" sz="2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O" altLang="en-US" sz="24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Estadístico </a:t>
                      </a:r>
                      <a:r>
                        <a:rPr kumimoji="0" lang="es-CO" altLang="en-US" sz="2400" b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muestral</a:t>
                      </a:r>
                      <a:endParaRPr kumimoji="0" lang="es-CO" altLang="en-US" sz="2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O" altLang="en-US" sz="24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Media</a:t>
                      </a:r>
                      <a:endParaRPr kumimoji="0" lang="es-CO" altLang="en-US" sz="2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CO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CO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O" altLang="en-US" sz="24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Varianza</a:t>
                      </a:r>
                      <a:endParaRPr kumimoji="0" lang="es-CO" altLang="en-US" sz="2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CO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CO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O" altLang="en-US" sz="2400" b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ontserrat" panose="00000500000000000000" pitchFamily="2" charset="0"/>
                        </a:rPr>
                        <a:t>Desviación estándar</a:t>
                      </a:r>
                      <a:endParaRPr kumimoji="0" lang="es-CO" altLang="en-US" sz="24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CO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8000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336699"/>
                        </a:buClr>
                        <a:buSzPct val="5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CO" altLang="en-US" sz="24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ontserrat" panose="00000500000000000000" pitchFamily="2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585" name="Rectangle 25">
            <a:extLst>
              <a:ext uri="{FF2B5EF4-FFF2-40B4-BE49-F238E27FC236}">
                <a16:creationId xmlns:a16="http://schemas.microsoft.com/office/drawing/2014/main" id="{0FDE7068-C135-44F7-0DF4-17A3BCF38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86" name="Object 14">
                <a:extLst>
                  <a:ext uri="{FF2B5EF4-FFF2-40B4-BE49-F238E27FC236}">
                    <a16:creationId xmlns:a16="http://schemas.microsoft.com/office/drawing/2014/main" id="{9FF3C9DB-A62E-FE7F-E9E4-A747368A0A61}"/>
                  </a:ext>
                </a:extLst>
              </p:cNvPr>
              <p:cNvSpPr txBox="1"/>
              <p:nvPr/>
            </p:nvSpPr>
            <p:spPr bwMode="auto">
              <a:xfrm>
                <a:off x="8128000" y="3359721"/>
                <a:ext cx="482600" cy="53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DE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</m:oMath>
                  </m:oMathPara>
                </a14:m>
                <a:endParaRPr lang="en-DE" sz="4000" dirty="0"/>
              </a:p>
            </p:txBody>
          </p:sp>
        </mc:Choice>
        <mc:Fallback xmlns="">
          <p:sp>
            <p:nvSpPr>
              <p:cNvPr id="66586" name="Object 14">
                <a:extLst>
                  <a:ext uri="{FF2B5EF4-FFF2-40B4-BE49-F238E27FC236}">
                    <a16:creationId xmlns:a16="http://schemas.microsoft.com/office/drawing/2014/main" id="{9FF3C9DB-A62E-FE7F-E9E4-A747368A0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0" y="3359721"/>
                <a:ext cx="482600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87" name="Rectangle 27">
            <a:extLst>
              <a:ext uri="{FF2B5EF4-FFF2-40B4-BE49-F238E27FC236}">
                <a16:creationId xmlns:a16="http://schemas.microsoft.com/office/drawing/2014/main" id="{FA7215A1-EC93-C0A1-1279-E699DE72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66589" name="Rectangle 29">
            <a:extLst>
              <a:ext uri="{FF2B5EF4-FFF2-40B4-BE49-F238E27FC236}">
                <a16:creationId xmlns:a16="http://schemas.microsoft.com/office/drawing/2014/main" id="{54E92229-89F4-8879-A3E0-E30C7343E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076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90" name="Object 16">
                <a:extLst>
                  <a:ext uri="{FF2B5EF4-FFF2-40B4-BE49-F238E27FC236}">
                    <a16:creationId xmlns:a16="http://schemas.microsoft.com/office/drawing/2014/main" id="{E7A1889F-CE8F-016A-B25B-BEE6BAB1F4A6}"/>
                  </a:ext>
                </a:extLst>
              </p:cNvPr>
              <p:cNvSpPr txBox="1"/>
              <p:nvPr/>
            </p:nvSpPr>
            <p:spPr bwMode="auto">
              <a:xfrm>
                <a:off x="8060267" y="4992478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DE" sz="4000" dirty="0"/>
              </a:p>
            </p:txBody>
          </p:sp>
        </mc:Choice>
        <mc:Fallback xmlns="">
          <p:sp>
            <p:nvSpPr>
              <p:cNvPr id="66590" name="Object 16">
                <a:extLst>
                  <a:ext uri="{FF2B5EF4-FFF2-40B4-BE49-F238E27FC236}">
                    <a16:creationId xmlns:a16="http://schemas.microsoft.com/office/drawing/2014/main" id="{E7A1889F-CE8F-016A-B25B-BEE6BAB1F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0267" y="4992478"/>
                <a:ext cx="457200" cy="457200"/>
              </a:xfrm>
              <a:prstGeom prst="rect">
                <a:avLst/>
              </a:prstGeom>
              <a:blipFill>
                <a:blip r:embed="rId5"/>
                <a:stretch>
                  <a:fillRect b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91" name="Rectangle 31">
            <a:extLst>
              <a:ext uri="{FF2B5EF4-FFF2-40B4-BE49-F238E27FC236}">
                <a16:creationId xmlns:a16="http://schemas.microsoft.com/office/drawing/2014/main" id="{721C020D-9EB7-6989-A6A5-A560DD91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172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92" name="Object 17">
                <a:extLst>
                  <a:ext uri="{FF2B5EF4-FFF2-40B4-BE49-F238E27FC236}">
                    <a16:creationId xmlns:a16="http://schemas.microsoft.com/office/drawing/2014/main" id="{2A43A538-8D86-28C2-9CA0-F84D3CAC55E9}"/>
                  </a:ext>
                </a:extLst>
              </p:cNvPr>
              <p:cNvSpPr txBox="1"/>
              <p:nvPr/>
            </p:nvSpPr>
            <p:spPr bwMode="auto">
              <a:xfrm>
                <a:off x="5840412" y="3212968"/>
                <a:ext cx="358775" cy="38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592" name="Object 17">
                <a:extLst>
                  <a:ext uri="{FF2B5EF4-FFF2-40B4-BE49-F238E27FC236}">
                    <a16:creationId xmlns:a16="http://schemas.microsoft.com/office/drawing/2014/main" id="{2A43A538-8D86-28C2-9CA0-F84D3CAC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0412" y="3212968"/>
                <a:ext cx="358775" cy="381000"/>
              </a:xfrm>
              <a:prstGeom prst="rect">
                <a:avLst/>
              </a:prstGeom>
              <a:blipFill>
                <a:blip r:embed="rId6"/>
                <a:stretch>
                  <a:fillRect r="-1695" b="-6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93" name="Rectangle 33">
            <a:extLst>
              <a:ext uri="{FF2B5EF4-FFF2-40B4-BE49-F238E27FC236}">
                <a16:creationId xmlns:a16="http://schemas.microsoft.com/office/drawing/2014/main" id="{340C5DF6-5877-0E3E-4C74-F742CE31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09815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94" name="Object 18">
                <a:extLst>
                  <a:ext uri="{FF2B5EF4-FFF2-40B4-BE49-F238E27FC236}">
                    <a16:creationId xmlns:a16="http://schemas.microsoft.com/office/drawing/2014/main" id="{3D9D7643-25AE-07CF-00C9-AE07DCE18D9D}"/>
                  </a:ext>
                </a:extLst>
              </p:cNvPr>
              <p:cNvSpPr txBox="1"/>
              <p:nvPr/>
            </p:nvSpPr>
            <p:spPr bwMode="auto">
              <a:xfrm>
                <a:off x="5781854" y="4166846"/>
                <a:ext cx="628291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DE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4000" dirty="0"/>
              </a:p>
            </p:txBody>
          </p:sp>
        </mc:Choice>
        <mc:Fallback xmlns="">
          <p:sp>
            <p:nvSpPr>
              <p:cNvPr id="66594" name="Object 18">
                <a:extLst>
                  <a:ext uri="{FF2B5EF4-FFF2-40B4-BE49-F238E27FC236}">
                    <a16:creationId xmlns:a16="http://schemas.microsoft.com/office/drawing/2014/main" id="{3D9D7643-25AE-07CF-00C9-AE07DCE18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1854" y="4166846"/>
                <a:ext cx="628291" cy="457200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95" name="Rectangle 35">
            <a:extLst>
              <a:ext uri="{FF2B5EF4-FFF2-40B4-BE49-F238E27FC236}">
                <a16:creationId xmlns:a16="http://schemas.microsoft.com/office/drawing/2014/main" id="{356EC00D-0113-BE15-2749-F106D83E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31267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96" name="Object 19">
                <a:extLst>
                  <a:ext uri="{FF2B5EF4-FFF2-40B4-BE49-F238E27FC236}">
                    <a16:creationId xmlns:a16="http://schemas.microsoft.com/office/drawing/2014/main" id="{61AF4705-6808-4754-794F-A919318EFC2F}"/>
                  </a:ext>
                </a:extLst>
              </p:cNvPr>
              <p:cNvSpPr txBox="1"/>
              <p:nvPr/>
            </p:nvSpPr>
            <p:spPr bwMode="auto">
              <a:xfrm>
                <a:off x="5796949" y="5038725"/>
                <a:ext cx="304800" cy="285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DE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E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596" name="Object 19">
                <a:extLst>
                  <a:ext uri="{FF2B5EF4-FFF2-40B4-BE49-F238E27FC236}">
                    <a16:creationId xmlns:a16="http://schemas.microsoft.com/office/drawing/2014/main" id="{61AF4705-6808-4754-794F-A919318EF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949" y="5038725"/>
                <a:ext cx="304800" cy="285750"/>
              </a:xfrm>
              <a:prstGeom prst="rect">
                <a:avLst/>
              </a:prstGeom>
              <a:blipFill>
                <a:blip r:embed="rId8"/>
                <a:stretch>
                  <a:fillRect r="-26000" b="-86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2BC979-AE29-509F-F642-CA163CA4655B}"/>
              </a:ext>
            </a:extLst>
          </p:cNvPr>
          <p:cNvCxnSpPr>
            <a:cxnSpLocks/>
          </p:cNvCxnSpPr>
          <p:nvPr/>
        </p:nvCxnSpPr>
        <p:spPr>
          <a:xfrm>
            <a:off x="0" y="1386190"/>
            <a:ext cx="82888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9610F9B8-79A2-3FF8-E421-81BEFC37F600}"/>
                  </a:ext>
                </a:extLst>
              </p:cNvPr>
              <p:cNvSpPr txBox="1"/>
              <p:nvPr/>
            </p:nvSpPr>
            <p:spPr bwMode="auto">
              <a:xfrm>
                <a:off x="8060267" y="4192634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s-CO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DE" sz="4000" dirty="0"/>
              </a:p>
            </p:txBody>
          </p:sp>
        </mc:Choice>
        <mc:Fallback xmlns="">
          <p:sp>
            <p:nvSpPr>
              <p:cNvPr id="13" name="Object 16">
                <a:extLst>
                  <a:ext uri="{FF2B5EF4-FFF2-40B4-BE49-F238E27FC236}">
                    <a16:creationId xmlns:a16="http://schemas.microsoft.com/office/drawing/2014/main" id="{9610F9B8-79A2-3FF8-E421-81BEFC37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60267" y="4192634"/>
                <a:ext cx="457200" cy="457200"/>
              </a:xfrm>
              <a:prstGeom prst="rect">
                <a:avLst/>
              </a:prstGeom>
              <a:blipFill>
                <a:blip r:embed="rId9"/>
                <a:stretch>
                  <a:fillRect r="-26667" b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45F9719-A948-C53F-4FE8-A89BCF4D8E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9699"/>
            <a:ext cx="9067800" cy="990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10000"/>
              </a:lnSpc>
            </a:pPr>
            <a:r>
              <a:rPr lang="es-CO" altLang="en-US" sz="3600" b="1" dirty="0">
                <a:solidFill>
                  <a:schemeClr val="bg1"/>
                </a:solidFill>
                <a:latin typeface="Montserrat ExtraBold"/>
              </a:rPr>
              <a:t>Medidas de Tendencia Central: </a:t>
            </a:r>
            <a:r>
              <a:rPr lang="es-CO" altLang="en-US" sz="36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Media (</a:t>
            </a:r>
            <a:r>
              <a:rPr lang="es-CO" altLang="en-US" sz="3600" b="1" u="sng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Average</a:t>
            </a:r>
            <a:r>
              <a:rPr lang="es-CO" altLang="en-US" sz="36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B5AE89D-ADDC-B1A7-D026-F88A2399EA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81400" y="1565424"/>
            <a:ext cx="8382000" cy="4532313"/>
          </a:xfrm>
        </p:spPr>
        <p:txBody>
          <a:bodyPr/>
          <a:lstStyle/>
          <a:p>
            <a:pPr eaLnBrk="1" hangingPunct="1"/>
            <a:r>
              <a:rPr lang="es-CO" altLang="en-US" dirty="0">
                <a:solidFill>
                  <a:schemeClr val="bg1"/>
                </a:solidFill>
                <a:latin typeface="Montserrat"/>
              </a:rPr>
              <a:t>La media es la medida más común de tendencia central:</a:t>
            </a:r>
          </a:p>
          <a:p>
            <a:pPr eaLnBrk="1" hangingPunct="1"/>
            <a:endParaRPr lang="es-CO" altLang="en-US" dirty="0">
              <a:solidFill>
                <a:schemeClr val="bg1"/>
              </a:solidFill>
              <a:latin typeface="Montserrat"/>
            </a:endParaRPr>
          </a:p>
          <a:p>
            <a:pPr lvl="1" eaLnBrk="1" hangingPunct="1"/>
            <a:r>
              <a:rPr lang="es-CO" altLang="en-US" dirty="0">
                <a:solidFill>
                  <a:schemeClr val="bg1"/>
                </a:solidFill>
                <a:latin typeface="Montserrat"/>
              </a:rPr>
              <a:t>Para una muestra de tamaño n:</a:t>
            </a: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2D80EB80-46BD-0DE3-F703-866A2587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5884863"/>
            <a:ext cx="23622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 dirty="0" err="1">
                <a:latin typeface="Montserrat"/>
              </a:rPr>
              <a:t>Tamaño</a:t>
            </a:r>
            <a:r>
              <a:rPr lang="en-US" altLang="en-US" sz="2000" dirty="0">
                <a:latin typeface="Montserrat"/>
              </a:rPr>
              <a:t> </a:t>
            </a:r>
            <a:r>
              <a:rPr lang="en-US" altLang="en-US" sz="2000" dirty="0" err="1">
                <a:latin typeface="Montserrat"/>
              </a:rPr>
              <a:t>muestra</a:t>
            </a:r>
            <a:endParaRPr lang="en-US" altLang="en-US" sz="2000" dirty="0">
              <a:latin typeface="Montserrat"/>
            </a:endParaRP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CB5E7C45-5144-A14C-0045-5243DFF33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81400"/>
            <a:ext cx="1981200" cy="914400"/>
          </a:xfrm>
          <a:prstGeom prst="line">
            <a:avLst/>
          </a:prstGeom>
          <a:ln w="28575"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Object 4">
                <a:extLst>
                  <a:ext uri="{FF2B5EF4-FFF2-40B4-BE49-F238E27FC236}">
                    <a16:creationId xmlns:a16="http://schemas.microsoft.com/office/drawing/2014/main" id="{0D08DAE2-497B-89A1-1C56-9B0688B3A848}"/>
                  </a:ext>
                </a:extLst>
              </p:cNvPr>
              <p:cNvSpPr txBox="1"/>
              <p:nvPr/>
            </p:nvSpPr>
            <p:spPr bwMode="auto">
              <a:xfrm>
                <a:off x="3293535" y="4519762"/>
                <a:ext cx="5918196" cy="157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s-419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bar>
                      <m:r>
                        <a:rPr lang="es-419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419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s-419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419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419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s-419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419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750" name="Object 4">
                <a:extLst>
                  <a:ext uri="{FF2B5EF4-FFF2-40B4-BE49-F238E27FC236}">
                    <a16:creationId xmlns:a16="http://schemas.microsoft.com/office/drawing/2014/main" id="{0D08DAE2-497B-89A1-1C56-9B0688B3A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3535" y="4519762"/>
                <a:ext cx="5918196" cy="1570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719" name="Text Box 7">
            <a:extLst>
              <a:ext uri="{FF2B5EF4-FFF2-40B4-BE49-F238E27FC236}">
                <a16:creationId xmlns:a16="http://schemas.microsoft.com/office/drawing/2014/main" id="{32994C30-7B86-96FB-1708-542686567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86735"/>
            <a:ext cx="3073400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dirty="0" err="1">
                <a:latin typeface="Montserrat"/>
              </a:rPr>
              <a:t>Valores</a:t>
            </a:r>
            <a:r>
              <a:rPr lang="en-US" altLang="en-US" sz="2000" dirty="0">
                <a:latin typeface="Montserrat"/>
              </a:rPr>
              <a:t> </a:t>
            </a:r>
            <a:r>
              <a:rPr lang="en-US" altLang="en-US" sz="2000" dirty="0" err="1">
                <a:latin typeface="Montserrat"/>
              </a:rPr>
              <a:t>observados</a:t>
            </a:r>
            <a:endParaRPr lang="en-US" altLang="en-US" sz="2000" dirty="0">
              <a:latin typeface="Montserrat"/>
            </a:endParaRPr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58863B10-D329-23B7-7643-1A1F7D1634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86800" y="4800600"/>
            <a:ext cx="533400" cy="0"/>
          </a:xfrm>
          <a:prstGeom prst="line">
            <a:avLst/>
          </a:prstGeom>
          <a:ln w="28575"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87860327-5F6B-BA03-094F-09373DDC2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4800600"/>
            <a:ext cx="0" cy="990600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15722" name="Rectangle 10">
            <a:extLst>
              <a:ext uri="{FF2B5EF4-FFF2-40B4-BE49-F238E27FC236}">
                <a16:creationId xmlns:a16="http://schemas.microsoft.com/office/drawing/2014/main" id="{9BA5628A-915F-7356-E7A6-217C5920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3352801"/>
            <a:ext cx="215475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latin typeface="Montserrat"/>
              </a:rPr>
              <a:t>Valor </a:t>
            </a:r>
            <a:r>
              <a:rPr lang="en-US" altLang="en-US" sz="2000" dirty="0" err="1">
                <a:latin typeface="Montserrat"/>
              </a:rPr>
              <a:t>número</a:t>
            </a:r>
            <a:r>
              <a:rPr lang="en-US" altLang="en-US" sz="2000" dirty="0">
                <a:latin typeface="Montserrat"/>
              </a:rPr>
              <a:t> </a:t>
            </a:r>
            <a:r>
              <a:rPr lang="en-US" altLang="en-US" sz="2000" dirty="0" err="1">
                <a:latin typeface="Montserrat"/>
              </a:rPr>
              <a:t>i</a:t>
            </a:r>
            <a:r>
              <a:rPr lang="en-US" altLang="en-US" sz="2000" dirty="0">
                <a:latin typeface="Montserrat"/>
              </a:rPr>
              <a:t> </a:t>
            </a:r>
          </a:p>
        </p:txBody>
      </p:sp>
      <p:sp>
        <p:nvSpPr>
          <p:cNvPr id="31755" name="Line 11">
            <a:extLst>
              <a:ext uri="{FF2B5EF4-FFF2-40B4-BE49-F238E27FC236}">
                <a16:creationId xmlns:a16="http://schemas.microsoft.com/office/drawing/2014/main" id="{72D76EC7-980E-E5EA-D62A-CB50AAEDC6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067" y="5562600"/>
            <a:ext cx="753533" cy="314326"/>
          </a:xfrm>
          <a:prstGeom prst="line">
            <a:avLst/>
          </a:prstGeom>
          <a:ln w="28575"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15724" name="Text Box 12">
            <a:extLst>
              <a:ext uri="{FF2B5EF4-FFF2-40B4-BE49-F238E27FC236}">
                <a16:creationId xmlns:a16="http://schemas.microsoft.com/office/drawing/2014/main" id="{C320B32A-721F-57C9-9712-D1FB81675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81400"/>
            <a:ext cx="2286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1800" dirty="0">
                <a:latin typeface="Montserrat"/>
              </a:rPr>
              <a:t>Media (</a:t>
            </a:r>
            <a:r>
              <a:rPr lang="en-US" altLang="en-US" sz="1800" dirty="0" err="1">
                <a:latin typeface="Montserrat"/>
              </a:rPr>
              <a:t>muestral</a:t>
            </a:r>
            <a:r>
              <a:rPr lang="en-US" altLang="en-US" sz="1800" dirty="0">
                <a:latin typeface="Montserrat"/>
              </a:rPr>
              <a:t>)</a:t>
            </a:r>
            <a:r>
              <a:rPr lang="en-US" altLang="en-US" sz="1800" dirty="0">
                <a:solidFill>
                  <a:schemeClr val="bg1"/>
                </a:solidFill>
                <a:latin typeface="Montserrat"/>
              </a:rPr>
              <a:t>)</a:t>
            </a:r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BDBFA701-4DE8-BDFC-E90B-7AA01475E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62400"/>
            <a:ext cx="990600" cy="685800"/>
          </a:xfrm>
          <a:prstGeom prst="line">
            <a:avLst/>
          </a:prstGeom>
          <a:ln w="28575"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5263885D-A7BE-47D8-A072-ABF91AB0A7FA}"/>
              </a:ext>
            </a:extLst>
          </p:cNvPr>
          <p:cNvCxnSpPr>
            <a:cxnSpLocks/>
          </p:cNvCxnSpPr>
          <p:nvPr/>
        </p:nvCxnSpPr>
        <p:spPr>
          <a:xfrm flipV="1">
            <a:off x="0" y="1471762"/>
            <a:ext cx="9414933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31749" grpId="0" animBg="1"/>
      <p:bldP spid="31750" grpId="0"/>
      <p:bldP spid="115719" grpId="0" animBg="1"/>
      <p:bldP spid="31752" grpId="0" animBg="1"/>
      <p:bldP spid="31753" grpId="0" animBg="1"/>
      <p:bldP spid="115722" grpId="0" animBg="1"/>
      <p:bldP spid="31755" grpId="0" animBg="1"/>
      <p:bldP spid="115724" grpId="0" animBg="1"/>
      <p:bldP spid="317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776DC012-A6FC-FD78-C4EA-173D442D28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077200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Medidas de la Relación entre Dos Variables</a:t>
            </a:r>
            <a:endParaRPr lang="es-CO" altLang="en-US" sz="3200" b="1" u="sng" dirty="0">
              <a:solidFill>
                <a:schemeClr val="bg1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2E2FEB63-765B-F2A1-1956-CF6CF991F6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Como vimos, los gráficos de dispersión nos ayudan a visualizar y examinar la relación entre dos variables numéricas. </a:t>
            </a:r>
          </a:p>
          <a:p>
            <a:pPr marL="0" indent="0">
              <a:buNone/>
              <a:defRPr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None/>
              <a:defRPr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Ahora vamos a discutir dos medidas cuantitativas de dichas relación: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s-CO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 eaLnBrk="1" hangingPunct="1">
              <a:defRPr/>
            </a:pPr>
            <a:r>
              <a:rPr lang="es-CO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La Covarianza</a:t>
            </a:r>
          </a:p>
          <a:p>
            <a:pPr lvl="1" eaLnBrk="1" hangingPunct="1">
              <a:defRPr/>
            </a:pPr>
            <a:endParaRPr lang="es-CO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 eaLnBrk="1" hangingPunct="1">
              <a:defRPr/>
            </a:pPr>
            <a:r>
              <a:rPr lang="es-CO" altLang="en-US" dirty="0">
                <a:solidFill>
                  <a:schemeClr val="bg1"/>
                </a:solidFill>
                <a:latin typeface="Montserrat" panose="00000500000000000000" pitchFamily="2" charset="0"/>
              </a:rPr>
              <a:t>El Coeficiente de Correlación.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EEDD88-3290-F52B-5A41-A2B47B8E5756}"/>
              </a:ext>
            </a:extLst>
          </p:cNvPr>
          <p:cNvCxnSpPr>
            <a:cxnSpLocks/>
          </p:cNvCxnSpPr>
          <p:nvPr/>
        </p:nvCxnSpPr>
        <p:spPr>
          <a:xfrm>
            <a:off x="0" y="1386190"/>
            <a:ext cx="828886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B547979-4E1F-CFED-F396-BA9AB66359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8925"/>
            <a:ext cx="7383463" cy="990600"/>
          </a:xfrm>
        </p:spPr>
        <p:txBody>
          <a:bodyPr/>
          <a:lstStyle/>
          <a:p>
            <a:pPr eaLnBrk="1" hangingPunct="1"/>
            <a:r>
              <a:rPr lang="es-CO" altLang="en-US" sz="3200" b="1">
                <a:solidFill>
                  <a:schemeClr val="bg1"/>
                </a:solidFill>
                <a:latin typeface="Montserrat" panose="00000500000000000000" pitchFamily="2" charset="0"/>
              </a:rPr>
              <a:t>Covarianza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F3E27FE-DAC4-2372-A550-E3BE888400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94625" y="1528313"/>
            <a:ext cx="8077200" cy="4760913"/>
          </a:xfrm>
        </p:spPr>
        <p:txBody>
          <a:bodyPr/>
          <a:lstStyle/>
          <a:p>
            <a:pPr eaLnBrk="1" hangingPunct="1"/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La covarianza mide qué tan fuerte es la relación (lineal) de </a:t>
            </a:r>
            <a:r>
              <a:rPr lang="es-CO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dos variables numéricas 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(X &amp; Y).</a:t>
            </a:r>
          </a:p>
          <a:p>
            <a:pPr eaLnBrk="1" hangingPunct="1"/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La covarianza muestral:</a:t>
            </a:r>
          </a:p>
          <a:p>
            <a:pPr eaLnBrk="1" hangingPunct="1"/>
            <a:endParaRPr lang="es-CO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endParaRPr lang="es-CO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endParaRPr lang="es-CO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endParaRPr lang="es-CO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/>
            <a:endParaRPr lang="es-CO" altLang="en-US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Solamente mide la “fuerza” de la relación. </a:t>
            </a:r>
          </a:p>
          <a:p>
            <a:pPr eaLnBrk="1" hangingPunct="1">
              <a:spcBef>
                <a:spcPct val="40000"/>
              </a:spcBef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No habla sobre causalidad.</a:t>
            </a:r>
          </a:p>
        </p:txBody>
      </p:sp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DAE6C616-23E1-7007-7A08-277AB11F40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178793"/>
              </p:ext>
            </p:extLst>
          </p:nvPr>
        </p:nvGraphicFramePr>
        <p:xfrm>
          <a:off x="3657600" y="3657600"/>
          <a:ext cx="48768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609600" progId="Equation.3">
                  <p:embed/>
                </p:oleObj>
              </mc:Choice>
              <mc:Fallback>
                <p:oleObj name="Equation" r:id="rId4" imgW="2044700" imgH="609600" progId="Equation.3">
                  <p:embed/>
                  <p:pic>
                    <p:nvPicPr>
                      <p:cNvPr id="68612" name="Object 4">
                        <a:extLst>
                          <a:ext uri="{FF2B5EF4-FFF2-40B4-BE49-F238E27FC236}">
                            <a16:creationId xmlns:a16="http://schemas.microsoft.com/office/drawing/2014/main" id="{DAE6C616-23E1-7007-7A08-277AB11F40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4876800" cy="145097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4F1C19-90F0-97F0-FC8A-57ECC8B14B6A}"/>
              </a:ext>
            </a:extLst>
          </p:cNvPr>
          <p:cNvCxnSpPr>
            <a:cxnSpLocks/>
          </p:cNvCxnSpPr>
          <p:nvPr/>
        </p:nvCxnSpPr>
        <p:spPr>
          <a:xfrm>
            <a:off x="0" y="1067013"/>
            <a:ext cx="3950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B547979-4E1F-CFED-F396-BA9AB66359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8925"/>
            <a:ext cx="7383463" cy="990600"/>
          </a:xfrm>
        </p:spPr>
        <p:txBody>
          <a:bodyPr/>
          <a:lstStyle/>
          <a:p>
            <a:pPr eaLnBrk="1" hangingPunct="1"/>
            <a:r>
              <a:rPr lang="es-CO" altLang="en-US" sz="3200" b="1">
                <a:solidFill>
                  <a:schemeClr val="bg1"/>
                </a:solidFill>
                <a:latin typeface="Montserrat" panose="00000500000000000000" pitchFamily="2" charset="0"/>
              </a:rPr>
              <a:t>Covarianza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4F1C19-90F0-97F0-FC8A-57ECC8B14B6A}"/>
              </a:ext>
            </a:extLst>
          </p:cNvPr>
          <p:cNvCxnSpPr>
            <a:cxnSpLocks/>
          </p:cNvCxnSpPr>
          <p:nvPr/>
        </p:nvCxnSpPr>
        <p:spPr>
          <a:xfrm>
            <a:off x="0" y="1067013"/>
            <a:ext cx="39508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0901913-B773-9F31-DA6E-095BB170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573" y="1685139"/>
            <a:ext cx="826885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5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F9B49E5-EA68-AC4C-C1F7-68499D349B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7913" y="1752600"/>
            <a:ext cx="8458200" cy="42672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s-CO" alt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Covarianza</a:t>
            </a:r>
            <a:r>
              <a:rPr lang="es-CO" alt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 entre dos variables: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s-CO" altLang="en-US" sz="1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s-CO" altLang="en-US" sz="1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CO" altLang="en-US" sz="2400" dirty="0" err="1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cov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(X,Y) &gt; 0       X and Y se mueven en la misma dirección.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s-CO" altLang="en-US" sz="2400" dirty="0" err="1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cov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(X,Y) &lt; 0       X and Y se mueven en dirección opuesta.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s-CO" altLang="en-US" sz="2400" dirty="0" err="1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cov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(X,Y) = 0       X and Y son independientes.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</a:pPr>
            <a:r>
              <a:rPr lang="es-CO" altLang="en-US" sz="3200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La covarianza tiene un gran defecto:</a:t>
            </a:r>
          </a:p>
          <a:p>
            <a:pPr lvl="1" eaLnBrk="1" hangingPunct="1">
              <a:lnSpc>
                <a:spcPct val="110000"/>
              </a:lnSpc>
              <a:spcBef>
                <a:spcPct val="60000"/>
              </a:spcBef>
            </a:pPr>
            <a:r>
              <a:rPr lang="es-CO" altLang="en-US" dirty="0">
                <a:solidFill>
                  <a:schemeClr val="bg1"/>
                </a:solidFill>
                <a:latin typeface="Montserrat" panose="00000500000000000000" pitchFamily="2" charset="0"/>
                <a:sym typeface="Symbol" panose="05050102010706020507" pitchFamily="18" charset="2"/>
              </a:rPr>
              <a:t>No se puede determinar la fuerza relativa de la relación solamente mirando la covarianza. 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BC4D3AB-B98A-3F49-B0C9-043A23C1A0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383463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 panose="00000900000000000000" pitchFamily="2" charset="0"/>
              </a:rPr>
              <a:t>Interpretando</a:t>
            </a:r>
            <a:r>
              <a:rPr lang="es-CO" alt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 la Covarianza</a:t>
            </a:r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C674BB4C-5765-2A26-4FFD-9B25740C6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80736"/>
            <a:ext cx="381000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C2697CE9-0399-4472-9F8A-F2CA9B1F8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129951"/>
            <a:ext cx="381000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E78EDD95-9185-EB14-0EBD-9A091DD8A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705045"/>
            <a:ext cx="381000" cy="0"/>
          </a:xfrm>
          <a:prstGeom prst="lin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>
            <a:spAutoFit/>
          </a:bodyPr>
          <a:lstStyle/>
          <a:p>
            <a:endParaRPr lang="en-DE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FB91A5-C7AA-FD09-3F2B-8150314C063E}"/>
              </a:ext>
            </a:extLst>
          </p:cNvPr>
          <p:cNvCxnSpPr>
            <a:cxnSpLocks/>
          </p:cNvCxnSpPr>
          <p:nvPr/>
        </p:nvCxnSpPr>
        <p:spPr>
          <a:xfrm>
            <a:off x="0" y="1067013"/>
            <a:ext cx="68838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04DC640-AE34-7222-F5CE-A29E16BD04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9088"/>
            <a:ext cx="73834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>
                <a:solidFill>
                  <a:schemeClr val="bg1"/>
                </a:solidFill>
                <a:latin typeface="Montserrat" panose="00000500000000000000" pitchFamily="2" charset="0"/>
              </a:rPr>
              <a:t>Coeficiente de Correlación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97A1744-55A7-EE49-3D49-B2E4DCD72E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40612" y="1181985"/>
            <a:ext cx="8077200" cy="1524000"/>
          </a:xfrm>
        </p:spPr>
        <p:txBody>
          <a:bodyPr>
            <a:noAutofit/>
          </a:bodyPr>
          <a:lstStyle/>
          <a:p>
            <a:pPr eaLnBrk="1" hangingPunct="1"/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Mide la fuerza relativa de la relación lineal entre dos variables. </a:t>
            </a:r>
          </a:p>
          <a:p>
            <a:pPr eaLnBrk="1" hangingPunct="1"/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Coeficiente de correlación muestral:</a:t>
            </a:r>
          </a:p>
          <a:p>
            <a:pPr eaLnBrk="1" hangingPunct="1">
              <a:lnSpc>
                <a:spcPct val="80000"/>
              </a:lnSpc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80000"/>
              </a:lnSpc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Donde:</a:t>
            </a:r>
          </a:p>
        </p:txBody>
      </p:sp>
      <p:graphicFrame>
        <p:nvGraphicFramePr>
          <p:cNvPr id="70660" name="Object 10">
            <a:extLst>
              <a:ext uri="{FF2B5EF4-FFF2-40B4-BE49-F238E27FC236}">
                <a16:creationId xmlns:a16="http://schemas.microsoft.com/office/drawing/2014/main" id="{0E9016DA-4610-7B14-17CE-1032A51BBA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636225"/>
              </p:ext>
            </p:extLst>
          </p:nvPr>
        </p:nvGraphicFramePr>
        <p:xfrm>
          <a:off x="3368616" y="3110527"/>
          <a:ext cx="23399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100" imgH="431800" progId="Equation.3">
                  <p:embed/>
                </p:oleObj>
              </mc:Choice>
              <mc:Fallback>
                <p:oleObj name="Equation" r:id="rId4" imgW="927100" imgH="431800" progId="Equation.3">
                  <p:embed/>
                  <p:pic>
                    <p:nvPicPr>
                      <p:cNvPr id="70660" name="Object 10">
                        <a:extLst>
                          <a:ext uri="{FF2B5EF4-FFF2-40B4-BE49-F238E27FC236}">
                            <a16:creationId xmlns:a16="http://schemas.microsoft.com/office/drawing/2014/main" id="{0E9016DA-4610-7B14-17CE-1032A51BBA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16" y="3110527"/>
                        <a:ext cx="2339975" cy="1089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11">
            <a:extLst>
              <a:ext uri="{FF2B5EF4-FFF2-40B4-BE49-F238E27FC236}">
                <a16:creationId xmlns:a16="http://schemas.microsoft.com/office/drawing/2014/main" id="{19E1EB66-5612-4E90-27A8-F60344DEC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186236"/>
              </p:ext>
            </p:extLst>
          </p:nvPr>
        </p:nvGraphicFramePr>
        <p:xfrm>
          <a:off x="5034232" y="4833849"/>
          <a:ext cx="220980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600" imgH="647700" progId="Equation.3">
                  <p:embed/>
                </p:oleObj>
              </mc:Choice>
              <mc:Fallback>
                <p:oleObj name="Equation" r:id="rId6" imgW="1244600" imgH="647700" progId="Equation.3">
                  <p:embed/>
                  <p:pic>
                    <p:nvPicPr>
                      <p:cNvPr id="70661" name="Object 11">
                        <a:extLst>
                          <a:ext uri="{FF2B5EF4-FFF2-40B4-BE49-F238E27FC236}">
                            <a16:creationId xmlns:a16="http://schemas.microsoft.com/office/drawing/2014/main" id="{19E1EB66-5612-4E90-27A8-F60344DEC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232" y="4833849"/>
                        <a:ext cx="2209800" cy="11477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12">
            <a:extLst>
              <a:ext uri="{FF2B5EF4-FFF2-40B4-BE49-F238E27FC236}">
                <a16:creationId xmlns:a16="http://schemas.microsoft.com/office/drawing/2014/main" id="{DBB61113-EC56-1338-239C-496D45AF8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123915"/>
              </p:ext>
            </p:extLst>
          </p:nvPr>
        </p:nvGraphicFramePr>
        <p:xfrm>
          <a:off x="733425" y="4833849"/>
          <a:ext cx="35099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800" imgH="647700" progId="Equation.3">
                  <p:embed/>
                </p:oleObj>
              </mc:Choice>
              <mc:Fallback>
                <p:oleObj name="Equation" r:id="rId8" imgW="1955800" imgH="647700" progId="Equation.3">
                  <p:embed/>
                  <p:pic>
                    <p:nvPicPr>
                      <p:cNvPr id="70662" name="Object 12">
                        <a:extLst>
                          <a:ext uri="{FF2B5EF4-FFF2-40B4-BE49-F238E27FC236}">
                            <a16:creationId xmlns:a16="http://schemas.microsoft.com/office/drawing/2014/main" id="{DBB61113-EC56-1338-239C-496D45AF8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833849"/>
                        <a:ext cx="3509963" cy="11604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13">
            <a:extLst>
              <a:ext uri="{FF2B5EF4-FFF2-40B4-BE49-F238E27FC236}">
                <a16:creationId xmlns:a16="http://schemas.microsoft.com/office/drawing/2014/main" id="{1C48CD17-C335-BCAF-C273-2EDB8C1A57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619360"/>
              </p:ext>
            </p:extLst>
          </p:nvPr>
        </p:nvGraphicFramePr>
        <p:xfrm>
          <a:off x="8164273" y="4833848"/>
          <a:ext cx="220821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600" imgH="647700" progId="Equation.3">
                  <p:embed/>
                </p:oleObj>
              </mc:Choice>
              <mc:Fallback>
                <p:oleObj name="Equation" r:id="rId10" imgW="1244600" imgH="647700" progId="Equation.3">
                  <p:embed/>
                  <p:pic>
                    <p:nvPicPr>
                      <p:cNvPr id="70663" name="Object 13">
                        <a:extLst>
                          <a:ext uri="{FF2B5EF4-FFF2-40B4-BE49-F238E27FC236}">
                            <a16:creationId xmlns:a16="http://schemas.microsoft.com/office/drawing/2014/main" id="{1C48CD17-C335-BCAF-C273-2EDB8C1A5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273" y="4833848"/>
                        <a:ext cx="2208212" cy="11477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FF120D-64B6-AF03-BFD7-07E749BD8231}"/>
              </a:ext>
            </a:extLst>
          </p:cNvPr>
          <p:cNvCxnSpPr>
            <a:cxnSpLocks/>
          </p:cNvCxnSpPr>
          <p:nvPr/>
        </p:nvCxnSpPr>
        <p:spPr>
          <a:xfrm>
            <a:off x="0" y="1067013"/>
            <a:ext cx="66078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04DC640-AE34-7222-F5CE-A29E16BD04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9088"/>
            <a:ext cx="73834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>
                <a:solidFill>
                  <a:schemeClr val="bg1"/>
                </a:solidFill>
                <a:latin typeface="Montserrat" panose="00000500000000000000" pitchFamily="2" charset="0"/>
              </a:rPr>
              <a:t>Coeficiente de Correlación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FF120D-64B6-AF03-BFD7-07E749BD8231}"/>
              </a:ext>
            </a:extLst>
          </p:cNvPr>
          <p:cNvCxnSpPr>
            <a:cxnSpLocks/>
          </p:cNvCxnSpPr>
          <p:nvPr/>
        </p:nvCxnSpPr>
        <p:spPr>
          <a:xfrm>
            <a:off x="0" y="1067013"/>
            <a:ext cx="66078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D0B4B2F-EE4F-8E75-404A-E53FEE375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862" y="1551075"/>
            <a:ext cx="7754335" cy="43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2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04DC640-AE34-7222-F5CE-A29E16BD04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19088"/>
            <a:ext cx="7383463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>
                <a:solidFill>
                  <a:schemeClr val="bg1"/>
                </a:solidFill>
                <a:latin typeface="Montserrat" panose="00000500000000000000" pitchFamily="2" charset="0"/>
              </a:rPr>
              <a:t>Coeficiente de Correlación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FF120D-64B6-AF03-BFD7-07E749BD8231}"/>
              </a:ext>
            </a:extLst>
          </p:cNvPr>
          <p:cNvCxnSpPr>
            <a:cxnSpLocks/>
          </p:cNvCxnSpPr>
          <p:nvPr/>
        </p:nvCxnSpPr>
        <p:spPr>
          <a:xfrm>
            <a:off x="0" y="1067013"/>
            <a:ext cx="66078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3495418-F38F-0193-9197-71F1E424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787" y="1239946"/>
            <a:ext cx="7687235" cy="55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7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9A30575D-24A1-A192-D3DE-D2503E5D69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1603"/>
            <a:ext cx="7793038" cy="99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Coeficiente de Correlación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0CAFEEE-06F1-B95B-B37C-E3727E710F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0935" y="1657709"/>
            <a:ext cx="10429335" cy="4532313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Al parámetro</a:t>
            </a:r>
            <a:r>
              <a:rPr lang="es-CO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 poblacional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el coeficiente de correlación en la población lo llamamos </a:t>
            </a:r>
            <a:r>
              <a:rPr lang="es-CO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 panose="00000900000000000000" pitchFamily="2" charset="0"/>
              </a:rPr>
              <a:t>ρ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Al </a:t>
            </a:r>
            <a:r>
              <a:rPr lang="es-CO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muestral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lo llamamos </a:t>
            </a:r>
            <a:r>
              <a:rPr lang="es-CO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r</a:t>
            </a: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s-CO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ρ y r tienen las siguientes propiedades:</a:t>
            </a:r>
          </a:p>
          <a:p>
            <a:pPr lvl="1" eaLnBrk="1" hangingPunct="1">
              <a:lnSpc>
                <a:spcPct val="120000"/>
              </a:lnSpc>
            </a:pPr>
            <a:r>
              <a:rPr lang="es-CO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No están medidos en unidades</a:t>
            </a:r>
            <a:r>
              <a:rPr lang="es-CO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Entre  </a:t>
            </a:r>
            <a:r>
              <a:rPr lang="es-CO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–1 y 1</a:t>
            </a: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Más cerca a </a:t>
            </a:r>
            <a:r>
              <a:rPr lang="es-CO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–1</a:t>
            </a: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, más fuerte la </a:t>
            </a:r>
            <a:r>
              <a:rPr lang="es-CO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relación lineal negativa</a:t>
            </a:r>
            <a:r>
              <a:rPr lang="es-CO" alt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Más cerca a </a:t>
            </a:r>
            <a:r>
              <a:rPr lang="es-CO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1</a:t>
            </a: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, más fuerte la </a:t>
            </a:r>
            <a:r>
              <a:rPr lang="es-CO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relación lineal positiva</a:t>
            </a: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Más cerca a </a:t>
            </a:r>
            <a:r>
              <a:rPr lang="es-CO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0</a:t>
            </a:r>
            <a:r>
              <a:rPr lang="es-CO" alt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, más </a:t>
            </a:r>
            <a:r>
              <a:rPr lang="es-CO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anose="00000500000000000000" pitchFamily="2" charset="0"/>
              </a:rPr>
              <a:t>débil la relación lineal</a:t>
            </a:r>
            <a:r>
              <a:rPr lang="es-CO" alt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  <a:endParaRPr lang="es-CO" alt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242D3B5-D128-1B74-EA4C-5195116D056E}"/>
              </a:ext>
            </a:extLst>
          </p:cNvPr>
          <p:cNvCxnSpPr>
            <a:cxnSpLocks/>
          </p:cNvCxnSpPr>
          <p:nvPr/>
        </p:nvCxnSpPr>
        <p:spPr>
          <a:xfrm>
            <a:off x="0" y="1067013"/>
            <a:ext cx="686662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Line 108">
            <a:extLst>
              <a:ext uri="{FF2B5EF4-FFF2-40B4-BE49-F238E27FC236}">
                <a16:creationId xmlns:a16="http://schemas.microsoft.com/office/drawing/2014/main" id="{A6A743EE-F426-E88A-C2DC-662D4159EF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8450" y="4953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4A357B2-0321-8DB2-B9AA-1E12D5D463B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6051" y="142693"/>
            <a:ext cx="8424862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80000"/>
              </a:lnSpc>
            </a:pPr>
            <a:r>
              <a:rPr lang="es-CO" altLang="en-US" sz="3200" b="1" dirty="0">
                <a:solidFill>
                  <a:srgbClr val="242537"/>
                </a:solidFill>
                <a:latin typeface="Montserrat" panose="00000500000000000000" pitchFamily="2" charset="0"/>
              </a:rPr>
              <a:t>Gráficas de Dispersión con sus respectivos Coeficientes de Correlación</a:t>
            </a:r>
          </a:p>
        </p:txBody>
      </p:sp>
      <p:sp>
        <p:nvSpPr>
          <p:cNvPr id="72708" name="Line 4">
            <a:extLst>
              <a:ext uri="{FF2B5EF4-FFF2-40B4-BE49-F238E27FC236}">
                <a16:creationId xmlns:a16="http://schemas.microsoft.com/office/drawing/2014/main" id="{C545ACDC-765C-54D2-74C8-92E046E0C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17573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630602CC-1B5C-0FB5-F1A2-D626290011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0751" y="1905001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F2C73162-505B-51E6-8C7D-3D976D71837F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5578475" y="2590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11" name="Oval 7">
            <a:extLst>
              <a:ext uri="{FF2B5EF4-FFF2-40B4-BE49-F238E27FC236}">
                <a16:creationId xmlns:a16="http://schemas.microsoft.com/office/drawing/2014/main" id="{C80B88C3-9869-FD30-91CA-71F36B6F7C0E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816475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12" name="Oval 8">
            <a:extLst>
              <a:ext uri="{FF2B5EF4-FFF2-40B4-BE49-F238E27FC236}">
                <a16:creationId xmlns:a16="http://schemas.microsoft.com/office/drawing/2014/main" id="{FFE2BD99-BDFA-9DD1-A4E5-2598B0825296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511675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13" name="Oval 9">
            <a:extLst>
              <a:ext uri="{FF2B5EF4-FFF2-40B4-BE49-F238E27FC236}">
                <a16:creationId xmlns:a16="http://schemas.microsoft.com/office/drawing/2014/main" id="{52B4172E-9576-D77D-92AF-30DAE9B00FE5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3521075" y="1828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14" name="Oval 10">
            <a:extLst>
              <a:ext uri="{FF2B5EF4-FFF2-40B4-BE49-F238E27FC236}">
                <a16:creationId xmlns:a16="http://schemas.microsoft.com/office/drawing/2014/main" id="{4C4509D5-FB67-24B7-4858-EB093FEEEECA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3902075" y="198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15" name="Oval 11">
            <a:extLst>
              <a:ext uri="{FF2B5EF4-FFF2-40B4-BE49-F238E27FC236}">
                <a16:creationId xmlns:a16="http://schemas.microsoft.com/office/drawing/2014/main" id="{63C2418A-2793-2209-A7D3-18C0C014E15A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206875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56B372D5-D2E2-5BDF-0F48-9B77DD14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1371600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72717" name="Line 13">
            <a:extLst>
              <a:ext uri="{FF2B5EF4-FFF2-40B4-BE49-F238E27FC236}">
                <a16:creationId xmlns:a16="http://schemas.microsoft.com/office/drawing/2014/main" id="{242A3F56-C506-5BC4-52D4-526672CD43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3276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18" name="Oval 14">
            <a:extLst>
              <a:ext uri="{FF2B5EF4-FFF2-40B4-BE49-F238E27FC236}">
                <a16:creationId xmlns:a16="http://schemas.microsoft.com/office/drawing/2014/main" id="{717FD451-2F04-4B18-64B3-26423AEC377D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5197475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6737B1E2-ED5B-E49F-0691-581D786A3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063" y="3048000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72720" name="Line 16">
            <a:extLst>
              <a:ext uri="{FF2B5EF4-FFF2-40B4-BE49-F238E27FC236}">
                <a16:creationId xmlns:a16="http://schemas.microsoft.com/office/drawing/2014/main" id="{D94F3AA5-CA62-A728-6C80-CB0A6A5D7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88" y="17573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21" name="Line 17">
            <a:extLst>
              <a:ext uri="{FF2B5EF4-FFF2-40B4-BE49-F238E27FC236}">
                <a16:creationId xmlns:a16="http://schemas.microsoft.com/office/drawing/2014/main" id="{29CCD05A-2033-98AE-8B0B-F986D5217B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15089" y="1905001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22" name="Oval 18">
            <a:extLst>
              <a:ext uri="{FF2B5EF4-FFF2-40B4-BE49-F238E27FC236}">
                <a16:creationId xmlns:a16="http://schemas.microsoft.com/office/drawing/2014/main" id="{B55E5CE3-CD3C-780E-109C-926AA630488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532813" y="2895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23" name="Oval 19">
            <a:extLst>
              <a:ext uri="{FF2B5EF4-FFF2-40B4-BE49-F238E27FC236}">
                <a16:creationId xmlns:a16="http://schemas.microsoft.com/office/drawing/2014/main" id="{FC09E92A-3560-E216-AC64-9830220D8F7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4566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24" name="Oval 20">
            <a:extLst>
              <a:ext uri="{FF2B5EF4-FFF2-40B4-BE49-F238E27FC236}">
                <a16:creationId xmlns:a16="http://schemas.microsoft.com/office/drawing/2014/main" id="{C7B327A1-B1FE-F8F3-D206-7B4C6CB162D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627813" y="152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25" name="Oval 21">
            <a:extLst>
              <a:ext uri="{FF2B5EF4-FFF2-40B4-BE49-F238E27FC236}">
                <a16:creationId xmlns:a16="http://schemas.microsoft.com/office/drawing/2014/main" id="{DF7429B7-17E7-0A8C-E351-9000E3445B7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780213" y="190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26" name="Oval 22">
            <a:extLst>
              <a:ext uri="{FF2B5EF4-FFF2-40B4-BE49-F238E27FC236}">
                <a16:creationId xmlns:a16="http://schemas.microsoft.com/office/drawing/2014/main" id="{7F8C28F0-BB4E-0E9E-63D6-6A8EC7BBCCF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1518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27" name="Oval 23">
            <a:extLst>
              <a:ext uri="{FF2B5EF4-FFF2-40B4-BE49-F238E27FC236}">
                <a16:creationId xmlns:a16="http://schemas.microsoft.com/office/drawing/2014/main" id="{5DFE44F6-8438-591B-9635-12E8FE4AE0D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47541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28" name="Oval 24">
            <a:extLst>
              <a:ext uri="{FF2B5EF4-FFF2-40B4-BE49-F238E27FC236}">
                <a16:creationId xmlns:a16="http://schemas.microsoft.com/office/drawing/2014/main" id="{A2082705-8BCD-3ECE-BA7A-5F1221D542C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7708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29" name="Oval 25">
            <a:extLst>
              <a:ext uri="{FF2B5EF4-FFF2-40B4-BE49-F238E27FC236}">
                <a16:creationId xmlns:a16="http://schemas.microsoft.com/office/drawing/2014/main" id="{A851074E-8BA4-1CE1-234C-6837282B2D1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237413" y="190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30" name="Oval 26">
            <a:extLst>
              <a:ext uri="{FF2B5EF4-FFF2-40B4-BE49-F238E27FC236}">
                <a16:creationId xmlns:a16="http://schemas.microsoft.com/office/drawing/2014/main" id="{2F1DF687-9B2B-605B-D5D6-52AA2EED9D3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466013" y="175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31" name="Oval 27">
            <a:extLst>
              <a:ext uri="{FF2B5EF4-FFF2-40B4-BE49-F238E27FC236}">
                <a16:creationId xmlns:a16="http://schemas.microsoft.com/office/drawing/2014/main" id="{46ECB6BF-EDAA-21B5-E94B-55FEE47F9B3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304213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32" name="Oval 28">
            <a:extLst>
              <a:ext uri="{FF2B5EF4-FFF2-40B4-BE49-F238E27FC236}">
                <a16:creationId xmlns:a16="http://schemas.microsoft.com/office/drawing/2014/main" id="{EC8CDE8E-3D91-9252-B43D-5F197C5DAD0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85641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33" name="Oval 29">
            <a:extLst>
              <a:ext uri="{FF2B5EF4-FFF2-40B4-BE49-F238E27FC236}">
                <a16:creationId xmlns:a16="http://schemas.microsoft.com/office/drawing/2014/main" id="{F8135193-B2B7-6040-D080-08FB35BD7BD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075613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72734" name="Oval 30">
            <a:extLst>
              <a:ext uri="{FF2B5EF4-FFF2-40B4-BE49-F238E27FC236}">
                <a16:creationId xmlns:a16="http://schemas.microsoft.com/office/drawing/2014/main" id="{F2B3086A-939B-4106-BD33-52C8147FDF7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16121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35" name="Oval 31">
            <a:extLst>
              <a:ext uri="{FF2B5EF4-FFF2-40B4-BE49-F238E27FC236}">
                <a16:creationId xmlns:a16="http://schemas.microsoft.com/office/drawing/2014/main" id="{907A6728-38BD-E399-A253-71743F999DE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542213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36" name="Oval 32">
            <a:extLst>
              <a:ext uri="{FF2B5EF4-FFF2-40B4-BE49-F238E27FC236}">
                <a16:creationId xmlns:a16="http://schemas.microsoft.com/office/drawing/2014/main" id="{9EFDA91C-CBDE-F61B-6393-54FF32D4FE1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3136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37" name="Text Box 33">
            <a:extLst>
              <a:ext uri="{FF2B5EF4-FFF2-40B4-BE49-F238E27FC236}">
                <a16:creationId xmlns:a16="http://schemas.microsoft.com/office/drawing/2014/main" id="{0BA0832C-1823-10A0-1BF7-7DD183DA7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13" y="1295400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72738" name="Line 34">
            <a:extLst>
              <a:ext uri="{FF2B5EF4-FFF2-40B4-BE49-F238E27FC236}">
                <a16:creationId xmlns:a16="http://schemas.microsoft.com/office/drawing/2014/main" id="{BCEB70C0-3306-702C-53A0-20783D5C1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3276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39" name="Text Box 35">
            <a:extLst>
              <a:ext uri="{FF2B5EF4-FFF2-40B4-BE49-F238E27FC236}">
                <a16:creationId xmlns:a16="http://schemas.microsoft.com/office/drawing/2014/main" id="{ABB5B953-C1CB-F95C-B29A-CF8E943FE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3048000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72740" name="Line 52">
            <a:extLst>
              <a:ext uri="{FF2B5EF4-FFF2-40B4-BE49-F238E27FC236}">
                <a16:creationId xmlns:a16="http://schemas.microsoft.com/office/drawing/2014/main" id="{BEA20A0C-CAE6-98B7-23A3-257DAB992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8" y="43481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41" name="Line 53">
            <a:extLst>
              <a:ext uri="{FF2B5EF4-FFF2-40B4-BE49-F238E27FC236}">
                <a16:creationId xmlns:a16="http://schemas.microsoft.com/office/drawing/2014/main" id="{16056677-0F2B-6B4D-3EA2-4215663CC9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6339" y="4495801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42" name="Oval 54">
            <a:extLst>
              <a:ext uri="{FF2B5EF4-FFF2-40B4-BE49-F238E27FC236}">
                <a16:creationId xmlns:a16="http://schemas.microsoft.com/office/drawing/2014/main" id="{1D911707-8504-2564-D9B7-BC878A537C1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046663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43" name="Oval 55">
            <a:extLst>
              <a:ext uri="{FF2B5EF4-FFF2-40B4-BE49-F238E27FC236}">
                <a16:creationId xmlns:a16="http://schemas.microsoft.com/office/drawing/2014/main" id="{2464FA13-C223-C5AA-0EAF-93570D682AC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275263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44" name="Oval 56">
            <a:extLst>
              <a:ext uri="{FF2B5EF4-FFF2-40B4-BE49-F238E27FC236}">
                <a16:creationId xmlns:a16="http://schemas.microsoft.com/office/drawing/2014/main" id="{B5B21BC4-DD09-85BE-3CB2-2D0951A0C97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934200" y="3886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45" name="Oval 57">
            <a:extLst>
              <a:ext uri="{FF2B5EF4-FFF2-40B4-BE49-F238E27FC236}">
                <a16:creationId xmlns:a16="http://schemas.microsoft.com/office/drawing/2014/main" id="{8CE0A62D-674D-EF84-CE43-A0CE2A14988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104063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46" name="Oval 58">
            <a:extLst>
              <a:ext uri="{FF2B5EF4-FFF2-40B4-BE49-F238E27FC236}">
                <a16:creationId xmlns:a16="http://schemas.microsoft.com/office/drawing/2014/main" id="{839C83D0-628D-9B87-3BE5-344607B1E84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5626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47" name="Oval 59">
            <a:extLst>
              <a:ext uri="{FF2B5EF4-FFF2-40B4-BE49-F238E27FC236}">
                <a16:creationId xmlns:a16="http://schemas.microsoft.com/office/drawing/2014/main" id="{B8169E8E-04E3-18B4-45B3-64DAA53B2DD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3152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48" name="Oval 60">
            <a:extLst>
              <a:ext uri="{FF2B5EF4-FFF2-40B4-BE49-F238E27FC236}">
                <a16:creationId xmlns:a16="http://schemas.microsoft.com/office/drawing/2014/main" id="{74506406-D25F-5C2A-3C3A-22ED0EE4594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4770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49" name="Oval 61">
            <a:extLst>
              <a:ext uri="{FF2B5EF4-FFF2-40B4-BE49-F238E27FC236}">
                <a16:creationId xmlns:a16="http://schemas.microsoft.com/office/drawing/2014/main" id="{5E6CA676-0C6A-0854-1890-0113DC4978A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553200" y="4191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50" name="Oval 62">
            <a:extLst>
              <a:ext uri="{FF2B5EF4-FFF2-40B4-BE49-F238E27FC236}">
                <a16:creationId xmlns:a16="http://schemas.microsoft.com/office/drawing/2014/main" id="{18B96689-1CE2-468C-CD16-5CAE758AA8B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943600" y="4191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51" name="Oval 63">
            <a:extLst>
              <a:ext uri="{FF2B5EF4-FFF2-40B4-BE49-F238E27FC236}">
                <a16:creationId xmlns:a16="http://schemas.microsoft.com/office/drawing/2014/main" id="{3079814D-6CB3-BEFB-8A60-1AE6A4FB8F4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105400" y="4800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52" name="Oval 64">
            <a:extLst>
              <a:ext uri="{FF2B5EF4-FFF2-40B4-BE49-F238E27FC236}">
                <a16:creationId xmlns:a16="http://schemas.microsoft.com/office/drawing/2014/main" id="{25C390C9-3DB7-F7C4-B35C-9663B0A46C6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334000" y="4343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53" name="Oval 65">
            <a:extLst>
              <a:ext uri="{FF2B5EF4-FFF2-40B4-BE49-F238E27FC236}">
                <a16:creationId xmlns:a16="http://schemas.microsoft.com/office/drawing/2014/main" id="{4A36EA73-1111-A35C-DD83-56FB0EDE2EB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7150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72754" name="Oval 66">
            <a:extLst>
              <a:ext uri="{FF2B5EF4-FFF2-40B4-BE49-F238E27FC236}">
                <a16:creationId xmlns:a16="http://schemas.microsoft.com/office/drawing/2014/main" id="{E912ADFA-2B68-53EA-D35B-281A036D829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858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55" name="Oval 67">
            <a:extLst>
              <a:ext uri="{FF2B5EF4-FFF2-40B4-BE49-F238E27FC236}">
                <a16:creationId xmlns:a16="http://schemas.microsoft.com/office/drawing/2014/main" id="{7830BB89-7F8E-3EEC-94A0-5B36C3E59DE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11346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56" name="Oval 68">
            <a:extLst>
              <a:ext uri="{FF2B5EF4-FFF2-40B4-BE49-F238E27FC236}">
                <a16:creationId xmlns:a16="http://schemas.microsoft.com/office/drawing/2014/main" id="{A11B77DB-470A-BC46-C21E-6931703D794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096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57" name="Text Box 69">
            <a:extLst>
              <a:ext uri="{FF2B5EF4-FFF2-40B4-BE49-F238E27FC236}">
                <a16:creationId xmlns:a16="http://schemas.microsoft.com/office/drawing/2014/main" id="{FE8CCF70-C57F-5207-653B-E3CEA203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4114800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72758" name="Line 70">
            <a:extLst>
              <a:ext uri="{FF2B5EF4-FFF2-40B4-BE49-F238E27FC236}">
                <a16:creationId xmlns:a16="http://schemas.microsoft.com/office/drawing/2014/main" id="{ED29264B-CF8B-EA62-5841-BE8C7D919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0463" y="5867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59" name="Oval 71">
            <a:extLst>
              <a:ext uri="{FF2B5EF4-FFF2-40B4-BE49-F238E27FC236}">
                <a16:creationId xmlns:a16="http://schemas.microsoft.com/office/drawing/2014/main" id="{11F9852E-647E-8139-F764-0697ED99F40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8580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60" name="Text Box 72">
            <a:extLst>
              <a:ext uri="{FF2B5EF4-FFF2-40B4-BE49-F238E27FC236}">
                <a16:creationId xmlns:a16="http://schemas.microsoft.com/office/drawing/2014/main" id="{518E15A2-A580-0359-22B6-7D900CE72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5638800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72761" name="Line 73">
            <a:extLst>
              <a:ext uri="{FF2B5EF4-FFF2-40B4-BE49-F238E27FC236}">
                <a16:creationId xmlns:a16="http://schemas.microsoft.com/office/drawing/2014/main" id="{40AA4895-07C1-ED76-24C0-2BA95D773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0875" y="43481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62" name="Line 74">
            <a:extLst>
              <a:ext uri="{FF2B5EF4-FFF2-40B4-BE49-F238E27FC236}">
                <a16:creationId xmlns:a16="http://schemas.microsoft.com/office/drawing/2014/main" id="{53B6B408-E031-907C-FE35-28CA779544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0876" y="4495801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63" name="Oval 75">
            <a:extLst>
              <a:ext uri="{FF2B5EF4-FFF2-40B4-BE49-F238E27FC236}">
                <a16:creationId xmlns:a16="http://schemas.microsoft.com/office/drawing/2014/main" id="{D771DC68-6AA6-48F6-3F70-ADC8BF6D492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19812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64" name="Oval 76">
            <a:extLst>
              <a:ext uri="{FF2B5EF4-FFF2-40B4-BE49-F238E27FC236}">
                <a16:creationId xmlns:a16="http://schemas.microsoft.com/office/drawing/2014/main" id="{AFFF30EB-76E4-8E19-A564-4F782001729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286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65" name="Oval 77">
            <a:extLst>
              <a:ext uri="{FF2B5EF4-FFF2-40B4-BE49-F238E27FC236}">
                <a16:creationId xmlns:a16="http://schemas.microsoft.com/office/drawing/2014/main" id="{048838F7-D9C4-427C-EBB5-0C34217FFE2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434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66" name="Oval 78">
            <a:extLst>
              <a:ext uri="{FF2B5EF4-FFF2-40B4-BE49-F238E27FC236}">
                <a16:creationId xmlns:a16="http://schemas.microsoft.com/office/drawing/2014/main" id="{42511090-43D9-D514-C307-202828A69A6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9624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67" name="Oval 79">
            <a:extLst>
              <a:ext uri="{FF2B5EF4-FFF2-40B4-BE49-F238E27FC236}">
                <a16:creationId xmlns:a16="http://schemas.microsoft.com/office/drawing/2014/main" id="{EBBDEF78-18DE-AA76-2234-F6515F46BFF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5908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72768" name="Oval 80">
            <a:extLst>
              <a:ext uri="{FF2B5EF4-FFF2-40B4-BE49-F238E27FC236}">
                <a16:creationId xmlns:a16="http://schemas.microsoft.com/office/drawing/2014/main" id="{B2032C0F-2B01-0818-C03E-F6158D12C16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66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69" name="Oval 81">
            <a:extLst>
              <a:ext uri="{FF2B5EF4-FFF2-40B4-BE49-F238E27FC236}">
                <a16:creationId xmlns:a16="http://schemas.microsoft.com/office/drawing/2014/main" id="{72642ADB-AF05-4ED0-6AF1-7D47C9C3833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971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70" name="Text Box 82">
            <a:extLst>
              <a:ext uri="{FF2B5EF4-FFF2-40B4-BE49-F238E27FC236}">
                <a16:creationId xmlns:a16="http://schemas.microsoft.com/office/drawing/2014/main" id="{5475FAF3-4BD5-B5E8-754E-D47A4145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388" y="4114800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72771" name="Line 83">
            <a:extLst>
              <a:ext uri="{FF2B5EF4-FFF2-40B4-BE49-F238E27FC236}">
                <a16:creationId xmlns:a16="http://schemas.microsoft.com/office/drawing/2014/main" id="{9A2D83C8-E4AC-E969-4181-E09B66119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867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72" name="Oval 84">
            <a:extLst>
              <a:ext uri="{FF2B5EF4-FFF2-40B4-BE49-F238E27FC236}">
                <a16:creationId xmlns:a16="http://schemas.microsoft.com/office/drawing/2014/main" id="{37B5EDAB-C744-36D2-2863-F695AF759C0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6576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73" name="Text Box 85">
            <a:extLst>
              <a:ext uri="{FF2B5EF4-FFF2-40B4-BE49-F238E27FC236}">
                <a16:creationId xmlns:a16="http://schemas.microsoft.com/office/drawing/2014/main" id="{63927BA5-26C6-7306-2EA5-8D161319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188" y="5638800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72774" name="Text Box 87">
            <a:extLst>
              <a:ext uri="{FF2B5EF4-FFF2-40B4-BE49-F238E27FC236}">
                <a16:creationId xmlns:a16="http://schemas.microsoft.com/office/drawing/2014/main" id="{C79C5E39-7448-73BB-547F-EA0A66195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352800"/>
            <a:ext cx="872355" cy="46166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Montserrat" panose="00000500000000000000" pitchFamily="2" charset="0"/>
              </a:rPr>
              <a:t>r = -1</a:t>
            </a:r>
          </a:p>
        </p:txBody>
      </p:sp>
      <p:sp>
        <p:nvSpPr>
          <p:cNvPr id="72775" name="Text Box 88">
            <a:extLst>
              <a:ext uri="{FF2B5EF4-FFF2-40B4-BE49-F238E27FC236}">
                <a16:creationId xmlns:a16="http://schemas.microsoft.com/office/drawing/2014/main" id="{07963F89-AE0D-BD6B-0EAC-FFEDB75E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9" y="3362325"/>
            <a:ext cx="1218603" cy="46166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Montserrat" panose="00000500000000000000" pitchFamily="2" charset="0"/>
              </a:rPr>
              <a:t>r = -0.6</a:t>
            </a:r>
          </a:p>
        </p:txBody>
      </p:sp>
      <p:sp>
        <p:nvSpPr>
          <p:cNvPr id="72776" name="Text Box 90">
            <a:extLst>
              <a:ext uri="{FF2B5EF4-FFF2-40B4-BE49-F238E27FC236}">
                <a16:creationId xmlns:a16="http://schemas.microsoft.com/office/drawing/2014/main" id="{FAC8B87F-372C-9572-5AD5-B7D4DCA0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9" y="5932488"/>
            <a:ext cx="1263487" cy="46166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Montserrat" panose="00000500000000000000" pitchFamily="2" charset="0"/>
              </a:rPr>
              <a:t>r = +0.3</a:t>
            </a:r>
          </a:p>
        </p:txBody>
      </p:sp>
      <p:sp>
        <p:nvSpPr>
          <p:cNvPr id="72777" name="Text Box 91">
            <a:extLst>
              <a:ext uri="{FF2B5EF4-FFF2-40B4-BE49-F238E27FC236}">
                <a16:creationId xmlns:a16="http://schemas.microsoft.com/office/drawing/2014/main" id="{B0ACE3DE-C85A-10C0-6372-9B0A33DA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5" y="5918200"/>
            <a:ext cx="931665" cy="46166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Montserrat" panose="00000500000000000000" pitchFamily="2" charset="0"/>
              </a:rPr>
              <a:t>r = +1</a:t>
            </a:r>
          </a:p>
        </p:txBody>
      </p:sp>
      <p:sp>
        <p:nvSpPr>
          <p:cNvPr id="72778" name="Line 92">
            <a:extLst>
              <a:ext uri="{FF2B5EF4-FFF2-40B4-BE49-F238E27FC236}">
                <a16:creationId xmlns:a16="http://schemas.microsoft.com/office/drawing/2014/main" id="{24D753F7-FD6A-562F-2EE3-BA66CCDB1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1938" y="43481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79" name="Oval 95">
            <a:extLst>
              <a:ext uri="{FF2B5EF4-FFF2-40B4-BE49-F238E27FC236}">
                <a16:creationId xmlns:a16="http://schemas.microsoft.com/office/drawing/2014/main" id="{60C7DEE8-1CE4-986F-0207-92BF4D506D9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100584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80" name="Oval 96">
            <a:extLst>
              <a:ext uri="{FF2B5EF4-FFF2-40B4-BE49-F238E27FC236}">
                <a16:creationId xmlns:a16="http://schemas.microsoft.com/office/drawing/2014/main" id="{F19D01BA-49B1-E722-F65A-7A269EC9E0A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525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81" name="Oval 99">
            <a:extLst>
              <a:ext uri="{FF2B5EF4-FFF2-40B4-BE49-F238E27FC236}">
                <a16:creationId xmlns:a16="http://schemas.microsoft.com/office/drawing/2014/main" id="{C8706044-9C38-878E-D499-20C302B1E6A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0772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82" name="Oval 100">
            <a:extLst>
              <a:ext uri="{FF2B5EF4-FFF2-40B4-BE49-F238E27FC236}">
                <a16:creationId xmlns:a16="http://schemas.microsoft.com/office/drawing/2014/main" id="{19CDB8ED-3FF6-1711-03F0-BE5EB33F4E0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382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83" name="Oval 101">
            <a:extLst>
              <a:ext uri="{FF2B5EF4-FFF2-40B4-BE49-F238E27FC236}">
                <a16:creationId xmlns:a16="http://schemas.microsoft.com/office/drawing/2014/main" id="{9CDCD858-0F95-2AEC-41A0-CAD6A870AD1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6868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72784" name="Oval 102">
            <a:extLst>
              <a:ext uri="{FF2B5EF4-FFF2-40B4-BE49-F238E27FC236}">
                <a16:creationId xmlns:a16="http://schemas.microsoft.com/office/drawing/2014/main" id="{E33A8F4E-9005-148C-F719-BEC90CDDFBC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009063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85" name="Text Box 104">
            <a:extLst>
              <a:ext uri="{FF2B5EF4-FFF2-40B4-BE49-F238E27FC236}">
                <a16:creationId xmlns:a16="http://schemas.microsoft.com/office/drawing/2014/main" id="{4A5390BF-0990-327F-D3FD-02CA65428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63" y="3886200"/>
            <a:ext cx="3930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Y</a:t>
            </a:r>
          </a:p>
        </p:txBody>
      </p:sp>
      <p:sp>
        <p:nvSpPr>
          <p:cNvPr id="72786" name="Line 105">
            <a:extLst>
              <a:ext uri="{FF2B5EF4-FFF2-40B4-BE49-F238E27FC236}">
                <a16:creationId xmlns:a16="http://schemas.microsoft.com/office/drawing/2014/main" id="{3433493A-6FA4-A229-4A28-35542A735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6063" y="5867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DE">
              <a:latin typeface="Montserrat" panose="00000500000000000000" pitchFamily="2" charset="0"/>
            </a:endParaRPr>
          </a:p>
        </p:txBody>
      </p:sp>
      <p:sp>
        <p:nvSpPr>
          <p:cNvPr id="72787" name="Text Box 107">
            <a:extLst>
              <a:ext uri="{FF2B5EF4-FFF2-40B4-BE49-F238E27FC236}">
                <a16:creationId xmlns:a16="http://schemas.microsoft.com/office/drawing/2014/main" id="{0954CA09-BDFB-EE10-8837-BEB639E99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0" y="5638800"/>
            <a:ext cx="40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Montserrat" panose="00000500000000000000" pitchFamily="2" charset="0"/>
              </a:rPr>
              <a:t>X</a:t>
            </a:r>
          </a:p>
        </p:txBody>
      </p:sp>
      <p:sp>
        <p:nvSpPr>
          <p:cNvPr id="72788" name="Text Box 109">
            <a:extLst>
              <a:ext uri="{FF2B5EF4-FFF2-40B4-BE49-F238E27FC236}">
                <a16:creationId xmlns:a16="http://schemas.microsoft.com/office/drawing/2014/main" id="{E3A59A36-E147-3B4F-0508-9FFC2A663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5" y="5930900"/>
            <a:ext cx="848309" cy="46166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Montserrat" panose="00000500000000000000" pitchFamily="2" charset="0"/>
              </a:rPr>
              <a:t>r = 0</a:t>
            </a:r>
          </a:p>
        </p:txBody>
      </p:sp>
      <p:sp>
        <p:nvSpPr>
          <p:cNvPr id="72789" name="Oval 110">
            <a:extLst>
              <a:ext uri="{FF2B5EF4-FFF2-40B4-BE49-F238E27FC236}">
                <a16:creationId xmlns:a16="http://schemas.microsoft.com/office/drawing/2014/main" id="{1C8592C7-A229-4289-E5A6-A15AECB98CB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4770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90" name="Oval 111">
            <a:extLst>
              <a:ext uri="{FF2B5EF4-FFF2-40B4-BE49-F238E27FC236}">
                <a16:creationId xmlns:a16="http://schemas.microsoft.com/office/drawing/2014/main" id="{2DE8B72B-8AB3-CD59-B83C-F369000C2BC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867400" y="5257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  <p:sp>
        <p:nvSpPr>
          <p:cNvPr id="72791" name="Oval 112">
            <a:extLst>
              <a:ext uri="{FF2B5EF4-FFF2-40B4-BE49-F238E27FC236}">
                <a16:creationId xmlns:a16="http://schemas.microsoft.com/office/drawing/2014/main" id="{E6B9AA95-AD57-3CF0-FFE4-CAC44B6FDFB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248400" y="4267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08" grpId="0" animBg="1"/>
      <p:bldP spid="72709" grpId="0" animBg="1"/>
      <p:bldP spid="72710" grpId="0" animBg="1"/>
      <p:bldP spid="72711" grpId="0" animBg="1"/>
      <p:bldP spid="72712" grpId="0" animBg="1"/>
      <p:bldP spid="72713" grpId="0" animBg="1"/>
      <p:bldP spid="72714" grpId="0" animBg="1"/>
      <p:bldP spid="72715" grpId="0" animBg="1"/>
      <p:bldP spid="72716" grpId="0"/>
      <p:bldP spid="72717" grpId="0" animBg="1"/>
      <p:bldP spid="72718" grpId="0" animBg="1"/>
      <p:bldP spid="72719" grpId="0"/>
      <p:bldP spid="72720" grpId="0" animBg="1"/>
      <p:bldP spid="72721" grpId="0" animBg="1"/>
      <p:bldP spid="72722" grpId="0" animBg="1"/>
      <p:bldP spid="72723" grpId="0" animBg="1"/>
      <p:bldP spid="72724" grpId="0" animBg="1"/>
      <p:bldP spid="72725" grpId="0" animBg="1"/>
      <p:bldP spid="72726" grpId="0" animBg="1"/>
      <p:bldP spid="72727" grpId="0" animBg="1"/>
      <p:bldP spid="72728" grpId="0" animBg="1"/>
      <p:bldP spid="72729" grpId="0" animBg="1"/>
      <p:bldP spid="72730" grpId="0" animBg="1"/>
      <p:bldP spid="72731" grpId="0" animBg="1"/>
      <p:bldP spid="72732" grpId="0" animBg="1"/>
      <p:bldP spid="72733" grpId="0" animBg="1"/>
      <p:bldP spid="72734" grpId="0" animBg="1"/>
      <p:bldP spid="72735" grpId="0" animBg="1"/>
      <p:bldP spid="72736" grpId="0" animBg="1"/>
      <p:bldP spid="72737" grpId="0"/>
      <p:bldP spid="72738" grpId="0" animBg="1"/>
      <p:bldP spid="72739" grpId="0"/>
      <p:bldP spid="72740" grpId="0" animBg="1"/>
      <p:bldP spid="72741" grpId="0" animBg="1"/>
      <p:bldP spid="72742" grpId="0" animBg="1"/>
      <p:bldP spid="72743" grpId="0" animBg="1"/>
      <p:bldP spid="72744" grpId="0" animBg="1"/>
      <p:bldP spid="72745" grpId="0" animBg="1"/>
      <p:bldP spid="72746" grpId="0" animBg="1"/>
      <p:bldP spid="72747" grpId="0" animBg="1"/>
      <p:bldP spid="72748" grpId="0" animBg="1"/>
      <p:bldP spid="72749" grpId="0" animBg="1"/>
      <p:bldP spid="72750" grpId="0" animBg="1"/>
      <p:bldP spid="72751" grpId="0" animBg="1"/>
      <p:bldP spid="72752" grpId="0" animBg="1"/>
      <p:bldP spid="72753" grpId="0" animBg="1"/>
      <p:bldP spid="72754" grpId="0" animBg="1"/>
      <p:bldP spid="72755" grpId="0" animBg="1"/>
      <p:bldP spid="72756" grpId="0" animBg="1"/>
      <p:bldP spid="72757" grpId="0"/>
      <p:bldP spid="72758" grpId="0" animBg="1"/>
      <p:bldP spid="72759" grpId="0" animBg="1"/>
      <p:bldP spid="72760" grpId="0"/>
      <p:bldP spid="72761" grpId="0" animBg="1"/>
      <p:bldP spid="72762" grpId="0" animBg="1"/>
      <p:bldP spid="72763" grpId="0" animBg="1"/>
      <p:bldP spid="72764" grpId="0" animBg="1"/>
      <p:bldP spid="72765" grpId="0" animBg="1"/>
      <p:bldP spid="72766" grpId="0" animBg="1"/>
      <p:bldP spid="72767" grpId="0" animBg="1"/>
      <p:bldP spid="72768" grpId="0" animBg="1"/>
      <p:bldP spid="72769" grpId="0" animBg="1"/>
      <p:bldP spid="72770" grpId="0"/>
      <p:bldP spid="72771" grpId="0" animBg="1"/>
      <p:bldP spid="72772" grpId="0" animBg="1"/>
      <p:bldP spid="72773" grpId="0"/>
      <p:bldP spid="72774" grpId="0" animBg="1"/>
      <p:bldP spid="72775" grpId="0" animBg="1"/>
      <p:bldP spid="72776" grpId="0" animBg="1"/>
      <p:bldP spid="72777" grpId="0" animBg="1"/>
      <p:bldP spid="72778" grpId="0" animBg="1"/>
      <p:bldP spid="72779" grpId="0" animBg="1"/>
      <p:bldP spid="72780" grpId="0" animBg="1"/>
      <p:bldP spid="72781" grpId="0" animBg="1"/>
      <p:bldP spid="72782" grpId="0" animBg="1"/>
      <p:bldP spid="72783" grpId="0" animBg="1"/>
      <p:bldP spid="72784" grpId="0" animBg="1"/>
      <p:bldP spid="72785" grpId="0"/>
      <p:bldP spid="72786" grpId="0" animBg="1"/>
      <p:bldP spid="72787" grpId="0"/>
      <p:bldP spid="72788" grpId="0" animBg="1"/>
      <p:bldP spid="72789" grpId="0" animBg="1"/>
      <p:bldP spid="72790" grpId="0" animBg="1"/>
      <p:bldP spid="7279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07105" y="1840302"/>
            <a:ext cx="9801793" cy="2974975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Utilizando los datos de películas:</a:t>
            </a: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1. Construya una matriz de correlación entre Budget, Box </a:t>
            </a:r>
            <a:r>
              <a:rPr lang="es-ES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Dom</a:t>
            </a: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, Box </a:t>
            </a:r>
            <a:r>
              <a:rPr lang="es-ES" altLang="en-US" sz="2400" dirty="0" err="1">
                <a:solidFill>
                  <a:schemeClr val="bg1"/>
                </a:solidFill>
                <a:latin typeface="Montserrat" panose="00000500000000000000" pitchFamily="2" charset="0"/>
              </a:rPr>
              <a:t>World</a:t>
            </a: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 y Box Total.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ES" altLang="en-US" sz="2400" dirty="0">
                <a:solidFill>
                  <a:schemeClr val="bg1"/>
                </a:solidFill>
                <a:latin typeface="Montserrat" panose="00000500000000000000" pitchFamily="2" charset="0"/>
              </a:rPr>
              <a:t>2. Grafique la relación entre Budget y Box Total.</a:t>
            </a:r>
          </a:p>
          <a:p>
            <a:pPr marL="0" indent="0">
              <a:buClr>
                <a:schemeClr val="tx1"/>
              </a:buClr>
              <a:buSzPct val="80000"/>
              <a:buNone/>
            </a:pPr>
            <a:r>
              <a:rPr lang="es-419" sz="24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3. ¿Podría  </a:t>
            </a:r>
            <a:r>
              <a:rPr lang="es-419" sz="2400" dirty="0">
                <a:solidFill>
                  <a:schemeClr val="bg1"/>
                </a:solidFill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s-419" sz="24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udget ser un predictor de Box Total? Justifique su respuesta.</a:t>
            </a:r>
            <a:endParaRPr lang="es-ES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Clr>
                <a:schemeClr val="tx1"/>
              </a:buClr>
              <a:buSzPct val="80000"/>
              <a:buNone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indent="0" algn="ctr">
              <a:buClr>
                <a:schemeClr val="tx1"/>
              </a:buClr>
              <a:buSzPct val="80000"/>
              <a:buNone/>
            </a:pPr>
            <a:endParaRPr lang="es-CO" altLang="en-US" sz="24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itle 1"/>
          <p:cNvSpPr txBox="1">
            <a:spLocks noChangeArrowheads="1"/>
          </p:cNvSpPr>
          <p:nvPr/>
        </p:nvSpPr>
        <p:spPr>
          <a:xfrm>
            <a:off x="1333650" y="368463"/>
            <a:ext cx="8153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2579600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48C8A77-C849-0752-FC31-4FB97C9E30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0867" y="220662"/>
            <a:ext cx="8534400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rgbClr val="483247"/>
                </a:solidFill>
                <a:latin typeface="Montserrat"/>
              </a:rPr>
              <a:t>Medidas de Tendencia Central: </a:t>
            </a:r>
            <a:r>
              <a:rPr lang="es-CO" altLang="en-US" sz="3200" b="1" u="sng" dirty="0">
                <a:solidFill>
                  <a:srgbClr val="483247"/>
                </a:solidFill>
                <a:latin typeface="Montserrat"/>
              </a:rPr>
              <a:t>Media</a:t>
            </a:r>
            <a:endParaRPr lang="es-CO" altLang="en-US" sz="3200" b="1" dirty="0">
              <a:solidFill>
                <a:srgbClr val="483247"/>
              </a:solidFill>
              <a:latin typeface="Montserrat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858CAC5-D858-5819-CBF6-6308A6A3CC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22488" y="1661319"/>
            <a:ext cx="8077200" cy="4114800"/>
          </a:xfrm>
        </p:spPr>
        <p:txBody>
          <a:bodyPr/>
          <a:lstStyle/>
          <a:p>
            <a:pPr eaLnBrk="1" hangingPunct="1"/>
            <a:r>
              <a:rPr lang="es-CO" altLang="en-US" sz="2400" dirty="0">
                <a:latin typeface="Montserrat"/>
              </a:rPr>
              <a:t>Media = suma de los valores dividido el número de valores.  </a:t>
            </a:r>
          </a:p>
          <a:p>
            <a:pPr eaLnBrk="1" hangingPunct="1"/>
            <a:r>
              <a:rPr lang="es-CO" altLang="en-US" sz="2400" dirty="0">
                <a:latin typeface="Montserrat"/>
              </a:rPr>
              <a:t>Afectada por valores extremos (“</a:t>
            </a:r>
            <a:r>
              <a:rPr lang="es-CO" altLang="en-US" sz="2400" dirty="0" err="1">
                <a:latin typeface="Montserrat"/>
              </a:rPr>
              <a:t>outliers</a:t>
            </a:r>
            <a:r>
              <a:rPr lang="es-CO" altLang="en-US" sz="2400" dirty="0">
                <a:latin typeface="Montserrat"/>
              </a:rPr>
              <a:t>”)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CO" altLang="en-US" sz="2400" dirty="0">
              <a:latin typeface="Montserrat"/>
            </a:endParaRPr>
          </a:p>
        </p:txBody>
      </p:sp>
      <p:sp>
        <p:nvSpPr>
          <p:cNvPr id="32772" name="AutoShape 5">
            <a:extLst>
              <a:ext uri="{FF2B5EF4-FFF2-40B4-BE49-F238E27FC236}">
                <a16:creationId xmlns:a16="http://schemas.microsoft.com/office/drawing/2014/main" id="{0ED55B8E-BEAA-CB0A-44B0-7A687108BB8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4295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852843EE-6A04-4A18-1AB9-378512F71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9" y="3798888"/>
            <a:ext cx="398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Montserrat"/>
              </a:rPr>
              <a:t>11  12  13  14  15  16  17  18  19 20</a:t>
            </a:r>
          </a:p>
        </p:txBody>
      </p:sp>
      <p:sp>
        <p:nvSpPr>
          <p:cNvPr id="32774" name="Rectangle 8">
            <a:extLst>
              <a:ext uri="{FF2B5EF4-FFF2-40B4-BE49-F238E27FC236}">
                <a16:creationId xmlns:a16="http://schemas.microsoft.com/office/drawing/2014/main" id="{7C20B8A1-02BE-B54C-198B-F3287C46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75" name="Oval 9">
            <a:extLst>
              <a:ext uri="{FF2B5EF4-FFF2-40B4-BE49-F238E27FC236}">
                <a16:creationId xmlns:a16="http://schemas.microsoft.com/office/drawing/2014/main" id="{7E6E37A5-2626-AC3E-04C2-9540B3468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76" name="Oval 10">
            <a:extLst>
              <a:ext uri="{FF2B5EF4-FFF2-40B4-BE49-F238E27FC236}">
                <a16:creationId xmlns:a16="http://schemas.microsoft.com/office/drawing/2014/main" id="{E8E00076-A6ED-62EC-BC0A-78E0DEF6B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77" name="Oval 11">
            <a:extLst>
              <a:ext uri="{FF2B5EF4-FFF2-40B4-BE49-F238E27FC236}">
                <a16:creationId xmlns:a16="http://schemas.microsoft.com/office/drawing/2014/main" id="{8ADAB177-4822-080F-4D40-E06CA25C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78" name="Oval 12">
            <a:extLst>
              <a:ext uri="{FF2B5EF4-FFF2-40B4-BE49-F238E27FC236}">
                <a16:creationId xmlns:a16="http://schemas.microsoft.com/office/drawing/2014/main" id="{9E09FDFA-BD69-42E7-C483-A04BA82FF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79" name="Oval 13">
            <a:extLst>
              <a:ext uri="{FF2B5EF4-FFF2-40B4-BE49-F238E27FC236}">
                <a16:creationId xmlns:a16="http://schemas.microsoft.com/office/drawing/2014/main" id="{936CED5C-DD2C-8CF0-52A0-C57BFFDE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80" name="AutoShape 14">
            <a:extLst>
              <a:ext uri="{FF2B5EF4-FFF2-40B4-BE49-F238E27FC236}">
                <a16:creationId xmlns:a16="http://schemas.microsoft.com/office/drawing/2014/main" id="{0C470C15-ACEE-26A2-1766-2FDE5B1C5D9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81300" y="4305300"/>
            <a:ext cx="609600" cy="228600"/>
          </a:xfrm>
          <a:prstGeom prst="rightArrow">
            <a:avLst>
              <a:gd name="adj1" fmla="val 50000"/>
              <a:gd name="adj2" fmla="val 6716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116749" name="Rectangle 15">
            <a:extLst>
              <a:ext uri="{FF2B5EF4-FFF2-40B4-BE49-F238E27FC236}">
                <a16:creationId xmlns:a16="http://schemas.microsoft.com/office/drawing/2014/main" id="{FBBF3608-46AC-1354-77F7-61822034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1"/>
            <a:ext cx="1752600" cy="397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000" b="1" dirty="0">
                <a:latin typeface="Montserrat"/>
              </a:rPr>
              <a:t>Media = 13</a:t>
            </a:r>
          </a:p>
        </p:txBody>
      </p:sp>
      <p:sp>
        <p:nvSpPr>
          <p:cNvPr id="32782" name="Rectangle 17">
            <a:extLst>
              <a:ext uri="{FF2B5EF4-FFF2-40B4-BE49-F238E27FC236}">
                <a16:creationId xmlns:a16="http://schemas.microsoft.com/office/drawing/2014/main" id="{6FFB4692-9CF8-0F07-8569-94027028B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10001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Montserrat"/>
              </a:rPr>
              <a:t>  11  12  13  14  15  16  17  18  19 20</a:t>
            </a:r>
          </a:p>
        </p:txBody>
      </p:sp>
      <p:sp>
        <p:nvSpPr>
          <p:cNvPr id="32783" name="Rectangle 18">
            <a:extLst>
              <a:ext uri="{FF2B5EF4-FFF2-40B4-BE49-F238E27FC236}">
                <a16:creationId xmlns:a16="http://schemas.microsoft.com/office/drawing/2014/main" id="{2785765C-DE23-1645-ECBA-7DE8CC985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576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84" name="Oval 19">
            <a:extLst>
              <a:ext uri="{FF2B5EF4-FFF2-40B4-BE49-F238E27FC236}">
                <a16:creationId xmlns:a16="http://schemas.microsoft.com/office/drawing/2014/main" id="{7020DEFF-E2D0-2EB7-455D-D125C593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85" name="Oval 20">
            <a:extLst>
              <a:ext uri="{FF2B5EF4-FFF2-40B4-BE49-F238E27FC236}">
                <a16:creationId xmlns:a16="http://schemas.microsoft.com/office/drawing/2014/main" id="{B2C312E9-8C84-5DAB-EFDC-CD41E487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86" name="Oval 21">
            <a:extLst>
              <a:ext uri="{FF2B5EF4-FFF2-40B4-BE49-F238E27FC236}">
                <a16:creationId xmlns:a16="http://schemas.microsoft.com/office/drawing/2014/main" id="{4A96FAFB-6F44-1873-9202-2AA83CB7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87" name="Oval 22">
            <a:extLst>
              <a:ext uri="{FF2B5EF4-FFF2-40B4-BE49-F238E27FC236}">
                <a16:creationId xmlns:a16="http://schemas.microsoft.com/office/drawing/2014/main" id="{6E304579-D68B-2680-84D3-193927A2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2788" name="Oval 23">
            <a:extLst>
              <a:ext uri="{FF2B5EF4-FFF2-40B4-BE49-F238E27FC236}">
                <a16:creationId xmlns:a16="http://schemas.microsoft.com/office/drawing/2014/main" id="{3B05C9D4-E8B3-BE53-ABF1-90F8FB77E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2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116757" name="Rectangle 24">
            <a:extLst>
              <a:ext uri="{FF2B5EF4-FFF2-40B4-BE49-F238E27FC236}">
                <a16:creationId xmlns:a16="http://schemas.microsoft.com/office/drawing/2014/main" id="{2E5AE867-20B1-FD81-4AED-3DBB64072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2046288" cy="458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b="1" dirty="0">
                <a:latin typeface="Montserrat"/>
              </a:rPr>
              <a:t>Media = 14</a:t>
            </a:r>
          </a:p>
        </p:txBody>
      </p:sp>
      <p:graphicFrame>
        <p:nvGraphicFramePr>
          <p:cNvPr id="32790" name="Object 6">
            <a:extLst>
              <a:ext uri="{FF2B5EF4-FFF2-40B4-BE49-F238E27FC236}">
                <a16:creationId xmlns:a16="http://schemas.microsoft.com/office/drawing/2014/main" id="{F032ECB2-F5CA-E24C-54DF-80ACB06B0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486400"/>
          <a:ext cx="34940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393700" progId="Equation.3">
                  <p:embed/>
                </p:oleObj>
              </mc:Choice>
              <mc:Fallback>
                <p:oleObj name="Equation" r:id="rId2" imgW="1879600" imgH="393700" progId="Equation.3">
                  <p:embed/>
                  <p:pic>
                    <p:nvPicPr>
                      <p:cNvPr id="32790" name="Object 6">
                        <a:extLst>
                          <a:ext uri="{FF2B5EF4-FFF2-40B4-BE49-F238E27FC236}">
                            <a16:creationId xmlns:a16="http://schemas.microsoft.com/office/drawing/2014/main" id="{F032ECB2-F5CA-E24C-54DF-80ACB06B0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86400"/>
                        <a:ext cx="34940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7">
            <a:extLst>
              <a:ext uri="{FF2B5EF4-FFF2-40B4-BE49-F238E27FC236}">
                <a16:creationId xmlns:a16="http://schemas.microsoft.com/office/drawing/2014/main" id="{B2570F67-23F3-D220-5C48-2F89A8DD6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1" y="5410200"/>
          <a:ext cx="35417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393700" progId="Equation.3">
                  <p:embed/>
                </p:oleObj>
              </mc:Choice>
              <mc:Fallback>
                <p:oleObj name="Equation" r:id="rId4" imgW="1905000" imgH="393700" progId="Equation.3">
                  <p:embed/>
                  <p:pic>
                    <p:nvPicPr>
                      <p:cNvPr id="32791" name="Object 7">
                        <a:extLst>
                          <a:ext uri="{FF2B5EF4-FFF2-40B4-BE49-F238E27FC236}">
                            <a16:creationId xmlns:a16="http://schemas.microsoft.com/office/drawing/2014/main" id="{B2570F67-23F3-D220-5C48-2F89A8DD6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5410200"/>
                        <a:ext cx="35417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792" name="Straight Connector 30">
            <a:extLst>
              <a:ext uri="{FF2B5EF4-FFF2-40B4-BE49-F238E27FC236}">
                <a16:creationId xmlns:a16="http://schemas.microsoft.com/office/drawing/2014/main" id="{F3BCBE22-1706-01DB-5C79-174165F9E6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0" y="3895725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Straight Connector 31">
            <a:extLst>
              <a:ext uri="{FF2B5EF4-FFF2-40B4-BE49-F238E27FC236}">
                <a16:creationId xmlns:a16="http://schemas.microsoft.com/office/drawing/2014/main" id="{9B60CDD5-9B0E-1ED4-83BC-A955BC9C01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3600" y="3886200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1">
            <a:extLst>
              <a:ext uri="{FF2B5EF4-FFF2-40B4-BE49-F238E27FC236}">
                <a16:creationId xmlns:a16="http://schemas.microsoft.com/office/drawing/2014/main" id="{2D191507-F807-41A2-8FD4-68B10FBB4F9B}"/>
              </a:ext>
            </a:extLst>
          </p:cNvPr>
          <p:cNvCxnSpPr>
            <a:cxnSpLocks/>
          </p:cNvCxnSpPr>
          <p:nvPr/>
        </p:nvCxnSpPr>
        <p:spPr>
          <a:xfrm flipV="1">
            <a:off x="0" y="1122669"/>
            <a:ext cx="938106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/>
      <p:bldP spid="32774" grpId="0"/>
      <p:bldP spid="32775" grpId="0" animBg="1"/>
      <p:bldP spid="32776" grpId="0" animBg="1"/>
      <p:bldP spid="32777" grpId="0" animBg="1"/>
      <p:bldP spid="32778" grpId="0" animBg="1"/>
      <p:bldP spid="32779" grpId="0" animBg="1"/>
      <p:bldP spid="32780" grpId="0" animBg="1"/>
      <p:bldP spid="116749" grpId="0" animBg="1"/>
      <p:bldP spid="32782" grpId="0"/>
      <p:bldP spid="32783" grpId="0"/>
      <p:bldP spid="32784" grpId="0" animBg="1"/>
      <p:bldP spid="32785" grpId="0" animBg="1"/>
      <p:bldP spid="32786" grpId="0" animBg="1"/>
      <p:bldP spid="32787" grpId="0" animBg="1"/>
      <p:bldP spid="32788" grpId="0" animBg="1"/>
      <p:bldP spid="11675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666BAC53-1A54-E90F-ABF0-A7FFF8218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0244" y="1184694"/>
            <a:ext cx="6992938" cy="1790700"/>
          </a:xfrm>
        </p:spPr>
        <p:txBody>
          <a:bodyPr/>
          <a:lstStyle/>
          <a:p>
            <a:pPr eaLnBrk="1" hangingPunct="1"/>
            <a:r>
              <a:rPr lang="en-US" altLang="es-CO" sz="3300" b="1" dirty="0">
                <a:latin typeface="Montserrat ExtraBold" panose="00000900000000000000" pitchFamily="2" charset="0"/>
              </a:rPr>
              <a:t>A Fine is a Price</a:t>
            </a:r>
          </a:p>
        </p:txBody>
      </p:sp>
      <p:sp>
        <p:nvSpPr>
          <p:cNvPr id="73731" name="Subtitle 2">
            <a:extLst>
              <a:ext uri="{FF2B5EF4-FFF2-40B4-BE49-F238E27FC236}">
                <a16:creationId xmlns:a16="http://schemas.microsoft.com/office/drawing/2014/main" id="{10F7D1D2-5AC8-EAB3-02FE-46178806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119" y="3567532"/>
            <a:ext cx="6858000" cy="1655762"/>
          </a:xfrm>
        </p:spPr>
        <p:txBody>
          <a:bodyPr/>
          <a:lstStyle/>
          <a:p>
            <a:pPr eaLnBrk="1" hangingPunct="1"/>
            <a:r>
              <a:rPr lang="en-US" altLang="es-CO" sz="2200" dirty="0">
                <a:latin typeface="Montserrat" panose="00000500000000000000" pitchFamily="2" charset="0"/>
              </a:rPr>
              <a:t>Uri Gneezy y Aldo </a:t>
            </a:r>
            <a:r>
              <a:rPr lang="en-US" altLang="es-CO" sz="2200" dirty="0" err="1">
                <a:latin typeface="Montserrat" panose="00000500000000000000" pitchFamily="2" charset="0"/>
              </a:rPr>
              <a:t>Rustichini</a:t>
            </a:r>
            <a:r>
              <a:rPr lang="en-US" altLang="es-CO" sz="2200" dirty="0">
                <a:latin typeface="Montserrat" panose="00000500000000000000" pitchFamily="2" charset="0"/>
              </a:rPr>
              <a:t> (JELS, 2000)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ubtitle 2">
            <a:extLst>
              <a:ext uri="{FF2B5EF4-FFF2-40B4-BE49-F238E27FC236}">
                <a16:creationId xmlns:a16="http://schemas.microsoft.com/office/drawing/2014/main" id="{9499FA21-472E-EB81-3100-1944D956A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442" y="1802921"/>
            <a:ext cx="8458200" cy="4343400"/>
          </a:xfrm>
        </p:spPr>
        <p:txBody>
          <a:bodyPr/>
          <a:lstStyle/>
          <a:p>
            <a:pPr marL="342900" indent="-342900" algn="l">
              <a:buFontTx/>
              <a:buChar char="•"/>
            </a:pPr>
            <a:r>
              <a:rPr lang="en-US" altLang="es-CO" sz="2200" dirty="0" err="1">
                <a:latin typeface="Montserrat" panose="00000500000000000000" pitchFamily="2" charset="0"/>
              </a:rPr>
              <a:t>Guarderías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en</a:t>
            </a:r>
            <a:r>
              <a:rPr lang="en-US" altLang="es-CO" sz="2200" dirty="0">
                <a:latin typeface="Montserrat" panose="00000500000000000000" pitchFamily="2" charset="0"/>
              </a:rPr>
              <a:t> Haifa con </a:t>
            </a:r>
            <a:r>
              <a:rPr lang="en-US" altLang="es-CO" sz="2200" dirty="0" err="1">
                <a:latin typeface="Montserrat" panose="00000500000000000000" pitchFamily="2" charset="0"/>
              </a:rPr>
              <a:t>moderado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problema</a:t>
            </a:r>
            <a:r>
              <a:rPr lang="en-US" altLang="es-CO" sz="2200" dirty="0">
                <a:latin typeface="Montserrat" panose="00000500000000000000" pitchFamily="2" charset="0"/>
              </a:rPr>
              <a:t>: </a:t>
            </a:r>
            <a:r>
              <a:rPr lang="en-US" altLang="es-CO" sz="2200" dirty="0" err="1">
                <a:latin typeface="Montserrat" panose="00000500000000000000" pitchFamily="2" charset="0"/>
              </a:rPr>
              <a:t>algunos</a:t>
            </a:r>
            <a:r>
              <a:rPr lang="en-US" altLang="es-CO" sz="2200" dirty="0">
                <a:latin typeface="Montserrat" panose="00000500000000000000" pitchFamily="2" charset="0"/>
              </a:rPr>
              <a:t> padres </a:t>
            </a:r>
            <a:r>
              <a:rPr lang="en-US" altLang="es-CO" sz="2200" dirty="0" err="1">
                <a:latin typeface="Montserrat" panose="00000500000000000000" pitchFamily="2" charset="0"/>
              </a:rPr>
              <a:t>llegan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tarde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por</a:t>
            </a:r>
            <a:r>
              <a:rPr lang="en-US" altLang="es-CO" sz="2200" dirty="0">
                <a:latin typeface="Montserrat" panose="00000500000000000000" pitchFamily="2" charset="0"/>
              </a:rPr>
              <a:t> sus </a:t>
            </a:r>
            <a:r>
              <a:rPr lang="en-US" altLang="es-CO" sz="2200" dirty="0" err="1">
                <a:latin typeface="Montserrat" panose="00000500000000000000" pitchFamily="2" charset="0"/>
              </a:rPr>
              <a:t>hijos</a:t>
            </a:r>
            <a:r>
              <a:rPr lang="en-US" altLang="es-CO" sz="2200" dirty="0">
                <a:latin typeface="Montserrat" panose="00000500000000000000" pitchFamily="2" charset="0"/>
              </a:rPr>
              <a:t>.</a:t>
            </a:r>
          </a:p>
          <a:p>
            <a:pPr marL="342900" indent="-342900" algn="l">
              <a:buFontTx/>
              <a:buChar char="•"/>
            </a:pPr>
            <a:endParaRPr lang="en-US" altLang="es-CO" sz="2200" dirty="0">
              <a:latin typeface="Montserrat" panose="00000500000000000000" pitchFamily="2" charset="0"/>
            </a:endParaRPr>
          </a:p>
          <a:p>
            <a:pPr marL="342900" indent="-342900" algn="l">
              <a:buFontTx/>
              <a:buChar char="•"/>
            </a:pPr>
            <a:r>
              <a:rPr lang="en-US" altLang="es-CO" sz="2200" dirty="0">
                <a:latin typeface="Montserrat" panose="00000500000000000000" pitchFamily="2" charset="0"/>
              </a:rPr>
              <a:t>Una </a:t>
            </a:r>
            <a:r>
              <a:rPr lang="en-US" altLang="es-CO" sz="2200" dirty="0" err="1">
                <a:latin typeface="Montserrat" panose="00000500000000000000" pitchFamily="2" charset="0"/>
              </a:rPr>
              <a:t>posible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solución</a:t>
            </a:r>
            <a:r>
              <a:rPr lang="en-US" altLang="es-CO" sz="2200" dirty="0">
                <a:latin typeface="Montserrat" panose="00000500000000000000" pitchFamily="2" charset="0"/>
              </a:rPr>
              <a:t>: </a:t>
            </a:r>
            <a:r>
              <a:rPr lang="en-US" altLang="es-CO" sz="2200" dirty="0" err="1">
                <a:latin typeface="Montserrat" panose="00000500000000000000" pitchFamily="2" charset="0"/>
              </a:rPr>
              <a:t>introducir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una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multa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por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llegar</a:t>
            </a:r>
            <a:r>
              <a:rPr lang="en-US" altLang="es-CO" sz="2200" dirty="0">
                <a:latin typeface="Montserrat" panose="00000500000000000000" pitchFamily="2" charset="0"/>
              </a:rPr>
              <a:t> </a:t>
            </a:r>
            <a:r>
              <a:rPr lang="en-US" altLang="es-CO" sz="2200" dirty="0" err="1">
                <a:latin typeface="Montserrat" panose="00000500000000000000" pitchFamily="2" charset="0"/>
              </a:rPr>
              <a:t>tarde</a:t>
            </a:r>
            <a:endParaRPr lang="en-US" altLang="es-CO" sz="2200" dirty="0">
              <a:latin typeface="Montserrat" panose="00000500000000000000" pitchFamily="2" charset="0"/>
            </a:endParaRPr>
          </a:p>
          <a:p>
            <a:pPr marL="342900" indent="-342900" algn="l">
              <a:buFontTx/>
              <a:buChar char="•"/>
            </a:pPr>
            <a:endParaRPr lang="en-US" altLang="es-CO" sz="2200" dirty="0">
              <a:latin typeface="Montserrat" panose="00000500000000000000" pitchFamily="2" charset="0"/>
            </a:endParaRPr>
          </a:p>
          <a:p>
            <a:pPr marL="342900" indent="-342900" algn="l">
              <a:buFontTx/>
              <a:buChar char="•"/>
            </a:pPr>
            <a:r>
              <a:rPr lang="en-US" altLang="es-CO" sz="2200" dirty="0">
                <a:latin typeface="Montserrat" panose="00000500000000000000" pitchFamily="2" charset="0"/>
              </a:rPr>
              <a:t>Idea: las personas </a:t>
            </a:r>
            <a:r>
              <a:rPr lang="en-US" altLang="es-CO" sz="2200" dirty="0" err="1">
                <a:latin typeface="Montserrat" panose="00000500000000000000" pitchFamily="2" charset="0"/>
              </a:rPr>
              <a:t>funcionan</a:t>
            </a:r>
            <a:r>
              <a:rPr lang="en-US" altLang="es-CO" sz="2200" dirty="0">
                <a:latin typeface="Montserrat" panose="00000500000000000000" pitchFamily="2" charset="0"/>
              </a:rPr>
              <a:t> con </a:t>
            </a:r>
            <a:r>
              <a:rPr lang="en-US" altLang="es-CO" sz="2200" dirty="0" err="1">
                <a:latin typeface="Montserrat" panose="00000500000000000000" pitchFamily="2" charset="0"/>
              </a:rPr>
              <a:t>incentivos</a:t>
            </a:r>
            <a:r>
              <a:rPr lang="en-US" altLang="es-CO" sz="2200" dirty="0">
                <a:latin typeface="Montserrat" panose="00000500000000000000" pitchFamily="2" charset="0"/>
              </a:rPr>
              <a:t> (</a:t>
            </a:r>
            <a:r>
              <a:rPr lang="en-US" altLang="es-CO" sz="2200" dirty="0" err="1">
                <a:latin typeface="Montserrat" panose="00000500000000000000" pitchFamily="2" charset="0"/>
              </a:rPr>
              <a:t>monetarios</a:t>
            </a:r>
            <a:r>
              <a:rPr lang="en-US" altLang="es-CO" sz="2200" dirty="0">
                <a:latin typeface="Montserrat" panose="00000500000000000000" pitchFamily="2" charset="0"/>
              </a:rPr>
              <a:t>) y </a:t>
            </a:r>
            <a:r>
              <a:rPr lang="en-US" altLang="es-CO" sz="2200" dirty="0" err="1">
                <a:latin typeface="Montserrat" panose="00000500000000000000" pitchFamily="2" charset="0"/>
              </a:rPr>
              <a:t>este</a:t>
            </a:r>
            <a:r>
              <a:rPr lang="en-US" altLang="es-CO" sz="2200" dirty="0">
                <a:latin typeface="Montserrat" panose="00000500000000000000" pitchFamily="2" charset="0"/>
              </a:rPr>
              <a:t> es un </a:t>
            </a:r>
            <a:r>
              <a:rPr lang="en-US" altLang="es-CO" sz="2200" dirty="0" err="1">
                <a:latin typeface="Montserrat" panose="00000500000000000000" pitchFamily="2" charset="0"/>
              </a:rPr>
              <a:t>incentivo</a:t>
            </a:r>
            <a:r>
              <a:rPr lang="en-US" altLang="es-CO" sz="2200" dirty="0">
                <a:latin typeface="Montserrat" panose="00000500000000000000" pitchFamily="2" charset="0"/>
              </a:rPr>
              <a:t> para </a:t>
            </a:r>
            <a:r>
              <a:rPr lang="en-US" altLang="es-CO" sz="2200" dirty="0" err="1">
                <a:latin typeface="Montserrat" panose="00000500000000000000" pitchFamily="2" charset="0"/>
              </a:rPr>
              <a:t>llegar</a:t>
            </a:r>
            <a:r>
              <a:rPr lang="en-US" altLang="es-CO" sz="2200" dirty="0">
                <a:latin typeface="Montserrat" panose="00000500000000000000" pitchFamily="2" charset="0"/>
              </a:rPr>
              <a:t> a </a:t>
            </a:r>
            <a:r>
              <a:rPr lang="en-US" altLang="es-CO" sz="2200" dirty="0" err="1">
                <a:latin typeface="Montserrat" panose="00000500000000000000" pitchFamily="2" charset="0"/>
              </a:rPr>
              <a:t>tiempo</a:t>
            </a:r>
            <a:r>
              <a:rPr lang="en-US" altLang="es-CO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74755" name="Title 1">
            <a:extLst>
              <a:ext uri="{FF2B5EF4-FFF2-40B4-BE49-F238E27FC236}">
                <a16:creationId xmlns:a16="http://schemas.microsoft.com/office/drawing/2014/main" id="{354147B4-8A6C-5DCA-2054-A03B06B39F4D}"/>
              </a:ext>
            </a:extLst>
          </p:cNvPr>
          <p:cNvSpPr txBox="1">
            <a:spLocks/>
          </p:cNvSpPr>
          <p:nvPr/>
        </p:nvSpPr>
        <p:spPr bwMode="auto">
          <a:xfrm>
            <a:off x="2057400" y="457200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defRPr sz="2100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defTabSz="685800">
              <a:lnSpc>
                <a:spcPct val="90000"/>
              </a:lnSpc>
              <a:spcBef>
                <a:spcPts val="375"/>
              </a:spcBef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 defTabSz="685800">
              <a:lnSpc>
                <a:spcPct val="90000"/>
              </a:lnSpc>
              <a:spcBef>
                <a:spcPts val="375"/>
              </a:spcBef>
              <a:defRPr sz="1500"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 defTabSz="685800">
              <a:lnSpc>
                <a:spcPct val="90000"/>
              </a:lnSpc>
              <a:spcBef>
                <a:spcPts val="375"/>
              </a:spcBef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 defTabSz="685800">
              <a:lnSpc>
                <a:spcPct val="90000"/>
              </a:lnSpc>
              <a:spcBef>
                <a:spcPts val="375"/>
              </a:spcBef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defTabSz="6858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Introducción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FEE9-78C2-98C2-73F4-88728B967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676400"/>
            <a:ext cx="8610600" cy="4191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err="1">
                <a:latin typeface="Montserrat" panose="00000500000000000000" pitchFamily="2" charset="0"/>
              </a:rPr>
              <a:t>Estudio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elaborado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en</a:t>
            </a:r>
            <a:r>
              <a:rPr lang="en-US" dirty="0">
                <a:latin typeface="Montserrat" panose="00000500000000000000" pitchFamily="2" charset="0"/>
              </a:rPr>
              <a:t> 10 </a:t>
            </a:r>
            <a:r>
              <a:rPr lang="en-US" dirty="0" err="1">
                <a:latin typeface="Montserrat" panose="00000500000000000000" pitchFamily="2" charset="0"/>
              </a:rPr>
              <a:t>guarderías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en</a:t>
            </a:r>
            <a:r>
              <a:rPr lang="en-US" dirty="0">
                <a:latin typeface="Montserrat" panose="00000500000000000000" pitchFamily="2" charset="0"/>
              </a:rPr>
              <a:t> Haifa, </a:t>
            </a:r>
            <a:r>
              <a:rPr lang="en-US" dirty="0" err="1">
                <a:latin typeface="Montserrat" panose="00000500000000000000" pitchFamily="2" charset="0"/>
              </a:rPr>
              <a:t>por</a:t>
            </a:r>
            <a:r>
              <a:rPr lang="en-US" dirty="0">
                <a:latin typeface="Montserrat" panose="00000500000000000000" pitchFamily="2" charset="0"/>
              </a:rPr>
              <a:t> 20 </a:t>
            </a:r>
            <a:r>
              <a:rPr lang="en-US" dirty="0" err="1">
                <a:latin typeface="Montserrat" panose="00000500000000000000" pitchFamily="2" charset="0"/>
              </a:rPr>
              <a:t>semanas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dirty="0" err="1">
                <a:latin typeface="Montserrat" panose="00000500000000000000" pitchFamily="2" charset="0"/>
              </a:rPr>
              <a:t>Pequeñas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guarderías</a:t>
            </a:r>
            <a:r>
              <a:rPr lang="en-US" dirty="0">
                <a:latin typeface="Montserrat" panose="00000500000000000000" pitchFamily="2" charset="0"/>
              </a:rPr>
              <a:t> para </a:t>
            </a:r>
            <a:r>
              <a:rPr lang="en-US" dirty="0" err="1">
                <a:latin typeface="Montserrat" panose="00000500000000000000" pitchFamily="2" charset="0"/>
              </a:rPr>
              <a:t>máximo</a:t>
            </a:r>
            <a:r>
              <a:rPr lang="en-US" dirty="0">
                <a:latin typeface="Montserrat" panose="00000500000000000000" pitchFamily="2" charset="0"/>
              </a:rPr>
              <a:t> 35 </a:t>
            </a:r>
            <a:r>
              <a:rPr lang="en-US" dirty="0" err="1">
                <a:latin typeface="Montserrat" panose="00000500000000000000" pitchFamily="2" charset="0"/>
              </a:rPr>
              <a:t>niños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dirty="0" err="1">
                <a:latin typeface="Montserrat" panose="00000500000000000000" pitchFamily="2" charset="0"/>
              </a:rPr>
              <a:t>Guarderías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cierran</a:t>
            </a:r>
            <a:r>
              <a:rPr lang="en-US" dirty="0">
                <a:latin typeface="Montserrat" panose="00000500000000000000" pitchFamily="2" charset="0"/>
              </a:rPr>
              <a:t> a las 4pm. Un </a:t>
            </a:r>
            <a:r>
              <a:rPr lang="en-US" dirty="0" err="1">
                <a:latin typeface="Montserrat" panose="00000500000000000000" pitchFamily="2" charset="0"/>
              </a:rPr>
              <a:t>empleado</a:t>
            </a:r>
            <a:r>
              <a:rPr lang="en-US" dirty="0">
                <a:latin typeface="Montserrat" panose="00000500000000000000" pitchFamily="2" charset="0"/>
              </a:rPr>
              <a:t> de la </a:t>
            </a:r>
            <a:r>
              <a:rPr lang="en-US" dirty="0" err="1">
                <a:latin typeface="Montserrat" panose="00000500000000000000" pitchFamily="2" charset="0"/>
              </a:rPr>
              <a:t>guardería</a:t>
            </a:r>
            <a:r>
              <a:rPr lang="en-US" dirty="0">
                <a:latin typeface="Montserrat" panose="00000500000000000000" pitchFamily="2" charset="0"/>
              </a:rPr>
              <a:t> se </a:t>
            </a:r>
            <a:r>
              <a:rPr lang="en-US" dirty="0" err="1">
                <a:latin typeface="Montserrat" panose="00000500000000000000" pitchFamily="2" charset="0"/>
              </a:rPr>
              <a:t>queda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cuidando</a:t>
            </a:r>
            <a:r>
              <a:rPr lang="en-US" dirty="0">
                <a:latin typeface="Montserrat" panose="00000500000000000000" pitchFamily="2" charset="0"/>
              </a:rPr>
              <a:t> de </a:t>
            </a:r>
            <a:r>
              <a:rPr lang="en-US" dirty="0" err="1">
                <a:latin typeface="Montserrat" panose="00000500000000000000" pitchFamily="2" charset="0"/>
              </a:rPr>
              <a:t>los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niños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dirty="0">
                <a:latin typeface="Montserrat" panose="00000500000000000000" pitchFamily="2" charset="0"/>
              </a:rPr>
              <a:t>No hay </a:t>
            </a:r>
            <a:r>
              <a:rPr lang="en-US" dirty="0" err="1">
                <a:latin typeface="Montserrat" panose="00000500000000000000" pitchFamily="2" charset="0"/>
              </a:rPr>
              <a:t>multas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por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llegar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tarde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5779" name="Title 1">
            <a:extLst>
              <a:ext uri="{FF2B5EF4-FFF2-40B4-BE49-F238E27FC236}">
                <a16:creationId xmlns:a16="http://schemas.microsoft.com/office/drawing/2014/main" id="{8F489A70-E1D9-8A64-BDF5-B6E49B5CE136}"/>
              </a:ext>
            </a:extLst>
          </p:cNvPr>
          <p:cNvSpPr txBox="1">
            <a:spLocks/>
          </p:cNvSpPr>
          <p:nvPr/>
        </p:nvSpPr>
        <p:spPr bwMode="auto">
          <a:xfrm>
            <a:off x="2057400" y="457200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Introducción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18B6-2FB4-2465-A7DE-4C03C4BDA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50" y="1676400"/>
            <a:ext cx="7886700" cy="32639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err="1">
                <a:latin typeface="Montserrat" panose="00000500000000000000" pitchFamily="2" charset="0"/>
              </a:rPr>
              <a:t>Por</a:t>
            </a:r>
            <a:r>
              <a:rPr lang="en-US" dirty="0">
                <a:latin typeface="Montserrat" panose="00000500000000000000" pitchFamily="2" charset="0"/>
              </a:rPr>
              <a:t> las </a:t>
            </a:r>
            <a:r>
              <a:rPr lang="en-US" dirty="0" err="1">
                <a:latin typeface="Montserrat" panose="00000500000000000000" pitchFamily="2" charset="0"/>
              </a:rPr>
              <a:t>primeras</a:t>
            </a:r>
            <a:r>
              <a:rPr lang="en-US" dirty="0">
                <a:latin typeface="Montserrat" panose="00000500000000000000" pitchFamily="2" charset="0"/>
              </a:rPr>
              <a:t> 4 </a:t>
            </a:r>
            <a:r>
              <a:rPr lang="en-US" dirty="0" err="1">
                <a:latin typeface="Montserrat" panose="00000500000000000000" pitchFamily="2" charset="0"/>
              </a:rPr>
              <a:t>semanas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los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investigadores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recolectan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información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sobre</a:t>
            </a:r>
            <a:r>
              <a:rPr lang="en-US" dirty="0">
                <a:latin typeface="Montserrat" panose="00000500000000000000" pitchFamily="2" charset="0"/>
              </a:rPr>
              <a:t> el </a:t>
            </a:r>
            <a:r>
              <a:rPr lang="en-US" dirty="0" err="1">
                <a:latin typeface="Montserrat" panose="00000500000000000000" pitchFamily="2" charset="0"/>
              </a:rPr>
              <a:t>número</a:t>
            </a:r>
            <a:r>
              <a:rPr lang="en-US" dirty="0">
                <a:latin typeface="Montserrat" panose="00000500000000000000" pitchFamily="2" charset="0"/>
              </a:rPr>
              <a:t> de padres que </a:t>
            </a:r>
            <a:r>
              <a:rPr lang="en-US" dirty="0" err="1">
                <a:latin typeface="Montserrat" panose="00000500000000000000" pitchFamily="2" charset="0"/>
              </a:rPr>
              <a:t>llegan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tarde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cada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semana</a:t>
            </a:r>
            <a:r>
              <a:rPr lang="en-US" dirty="0">
                <a:latin typeface="Montserrat" panose="00000500000000000000" pitchFamily="2" charset="0"/>
              </a:rPr>
              <a:t>..</a:t>
            </a: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dirty="0" err="1">
                <a:latin typeface="Montserrat" panose="00000500000000000000" pitchFamily="2" charset="0"/>
              </a:rPr>
              <a:t>Iniciando</a:t>
            </a:r>
            <a:r>
              <a:rPr lang="en-US" dirty="0">
                <a:latin typeface="Montserrat" panose="00000500000000000000" pitchFamily="2" charset="0"/>
              </a:rPr>
              <a:t> la </a:t>
            </a:r>
            <a:r>
              <a:rPr lang="en-US" dirty="0" err="1">
                <a:latin typeface="Montserrat" panose="00000500000000000000" pitchFamily="2" charset="0"/>
              </a:rPr>
              <a:t>semana</a:t>
            </a:r>
            <a:r>
              <a:rPr lang="en-US" dirty="0">
                <a:latin typeface="Montserrat" panose="00000500000000000000" pitchFamily="2" charset="0"/>
              </a:rPr>
              <a:t> 5, </a:t>
            </a:r>
            <a:r>
              <a:rPr lang="en-US" dirty="0" err="1">
                <a:latin typeface="Montserrat" panose="00000500000000000000" pitchFamily="2" charset="0"/>
              </a:rPr>
              <a:t>una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multa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en</a:t>
            </a:r>
            <a:r>
              <a:rPr lang="en-US" dirty="0">
                <a:latin typeface="Montserrat" panose="00000500000000000000" pitchFamily="2" charset="0"/>
              </a:rPr>
              <a:t> 6 de 10 </a:t>
            </a:r>
            <a:r>
              <a:rPr lang="en-US" dirty="0" err="1">
                <a:latin typeface="Montserrat" panose="00000500000000000000" pitchFamily="2" charset="0"/>
              </a:rPr>
              <a:t>centros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  <a:defRPr/>
            </a:pPr>
            <a:r>
              <a:rPr lang="en-US" dirty="0">
                <a:latin typeface="Montserrat" panose="00000500000000000000" pitchFamily="2" charset="0"/>
              </a:rPr>
              <a:t>         - &gt; 10 </a:t>
            </a:r>
            <a:r>
              <a:rPr lang="en-US" dirty="0" err="1">
                <a:latin typeface="Montserrat" panose="00000500000000000000" pitchFamily="2" charset="0"/>
              </a:rPr>
              <a:t>minutos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  <a:defRPr/>
            </a:pPr>
            <a:r>
              <a:rPr lang="en-US" dirty="0">
                <a:latin typeface="Montserrat" panose="00000500000000000000" pitchFamily="2" charset="0"/>
              </a:rPr>
              <a:t>         - </a:t>
            </a:r>
            <a:r>
              <a:rPr lang="en-US" dirty="0" err="1">
                <a:latin typeface="Montserrat" panose="00000500000000000000" pitchFamily="2" charset="0"/>
              </a:rPr>
              <a:t>Por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niño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0" indent="0">
              <a:buNone/>
              <a:defRPr/>
            </a:pPr>
            <a:r>
              <a:rPr lang="en-US" dirty="0">
                <a:latin typeface="Montserrat" panose="00000500000000000000" pitchFamily="2" charset="0"/>
              </a:rPr>
              <a:t>         - 10 NIS ($2.75 of 1998).</a:t>
            </a: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6803" name="Title 1">
            <a:extLst>
              <a:ext uri="{FF2B5EF4-FFF2-40B4-BE49-F238E27FC236}">
                <a16:creationId xmlns:a16="http://schemas.microsoft.com/office/drawing/2014/main" id="{0274FABC-8187-B8D1-0751-AD9331931C47}"/>
              </a:ext>
            </a:extLst>
          </p:cNvPr>
          <p:cNvSpPr txBox="1">
            <a:spLocks/>
          </p:cNvSpPr>
          <p:nvPr/>
        </p:nvSpPr>
        <p:spPr bwMode="auto">
          <a:xfrm>
            <a:off x="2057400" y="457200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Experimento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A7D6-1FCC-28CE-2F00-C67FC822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05000"/>
            <a:ext cx="7886700" cy="32639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Montserrat" panose="00000500000000000000" pitchFamily="2" charset="0"/>
              </a:rPr>
              <a:t>A </a:t>
            </a:r>
            <a:r>
              <a:rPr lang="en-US" dirty="0" err="1">
                <a:latin typeface="Montserrat" panose="00000500000000000000" pitchFamily="2" charset="0"/>
              </a:rPr>
              <a:t>lxs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niñerxs</a:t>
            </a:r>
            <a:r>
              <a:rPr lang="en-US" dirty="0">
                <a:latin typeface="Montserrat" panose="00000500000000000000" pitchFamily="2" charset="0"/>
              </a:rPr>
              <a:t> se les </a:t>
            </a:r>
            <a:r>
              <a:rPr lang="en-US" dirty="0" err="1">
                <a:latin typeface="Montserrat" panose="00000500000000000000" pitchFamily="2" charset="0"/>
              </a:rPr>
              <a:t>informa</a:t>
            </a:r>
            <a:r>
              <a:rPr lang="en-US" dirty="0">
                <a:latin typeface="Montserrat" panose="00000500000000000000" pitchFamily="2" charset="0"/>
              </a:rPr>
              <a:t> de la </a:t>
            </a:r>
            <a:r>
              <a:rPr lang="en-US" dirty="0" err="1">
                <a:latin typeface="Montserrat" panose="00000500000000000000" pitchFamily="2" charset="0"/>
              </a:rPr>
              <a:t>multa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pero</a:t>
            </a:r>
            <a:r>
              <a:rPr lang="en-US" dirty="0">
                <a:latin typeface="Montserrat" panose="00000500000000000000" pitchFamily="2" charset="0"/>
              </a:rPr>
              <a:t> no del </a:t>
            </a:r>
            <a:r>
              <a:rPr lang="en-US" dirty="0" err="1">
                <a:latin typeface="Montserrat" panose="00000500000000000000" pitchFamily="2" charset="0"/>
              </a:rPr>
              <a:t>estudio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dirty="0">
                <a:latin typeface="Montserrat" panose="00000500000000000000" pitchFamily="2" charset="0"/>
              </a:rPr>
              <a:t>Padres </a:t>
            </a:r>
            <a:r>
              <a:rPr lang="en-US" dirty="0" err="1">
                <a:latin typeface="Montserrat" panose="00000500000000000000" pitchFamily="2" charset="0"/>
              </a:rPr>
              <a:t>informados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en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tablero</a:t>
            </a:r>
            <a:r>
              <a:rPr lang="en-US" dirty="0">
                <a:latin typeface="Montserrat" panose="00000500000000000000" pitchFamily="2" charset="0"/>
              </a:rPr>
              <a:t> de </a:t>
            </a:r>
            <a:r>
              <a:rPr lang="en-US" dirty="0" err="1">
                <a:latin typeface="Montserrat" panose="00000500000000000000" pitchFamily="2" charset="0"/>
              </a:rPr>
              <a:t>anuncios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frecuentemente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leído</a:t>
            </a:r>
            <a:r>
              <a:rPr lang="en-US" dirty="0">
                <a:latin typeface="Montserrat" panose="00000500000000000000" pitchFamily="2" charset="0"/>
              </a:rPr>
              <a:t>. </a:t>
            </a:r>
          </a:p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dirty="0">
                <a:latin typeface="Montserrat" panose="00000500000000000000" pitchFamily="2" charset="0"/>
              </a:rPr>
              <a:t>Se </a:t>
            </a:r>
            <a:r>
              <a:rPr lang="en-US" dirty="0" err="1">
                <a:latin typeface="Montserrat" panose="00000500000000000000" pitchFamily="2" charset="0"/>
              </a:rPr>
              <a:t>elimina</a:t>
            </a:r>
            <a:r>
              <a:rPr lang="en-US" dirty="0">
                <a:latin typeface="Montserrat" panose="00000500000000000000" pitchFamily="2" charset="0"/>
              </a:rPr>
              <a:t> la </a:t>
            </a:r>
            <a:r>
              <a:rPr lang="en-US" dirty="0" err="1">
                <a:latin typeface="Montserrat" panose="00000500000000000000" pitchFamily="2" charset="0"/>
              </a:rPr>
              <a:t>multa</a:t>
            </a:r>
            <a:r>
              <a:rPr lang="en-US" dirty="0">
                <a:latin typeface="Montserrat" panose="00000500000000000000" pitchFamily="2" charset="0"/>
              </a:rPr>
              <a:t> al final de la </a:t>
            </a:r>
            <a:r>
              <a:rPr lang="en-US" dirty="0" err="1">
                <a:latin typeface="Montserrat" panose="00000500000000000000" pitchFamily="2" charset="0"/>
              </a:rPr>
              <a:t>semana</a:t>
            </a:r>
            <a:r>
              <a:rPr lang="en-US" dirty="0">
                <a:latin typeface="Montserrat" panose="00000500000000000000" pitchFamily="2" charset="0"/>
              </a:rPr>
              <a:t> 17.</a:t>
            </a: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77827" name="Title 1">
            <a:extLst>
              <a:ext uri="{FF2B5EF4-FFF2-40B4-BE49-F238E27FC236}">
                <a16:creationId xmlns:a16="http://schemas.microsoft.com/office/drawing/2014/main" id="{A45FE6EB-4AA2-FD9C-ED0F-FF97E04CB97E}"/>
              </a:ext>
            </a:extLst>
          </p:cNvPr>
          <p:cNvSpPr txBox="1">
            <a:spLocks/>
          </p:cNvSpPr>
          <p:nvPr/>
        </p:nvSpPr>
        <p:spPr bwMode="auto">
          <a:xfrm>
            <a:off x="2057400" y="457200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Experimento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216A-DA84-FA5F-64CD-F3362F46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9790" y="2125661"/>
            <a:ext cx="7886700" cy="3263900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78851" name="Picture 3">
            <a:extLst>
              <a:ext uri="{FF2B5EF4-FFF2-40B4-BE49-F238E27FC236}">
                <a16:creationId xmlns:a16="http://schemas.microsoft.com/office/drawing/2014/main" id="{B1B73B9E-3D21-440F-EB3A-031769FDE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978" y="1945615"/>
            <a:ext cx="7435764" cy="3945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Title 1">
            <a:extLst>
              <a:ext uri="{FF2B5EF4-FFF2-40B4-BE49-F238E27FC236}">
                <a16:creationId xmlns:a16="http://schemas.microsoft.com/office/drawing/2014/main" id="{5561A38B-632E-C999-214E-944D00F381E7}"/>
              </a:ext>
            </a:extLst>
          </p:cNvPr>
          <p:cNvSpPr txBox="1">
            <a:spLocks/>
          </p:cNvSpPr>
          <p:nvPr/>
        </p:nvSpPr>
        <p:spPr bwMode="auto">
          <a:xfrm>
            <a:off x="1410419" y="966426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 dirty="0" err="1">
                <a:solidFill>
                  <a:srgbClr val="000000"/>
                </a:solidFill>
                <a:latin typeface="Montserrat" panose="00000500000000000000" pitchFamily="2" charset="0"/>
              </a:rPr>
              <a:t>Resultados</a:t>
            </a:r>
            <a:endParaRPr lang="en-US" altLang="es-CO" sz="3300" b="1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65851-6E5F-2AF7-3197-34FD7AB8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320925"/>
            <a:ext cx="7886700" cy="3263900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91144AA4-0E25-55CA-7F95-132F624F9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02" y="1905001"/>
            <a:ext cx="7665033" cy="40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Title 1">
            <a:extLst>
              <a:ext uri="{FF2B5EF4-FFF2-40B4-BE49-F238E27FC236}">
                <a16:creationId xmlns:a16="http://schemas.microsoft.com/office/drawing/2014/main" id="{E960231D-2046-3A60-B4E9-5B29F7ABC9EF}"/>
              </a:ext>
            </a:extLst>
          </p:cNvPr>
          <p:cNvSpPr txBox="1">
            <a:spLocks/>
          </p:cNvSpPr>
          <p:nvPr/>
        </p:nvSpPr>
        <p:spPr bwMode="auto">
          <a:xfrm>
            <a:off x="2855914" y="685800"/>
            <a:ext cx="6992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Resultados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B192-2919-FAE2-7D52-615AFDC98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2320925"/>
            <a:ext cx="7886700" cy="3263900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80899" name="Title 1">
            <a:extLst>
              <a:ext uri="{FF2B5EF4-FFF2-40B4-BE49-F238E27FC236}">
                <a16:creationId xmlns:a16="http://schemas.microsoft.com/office/drawing/2014/main" id="{62355B46-BE0D-0E7A-A513-893A1A56CA2B}"/>
              </a:ext>
            </a:extLst>
          </p:cNvPr>
          <p:cNvSpPr txBox="1">
            <a:spLocks/>
          </p:cNvSpPr>
          <p:nvPr/>
        </p:nvSpPr>
        <p:spPr bwMode="auto">
          <a:xfrm>
            <a:off x="1768415" y="663575"/>
            <a:ext cx="6992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3738" indent="-268288" defTabSz="68580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68388" indent="-215900" defTabSz="6858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93838" indent="-212725" defTabSz="6858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919288" indent="-212725" defTabSz="6858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764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336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908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48088" indent="-212725" defTabSz="6858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CO" sz="3300" b="1">
                <a:solidFill>
                  <a:srgbClr val="000000"/>
                </a:solidFill>
                <a:latin typeface="Montserrat" panose="00000500000000000000" pitchFamily="2" charset="0"/>
              </a:rPr>
              <a:t>Conclusiones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374928-F31C-DAD4-9981-94D3A4D95C06}"/>
              </a:ext>
            </a:extLst>
          </p:cNvPr>
          <p:cNvSpPr txBox="1">
            <a:spLocks/>
          </p:cNvSpPr>
          <p:nvPr/>
        </p:nvSpPr>
        <p:spPr bwMode="auto">
          <a:xfrm>
            <a:off x="786696" y="1616015"/>
            <a:ext cx="9991545" cy="3263900"/>
          </a:xfrm>
          <a:prstGeom prst="rect">
            <a:avLst/>
          </a:prstGeom>
          <a:noFill/>
          <a:ln>
            <a:noFill/>
          </a:ln>
        </p:spPr>
        <p:txBody>
          <a:bodyPr lIns="85342" tIns="42672" rIns="85342" bIns="42672"/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en-US" kern="0" dirty="0">
                <a:latin typeface="Montserrat" panose="00000500000000000000" pitchFamily="2" charset="0"/>
              </a:rPr>
              <a:t>La </a:t>
            </a:r>
            <a:r>
              <a:rPr lang="en-US" kern="0" dirty="0" err="1">
                <a:latin typeface="Montserrat" panose="00000500000000000000" pitchFamily="2" charset="0"/>
              </a:rPr>
              <a:t>pequeña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multa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aumenta</a:t>
            </a:r>
            <a:r>
              <a:rPr lang="en-US" kern="0" dirty="0">
                <a:latin typeface="Montserrat" panose="00000500000000000000" pitchFamily="2" charset="0"/>
              </a:rPr>
              <a:t> el </a:t>
            </a:r>
            <a:r>
              <a:rPr lang="en-US" kern="0" dirty="0" err="1">
                <a:latin typeface="Montserrat" panose="00000500000000000000" pitchFamily="2" charset="0"/>
              </a:rPr>
              <a:t>número</a:t>
            </a:r>
            <a:r>
              <a:rPr lang="en-US" kern="0" dirty="0">
                <a:latin typeface="Montserrat" panose="00000500000000000000" pitchFamily="2" charset="0"/>
              </a:rPr>
              <a:t> de </a:t>
            </a:r>
            <a:r>
              <a:rPr lang="en-US" kern="0" dirty="0" err="1">
                <a:latin typeface="Montserrat" panose="00000500000000000000" pitchFamily="2" charset="0"/>
              </a:rPr>
              <a:t>niños</a:t>
            </a:r>
            <a:r>
              <a:rPr lang="en-US" kern="0" dirty="0">
                <a:latin typeface="Montserrat" panose="00000500000000000000" pitchFamily="2" charset="0"/>
              </a:rPr>
              <a:t> que son </a:t>
            </a:r>
            <a:r>
              <a:rPr lang="en-US" kern="0" dirty="0" err="1">
                <a:latin typeface="Montserrat" panose="00000500000000000000" pitchFamily="2" charset="0"/>
              </a:rPr>
              <a:t>recogidos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tarde</a:t>
            </a:r>
            <a:r>
              <a:rPr lang="en-US" kern="0" dirty="0">
                <a:latin typeface="Montserrat" panose="00000500000000000000" pitchFamily="2" charset="0"/>
              </a:rPr>
              <a:t>. La </a:t>
            </a:r>
            <a:r>
              <a:rPr lang="en-US" kern="0" dirty="0" err="1">
                <a:latin typeface="Montserrat" panose="00000500000000000000" pitchFamily="2" charset="0"/>
              </a:rPr>
              <a:t>multa</a:t>
            </a:r>
            <a:r>
              <a:rPr lang="en-US" kern="0" dirty="0">
                <a:latin typeface="Montserrat" panose="00000500000000000000" pitchFamily="2" charset="0"/>
              </a:rPr>
              <a:t> no </a:t>
            </a:r>
            <a:r>
              <a:rPr lang="en-US" kern="0" dirty="0" err="1">
                <a:latin typeface="Montserrat" panose="00000500000000000000" pitchFamily="2" charset="0"/>
              </a:rPr>
              <a:t>funciona</a:t>
            </a:r>
            <a:r>
              <a:rPr lang="en-US" kern="0" dirty="0"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kern="0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kern="0" dirty="0">
                <a:latin typeface="Montserrat" panose="00000500000000000000" pitchFamily="2" charset="0"/>
              </a:rPr>
              <a:t>Una </a:t>
            </a:r>
            <a:r>
              <a:rPr lang="en-US" kern="0" dirty="0" err="1">
                <a:latin typeface="Montserrat" panose="00000500000000000000" pitchFamily="2" charset="0"/>
              </a:rPr>
              <a:t>vez</a:t>
            </a:r>
            <a:r>
              <a:rPr lang="en-US" kern="0" dirty="0">
                <a:latin typeface="Montserrat" panose="00000500000000000000" pitchFamily="2" charset="0"/>
              </a:rPr>
              <a:t> se </a:t>
            </a:r>
            <a:r>
              <a:rPr lang="en-US" kern="0" dirty="0" err="1">
                <a:latin typeface="Montserrat" panose="00000500000000000000" pitchFamily="2" charset="0"/>
              </a:rPr>
              <a:t>elimina</a:t>
            </a:r>
            <a:r>
              <a:rPr lang="en-US" kern="0" dirty="0">
                <a:latin typeface="Montserrat" panose="00000500000000000000" pitchFamily="2" charset="0"/>
              </a:rPr>
              <a:t> la </a:t>
            </a:r>
            <a:r>
              <a:rPr lang="en-US" kern="0" dirty="0" err="1">
                <a:latin typeface="Montserrat" panose="00000500000000000000" pitchFamily="2" charset="0"/>
              </a:rPr>
              <a:t>multa</a:t>
            </a:r>
            <a:r>
              <a:rPr lang="en-US" kern="0" dirty="0">
                <a:latin typeface="Montserrat" panose="00000500000000000000" pitchFamily="2" charset="0"/>
              </a:rPr>
              <a:t>, no hay un </a:t>
            </a:r>
            <a:r>
              <a:rPr lang="en-US" kern="0" dirty="0" err="1">
                <a:latin typeface="Montserrat" panose="00000500000000000000" pitchFamily="2" charset="0"/>
              </a:rPr>
              <a:t>regreso</a:t>
            </a:r>
            <a:r>
              <a:rPr lang="en-US" kern="0" dirty="0">
                <a:latin typeface="Montserrat" panose="00000500000000000000" pitchFamily="2" charset="0"/>
              </a:rPr>
              <a:t> a la </a:t>
            </a:r>
            <a:r>
              <a:rPr lang="en-US" kern="0" dirty="0" err="1">
                <a:latin typeface="Montserrat" panose="00000500000000000000" pitchFamily="2" charset="0"/>
              </a:rPr>
              <a:t>situación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inicial</a:t>
            </a:r>
            <a:r>
              <a:rPr lang="en-US" kern="0" dirty="0">
                <a:latin typeface="Montserrat" panose="00000500000000000000" pitchFamily="2" charset="0"/>
              </a:rPr>
              <a:t>: </a:t>
            </a:r>
            <a:r>
              <a:rPr lang="en-US" kern="0" dirty="0" err="1">
                <a:latin typeface="Montserrat" panose="00000500000000000000" pitchFamily="2" charset="0"/>
              </a:rPr>
              <a:t>los</a:t>
            </a:r>
            <a:r>
              <a:rPr lang="en-US" kern="0" dirty="0">
                <a:latin typeface="Montserrat" panose="00000500000000000000" pitchFamily="2" charset="0"/>
              </a:rPr>
              <a:t> padres </a:t>
            </a:r>
            <a:r>
              <a:rPr lang="en-US" kern="0" dirty="0" err="1">
                <a:latin typeface="Montserrat" panose="00000500000000000000" pitchFamily="2" charset="0"/>
              </a:rPr>
              <a:t>en</a:t>
            </a:r>
            <a:r>
              <a:rPr lang="en-US" kern="0" dirty="0">
                <a:latin typeface="Montserrat" panose="00000500000000000000" pitchFamily="2" charset="0"/>
              </a:rPr>
              <a:t> las </a:t>
            </a:r>
            <a:r>
              <a:rPr lang="en-US" kern="0" dirty="0" err="1">
                <a:latin typeface="Montserrat" panose="00000500000000000000" pitchFamily="2" charset="0"/>
              </a:rPr>
              <a:t>guarderías</a:t>
            </a:r>
            <a:r>
              <a:rPr lang="en-US" kern="0" dirty="0">
                <a:latin typeface="Montserrat" panose="00000500000000000000" pitchFamily="2" charset="0"/>
              </a:rPr>
              <a:t> con </a:t>
            </a:r>
            <a:r>
              <a:rPr lang="en-US" kern="0" dirty="0" err="1">
                <a:latin typeface="Montserrat" panose="00000500000000000000" pitchFamily="2" charset="0"/>
              </a:rPr>
              <a:t>multas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siguen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llegando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tarde</a:t>
            </a:r>
            <a:r>
              <a:rPr lang="en-US" kern="0" dirty="0"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kern="0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lang="en-US" kern="0" dirty="0" err="1">
                <a:latin typeface="Montserrat" panose="00000500000000000000" pitchFamily="2" charset="0"/>
              </a:rPr>
              <a:t>Explicación</a:t>
            </a:r>
            <a:r>
              <a:rPr lang="en-US" kern="0" dirty="0">
                <a:latin typeface="Montserrat" panose="00000500000000000000" pitchFamily="2" charset="0"/>
              </a:rPr>
              <a:t>: la </a:t>
            </a:r>
            <a:r>
              <a:rPr lang="en-US" kern="0" dirty="0" err="1">
                <a:latin typeface="Montserrat" panose="00000500000000000000" pitchFamily="2" charset="0"/>
              </a:rPr>
              <a:t>multa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es</a:t>
            </a:r>
            <a:r>
              <a:rPr lang="en-US" kern="0" dirty="0">
                <a:latin typeface="Montserrat" panose="00000500000000000000" pitchFamily="2" charset="0"/>
              </a:rPr>
              <a:t> un </a:t>
            </a:r>
            <a:r>
              <a:rPr lang="en-US" kern="0" dirty="0" err="1">
                <a:latin typeface="Montserrat" panose="00000500000000000000" pitchFamily="2" charset="0"/>
              </a:rPr>
              <a:t>incentivo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externo</a:t>
            </a:r>
            <a:r>
              <a:rPr lang="en-US" kern="0" dirty="0">
                <a:latin typeface="Montserrat" panose="00000500000000000000" pitchFamily="2" charset="0"/>
              </a:rPr>
              <a:t> que </a:t>
            </a:r>
            <a:r>
              <a:rPr lang="en-US" kern="0" dirty="0" err="1">
                <a:latin typeface="Montserrat" panose="00000500000000000000" pitchFamily="2" charset="0"/>
              </a:rPr>
              <a:t>diminuye</a:t>
            </a:r>
            <a:r>
              <a:rPr lang="en-US" kern="0" dirty="0">
                <a:latin typeface="Montserrat" panose="00000500000000000000" pitchFamily="2" charset="0"/>
              </a:rPr>
              <a:t> la </a:t>
            </a:r>
            <a:r>
              <a:rPr lang="en-US" kern="0" dirty="0" err="1">
                <a:latin typeface="Montserrat" panose="00000500000000000000" pitchFamily="2" charset="0"/>
              </a:rPr>
              <a:t>motivación</a:t>
            </a:r>
            <a:r>
              <a:rPr lang="en-US" kern="0" dirty="0">
                <a:latin typeface="Montserrat" panose="00000500000000000000" pitchFamily="2" charset="0"/>
              </a:rPr>
              <a:t> </a:t>
            </a:r>
            <a:r>
              <a:rPr lang="en-US" kern="0" dirty="0" err="1">
                <a:latin typeface="Montserrat" panose="00000500000000000000" pitchFamily="2" charset="0"/>
              </a:rPr>
              <a:t>interna</a:t>
            </a:r>
            <a:r>
              <a:rPr lang="en-US" kern="0" dirty="0"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endParaRPr lang="en-US" kern="0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kern="0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kern="0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kern="0" dirty="0">
              <a:latin typeface="Montserrat" panose="00000500000000000000" pitchFamily="2" charset="0"/>
            </a:endParaRPr>
          </a:p>
          <a:p>
            <a:pPr>
              <a:defRPr/>
            </a:pPr>
            <a:endParaRPr lang="en-US" kern="0" dirty="0">
              <a:latin typeface="Montserrat" panose="00000500000000000000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D2A3219-2C90-24D1-0089-64774FB6C6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92113"/>
            <a:ext cx="7383463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Medidas de Tendencia Central: </a:t>
            </a:r>
            <a:r>
              <a:rPr lang="es-CO" alt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 ExtraBold"/>
              </a:rPr>
              <a:t>Mediana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36869E4-F01E-4760-9F34-CBE26A4369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6795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s-CO" altLang="en-US" sz="2000" dirty="0">
                <a:solidFill>
                  <a:schemeClr val="bg1"/>
                </a:solidFill>
                <a:latin typeface="Montserrat"/>
              </a:rPr>
              <a:t>La posición de la mediana cuando los valores están ordenados de más bajo a más alto:</a:t>
            </a:r>
          </a:p>
          <a:p>
            <a:pPr marL="0" indent="0">
              <a:buNone/>
              <a:defRPr/>
            </a:pPr>
            <a:endParaRPr lang="es-CO" altLang="en-US" sz="2000" dirty="0">
              <a:solidFill>
                <a:schemeClr val="bg1"/>
              </a:solidFill>
              <a:latin typeface="Montserrat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s-CO" altLang="en-US" sz="20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s-CO" altLang="en-US" sz="20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s-CO" altLang="en-US" sz="2000" dirty="0">
                <a:solidFill>
                  <a:schemeClr val="bg1"/>
                </a:solidFill>
                <a:latin typeface="Montserrat"/>
              </a:rPr>
              <a:t>Si el número de valores es impar, la mediana es el número del medio.</a:t>
            </a:r>
          </a:p>
          <a:p>
            <a:pPr eaLnBrk="1" hangingPunct="1">
              <a:lnSpc>
                <a:spcPct val="90000"/>
              </a:lnSpc>
              <a:defRPr/>
            </a:pPr>
            <a:endParaRPr lang="es-CO" altLang="en-US" sz="20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s-CO" altLang="en-US" sz="2000" dirty="0">
                <a:solidFill>
                  <a:schemeClr val="bg1"/>
                </a:solidFill>
                <a:latin typeface="Montserrat"/>
              </a:rPr>
              <a:t>Si el número de valores es par, la mediana es el promedio de los números del medio. </a:t>
            </a:r>
            <a:endParaRPr lang="es-CO" altLang="en-US" sz="1800" dirty="0">
              <a:solidFill>
                <a:schemeClr val="bg1"/>
              </a:solidFill>
              <a:latin typeface="Montserrat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s-CO" altLang="en-US" sz="2000" dirty="0">
                <a:solidFill>
                  <a:schemeClr val="bg1"/>
                </a:solidFill>
                <a:latin typeface="Montserrat"/>
              </a:rPr>
              <a:t>	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s-CO" altLang="en-US" sz="2000" dirty="0">
                <a:solidFill>
                  <a:schemeClr val="bg1"/>
                </a:solidFill>
                <a:latin typeface="Montserrat"/>
              </a:rPr>
              <a:t>    Note que             no es el </a:t>
            </a:r>
            <a:r>
              <a:rPr lang="es-CO" altLang="en-US" sz="2000" i="1" dirty="0">
                <a:solidFill>
                  <a:schemeClr val="bg1"/>
                </a:solidFill>
                <a:latin typeface="Montserrat"/>
              </a:rPr>
              <a:t>valor</a:t>
            </a:r>
            <a:r>
              <a:rPr lang="es-CO" altLang="en-US" sz="2000" dirty="0">
                <a:solidFill>
                  <a:schemeClr val="bg1"/>
                </a:solidFill>
                <a:latin typeface="Montserrat"/>
              </a:rPr>
              <a:t> de la mediana, solamente la </a:t>
            </a:r>
            <a:r>
              <a:rPr lang="es-CO" altLang="en-US" sz="2000" i="1" dirty="0">
                <a:solidFill>
                  <a:schemeClr val="bg1"/>
                </a:solidFill>
                <a:latin typeface="Montserrat"/>
              </a:rPr>
              <a:t>posición</a:t>
            </a:r>
            <a:r>
              <a:rPr lang="es-CO" altLang="en-US" sz="2000" dirty="0">
                <a:solidFill>
                  <a:schemeClr val="bg1"/>
                </a:solidFill>
                <a:latin typeface="Montserrat"/>
              </a:rPr>
              <a:t> en los datos ordenados! </a:t>
            </a:r>
          </a:p>
        </p:txBody>
      </p:sp>
      <p:graphicFrame>
        <p:nvGraphicFramePr>
          <p:cNvPr id="34820" name="Object 6">
            <a:extLst>
              <a:ext uri="{FF2B5EF4-FFF2-40B4-BE49-F238E27FC236}">
                <a16:creationId xmlns:a16="http://schemas.microsoft.com/office/drawing/2014/main" id="{CC08D93F-F4D8-F7A5-73D4-8CC1BDA4C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663542"/>
              </p:ext>
            </p:extLst>
          </p:nvPr>
        </p:nvGraphicFramePr>
        <p:xfrm>
          <a:off x="4682067" y="2444151"/>
          <a:ext cx="238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93800" imgH="393700" progId="Equation.3">
                  <p:embed/>
                </p:oleObj>
              </mc:Choice>
              <mc:Fallback>
                <p:oleObj name="Ecuación" r:id="rId4" imgW="1193800" imgH="393700" progId="Equation.3">
                  <p:embed/>
                  <p:pic>
                    <p:nvPicPr>
                      <p:cNvPr id="34820" name="Object 6">
                        <a:extLst>
                          <a:ext uri="{FF2B5EF4-FFF2-40B4-BE49-F238E27FC236}">
                            <a16:creationId xmlns:a16="http://schemas.microsoft.com/office/drawing/2014/main" id="{CC08D93F-F4D8-F7A5-73D4-8CC1BDA4C5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067" y="2444151"/>
                        <a:ext cx="2387600" cy="7874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821" name="Object 7">
                <a:extLst>
                  <a:ext uri="{FF2B5EF4-FFF2-40B4-BE49-F238E27FC236}">
                    <a16:creationId xmlns:a16="http://schemas.microsoft.com/office/drawing/2014/main" id="{3B8613AF-1C53-054B-878C-47495FD34918}"/>
                  </a:ext>
                </a:extLst>
              </p:cNvPr>
              <p:cNvSpPr txBox="1"/>
              <p:nvPr/>
            </p:nvSpPr>
            <p:spPr bwMode="auto">
              <a:xfrm>
                <a:off x="1765011" y="5036195"/>
                <a:ext cx="609600" cy="700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419" b="1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b="1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419" b="1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419" b="1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419" b="1" i="1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419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821" name="Object 7">
                <a:extLst>
                  <a:ext uri="{FF2B5EF4-FFF2-40B4-BE49-F238E27FC236}">
                    <a16:creationId xmlns:a16="http://schemas.microsoft.com/office/drawing/2014/main" id="{3B8613AF-1C53-054B-878C-47495FD34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5011" y="5036195"/>
                <a:ext cx="609600" cy="700088"/>
              </a:xfrm>
              <a:prstGeom prst="rect">
                <a:avLst/>
              </a:prstGeom>
              <a:blipFill>
                <a:blip r:embed="rId6"/>
                <a:stretch>
                  <a:fillRect r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1">
            <a:extLst>
              <a:ext uri="{FF2B5EF4-FFF2-40B4-BE49-F238E27FC236}">
                <a16:creationId xmlns:a16="http://schemas.microsoft.com/office/drawing/2014/main" id="{2AC2B9FC-26C9-400A-A6D6-0C737AA728E2}"/>
              </a:ext>
            </a:extLst>
          </p:cNvPr>
          <p:cNvCxnSpPr>
            <a:cxnSpLocks/>
          </p:cNvCxnSpPr>
          <p:nvPr/>
        </p:nvCxnSpPr>
        <p:spPr>
          <a:xfrm flipV="1">
            <a:off x="0" y="1471761"/>
            <a:ext cx="706966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38256C2-7EC5-5AD1-C9C3-BBB22F58B3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3988"/>
            <a:ext cx="10744200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rgbClr val="483247"/>
                </a:solidFill>
                <a:latin typeface="Montserrat ExtraBold"/>
              </a:rPr>
              <a:t>Medidas de Tendencia Central: </a:t>
            </a:r>
            <a:r>
              <a:rPr lang="es-CO" altLang="en-US" sz="3200" b="1" u="sng" dirty="0">
                <a:solidFill>
                  <a:srgbClr val="483247"/>
                </a:solidFill>
                <a:latin typeface="Montserrat ExtraBold"/>
              </a:rPr>
              <a:t>Mediana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DE16786-33C8-8993-10D0-8A73E0CE9F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62150" y="1587500"/>
            <a:ext cx="8382000" cy="5029200"/>
          </a:xfrm>
        </p:spPr>
        <p:txBody>
          <a:bodyPr/>
          <a:lstStyle/>
          <a:p>
            <a:pPr marL="0" indent="0">
              <a:buNone/>
              <a:defRPr/>
            </a:pPr>
            <a:endParaRPr lang="es-CO" altLang="en-US" dirty="0">
              <a:solidFill>
                <a:schemeClr val="folHlink"/>
              </a:solidFill>
              <a:latin typeface="Montserrat"/>
            </a:endParaRPr>
          </a:p>
          <a:p>
            <a:pPr eaLnBrk="1" hangingPunct="1">
              <a:defRPr/>
            </a:pPr>
            <a:r>
              <a:rPr lang="es-CO" altLang="en-US" dirty="0">
                <a:latin typeface="Montserrat"/>
              </a:rPr>
              <a:t>Valor para el cuál 50% de las observaciones quedan abajo y 50% arriba. </a:t>
            </a:r>
            <a:endParaRPr lang="es-CO" altLang="en-US" sz="2700" dirty="0">
              <a:latin typeface="Montserrat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CO" altLang="en-US" dirty="0">
                <a:latin typeface="Montserrat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s-CO" altLang="en-US" dirty="0">
                <a:latin typeface="Montserrat"/>
              </a:rPr>
              <a:t> </a:t>
            </a:r>
          </a:p>
          <a:p>
            <a:pPr eaLnBrk="1" hangingPunct="1">
              <a:defRPr/>
            </a:pPr>
            <a:endParaRPr lang="es-CO" altLang="en-US" dirty="0">
              <a:latin typeface="Montserrat"/>
            </a:endParaRPr>
          </a:p>
          <a:p>
            <a:pPr marL="0" indent="0">
              <a:buNone/>
              <a:defRPr/>
            </a:pPr>
            <a:endParaRPr lang="es-CO" altLang="en-US" sz="2700" dirty="0">
              <a:latin typeface="Montserrat"/>
            </a:endParaRPr>
          </a:p>
          <a:p>
            <a:pPr marL="0" indent="0">
              <a:buNone/>
              <a:defRPr/>
            </a:pPr>
            <a:endParaRPr lang="es-CO" altLang="en-US" sz="2700" dirty="0">
              <a:latin typeface="Montserrat"/>
            </a:endParaRPr>
          </a:p>
          <a:p>
            <a:pPr eaLnBrk="1" hangingPunct="1">
              <a:defRPr/>
            </a:pPr>
            <a:r>
              <a:rPr lang="es-CO" altLang="en-US" sz="2700" dirty="0">
                <a:latin typeface="Montserrat"/>
              </a:rPr>
              <a:t>Menos sensible que la media a valores extremos (</a:t>
            </a:r>
            <a:r>
              <a:rPr lang="es-CO" altLang="en-US" sz="2700" dirty="0" err="1">
                <a:latin typeface="Montserrat"/>
              </a:rPr>
              <a:t>outliers</a:t>
            </a:r>
            <a:r>
              <a:rPr lang="es-CO" altLang="en-US" sz="2700" dirty="0">
                <a:latin typeface="Montserrat"/>
              </a:rPr>
              <a:t>).</a:t>
            </a:r>
          </a:p>
        </p:txBody>
      </p:sp>
      <p:sp>
        <p:nvSpPr>
          <p:cNvPr id="33796" name="AutoShape 4">
            <a:extLst>
              <a:ext uri="{FF2B5EF4-FFF2-40B4-BE49-F238E27FC236}">
                <a16:creationId xmlns:a16="http://schemas.microsoft.com/office/drawing/2014/main" id="{9FBE3FBD-14B7-BC63-4398-8D0D676BF87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200900" y="4305300"/>
            <a:ext cx="457200" cy="228600"/>
          </a:xfrm>
          <a:prstGeom prst="rightArrow">
            <a:avLst>
              <a:gd name="adj1" fmla="val 50000"/>
              <a:gd name="adj2" fmla="val 5037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797" name="AutoShape 13">
            <a:extLst>
              <a:ext uri="{FF2B5EF4-FFF2-40B4-BE49-F238E27FC236}">
                <a16:creationId xmlns:a16="http://schemas.microsoft.com/office/drawing/2014/main" id="{B776E5E0-DEF8-6FE3-562D-EB945A751A5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57500" y="4305300"/>
            <a:ext cx="457200" cy="228600"/>
          </a:xfrm>
          <a:prstGeom prst="rightArrow">
            <a:avLst>
              <a:gd name="adj1" fmla="val 50000"/>
              <a:gd name="adj2" fmla="val 50370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117766" name="Rectangle 14">
            <a:extLst>
              <a:ext uri="{FF2B5EF4-FFF2-40B4-BE49-F238E27FC236}">
                <a16:creationId xmlns:a16="http://schemas.microsoft.com/office/drawing/2014/main" id="{D71EDE24-F2A0-7DE2-C4CA-B4321262D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724400"/>
            <a:ext cx="2514600" cy="458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b="1" dirty="0" err="1">
                <a:latin typeface="Montserrat"/>
              </a:rPr>
              <a:t>Mediana</a:t>
            </a:r>
            <a:r>
              <a:rPr lang="en-US" altLang="en-US" sz="2400" b="1" dirty="0">
                <a:latin typeface="Montserrat"/>
              </a:rPr>
              <a:t> = 13</a:t>
            </a:r>
          </a:p>
        </p:txBody>
      </p:sp>
      <p:sp>
        <p:nvSpPr>
          <p:cNvPr id="117767" name="Rectangle 23">
            <a:extLst>
              <a:ext uri="{FF2B5EF4-FFF2-40B4-BE49-F238E27FC236}">
                <a16:creationId xmlns:a16="http://schemas.microsoft.com/office/drawing/2014/main" id="{D67BA453-45DB-50AF-DF87-04AC9818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2305050" cy="458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b="1" dirty="0" err="1">
                <a:latin typeface="Montserrat"/>
              </a:rPr>
              <a:t>Mediana</a:t>
            </a:r>
            <a:r>
              <a:rPr lang="en-US" altLang="en-US" sz="2400" b="1" dirty="0">
                <a:latin typeface="Montserrat"/>
              </a:rPr>
              <a:t> = 13</a:t>
            </a:r>
          </a:p>
        </p:txBody>
      </p:sp>
      <p:sp>
        <p:nvSpPr>
          <p:cNvPr id="33800" name="Rectangle 7">
            <a:extLst>
              <a:ext uri="{FF2B5EF4-FFF2-40B4-BE49-F238E27FC236}">
                <a16:creationId xmlns:a16="http://schemas.microsoft.com/office/drawing/2014/main" id="{BE4FE00D-554E-3CE9-0D47-5B21ED0B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9" y="3798888"/>
            <a:ext cx="3984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Montserrat"/>
              </a:rPr>
              <a:t>11  12  13  14  15  16  17  18  19 20</a:t>
            </a:r>
          </a:p>
        </p:txBody>
      </p:sp>
      <p:sp>
        <p:nvSpPr>
          <p:cNvPr id="33801" name="Rectangle 8">
            <a:extLst>
              <a:ext uri="{FF2B5EF4-FFF2-40B4-BE49-F238E27FC236}">
                <a16:creationId xmlns:a16="http://schemas.microsoft.com/office/drawing/2014/main" id="{E1300A07-403B-DDC0-7E96-D69A8BAC4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02" name="Oval 9">
            <a:extLst>
              <a:ext uri="{FF2B5EF4-FFF2-40B4-BE49-F238E27FC236}">
                <a16:creationId xmlns:a16="http://schemas.microsoft.com/office/drawing/2014/main" id="{238E7C64-150F-B370-514F-8552896D5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03" name="Oval 10">
            <a:extLst>
              <a:ext uri="{FF2B5EF4-FFF2-40B4-BE49-F238E27FC236}">
                <a16:creationId xmlns:a16="http://schemas.microsoft.com/office/drawing/2014/main" id="{C78C901D-7532-28CB-9DC5-0480D0E9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04" name="Oval 11">
            <a:extLst>
              <a:ext uri="{FF2B5EF4-FFF2-40B4-BE49-F238E27FC236}">
                <a16:creationId xmlns:a16="http://schemas.microsoft.com/office/drawing/2014/main" id="{1CA0EE08-E7BE-CE94-911D-40C8EED6B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05" name="Oval 12">
            <a:extLst>
              <a:ext uri="{FF2B5EF4-FFF2-40B4-BE49-F238E27FC236}">
                <a16:creationId xmlns:a16="http://schemas.microsoft.com/office/drawing/2014/main" id="{BB4E6DA3-B58E-0FC6-3EED-151B9E55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06" name="Oval 13">
            <a:extLst>
              <a:ext uri="{FF2B5EF4-FFF2-40B4-BE49-F238E27FC236}">
                <a16:creationId xmlns:a16="http://schemas.microsoft.com/office/drawing/2014/main" id="{E921CC11-06E7-49C0-6792-BF433BCE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25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07" name="Rectangle 17">
            <a:extLst>
              <a:ext uri="{FF2B5EF4-FFF2-40B4-BE49-F238E27FC236}">
                <a16:creationId xmlns:a16="http://schemas.microsoft.com/office/drawing/2014/main" id="{A1FA684D-36DE-6687-EB87-9B349E36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810001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>
                <a:latin typeface="Montserrat"/>
              </a:rPr>
              <a:t>  11  12  13  14  15  16  17  18  19 20</a:t>
            </a:r>
          </a:p>
        </p:txBody>
      </p:sp>
      <p:sp>
        <p:nvSpPr>
          <p:cNvPr id="33808" name="Rectangle 18">
            <a:extLst>
              <a:ext uri="{FF2B5EF4-FFF2-40B4-BE49-F238E27FC236}">
                <a16:creationId xmlns:a16="http://schemas.microsoft.com/office/drawing/2014/main" id="{9BB254C8-D166-F236-ED54-204B2B685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576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09" name="Oval 19">
            <a:extLst>
              <a:ext uri="{FF2B5EF4-FFF2-40B4-BE49-F238E27FC236}">
                <a16:creationId xmlns:a16="http://schemas.microsoft.com/office/drawing/2014/main" id="{7608FB68-D5B9-977D-1EB7-28EF2FF63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10" name="Oval 20">
            <a:extLst>
              <a:ext uri="{FF2B5EF4-FFF2-40B4-BE49-F238E27FC236}">
                <a16:creationId xmlns:a16="http://schemas.microsoft.com/office/drawing/2014/main" id="{F61141F6-7F40-C3FC-5FAE-2EA08504F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11" name="Oval 21">
            <a:extLst>
              <a:ext uri="{FF2B5EF4-FFF2-40B4-BE49-F238E27FC236}">
                <a16:creationId xmlns:a16="http://schemas.microsoft.com/office/drawing/2014/main" id="{29B01735-9B8A-9313-7AAB-C664AAFE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12" name="Oval 22">
            <a:extLst>
              <a:ext uri="{FF2B5EF4-FFF2-40B4-BE49-F238E27FC236}">
                <a16:creationId xmlns:a16="http://schemas.microsoft.com/office/drawing/2014/main" id="{BB015BF1-6FBC-FC54-1794-44EE7A3C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8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sp>
        <p:nvSpPr>
          <p:cNvPr id="33813" name="Oval 23">
            <a:extLst>
              <a:ext uri="{FF2B5EF4-FFF2-40B4-BE49-F238E27FC236}">
                <a16:creationId xmlns:a16="http://schemas.microsoft.com/office/drawing/2014/main" id="{DEBE743A-427A-EE4F-2492-5D36E9BC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275" y="3657600"/>
            <a:ext cx="228600" cy="2286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Montserrat"/>
            </a:endParaRPr>
          </a:p>
        </p:txBody>
      </p:sp>
      <p:cxnSp>
        <p:nvCxnSpPr>
          <p:cNvPr id="33814" name="Straight Connector 40">
            <a:extLst>
              <a:ext uri="{FF2B5EF4-FFF2-40B4-BE49-F238E27FC236}">
                <a16:creationId xmlns:a16="http://schemas.microsoft.com/office/drawing/2014/main" id="{6BD39B48-1F3E-6AC1-3CF1-8B4561890A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0" y="3895725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Straight Connector 41">
            <a:extLst>
              <a:ext uri="{FF2B5EF4-FFF2-40B4-BE49-F238E27FC236}">
                <a16:creationId xmlns:a16="http://schemas.microsoft.com/office/drawing/2014/main" id="{8DDEF1EE-D83F-6980-4555-3818C8DF7B5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33600" y="3886200"/>
            <a:ext cx="35814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">
            <a:extLst>
              <a:ext uri="{FF2B5EF4-FFF2-40B4-BE49-F238E27FC236}">
                <a16:creationId xmlns:a16="http://schemas.microsoft.com/office/drawing/2014/main" id="{B138E3D5-66D2-4064-A876-6C84B2D3A929}"/>
              </a:ext>
            </a:extLst>
          </p:cNvPr>
          <p:cNvCxnSpPr>
            <a:cxnSpLocks/>
          </p:cNvCxnSpPr>
          <p:nvPr/>
        </p:nvCxnSpPr>
        <p:spPr>
          <a:xfrm flipV="1">
            <a:off x="0" y="1122669"/>
            <a:ext cx="9381067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E9C318C-945A-7289-74D6-2641E82DE3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10219267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 ExtraBold"/>
              </a:rPr>
              <a:t>Medidas de Tendencia Central: Ejemplo</a:t>
            </a:r>
          </a:p>
        </p:txBody>
      </p:sp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AD4F3051-B7FF-4D96-A2D9-ACFEA5BDCD47}"/>
              </a:ext>
            </a:extLst>
          </p:cNvPr>
          <p:cNvCxnSpPr>
            <a:cxnSpLocks/>
          </p:cNvCxnSpPr>
          <p:nvPr/>
        </p:nvCxnSpPr>
        <p:spPr>
          <a:xfrm>
            <a:off x="0" y="1281111"/>
            <a:ext cx="1011015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DE751D57-E43F-84CF-4612-DE3270574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92" y="1585791"/>
            <a:ext cx="5255130" cy="49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75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EC878E6-BA61-081E-DAE4-D6B627A943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4488"/>
            <a:ext cx="7793038" cy="990600"/>
          </a:xfrm>
        </p:spPr>
        <p:txBody>
          <a:bodyPr/>
          <a:lstStyle/>
          <a:p>
            <a:pPr eaLnBrk="1" hangingPunct="1"/>
            <a:r>
              <a:rPr lang="es-CO" altLang="en-US" sz="3200" b="1" dirty="0">
                <a:solidFill>
                  <a:schemeClr val="bg1"/>
                </a:solidFill>
                <a:latin typeface="Montserrat"/>
              </a:rPr>
              <a:t>Medidas de Tendencia Central: </a:t>
            </a:r>
            <a:r>
              <a:rPr lang="es-CO" altLang="en-US" sz="32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/>
              </a:rPr>
              <a:t>Moda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DF6C24F-D971-F783-0945-90CC7C2280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33800" y="1720850"/>
            <a:ext cx="8458200" cy="4532313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s-CO" altLang="en-US" dirty="0">
                <a:solidFill>
                  <a:schemeClr val="bg1"/>
                </a:solidFill>
                <a:latin typeface="Montserrat"/>
              </a:rPr>
              <a:t>Valor más frecuente. </a:t>
            </a:r>
          </a:p>
          <a:p>
            <a:pPr eaLnBrk="1" hangingPunct="1">
              <a:spcBef>
                <a:spcPct val="10000"/>
              </a:spcBef>
            </a:pPr>
            <a:r>
              <a:rPr lang="es-CO" altLang="en-US" dirty="0">
                <a:solidFill>
                  <a:schemeClr val="bg1"/>
                </a:solidFill>
                <a:latin typeface="Montserrat"/>
              </a:rPr>
              <a:t>No afectada por valores extremos. </a:t>
            </a:r>
          </a:p>
          <a:p>
            <a:pPr eaLnBrk="1" hangingPunct="1">
              <a:spcBef>
                <a:spcPct val="10000"/>
              </a:spcBef>
            </a:pPr>
            <a:r>
              <a:rPr lang="es-CO" altLang="en-US" dirty="0">
                <a:solidFill>
                  <a:schemeClr val="bg1"/>
                </a:solidFill>
                <a:latin typeface="Montserrat"/>
              </a:rPr>
              <a:t>Podría haber varias modas</a:t>
            </a:r>
          </a:p>
          <a:p>
            <a:pPr eaLnBrk="1" hangingPunct="1"/>
            <a:endParaRPr lang="es-CO" altLang="en-US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44" name="Line 4">
            <a:extLst>
              <a:ext uri="{FF2B5EF4-FFF2-40B4-BE49-F238E27FC236}">
                <a16:creationId xmlns:a16="http://schemas.microsoft.com/office/drawing/2014/main" id="{093F6466-66FD-DF64-0E1B-E341ECC7D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0" y="4645551"/>
            <a:ext cx="33543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FDF90CFE-FA02-D752-A57C-C3B175FE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735" y="4614718"/>
            <a:ext cx="4969405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Montserrat"/>
              </a:rPr>
              <a:t>0   1   2   3   4   5   6   7   8   9   10   11   12   13   14</a:t>
            </a:r>
            <a:r>
              <a:rPr lang="en-US" altLang="en-US" sz="2000" b="1" dirty="0">
                <a:solidFill>
                  <a:schemeClr val="bg1"/>
                </a:solidFill>
                <a:latin typeface="Montserrat"/>
              </a:rPr>
              <a:t>   </a:t>
            </a:r>
          </a:p>
        </p:txBody>
      </p:sp>
      <p:sp>
        <p:nvSpPr>
          <p:cNvPr id="35846" name="Oval 6">
            <a:extLst>
              <a:ext uri="{FF2B5EF4-FFF2-40B4-BE49-F238E27FC236}">
                <a16:creationId xmlns:a16="http://schemas.microsoft.com/office/drawing/2014/main" id="{2146D640-DDE3-7A56-D894-55B2FED93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9061B8E7-CE16-BFD5-E91F-63FA6957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48" name="Oval 8">
            <a:extLst>
              <a:ext uri="{FF2B5EF4-FFF2-40B4-BE49-F238E27FC236}">
                <a16:creationId xmlns:a16="http://schemas.microsoft.com/office/drawing/2014/main" id="{1D865429-EE01-EB2C-4CC6-9D57CD233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49" name="Oval 9">
            <a:extLst>
              <a:ext uri="{FF2B5EF4-FFF2-40B4-BE49-F238E27FC236}">
                <a16:creationId xmlns:a16="http://schemas.microsoft.com/office/drawing/2014/main" id="{3A8203EA-0E88-B899-507C-399458FD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50" name="Oval 10">
            <a:extLst>
              <a:ext uri="{FF2B5EF4-FFF2-40B4-BE49-F238E27FC236}">
                <a16:creationId xmlns:a16="http://schemas.microsoft.com/office/drawing/2014/main" id="{0F8B24B5-0383-670F-445F-47C978A3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0288" y="41883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51" name="Oval 11">
            <a:extLst>
              <a:ext uri="{FF2B5EF4-FFF2-40B4-BE49-F238E27FC236}">
                <a16:creationId xmlns:a16="http://schemas.microsoft.com/office/drawing/2014/main" id="{A381FCEC-19E8-6C1C-C085-EB375805D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52" name="Oval 12">
            <a:extLst>
              <a:ext uri="{FF2B5EF4-FFF2-40B4-BE49-F238E27FC236}">
                <a16:creationId xmlns:a16="http://schemas.microsoft.com/office/drawing/2014/main" id="{AC2A6D3B-0C9C-A107-7F29-99ED84284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41883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53" name="Oval 13">
            <a:extLst>
              <a:ext uri="{FF2B5EF4-FFF2-40B4-BE49-F238E27FC236}">
                <a16:creationId xmlns:a16="http://schemas.microsoft.com/office/drawing/2014/main" id="{0616000D-07DC-9F98-F664-DD44D218C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288" y="39597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19822" name="Rectangle 14">
            <a:extLst>
              <a:ext uri="{FF2B5EF4-FFF2-40B4-BE49-F238E27FC236}">
                <a16:creationId xmlns:a16="http://schemas.microsoft.com/office/drawing/2014/main" id="{63347A91-6CAD-D03A-468F-1B9C51539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976" y="5088464"/>
            <a:ext cx="1698625" cy="466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b="1" dirty="0" err="1">
                <a:solidFill>
                  <a:srgbClr val="242537"/>
                </a:solidFill>
                <a:latin typeface="Montserrat"/>
              </a:rPr>
              <a:t>Moda</a:t>
            </a:r>
            <a:r>
              <a:rPr lang="en-US" altLang="en-US" sz="2400" b="1" dirty="0">
                <a:solidFill>
                  <a:srgbClr val="242537"/>
                </a:solidFill>
                <a:latin typeface="Montserrat"/>
              </a:rPr>
              <a:t> = 9</a:t>
            </a:r>
          </a:p>
        </p:txBody>
      </p:sp>
      <p:sp>
        <p:nvSpPr>
          <p:cNvPr id="35855" name="Oval 15">
            <a:extLst>
              <a:ext uri="{FF2B5EF4-FFF2-40B4-BE49-F238E27FC236}">
                <a16:creationId xmlns:a16="http://schemas.microsoft.com/office/drawing/2014/main" id="{1BCEF4E1-F720-BB51-22D1-75F4B2D64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2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56" name="AutoShape 16">
            <a:extLst>
              <a:ext uri="{FF2B5EF4-FFF2-40B4-BE49-F238E27FC236}">
                <a16:creationId xmlns:a16="http://schemas.microsoft.com/office/drawing/2014/main" id="{3F422FB9-3B12-DF07-FA00-C5CEC21DA25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42632" y="5041632"/>
            <a:ext cx="609600" cy="398463"/>
          </a:xfrm>
          <a:prstGeom prst="rightArrow">
            <a:avLst>
              <a:gd name="adj1" fmla="val 31481"/>
              <a:gd name="adj2" fmla="val 38651"/>
            </a:avLst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57" name="Line 17">
            <a:extLst>
              <a:ext uri="{FF2B5EF4-FFF2-40B4-BE49-F238E27FC236}">
                <a16:creationId xmlns:a16="http://schemas.microsoft.com/office/drawing/2014/main" id="{D14D3453-ADFE-110A-3F47-4F2519C52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2750" y="4645551"/>
            <a:ext cx="12969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58" name="Oval 18">
            <a:extLst>
              <a:ext uri="{FF2B5EF4-FFF2-40B4-BE49-F238E27FC236}">
                <a16:creationId xmlns:a16="http://schemas.microsoft.com/office/drawing/2014/main" id="{B49AF5C3-A656-AC10-9863-9CBFBC989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59" name="Oval 19">
            <a:extLst>
              <a:ext uri="{FF2B5EF4-FFF2-40B4-BE49-F238E27FC236}">
                <a16:creationId xmlns:a16="http://schemas.microsoft.com/office/drawing/2014/main" id="{022F92C5-FDE7-7E11-435F-DF027A8F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41883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0" name="Oval 20">
            <a:extLst>
              <a:ext uri="{FF2B5EF4-FFF2-40B4-BE49-F238E27FC236}">
                <a16:creationId xmlns:a16="http://schemas.microsoft.com/office/drawing/2014/main" id="{7B5260C1-C67E-461A-8746-A67E97749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1" name="Oval 21">
            <a:extLst>
              <a:ext uri="{FF2B5EF4-FFF2-40B4-BE49-F238E27FC236}">
                <a16:creationId xmlns:a16="http://schemas.microsoft.com/office/drawing/2014/main" id="{71A9BA28-17BD-9AF3-C8BD-7024CEE7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4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2" name="Line 22">
            <a:extLst>
              <a:ext uri="{FF2B5EF4-FFF2-40B4-BE49-F238E27FC236}">
                <a16:creationId xmlns:a16="http://schemas.microsoft.com/office/drawing/2014/main" id="{46C99D62-5F12-1CC5-234C-D5251AB92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4645551"/>
            <a:ext cx="2209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3810F417-E5DA-F966-1F3F-B614EC305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1" y="4572527"/>
            <a:ext cx="25368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Montserrat"/>
              </a:rPr>
              <a:t>0   1   2   3   4   5   6</a:t>
            </a:r>
          </a:p>
        </p:txBody>
      </p:sp>
      <p:sp>
        <p:nvSpPr>
          <p:cNvPr id="35864" name="Oval 24">
            <a:extLst>
              <a:ext uri="{FF2B5EF4-FFF2-40B4-BE49-F238E27FC236}">
                <a16:creationId xmlns:a16="http://schemas.microsoft.com/office/drawing/2014/main" id="{7870B4A4-7D9C-8B3E-8D6B-25BD3899B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5" name="Oval 25">
            <a:extLst>
              <a:ext uri="{FF2B5EF4-FFF2-40B4-BE49-F238E27FC236}">
                <a16:creationId xmlns:a16="http://schemas.microsoft.com/office/drawing/2014/main" id="{1A3FCAE2-8B79-026B-8F7C-62EB2106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6" name="Oval 26">
            <a:extLst>
              <a:ext uri="{FF2B5EF4-FFF2-40B4-BE49-F238E27FC236}">
                <a16:creationId xmlns:a16="http://schemas.microsoft.com/office/drawing/2014/main" id="{3B502E89-F7DE-51FA-AD3E-9A5EEE3AC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7" name="Oval 27">
            <a:extLst>
              <a:ext uri="{FF2B5EF4-FFF2-40B4-BE49-F238E27FC236}">
                <a16:creationId xmlns:a16="http://schemas.microsoft.com/office/drawing/2014/main" id="{1F3ED6E1-DDC8-90F8-E24A-7716B0A2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8" name="Oval 28">
            <a:extLst>
              <a:ext uri="{FF2B5EF4-FFF2-40B4-BE49-F238E27FC236}">
                <a16:creationId xmlns:a16="http://schemas.microsoft.com/office/drawing/2014/main" id="{5FBF0E7B-5FC7-D8AF-76CB-5278AC0CF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0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35869" name="Oval 29">
            <a:extLst>
              <a:ext uri="{FF2B5EF4-FFF2-40B4-BE49-F238E27FC236}">
                <a16:creationId xmlns:a16="http://schemas.microsoft.com/office/drawing/2014/main" id="{76D683F3-6A7D-AAF6-3845-02246D17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8" y="4416951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19838" name="Rectangle 30">
            <a:extLst>
              <a:ext uri="{FF2B5EF4-FFF2-40B4-BE49-F238E27FC236}">
                <a16:creationId xmlns:a16="http://schemas.microsoft.com/office/drawing/2014/main" id="{2DEA4230-1528-E888-4FDF-6D612CD7F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787" y="5165300"/>
            <a:ext cx="2536825" cy="4591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rgbClr val="336699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00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36699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en-US" sz="2400" b="1" dirty="0" err="1">
                <a:solidFill>
                  <a:srgbClr val="242537"/>
                </a:solidFill>
                <a:latin typeface="Montserrat"/>
              </a:rPr>
              <a:t>Varias</a:t>
            </a:r>
            <a:r>
              <a:rPr lang="en-US" altLang="en-US" sz="2400" b="1" dirty="0">
                <a:solidFill>
                  <a:srgbClr val="242537"/>
                </a:solidFill>
                <a:latin typeface="Montserrat"/>
              </a:rPr>
              <a:t> </a:t>
            </a:r>
            <a:r>
              <a:rPr lang="en-US" altLang="en-US" sz="2400" b="1" dirty="0" err="1">
                <a:solidFill>
                  <a:srgbClr val="242537"/>
                </a:solidFill>
                <a:latin typeface="Montserrat"/>
              </a:rPr>
              <a:t>modas</a:t>
            </a:r>
            <a:endParaRPr lang="en-US" altLang="en-US" sz="2400" b="1" dirty="0">
              <a:solidFill>
                <a:srgbClr val="242537"/>
              </a:solidFill>
              <a:latin typeface="Montserrat"/>
            </a:endParaRPr>
          </a:p>
        </p:txBody>
      </p:sp>
      <p:cxnSp>
        <p:nvCxnSpPr>
          <p:cNvPr id="31" name="Straight Connector 1">
            <a:extLst>
              <a:ext uri="{FF2B5EF4-FFF2-40B4-BE49-F238E27FC236}">
                <a16:creationId xmlns:a16="http://schemas.microsoft.com/office/drawing/2014/main" id="{59677B54-DDC0-4F02-8B68-BE42967DF5DC}"/>
              </a:ext>
            </a:extLst>
          </p:cNvPr>
          <p:cNvCxnSpPr>
            <a:cxnSpLocks/>
          </p:cNvCxnSpPr>
          <p:nvPr/>
        </p:nvCxnSpPr>
        <p:spPr>
          <a:xfrm flipV="1">
            <a:off x="0" y="1281110"/>
            <a:ext cx="706966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2491</Words>
  <Application>Microsoft Macintosh PowerPoint</Application>
  <PresentationFormat>Widescreen</PresentationFormat>
  <Paragraphs>463</Paragraphs>
  <Slides>57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Montserrat</vt:lpstr>
      <vt:lpstr>Montserrat ExtraBold</vt:lpstr>
      <vt:lpstr>Montserrat ExtraLight</vt:lpstr>
      <vt:lpstr>Wingdings</vt:lpstr>
      <vt:lpstr>Office Theme</vt:lpstr>
      <vt:lpstr>Equation</vt:lpstr>
      <vt:lpstr>Ecuación</vt:lpstr>
      <vt:lpstr>Estadísticos descriptivos</vt:lpstr>
      <vt:lpstr>Estadísticos descriptivos</vt:lpstr>
      <vt:lpstr>Resumen de Definiciones</vt:lpstr>
      <vt:lpstr>Medidas de Tendencia Central: Media (Average)</vt:lpstr>
      <vt:lpstr>Medidas de Tendencia Central: Media</vt:lpstr>
      <vt:lpstr>Medidas de Tendencia Central: Mediana</vt:lpstr>
      <vt:lpstr>Medidas de Tendencia Central: Mediana</vt:lpstr>
      <vt:lpstr>Medidas de Tendencia Central: Ejemplo</vt:lpstr>
      <vt:lpstr>Medidas de Tendencia Central: Moda</vt:lpstr>
      <vt:lpstr>Medidas de Tendencia Central: Un ejemplo</vt:lpstr>
      <vt:lpstr>Medidas de Tendencia Central: Resumen</vt:lpstr>
      <vt:lpstr>Medidas de Variación</vt:lpstr>
      <vt:lpstr>Medidas de Variación: Rango</vt:lpstr>
      <vt:lpstr>Medidas de Variación: el rango es normalmente una mala medida</vt:lpstr>
      <vt:lpstr>Medidas de Variación: Varianza</vt:lpstr>
      <vt:lpstr>Medidas de Variación: Desviación Estándar</vt:lpstr>
      <vt:lpstr>Medidas de Variación: Desviación Estándar</vt:lpstr>
      <vt:lpstr>Medidas de Variación: Desviación Estándar</vt:lpstr>
      <vt:lpstr>Medidas de Variación: Desviación Estándar</vt:lpstr>
      <vt:lpstr>Medidas de Variación: Resumen</vt:lpstr>
      <vt:lpstr>Medidas de Variación:  Coeficiente de Variación</vt:lpstr>
      <vt:lpstr>PowerPoint Presentation</vt:lpstr>
      <vt:lpstr>PowerPoint Presentation</vt:lpstr>
      <vt:lpstr>PowerPoint Presentation</vt:lpstr>
      <vt:lpstr>Medidas de Forma de la Distribución</vt:lpstr>
      <vt:lpstr>Forma de la Distribución: Sesgo</vt:lpstr>
      <vt:lpstr>Explorando los datos utilizando Cuartiles</vt:lpstr>
      <vt:lpstr>Cuartiles</vt:lpstr>
      <vt:lpstr>PowerPoint Presentation</vt:lpstr>
      <vt:lpstr>PowerPoint Presentation</vt:lpstr>
      <vt:lpstr>PowerPoint Presentation</vt:lpstr>
      <vt:lpstr>Cuartiles: El Rango Intercuartílico (RIC)</vt:lpstr>
      <vt:lpstr>Rango Intercuartílico</vt:lpstr>
      <vt:lpstr>Resumen de 5 estadísticos y  el Diagrama de Caja y Brazos</vt:lpstr>
      <vt:lpstr>PowerPoint Presentation</vt:lpstr>
      <vt:lpstr>Forma de la Distribución y el Diagrama de Caja y Brazos</vt:lpstr>
      <vt:lpstr>Diagrama de Caja y Brazos:  Ejemplo</vt:lpstr>
      <vt:lpstr>Medidas Descriptivas para una Población</vt:lpstr>
      <vt:lpstr>Notación: estadísticos muestrales vs. parámetros poblacionales</vt:lpstr>
      <vt:lpstr>Medidas de la Relación entre Dos Variables</vt:lpstr>
      <vt:lpstr>Covarianza</vt:lpstr>
      <vt:lpstr>Covarianza</vt:lpstr>
      <vt:lpstr>Interpretando la Covarianza</vt:lpstr>
      <vt:lpstr>Coeficiente de Correlación</vt:lpstr>
      <vt:lpstr>Coeficiente de Correlación</vt:lpstr>
      <vt:lpstr>Coeficiente de Correlación</vt:lpstr>
      <vt:lpstr>Coeficiente de Correlación</vt:lpstr>
      <vt:lpstr>Gráficas de Dispersión con sus respectivos Coeficientes de Correlación</vt:lpstr>
      <vt:lpstr>PowerPoint Presentation</vt:lpstr>
      <vt:lpstr>A Fine is a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Felipe Parra Carreño</dc:creator>
  <cp:lastModifiedBy>Jaime Edison Rojas Mora</cp:lastModifiedBy>
  <cp:revision>104</cp:revision>
  <dcterms:created xsi:type="dcterms:W3CDTF">2023-01-09T16:10:50Z</dcterms:created>
  <dcterms:modified xsi:type="dcterms:W3CDTF">2025-02-13T02:57:54Z</dcterms:modified>
</cp:coreProperties>
</file>